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14" r:id="rId2"/>
    <p:sldId id="722" r:id="rId3"/>
    <p:sldId id="723" r:id="rId4"/>
    <p:sldId id="719" r:id="rId5"/>
    <p:sldId id="716" r:id="rId6"/>
    <p:sldId id="720" r:id="rId7"/>
    <p:sldId id="721" r:id="rId8"/>
    <p:sldId id="678" r:id="rId9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00FF"/>
    <a:srgbClr val="008000"/>
    <a:srgbClr val="5F5F5F"/>
    <a:srgbClr val="333333"/>
    <a:srgbClr val="FF3300"/>
    <a:srgbClr val="CC3300"/>
    <a:srgbClr val="800080"/>
    <a:srgbClr val="00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1694" autoAdjust="0"/>
  </p:normalViewPr>
  <p:slideViewPr>
    <p:cSldViewPr snapToGrid="0">
      <p:cViewPr>
        <p:scale>
          <a:sx n="66" d="100"/>
          <a:sy n="66" d="100"/>
        </p:scale>
        <p:origin x="-10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2874" y="-108"/>
      </p:cViewPr>
      <p:guideLst>
        <p:guide orient="horz" pos="3126"/>
        <p:guide pos="2142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5D828D66-AEB5-4DE2-AE3C-788B6F5E3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5727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D2E840EC-3661-47EA-B292-7ED791E1B5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9140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AD4F94-4851-4065-BA9C-947A644B85B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xmlns="" val="690787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609CA-9C70-442A-AF85-1AA5E1915EA8}" type="slidenum">
              <a:rPr lang="de-DE"/>
              <a:pPr/>
              <a:t>2</a:t>
            </a:fld>
            <a:endParaRPr lang="de-DE"/>
          </a:p>
        </p:txBody>
      </p:sp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direct comparisons have formed the bulk of the GSICS activities to date, and, therefore form the focus of this presentation. </a:t>
            </a:r>
          </a:p>
          <a:p>
            <a:r>
              <a:rPr lang="en-GB"/>
              <a:t>However, these represent only 1 of the 3 basic methodologies we use to address the requirements of GSICS.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93053B-9212-48FB-802B-BA70E668C21C}" type="slidenum">
              <a:rPr lang="de-DE"/>
              <a:pPr/>
              <a:t>3</a:t>
            </a:fld>
            <a:endParaRPr lang="de-DE"/>
          </a:p>
        </p:txBody>
      </p:sp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Another method we are investigating in parallel with direct comparisons, is indirect comparisons, against a third party.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16E1F4-C91A-4F44-BD9C-370F412BC27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069493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C06C-A120-4CEF-A9AD-F4118C12BC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7037-F5AB-4234-8B75-84F7F4C5E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6CA05-B660-4EEB-890E-A679DF02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8AC38-E0E8-49D7-B2FE-71FD7C42C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94469-C24B-4485-9554-864CA5BFE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66AD1-022E-4E0E-AE7E-C7A6C4DD8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EA962-5ACB-4E0A-B99B-F2A901C15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31DE-8CB6-4B98-B2F1-D4EBA8FF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3BB8C-0C0C-4EAB-9830-DC513CDAB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B3AD7-A00B-4A91-9B8B-0BA01B14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3E82-9912-4669-9E99-52402885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00800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fld id="{47E33C82-C2A6-478E-8FB2-E20C8DB41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  <a:defRPr/>
            </a:pPr>
            <a:endParaRPr lang="en-GB" sz="32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57200" y="6400800"/>
            <a:ext cx="56467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it-IT" sz="1000" b="1" dirty="0"/>
              <a:t>GSICS </a:t>
            </a:r>
            <a:r>
              <a:rPr lang="en-GB" sz="1000" b="1" dirty="0" smtClean="0"/>
              <a:t>Agency</a:t>
            </a:r>
            <a:r>
              <a:rPr lang="en-GB" sz="1000" b="1" baseline="0" dirty="0" smtClean="0"/>
              <a:t> Report</a:t>
            </a:r>
            <a:endParaRPr lang="en-US" sz="1000" b="1" dirty="0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V="1">
            <a:off x="457200" y="6324600"/>
            <a:ext cx="82296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GB" sz="1400"/>
          </a:p>
        </p:txBody>
      </p:sp>
      <p:pic>
        <p:nvPicPr>
          <p:cNvPr id="2" name="Picture 18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971413" y="8540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9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23813" y="10064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20" descr="GLOGO_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866638" y="815975"/>
            <a:ext cx="41021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C:\Users\miu\Dropbox\gsics_WG_logo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66183" y="330201"/>
            <a:ext cx="2815396" cy="71966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66A421-960F-40DF-BDE6-CED4FB09D90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68338" y="1727200"/>
            <a:ext cx="7772400" cy="16598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200" dirty="0" smtClean="0">
                <a:solidFill>
                  <a:srgbClr val="FF0000"/>
                </a:solidFill>
              </a:rPr>
              <a:t>Use of NWP+RTM as inter-calibration tool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14650"/>
            <a:ext cx="7315200" cy="28765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0"/>
              </a:spcBef>
              <a:spcAft>
                <a:spcPct val="100000"/>
              </a:spcAft>
            </a:pPr>
            <a:endParaRPr lang="en-US" sz="2800" b="1" dirty="0" smtClean="0">
              <a:solidFill>
                <a:schemeClr val="accent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i="1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Tim Hewison</a:t>
            </a:r>
            <a:endParaRPr lang="en-US" altLang="zh-CN" sz="2000" b="1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endParaRPr lang="en-US" altLang="zh-CN" sz="2000" dirty="0" smtClean="0">
              <a:latin typeface="Times New Roman" pitchFamily="18" charset="0"/>
              <a:ea typeface="宋体" pitchFamily="2" charset="-122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zh-CN" sz="2000" b="1" dirty="0" smtClean="0">
                <a:latin typeface="Times New Roman" pitchFamily="18" charset="0"/>
                <a:ea typeface="宋体" pitchFamily="2" charset="-122"/>
              </a:rPr>
              <a:t>EUMETSAT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0931" name="Picture 35"/>
          <p:cNvPicPr>
            <a:picLocks noChangeAspect="1" noChangeArrowheads="1"/>
          </p:cNvPicPr>
          <p:nvPr/>
        </p:nvPicPr>
        <p:blipFill>
          <a:blip r:embed="rId3" cstate="print"/>
          <a:srcRect t="9450" b="6300"/>
          <a:stretch>
            <a:fillRect/>
          </a:stretch>
        </p:blipFill>
        <p:spPr bwMode="auto">
          <a:xfrm>
            <a:off x="2461846" y="3402014"/>
            <a:ext cx="3786554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32997" y="4095750"/>
            <a:ext cx="2661138" cy="19891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2000" i="1"/>
              <a:t>Relative </a:t>
            </a:r>
            <a:r>
              <a:rPr lang="en-GB" sz="2000"/>
              <a:t>differences</a:t>
            </a:r>
          </a:p>
          <a:p>
            <a:pPr>
              <a:buFontTx/>
              <a:buChar char="•"/>
            </a:pPr>
            <a:r>
              <a:rPr lang="en-GB" sz="2000"/>
              <a:t>Limited coverage</a:t>
            </a:r>
          </a:p>
          <a:p>
            <a:pPr>
              <a:buFontTx/>
              <a:buChar char="•"/>
            </a:pPr>
            <a:r>
              <a:rPr lang="en-GB" sz="2000"/>
              <a:t>Trends</a:t>
            </a:r>
            <a:br>
              <a:rPr lang="en-GB" sz="2000"/>
            </a:br>
            <a:r>
              <a:rPr lang="en-GB" sz="2000"/>
              <a:t/>
            </a:r>
            <a:br>
              <a:rPr lang="en-GB" sz="2000"/>
            </a:br>
            <a:endParaRPr lang="en-GB" sz="2000"/>
          </a:p>
        </p:txBody>
      </p:sp>
      <p:sp>
        <p:nvSpPr>
          <p:cNvPr id="720911" name="Text Box 15"/>
          <p:cNvSpPr txBox="1">
            <a:spLocks noChangeArrowheads="1"/>
          </p:cNvSpPr>
          <p:nvPr/>
        </p:nvSpPr>
        <p:spPr bwMode="auto">
          <a:xfrm>
            <a:off x="3878874" y="1643064"/>
            <a:ext cx="1130736" cy="371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Ob1-Ob2</a:t>
            </a:r>
          </a:p>
        </p:txBody>
      </p:sp>
      <p:pic>
        <p:nvPicPr>
          <p:cNvPr id="720913" name="Picture 17"/>
          <p:cNvPicPr>
            <a:picLocks noChangeAspect="1" noChangeArrowheads="1"/>
          </p:cNvPicPr>
          <p:nvPr/>
        </p:nvPicPr>
        <p:blipFill>
          <a:blip r:embed="rId4" cstate="print"/>
          <a:srcRect r="1189"/>
          <a:stretch>
            <a:fillRect/>
          </a:stretch>
        </p:blipFill>
        <p:spPr bwMode="auto">
          <a:xfrm>
            <a:off x="0" y="1374775"/>
            <a:ext cx="137892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20914" name="Picture 18"/>
          <p:cNvPicPr>
            <a:picLocks noChangeAspect="1" noChangeArrowheads="1"/>
          </p:cNvPicPr>
          <p:nvPr/>
        </p:nvPicPr>
        <p:blipFill>
          <a:blip r:embed="rId5" cstate="print"/>
          <a:srcRect l="2010" b="2481"/>
          <a:stretch>
            <a:fillRect/>
          </a:stretch>
        </p:blipFill>
        <p:spPr bwMode="auto">
          <a:xfrm>
            <a:off x="6717323" y="882651"/>
            <a:ext cx="2426677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0915" name="Line 19"/>
          <p:cNvSpPr>
            <a:spLocks noChangeShapeType="1"/>
          </p:cNvSpPr>
          <p:nvPr/>
        </p:nvSpPr>
        <p:spPr bwMode="auto">
          <a:xfrm>
            <a:off x="545124" y="1943100"/>
            <a:ext cx="3578469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16" name="Line 20"/>
          <p:cNvSpPr>
            <a:spLocks noChangeShapeType="1"/>
          </p:cNvSpPr>
          <p:nvPr/>
        </p:nvSpPr>
        <p:spPr bwMode="auto">
          <a:xfrm>
            <a:off x="545124" y="1943100"/>
            <a:ext cx="394335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17" name="Oval 21"/>
          <p:cNvSpPr>
            <a:spLocks noChangeArrowheads="1"/>
          </p:cNvSpPr>
          <p:nvPr/>
        </p:nvSpPr>
        <p:spPr bwMode="auto">
          <a:xfrm>
            <a:off x="4123593" y="5226050"/>
            <a:ext cx="356089" cy="889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en-GB"/>
          </a:p>
        </p:txBody>
      </p:sp>
      <p:sp>
        <p:nvSpPr>
          <p:cNvPr id="720918" name="Line 22"/>
          <p:cNvSpPr>
            <a:spLocks noChangeShapeType="1"/>
          </p:cNvSpPr>
          <p:nvPr/>
        </p:nvSpPr>
        <p:spPr bwMode="auto">
          <a:xfrm flipV="1">
            <a:off x="4123592" y="2727326"/>
            <a:ext cx="3188677" cy="253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19" name="Line 23"/>
          <p:cNvSpPr>
            <a:spLocks noChangeShapeType="1"/>
          </p:cNvSpPr>
          <p:nvPr/>
        </p:nvSpPr>
        <p:spPr bwMode="auto">
          <a:xfrm flipV="1">
            <a:off x="4488473" y="2727326"/>
            <a:ext cx="2823796" cy="2530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25" name="Line 29"/>
          <p:cNvSpPr>
            <a:spLocks noChangeShapeType="1"/>
          </p:cNvSpPr>
          <p:nvPr/>
        </p:nvSpPr>
        <p:spPr bwMode="auto">
          <a:xfrm flipV="1">
            <a:off x="1081454" y="1790700"/>
            <a:ext cx="279742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26" name="Line 30"/>
          <p:cNvSpPr>
            <a:spLocks noChangeShapeType="1"/>
          </p:cNvSpPr>
          <p:nvPr/>
        </p:nvSpPr>
        <p:spPr bwMode="auto">
          <a:xfrm flipH="1">
            <a:off x="4992913" y="1784350"/>
            <a:ext cx="1794747" cy="2993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720927" name="Text Box 31"/>
          <p:cNvSpPr txBox="1">
            <a:spLocks noChangeArrowheads="1"/>
          </p:cNvSpPr>
          <p:nvPr/>
        </p:nvSpPr>
        <p:spPr bwMode="auto">
          <a:xfrm>
            <a:off x="1204685" y="1790701"/>
            <a:ext cx="1161143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</a:rPr>
              <a:t>Radiances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3207656" y="274638"/>
            <a:ext cx="5479143" cy="1143000"/>
          </a:xfrm>
          <a:noFill/>
        </p:spPr>
        <p:txBody>
          <a:bodyPr/>
          <a:lstStyle/>
          <a:p>
            <a:r>
              <a:rPr lang="en-GB" sz="3200" dirty="0"/>
              <a:t>Direct Comparison of Collocated Radiances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12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72862" y="3409950"/>
            <a:ext cx="3261946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2997" y="4095750"/>
            <a:ext cx="2661138" cy="1989138"/>
          </a:xfrm>
        </p:spPr>
        <p:txBody>
          <a:bodyPr/>
          <a:lstStyle/>
          <a:p>
            <a:pPr>
              <a:buFontTx/>
              <a:buChar char="•"/>
            </a:pPr>
            <a:r>
              <a:rPr lang="en-GB" sz="1800" i="1" dirty="0"/>
              <a:t>Double differencing</a:t>
            </a:r>
          </a:p>
          <a:p>
            <a:pPr>
              <a:buFontTx/>
              <a:buChar char="•"/>
            </a:pPr>
            <a:r>
              <a:rPr lang="en-GB" sz="1800" dirty="0"/>
              <a:t>Cancels model bias</a:t>
            </a:r>
          </a:p>
          <a:p>
            <a:pPr>
              <a:buFontTx/>
              <a:buChar char="•"/>
            </a:pPr>
            <a:r>
              <a:rPr lang="en-GB" sz="1800" dirty="0"/>
              <a:t>Regional averages</a:t>
            </a:r>
          </a:p>
          <a:p>
            <a:pPr>
              <a:buFontTx/>
              <a:buChar char="•"/>
            </a:pPr>
            <a:r>
              <a:rPr lang="en-GB" sz="1800" dirty="0"/>
              <a:t>Extended ranges</a:t>
            </a:r>
          </a:p>
          <a:p>
            <a:pPr>
              <a:buFontTx/>
              <a:buChar char="•"/>
            </a:pPr>
            <a:r>
              <a:rPr lang="en-GB" sz="1800" dirty="0"/>
              <a:t>Trends/Sensitivities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697166" y="2212976"/>
            <a:ext cx="1204546" cy="2543175"/>
            <a:chOff x="1074" y="1950"/>
            <a:chExt cx="822" cy="1602"/>
          </a:xfrm>
        </p:grpSpPr>
        <p:sp>
          <p:nvSpPr>
            <p:cNvPr id="651278" name="Text Box 14"/>
            <p:cNvSpPr txBox="1">
              <a:spLocks noChangeArrowheads="1"/>
            </p:cNvSpPr>
            <p:nvPr/>
          </p:nvSpPr>
          <p:spPr bwMode="auto">
            <a:xfrm>
              <a:off x="1098" y="1950"/>
              <a:ext cx="798" cy="1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GB" sz="800">
                  <a:latin typeface="Times New Roman" pitchFamily="18" charset="0"/>
                </a:rPr>
                <a:t>Atmospheric Variables, </a:t>
              </a:r>
              <a:br>
                <a:rPr lang="en-GB" sz="800">
                  <a:latin typeface="Times New Roman" pitchFamily="18" charset="0"/>
                </a:rPr>
              </a:br>
              <a:r>
                <a:rPr lang="en-GB" sz="800" i="1">
                  <a:latin typeface="Times New Roman" pitchFamily="18" charset="0"/>
                </a:rPr>
                <a:t>p </a:t>
              </a:r>
              <a:r>
                <a:rPr lang="en-GB" sz="800">
                  <a:latin typeface="Times New Roman" pitchFamily="18" charset="0"/>
                </a:rPr>
                <a:t>(z), </a:t>
              </a:r>
              <a:r>
                <a:rPr lang="en-GB" sz="800" i="1">
                  <a:latin typeface="Times New Roman" pitchFamily="18" charset="0"/>
                </a:rPr>
                <a:t>T </a:t>
              </a:r>
              <a:r>
                <a:rPr lang="en-GB" sz="800">
                  <a:latin typeface="Times New Roman" pitchFamily="18" charset="0"/>
                </a:rPr>
                <a:t>(z), </a:t>
              </a:r>
              <a:r>
                <a:rPr lang="en-GB" sz="800" i="1">
                  <a:latin typeface="Times New Roman" pitchFamily="18" charset="0"/>
                </a:rPr>
                <a:t>q </a:t>
              </a:r>
              <a:r>
                <a:rPr lang="en-GB" sz="800">
                  <a:latin typeface="Times New Roman" pitchFamily="18" charset="0"/>
                </a:rPr>
                <a:t>(z), </a:t>
              </a:r>
              <a:r>
                <a:rPr lang="en-GB" sz="800" i="1">
                  <a:latin typeface="Times New Roman" pitchFamily="18" charset="0"/>
                </a:rPr>
                <a:t>l </a:t>
              </a:r>
              <a:r>
                <a:rPr lang="en-GB" sz="800">
                  <a:latin typeface="Times New Roman" pitchFamily="18" charset="0"/>
                </a:rPr>
                <a:t>(z)</a:t>
              </a:r>
              <a:endParaRPr lang="en-GB"/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074" y="2278"/>
              <a:ext cx="750" cy="1056"/>
              <a:chOff x="1074" y="2340"/>
              <a:chExt cx="750" cy="1056"/>
            </a:xfrm>
          </p:grpSpPr>
          <p:sp>
            <p:nvSpPr>
              <p:cNvPr id="651272" name="Line 8"/>
              <p:cNvSpPr>
                <a:spLocks noChangeShapeType="1"/>
              </p:cNvSpPr>
              <p:nvPr/>
            </p:nvSpPr>
            <p:spPr bwMode="auto">
              <a:xfrm flipV="1">
                <a:off x="1212" y="2340"/>
                <a:ext cx="0" cy="105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73" name="Line 9"/>
              <p:cNvSpPr>
                <a:spLocks noChangeShapeType="1"/>
              </p:cNvSpPr>
              <p:nvPr/>
            </p:nvSpPr>
            <p:spPr bwMode="auto">
              <a:xfrm>
                <a:off x="1212" y="3396"/>
                <a:ext cx="61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74" name="Freeform 10"/>
              <p:cNvSpPr>
                <a:spLocks/>
              </p:cNvSpPr>
              <p:nvPr/>
            </p:nvSpPr>
            <p:spPr bwMode="auto">
              <a:xfrm>
                <a:off x="1278" y="2412"/>
                <a:ext cx="432" cy="984"/>
              </a:xfrm>
              <a:custGeom>
                <a:avLst/>
                <a:gdLst/>
                <a:ahLst/>
                <a:cxnLst>
                  <a:cxn ang="0">
                    <a:pos x="1080" y="2460"/>
                  </a:cxn>
                  <a:cxn ang="0">
                    <a:pos x="990" y="2400"/>
                  </a:cxn>
                  <a:cxn ang="0">
                    <a:pos x="900" y="2310"/>
                  </a:cxn>
                  <a:cxn ang="0">
                    <a:pos x="870" y="2265"/>
                  </a:cxn>
                  <a:cxn ang="0">
                    <a:pos x="825" y="2250"/>
                  </a:cxn>
                  <a:cxn ang="0">
                    <a:pos x="780" y="2205"/>
                  </a:cxn>
                  <a:cxn ang="0">
                    <a:pos x="735" y="2175"/>
                  </a:cxn>
                  <a:cxn ang="0">
                    <a:pos x="690" y="2025"/>
                  </a:cxn>
                  <a:cxn ang="0">
                    <a:pos x="720" y="1980"/>
                  </a:cxn>
                  <a:cxn ang="0">
                    <a:pos x="810" y="1920"/>
                  </a:cxn>
                  <a:cxn ang="0">
                    <a:pos x="960" y="1695"/>
                  </a:cxn>
                  <a:cxn ang="0">
                    <a:pos x="990" y="1605"/>
                  </a:cxn>
                  <a:cxn ang="0">
                    <a:pos x="1005" y="1560"/>
                  </a:cxn>
                  <a:cxn ang="0">
                    <a:pos x="1020" y="1425"/>
                  </a:cxn>
                  <a:cxn ang="0">
                    <a:pos x="945" y="1110"/>
                  </a:cxn>
                  <a:cxn ang="0">
                    <a:pos x="885" y="1005"/>
                  </a:cxn>
                  <a:cxn ang="0">
                    <a:pos x="810" y="870"/>
                  </a:cxn>
                  <a:cxn ang="0">
                    <a:pos x="720" y="780"/>
                  </a:cxn>
                  <a:cxn ang="0">
                    <a:pos x="690" y="735"/>
                  </a:cxn>
                  <a:cxn ang="0">
                    <a:pos x="600" y="660"/>
                  </a:cxn>
                  <a:cxn ang="0">
                    <a:pos x="510" y="525"/>
                  </a:cxn>
                  <a:cxn ang="0">
                    <a:pos x="345" y="345"/>
                  </a:cxn>
                  <a:cxn ang="0">
                    <a:pos x="180" y="210"/>
                  </a:cxn>
                  <a:cxn ang="0">
                    <a:pos x="60" y="75"/>
                  </a:cxn>
                  <a:cxn ang="0">
                    <a:pos x="0" y="0"/>
                  </a:cxn>
                </a:cxnLst>
                <a:rect l="0" t="0" r="r" b="b"/>
                <a:pathLst>
                  <a:path w="1080" h="2460">
                    <a:moveTo>
                      <a:pt x="1080" y="2460"/>
                    </a:moveTo>
                    <a:cubicBezTo>
                      <a:pt x="1050" y="2440"/>
                      <a:pt x="1020" y="2420"/>
                      <a:pt x="990" y="2400"/>
                    </a:cubicBezTo>
                    <a:cubicBezTo>
                      <a:pt x="955" y="2376"/>
                      <a:pt x="924" y="2345"/>
                      <a:pt x="900" y="2310"/>
                    </a:cubicBezTo>
                    <a:cubicBezTo>
                      <a:pt x="890" y="2295"/>
                      <a:pt x="884" y="2276"/>
                      <a:pt x="870" y="2265"/>
                    </a:cubicBezTo>
                    <a:cubicBezTo>
                      <a:pt x="858" y="2255"/>
                      <a:pt x="840" y="2255"/>
                      <a:pt x="825" y="2250"/>
                    </a:cubicBezTo>
                    <a:cubicBezTo>
                      <a:pt x="810" y="2235"/>
                      <a:pt x="796" y="2219"/>
                      <a:pt x="780" y="2205"/>
                    </a:cubicBezTo>
                    <a:cubicBezTo>
                      <a:pt x="766" y="2193"/>
                      <a:pt x="746" y="2189"/>
                      <a:pt x="735" y="2175"/>
                    </a:cubicBezTo>
                    <a:cubicBezTo>
                      <a:pt x="708" y="2141"/>
                      <a:pt x="704" y="2067"/>
                      <a:pt x="690" y="2025"/>
                    </a:cubicBezTo>
                    <a:cubicBezTo>
                      <a:pt x="700" y="2010"/>
                      <a:pt x="706" y="1992"/>
                      <a:pt x="720" y="1980"/>
                    </a:cubicBezTo>
                    <a:cubicBezTo>
                      <a:pt x="747" y="1956"/>
                      <a:pt x="810" y="1920"/>
                      <a:pt x="810" y="1920"/>
                    </a:cubicBezTo>
                    <a:cubicBezTo>
                      <a:pt x="834" y="1884"/>
                      <a:pt x="945" y="1739"/>
                      <a:pt x="960" y="1695"/>
                    </a:cubicBezTo>
                    <a:cubicBezTo>
                      <a:pt x="970" y="1665"/>
                      <a:pt x="980" y="1635"/>
                      <a:pt x="990" y="1605"/>
                    </a:cubicBezTo>
                    <a:cubicBezTo>
                      <a:pt x="995" y="1590"/>
                      <a:pt x="1005" y="1560"/>
                      <a:pt x="1005" y="1560"/>
                    </a:cubicBezTo>
                    <a:cubicBezTo>
                      <a:pt x="1010" y="1515"/>
                      <a:pt x="1020" y="1470"/>
                      <a:pt x="1020" y="1425"/>
                    </a:cubicBezTo>
                    <a:cubicBezTo>
                      <a:pt x="1020" y="1355"/>
                      <a:pt x="990" y="1177"/>
                      <a:pt x="945" y="1110"/>
                    </a:cubicBezTo>
                    <a:cubicBezTo>
                      <a:pt x="915" y="1065"/>
                      <a:pt x="908" y="1058"/>
                      <a:pt x="885" y="1005"/>
                    </a:cubicBezTo>
                    <a:cubicBezTo>
                      <a:pt x="857" y="939"/>
                      <a:pt x="883" y="943"/>
                      <a:pt x="810" y="870"/>
                    </a:cubicBezTo>
                    <a:cubicBezTo>
                      <a:pt x="780" y="840"/>
                      <a:pt x="750" y="810"/>
                      <a:pt x="720" y="780"/>
                    </a:cubicBezTo>
                    <a:cubicBezTo>
                      <a:pt x="707" y="767"/>
                      <a:pt x="703" y="748"/>
                      <a:pt x="690" y="735"/>
                    </a:cubicBezTo>
                    <a:cubicBezTo>
                      <a:pt x="603" y="648"/>
                      <a:pt x="686" y="771"/>
                      <a:pt x="600" y="660"/>
                    </a:cubicBezTo>
                    <a:cubicBezTo>
                      <a:pt x="567" y="617"/>
                      <a:pt x="548" y="563"/>
                      <a:pt x="510" y="525"/>
                    </a:cubicBezTo>
                    <a:cubicBezTo>
                      <a:pt x="451" y="466"/>
                      <a:pt x="397" y="408"/>
                      <a:pt x="345" y="345"/>
                    </a:cubicBezTo>
                    <a:cubicBezTo>
                      <a:pt x="293" y="282"/>
                      <a:pt x="261" y="237"/>
                      <a:pt x="180" y="210"/>
                    </a:cubicBezTo>
                    <a:cubicBezTo>
                      <a:pt x="147" y="160"/>
                      <a:pt x="93" y="125"/>
                      <a:pt x="60" y="75"/>
                    </a:cubicBezTo>
                    <a:cubicBezTo>
                      <a:pt x="22" y="18"/>
                      <a:pt x="43" y="43"/>
                      <a:pt x="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75" name="Freeform 11"/>
              <p:cNvSpPr>
                <a:spLocks/>
              </p:cNvSpPr>
              <p:nvPr/>
            </p:nvSpPr>
            <p:spPr bwMode="auto">
              <a:xfrm>
                <a:off x="1218" y="2532"/>
                <a:ext cx="312" cy="864"/>
              </a:xfrm>
              <a:custGeom>
                <a:avLst/>
                <a:gdLst/>
                <a:ahLst/>
                <a:cxnLst>
                  <a:cxn ang="0">
                    <a:pos x="570" y="2160"/>
                  </a:cxn>
                  <a:cxn ang="0">
                    <a:pos x="615" y="2070"/>
                  </a:cxn>
                  <a:cxn ang="0">
                    <a:pos x="660" y="2025"/>
                  </a:cxn>
                  <a:cxn ang="0">
                    <a:pos x="705" y="1935"/>
                  </a:cxn>
                  <a:cxn ang="0">
                    <a:pos x="780" y="1845"/>
                  </a:cxn>
                  <a:cxn ang="0">
                    <a:pos x="750" y="1785"/>
                  </a:cxn>
                  <a:cxn ang="0">
                    <a:pos x="720" y="1695"/>
                  </a:cxn>
                  <a:cxn ang="0">
                    <a:pos x="585" y="1605"/>
                  </a:cxn>
                  <a:cxn ang="0">
                    <a:pos x="540" y="1560"/>
                  </a:cxn>
                  <a:cxn ang="0">
                    <a:pos x="510" y="1515"/>
                  </a:cxn>
                  <a:cxn ang="0">
                    <a:pos x="420" y="1425"/>
                  </a:cxn>
                  <a:cxn ang="0">
                    <a:pos x="330" y="1305"/>
                  </a:cxn>
                  <a:cxn ang="0">
                    <a:pos x="255" y="1245"/>
                  </a:cxn>
                  <a:cxn ang="0">
                    <a:pos x="165" y="1185"/>
                  </a:cxn>
                  <a:cxn ang="0">
                    <a:pos x="120" y="1170"/>
                  </a:cxn>
                  <a:cxn ang="0">
                    <a:pos x="75" y="1140"/>
                  </a:cxn>
                  <a:cxn ang="0">
                    <a:pos x="15" y="1005"/>
                  </a:cxn>
                  <a:cxn ang="0">
                    <a:pos x="0" y="960"/>
                  </a:cxn>
                  <a:cxn ang="0">
                    <a:pos x="75" y="375"/>
                  </a:cxn>
                  <a:cxn ang="0">
                    <a:pos x="0" y="0"/>
                  </a:cxn>
                </a:cxnLst>
                <a:rect l="0" t="0" r="r" b="b"/>
                <a:pathLst>
                  <a:path w="780" h="2160">
                    <a:moveTo>
                      <a:pt x="570" y="2160"/>
                    </a:moveTo>
                    <a:cubicBezTo>
                      <a:pt x="589" y="2132"/>
                      <a:pt x="596" y="2098"/>
                      <a:pt x="615" y="2070"/>
                    </a:cubicBezTo>
                    <a:cubicBezTo>
                      <a:pt x="627" y="2052"/>
                      <a:pt x="646" y="2041"/>
                      <a:pt x="660" y="2025"/>
                    </a:cubicBezTo>
                    <a:cubicBezTo>
                      <a:pt x="778" y="1883"/>
                      <a:pt x="615" y="2070"/>
                      <a:pt x="705" y="1935"/>
                    </a:cubicBezTo>
                    <a:cubicBezTo>
                      <a:pt x="727" y="1903"/>
                      <a:pt x="758" y="1877"/>
                      <a:pt x="780" y="1845"/>
                    </a:cubicBezTo>
                    <a:cubicBezTo>
                      <a:pt x="692" y="1816"/>
                      <a:pt x="758" y="1854"/>
                      <a:pt x="750" y="1785"/>
                    </a:cubicBezTo>
                    <a:cubicBezTo>
                      <a:pt x="747" y="1754"/>
                      <a:pt x="730" y="1725"/>
                      <a:pt x="720" y="1695"/>
                    </a:cubicBezTo>
                    <a:cubicBezTo>
                      <a:pt x="704" y="1648"/>
                      <a:pt x="626" y="1619"/>
                      <a:pt x="585" y="1605"/>
                    </a:cubicBezTo>
                    <a:cubicBezTo>
                      <a:pt x="570" y="1590"/>
                      <a:pt x="554" y="1576"/>
                      <a:pt x="540" y="1560"/>
                    </a:cubicBezTo>
                    <a:cubicBezTo>
                      <a:pt x="528" y="1546"/>
                      <a:pt x="522" y="1528"/>
                      <a:pt x="510" y="1515"/>
                    </a:cubicBezTo>
                    <a:cubicBezTo>
                      <a:pt x="482" y="1483"/>
                      <a:pt x="420" y="1425"/>
                      <a:pt x="420" y="1425"/>
                    </a:cubicBezTo>
                    <a:cubicBezTo>
                      <a:pt x="400" y="1366"/>
                      <a:pt x="382" y="1340"/>
                      <a:pt x="330" y="1305"/>
                    </a:cubicBezTo>
                    <a:cubicBezTo>
                      <a:pt x="275" y="1222"/>
                      <a:pt x="332" y="1288"/>
                      <a:pt x="255" y="1245"/>
                    </a:cubicBezTo>
                    <a:cubicBezTo>
                      <a:pt x="223" y="1227"/>
                      <a:pt x="195" y="1205"/>
                      <a:pt x="165" y="1185"/>
                    </a:cubicBezTo>
                    <a:cubicBezTo>
                      <a:pt x="152" y="1176"/>
                      <a:pt x="134" y="1177"/>
                      <a:pt x="120" y="1170"/>
                    </a:cubicBezTo>
                    <a:cubicBezTo>
                      <a:pt x="104" y="1162"/>
                      <a:pt x="90" y="1150"/>
                      <a:pt x="75" y="1140"/>
                    </a:cubicBezTo>
                    <a:cubicBezTo>
                      <a:pt x="27" y="1069"/>
                      <a:pt x="51" y="1112"/>
                      <a:pt x="15" y="1005"/>
                    </a:cubicBezTo>
                    <a:cubicBezTo>
                      <a:pt x="10" y="990"/>
                      <a:pt x="0" y="960"/>
                      <a:pt x="0" y="960"/>
                    </a:cubicBezTo>
                    <a:cubicBezTo>
                      <a:pt x="15" y="762"/>
                      <a:pt x="12" y="564"/>
                      <a:pt x="75" y="375"/>
                    </a:cubicBezTo>
                    <a:cubicBezTo>
                      <a:pt x="89" y="236"/>
                      <a:pt x="105" y="105"/>
                      <a:pt x="0" y="0"/>
                    </a:cubicBezTo>
                  </a:path>
                </a:pathLst>
              </a:custGeom>
              <a:noFill/>
              <a:ln w="9525" cap="flat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651276" name="Text Box 12"/>
              <p:cNvSpPr txBox="1">
                <a:spLocks noChangeArrowheads="1"/>
              </p:cNvSpPr>
              <p:nvPr/>
            </p:nvSpPr>
            <p:spPr bwMode="auto">
              <a:xfrm>
                <a:off x="1074" y="2574"/>
                <a:ext cx="132" cy="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 sz="800" i="1">
                    <a:latin typeface="Times New Roman" pitchFamily="18" charset="0"/>
                  </a:rPr>
                  <a:t>z</a:t>
                </a:r>
                <a:endParaRPr lang="en-GB"/>
              </a:p>
            </p:txBody>
          </p:sp>
        </p:grpSp>
        <p:sp>
          <p:nvSpPr>
            <p:cNvPr id="651279" name="Text Box 15"/>
            <p:cNvSpPr txBox="1">
              <a:spLocks noChangeArrowheads="1"/>
            </p:cNvSpPr>
            <p:nvPr/>
          </p:nvSpPr>
          <p:spPr bwMode="auto">
            <a:xfrm>
              <a:off x="1260" y="3396"/>
              <a:ext cx="576" cy="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GB" sz="800">
                  <a:latin typeface="Times New Roman" pitchFamily="18" charset="0"/>
                </a:rPr>
                <a:t>Temp / Dew Pt</a:t>
              </a:r>
              <a:endParaRPr lang="en-GB"/>
            </a:p>
          </p:txBody>
        </p:sp>
      </p:grpSp>
      <p:sp>
        <p:nvSpPr>
          <p:cNvPr id="651282" name="Text Box 18"/>
          <p:cNvSpPr txBox="1">
            <a:spLocks noChangeArrowheads="1"/>
          </p:cNvSpPr>
          <p:nvPr/>
        </p:nvSpPr>
        <p:spPr bwMode="auto">
          <a:xfrm>
            <a:off x="4028343" y="1643064"/>
            <a:ext cx="677727" cy="371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RTM</a:t>
            </a:r>
          </a:p>
        </p:txBody>
      </p:sp>
      <p:sp>
        <p:nvSpPr>
          <p:cNvPr id="651284" name="Text Box 20"/>
          <p:cNvSpPr txBox="1">
            <a:spLocks noChangeArrowheads="1"/>
          </p:cNvSpPr>
          <p:nvPr/>
        </p:nvSpPr>
        <p:spPr bwMode="auto">
          <a:xfrm>
            <a:off x="3978520" y="5934076"/>
            <a:ext cx="848607" cy="6485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b="1">
                <a:solidFill>
                  <a:srgbClr val="33CC33"/>
                </a:solidFill>
              </a:rPr>
              <a:t>NWP</a:t>
            </a:r>
            <a:br>
              <a:rPr lang="en-GB" b="1">
                <a:solidFill>
                  <a:srgbClr val="33CC33"/>
                </a:solidFill>
              </a:rPr>
            </a:br>
            <a:r>
              <a:rPr lang="en-GB" b="1">
                <a:solidFill>
                  <a:srgbClr val="33CC33"/>
                </a:solidFill>
              </a:rPr>
              <a:t>Model</a:t>
            </a:r>
          </a:p>
        </p:txBody>
      </p:sp>
      <p:pic>
        <p:nvPicPr>
          <p:cNvPr id="651285" name="Picture 21"/>
          <p:cNvPicPr>
            <a:picLocks noChangeAspect="1" noChangeArrowheads="1"/>
          </p:cNvPicPr>
          <p:nvPr/>
        </p:nvPicPr>
        <p:blipFill>
          <a:blip r:embed="rId4" cstate="print"/>
          <a:srcRect r="1189"/>
          <a:stretch>
            <a:fillRect/>
          </a:stretch>
        </p:blipFill>
        <p:spPr bwMode="auto">
          <a:xfrm>
            <a:off x="0" y="1374775"/>
            <a:ext cx="1378927" cy="113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1294" name="Line 30"/>
          <p:cNvSpPr>
            <a:spLocks noChangeShapeType="1"/>
          </p:cNvSpPr>
          <p:nvPr/>
        </p:nvSpPr>
        <p:spPr bwMode="auto">
          <a:xfrm flipV="1">
            <a:off x="4129454" y="4756150"/>
            <a:ext cx="0" cy="46990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651296" name="Line 32"/>
          <p:cNvSpPr>
            <a:spLocks noChangeShapeType="1"/>
          </p:cNvSpPr>
          <p:nvPr/>
        </p:nvSpPr>
        <p:spPr bwMode="auto">
          <a:xfrm flipH="1">
            <a:off x="3730170" y="1777999"/>
            <a:ext cx="293775" cy="725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651298" name="Text Box 34"/>
          <p:cNvSpPr txBox="1">
            <a:spLocks noChangeArrowheads="1"/>
          </p:cNvSpPr>
          <p:nvPr/>
        </p:nvSpPr>
        <p:spPr bwMode="auto">
          <a:xfrm>
            <a:off x="2469174" y="1643064"/>
            <a:ext cx="1323096" cy="371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dirty="0"/>
              <a:t>Ob1-Model</a:t>
            </a:r>
          </a:p>
        </p:txBody>
      </p:sp>
      <p:sp>
        <p:nvSpPr>
          <p:cNvPr id="651300" name="Line 36"/>
          <p:cNvSpPr>
            <a:spLocks noChangeShapeType="1"/>
          </p:cNvSpPr>
          <p:nvPr/>
        </p:nvSpPr>
        <p:spPr bwMode="auto">
          <a:xfrm flipV="1">
            <a:off x="1081454" y="1790700"/>
            <a:ext cx="138772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651302" name="Text Box 38"/>
          <p:cNvSpPr txBox="1">
            <a:spLocks noChangeArrowheads="1"/>
          </p:cNvSpPr>
          <p:nvPr/>
        </p:nvSpPr>
        <p:spPr bwMode="auto">
          <a:xfrm>
            <a:off x="1103086" y="1790701"/>
            <a:ext cx="1226876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dirty="0">
                <a:solidFill>
                  <a:srgbClr val="FF0000"/>
                </a:solidFill>
              </a:rPr>
              <a:t>Radiances</a:t>
            </a:r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2894136" y="1074739"/>
            <a:ext cx="2820865" cy="568325"/>
            <a:chOff x="1975" y="677"/>
            <a:chExt cx="1925" cy="358"/>
          </a:xfrm>
        </p:grpSpPr>
        <p:sp>
          <p:nvSpPr>
            <p:cNvPr id="651303" name="Text Box 39"/>
            <p:cNvSpPr txBox="1">
              <a:spLocks noChangeArrowheads="1"/>
            </p:cNvSpPr>
            <p:nvPr/>
          </p:nvSpPr>
          <p:spPr bwMode="auto">
            <a:xfrm>
              <a:off x="2641" y="677"/>
              <a:ext cx="772" cy="23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GB"/>
                <a:t>Ob1-Ob2</a:t>
              </a:r>
            </a:p>
          </p:txBody>
        </p:sp>
        <p:sp>
          <p:nvSpPr>
            <p:cNvPr id="651304" name="Line 40"/>
            <p:cNvSpPr>
              <a:spLocks noChangeShapeType="1"/>
            </p:cNvSpPr>
            <p:nvPr/>
          </p:nvSpPr>
          <p:spPr bwMode="auto">
            <a:xfrm flipV="1">
              <a:off x="1975" y="762"/>
              <a:ext cx="666" cy="273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651305" name="Line 41"/>
            <p:cNvSpPr>
              <a:spLocks noChangeShapeType="1"/>
            </p:cNvSpPr>
            <p:nvPr/>
          </p:nvSpPr>
          <p:spPr bwMode="auto">
            <a:xfrm flipH="1" flipV="1">
              <a:off x="3427" y="795"/>
              <a:ext cx="473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</p:grpSp>
      <p:grpSp>
        <p:nvGrpSpPr>
          <p:cNvPr id="5" name="Group 46"/>
          <p:cNvGrpSpPr>
            <a:grpSpLocks/>
          </p:cNvGrpSpPr>
          <p:nvPr/>
        </p:nvGrpSpPr>
        <p:grpSpPr bwMode="auto">
          <a:xfrm>
            <a:off x="545124" y="1943101"/>
            <a:ext cx="3755781" cy="3368675"/>
            <a:chOff x="372" y="1224"/>
            <a:chExt cx="2563" cy="2122"/>
          </a:xfrm>
        </p:grpSpPr>
        <p:sp>
          <p:nvSpPr>
            <p:cNvPr id="651289" name="Line 25"/>
            <p:cNvSpPr>
              <a:spLocks noChangeShapeType="1"/>
            </p:cNvSpPr>
            <p:nvPr/>
          </p:nvSpPr>
          <p:spPr bwMode="auto">
            <a:xfrm>
              <a:off x="372" y="1224"/>
              <a:ext cx="2563" cy="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651290" name="Line 26"/>
            <p:cNvSpPr>
              <a:spLocks noChangeShapeType="1"/>
            </p:cNvSpPr>
            <p:nvPr/>
          </p:nvSpPr>
          <p:spPr bwMode="auto">
            <a:xfrm>
              <a:off x="372" y="1224"/>
              <a:ext cx="2320" cy="20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651306" name="Oval 42"/>
            <p:cNvSpPr>
              <a:spLocks noChangeArrowheads="1"/>
            </p:cNvSpPr>
            <p:nvPr/>
          </p:nvSpPr>
          <p:spPr bwMode="auto">
            <a:xfrm>
              <a:off x="2692" y="3290"/>
              <a:ext cx="243" cy="5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en-GB"/>
            </a:p>
          </p:txBody>
        </p:sp>
      </p:grpSp>
      <p:sp>
        <p:nvSpPr>
          <p:cNvPr id="651307" name="Rectangle 43"/>
          <p:cNvSpPr>
            <a:spLocks noChangeArrowheads="1"/>
          </p:cNvSpPr>
          <p:nvPr/>
        </p:nvSpPr>
        <p:spPr bwMode="auto">
          <a:xfrm>
            <a:off x="6296758" y="3552825"/>
            <a:ext cx="2661138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GB" sz="2000" dirty="0" smtClean="0">
                <a:solidFill>
                  <a:srgbClr val="2B3461"/>
                </a:solidFill>
                <a:latin typeface="Tahoma" pitchFamily="34" charset="0"/>
              </a:rPr>
              <a:t>Ob-Model </a:t>
            </a:r>
            <a:r>
              <a:rPr lang="en-GB" sz="2000" dirty="0">
                <a:solidFill>
                  <a:srgbClr val="2B3461"/>
                </a:solidFill>
                <a:latin typeface="Tahoma" pitchFamily="34" charset="0"/>
              </a:rPr>
              <a:t>stats for ranges of: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GB" sz="1800" dirty="0">
                <a:solidFill>
                  <a:srgbClr val="00469B"/>
                </a:solidFill>
                <a:latin typeface="Arial" pitchFamily="34" charset="0"/>
              </a:rPr>
              <a:t>Lat/Lon, angles, dates, radiances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4300905" y="882650"/>
            <a:ext cx="4843096" cy="4432300"/>
            <a:chOff x="2935" y="556"/>
            <a:chExt cx="3305" cy="2792"/>
          </a:xfrm>
        </p:grpSpPr>
        <p:sp>
          <p:nvSpPr>
            <p:cNvPr id="651295" name="Line 31"/>
            <p:cNvSpPr>
              <a:spLocks noChangeShapeType="1"/>
            </p:cNvSpPr>
            <p:nvPr/>
          </p:nvSpPr>
          <p:spPr bwMode="auto">
            <a:xfrm flipV="1">
              <a:off x="2973" y="1224"/>
              <a:ext cx="0" cy="17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pic>
          <p:nvPicPr>
            <p:cNvPr id="651286" name="Picture 22"/>
            <p:cNvPicPr>
              <a:picLocks noChangeAspect="1" noChangeArrowheads="1"/>
            </p:cNvPicPr>
            <p:nvPr/>
          </p:nvPicPr>
          <p:blipFill>
            <a:blip r:embed="rId5" cstate="print"/>
            <a:srcRect l="2010" b="2481"/>
            <a:stretch>
              <a:fillRect/>
            </a:stretch>
          </p:blipFill>
          <p:spPr bwMode="auto">
            <a:xfrm>
              <a:off x="4584" y="556"/>
              <a:ext cx="1656" cy="1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pSp>
          <p:nvGrpSpPr>
            <p:cNvPr id="7" name="Group 47"/>
            <p:cNvGrpSpPr>
              <a:grpSpLocks/>
            </p:cNvGrpSpPr>
            <p:nvPr/>
          </p:nvGrpSpPr>
          <p:grpSpPr bwMode="auto">
            <a:xfrm>
              <a:off x="2935" y="1718"/>
              <a:ext cx="2055" cy="1630"/>
              <a:chOff x="2935" y="1718"/>
              <a:chExt cx="2055" cy="1630"/>
            </a:xfrm>
          </p:grpSpPr>
          <p:sp>
            <p:nvSpPr>
              <p:cNvPr id="651291" name="Oval 27"/>
              <p:cNvSpPr>
                <a:spLocks noChangeArrowheads="1"/>
              </p:cNvSpPr>
              <p:nvPr/>
            </p:nvSpPr>
            <p:spPr bwMode="auto">
              <a:xfrm>
                <a:off x="2941" y="3292"/>
                <a:ext cx="243" cy="56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90000" tIns="46800" rIns="90000" bIns="46800" anchor="ctr"/>
              <a:lstStyle/>
              <a:p>
                <a:endParaRPr lang="en-GB"/>
              </a:p>
            </p:txBody>
          </p:sp>
          <p:sp>
            <p:nvSpPr>
              <p:cNvPr id="651292" name="Line 28"/>
              <p:cNvSpPr>
                <a:spLocks noChangeShapeType="1"/>
              </p:cNvSpPr>
              <p:nvPr/>
            </p:nvSpPr>
            <p:spPr bwMode="auto">
              <a:xfrm flipV="1">
                <a:off x="2935" y="1718"/>
                <a:ext cx="2055" cy="15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endParaRPr lang="en-GB"/>
              </a:p>
            </p:txBody>
          </p:sp>
          <p:sp>
            <p:nvSpPr>
              <p:cNvPr id="651293" name="Line 29"/>
              <p:cNvSpPr>
                <a:spLocks noChangeShapeType="1"/>
              </p:cNvSpPr>
              <p:nvPr/>
            </p:nvSpPr>
            <p:spPr bwMode="auto">
              <a:xfrm flipV="1">
                <a:off x="3184" y="1718"/>
                <a:ext cx="1806" cy="15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lIns="90000" tIns="46800" rIns="90000" bIns="46800"/>
              <a:lstStyle/>
              <a:p>
                <a:endParaRPr lang="en-GB"/>
              </a:p>
            </p:txBody>
          </p:sp>
        </p:grpSp>
        <p:sp>
          <p:nvSpPr>
            <p:cNvPr id="651297" name="Line 33"/>
            <p:cNvSpPr>
              <a:spLocks noChangeShapeType="1"/>
            </p:cNvSpPr>
            <p:nvPr/>
          </p:nvSpPr>
          <p:spPr bwMode="auto">
            <a:xfrm flipV="1">
              <a:off x="3219" y="1120"/>
              <a:ext cx="342" cy="5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651299" name="Text Box 35"/>
            <p:cNvSpPr txBox="1">
              <a:spLocks noChangeArrowheads="1"/>
            </p:cNvSpPr>
            <p:nvPr/>
          </p:nvSpPr>
          <p:spPr bwMode="auto">
            <a:xfrm>
              <a:off x="3561" y="1035"/>
              <a:ext cx="903" cy="23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GB"/>
                <a:t>Ob2-Model</a:t>
              </a:r>
            </a:p>
          </p:txBody>
        </p:sp>
        <p:sp>
          <p:nvSpPr>
            <p:cNvPr id="651301" name="Line 37"/>
            <p:cNvSpPr>
              <a:spLocks noChangeShapeType="1"/>
            </p:cNvSpPr>
            <p:nvPr/>
          </p:nvSpPr>
          <p:spPr bwMode="auto">
            <a:xfrm flipH="1">
              <a:off x="4418" y="1124"/>
              <a:ext cx="214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  <p:sp>
          <p:nvSpPr>
            <p:cNvPr id="651308" name="Line 44"/>
            <p:cNvSpPr>
              <a:spLocks noChangeShapeType="1"/>
            </p:cNvSpPr>
            <p:nvPr/>
          </p:nvSpPr>
          <p:spPr bwMode="auto">
            <a:xfrm flipV="1">
              <a:off x="3063" y="2994"/>
              <a:ext cx="0" cy="296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 type="triangle" w="med" len="med"/>
            </a:ln>
            <a:effectLst/>
          </p:spPr>
          <p:txBody>
            <a:bodyPr lIns="90000" tIns="46800" rIns="90000" bIns="46800"/>
            <a:lstStyle/>
            <a:p>
              <a:endParaRPr lang="en-GB"/>
            </a:p>
          </p:txBody>
        </p:sp>
      </p:grpSp>
      <p:sp>
        <p:nvSpPr>
          <p:cNvPr id="651309" name="Line 45"/>
          <p:cNvSpPr>
            <a:spLocks noChangeShapeType="1"/>
          </p:cNvSpPr>
          <p:nvPr/>
        </p:nvSpPr>
        <p:spPr bwMode="auto">
          <a:xfrm flipV="1">
            <a:off x="4182208" y="1943101"/>
            <a:ext cx="0" cy="26987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/>
          <a:lstStyle/>
          <a:p>
            <a:endParaRPr lang="en-GB"/>
          </a:p>
        </p:txBody>
      </p:sp>
      <p:sp>
        <p:nvSpPr>
          <p:cNvPr id="43" name="Rectangle 4"/>
          <p:cNvSpPr txBox="1">
            <a:spLocks noChangeArrowheads="1"/>
          </p:cNvSpPr>
          <p:nvPr/>
        </p:nvSpPr>
        <p:spPr>
          <a:xfrm>
            <a:off x="3817244" y="129498"/>
            <a:ext cx="5479143" cy="1143000"/>
          </a:xfrm>
          <a:prstGeom prst="rect">
            <a:avLst/>
          </a:prstGeom>
          <a:noFill/>
        </p:spPr>
        <p:txBody>
          <a:bodyPr/>
          <a:lstStyle/>
          <a:p>
            <a:pPr lvl="0" algn="ctr" eaLnBrk="0" hangingPunct="0"/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Indirect Comparison </a:t>
            </a:r>
            <a:b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via NWP model</a:t>
            </a:r>
            <a:endParaRPr kumimoji="0" lang="en-GB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7" grpId="0" build="p"/>
      <p:bldP spid="65130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462" y="274638"/>
            <a:ext cx="5473337" cy="1143000"/>
          </a:xfrm>
        </p:spPr>
        <p:txBody>
          <a:bodyPr/>
          <a:lstStyle/>
          <a:p>
            <a:r>
              <a:rPr lang="de-DE" sz="3600" dirty="0" smtClean="0"/>
              <a:t>How to inter-cal with RTMs?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Numerical Weather Prediction (NWP) </a:t>
            </a:r>
            <a:r>
              <a:rPr lang="de-DE" sz="2400" dirty="0" smtClean="0"/>
              <a:t>centres routinely</a:t>
            </a:r>
            <a:endParaRPr lang="de-DE" sz="2400" dirty="0" smtClean="0"/>
          </a:p>
          <a:p>
            <a:pPr lvl="1"/>
            <a:r>
              <a:rPr lang="de-DE" sz="1600" dirty="0" smtClean="0"/>
              <a:t>Process observations from multiple satellite instruments</a:t>
            </a:r>
          </a:p>
          <a:p>
            <a:pPr lvl="1"/>
            <a:r>
              <a:rPr lang="de-DE" sz="1600" dirty="0" smtClean="0"/>
              <a:t>Run RTM for each observation (or a subset)</a:t>
            </a:r>
          </a:p>
          <a:p>
            <a:pPr lvl="1"/>
            <a:r>
              <a:rPr lang="de-DE" sz="1600" dirty="0" smtClean="0"/>
              <a:t>Monitor relative differences to quality control satellite observations</a:t>
            </a:r>
          </a:p>
          <a:p>
            <a:pPr lvl="1"/>
            <a:r>
              <a:rPr lang="de-DE" sz="1600" dirty="0" smtClean="0"/>
              <a:t>Apply empirical bias correction to ensure consistency</a:t>
            </a:r>
          </a:p>
          <a:p>
            <a:pPr lvl="1"/>
            <a:r>
              <a:rPr lang="de-DE" sz="1600" dirty="0" smtClean="0"/>
              <a:t>Currently only for Microwave + IR channels</a:t>
            </a:r>
          </a:p>
          <a:p>
            <a:pPr lvl="1"/>
            <a:endParaRPr lang="de-DE" sz="1600" dirty="0" smtClean="0"/>
          </a:p>
          <a:p>
            <a:r>
              <a:rPr lang="de-DE" sz="2000" dirty="0" smtClean="0"/>
              <a:t>Calculate Double Differences</a:t>
            </a:r>
          </a:p>
          <a:p>
            <a:pPr lvl="1"/>
            <a:r>
              <a:rPr lang="de-DE" sz="1600" dirty="0" smtClean="0"/>
              <a:t>Assumption – NWP+RTM model biases cancel out</a:t>
            </a:r>
          </a:p>
          <a:p>
            <a:pPr lvl="1"/>
            <a:r>
              <a:rPr lang="de-DE" sz="1600" dirty="0" smtClean="0"/>
              <a:t>Limiting range of conditions to minimise variability of these biases</a:t>
            </a:r>
          </a:p>
          <a:p>
            <a:pPr lvl="1"/>
            <a:endParaRPr lang="de-DE" sz="1600" dirty="0" smtClean="0"/>
          </a:p>
          <a:p>
            <a:r>
              <a:rPr lang="de-DE" sz="2000" dirty="0" smtClean="0"/>
              <a:t>Also possible with other inputs – e.g. GRUAN profiles</a:t>
            </a:r>
          </a:p>
          <a:p>
            <a:pPr lvl="1"/>
            <a:r>
              <a:rPr lang="de-DE" sz="1600" dirty="0" smtClean="0"/>
              <a:t>Higher quality control</a:t>
            </a:r>
          </a:p>
          <a:p>
            <a:pPr lvl="1"/>
            <a:r>
              <a:rPr lang="de-DE" sz="1600" dirty="0" smtClean="0"/>
              <a:t>Higher absolute accuracy possible</a:t>
            </a:r>
          </a:p>
          <a:p>
            <a:pPr lvl="1"/>
            <a:r>
              <a:rPr lang="de-DE" sz="1600" dirty="0" smtClean="0"/>
              <a:t>Far fewer samples</a:t>
            </a:r>
          </a:p>
          <a:p>
            <a:pPr lvl="1"/>
            <a:endParaRPr lang="de-DE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462" y="274638"/>
            <a:ext cx="5473337" cy="1143000"/>
          </a:xfrm>
        </p:spPr>
        <p:txBody>
          <a:bodyPr/>
          <a:lstStyle/>
          <a:p>
            <a:r>
              <a:rPr lang="de-DE" sz="3600" dirty="0" smtClean="0"/>
              <a:t>Why inter-cal with RTMs?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400" dirty="0" smtClean="0"/>
              <a:t>Direct comparisons are not always possible</a:t>
            </a:r>
          </a:p>
          <a:p>
            <a:pPr lvl="1"/>
            <a:r>
              <a:rPr lang="de-DE" sz="1600" dirty="0" smtClean="0"/>
              <a:t>Incompatible orbits</a:t>
            </a:r>
          </a:p>
          <a:p>
            <a:pPr lvl="1"/>
            <a:r>
              <a:rPr lang="de-DE" sz="1600" dirty="0" smtClean="0"/>
              <a:t>Not simultaneous</a:t>
            </a:r>
          </a:p>
          <a:p>
            <a:pPr lvl="1"/>
            <a:endParaRPr lang="de-DE" sz="1600" dirty="0" smtClean="0"/>
          </a:p>
          <a:p>
            <a:r>
              <a:rPr lang="de-DE" sz="2000" dirty="0" smtClean="0"/>
              <a:t>To increase the sample size</a:t>
            </a:r>
          </a:p>
          <a:p>
            <a:pPr lvl="1"/>
            <a:r>
              <a:rPr lang="de-DE" sz="1600" dirty="0" smtClean="0"/>
              <a:t>NWP+RTM models can generate millions of „collocations“ per day</a:t>
            </a:r>
          </a:p>
          <a:p>
            <a:pPr lvl="1"/>
            <a:endParaRPr lang="de-DE" sz="1600" dirty="0" smtClean="0"/>
          </a:p>
          <a:p>
            <a:r>
              <a:rPr lang="de-DE" sz="2000" dirty="0" smtClean="0"/>
              <a:t>To increase diversity of comparison – allows investigation of</a:t>
            </a:r>
          </a:p>
          <a:p>
            <a:pPr lvl="1"/>
            <a:r>
              <a:rPr lang="de-DE" sz="1600" dirty="0" smtClean="0"/>
              <a:t>Diurnal variations</a:t>
            </a:r>
          </a:p>
          <a:p>
            <a:pPr lvl="1"/>
            <a:r>
              <a:rPr lang="de-DE" sz="1600" dirty="0" smtClean="0"/>
              <a:t>Scan-angle dependence, etc</a:t>
            </a:r>
          </a:p>
          <a:p>
            <a:pPr lvl="1"/>
            <a:endParaRPr lang="de-DE" sz="1600" dirty="0" smtClean="0"/>
          </a:p>
          <a:p>
            <a:r>
              <a:rPr lang="de-DE" sz="2000" dirty="0" smtClean="0"/>
              <a:t>Work with NWP + RTM communities to understand model biases</a:t>
            </a:r>
          </a:p>
          <a:p>
            <a:pPr lvl="1"/>
            <a:endParaRPr lang="de-DE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462" y="274638"/>
            <a:ext cx="5473337" cy="1143000"/>
          </a:xfrm>
        </p:spPr>
        <p:txBody>
          <a:bodyPr/>
          <a:lstStyle/>
          <a:p>
            <a:r>
              <a:rPr lang="de-DE" sz="3600" dirty="0" smtClean="0"/>
              <a:t>Previous GSICS work on NWP+RTM inter-cal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Had proposed a dedicated sub-group on the topic</a:t>
            </a:r>
          </a:p>
          <a:p>
            <a:pPr lvl="1"/>
            <a:r>
              <a:rPr lang="en-US" sz="2000" dirty="0" smtClean="0"/>
              <a:t>Dropped in </a:t>
            </a:r>
            <a:r>
              <a:rPr lang="en-US" sz="2000" dirty="0" err="1" smtClean="0"/>
              <a:t>favour</a:t>
            </a:r>
            <a:r>
              <a:rPr lang="en-US" sz="2000" dirty="0" smtClean="0"/>
              <a:t> of following it up in </a:t>
            </a:r>
            <a:r>
              <a:rPr lang="en-US" sz="2000" dirty="0" smtClean="0"/>
              <a:t>sub-groups</a:t>
            </a:r>
            <a:endParaRPr lang="en-US" sz="2000" dirty="0" smtClean="0"/>
          </a:p>
          <a:p>
            <a:pPr lvl="1"/>
            <a:r>
              <a:rPr lang="en-US" sz="2000" dirty="0" smtClean="0"/>
              <a:t>Probably only IR and MW sub-groups at the </a:t>
            </a:r>
            <a:r>
              <a:rPr lang="en-US" sz="2000" dirty="0" smtClean="0"/>
              <a:t>moment</a:t>
            </a:r>
            <a:endParaRPr lang="en-US" sz="2000" dirty="0" smtClean="0"/>
          </a:p>
          <a:p>
            <a:pPr lvl="1"/>
            <a:r>
              <a:rPr lang="en-US" sz="2000" dirty="0" smtClean="0"/>
              <a:t>Microwave is certainly more developed than the IR in this regard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EUMETSAT commissioned external studies:</a:t>
            </a:r>
          </a:p>
          <a:p>
            <a:pPr lvl="1"/>
            <a:r>
              <a:rPr lang="en-US" sz="2000" dirty="0" smtClean="0"/>
              <a:t>Can be used for tracking relative changes between instruments</a:t>
            </a:r>
          </a:p>
          <a:p>
            <a:pPr lvl="1"/>
            <a:r>
              <a:rPr lang="en-US" sz="2000" dirty="0" smtClean="0"/>
              <a:t>But no absolute agreement with direct inter-calibration methods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de-DE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3462" y="274638"/>
            <a:ext cx="5473337" cy="1143000"/>
          </a:xfrm>
        </p:spPr>
        <p:txBody>
          <a:bodyPr/>
          <a:lstStyle/>
          <a:p>
            <a:r>
              <a:rPr lang="de-DE" sz="3600" dirty="0" smtClean="0"/>
              <a:t>Coordinating NWP+RTM method within GSICS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GSICS is about inter-calibration</a:t>
            </a:r>
          </a:p>
          <a:p>
            <a:pPr lvl="1"/>
            <a:r>
              <a:rPr lang="en-US" sz="2000" dirty="0" smtClean="0"/>
              <a:t>We should not get “bogged down” in RTM details</a:t>
            </a:r>
          </a:p>
          <a:p>
            <a:pPr lvl="1"/>
            <a:r>
              <a:rPr lang="en-US" sz="2000" dirty="0" smtClean="0"/>
              <a:t>RTMs are a tool to allow comparison of different sensors, </a:t>
            </a:r>
            <a:br>
              <a:rPr lang="en-US" sz="2000" dirty="0" smtClean="0"/>
            </a:br>
            <a:r>
              <a:rPr lang="en-US" sz="2000" dirty="0" smtClean="0"/>
              <a:t>based on double-differences. </a:t>
            </a:r>
          </a:p>
          <a:p>
            <a:pPr lvl="1"/>
            <a:r>
              <a:rPr lang="en-US" sz="2000" dirty="0" smtClean="0"/>
              <a:t>Key for GSICS to understand models’ relative biases </a:t>
            </a:r>
            <a:br>
              <a:rPr lang="en-US" sz="2000" dirty="0" smtClean="0"/>
            </a:br>
            <a:r>
              <a:rPr lang="en-US" sz="2000" dirty="0" smtClean="0"/>
              <a:t>and how to constrain them</a:t>
            </a:r>
          </a:p>
          <a:p>
            <a:pPr lvl="1"/>
            <a:r>
              <a:rPr lang="de-DE" sz="2000" dirty="0" smtClean="0"/>
              <a:t>Coordinate with NWP + RTM experts to understand relative biases</a:t>
            </a:r>
          </a:p>
          <a:p>
            <a:pPr lvl="1"/>
            <a:endParaRPr lang="de-DE" sz="1600" dirty="0" smtClean="0"/>
          </a:p>
          <a:p>
            <a:r>
              <a:rPr lang="en-US" sz="2400" dirty="0" smtClean="0"/>
              <a:t>Commonalities that would benefit from coordination</a:t>
            </a:r>
          </a:p>
          <a:p>
            <a:pPr lvl="1"/>
            <a:r>
              <a:rPr lang="en-US" sz="2000" dirty="0" smtClean="0"/>
              <a:t>Follow up in Microwave Sub-Group session – Item 6g</a:t>
            </a:r>
          </a:p>
          <a:p>
            <a:pPr lvl="1"/>
            <a:r>
              <a:rPr lang="en-US" sz="2000" dirty="0" smtClean="0"/>
              <a:t>Web meeting for IR Sub-Group? Guest chair?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8AC38-E0E8-49D7-B2FE-71FD7C42C09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BB25FD9-27DC-4523-A484-31120BF8BAA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81739" y="439510"/>
            <a:ext cx="5962261" cy="5492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3200" dirty="0" smtClean="0">
                <a:solidFill>
                  <a:schemeClr val="tx1"/>
                </a:solidFill>
              </a:rPr>
              <a:t>Thank you for your attention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smtClean="0"/>
          </a:p>
          <a:p>
            <a:r>
              <a:rPr lang="de-DE" smtClean="0"/>
              <a:t>Your thoughts?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31732</TotalTime>
  <Words>386</Words>
  <Application>Microsoft Office PowerPoint</Application>
  <PresentationFormat>On-screen Show (4:3)</PresentationFormat>
  <Paragraphs>95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Use of NWP+RTM as inter-calibration tool</vt:lpstr>
      <vt:lpstr>Direct Comparison of Collocated Radiances</vt:lpstr>
      <vt:lpstr>Slide 3</vt:lpstr>
      <vt:lpstr>How to inter-cal with RTMs?</vt:lpstr>
      <vt:lpstr>Why inter-cal with RTMs?</vt:lpstr>
      <vt:lpstr>Previous GSICS work on NWP+RTM inter-cal</vt:lpstr>
      <vt:lpstr>Coordinating NWP+RTM method within GSICS</vt:lpstr>
      <vt:lpstr>Thank you for your attention</vt:lpstr>
    </vt:vector>
  </TitlesOfParts>
  <Company>NOAA / NESDIS / ORA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GEO-LEO ATBD</dc:title>
  <dc:subject>SPIE 2009 tALK</dc:subject>
  <dc:creator>Fred Wu</dc:creator>
  <cp:lastModifiedBy>Tim Hewison</cp:lastModifiedBy>
  <cp:revision>850</cp:revision>
  <dcterms:created xsi:type="dcterms:W3CDTF">2004-06-10T15:46:18Z</dcterms:created>
  <dcterms:modified xsi:type="dcterms:W3CDTF">2017-03-21T02:14:53Z</dcterms:modified>
</cp:coreProperties>
</file>