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647" r:id="rId2"/>
    <p:sldId id="649" r:id="rId3"/>
    <p:sldId id="660" r:id="rId4"/>
    <p:sldId id="683" r:id="rId5"/>
    <p:sldId id="682" r:id="rId6"/>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00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7" autoAdjust="0"/>
    <p:restoredTop sz="94660"/>
  </p:normalViewPr>
  <p:slideViewPr>
    <p:cSldViewPr snapToGrid="0">
      <p:cViewPr varScale="1">
        <p:scale>
          <a:sx n="71" d="100"/>
          <a:sy n="71" d="100"/>
        </p:scale>
        <p:origin x="86" y="413"/>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A9A18-5243-4DDA-9B66-D1315D0F74EB}" type="datetimeFigureOut">
              <a:rPr lang="ko-KR" altLang="en-US" smtClean="0"/>
              <a:pPr/>
              <a:t>2017-03-21</a:t>
            </a:fld>
            <a:endParaRPr lang="ko-KR" altLang="en-US"/>
          </a:p>
        </p:txBody>
      </p:sp>
      <p:sp>
        <p:nvSpPr>
          <p:cNvPr id="4" name="슬라이드 이미지 개체 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4BC84-10ED-4392-B4D8-448A5B253FAA}" type="slidenum">
              <a:rPr lang="ko-KR" altLang="en-US" smtClean="0"/>
              <a:pPr/>
              <a:t>‹#›</a:t>
            </a:fld>
            <a:endParaRPr lang="ko-KR" altLang="en-US"/>
          </a:p>
        </p:txBody>
      </p:sp>
    </p:spTree>
    <p:extLst>
      <p:ext uri="{BB962C8B-B14F-4D97-AF65-F5344CB8AC3E}">
        <p14:creationId xmlns:p14="http://schemas.microsoft.com/office/powerpoint/2010/main" val="38862839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pic>
        <p:nvPicPr>
          <p:cNvPr id="5" name="그림 19" descr="천리안위성111.png"/>
          <p:cNvPicPr>
            <a:picLocks noChangeAspect="1"/>
          </p:cNvPicPr>
          <p:nvPr userDrawn="1"/>
        </p:nvPicPr>
        <p:blipFill>
          <a:blip r:embed="rId2" cstate="print"/>
          <a:srcRect l="53481" t="34000" r="8511" b="10767"/>
          <a:stretch>
            <a:fillRect/>
          </a:stretch>
        </p:blipFill>
        <p:spPr bwMode="auto">
          <a:xfrm>
            <a:off x="0" y="759495"/>
            <a:ext cx="4802717" cy="4906962"/>
          </a:xfrm>
          <a:prstGeom prst="rect">
            <a:avLst/>
          </a:prstGeom>
          <a:noFill/>
          <a:ln w="9525">
            <a:noFill/>
            <a:miter lim="800000"/>
            <a:headEnd/>
            <a:tailEnd/>
          </a:ln>
        </p:spPr>
      </p:pic>
      <p:sp>
        <p:nvSpPr>
          <p:cNvPr id="6" name="TextBox 5"/>
          <p:cNvSpPr txBox="1"/>
          <p:nvPr userDrawn="1"/>
        </p:nvSpPr>
        <p:spPr>
          <a:xfrm>
            <a:off x="11145520" y="6652800"/>
            <a:ext cx="1046480" cy="230832"/>
          </a:xfrm>
          <a:prstGeom prst="rect">
            <a:avLst/>
          </a:prstGeom>
          <a:noFill/>
        </p:spPr>
        <p:txBody>
          <a:bodyPr wrap="square" rtlCol="0">
            <a:spAutoFit/>
          </a:bodyPr>
          <a:lstStyle/>
          <a:p>
            <a:pPr algn="r"/>
            <a:fld id="{81DDF0A2-C106-43E5-8EA9-B1F17B7001B3}" type="slidenum">
              <a:rPr lang="ko-KR" altLang="en-US" sz="900" smtClean="0">
                <a:solidFill>
                  <a:schemeClr val="bg1">
                    <a:lumMod val="50000"/>
                  </a:schemeClr>
                </a:solidFill>
                <a:latin typeface="맑은 고딕" pitchFamily="50" charset="-127"/>
              </a:rPr>
              <a:pPr algn="r"/>
              <a:t>‹#›</a:t>
            </a:fld>
            <a:endParaRPr lang="en-US" altLang="ko-KR" sz="900" dirty="0" smtClean="0">
              <a:solidFill>
                <a:schemeClr val="bg1">
                  <a:lumMod val="50000"/>
                </a:schemeClr>
              </a:solidFill>
              <a:latin typeface="맑은 고딕" pitchFamily="50" charset="-127"/>
            </a:endParaRPr>
          </a:p>
        </p:txBody>
      </p:sp>
      <p:sp>
        <p:nvSpPr>
          <p:cNvPr id="7" name="TextBox 6"/>
          <p:cNvSpPr txBox="1"/>
          <p:nvPr userDrawn="1"/>
        </p:nvSpPr>
        <p:spPr>
          <a:xfrm rot="16200000">
            <a:off x="11602720" y="6315621"/>
            <a:ext cx="1046480" cy="150041"/>
          </a:xfrm>
          <a:prstGeom prst="rect">
            <a:avLst/>
          </a:prstGeom>
          <a:noFill/>
        </p:spPr>
        <p:txBody>
          <a:bodyPr wrap="square" rtlCol="0">
            <a:spAutoFit/>
          </a:bodyPr>
          <a:lstStyle/>
          <a:p>
            <a:pPr algn="l"/>
            <a:r>
              <a:rPr lang="en-US" altLang="ko-KR" sz="375" dirty="0" err="1" smtClean="0">
                <a:solidFill>
                  <a:schemeClr val="bg1">
                    <a:lumMod val="50000"/>
                  </a:schemeClr>
                </a:solidFill>
                <a:latin typeface="맑은 고딕" pitchFamily="50" charset="-127"/>
              </a:rPr>
              <a:t>dohy</a:t>
            </a:r>
            <a:endParaRPr lang="en-US" altLang="ko-KR" sz="375" dirty="0" smtClean="0">
              <a:solidFill>
                <a:schemeClr val="bg1">
                  <a:lumMod val="50000"/>
                </a:schemeClr>
              </a:solidFill>
              <a:latin typeface="맑은 고딕" pitchFamily="50" charset="-127"/>
            </a:endParaRPr>
          </a:p>
        </p:txBody>
      </p:sp>
    </p:spTree>
    <p:extLst>
      <p:ext uri="{BB962C8B-B14F-4D97-AF65-F5344CB8AC3E}">
        <p14:creationId xmlns:p14="http://schemas.microsoft.com/office/powerpoint/2010/main" val="36953830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1_제목(Dohy)">
    <p:spTree>
      <p:nvGrpSpPr>
        <p:cNvPr id="1" name=""/>
        <p:cNvGrpSpPr/>
        <p:nvPr/>
      </p:nvGrpSpPr>
      <p:grpSpPr>
        <a:xfrm>
          <a:off x="0" y="0"/>
          <a:ext cx="0" cy="0"/>
          <a:chOff x="0" y="0"/>
          <a:chExt cx="0" cy="0"/>
        </a:xfrm>
      </p:grpSpPr>
      <p:sp>
        <p:nvSpPr>
          <p:cNvPr id="2" name="제목 1"/>
          <p:cNvSpPr>
            <a:spLocks noGrp="1"/>
          </p:cNvSpPr>
          <p:nvPr>
            <p:ph type="title"/>
          </p:nvPr>
        </p:nvSpPr>
        <p:spPr>
          <a:xfrm>
            <a:off x="304800" y="76200"/>
            <a:ext cx="10515600" cy="551022"/>
          </a:xfrm>
        </p:spPr>
        <p:txBody>
          <a:bodyPr/>
          <a:lstStyle/>
          <a:p>
            <a:r>
              <a:rPr lang="ko-KR" altLang="en-US" smtClean="0"/>
              <a:t>마스터 제목 스타일 편집</a:t>
            </a:r>
            <a:endParaRPr lang="ko-KR" altLang="en-US"/>
          </a:p>
        </p:txBody>
      </p:sp>
      <p:cxnSp>
        <p:nvCxnSpPr>
          <p:cNvPr id="6" name="직선 연결선 5"/>
          <p:cNvCxnSpPr/>
          <p:nvPr userDrawn="1"/>
        </p:nvCxnSpPr>
        <p:spPr>
          <a:xfrm>
            <a:off x="121920" y="735870"/>
            <a:ext cx="1130808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1145520" y="6652800"/>
            <a:ext cx="1046480" cy="230832"/>
          </a:xfrm>
          <a:prstGeom prst="rect">
            <a:avLst/>
          </a:prstGeom>
          <a:noFill/>
        </p:spPr>
        <p:txBody>
          <a:bodyPr wrap="square" rtlCol="0">
            <a:spAutoFit/>
          </a:bodyPr>
          <a:lstStyle/>
          <a:p>
            <a:pPr algn="r"/>
            <a:fld id="{81DDF0A2-C106-43E5-8EA9-B1F17B7001B3}" type="slidenum">
              <a:rPr lang="ko-KR" altLang="en-US" sz="900" smtClean="0">
                <a:solidFill>
                  <a:schemeClr val="bg1">
                    <a:lumMod val="50000"/>
                  </a:schemeClr>
                </a:solidFill>
                <a:latin typeface="맑은 고딕" pitchFamily="50" charset="-127"/>
              </a:rPr>
              <a:pPr algn="r"/>
              <a:t>‹#›</a:t>
            </a:fld>
            <a:endParaRPr lang="en-US" altLang="ko-KR" sz="900" dirty="0" smtClean="0">
              <a:solidFill>
                <a:schemeClr val="bg1">
                  <a:lumMod val="50000"/>
                </a:schemeClr>
              </a:solidFill>
              <a:latin typeface="맑은 고딕" pitchFamily="50" charset="-127"/>
            </a:endParaRPr>
          </a:p>
        </p:txBody>
      </p:sp>
      <p:sp>
        <p:nvSpPr>
          <p:cNvPr id="9" name="TextBox 8"/>
          <p:cNvSpPr txBox="1"/>
          <p:nvPr userDrawn="1"/>
        </p:nvSpPr>
        <p:spPr>
          <a:xfrm rot="16200000">
            <a:off x="11602720" y="6315621"/>
            <a:ext cx="1046480" cy="150041"/>
          </a:xfrm>
          <a:prstGeom prst="rect">
            <a:avLst/>
          </a:prstGeom>
          <a:noFill/>
        </p:spPr>
        <p:txBody>
          <a:bodyPr wrap="square" rtlCol="0">
            <a:spAutoFit/>
          </a:bodyPr>
          <a:lstStyle/>
          <a:p>
            <a:pPr algn="l"/>
            <a:r>
              <a:rPr lang="en-US" altLang="ko-KR" sz="375" dirty="0" err="1" smtClean="0">
                <a:solidFill>
                  <a:schemeClr val="bg1">
                    <a:lumMod val="50000"/>
                  </a:schemeClr>
                </a:solidFill>
                <a:latin typeface="맑은 고딕" pitchFamily="50" charset="-127"/>
              </a:rPr>
              <a:t>dohy</a:t>
            </a:r>
            <a:endParaRPr lang="en-US" altLang="ko-KR" sz="375" dirty="0" smtClean="0">
              <a:solidFill>
                <a:schemeClr val="bg1">
                  <a:lumMod val="50000"/>
                </a:schemeClr>
              </a:solidFill>
              <a:latin typeface="맑은 고딕" pitchFamily="50" charset="-127"/>
            </a:endParaRPr>
          </a:p>
        </p:txBody>
      </p:sp>
    </p:spTree>
    <p:extLst>
      <p:ext uri="{BB962C8B-B14F-4D97-AF65-F5344CB8AC3E}">
        <p14:creationId xmlns:p14="http://schemas.microsoft.com/office/powerpoint/2010/main" val="1591341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2137D04-0573-4036-A13F-DF38F1508757}" type="datetime1">
              <a:rPr lang="ko-KR" altLang="en-US" smtClean="0"/>
              <a:pPr/>
              <a:t>2017-03-21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73A13E0-CAA0-48C7-A1BB-9FADCF9E43F8}" type="slidenum">
              <a:rPr lang="ko-KR" altLang="en-US" smtClean="0"/>
              <a:pPr/>
              <a:t>‹#›</a:t>
            </a:fld>
            <a:endParaRPr lang="ko-KR" altLang="en-US"/>
          </a:p>
        </p:txBody>
      </p:sp>
    </p:spTree>
    <p:extLst>
      <p:ext uri="{BB962C8B-B14F-4D97-AF65-F5344CB8AC3E}">
        <p14:creationId xmlns:p14="http://schemas.microsoft.com/office/powerpoint/2010/main" val="1628739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맑은 고딕" pitchFamily="50" charset="-127"/>
              </a:defRPr>
            </a:lvl1pPr>
          </a:lstStyle>
          <a:p>
            <a:fld id="{0F36550C-3AC6-4783-B98F-9FA82B6093B4}" type="datetimeFigureOut">
              <a:rPr lang="ko-KR" altLang="en-US" smtClean="0"/>
              <a:pPr/>
              <a:t>2017-03-21</a:t>
            </a:fld>
            <a:endParaRPr lang="ko-KR" altLang="en-US" dirty="0"/>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맑은 고딕" pitchFamily="50" charset="-127"/>
              </a:defRPr>
            </a:lvl1pPr>
          </a:lstStyle>
          <a:p>
            <a:endParaRPr lang="ko-KR" altLang="en-US" dirty="0"/>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맑은 고딕" pitchFamily="50" charset="-127"/>
              </a:defRPr>
            </a:lvl1pPr>
          </a:lstStyle>
          <a:p>
            <a:fld id="{E76B95D1-0BB8-464B-AF0D-79AFE2BBFBD4}" type="slidenum">
              <a:rPr lang="ko-KR" altLang="en-US" smtClean="0"/>
              <a:pPr/>
              <a:t>‹#›</a:t>
            </a:fld>
            <a:endParaRPr lang="ko-KR" altLang="en-US" dirty="0"/>
          </a:p>
        </p:txBody>
      </p:sp>
    </p:spTree>
    <p:extLst>
      <p:ext uri="{BB962C8B-B14F-4D97-AF65-F5344CB8AC3E}">
        <p14:creationId xmlns:p14="http://schemas.microsoft.com/office/powerpoint/2010/main" val="253046761"/>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67" r:id="rId3"/>
  </p:sldLayoutIdLst>
  <p:txStyles>
    <p:titleStyle>
      <a:lvl1pPr algn="l" defTabSz="914400" rtl="0" eaLnBrk="1" latinLnBrk="1" hangingPunct="1">
        <a:lnSpc>
          <a:spcPct val="90000"/>
        </a:lnSpc>
        <a:spcBef>
          <a:spcPct val="0"/>
        </a:spcBef>
        <a:buNone/>
        <a:defRPr sz="4400" kern="1200">
          <a:solidFill>
            <a:schemeClr val="tx1"/>
          </a:solidFill>
          <a:latin typeface="맑은 고딕" pitchFamily="50" charset="-127"/>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맑은 고딕" pitchFamily="50" charset="-127"/>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맑은 고딕" pitchFamily="50" charset="-127"/>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맑은 고딕" pitchFamily="50" charset="-127"/>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1788560"/>
            <a:ext cx="10363200" cy="1470025"/>
          </a:xfrm>
        </p:spPr>
        <p:txBody>
          <a:bodyPr>
            <a:normAutofit fontScale="90000"/>
          </a:bodyPr>
          <a:lstStyle/>
          <a:p>
            <a:pPr algn="ctr"/>
            <a:r>
              <a:rPr lang="en-GB" altLang="ko-KR" sz="6000" b="1" dirty="0" smtClean="0">
                <a:latin typeface="Arial" pitchFamily="34" charset="0"/>
                <a:cs typeface="Arial" pitchFamily="34" charset="0"/>
              </a:rPr>
              <a:t>Discussion on </a:t>
            </a:r>
            <a:br>
              <a:rPr lang="en-GB" altLang="ko-KR" sz="6000" b="1" dirty="0" smtClean="0">
                <a:latin typeface="Arial" pitchFamily="34" charset="0"/>
                <a:cs typeface="Arial" pitchFamily="34" charset="0"/>
              </a:rPr>
            </a:br>
            <a:r>
              <a:rPr lang="en-GB" altLang="ko-KR" sz="6000" b="1" dirty="0" smtClean="0">
                <a:latin typeface="Arial" pitchFamily="34" charset="0"/>
                <a:cs typeface="Arial" pitchFamily="34" charset="0"/>
              </a:rPr>
              <a:t>CGMS-45 Working Paper</a:t>
            </a:r>
            <a:endParaRPr lang="ko-KR" altLang="en-US" sz="4800" b="1" dirty="0">
              <a:latin typeface="Arial" pitchFamily="34" charset="0"/>
              <a:cs typeface="Arial" pitchFamily="34" charset="0"/>
            </a:endParaRPr>
          </a:p>
        </p:txBody>
      </p:sp>
    </p:spTree>
    <p:extLst>
      <p:ext uri="{BB962C8B-B14F-4D97-AF65-F5344CB8AC3E}">
        <p14:creationId xmlns:p14="http://schemas.microsoft.com/office/powerpoint/2010/main" val="1255467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GB" b="1" dirty="0" smtClean="0">
                <a:latin typeface="Arial" pitchFamily="34" charset="0"/>
                <a:cs typeface="Arial" pitchFamily="34" charset="0"/>
              </a:rPr>
              <a:t>CGMS-44 GSICS working papers</a:t>
            </a:r>
          </a:p>
        </p:txBody>
      </p:sp>
      <p:sp>
        <p:nvSpPr>
          <p:cNvPr id="8195" name="Content Placeholder 2"/>
          <p:cNvSpPr>
            <a:spLocks noGrp="1"/>
          </p:cNvSpPr>
          <p:nvPr>
            <p:ph idx="4294967295"/>
          </p:nvPr>
        </p:nvSpPr>
        <p:spPr>
          <a:xfrm>
            <a:off x="233639" y="973537"/>
            <a:ext cx="10286035" cy="522751"/>
          </a:xfrm>
        </p:spPr>
        <p:txBody>
          <a:bodyPr>
            <a:normAutofit/>
          </a:bodyPr>
          <a:lstStyle/>
          <a:p>
            <a:pPr marL="0" indent="0">
              <a:buNone/>
            </a:pPr>
            <a:r>
              <a:rPr lang="en-GB" b="1" dirty="0" smtClean="0">
                <a:solidFill>
                  <a:srgbClr val="C00000"/>
                </a:solidFill>
                <a:latin typeface="Arial" pitchFamily="34" charset="0"/>
                <a:cs typeface="Arial" pitchFamily="34" charset="0"/>
              </a:rPr>
              <a:t>Two GSICS working papers submitted in WG II</a:t>
            </a:r>
          </a:p>
        </p:txBody>
      </p:sp>
      <p:sp>
        <p:nvSpPr>
          <p:cNvPr id="2" name="직사각형 1"/>
          <p:cNvSpPr/>
          <p:nvPr/>
        </p:nvSpPr>
        <p:spPr>
          <a:xfrm>
            <a:off x="550718" y="1703201"/>
            <a:ext cx="10609118" cy="4524315"/>
          </a:xfrm>
          <a:prstGeom prst="rect">
            <a:avLst/>
          </a:prstGeom>
        </p:spPr>
        <p:txBody>
          <a:bodyPr wrap="square">
            <a:spAutoFit/>
          </a:bodyPr>
          <a:lstStyle/>
          <a:p>
            <a:r>
              <a:rPr lang="en-US" altLang="ko-KR" sz="2400" b="1" dirty="0" smtClean="0">
                <a:latin typeface="Arial" panose="020B0604020202020204" pitchFamily="34" charset="0"/>
              </a:rPr>
              <a:t>1. CGMS-44-GSICS-WP-01</a:t>
            </a:r>
          </a:p>
          <a:p>
            <a:pPr marL="800100" lvl="1" indent="-342900">
              <a:buFont typeface="Wingdings" panose="05000000000000000000" pitchFamily="2" charset="2"/>
              <a:buChar char="ü"/>
            </a:pPr>
            <a:r>
              <a:rPr lang="en-US" altLang="ko-KR" sz="2400" b="1" dirty="0" smtClean="0">
                <a:latin typeface="Arial" panose="020B0604020202020204" pitchFamily="34" charset="0"/>
              </a:rPr>
              <a:t>Title: Requirements </a:t>
            </a:r>
            <a:r>
              <a:rPr lang="en-US" altLang="ko-KR" sz="2400" b="1" dirty="0">
                <a:latin typeface="Arial" panose="020B0604020202020204" pitchFamily="34" charset="0"/>
              </a:rPr>
              <a:t>for an Absolute Lunar Calibration Reference for </a:t>
            </a:r>
            <a:r>
              <a:rPr lang="en-US" altLang="ko-KR" sz="2400" b="1" dirty="0" smtClean="0">
                <a:latin typeface="Arial" panose="020B0604020202020204" pitchFamily="34" charset="0"/>
              </a:rPr>
              <a:t>Solar Band </a:t>
            </a:r>
            <a:r>
              <a:rPr lang="en-US" altLang="ko-KR" sz="2400" b="1" dirty="0">
                <a:latin typeface="Arial" panose="020B0604020202020204" pitchFamily="34" charset="0"/>
              </a:rPr>
              <a:t>Radiometer Instruments</a:t>
            </a:r>
          </a:p>
          <a:p>
            <a:pPr marL="800100" lvl="1" indent="-342900">
              <a:buFont typeface="Wingdings" panose="05000000000000000000" pitchFamily="2" charset="2"/>
              <a:buChar char="ü"/>
            </a:pPr>
            <a:r>
              <a:rPr lang="en-US" altLang="ko-KR" sz="2400" dirty="0">
                <a:latin typeface="Arial" panose="020B0604020202020204" pitchFamily="34" charset="0"/>
              </a:rPr>
              <a:t>In response to </a:t>
            </a:r>
            <a:r>
              <a:rPr lang="en-US" altLang="ko-KR" sz="2400" dirty="0">
                <a:solidFill>
                  <a:srgbClr val="0000FF"/>
                </a:solidFill>
                <a:latin typeface="Arial" panose="020B0604020202020204" pitchFamily="34" charset="0"/>
              </a:rPr>
              <a:t>CGMS action </a:t>
            </a:r>
            <a:r>
              <a:rPr lang="en-US" altLang="ko-KR" sz="2400" dirty="0" smtClean="0">
                <a:solidFill>
                  <a:srgbClr val="0000FF"/>
                </a:solidFill>
                <a:latin typeface="Arial" panose="020B0604020202020204" pitchFamily="34" charset="0"/>
              </a:rPr>
              <a:t>A43.01</a:t>
            </a:r>
            <a:r>
              <a:rPr lang="en-US" altLang="ko-KR" sz="2400" dirty="0" smtClean="0">
                <a:latin typeface="Arial" panose="020B0604020202020204" pitchFamily="34" charset="0"/>
              </a:rPr>
              <a:t>, HLPP </a:t>
            </a:r>
            <a:r>
              <a:rPr lang="en-US" altLang="ko-KR" sz="2400" dirty="0">
                <a:latin typeface="Arial" panose="020B0604020202020204" pitchFamily="34" charset="0"/>
              </a:rPr>
              <a:t>reference: </a:t>
            </a:r>
            <a:r>
              <a:rPr lang="en-US" altLang="ko-KR" sz="2400" dirty="0" smtClean="0">
                <a:latin typeface="Arial" panose="020B0604020202020204" pitchFamily="34" charset="0"/>
              </a:rPr>
              <a:t>3.1.2</a:t>
            </a:r>
          </a:p>
          <a:p>
            <a:pPr marL="800100" lvl="1" indent="-342900">
              <a:buFont typeface="Wingdings" panose="05000000000000000000" pitchFamily="2" charset="2"/>
              <a:buChar char="ü"/>
            </a:pPr>
            <a:r>
              <a:rPr lang="en-US" altLang="ko-KR" sz="2400" dirty="0" smtClean="0">
                <a:latin typeface="Arial" panose="020B0604020202020204" pitchFamily="34" charset="0"/>
              </a:rPr>
              <a:t>Prepared by USGS (Tom Stone)</a:t>
            </a:r>
          </a:p>
          <a:p>
            <a:pPr marL="800100" lvl="1" indent="-342900">
              <a:buFont typeface="Wingdings" panose="05000000000000000000" pitchFamily="2" charset="2"/>
              <a:buChar char="ü"/>
            </a:pPr>
            <a:endParaRPr lang="en-US" altLang="ko-KR" sz="2400" dirty="0" smtClean="0"/>
          </a:p>
          <a:p>
            <a:pPr marL="800100" lvl="1" indent="-342900">
              <a:buFont typeface="Wingdings" panose="05000000000000000000" pitchFamily="2" charset="2"/>
              <a:buChar char="ü"/>
            </a:pPr>
            <a:endParaRPr lang="en-US" altLang="ko-KR" sz="2400" dirty="0">
              <a:latin typeface="Arial" panose="020B0604020202020204" pitchFamily="34" charset="0"/>
            </a:endParaRPr>
          </a:p>
          <a:p>
            <a:r>
              <a:rPr lang="en-US" altLang="ko-KR" sz="2400" b="1" dirty="0" smtClean="0">
                <a:latin typeface="Arial" panose="020B0604020202020204" pitchFamily="34" charset="0"/>
              </a:rPr>
              <a:t>2. CGMS-44-GSICS-WP-02</a:t>
            </a:r>
          </a:p>
          <a:p>
            <a:pPr marL="800100" lvl="1" indent="-342900">
              <a:buFont typeface="Wingdings" panose="05000000000000000000" pitchFamily="2" charset="2"/>
              <a:buChar char="ü"/>
            </a:pPr>
            <a:r>
              <a:rPr lang="en-GB" altLang="ko-KR" sz="2400" b="1" dirty="0" smtClean="0">
                <a:latin typeface="Arial" panose="020B0604020202020204" pitchFamily="34" charset="0"/>
              </a:rPr>
              <a:t>Title: Selecting</a:t>
            </a:r>
            <a:r>
              <a:rPr lang="en-GB" altLang="ko-KR" sz="2400" b="1" dirty="0">
                <a:latin typeface="Arial" panose="020B0604020202020204" pitchFamily="34" charset="0"/>
              </a:rPr>
              <a:t>, Transferring and Combining GSICS Inter-Calibration Reference Instruments</a:t>
            </a:r>
            <a:endParaRPr lang="ko-KR" altLang="ko-KR" sz="2400" b="1" dirty="0">
              <a:latin typeface="Arial" panose="020B0604020202020204" pitchFamily="34" charset="0"/>
            </a:endParaRPr>
          </a:p>
          <a:p>
            <a:pPr marL="800100" lvl="1" indent="-342900">
              <a:buFont typeface="Wingdings" panose="05000000000000000000" pitchFamily="2" charset="2"/>
              <a:buChar char="ü"/>
            </a:pPr>
            <a:r>
              <a:rPr lang="en-GB" altLang="ko-KR" sz="2400" dirty="0">
                <a:latin typeface="Arial" panose="020B0604020202020204" pitchFamily="34" charset="0"/>
              </a:rPr>
              <a:t>In response to </a:t>
            </a:r>
            <a:r>
              <a:rPr lang="en-GB" altLang="ko-KR" sz="2400" dirty="0">
                <a:solidFill>
                  <a:srgbClr val="0000FF"/>
                </a:solidFill>
                <a:latin typeface="Arial" panose="020B0604020202020204" pitchFamily="34" charset="0"/>
              </a:rPr>
              <a:t>CGMS action </a:t>
            </a:r>
            <a:r>
              <a:rPr lang="en-GB" altLang="ko-KR" sz="2400" dirty="0" smtClean="0">
                <a:solidFill>
                  <a:srgbClr val="0000FF"/>
                </a:solidFill>
                <a:latin typeface="Arial" panose="020B0604020202020204" pitchFamily="34" charset="0"/>
              </a:rPr>
              <a:t>WGII/A43.02</a:t>
            </a:r>
          </a:p>
          <a:p>
            <a:pPr marL="800100" lvl="1" indent="-342900">
              <a:buFont typeface="Wingdings" panose="05000000000000000000" pitchFamily="2" charset="2"/>
              <a:buChar char="ü"/>
            </a:pPr>
            <a:r>
              <a:rPr lang="en-US" altLang="ko-KR" sz="2400" dirty="0">
                <a:latin typeface="Arial" panose="020B0604020202020204" pitchFamily="34" charset="0"/>
              </a:rPr>
              <a:t>Prepared </a:t>
            </a:r>
            <a:r>
              <a:rPr lang="en-US" altLang="ko-KR" sz="2400" dirty="0" smtClean="0">
                <a:latin typeface="Arial" panose="020B0604020202020204" pitchFamily="34" charset="0"/>
              </a:rPr>
              <a:t>by EUMETSAT </a:t>
            </a:r>
            <a:r>
              <a:rPr lang="en-US" altLang="ko-KR" sz="2400" dirty="0">
                <a:latin typeface="Arial" panose="020B0604020202020204" pitchFamily="34" charset="0"/>
              </a:rPr>
              <a:t>(</a:t>
            </a:r>
            <a:r>
              <a:rPr lang="en-US" altLang="ko-KR" sz="2400" dirty="0" smtClean="0">
                <a:latin typeface="Arial" panose="020B0604020202020204" pitchFamily="34" charset="0"/>
              </a:rPr>
              <a:t>Tim </a:t>
            </a:r>
            <a:r>
              <a:rPr lang="en-US" altLang="ko-KR" sz="2400" dirty="0" err="1" smtClean="0">
                <a:latin typeface="Arial" panose="020B0604020202020204" pitchFamily="34" charset="0"/>
              </a:rPr>
              <a:t>Hewison</a:t>
            </a:r>
            <a:r>
              <a:rPr lang="en-US" altLang="ko-KR" sz="2400" dirty="0" smtClean="0">
                <a:latin typeface="Arial" panose="020B0604020202020204" pitchFamily="34" charset="0"/>
              </a:rPr>
              <a:t>)</a:t>
            </a:r>
            <a:endParaRPr lang="en-US" altLang="ko-KR" sz="2400" dirty="0">
              <a:latin typeface="Arial" panose="020B0604020202020204" pitchFamily="34" charset="0"/>
            </a:endParaRPr>
          </a:p>
        </p:txBody>
      </p:sp>
    </p:spTree>
    <p:extLst>
      <p:ext uri="{BB962C8B-B14F-4D97-AF65-F5344CB8AC3E}">
        <p14:creationId xmlns:p14="http://schemas.microsoft.com/office/powerpoint/2010/main" val="32896902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3600" b="1" dirty="0" smtClean="0">
                <a:latin typeface="Arial" pitchFamily="34" charset="0"/>
                <a:cs typeface="Arial" pitchFamily="34" charset="0"/>
              </a:rPr>
              <a:t>Actions on GSICS from CGMS during 2016/17</a:t>
            </a:r>
          </a:p>
        </p:txBody>
      </p:sp>
      <p:graphicFrame>
        <p:nvGraphicFramePr>
          <p:cNvPr id="3" name="표 2"/>
          <p:cNvGraphicFramePr>
            <a:graphicFrameLocks noGrp="1"/>
          </p:cNvGraphicFramePr>
          <p:nvPr>
            <p:extLst>
              <p:ext uri="{D42A27DB-BD31-4B8C-83A1-F6EECF244321}">
                <p14:modId xmlns:p14="http://schemas.microsoft.com/office/powerpoint/2010/main" val="4247134802"/>
              </p:ext>
            </p:extLst>
          </p:nvPr>
        </p:nvGraphicFramePr>
        <p:xfrm>
          <a:off x="409073" y="1549896"/>
          <a:ext cx="11215172" cy="2561601"/>
        </p:xfrm>
        <a:graphic>
          <a:graphicData uri="http://schemas.openxmlformats.org/drawingml/2006/table">
            <a:tbl>
              <a:tblPr/>
              <a:tblGrid>
                <a:gridCol w="962527">
                  <a:extLst>
                    <a:ext uri="{9D8B030D-6E8A-4147-A177-3AD203B41FA5}">
                      <a16:colId xmlns:a16="http://schemas.microsoft.com/office/drawing/2014/main" val="20000"/>
                    </a:ext>
                  </a:extLst>
                </a:gridCol>
                <a:gridCol w="1070811">
                  <a:extLst>
                    <a:ext uri="{9D8B030D-6E8A-4147-A177-3AD203B41FA5}">
                      <a16:colId xmlns:a16="http://schemas.microsoft.com/office/drawing/2014/main" val="20001"/>
                    </a:ext>
                  </a:extLst>
                </a:gridCol>
                <a:gridCol w="998621">
                  <a:extLst>
                    <a:ext uri="{9D8B030D-6E8A-4147-A177-3AD203B41FA5}">
                      <a16:colId xmlns:a16="http://schemas.microsoft.com/office/drawing/2014/main" val="20002"/>
                    </a:ext>
                  </a:extLst>
                </a:gridCol>
                <a:gridCol w="7158789">
                  <a:extLst>
                    <a:ext uri="{9D8B030D-6E8A-4147-A177-3AD203B41FA5}">
                      <a16:colId xmlns:a16="http://schemas.microsoft.com/office/drawing/2014/main" val="20003"/>
                    </a:ext>
                  </a:extLst>
                </a:gridCol>
                <a:gridCol w="1024424">
                  <a:extLst>
                    <a:ext uri="{9D8B030D-6E8A-4147-A177-3AD203B41FA5}">
                      <a16:colId xmlns:a16="http://schemas.microsoft.com/office/drawing/2014/main" val="20004"/>
                    </a:ext>
                  </a:extLst>
                </a:gridCol>
              </a:tblGrid>
              <a:tr h="825080">
                <a:tc>
                  <a:txBody>
                    <a:bodyPr/>
                    <a:lstStyle/>
                    <a:p>
                      <a:pPr marL="0" marR="0" fontAlgn="t" latinLnBrk="0">
                        <a:spcBef>
                          <a:spcPts val="0"/>
                        </a:spcBef>
                        <a:spcAft>
                          <a:spcPts val="0"/>
                        </a:spcAft>
                      </a:pPr>
                      <a:r>
                        <a:rPr lang="en-GB" sz="2000" b="1" dirty="0">
                          <a:solidFill>
                            <a:srgbClr val="C00000"/>
                          </a:solidFill>
                          <a:effectLst/>
                          <a:latin typeface="Arial" panose="020B0604020202020204" pitchFamily="34" charset="0"/>
                          <a:ea typeface="Gulim"/>
                          <a:cs typeface="Arial" panose="020B0604020202020204" pitchFamily="34" charset="0"/>
                        </a:rPr>
                        <a:t>GSICS</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2000" b="1" dirty="0">
                          <a:solidFill>
                            <a:srgbClr val="C00000"/>
                          </a:solidFill>
                          <a:effectLst/>
                          <a:latin typeface="Arial" panose="020B0604020202020204" pitchFamily="34" charset="0"/>
                          <a:ea typeface="Gulim"/>
                          <a:cs typeface="Arial" panose="020B0604020202020204" pitchFamily="34" charset="0"/>
                        </a:rPr>
                        <a:t>WGII/4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2000" b="1" dirty="0">
                          <a:solidFill>
                            <a:srgbClr val="C00000"/>
                          </a:solidFill>
                          <a:effectLst/>
                          <a:latin typeface="Arial" panose="020B0604020202020204" pitchFamily="34" charset="0"/>
                          <a:ea typeface="Gulim"/>
                          <a:cs typeface="Arial" panose="020B0604020202020204" pitchFamily="34" charset="0"/>
                        </a:rPr>
                        <a:t>R44.02</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2000" b="1" dirty="0">
                          <a:solidFill>
                            <a:srgbClr val="C00000"/>
                          </a:solidFill>
                          <a:effectLst/>
                          <a:latin typeface="Arial" panose="020B0604020202020204" pitchFamily="34" charset="0"/>
                          <a:ea typeface="Gulim"/>
                          <a:cs typeface="Arial" panose="020B0604020202020204" pitchFamily="34" charset="0"/>
                        </a:rPr>
                        <a:t>GSICS to report to SCOPE-CM projects on its plan to </a:t>
                      </a:r>
                      <a:r>
                        <a:rPr lang="en-GB" sz="2000" b="1" dirty="0" err="1">
                          <a:solidFill>
                            <a:srgbClr val="C00000"/>
                          </a:solidFill>
                          <a:effectLst/>
                          <a:latin typeface="Arial" panose="020B0604020202020204" pitchFamily="34" charset="0"/>
                          <a:ea typeface="Gulim"/>
                          <a:cs typeface="Arial" panose="020B0604020202020204" pitchFamily="34" charset="0"/>
                        </a:rPr>
                        <a:t>intercalibrate</a:t>
                      </a:r>
                      <a:r>
                        <a:rPr lang="en-GB" sz="2000" b="1" dirty="0">
                          <a:solidFill>
                            <a:srgbClr val="C00000"/>
                          </a:solidFill>
                          <a:effectLst/>
                          <a:latin typeface="Arial" panose="020B0604020202020204" pitchFamily="34" charset="0"/>
                          <a:ea typeface="Gulim"/>
                          <a:cs typeface="Arial" panose="020B0604020202020204" pitchFamily="34" charset="0"/>
                        </a:rPr>
                        <a:t> the geostationary ring using </a:t>
                      </a:r>
                      <a:r>
                        <a:rPr lang="en-GB" sz="2000" b="1" dirty="0" err="1">
                          <a:solidFill>
                            <a:srgbClr val="C00000"/>
                          </a:solidFill>
                          <a:effectLst/>
                          <a:latin typeface="Arial" panose="020B0604020202020204" pitchFamily="34" charset="0"/>
                          <a:ea typeface="Gulim"/>
                          <a:cs typeface="Arial" panose="020B0604020202020204" pitchFamily="34" charset="0"/>
                        </a:rPr>
                        <a:t>hyperspectral</a:t>
                      </a:r>
                      <a:r>
                        <a:rPr lang="en-GB" sz="2000" b="1" dirty="0">
                          <a:solidFill>
                            <a:srgbClr val="C00000"/>
                          </a:solidFill>
                          <a:effectLst/>
                          <a:latin typeface="Arial" panose="020B0604020202020204" pitchFamily="34" charset="0"/>
                          <a:ea typeface="Gulim"/>
                          <a:cs typeface="Arial" panose="020B0604020202020204" pitchFamily="34" charset="0"/>
                        </a:rPr>
                        <a:t> IR sounders as transfer function</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latinLnBrk="0">
                        <a:spcBef>
                          <a:spcPts val="0"/>
                        </a:spcBef>
                        <a:spcAft>
                          <a:spcPts val="0"/>
                        </a:spcAft>
                      </a:pPr>
                      <a:r>
                        <a:rPr lang="en-US" altLang="ko-KR" sz="1800" dirty="0" smtClean="0">
                          <a:solidFill>
                            <a:srgbClr val="FF0000"/>
                          </a:solidFill>
                          <a:effectLst/>
                          <a:latin typeface="Arial" panose="020B0604020202020204" pitchFamily="34" charset="0"/>
                          <a:cs typeface="Arial" panose="020B0604020202020204" pitchFamily="34" charset="0"/>
                        </a:rPr>
                        <a:t>Open</a:t>
                      </a:r>
                      <a:endParaRPr lang="ko-KR" sz="1800" dirty="0">
                        <a:solidFill>
                          <a:srgbClr val="FF0000"/>
                        </a:solidFill>
                        <a:effectLst/>
                        <a:latin typeface="Arial" panose="020B0604020202020204" pitchFamily="34" charset="0"/>
                        <a:cs typeface="Arial" panose="020B0604020202020204"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0"/>
                  </a:ext>
                </a:extLst>
              </a:tr>
              <a:tr h="786764">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WGII/4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R44.03</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 member agencies to identify roles and responsibilities and funding needs to support the geostationary ring GSICS corrections including the processing of retrospective data going back to NASA EOS AIRS (2002).</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latinLnBrk="0">
                        <a:spcBef>
                          <a:spcPts val="0"/>
                        </a:spcBef>
                        <a:spcAft>
                          <a:spcPts val="0"/>
                        </a:spcAft>
                      </a:pPr>
                      <a:r>
                        <a:rPr lang="en-GB" sz="1600" dirty="0" smtClean="0">
                          <a:solidFill>
                            <a:srgbClr val="FF0000"/>
                          </a:solidFill>
                          <a:effectLst/>
                          <a:latin typeface="+mn-lt"/>
                          <a:ea typeface="Calibri"/>
                          <a:cs typeface="Arial" pitchFamily="34" charset="0"/>
                        </a:rPr>
                        <a:t>Open</a:t>
                      </a:r>
                      <a:endParaRPr lang="en-GB" sz="1600" dirty="0">
                        <a:solidFill>
                          <a:srgbClr val="FF0000"/>
                        </a:solidFill>
                        <a:effectLst/>
                        <a:latin typeface="+mn-lt"/>
                        <a:ea typeface="Calibri"/>
                        <a:cs typeface="Arial"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1"/>
                  </a:ext>
                </a:extLst>
              </a:tr>
              <a:tr h="725457">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CGMS </a:t>
                      </a:r>
                      <a:r>
                        <a:rPr lang="en-GB" sz="1600" dirty="0" smtClean="0">
                          <a:solidFill>
                            <a:srgbClr val="000000"/>
                          </a:solidFill>
                          <a:effectLst/>
                          <a:latin typeface="+mn-lt"/>
                          <a:ea typeface="Gulim"/>
                          <a:cs typeface="Arial" pitchFamily="34" charset="0"/>
                        </a:rPr>
                        <a:t>agencies</a:t>
                      </a:r>
                      <a:endParaRPr lang="en-GB" sz="1600" dirty="0">
                        <a:solidFill>
                          <a:srgbClr val="000000"/>
                        </a:solidFill>
                        <a:effectLst/>
                        <a:latin typeface="+mn-lt"/>
                        <a:ea typeface="Gulim"/>
                        <a:cs typeface="Arial"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WGII/4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R44.04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CGMS agencies should employ the GSICS Correction as part of their operational procedures</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endParaRPr lang="en-GB" sz="1600" dirty="0">
                        <a:solidFill>
                          <a:srgbClr val="FF0000"/>
                        </a:solidFill>
                        <a:effectLst/>
                        <a:latin typeface="+mn-lt"/>
                        <a:ea typeface="Calibri"/>
                        <a:cs typeface="Arial"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TextBox 7"/>
          <p:cNvSpPr txBox="1"/>
          <p:nvPr/>
        </p:nvSpPr>
        <p:spPr>
          <a:xfrm>
            <a:off x="368964" y="1128035"/>
            <a:ext cx="3994484" cy="400110"/>
          </a:xfrm>
          <a:prstGeom prst="rect">
            <a:avLst/>
          </a:prstGeom>
          <a:noFill/>
        </p:spPr>
        <p:txBody>
          <a:bodyPr wrap="square" rtlCol="0">
            <a:spAutoFit/>
          </a:bodyPr>
          <a:lstStyle/>
          <a:p>
            <a:r>
              <a:rPr lang="en-US" altLang="ko-KR" sz="2000" b="1" dirty="0" smtClean="0">
                <a:latin typeface="Arial" pitchFamily="34" charset="0"/>
                <a:cs typeface="Arial" pitchFamily="34" charset="0"/>
              </a:rPr>
              <a:t>Recommendations</a:t>
            </a:r>
            <a:endParaRPr lang="ko-KR" altLang="en-US" sz="2000" b="1" dirty="0">
              <a:latin typeface="Arial" pitchFamily="34" charset="0"/>
              <a:cs typeface="Arial" pitchFamily="34" charset="0"/>
            </a:endParaRPr>
          </a:p>
        </p:txBody>
      </p:sp>
    </p:spTree>
    <p:extLst>
      <p:ext uri="{BB962C8B-B14F-4D97-AF65-F5344CB8AC3E}">
        <p14:creationId xmlns:p14="http://schemas.microsoft.com/office/powerpoint/2010/main" val="19149042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b="1" dirty="0" smtClean="0">
                <a:latin typeface="Arial" panose="020B0604020202020204" pitchFamily="34" charset="0"/>
                <a:cs typeface="Arial" panose="020B0604020202020204" pitchFamily="34" charset="0"/>
              </a:rPr>
              <a:t>Discussion</a:t>
            </a:r>
            <a:endParaRPr lang="ko-KR" altLang="en-US" b="1"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773966" y="1721683"/>
            <a:ext cx="10286035" cy="522751"/>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맑은 고딕" pitchFamily="50" charset="-127"/>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맑은 고딕" pitchFamily="50" charset="-127"/>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맑은 고딕" pitchFamily="50" charset="-127"/>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b="1" dirty="0" smtClean="0">
                <a:latin typeface="Arial" pitchFamily="34" charset="0"/>
                <a:cs typeface="Arial" pitchFamily="34" charset="0"/>
              </a:rPr>
              <a:t>Any other ideas for CGMS-45 working paper?</a:t>
            </a:r>
          </a:p>
        </p:txBody>
      </p:sp>
    </p:spTree>
    <p:extLst>
      <p:ext uri="{BB962C8B-B14F-4D97-AF65-F5344CB8AC3E}">
        <p14:creationId xmlns:p14="http://schemas.microsoft.com/office/powerpoint/2010/main" val="188761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6036" y="1875114"/>
            <a:ext cx="7627716" cy="1323439"/>
          </a:xfrm>
          <a:prstGeom prst="rect">
            <a:avLst/>
          </a:prstGeom>
          <a:noFill/>
        </p:spPr>
        <p:txBody>
          <a:bodyPr wrap="square" rtlCol="0">
            <a:spAutoFit/>
          </a:bodyPr>
          <a:lstStyle/>
          <a:p>
            <a:pPr algn="ctr"/>
            <a:r>
              <a:rPr lang="en-US" altLang="ko-KR" sz="8000" b="1" dirty="0" smtClean="0">
                <a:latin typeface="Arial" pitchFamily="34" charset="0"/>
                <a:cs typeface="Arial" pitchFamily="34" charset="0"/>
              </a:rPr>
              <a:t>Thank you</a:t>
            </a:r>
            <a:endParaRPr lang="ko-KR" altLang="en-US" sz="8000" b="1" dirty="0">
              <a:latin typeface="Arial" pitchFamily="34" charset="0"/>
              <a:cs typeface="Arial" pitchFamily="34" charset="0"/>
            </a:endParaRPr>
          </a:p>
        </p:txBody>
      </p:sp>
    </p:spTree>
    <p:extLst>
      <p:ext uri="{BB962C8B-B14F-4D97-AF65-F5344CB8AC3E}">
        <p14:creationId xmlns:p14="http://schemas.microsoft.com/office/powerpoint/2010/main" val="1644919591"/>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사용자 지정 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174</Words>
  <Application>Microsoft Office PowerPoint</Application>
  <PresentationFormat>와이드스크린</PresentationFormat>
  <Paragraphs>32</Paragraphs>
  <Slides>5</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5</vt:i4>
      </vt:variant>
    </vt:vector>
  </HeadingPairs>
  <TitlesOfParts>
    <vt:vector size="12" baseType="lpstr">
      <vt:lpstr>Gulim</vt:lpstr>
      <vt:lpstr>맑은 고딕</vt:lpstr>
      <vt:lpstr>Arial</vt:lpstr>
      <vt:lpstr>Book Antiqua</vt:lpstr>
      <vt:lpstr>Calibri</vt:lpstr>
      <vt:lpstr>Wingdings</vt:lpstr>
      <vt:lpstr>Office 테마</vt:lpstr>
      <vt:lpstr>Discussion on  CGMS-45 Working Paper</vt:lpstr>
      <vt:lpstr>CGMS-44 GSICS working papers</vt:lpstr>
      <vt:lpstr>Actions on GSICS from CGMS during 2016/17</vt:lpstr>
      <vt:lpstr>Discussion</vt:lpstr>
      <vt:lpstr>PowerPoint 프레젠테이션</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Dohyeong Kim</dc:creator>
  <cp:lastModifiedBy>Dohyeong Kim</cp:lastModifiedBy>
  <cp:revision>115</cp:revision>
  <dcterms:created xsi:type="dcterms:W3CDTF">2015-03-19T07:02:56Z</dcterms:created>
  <dcterms:modified xsi:type="dcterms:W3CDTF">2017-03-21T14:53:00Z</dcterms:modified>
</cp:coreProperties>
</file>