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98" r:id="rId2"/>
    <p:sldId id="407" r:id="rId3"/>
    <p:sldId id="423" r:id="rId4"/>
    <p:sldId id="425" r:id="rId5"/>
    <p:sldId id="420" r:id="rId6"/>
    <p:sldId id="422" r:id="rId7"/>
    <p:sldId id="421" r:id="rId8"/>
    <p:sldId id="424" r:id="rId9"/>
    <p:sldId id="417" r:id="rId10"/>
    <p:sldId id="408" r:id="rId11"/>
    <p:sldId id="415" r:id="rId12"/>
    <p:sldId id="409" r:id="rId13"/>
    <p:sldId id="426" r:id="rId14"/>
    <p:sldId id="427" r:id="rId15"/>
    <p:sldId id="428" r:id="rId16"/>
    <p:sldId id="429" r:id="rId17"/>
    <p:sldId id="416" r:id="rId18"/>
    <p:sldId id="430" r:id="rId19"/>
    <p:sldId id="431" r:id="rId20"/>
    <p:sldId id="432" r:id="rId21"/>
    <p:sldId id="433" r:id="rId22"/>
    <p:sldId id="434" r:id="rId23"/>
    <p:sldId id="435" r:id="rId24"/>
    <p:sldId id="446" r:id="rId25"/>
    <p:sldId id="392" r:id="rId26"/>
    <p:sldId id="343" r:id="rId27"/>
    <p:sldId id="50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6A8"/>
    <a:srgbClr val="1952A7"/>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5851" autoAdjust="0"/>
  </p:normalViewPr>
  <p:slideViewPr>
    <p:cSldViewPr>
      <p:cViewPr varScale="1">
        <p:scale>
          <a:sx n="63" d="100"/>
          <a:sy n="63" d="100"/>
        </p:scale>
        <p:origin x="72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82CCCE-02F7-40FD-9D98-643D3BFFF20A}" type="datetimeFigureOut">
              <a:rPr lang="en-US" smtClean="0"/>
              <a:pPr/>
              <a:t>3/21/2017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942B71-98E2-42BD-84F6-76CC3AF0F0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esdis.noaa.gov/news_archives/dscovr.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ience.nasa.gov/media/medialibrary/2012/03/01/Nguyen-DSCOVR-Mission-Briefing-HPS-v01b.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Changes at 30N/S and 60N/S</a:t>
            </a:r>
            <a:r>
              <a:rPr lang="en-US" baseline="0" dirty="0" smtClean="0"/>
              <a:t> are changes in profile </a:t>
            </a:r>
            <a:r>
              <a:rPr lang="en-US" baseline="0" dirty="0" err="1" smtClean="0"/>
              <a:t>climatologies</a:t>
            </a:r>
            <a:r>
              <a:rPr lang="en-US" baseline="0" dirty="0" smtClean="0"/>
              <a:t>.</a:t>
            </a:r>
          </a:p>
          <a:p>
            <a:r>
              <a:rPr lang="en-US" sz="1200" b="0" i="0" kern="1200" dirty="0" smtClean="0">
                <a:solidFill>
                  <a:schemeClr val="tx1"/>
                </a:solidFill>
                <a:effectLst/>
                <a:latin typeface="+mn-lt"/>
                <a:ea typeface="+mn-ea"/>
                <a:cs typeface="+mn-cs"/>
              </a:rPr>
              <a:t>The adjustments for OMPS V8PRO</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253.510   1.0    0  0.432306</a:t>
            </a:r>
            <a:r>
              <a:rPr lang="en-US" dirty="0" smtClean="0"/>
              <a:t/>
            </a:r>
            <a:br>
              <a:rPr lang="en-US" dirty="0" smtClean="0"/>
            </a:br>
            <a:r>
              <a:rPr lang="en-US" sz="1200" b="0" i="0" kern="1200" dirty="0" smtClean="0">
                <a:solidFill>
                  <a:schemeClr val="tx1"/>
                </a:solidFill>
                <a:effectLst/>
                <a:latin typeface="+mn-lt"/>
                <a:ea typeface="+mn-ea"/>
                <a:cs typeface="+mn-cs"/>
              </a:rPr>
              <a:t>273.680   1.0    1  0.278885</a:t>
            </a:r>
            <a:r>
              <a:rPr lang="en-US" dirty="0" smtClean="0"/>
              <a:t/>
            </a:r>
            <a:br>
              <a:rPr lang="en-US" dirty="0" smtClean="0"/>
            </a:br>
            <a:r>
              <a:rPr lang="en-US" sz="1200" b="0" i="0" kern="1200" dirty="0" smtClean="0">
                <a:solidFill>
                  <a:schemeClr val="tx1"/>
                </a:solidFill>
                <a:effectLst/>
                <a:latin typeface="+mn-lt"/>
                <a:ea typeface="+mn-ea"/>
                <a:cs typeface="+mn-cs"/>
              </a:rPr>
              <a:t>283.010   1.0    1  0.594589</a:t>
            </a:r>
            <a:r>
              <a:rPr lang="en-US" dirty="0" smtClean="0"/>
              <a:t/>
            </a:r>
            <a:br>
              <a:rPr lang="en-US" dirty="0" smtClean="0"/>
            </a:br>
            <a:r>
              <a:rPr lang="en-US" sz="1200" b="0" i="0" kern="1200" dirty="0" smtClean="0">
                <a:solidFill>
                  <a:schemeClr val="tx1"/>
                </a:solidFill>
                <a:effectLst/>
                <a:latin typeface="+mn-lt"/>
                <a:ea typeface="+mn-ea"/>
                <a:cs typeface="+mn-cs"/>
              </a:rPr>
              <a:t>287.700   1.0    1  0.533733</a:t>
            </a:r>
            <a:r>
              <a:rPr lang="en-US" dirty="0" smtClean="0"/>
              <a:t/>
            </a:r>
            <a:br>
              <a:rPr lang="en-US" dirty="0" smtClean="0"/>
            </a:br>
            <a:r>
              <a:rPr lang="en-US" sz="1200" b="0" i="0" kern="1200" dirty="0" smtClean="0">
                <a:solidFill>
                  <a:schemeClr val="tx1"/>
                </a:solidFill>
                <a:effectLst/>
                <a:latin typeface="+mn-lt"/>
                <a:ea typeface="+mn-ea"/>
                <a:cs typeface="+mn-cs"/>
              </a:rPr>
              <a:t>292.410   1.0    1  0.546053</a:t>
            </a:r>
            <a:r>
              <a:rPr lang="en-US" dirty="0" smtClean="0"/>
              <a:t/>
            </a:r>
            <a:br>
              <a:rPr lang="en-US" dirty="0" smtClean="0"/>
            </a:br>
            <a:r>
              <a:rPr lang="en-US" sz="1200" b="0" i="0" kern="1200" dirty="0" smtClean="0">
                <a:solidFill>
                  <a:schemeClr val="tx1"/>
                </a:solidFill>
                <a:effectLst/>
                <a:latin typeface="+mn-lt"/>
                <a:ea typeface="+mn-ea"/>
                <a:cs typeface="+mn-cs"/>
              </a:rPr>
              <a:t>297.550   1.0    1  1.10301</a:t>
            </a:r>
            <a:r>
              <a:rPr lang="en-US" dirty="0" smtClean="0"/>
              <a:t/>
            </a:r>
            <a:br>
              <a:rPr lang="en-US" dirty="0" smtClean="0"/>
            </a:br>
            <a:r>
              <a:rPr lang="en-US" sz="1200" b="0" i="0" kern="1200" dirty="0" smtClean="0">
                <a:solidFill>
                  <a:schemeClr val="tx1"/>
                </a:solidFill>
                <a:effectLst/>
                <a:latin typeface="+mn-lt"/>
                <a:ea typeface="+mn-ea"/>
                <a:cs typeface="+mn-cs"/>
              </a:rPr>
              <a:t>301.850   1.0    1  2.2710</a:t>
            </a:r>
            <a:r>
              <a:rPr lang="en-US" dirty="0" smtClean="0"/>
              <a:t/>
            </a:r>
            <a:br>
              <a:rPr lang="en-US" dirty="0" smtClean="0"/>
            </a:br>
            <a:r>
              <a:rPr lang="en-US" sz="1200" b="0" i="0" kern="1200" dirty="0" smtClean="0">
                <a:solidFill>
                  <a:schemeClr val="tx1"/>
                </a:solidFill>
                <a:effectLst/>
                <a:latin typeface="+mn-lt"/>
                <a:ea typeface="+mn-ea"/>
                <a:cs typeface="+mn-cs"/>
              </a:rPr>
              <a:t>305.730   1.0    1  1.26444</a:t>
            </a:r>
            <a:r>
              <a:rPr lang="en-US" dirty="0" smtClean="0"/>
              <a:t/>
            </a:r>
            <a:br>
              <a:rPr lang="en-US" dirty="0" smtClean="0"/>
            </a:br>
            <a:r>
              <a:rPr lang="en-US" sz="1200" b="0" i="0" kern="1200" dirty="0" smtClean="0">
                <a:solidFill>
                  <a:schemeClr val="tx1"/>
                </a:solidFill>
                <a:effectLst/>
                <a:latin typeface="+mn-lt"/>
                <a:ea typeface="+mn-ea"/>
                <a:cs typeface="+mn-cs"/>
              </a:rPr>
              <a:t>312.478   1.0    1  0.289876</a:t>
            </a:r>
            <a:r>
              <a:rPr lang="en-US" dirty="0" smtClean="0"/>
              <a:t/>
            </a:r>
            <a:br>
              <a:rPr lang="en-US" dirty="0" smtClean="0"/>
            </a:br>
            <a:r>
              <a:rPr lang="en-US" sz="1200" b="0" i="0" kern="1200" dirty="0" smtClean="0">
                <a:solidFill>
                  <a:schemeClr val="tx1"/>
                </a:solidFill>
                <a:effectLst/>
                <a:latin typeface="+mn-lt"/>
                <a:ea typeface="+mn-ea"/>
                <a:cs typeface="+mn-cs"/>
              </a:rPr>
              <a:t>317.497   1.0    1  0.051534</a:t>
            </a:r>
            <a:r>
              <a:rPr lang="en-US" dirty="0" smtClean="0"/>
              <a:t/>
            </a:r>
            <a:br>
              <a:rPr lang="en-US" dirty="0" smtClean="0"/>
            </a:br>
            <a:r>
              <a:rPr lang="en-US" sz="1200" b="0" i="0" kern="1200" dirty="0" smtClean="0">
                <a:solidFill>
                  <a:schemeClr val="tx1"/>
                </a:solidFill>
                <a:effectLst/>
                <a:latin typeface="+mn-lt"/>
                <a:ea typeface="+mn-ea"/>
                <a:cs typeface="+mn-cs"/>
              </a:rPr>
              <a:t>331.279   1.0    1 -0.512017</a:t>
            </a:r>
            <a:r>
              <a:rPr lang="en-US" dirty="0" smtClean="0"/>
              <a:t/>
            </a:r>
            <a:br>
              <a:rPr lang="en-US" dirty="0" smtClean="0"/>
            </a:br>
            <a:r>
              <a:rPr lang="en-US" sz="1200" b="0" i="0" kern="1200" dirty="0" smtClean="0">
                <a:solidFill>
                  <a:schemeClr val="tx1"/>
                </a:solidFill>
                <a:effectLst/>
                <a:latin typeface="+mn-lt"/>
                <a:ea typeface="+mn-ea"/>
                <a:cs typeface="+mn-cs"/>
              </a:rPr>
              <a:t>339.622   1.0    1  0.0</a:t>
            </a:r>
            <a:r>
              <a:rPr lang="en-US" dirty="0" smtClean="0"/>
              <a:t/>
            </a:r>
            <a:br>
              <a:rPr lang="en-US" dirty="0" smtClean="0"/>
            </a:br>
            <a:r>
              <a:rPr lang="en-US" sz="1200" b="0" i="0" kern="1200" dirty="0" smtClean="0">
                <a:solidFill>
                  <a:schemeClr val="tx1"/>
                </a:solidFill>
                <a:effectLst/>
                <a:latin typeface="+mn-lt"/>
                <a:ea typeface="+mn-ea"/>
                <a:cs typeface="+mn-cs"/>
              </a:rPr>
              <a:t>378.438   1.0    1  0.451</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Statistics NOAA19 Vs OMPS V8PRO over Pacific box after adjustment</a:t>
            </a:r>
            <a:r>
              <a:rPr lang="en-US" dirty="0" smtClean="0"/>
              <a:t/>
            </a:r>
            <a:br>
              <a:rPr lang="en-US" dirty="0" smtClean="0"/>
            </a:br>
            <a:r>
              <a:rPr lang="en-US" sz="1200" b="0" i="0" kern="1200" dirty="0" smtClean="0">
                <a:solidFill>
                  <a:schemeClr val="tx1"/>
                </a:solidFill>
                <a:effectLst/>
                <a:latin typeface="+mn-lt"/>
                <a:ea typeface="+mn-ea"/>
                <a:cs typeface="+mn-cs"/>
              </a:rPr>
              <a:t>the average NOAA19 reflectivity is:       0.209939</a:t>
            </a:r>
            <a:r>
              <a:rPr lang="en-US" dirty="0" smtClean="0"/>
              <a:t/>
            </a:r>
            <a:br>
              <a:rPr lang="en-US" dirty="0" smtClean="0"/>
            </a:br>
            <a:r>
              <a:rPr lang="en-US" sz="1200" b="0" i="0" kern="1200" dirty="0" smtClean="0">
                <a:solidFill>
                  <a:schemeClr val="tx1"/>
                </a:solidFill>
                <a:effectLst/>
                <a:latin typeface="+mn-lt"/>
                <a:ea typeface="+mn-ea"/>
                <a:cs typeface="+mn-cs"/>
              </a:rPr>
              <a:t>the average OMPS reflectivity is:           0.209933</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average NOAA19 stp1oz is:             256.821</a:t>
            </a:r>
            <a:r>
              <a:rPr lang="en-US" dirty="0" smtClean="0"/>
              <a:t/>
            </a:r>
            <a:br>
              <a:rPr lang="en-US" dirty="0" smtClean="0"/>
            </a:br>
            <a:r>
              <a:rPr lang="en-US" sz="1200" b="0" i="0" kern="1200" dirty="0" smtClean="0">
                <a:solidFill>
                  <a:schemeClr val="tx1"/>
                </a:solidFill>
                <a:effectLst/>
                <a:latin typeface="+mn-lt"/>
                <a:ea typeface="+mn-ea"/>
                <a:cs typeface="+mn-cs"/>
              </a:rPr>
              <a:t>the average OMPS stp1oz is:                 256.796</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average NOAA19 stp2oz is:             254.914</a:t>
            </a:r>
            <a:r>
              <a:rPr lang="en-US" dirty="0" smtClean="0"/>
              <a:t/>
            </a:r>
            <a:br>
              <a:rPr lang="en-US" dirty="0" smtClean="0"/>
            </a:br>
            <a:r>
              <a:rPr lang="en-US" sz="1200" b="0" i="0" kern="1200" dirty="0" smtClean="0">
                <a:solidFill>
                  <a:schemeClr val="tx1"/>
                </a:solidFill>
                <a:effectLst/>
                <a:latin typeface="+mn-lt"/>
                <a:ea typeface="+mn-ea"/>
                <a:cs typeface="+mn-cs"/>
              </a:rPr>
              <a:t>the average OMPS stp2oz is:                 255.348</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average NOAA19 aerosol is:            0.415739</a:t>
            </a:r>
            <a:r>
              <a:rPr lang="en-US" dirty="0" smtClean="0"/>
              <a:t/>
            </a:r>
            <a:br>
              <a:rPr lang="en-US" dirty="0" smtClean="0"/>
            </a:br>
            <a:r>
              <a:rPr lang="en-US" sz="1200" b="0" i="0" kern="1200" dirty="0" smtClean="0">
                <a:solidFill>
                  <a:schemeClr val="tx1"/>
                </a:solidFill>
                <a:effectLst/>
                <a:latin typeface="+mn-lt"/>
                <a:ea typeface="+mn-ea"/>
                <a:cs typeface="+mn-cs"/>
              </a:rPr>
              <a:t>the average OMPS aerosol is:                0.420372</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average NOAA19 stp3oz(</a:t>
            </a:r>
            <a:r>
              <a:rPr lang="en-US" sz="1200" b="0" i="0" kern="1200" dirty="0" err="1" smtClean="0">
                <a:solidFill>
                  <a:schemeClr val="tx1"/>
                </a:solidFill>
                <a:effectLst/>
                <a:latin typeface="+mn-lt"/>
                <a:ea typeface="+mn-ea"/>
                <a:cs typeface="+mn-cs"/>
              </a:rPr>
              <a:t>bsttoz</a:t>
            </a:r>
            <a:r>
              <a:rPr lang="en-US" sz="1200" b="0" i="0" kern="1200" dirty="0" smtClean="0">
                <a:solidFill>
                  <a:schemeClr val="tx1"/>
                </a:solidFill>
                <a:effectLst/>
                <a:latin typeface="+mn-lt"/>
                <a:ea typeface="+mn-ea"/>
                <a:cs typeface="+mn-cs"/>
              </a:rPr>
              <a:t>) is:     253.768</a:t>
            </a:r>
            <a:r>
              <a:rPr lang="en-US" dirty="0" smtClean="0"/>
              <a:t/>
            </a:r>
            <a:br>
              <a:rPr lang="en-US" dirty="0" smtClean="0"/>
            </a:br>
            <a:r>
              <a:rPr lang="en-US" sz="1200" b="0" i="0" kern="1200" dirty="0" smtClean="0">
                <a:solidFill>
                  <a:schemeClr val="tx1"/>
                </a:solidFill>
                <a:effectLst/>
                <a:latin typeface="+mn-lt"/>
                <a:ea typeface="+mn-ea"/>
                <a:cs typeface="+mn-cs"/>
              </a:rPr>
              <a:t>the average OMPS stp3oz(</a:t>
            </a:r>
            <a:r>
              <a:rPr lang="en-US" sz="1200" b="0" i="0" kern="1200" dirty="0" err="1" smtClean="0">
                <a:solidFill>
                  <a:schemeClr val="tx1"/>
                </a:solidFill>
                <a:effectLst/>
                <a:latin typeface="+mn-lt"/>
                <a:ea typeface="+mn-ea"/>
                <a:cs typeface="+mn-cs"/>
              </a:rPr>
              <a:t>bsttoz</a:t>
            </a:r>
            <a:r>
              <a:rPr lang="en-US" sz="1200" b="0" i="0" kern="1200" dirty="0" smtClean="0">
                <a:solidFill>
                  <a:schemeClr val="tx1"/>
                </a:solidFill>
                <a:effectLst/>
                <a:latin typeface="+mn-lt"/>
                <a:ea typeface="+mn-ea"/>
                <a:cs typeface="+mn-cs"/>
              </a:rPr>
              <a:t>) is:         254.164</a:t>
            </a:r>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11</a:t>
            </a:fld>
            <a:endParaRPr lang="en-US"/>
          </a:p>
        </p:txBody>
      </p:sp>
    </p:spTree>
    <p:extLst>
      <p:ext uri="{BB962C8B-B14F-4D97-AF65-F5344CB8AC3E}">
        <p14:creationId xmlns:p14="http://schemas.microsoft.com/office/powerpoint/2010/main" val="213514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Jumps</a:t>
            </a:r>
            <a:r>
              <a:rPr lang="en-US" baseline="0" dirty="0" smtClean="0"/>
              <a:t> at 60S and 60N are changes in profile </a:t>
            </a:r>
            <a:r>
              <a:rPr lang="en-US" baseline="0" dirty="0" err="1" smtClean="0"/>
              <a:t>climatologies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12</a:t>
            </a:fld>
            <a:endParaRPr lang="en-US"/>
          </a:p>
        </p:txBody>
      </p:sp>
    </p:spTree>
    <p:extLst>
      <p:ext uri="{BB962C8B-B14F-4D97-AF65-F5344CB8AC3E}">
        <p14:creationId xmlns:p14="http://schemas.microsoft.com/office/powerpoint/2010/main" val="355043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believe</a:t>
            </a:r>
            <a:r>
              <a:rPr lang="en-US" baseline="0" dirty="0" smtClean="0"/>
              <a:t> a similar method was used to check the GOME long-term calibration by assuming stable equatorial ozone profiles.</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13</a:t>
            </a:fld>
            <a:endParaRPr lang="en-US"/>
          </a:p>
        </p:txBody>
      </p:sp>
    </p:spTree>
    <p:extLst>
      <p:ext uri="{BB962C8B-B14F-4D97-AF65-F5344CB8AC3E}">
        <p14:creationId xmlns:p14="http://schemas.microsoft.com/office/powerpoint/2010/main" val="397972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the Comparisons of Initial Measurement Residuals for Ozone Profile Channels project, we have used this method to generate soft calibration adjustments to remove measurement bias between the NOAA-19 SBUV/2 and S-NPP OMPS NP. We will reprocess the first five years of OMPS NP measurements and compare the two records. Talk 4.a in this meeting will cover some of these results.</a:t>
            </a:r>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17</a:t>
            </a:fld>
            <a:endParaRPr lang="en-US"/>
          </a:p>
        </p:txBody>
      </p:sp>
    </p:spTree>
    <p:extLst>
      <p:ext uri="{BB962C8B-B14F-4D97-AF65-F5344CB8AC3E}">
        <p14:creationId xmlns:p14="http://schemas.microsoft.com/office/powerpoint/2010/main" val="87308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http://www.star.nesdis.noaa.gov/icvs/prodDemos/index.php</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19</a:t>
            </a:fld>
            <a:endParaRPr lang="en-US"/>
          </a:p>
        </p:txBody>
      </p:sp>
    </p:spTree>
    <p:extLst>
      <p:ext uri="{BB962C8B-B14F-4D97-AF65-F5344CB8AC3E}">
        <p14:creationId xmlns:p14="http://schemas.microsoft.com/office/powerpoint/2010/main" val="301687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mtClean="0">
                <a:latin typeface="Arial" pitchFamily="34" charset="0"/>
              </a:rPr>
              <a:t>Dy, measurement contribution function; deltaM, difference in annual tropical zonal mean initial measurement residuals.</a:t>
            </a:r>
          </a:p>
        </p:txBody>
      </p:sp>
      <p:sp>
        <p:nvSpPr>
          <p:cNvPr id="140292" name="Slide Number Placeholder 3"/>
          <p:cNvSpPr>
            <a:spLocks noGrp="1"/>
          </p:cNvSpPr>
          <p:nvPr>
            <p:ph type="sldNum" sz="quarter" idx="5"/>
          </p:nvPr>
        </p:nvSpPr>
        <p:spPr>
          <a:noFill/>
        </p:spPr>
        <p:txBody>
          <a:bodyPr/>
          <a:lstStyle/>
          <a:p>
            <a:fld id="{D1A4B253-255E-4C3F-A795-C330D25324C2}" type="slidenum">
              <a:rPr lang="en-US"/>
              <a:pPr/>
              <a:t>21</a:t>
            </a:fld>
            <a:endParaRPr lang="en-US"/>
          </a:p>
        </p:txBody>
      </p:sp>
    </p:spTree>
    <p:extLst>
      <p:ext uri="{BB962C8B-B14F-4D97-AF65-F5344CB8AC3E}">
        <p14:creationId xmlns:p14="http://schemas.microsoft.com/office/powerpoint/2010/main" val="119727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FFBF3-559E-4F31-BF9E-52BFD785AB66}" type="slidenum">
              <a:rPr lang="en-US"/>
              <a:pPr/>
              <a:t>26</a:t>
            </a:fld>
            <a:endParaRPr lang="en-US"/>
          </a:p>
        </p:txBody>
      </p:sp>
      <p:sp>
        <p:nvSpPr>
          <p:cNvPr id="14338" name="Rectangle 2"/>
          <p:cNvSpPr>
            <a:spLocks noGrp="1" noRot="1" noChangeAspect="1" noChangeArrowheads="1" noTextEdit="1"/>
          </p:cNvSpPr>
          <p:nvPr>
            <p:ph type="sldImg"/>
          </p:nvPr>
        </p:nvSpPr>
        <p:spPr>
          <a:xfrm>
            <a:off x="1181100" y="696913"/>
            <a:ext cx="4648200" cy="3486150"/>
          </a:xfrm>
          <a:ln/>
        </p:spPr>
      </p:sp>
      <p:sp>
        <p:nvSpPr>
          <p:cNvPr id="14339" name="Rectangle 3"/>
          <p:cNvSpPr>
            <a:spLocks noGrp="1" noChangeArrowheads="1"/>
          </p:cNvSpPr>
          <p:nvPr>
            <p:ph type="body" idx="1"/>
          </p:nvPr>
        </p:nvSpPr>
        <p:spPr>
          <a:xfrm>
            <a:off x="935253" y="4415273"/>
            <a:ext cx="5106439" cy="4590167"/>
          </a:xfrm>
        </p:spPr>
        <p:txBody>
          <a:bodyPr/>
          <a:lstStyle/>
          <a:p>
            <a:r>
              <a:rPr lang="en-US" sz="1000" b="1" dirty="0"/>
              <a:t>Figure 2.  </a:t>
            </a:r>
            <a:r>
              <a:rPr lang="en-US" sz="1000" dirty="0"/>
              <a:t>Normalized weighting functions for SBUV/2 measurements for a standard 325 DU (0.325 atm.-cm.) ozone profile for two SZAs (Eight wavelengths from </a:t>
            </a:r>
            <a:r>
              <a:rPr lang="en-US" sz="1000" dirty="0" smtClean="0"/>
              <a:t>252, 273, 283, 288, 292, 298, 302 </a:t>
            </a:r>
            <a:r>
              <a:rPr lang="en-US" sz="1000" dirty="0"/>
              <a:t>to 306 nm) </a:t>
            </a:r>
          </a:p>
          <a:p>
            <a:r>
              <a:rPr lang="en-US" sz="1000" dirty="0"/>
              <a:t>The normalized single-scattering weighting functions, which show how sensitive the measurements are to ozone changes as functions of pressure, are given for eight wavelengths (252, 273, 283, 288, 292, 298, 302, and 306 nm) in </a:t>
            </a:r>
            <a:r>
              <a:rPr lang="en-US" sz="1000" b="1" dirty="0"/>
              <a:t>Figure 2</a:t>
            </a:r>
            <a:r>
              <a:rPr lang="en-US" sz="1000" dirty="0"/>
              <a:t>. The two sets of curves from top to bottom are for the wavelengths from short to long. This shows, for example, that the measurement by a space-based instrument looking down on a sunlit atmosphere of the radiance at 252 nm is primarily affected by changes in the ozone above 2.0 mbar while the measurement at 306 nm is affected by changes in ozone throughout the stratosphere. Ozone profile retrieval algorithms make use of this physical difference in the spectral measurements to obtain estimates of vertical ozone profiles. </a:t>
            </a:r>
            <a:endParaRPr lang="en-US" sz="1000" b="1" dirty="0"/>
          </a:p>
          <a:p>
            <a:r>
              <a:rPr lang="en-US" sz="1000" dirty="0"/>
              <a:t>The information at wavelengths measured by a BUV instrument shifts upward as the Solar Zenith Angle (SZA) or the Satellite Viewing Angle (SVA) increases and the path length of photons through the atmosphere increases. For the example in </a:t>
            </a:r>
            <a:r>
              <a:rPr lang="en-US" sz="1000" b="1" dirty="0"/>
              <a:t>Figure 2</a:t>
            </a:r>
            <a:r>
              <a:rPr lang="en-US" sz="1000" dirty="0"/>
              <a:t>, at 70</a:t>
            </a:r>
            <a:r>
              <a:rPr lang="en-US" sz="1000" dirty="0">
                <a:sym typeface="Symbol" pitchFamily="18" charset="2"/>
              </a:rPr>
              <a:t></a:t>
            </a:r>
            <a:r>
              <a:rPr lang="en-US" sz="1000" dirty="0"/>
              <a:t> SZA, the 273 nm measurements responds to changes in the ozone vertical profile in almost the same manner as the 252 nm measurements do at 30</a:t>
            </a:r>
            <a:r>
              <a:rPr lang="en-US" sz="1000" dirty="0">
                <a:sym typeface="Symbol" pitchFamily="18" charset="2"/>
              </a:rPr>
              <a:t></a:t>
            </a:r>
            <a:r>
              <a:rPr lang="en-US" sz="1000" dirty="0"/>
              <a:t> SZA. Notice that the second highest dotted curve and the highest dashed curve almost coincide.</a:t>
            </a:r>
          </a:p>
          <a:p>
            <a:r>
              <a:rPr lang="en-US" sz="1000" dirty="0"/>
              <a:t>The eight wavelengths in </a:t>
            </a:r>
            <a:r>
              <a:rPr lang="en-US" sz="1000" b="1" dirty="0"/>
              <a:t>Figure 2</a:t>
            </a:r>
            <a:r>
              <a:rPr lang="en-US" sz="1000" dirty="0"/>
              <a:t> are the standard profiling wavelengths for normal SBUV/2 observations. They provide good coverage of the stratosphere. The gradual decrease in the weighting function (the lack of sharp cutoffs) limits the resolution of the vertical profile information. Even these eight wavelengths have some redundancy in their information and it remains to be seen how much new information will be obtained by denser spectral coverage. </a:t>
            </a:r>
          </a:p>
          <a:p>
            <a:r>
              <a:rPr lang="en-US" sz="1000" dirty="0" err="1"/>
              <a:t>Hyperspectral</a:t>
            </a:r>
            <a:r>
              <a:rPr lang="en-US" sz="1000" dirty="0"/>
              <a:t> algorithms for profile retrievals are under development. The duplication of measurement information both spectral and spatial, should help to provide internal consistency and calibration checks. It will also help with methods for radiance comparisons between measurements for Cal/Val work.</a:t>
            </a:r>
          </a:p>
          <a:p>
            <a:r>
              <a:rPr lang="en-US" sz="1000" dirty="0"/>
              <a:t>Limb viewing produces a geometric magnification of layer response compared to nadir viewing, but with at the cost of a large increase in the optical path.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http://www.nesdis.noaa.gov/news_archives/dscovr.html</a:t>
            </a:r>
            <a:endParaRPr lang="en-US" dirty="0" smtClean="0"/>
          </a:p>
          <a:p>
            <a:r>
              <a:rPr lang="en-US" dirty="0" smtClean="0">
                <a:hlinkClick r:id="rId4"/>
              </a:rPr>
              <a:t>http://science.nasa.gov/media/medialibrary/2012/03/01/Nguyen-DSCOVR-Mission-Briefing-HPS-v01b.pdf</a:t>
            </a:r>
            <a:endParaRPr lang="en-US" dirty="0" smtClean="0"/>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27</a:t>
            </a:fld>
            <a:endParaRPr lang="en-US"/>
          </a:p>
        </p:txBody>
      </p:sp>
    </p:spTree>
    <p:extLst>
      <p:ext uri="{BB962C8B-B14F-4D97-AF65-F5344CB8AC3E}">
        <p14:creationId xmlns:p14="http://schemas.microsoft.com/office/powerpoint/2010/main" val="215572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A4748-410E-4DE8-AECD-1A203E6ECD41}" type="datetimeFigureOut">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A4748-410E-4DE8-AECD-1A203E6ECD41}" type="datetimeFigureOut">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A4748-410E-4DE8-AECD-1A203E6ECD41}" type="datetimeFigureOut">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A4748-410E-4DE8-AECD-1A203E6ECD41}" type="datetimeFigureOut">
              <a:rPr lang="en-US" smtClean="0"/>
              <a:pPr/>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D69D-861D-4010-9769-E0F02C4DD1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ar.nesdis.noaa.gov/smcd/spb/OMPSDemo/proOMPSbeta.O3PRO_V8.php" TargetMode="External"/><Relationship Id="rId2" Type="http://schemas.openxmlformats.org/officeDocument/2006/relationships/hyperlink" Target="http://www.star.nesdis.noaa.gov/smcd/spb/OMPSDemo/proSBUV2released-2.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84516089"/>
              </p:ext>
            </p:extLst>
          </p:nvPr>
        </p:nvGraphicFramePr>
        <p:xfrm>
          <a:off x="533400" y="533400"/>
          <a:ext cx="8305800" cy="6061577"/>
        </p:xfrm>
        <a:graphic>
          <a:graphicData uri="http://schemas.openxmlformats.org/drawingml/2006/table">
            <a:tbl>
              <a:tblPr/>
              <a:tblGrid>
                <a:gridCol w="1431737">
                  <a:extLst>
                    <a:ext uri="{9D8B030D-6E8A-4147-A177-3AD203B41FA5}">
                      <a16:colId xmlns:a16="http://schemas.microsoft.com/office/drawing/2014/main" val="20000"/>
                    </a:ext>
                  </a:extLst>
                </a:gridCol>
                <a:gridCol w="1694797">
                  <a:extLst>
                    <a:ext uri="{9D8B030D-6E8A-4147-A177-3AD203B41FA5}">
                      <a16:colId xmlns:a16="http://schemas.microsoft.com/office/drawing/2014/main" val="20001"/>
                    </a:ext>
                  </a:extLst>
                </a:gridCol>
                <a:gridCol w="1140666">
                  <a:extLst>
                    <a:ext uri="{9D8B030D-6E8A-4147-A177-3AD203B41FA5}">
                      <a16:colId xmlns:a16="http://schemas.microsoft.com/office/drawing/2014/main" val="20002"/>
                    </a:ext>
                  </a:extLst>
                </a:gridCol>
                <a:gridCol w="1347624">
                  <a:extLst>
                    <a:ext uri="{9D8B030D-6E8A-4147-A177-3AD203B41FA5}">
                      <a16:colId xmlns:a16="http://schemas.microsoft.com/office/drawing/2014/main" val="20003"/>
                    </a:ext>
                  </a:extLst>
                </a:gridCol>
                <a:gridCol w="1259239">
                  <a:extLst>
                    <a:ext uri="{9D8B030D-6E8A-4147-A177-3AD203B41FA5}">
                      <a16:colId xmlns:a16="http://schemas.microsoft.com/office/drawing/2014/main" val="20004"/>
                    </a:ext>
                  </a:extLst>
                </a:gridCol>
                <a:gridCol w="1431737">
                  <a:extLst>
                    <a:ext uri="{9D8B030D-6E8A-4147-A177-3AD203B41FA5}">
                      <a16:colId xmlns:a16="http://schemas.microsoft.com/office/drawing/2014/main" val="20005"/>
                    </a:ext>
                  </a:extLst>
                </a:gridCol>
              </a:tblGrid>
              <a:tr h="480046">
                <a:tc>
                  <a:txBody>
                    <a:bodyPr/>
                    <a:lstStyle/>
                    <a:p>
                      <a:pPr algn="ctr" fontAlgn="b"/>
                      <a:r>
                        <a:rPr lang="en-US" sz="1200" b="0" i="0" u="none" strike="noStrike" dirty="0">
                          <a:solidFill>
                            <a:srgbClr val="000000"/>
                          </a:solidFill>
                          <a:latin typeface="Calibri"/>
                        </a:rPr>
                        <a:t>Instrument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Main Contact</a:t>
                      </a:r>
                    </a:p>
                    <a:p>
                      <a:pPr algn="l" fontAlgn="b"/>
                      <a:r>
                        <a:rPr lang="en-US" sz="1200" b="0" i="0" u="none" strike="noStrike" dirty="0" smtClean="0">
                          <a:solidFill>
                            <a:srgbClr val="000000"/>
                          </a:solidFill>
                          <a:latin typeface="Calibri"/>
                        </a:rPr>
                        <a:t> Web  Site</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Reflectivity/ Aerosols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Solar </a:t>
                      </a:r>
                      <a:r>
                        <a:rPr lang="en-US" sz="1200" b="0" i="0" u="none" strike="noStrike" dirty="0">
                          <a:solidFill>
                            <a:srgbClr val="000000"/>
                          </a:solidFill>
                          <a:latin typeface="Calibri"/>
                        </a:rPr>
                        <a:t>Spectra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Ozone </a:t>
                      </a:r>
                      <a:r>
                        <a:rPr lang="en-US" sz="1200" b="0" i="0" u="none" strike="noStrike" dirty="0">
                          <a:solidFill>
                            <a:srgbClr val="000000"/>
                          </a:solidFill>
                          <a:latin typeface="Calibri"/>
                        </a:rPr>
                        <a:t>Profiles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Calibration</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0023">
                <a:tc>
                  <a:txBody>
                    <a:bodyPr/>
                    <a:lstStyle/>
                    <a:p>
                      <a:pPr algn="ctr" fontAlgn="b"/>
                      <a:r>
                        <a:rPr lang="en-US" sz="1200" b="0" i="0" u="none" strike="noStrike" dirty="0">
                          <a:solidFill>
                            <a:srgbClr val="222222"/>
                          </a:solidFill>
                          <a:latin typeface="Arial"/>
                        </a:rPr>
                        <a:t>ACE/MAESTRO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023">
                <a:tc>
                  <a:txBody>
                    <a:bodyPr/>
                    <a:lstStyle/>
                    <a:p>
                      <a:pPr algn="ctr" fontAlgn="b"/>
                      <a:r>
                        <a:rPr lang="en-US" sz="1200" b="0" i="0" u="none" strike="noStrike" dirty="0" smtClean="0">
                          <a:solidFill>
                            <a:srgbClr val="222222"/>
                          </a:solidFill>
                          <a:latin typeface="Arial"/>
                        </a:rPr>
                        <a:t>EPIC</a:t>
                      </a:r>
                      <a:endParaRPr lang="en-US" sz="1200" b="0" i="0" u="none" strike="noStrike" dirty="0">
                        <a:solidFill>
                          <a:srgbClr val="222222"/>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K. Yang</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023">
                <a:tc>
                  <a:txBody>
                    <a:bodyPr/>
                    <a:lstStyle/>
                    <a:p>
                      <a:pPr algn="ctr" fontAlgn="b"/>
                      <a:r>
                        <a:rPr lang="en-US" sz="1200" b="0" i="0" u="none" strike="noStrike" dirty="0" smtClean="0">
                          <a:solidFill>
                            <a:srgbClr val="222222"/>
                          </a:solidFill>
                          <a:latin typeface="Arial"/>
                        </a:rPr>
                        <a:t>GEMS</a:t>
                      </a:r>
                      <a:endParaRPr lang="en-US" sz="1200" b="0" i="0" u="none" strike="noStrike" dirty="0">
                        <a:solidFill>
                          <a:srgbClr val="222222"/>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023">
                <a:tc>
                  <a:txBody>
                    <a:bodyPr/>
                    <a:lstStyle/>
                    <a:p>
                      <a:pPr algn="ctr" fontAlgn="b"/>
                      <a:r>
                        <a:rPr lang="en-US" sz="1200" b="0" i="0" u="none" strike="noStrike" dirty="0">
                          <a:solidFill>
                            <a:srgbClr val="222222"/>
                          </a:solidFill>
                          <a:latin typeface="Arial"/>
                        </a:rPr>
                        <a:t>GOME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D. Loyola</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a:t>
                      </a:r>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kern="1200" dirty="0" smtClean="0">
                          <a:solidFill>
                            <a:schemeClr val="tx1"/>
                          </a:solidFill>
                          <a:effectLst/>
                          <a:latin typeface="+mn-lt"/>
                          <a:ea typeface="+mn-ea"/>
                          <a:cs typeface="+mn-cs"/>
                        </a:rPr>
                        <a:t>M.</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a:t>
                      </a:r>
                      <a:r>
                        <a:rPr lang="en-US" sz="1200" b="0" i="0" kern="1200" dirty="0" err="1" smtClean="0">
                          <a:solidFill>
                            <a:schemeClr val="tx1"/>
                          </a:solidFill>
                          <a:effectLst/>
                          <a:latin typeface="+mn-lt"/>
                          <a:ea typeface="+mn-ea"/>
                          <a:cs typeface="+mn-cs"/>
                        </a:rPr>
                        <a:t>oldewey</a:t>
                      </a:r>
                      <a:r>
                        <a:rPr lang="en-US" sz="1200" b="0" i="0" kern="1200" dirty="0" smtClean="0">
                          <a:solidFill>
                            <a:schemeClr val="tx1"/>
                          </a:solidFill>
                          <a:effectLst/>
                          <a:latin typeface="+mn-lt"/>
                          <a:ea typeface="+mn-ea"/>
                          <a:cs typeface="+mn-cs"/>
                        </a:rPr>
                        <a:t>-Egbers,</a:t>
                      </a:r>
                      <a:r>
                        <a:rPr lang="en-US" sz="1200" b="0" i="0" kern="1200" baseline="0" dirty="0" smtClean="0">
                          <a:solidFill>
                            <a:schemeClr val="tx1"/>
                          </a:solidFill>
                          <a:effectLst/>
                          <a:latin typeface="+mn-lt"/>
                          <a:ea typeface="+mn-ea"/>
                          <a:cs typeface="+mn-cs"/>
                        </a:rPr>
                        <a:t> </a:t>
                      </a:r>
                    </a:p>
                    <a:p>
                      <a:pPr algn="l" fontAlgn="b"/>
                      <a:r>
                        <a:rPr lang="en-US" sz="1200" b="0" i="0" kern="1200" baseline="0" dirty="0" smtClean="0">
                          <a:solidFill>
                            <a:schemeClr val="tx1"/>
                          </a:solidFill>
                          <a:effectLst/>
                          <a:latin typeface="+mn-lt"/>
                          <a:ea typeface="+mn-ea"/>
                          <a:cs typeface="+mn-cs"/>
                        </a:rPr>
                        <a:t> S. </a:t>
                      </a:r>
                      <a:r>
                        <a:rPr lang="en-US" sz="1200" b="0" i="0" kern="1200" baseline="0" dirty="0" err="1" smtClean="0">
                          <a:solidFill>
                            <a:schemeClr val="tx1"/>
                          </a:solidFill>
                          <a:effectLst/>
                          <a:latin typeface="+mn-lt"/>
                          <a:ea typeface="+mn-ea"/>
                          <a:cs typeface="+mn-cs"/>
                        </a:rPr>
                        <a:t>S</a:t>
                      </a:r>
                      <a:r>
                        <a:rPr lang="en-US" sz="1200" b="0" i="0" kern="1200" dirty="0" err="1" smtClean="0">
                          <a:solidFill>
                            <a:schemeClr val="tx1"/>
                          </a:solidFill>
                          <a:effectLst/>
                          <a:latin typeface="+mn-lt"/>
                          <a:ea typeface="+mn-ea"/>
                          <a:cs typeface="+mn-cs"/>
                        </a:rPr>
                        <a:t>lijkhuis</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023">
                <a:tc>
                  <a:txBody>
                    <a:bodyPr/>
                    <a:lstStyle/>
                    <a:p>
                      <a:pPr algn="ctr" fontAlgn="b"/>
                      <a:r>
                        <a:rPr lang="en-US" sz="1200" b="0" i="0" u="none" strike="noStrike" dirty="0">
                          <a:solidFill>
                            <a:srgbClr val="222222"/>
                          </a:solidFill>
                          <a:latin typeface="Arial"/>
                        </a:rPr>
                        <a:t>GOME-2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R. Munro</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M. </a:t>
                      </a:r>
                      <a:r>
                        <a:rPr lang="en-US" sz="1200" b="0" i="0" u="none" strike="noStrike" dirty="0" err="1" smtClean="0">
                          <a:solidFill>
                            <a:srgbClr val="000000"/>
                          </a:solidFill>
                          <a:latin typeface="Calibri"/>
                        </a:rPr>
                        <a:t>Krijger</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R</a:t>
                      </a:r>
                      <a:r>
                        <a:rPr lang="en-US" sz="1200" b="0" i="0" u="none" strike="noStrike" dirty="0">
                          <a:solidFill>
                            <a:srgbClr val="000000"/>
                          </a:solidFill>
                          <a:latin typeface="Calibri"/>
                        </a:rPr>
                        <a:t>. Lange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023">
                <a:tc>
                  <a:txBody>
                    <a:bodyPr/>
                    <a:lstStyle/>
                    <a:p>
                      <a:pPr algn="ctr" fontAlgn="b"/>
                      <a:r>
                        <a:rPr lang="en-US" sz="1200" b="0" i="0" u="none" strike="noStrike" dirty="0">
                          <a:solidFill>
                            <a:srgbClr val="222222"/>
                          </a:solidFill>
                          <a:latin typeface="Arial"/>
                        </a:rPr>
                        <a:t>GOMOS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0023">
                <a:tc>
                  <a:txBody>
                    <a:bodyPr/>
                    <a:lstStyle/>
                    <a:p>
                      <a:pPr algn="ctr" fontAlgn="b"/>
                      <a:r>
                        <a:rPr lang="en-US" sz="1200" b="0" i="0" u="none" strike="noStrike" dirty="0">
                          <a:solidFill>
                            <a:srgbClr val="222222"/>
                          </a:solidFill>
                          <a:latin typeface="Arial"/>
                        </a:rPr>
                        <a:t>OMI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G. </a:t>
                      </a:r>
                      <a:r>
                        <a:rPr lang="en-US" sz="1200" b="0" i="0" u="none" strike="noStrike" dirty="0" err="1" smtClean="0">
                          <a:solidFill>
                            <a:srgbClr val="000000"/>
                          </a:solidFill>
                          <a:latin typeface="Calibri"/>
                        </a:rPr>
                        <a:t>Jaross</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O. Torres</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S. </a:t>
                      </a:r>
                      <a:r>
                        <a:rPr lang="en-US" sz="1200" b="0" i="0" u="none" strike="noStrike" dirty="0" err="1" smtClean="0">
                          <a:solidFill>
                            <a:srgbClr val="000000"/>
                          </a:solidFill>
                          <a:latin typeface="Calibri"/>
                        </a:rPr>
                        <a:t>Marchenko</a:t>
                      </a:r>
                      <a:r>
                        <a:rPr lang="en-US" sz="1200" b="0" i="0" u="none" strike="noStrike" dirty="0" smtClean="0">
                          <a:solidFill>
                            <a:srgbClr val="000000"/>
                          </a:solidFill>
                          <a:latin typeface="Calibri"/>
                        </a:rPr>
                        <a:t>,</a:t>
                      </a:r>
                    </a:p>
                    <a:p>
                      <a:pPr algn="l" fontAlgn="b"/>
                      <a:r>
                        <a:rPr lang="en-US" sz="1200" b="0" i="0" u="none" strike="noStrike" baseline="0" dirty="0" smtClean="0">
                          <a:solidFill>
                            <a:srgbClr val="000000"/>
                          </a:solidFill>
                          <a:latin typeface="Calibri"/>
                        </a:rPr>
                        <a:t> </a:t>
                      </a:r>
                      <a:r>
                        <a:rPr lang="en-US" sz="1200" b="0" i="0" u="none" strike="noStrike" dirty="0" smtClean="0">
                          <a:solidFill>
                            <a:srgbClr val="000000"/>
                          </a:solidFill>
                          <a:latin typeface="+mn-lt"/>
                        </a:rPr>
                        <a:t>M. </a:t>
                      </a:r>
                      <a:r>
                        <a:rPr lang="en-US" sz="1200" b="0" i="0" u="none" strike="noStrike" dirty="0" err="1" smtClean="0">
                          <a:solidFill>
                            <a:srgbClr val="000000"/>
                          </a:solidFill>
                          <a:latin typeface="+mn-lt"/>
                        </a:rPr>
                        <a:t>DeLand</a:t>
                      </a:r>
                      <a:r>
                        <a:rPr lang="en-US" sz="1200" b="0" i="0" u="none" strike="noStrike" dirty="0" smtClean="0">
                          <a:solidFill>
                            <a:srgbClr val="000000"/>
                          </a:solidFill>
                          <a:latin typeface="+mn-lt"/>
                        </a:rPr>
                        <a:t>, </a:t>
                      </a:r>
                      <a:r>
                        <a:rPr lang="en-US" sz="1200" b="0" i="0" u="none" strike="noStrike" baseline="0" dirty="0" smtClean="0">
                          <a:solidFill>
                            <a:srgbClr val="000000"/>
                          </a:solidFill>
                          <a:latin typeface="Calibri"/>
                        </a:rPr>
                        <a:t>K. Yang</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0023">
                <a:tc>
                  <a:txBody>
                    <a:bodyPr/>
                    <a:lstStyle/>
                    <a:p>
                      <a:pPr algn="ctr" fontAlgn="b"/>
                      <a:r>
                        <a:rPr lang="en-US" sz="1200" b="0" i="0" u="none" strike="noStrike" dirty="0">
                          <a:solidFill>
                            <a:srgbClr val="222222"/>
                          </a:solidFill>
                          <a:latin typeface="Arial"/>
                        </a:rPr>
                        <a:t>OMPS Nadir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L</a:t>
                      </a:r>
                      <a:r>
                        <a:rPr lang="en-US" sz="1200" b="0" i="0" u="none" strike="noStrike" dirty="0">
                          <a:solidFill>
                            <a:srgbClr val="000000"/>
                          </a:solidFill>
                          <a:latin typeface="Calibri"/>
                        </a:rPr>
                        <a:t>. </a:t>
                      </a:r>
                      <a:r>
                        <a:rPr lang="en-US" sz="1200" b="0" i="0" u="none" strike="noStrike" dirty="0" smtClean="0">
                          <a:solidFill>
                            <a:srgbClr val="000000"/>
                          </a:solidFill>
                          <a:latin typeface="Calibri"/>
                        </a:rPr>
                        <a:t>Flynn</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mn-lt"/>
                        </a:rPr>
                        <a:t>L. Flynn</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M. Bali,</a:t>
                      </a:r>
                      <a:r>
                        <a:rPr lang="en-US" sz="1200" b="0" i="0" u="none" strike="noStrike" baseline="0" dirty="0" smtClean="0">
                          <a:solidFill>
                            <a:srgbClr val="000000"/>
                          </a:solidFill>
                          <a:latin typeface="Calibri"/>
                        </a:rPr>
                        <a:t> J. Niu</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L</a:t>
                      </a:r>
                      <a:r>
                        <a:rPr lang="en-US" sz="1200" b="0" i="0" u="none" strike="noStrike" dirty="0">
                          <a:solidFill>
                            <a:srgbClr val="000000"/>
                          </a:solidFill>
                          <a:latin typeface="Calibri"/>
                        </a:rPr>
                        <a:t>. Flynn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C. Pan, </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0023">
                <a:tc>
                  <a:txBody>
                    <a:bodyPr/>
                    <a:lstStyle/>
                    <a:p>
                      <a:pPr algn="ctr" fontAlgn="b"/>
                      <a:r>
                        <a:rPr lang="en-US" sz="1200" b="0" i="0" u="none" strike="noStrike" dirty="0">
                          <a:solidFill>
                            <a:srgbClr val="222222"/>
                          </a:solidFill>
                          <a:latin typeface="Arial"/>
                        </a:rPr>
                        <a:t>OMPS Limb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G</a:t>
                      </a:r>
                      <a:r>
                        <a:rPr lang="en-US" sz="1200" b="0" i="0" u="none" strike="noStrike" dirty="0">
                          <a:solidFill>
                            <a:srgbClr val="000000"/>
                          </a:solidFill>
                          <a:latin typeface="Calibri"/>
                        </a:rPr>
                        <a:t>. </a:t>
                      </a:r>
                      <a:r>
                        <a:rPr lang="en-US" sz="1200" b="0" i="0" u="none" strike="noStrike" dirty="0" err="1" smtClean="0">
                          <a:solidFill>
                            <a:srgbClr val="000000"/>
                          </a:solidFill>
                          <a:latin typeface="Calibri"/>
                        </a:rPr>
                        <a:t>Jaross</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G. </a:t>
                      </a:r>
                      <a:r>
                        <a:rPr lang="en-US" sz="1200" b="0" i="0" u="none" strike="noStrike" dirty="0" err="1" smtClean="0">
                          <a:solidFill>
                            <a:srgbClr val="000000"/>
                          </a:solidFill>
                          <a:latin typeface="Calibri"/>
                        </a:rPr>
                        <a:t>Jaross</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0023">
                <a:tc>
                  <a:txBody>
                    <a:bodyPr/>
                    <a:lstStyle/>
                    <a:p>
                      <a:pPr algn="ctr" fontAlgn="b"/>
                      <a:r>
                        <a:rPr lang="en-US" sz="1200" b="0" i="0" u="none" strike="noStrike" dirty="0">
                          <a:solidFill>
                            <a:srgbClr val="222222"/>
                          </a:solidFill>
                          <a:latin typeface="Arial"/>
                        </a:rPr>
                        <a:t>OMS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0023">
                <a:tc>
                  <a:txBody>
                    <a:bodyPr/>
                    <a:lstStyle/>
                    <a:p>
                      <a:pPr algn="ctr" fontAlgn="b"/>
                      <a:r>
                        <a:rPr lang="en-US" sz="1200" b="0" i="0" u="none" strike="noStrike" dirty="0">
                          <a:solidFill>
                            <a:srgbClr val="222222"/>
                          </a:solidFill>
                          <a:latin typeface="Arial"/>
                        </a:rPr>
                        <a:t>OSIRIS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023">
                <a:tc>
                  <a:txBody>
                    <a:bodyPr/>
                    <a:lstStyle/>
                    <a:p>
                      <a:pPr algn="ctr" fontAlgn="b"/>
                      <a:r>
                        <a:rPr lang="en-US" sz="1200" b="0" i="0" u="none" strike="noStrike" dirty="0">
                          <a:solidFill>
                            <a:srgbClr val="222222"/>
                          </a:solidFill>
                          <a:latin typeface="Arial"/>
                        </a:rPr>
                        <a:t>SAGE 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D</a:t>
                      </a:r>
                      <a:r>
                        <a:rPr lang="en-US" sz="1200" b="0" i="0" u="none" strike="noStrike" dirty="0">
                          <a:solidFill>
                            <a:srgbClr val="000000"/>
                          </a:solidFill>
                          <a:latin typeface="Calibri"/>
                        </a:rPr>
                        <a:t>. </a:t>
                      </a:r>
                      <a:r>
                        <a:rPr lang="en-US" sz="1200" b="0" i="0" u="none" strike="noStrike" dirty="0" err="1" smtClean="0">
                          <a:solidFill>
                            <a:srgbClr val="000000"/>
                          </a:solidFill>
                          <a:latin typeface="Calibri"/>
                        </a:rPr>
                        <a:t>Flittner</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S. Buckner</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0023">
                <a:tc>
                  <a:txBody>
                    <a:bodyPr/>
                    <a:lstStyle/>
                    <a:p>
                      <a:pPr algn="ctr" fontAlgn="b"/>
                      <a:r>
                        <a:rPr lang="en-US" sz="1200" b="0" i="0" u="none" strike="noStrike" dirty="0">
                          <a:solidFill>
                            <a:srgbClr val="222222"/>
                          </a:solidFill>
                          <a:latin typeface="Arial"/>
                        </a:rPr>
                        <a:t>SBUS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F-X</a:t>
                      </a:r>
                      <a:r>
                        <a:rPr lang="en-US" sz="1200" b="0" i="0" u="none" strike="noStrike" dirty="0">
                          <a:solidFill>
                            <a:srgbClr val="000000"/>
                          </a:solidFill>
                          <a:latin typeface="Calibri"/>
                        </a:rPr>
                        <a:t>. Huang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F-X. Huang</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0023">
                <a:tc>
                  <a:txBody>
                    <a:bodyPr/>
                    <a:lstStyle/>
                    <a:p>
                      <a:pPr algn="ctr" fontAlgn="b"/>
                      <a:r>
                        <a:rPr lang="en-US" sz="1200" b="0" i="0" u="none" strike="noStrike" dirty="0">
                          <a:solidFill>
                            <a:srgbClr val="222222"/>
                          </a:solidFill>
                          <a:latin typeface="Arial"/>
                        </a:rPr>
                        <a:t>SBUV/2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L</a:t>
                      </a:r>
                      <a:r>
                        <a:rPr lang="en-US" sz="1200" b="0" i="0" u="none" strike="noStrike" dirty="0">
                          <a:solidFill>
                            <a:srgbClr val="000000"/>
                          </a:solidFill>
                          <a:latin typeface="Calibri"/>
                        </a:rPr>
                        <a:t>. </a:t>
                      </a:r>
                      <a:r>
                        <a:rPr lang="en-US" sz="1200" b="0" i="0" u="none" strike="noStrike" dirty="0" smtClean="0">
                          <a:solidFill>
                            <a:srgbClr val="000000"/>
                          </a:solidFill>
                          <a:latin typeface="Calibri"/>
                        </a:rPr>
                        <a:t>Flynn</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L-K</a:t>
                      </a:r>
                      <a:r>
                        <a:rPr lang="en-US" sz="1200" b="0" i="0" u="none" strike="noStrike" baseline="0" dirty="0" smtClean="0">
                          <a:solidFill>
                            <a:srgbClr val="000000"/>
                          </a:solidFill>
                          <a:latin typeface="Calibri"/>
                        </a:rPr>
                        <a:t> Huang</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L</a:t>
                      </a:r>
                      <a:r>
                        <a:rPr lang="en-US" sz="1200" b="0" i="0" u="none" strike="noStrike" dirty="0">
                          <a:solidFill>
                            <a:srgbClr val="000000"/>
                          </a:solidFill>
                          <a:latin typeface="Calibri"/>
                        </a:rPr>
                        <a:t>. Flynn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mn-lt"/>
                        </a:rPr>
                        <a:t>L-K</a:t>
                      </a:r>
                      <a:r>
                        <a:rPr lang="en-US" sz="1200" b="0" i="0" u="none" strike="noStrike" baseline="0" dirty="0" smtClean="0">
                          <a:solidFill>
                            <a:srgbClr val="000000"/>
                          </a:solidFill>
                          <a:latin typeface="+mn-lt"/>
                        </a:rPr>
                        <a:t> Huang</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7643">
                <a:tc>
                  <a:txBody>
                    <a:bodyPr/>
                    <a:lstStyle/>
                    <a:p>
                      <a:pPr algn="ctr" fontAlgn="b"/>
                      <a:r>
                        <a:rPr lang="en-US" sz="1200" b="0" i="0" u="none" strike="noStrike" dirty="0">
                          <a:solidFill>
                            <a:srgbClr val="222222"/>
                          </a:solidFill>
                          <a:latin typeface="Arial"/>
                        </a:rPr>
                        <a:t>SCIAMACHY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M</a:t>
                      </a:r>
                      <a:r>
                        <a:rPr lang="en-US" sz="1200" b="0" i="0" u="none" strike="noStrike" dirty="0">
                          <a:solidFill>
                            <a:srgbClr val="000000"/>
                          </a:solidFill>
                          <a:latin typeface="Calibri"/>
                        </a:rPr>
                        <a:t>. </a:t>
                      </a:r>
                      <a:r>
                        <a:rPr lang="en-US" sz="1200" b="0" i="0" u="none" strike="noStrike" dirty="0" smtClean="0">
                          <a:solidFill>
                            <a:srgbClr val="000000"/>
                          </a:solidFill>
                          <a:latin typeface="Calibri"/>
                        </a:rPr>
                        <a:t>Weber</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nl-NL" sz="1200" b="0" i="0" kern="1200" dirty="0" smtClean="0">
                          <a:solidFill>
                            <a:schemeClr val="tx1"/>
                          </a:solidFill>
                          <a:effectLst/>
                          <a:latin typeface="+mn-lt"/>
                          <a:ea typeface="+mn-ea"/>
                          <a:cs typeface="+mn-cs"/>
                        </a:rPr>
                        <a:t>K. Bramstedt, T. Hilbig, M. Krijger</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7643">
                <a:tc>
                  <a:txBody>
                    <a:bodyPr/>
                    <a:lstStyle/>
                    <a:p>
                      <a:pPr algn="ctr" fontAlgn="b"/>
                      <a:r>
                        <a:rPr lang="en-US" sz="1200" b="0" i="0" u="none" strike="noStrike" dirty="0" smtClean="0">
                          <a:solidFill>
                            <a:srgbClr val="222222"/>
                          </a:solidFill>
                          <a:latin typeface="Arial"/>
                        </a:rPr>
                        <a:t>SOURCE</a:t>
                      </a:r>
                      <a:r>
                        <a:rPr lang="en-US" sz="1200" b="0" i="0" u="none" strike="noStrike" baseline="0" dirty="0" smtClean="0">
                          <a:solidFill>
                            <a:srgbClr val="222222"/>
                          </a:solidFill>
                          <a:latin typeface="Arial"/>
                        </a:rPr>
                        <a:t> (SOLSTICE/SIM)</a:t>
                      </a:r>
                      <a:endParaRPr lang="en-US" sz="1200" b="0" i="0" u="none" strike="noStrike" dirty="0">
                        <a:solidFill>
                          <a:srgbClr val="222222"/>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M.</a:t>
                      </a:r>
                      <a:r>
                        <a:rPr lang="en-US" sz="1200" b="0" i="0" u="none" strike="noStrike" baseline="0" dirty="0" smtClean="0">
                          <a:solidFill>
                            <a:srgbClr val="000000"/>
                          </a:solidFill>
                          <a:latin typeface="Calibri"/>
                        </a:rPr>
                        <a:t> Snow, T. Woods</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J. Harder, E. Richard</a:t>
                      </a:r>
                    </a:p>
                    <a:p>
                      <a:pPr algn="l" fontAlgn="b"/>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333303"/>
                  </a:ext>
                </a:extLst>
              </a:tr>
              <a:tr h="240023">
                <a:tc>
                  <a:txBody>
                    <a:bodyPr/>
                    <a:lstStyle/>
                    <a:p>
                      <a:pPr algn="ctr" fontAlgn="b"/>
                      <a:r>
                        <a:rPr lang="en-US" sz="1200" b="0" i="0" u="none" strike="noStrike" dirty="0">
                          <a:solidFill>
                            <a:srgbClr val="222222"/>
                          </a:solidFill>
                          <a:latin typeface="Arial"/>
                        </a:rPr>
                        <a:t>TEMPO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K</a:t>
                      </a:r>
                      <a:r>
                        <a:rPr lang="en-US" sz="1200" b="0" i="0" u="none" strike="noStrike" dirty="0">
                          <a:solidFill>
                            <a:srgbClr val="000000"/>
                          </a:solidFill>
                          <a:latin typeface="Calibri"/>
                        </a:rPr>
                        <a:t>. </a:t>
                      </a:r>
                      <a:r>
                        <a:rPr lang="en-US" sz="1200" b="0" i="0" u="none" strike="noStrike" dirty="0" smtClean="0">
                          <a:solidFill>
                            <a:srgbClr val="000000"/>
                          </a:solidFill>
                          <a:latin typeface="Calibri"/>
                        </a:rPr>
                        <a:t>Chance</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0023">
                <a:tc>
                  <a:txBody>
                    <a:bodyPr/>
                    <a:lstStyle/>
                    <a:p>
                      <a:pPr algn="ctr" fontAlgn="b"/>
                      <a:r>
                        <a:rPr lang="en-US" sz="1200" b="0" i="0" u="none" strike="noStrike" dirty="0">
                          <a:solidFill>
                            <a:srgbClr val="222222"/>
                          </a:solidFill>
                          <a:latin typeface="Arial"/>
                        </a:rPr>
                        <a:t>TOMS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40023">
                <a:tc>
                  <a:txBody>
                    <a:bodyPr/>
                    <a:lstStyle/>
                    <a:p>
                      <a:pPr algn="ctr" fontAlgn="b"/>
                      <a:r>
                        <a:rPr lang="en-US" sz="1200" b="0" i="0" u="none" strike="noStrike" dirty="0">
                          <a:solidFill>
                            <a:srgbClr val="222222"/>
                          </a:solidFill>
                          <a:latin typeface="Arial"/>
                        </a:rPr>
                        <a:t>TOU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latin typeface="Calibri"/>
                        </a:rPr>
                        <a:t> W-H</a:t>
                      </a:r>
                      <a:r>
                        <a:rPr lang="en-US" sz="1200" b="0" i="0" u="none" strike="noStrike" dirty="0">
                          <a:solidFill>
                            <a:srgbClr val="000000"/>
                          </a:solidFill>
                          <a:latin typeface="Calibri"/>
                        </a:rPr>
                        <a:t>. </a:t>
                      </a:r>
                      <a:r>
                        <a:rPr lang="en-US" sz="1200" b="0" i="0" u="none" strike="noStrike" dirty="0" smtClean="0">
                          <a:solidFill>
                            <a:srgbClr val="000000"/>
                          </a:solidFill>
                          <a:latin typeface="Calibri"/>
                        </a:rPr>
                        <a:t>Wang</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W-H. Wang</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Y. Li</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40023">
                <a:tc>
                  <a:txBody>
                    <a:bodyPr/>
                    <a:lstStyle/>
                    <a:p>
                      <a:pPr algn="ctr" fontAlgn="b"/>
                      <a:r>
                        <a:rPr lang="en-US" sz="1200" b="0" i="0" u="none" strike="noStrike" dirty="0" err="1">
                          <a:solidFill>
                            <a:srgbClr val="222222"/>
                          </a:solidFill>
                          <a:latin typeface="Arial"/>
                        </a:rPr>
                        <a:t>TropOMI</a:t>
                      </a:r>
                      <a:endParaRPr lang="en-US" sz="1200" b="0" i="0" u="none" strike="noStrike" dirty="0">
                        <a:solidFill>
                          <a:srgbClr val="222222"/>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C.</a:t>
                      </a:r>
                      <a:r>
                        <a:rPr lang="en-US" sz="1200" b="0" i="0" u="none" strike="noStrike" baseline="0" dirty="0" smtClean="0">
                          <a:solidFill>
                            <a:srgbClr val="000000"/>
                          </a:solidFill>
                          <a:latin typeface="Calibri"/>
                        </a:rPr>
                        <a:t> </a:t>
                      </a:r>
                      <a:r>
                        <a:rPr lang="en-US" sz="1200" b="0" i="0" u="none" strike="noStrike" baseline="0" dirty="0" err="1" smtClean="0">
                          <a:solidFill>
                            <a:srgbClr val="000000"/>
                          </a:solidFill>
                          <a:latin typeface="Calibri"/>
                        </a:rPr>
                        <a:t>Zehner</a:t>
                      </a:r>
                      <a:endParaRPr lang="en-US" sz="1200" b="0" i="0" u="none" strike="noStrike" baseline="0" dirty="0" smtClean="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40023">
                <a:tc>
                  <a:txBody>
                    <a:bodyPr/>
                    <a:lstStyle/>
                    <a:p>
                      <a:pPr algn="ctr" fontAlgn="b"/>
                      <a:r>
                        <a:rPr lang="en-US" sz="1200" b="0" i="0" u="none" strike="noStrike" dirty="0">
                          <a:solidFill>
                            <a:srgbClr val="222222"/>
                          </a:solidFill>
                          <a:latin typeface="Arial"/>
                        </a:rPr>
                        <a:t>UVN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 </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B. </a:t>
                      </a:r>
                      <a:r>
                        <a:rPr lang="en-US" sz="1200" b="0" i="0" u="none" strike="noStrike" dirty="0" err="1" smtClean="0">
                          <a:solidFill>
                            <a:srgbClr val="000000"/>
                          </a:solidFill>
                          <a:latin typeface="Calibri"/>
                        </a:rPr>
                        <a:t>Ahlers</a:t>
                      </a:r>
                      <a:r>
                        <a:rPr lang="en-US" sz="1200" b="0" i="0" u="none" strike="noStrike" dirty="0" smtClean="0">
                          <a:solidFill>
                            <a:srgbClr val="000000"/>
                          </a:solidFill>
                          <a:latin typeface="Calibri"/>
                        </a:rPr>
                        <a:t>,</a:t>
                      </a:r>
                      <a:r>
                        <a:rPr lang="en-US" sz="1200" b="0" i="0" u="none" strike="noStrike" baseline="0" dirty="0" smtClean="0">
                          <a:solidFill>
                            <a:srgbClr val="000000"/>
                          </a:solidFill>
                          <a:latin typeface="Calibri"/>
                        </a:rPr>
                        <a:t> </a:t>
                      </a:r>
                      <a:r>
                        <a:rPr lang="en-US" sz="1200" b="0" i="0" u="none" strike="noStrike" dirty="0" smtClean="0">
                          <a:solidFill>
                            <a:srgbClr val="000000"/>
                          </a:solidFill>
                          <a:latin typeface="Calibri"/>
                        </a:rPr>
                        <a:t>M.</a:t>
                      </a:r>
                      <a:r>
                        <a:rPr lang="en-US" sz="1200" b="0" i="0" u="none" strike="noStrike" baseline="0" dirty="0" smtClean="0">
                          <a:solidFill>
                            <a:srgbClr val="000000"/>
                          </a:solidFill>
                          <a:latin typeface="Calibri"/>
                        </a:rPr>
                        <a:t> </a:t>
                      </a:r>
                      <a:r>
                        <a:rPr lang="en-US" sz="1200" b="0" i="0" u="none" strike="noStrike" baseline="0" dirty="0" err="1" smtClean="0">
                          <a:solidFill>
                            <a:srgbClr val="000000"/>
                          </a:solidFill>
                          <a:latin typeface="Calibri"/>
                        </a:rPr>
                        <a:t>Dobber</a:t>
                      </a:r>
                      <a:endParaRPr lang="en-US"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4" name="Slide Number Placeholder 3"/>
          <p:cNvSpPr>
            <a:spLocks noGrp="1"/>
          </p:cNvSpPr>
          <p:nvPr>
            <p:ph type="sldNum" sz="quarter" idx="12"/>
          </p:nvPr>
        </p:nvSpPr>
        <p:spPr/>
        <p:txBody>
          <a:bodyPr/>
          <a:lstStyle/>
          <a:p>
            <a:fld id="{C9ACADC3-C9E3-4686-91B5-E7A1D7E458D8}" type="slidenum">
              <a:rPr lang="en-US" smtClean="0"/>
              <a:pPr/>
              <a:t>1</a:t>
            </a:fld>
            <a:endParaRPr lang="en-US"/>
          </a:p>
        </p:txBody>
      </p:sp>
      <p:sp>
        <p:nvSpPr>
          <p:cNvPr id="6" name="Title 1"/>
          <p:cNvSpPr>
            <a:spLocks noGrp="1"/>
          </p:cNvSpPr>
          <p:nvPr>
            <p:ph type="title"/>
          </p:nvPr>
        </p:nvSpPr>
        <p:spPr>
          <a:xfrm>
            <a:off x="457200" y="0"/>
            <a:ext cx="8229600" cy="533400"/>
          </a:xfrm>
        </p:spPr>
        <p:txBody>
          <a:bodyPr>
            <a:noAutofit/>
          </a:bodyPr>
          <a:lstStyle/>
          <a:p>
            <a:r>
              <a:rPr lang="en-US" sz="3600" dirty="0" smtClean="0"/>
              <a:t>UV Instrument and Project Leads</a:t>
            </a:r>
            <a:endParaRPr lang="en-US" sz="3600" dirty="0"/>
          </a:p>
        </p:txBody>
      </p:sp>
    </p:spTree>
    <p:extLst>
      <p:ext uri="{BB962C8B-B14F-4D97-AF65-F5344CB8AC3E}">
        <p14:creationId xmlns:p14="http://schemas.microsoft.com/office/powerpoint/2010/main" val="3456075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Matching orbit on 3/20/2013 for         S-NPP OMPS and NOAA-19 SBUV/2</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838" b="18310"/>
          <a:stretch/>
        </p:blipFill>
        <p:spPr>
          <a:xfrm>
            <a:off x="0" y="1447800"/>
            <a:ext cx="8063849" cy="5181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661" y="2724150"/>
            <a:ext cx="5728939" cy="2609850"/>
          </a:xfrm>
          <a:prstGeom prst="rect">
            <a:avLst/>
          </a:prstGeom>
        </p:spPr>
      </p:pic>
    </p:spTree>
    <p:extLst>
      <p:ext uri="{BB962C8B-B14F-4D97-AF65-F5344CB8AC3E}">
        <p14:creationId xmlns:p14="http://schemas.microsoft.com/office/powerpoint/2010/main" val="1183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8" y="0"/>
            <a:ext cx="9021762" cy="487362"/>
          </a:xfrm>
        </p:spPr>
        <p:txBody>
          <a:bodyPr>
            <a:normAutofit fontScale="90000"/>
          </a:bodyPr>
          <a:lstStyle/>
          <a:p>
            <a:r>
              <a:rPr lang="en-US" dirty="0" smtClean="0"/>
              <a:t>V8Pro Initial Residuals along Chasing Orbit</a:t>
            </a:r>
            <a:endParaRPr lang="en-US" dirty="0"/>
          </a:p>
        </p:txBody>
      </p:sp>
      <p:pic>
        <p:nvPicPr>
          <p:cNvPr id="4"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0838" y="1318419"/>
            <a:ext cx="8640762" cy="5158581"/>
          </a:xfrm>
        </p:spPr>
      </p:pic>
      <p:sp>
        <p:nvSpPr>
          <p:cNvPr id="5" name="TextBox 4"/>
          <p:cNvSpPr txBox="1"/>
          <p:nvPr/>
        </p:nvSpPr>
        <p:spPr>
          <a:xfrm>
            <a:off x="1295400" y="457200"/>
            <a:ext cx="6597575" cy="646331"/>
          </a:xfrm>
          <a:prstGeom prst="rect">
            <a:avLst/>
          </a:prstGeom>
          <a:noFill/>
        </p:spPr>
        <p:txBody>
          <a:bodyPr wrap="none" rtlCol="0">
            <a:spAutoFit/>
          </a:bodyPr>
          <a:lstStyle/>
          <a:p>
            <a:r>
              <a:rPr lang="en-US" dirty="0" smtClean="0">
                <a:solidFill>
                  <a:srgbClr val="FF0000"/>
                </a:solidFill>
              </a:rPr>
              <a:t>Red</a:t>
            </a:r>
            <a:r>
              <a:rPr lang="en-US" dirty="0" smtClean="0"/>
              <a:t> and Black OMPS (Before and After), </a:t>
            </a:r>
            <a:r>
              <a:rPr lang="en-US" dirty="0" smtClean="0">
                <a:solidFill>
                  <a:srgbClr val="00B050"/>
                </a:solidFill>
              </a:rPr>
              <a:t>Green</a:t>
            </a:r>
            <a:r>
              <a:rPr lang="en-US" dirty="0" smtClean="0"/>
              <a:t> SBUV/2.</a:t>
            </a:r>
          </a:p>
          <a:p>
            <a:r>
              <a:rPr lang="en-US" dirty="0" smtClean="0"/>
              <a:t>Jumps at 30N/S and 60 N/S where </a:t>
            </a:r>
            <a:r>
              <a:rPr lang="en-US" dirty="0" err="1" smtClean="0"/>
              <a:t>climatologies</a:t>
            </a:r>
            <a:r>
              <a:rPr lang="en-US" dirty="0" smtClean="0"/>
              <a:t> switch latitude bins. </a:t>
            </a:r>
            <a:endParaRPr lang="en-US" dirty="0"/>
          </a:p>
        </p:txBody>
      </p:sp>
      <p:sp>
        <p:nvSpPr>
          <p:cNvPr id="6" name="TextBox 5"/>
          <p:cNvSpPr txBox="1"/>
          <p:nvPr/>
        </p:nvSpPr>
        <p:spPr>
          <a:xfrm>
            <a:off x="1619803" y="1600200"/>
            <a:ext cx="894797" cy="369332"/>
          </a:xfrm>
          <a:prstGeom prst="rect">
            <a:avLst/>
          </a:prstGeom>
          <a:noFill/>
        </p:spPr>
        <p:txBody>
          <a:bodyPr wrap="none" rtlCol="0">
            <a:spAutoFit/>
          </a:bodyPr>
          <a:lstStyle/>
          <a:p>
            <a:r>
              <a:rPr lang="en-US" dirty="0" smtClean="0"/>
              <a:t>254 nm</a:t>
            </a:r>
            <a:endParaRPr lang="en-US" dirty="0"/>
          </a:p>
        </p:txBody>
      </p:sp>
      <p:sp>
        <p:nvSpPr>
          <p:cNvPr id="7" name="TextBox 6"/>
          <p:cNvSpPr txBox="1"/>
          <p:nvPr/>
        </p:nvSpPr>
        <p:spPr>
          <a:xfrm>
            <a:off x="1619803" y="3135868"/>
            <a:ext cx="894797" cy="369332"/>
          </a:xfrm>
          <a:prstGeom prst="rect">
            <a:avLst/>
          </a:prstGeom>
          <a:noFill/>
        </p:spPr>
        <p:txBody>
          <a:bodyPr wrap="none" rtlCol="0">
            <a:spAutoFit/>
          </a:bodyPr>
          <a:lstStyle/>
          <a:p>
            <a:r>
              <a:rPr lang="en-US" dirty="0" smtClean="0"/>
              <a:t>288 nm</a:t>
            </a:r>
            <a:endParaRPr lang="en-US" dirty="0"/>
          </a:p>
        </p:txBody>
      </p:sp>
      <p:sp>
        <p:nvSpPr>
          <p:cNvPr id="8" name="TextBox 7"/>
          <p:cNvSpPr txBox="1"/>
          <p:nvPr/>
        </p:nvSpPr>
        <p:spPr>
          <a:xfrm>
            <a:off x="4500900" y="1676400"/>
            <a:ext cx="894797" cy="369332"/>
          </a:xfrm>
          <a:prstGeom prst="rect">
            <a:avLst/>
          </a:prstGeom>
          <a:noFill/>
        </p:spPr>
        <p:txBody>
          <a:bodyPr wrap="none" rtlCol="0">
            <a:spAutoFit/>
          </a:bodyPr>
          <a:lstStyle/>
          <a:p>
            <a:r>
              <a:rPr lang="en-US" dirty="0" smtClean="0"/>
              <a:t>274 nm</a:t>
            </a:r>
            <a:endParaRPr lang="en-US" dirty="0"/>
          </a:p>
        </p:txBody>
      </p:sp>
      <p:sp>
        <p:nvSpPr>
          <p:cNvPr id="9" name="TextBox 8"/>
          <p:cNvSpPr txBox="1"/>
          <p:nvPr/>
        </p:nvSpPr>
        <p:spPr>
          <a:xfrm>
            <a:off x="4343400" y="3200400"/>
            <a:ext cx="894797" cy="369332"/>
          </a:xfrm>
          <a:prstGeom prst="rect">
            <a:avLst/>
          </a:prstGeom>
          <a:noFill/>
        </p:spPr>
        <p:txBody>
          <a:bodyPr wrap="none" rtlCol="0">
            <a:spAutoFit/>
          </a:bodyPr>
          <a:lstStyle/>
          <a:p>
            <a:r>
              <a:rPr lang="en-US" dirty="0" smtClean="0"/>
              <a:t>292 nm</a:t>
            </a:r>
            <a:endParaRPr lang="en-US" dirty="0"/>
          </a:p>
        </p:txBody>
      </p:sp>
      <p:sp>
        <p:nvSpPr>
          <p:cNvPr id="10" name="TextBox 9"/>
          <p:cNvSpPr txBox="1"/>
          <p:nvPr/>
        </p:nvSpPr>
        <p:spPr>
          <a:xfrm>
            <a:off x="7487203" y="1688068"/>
            <a:ext cx="894797" cy="369332"/>
          </a:xfrm>
          <a:prstGeom prst="rect">
            <a:avLst/>
          </a:prstGeom>
          <a:noFill/>
        </p:spPr>
        <p:txBody>
          <a:bodyPr wrap="none" rtlCol="0">
            <a:spAutoFit/>
          </a:bodyPr>
          <a:lstStyle/>
          <a:p>
            <a:r>
              <a:rPr lang="en-US" dirty="0" smtClean="0"/>
              <a:t>283 nm</a:t>
            </a:r>
            <a:endParaRPr lang="en-US" dirty="0"/>
          </a:p>
        </p:txBody>
      </p:sp>
      <p:sp>
        <p:nvSpPr>
          <p:cNvPr id="11" name="TextBox 10"/>
          <p:cNvSpPr txBox="1"/>
          <p:nvPr/>
        </p:nvSpPr>
        <p:spPr>
          <a:xfrm>
            <a:off x="2305603" y="5955268"/>
            <a:ext cx="894797" cy="369332"/>
          </a:xfrm>
          <a:prstGeom prst="rect">
            <a:avLst/>
          </a:prstGeom>
          <a:noFill/>
        </p:spPr>
        <p:txBody>
          <a:bodyPr wrap="none" rtlCol="0">
            <a:spAutoFit/>
          </a:bodyPr>
          <a:lstStyle/>
          <a:p>
            <a:r>
              <a:rPr lang="en-US" dirty="0" smtClean="0"/>
              <a:t>302 nm</a:t>
            </a:r>
            <a:endParaRPr lang="en-US" dirty="0"/>
          </a:p>
        </p:txBody>
      </p:sp>
      <p:sp>
        <p:nvSpPr>
          <p:cNvPr id="12" name="TextBox 11"/>
          <p:cNvSpPr txBox="1"/>
          <p:nvPr/>
        </p:nvSpPr>
        <p:spPr>
          <a:xfrm>
            <a:off x="7868203" y="3200400"/>
            <a:ext cx="894797" cy="369332"/>
          </a:xfrm>
          <a:prstGeom prst="rect">
            <a:avLst/>
          </a:prstGeom>
          <a:noFill/>
        </p:spPr>
        <p:txBody>
          <a:bodyPr wrap="none" rtlCol="0">
            <a:spAutoFit/>
          </a:bodyPr>
          <a:lstStyle/>
          <a:p>
            <a:r>
              <a:rPr lang="en-US" dirty="0" smtClean="0"/>
              <a:t>298 nm</a:t>
            </a:r>
            <a:endParaRPr lang="en-US" dirty="0"/>
          </a:p>
        </p:txBody>
      </p:sp>
      <p:sp>
        <p:nvSpPr>
          <p:cNvPr id="13" name="TextBox 12"/>
          <p:cNvSpPr txBox="1"/>
          <p:nvPr/>
        </p:nvSpPr>
        <p:spPr>
          <a:xfrm>
            <a:off x="4277620" y="5867400"/>
            <a:ext cx="894797" cy="369332"/>
          </a:xfrm>
          <a:prstGeom prst="rect">
            <a:avLst/>
          </a:prstGeom>
          <a:noFill/>
        </p:spPr>
        <p:txBody>
          <a:bodyPr wrap="none" rtlCol="0">
            <a:spAutoFit/>
          </a:bodyPr>
          <a:lstStyle/>
          <a:p>
            <a:r>
              <a:rPr lang="en-US" dirty="0" smtClean="0"/>
              <a:t>306 nm</a:t>
            </a:r>
            <a:endParaRPr lang="en-US" dirty="0"/>
          </a:p>
        </p:txBody>
      </p:sp>
      <p:sp>
        <p:nvSpPr>
          <p:cNvPr id="14" name="TextBox 13"/>
          <p:cNvSpPr txBox="1"/>
          <p:nvPr/>
        </p:nvSpPr>
        <p:spPr>
          <a:xfrm>
            <a:off x="6781800" y="5802868"/>
            <a:ext cx="894797" cy="369332"/>
          </a:xfrm>
          <a:prstGeom prst="rect">
            <a:avLst/>
          </a:prstGeom>
          <a:noFill/>
        </p:spPr>
        <p:txBody>
          <a:bodyPr wrap="none" rtlCol="0">
            <a:spAutoFit/>
          </a:bodyPr>
          <a:lstStyle/>
          <a:p>
            <a:r>
              <a:rPr lang="en-US" dirty="0" smtClean="0"/>
              <a:t>312 nm</a:t>
            </a:r>
            <a:endParaRPr lang="en-US" dirty="0"/>
          </a:p>
        </p:txBody>
      </p:sp>
      <p:grpSp>
        <p:nvGrpSpPr>
          <p:cNvPr id="20" name="Group 19"/>
          <p:cNvGrpSpPr/>
          <p:nvPr/>
        </p:nvGrpSpPr>
        <p:grpSpPr>
          <a:xfrm>
            <a:off x="1143000" y="1600200"/>
            <a:ext cx="404278" cy="307777"/>
            <a:chOff x="819153" y="1414459"/>
            <a:chExt cx="404278" cy="307777"/>
          </a:xfrm>
        </p:grpSpPr>
        <p:cxnSp>
          <p:nvCxnSpPr>
            <p:cNvPr id="18" name="Straight Arrow Connector 17"/>
            <p:cNvCxnSpPr/>
            <p:nvPr/>
          </p:nvCxnSpPr>
          <p:spPr>
            <a:xfrm>
              <a:off x="838200" y="1441704"/>
              <a:ext cx="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19153" y="1414459"/>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cxnSp>
        <p:nvCxnSpPr>
          <p:cNvPr id="22" name="Straight Arrow Connector 21"/>
          <p:cNvCxnSpPr/>
          <p:nvPr/>
        </p:nvCxnSpPr>
        <p:spPr>
          <a:xfrm>
            <a:off x="1371600" y="3218283"/>
            <a:ext cx="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48322" y="3200400"/>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nvGrpSpPr>
          <p:cNvPr id="36" name="Group 35"/>
          <p:cNvGrpSpPr/>
          <p:nvPr/>
        </p:nvGrpSpPr>
        <p:grpSpPr>
          <a:xfrm>
            <a:off x="4029197" y="1566859"/>
            <a:ext cx="404278" cy="307777"/>
            <a:chOff x="3505200" y="1566859"/>
            <a:chExt cx="404278" cy="307777"/>
          </a:xfrm>
        </p:grpSpPr>
        <p:cxnSp>
          <p:nvCxnSpPr>
            <p:cNvPr id="25" name="Straight Arrow Connector 24"/>
            <p:cNvCxnSpPr/>
            <p:nvPr/>
          </p:nvCxnSpPr>
          <p:spPr>
            <a:xfrm>
              <a:off x="3524247" y="1594104"/>
              <a:ext cx="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5200" y="1566859"/>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27" name="Group 26"/>
          <p:cNvGrpSpPr/>
          <p:nvPr/>
        </p:nvGrpSpPr>
        <p:grpSpPr>
          <a:xfrm>
            <a:off x="6772397" y="1566859"/>
            <a:ext cx="404278" cy="307777"/>
            <a:chOff x="819153" y="1414459"/>
            <a:chExt cx="404278" cy="307777"/>
          </a:xfrm>
        </p:grpSpPr>
        <p:cxnSp>
          <p:nvCxnSpPr>
            <p:cNvPr id="28" name="Straight Arrow Connector 27"/>
            <p:cNvCxnSpPr/>
            <p:nvPr/>
          </p:nvCxnSpPr>
          <p:spPr>
            <a:xfrm>
              <a:off x="838200" y="1441704"/>
              <a:ext cx="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9153" y="1414459"/>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1" name="Group 40"/>
          <p:cNvGrpSpPr/>
          <p:nvPr/>
        </p:nvGrpSpPr>
        <p:grpSpPr>
          <a:xfrm>
            <a:off x="662522" y="4876800"/>
            <a:ext cx="404278" cy="307777"/>
            <a:chOff x="46038" y="4953000"/>
            <a:chExt cx="404278" cy="307777"/>
          </a:xfrm>
        </p:grpSpPr>
        <p:cxnSp>
          <p:nvCxnSpPr>
            <p:cNvPr id="31" name="Straight Arrow Connector 30"/>
            <p:cNvCxnSpPr/>
            <p:nvPr/>
          </p:nvCxnSpPr>
          <p:spPr>
            <a:xfrm>
              <a:off x="65085" y="4980245"/>
              <a:ext cx="0" cy="228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6038" y="4953000"/>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8" name="Group 47"/>
          <p:cNvGrpSpPr/>
          <p:nvPr/>
        </p:nvGrpSpPr>
        <p:grpSpPr>
          <a:xfrm>
            <a:off x="3806600" y="3230217"/>
            <a:ext cx="404278" cy="370233"/>
            <a:chOff x="3806600" y="3230217"/>
            <a:chExt cx="404278" cy="370233"/>
          </a:xfrm>
        </p:grpSpPr>
        <p:cxnSp>
          <p:nvCxnSpPr>
            <p:cNvPr id="38" name="Straight Arrow Connector 37"/>
            <p:cNvCxnSpPr/>
            <p:nvPr/>
          </p:nvCxnSpPr>
          <p:spPr>
            <a:xfrm>
              <a:off x="3838575" y="3234690"/>
              <a:ext cx="0" cy="3657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06600" y="3230217"/>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2" name="Group 41"/>
          <p:cNvGrpSpPr/>
          <p:nvPr/>
        </p:nvGrpSpPr>
        <p:grpSpPr>
          <a:xfrm>
            <a:off x="3786722" y="5876925"/>
            <a:ext cx="404278" cy="307777"/>
            <a:chOff x="46038" y="4953000"/>
            <a:chExt cx="404278" cy="307777"/>
          </a:xfrm>
        </p:grpSpPr>
        <p:cxnSp>
          <p:nvCxnSpPr>
            <p:cNvPr id="43" name="Straight Arrow Connector 42"/>
            <p:cNvCxnSpPr/>
            <p:nvPr/>
          </p:nvCxnSpPr>
          <p:spPr>
            <a:xfrm>
              <a:off x="65085" y="4980245"/>
              <a:ext cx="0" cy="228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6038" y="4953000"/>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5" name="Group 44"/>
          <p:cNvGrpSpPr/>
          <p:nvPr/>
        </p:nvGrpSpPr>
        <p:grpSpPr>
          <a:xfrm>
            <a:off x="6520106" y="3236758"/>
            <a:ext cx="404278" cy="307777"/>
            <a:chOff x="46038" y="4953000"/>
            <a:chExt cx="404278" cy="307777"/>
          </a:xfrm>
        </p:grpSpPr>
        <p:cxnSp>
          <p:nvCxnSpPr>
            <p:cNvPr id="46" name="Straight Arrow Connector 45"/>
            <p:cNvCxnSpPr/>
            <p:nvPr/>
          </p:nvCxnSpPr>
          <p:spPr>
            <a:xfrm>
              <a:off x="65085" y="4980245"/>
              <a:ext cx="0" cy="228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6038" y="4953000"/>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9" name="Group 48"/>
          <p:cNvGrpSpPr/>
          <p:nvPr/>
        </p:nvGrpSpPr>
        <p:grpSpPr>
          <a:xfrm>
            <a:off x="6934338" y="4909918"/>
            <a:ext cx="524291" cy="438912"/>
            <a:chOff x="838200" y="1441704"/>
            <a:chExt cx="524291" cy="438912"/>
          </a:xfrm>
        </p:grpSpPr>
        <p:cxnSp>
          <p:nvCxnSpPr>
            <p:cNvPr id="50" name="Straight Arrow Connector 49"/>
            <p:cNvCxnSpPr/>
            <p:nvPr/>
          </p:nvCxnSpPr>
          <p:spPr>
            <a:xfrm>
              <a:off x="838200" y="1441704"/>
              <a:ext cx="0" cy="4389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85687" y="1484786"/>
              <a:ext cx="476804" cy="307777"/>
            </a:xfrm>
            <a:prstGeom prst="rect">
              <a:avLst/>
            </a:prstGeom>
            <a:noFill/>
          </p:spPr>
          <p:txBody>
            <a:bodyPr wrap="squar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sp>
        <p:nvSpPr>
          <p:cNvPr id="52" name="Rectangle 51"/>
          <p:cNvSpPr/>
          <p:nvPr/>
        </p:nvSpPr>
        <p:spPr>
          <a:xfrm>
            <a:off x="304800" y="990600"/>
            <a:ext cx="8686800" cy="369332"/>
          </a:xfrm>
          <a:prstGeom prst="rect">
            <a:avLst/>
          </a:prstGeom>
        </p:spPr>
        <p:txBody>
          <a:bodyPr wrap="square">
            <a:spAutoFit/>
          </a:bodyPr>
          <a:lstStyle/>
          <a:p>
            <a:r>
              <a:rPr lang="en-US" dirty="0" smtClean="0"/>
              <a:t>Adjustments: 254 0.4; 274</a:t>
            </a:r>
            <a:r>
              <a:rPr lang="en-US" dirty="0"/>
              <a:t> </a:t>
            </a:r>
            <a:r>
              <a:rPr lang="en-US" dirty="0" smtClean="0"/>
              <a:t>0.3; 283 0.6; 288 0.5; 292 0.5; 298</a:t>
            </a:r>
            <a:r>
              <a:rPr lang="en-US" dirty="0"/>
              <a:t> </a:t>
            </a:r>
            <a:r>
              <a:rPr lang="en-US" dirty="0" smtClean="0"/>
              <a:t>1.1; 302 2.3; 306 1.3; 312 0.3</a:t>
            </a:r>
            <a:endParaRPr lang="en-US" dirty="0"/>
          </a:p>
        </p:txBody>
      </p:sp>
    </p:spTree>
    <p:extLst>
      <p:ext uri="{BB962C8B-B14F-4D97-AF65-F5344CB8AC3E}">
        <p14:creationId xmlns:p14="http://schemas.microsoft.com/office/powerpoint/2010/main" val="2920958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V8Pro Layer Ozone, Bottom to Top</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1"/>
            <a:ext cx="9144000" cy="5334000"/>
          </a:xfrm>
          <a:prstGeom prst="rect">
            <a:avLst/>
          </a:prstGeom>
        </p:spPr>
      </p:pic>
      <p:sp>
        <p:nvSpPr>
          <p:cNvPr id="3" name="Rectangle 2"/>
          <p:cNvSpPr/>
          <p:nvPr/>
        </p:nvSpPr>
        <p:spPr>
          <a:xfrm>
            <a:off x="2133600" y="957968"/>
            <a:ext cx="5486400" cy="369332"/>
          </a:xfrm>
          <a:prstGeom prst="rect">
            <a:avLst/>
          </a:prstGeom>
        </p:spPr>
        <p:txBody>
          <a:bodyPr wrap="square">
            <a:spAutoFit/>
          </a:bodyPr>
          <a:lstStyle/>
          <a:p>
            <a:r>
              <a:rPr lang="en-US" dirty="0" smtClean="0"/>
              <a:t>Bottom to top, Black </a:t>
            </a:r>
            <a:r>
              <a:rPr lang="en-US" dirty="0"/>
              <a:t>OMPS </a:t>
            </a:r>
            <a:r>
              <a:rPr lang="en-US" dirty="0" smtClean="0"/>
              <a:t>(After) and </a:t>
            </a:r>
            <a:r>
              <a:rPr lang="en-US" dirty="0">
                <a:solidFill>
                  <a:srgbClr val="00B050"/>
                </a:solidFill>
              </a:rPr>
              <a:t>Green</a:t>
            </a:r>
            <a:r>
              <a:rPr lang="en-US" dirty="0"/>
              <a:t> SBUV/2.</a:t>
            </a:r>
          </a:p>
        </p:txBody>
      </p:sp>
    </p:spTree>
    <p:extLst>
      <p:ext uri="{BB962C8B-B14F-4D97-AF65-F5344CB8AC3E}">
        <p14:creationId xmlns:p14="http://schemas.microsoft.com/office/powerpoint/2010/main" val="356919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dirty="0" smtClean="0"/>
              <a:t>Outline of an Approach for Comparisons </a:t>
            </a:r>
            <a:br>
              <a:rPr lang="en-US" sz="2800" dirty="0" smtClean="0"/>
            </a:br>
            <a:r>
              <a:rPr lang="en-US" sz="2800" dirty="0" smtClean="0"/>
              <a:t>of radiance/irradiance ratios from 240 nm to 300 nm</a:t>
            </a:r>
            <a:endParaRPr lang="en-US" sz="2800" dirty="0"/>
          </a:p>
        </p:txBody>
      </p:sp>
      <p:sp>
        <p:nvSpPr>
          <p:cNvPr id="3" name="Content Placeholder 2"/>
          <p:cNvSpPr>
            <a:spLocks noGrp="1"/>
          </p:cNvSpPr>
          <p:nvPr>
            <p:ph idx="1"/>
          </p:nvPr>
        </p:nvSpPr>
        <p:spPr>
          <a:xfrm>
            <a:off x="152400" y="914400"/>
            <a:ext cx="8991600" cy="5943600"/>
          </a:xfrm>
        </p:spPr>
        <p:txBody>
          <a:bodyPr>
            <a:normAutofit fontScale="62500" lnSpcReduction="20000"/>
          </a:bodyPr>
          <a:lstStyle/>
          <a:p>
            <a:pPr>
              <a:buNone/>
            </a:pPr>
            <a:r>
              <a:rPr lang="en-US" dirty="0" smtClean="0"/>
              <a:t>Double Difference using Climatology:</a:t>
            </a:r>
          </a:p>
          <a:p>
            <a:pPr>
              <a:buNone/>
            </a:pPr>
            <a:r>
              <a:rPr lang="en-US" dirty="0" smtClean="0"/>
              <a:t>	</a:t>
            </a:r>
            <a:r>
              <a:rPr lang="en-US" sz="2900" dirty="0" smtClean="0"/>
              <a:t>Compute the measurement residuals using a forward model with the effective scene reflectivity of the clouds and surface determined from longer channel measurements, and the ozone profile prescribed by the Version 8 </a:t>
            </a:r>
            <a:r>
              <a:rPr lang="en-US" sz="2900" i="1" dirty="0" smtClean="0"/>
              <a:t>a priori</a:t>
            </a:r>
            <a:r>
              <a:rPr lang="en-US" sz="2900" dirty="0" smtClean="0"/>
              <a:t> climatology. Use viewing geometries and bandpasses are as reported for each instrument.</a:t>
            </a:r>
            <a:endParaRPr lang="en-US" dirty="0" smtClean="0"/>
          </a:p>
          <a:p>
            <a:pPr>
              <a:buNone/>
            </a:pPr>
            <a:r>
              <a:rPr lang="en-US" sz="2900" dirty="0" smtClean="0"/>
              <a:t>	Compare residuals for channels </a:t>
            </a:r>
            <a:r>
              <a:rPr lang="el-GR" sz="2900" dirty="0" smtClean="0"/>
              <a:t>λ</a:t>
            </a:r>
            <a:r>
              <a:rPr lang="en-US" sz="2900" dirty="0" smtClean="0"/>
              <a:t>1 and </a:t>
            </a:r>
            <a:r>
              <a:rPr lang="el-GR" sz="2900" dirty="0" smtClean="0"/>
              <a:t>λ</a:t>
            </a:r>
            <a:r>
              <a:rPr lang="en-US" sz="2900" dirty="0" smtClean="0"/>
              <a:t>2 where S1*</a:t>
            </a:r>
            <a:r>
              <a:rPr lang="el-GR" sz="2900" dirty="0" smtClean="0"/>
              <a:t>α</a:t>
            </a:r>
            <a:r>
              <a:rPr lang="en-US" sz="2900" dirty="0" smtClean="0"/>
              <a:t>1 = S2*</a:t>
            </a:r>
            <a:r>
              <a:rPr lang="el-GR" sz="2900" dirty="0" smtClean="0"/>
              <a:t> α</a:t>
            </a:r>
            <a:r>
              <a:rPr lang="en-US" sz="2900" dirty="0" smtClean="0"/>
              <a:t>2, where S values give the path lengths and </a:t>
            </a:r>
            <a:r>
              <a:rPr lang="el-GR" sz="2900" dirty="0" smtClean="0"/>
              <a:t>α</a:t>
            </a:r>
            <a:r>
              <a:rPr lang="en-US" sz="2900" dirty="0" smtClean="0"/>
              <a:t> values give the ozone absorption cross sections. That is, works with pairs of wavelengths where the measurement contribution functions are similar.</a:t>
            </a:r>
          </a:p>
          <a:p>
            <a:pPr>
              <a:buNone/>
            </a:pPr>
            <a:r>
              <a:rPr lang="en-US" dirty="0" smtClean="0"/>
              <a:t>Perform comparisons (statistical trade off in quantity of matchups vs. quality) </a:t>
            </a:r>
          </a:p>
          <a:p>
            <a:pPr lvl="1"/>
            <a:r>
              <a:rPr lang="en-US" dirty="0" smtClean="0"/>
              <a:t>Simultaneous nadir overpass matchups</a:t>
            </a:r>
          </a:p>
          <a:p>
            <a:pPr lvl="1"/>
            <a:r>
              <a:rPr lang="en-US" dirty="0" smtClean="0"/>
              <a:t>Zonal means (and No-local-time-difference zonal means)</a:t>
            </a:r>
          </a:p>
          <a:p>
            <a:pPr lvl="1"/>
            <a:r>
              <a:rPr lang="en-US" dirty="0" smtClean="0"/>
              <a:t>Opportunistic formation flying / Chasing orbits</a:t>
            </a:r>
          </a:p>
          <a:p>
            <a:pPr lvl="1"/>
            <a:r>
              <a:rPr lang="en-US" dirty="0" smtClean="0"/>
              <a:t>Benign geographic regions (e.g., Equatorial Pacific Box)</a:t>
            </a:r>
          </a:p>
          <a:p>
            <a:pPr lvl="1">
              <a:defRPr/>
            </a:pPr>
            <a:r>
              <a:rPr lang="en-US" dirty="0" smtClean="0"/>
              <a:t>Ascending/descending zonal means (In the Summer hemisphere, the same latitude is observed twice so one can obtain a set of internal comparisons.)</a:t>
            </a:r>
          </a:p>
          <a:p>
            <a:pPr lvl="0">
              <a:buNone/>
              <a:defRPr/>
            </a:pPr>
            <a:r>
              <a:rPr lang="en-US" dirty="0" smtClean="0"/>
              <a:t>Forward model and measurements</a:t>
            </a:r>
          </a:p>
          <a:p>
            <a:pPr lvl="1">
              <a:defRPr/>
            </a:pPr>
            <a:r>
              <a:rPr lang="en-US" dirty="0" smtClean="0"/>
              <a:t>V8 SBUV/2 forward model and </a:t>
            </a:r>
            <a:r>
              <a:rPr lang="en-US" i="1" dirty="0" smtClean="0"/>
              <a:t>A Priori </a:t>
            </a:r>
            <a:r>
              <a:rPr lang="en-US" dirty="0" smtClean="0"/>
              <a:t>as transfer for Viewing conditions</a:t>
            </a:r>
          </a:p>
          <a:p>
            <a:pPr marL="342900" lvl="1" indent="-342900">
              <a:buNone/>
            </a:pPr>
            <a:r>
              <a:rPr lang="en-US" sz="2900" dirty="0" smtClean="0"/>
              <a:t>Complications from real diurnal variations in the ozone profiles</a:t>
            </a:r>
          </a:p>
          <a:p>
            <a:pPr marL="342900" lvl="1" indent="-342900">
              <a:buNone/>
            </a:pPr>
            <a:r>
              <a:rPr lang="en-US" sz="2900" dirty="0" smtClean="0"/>
              <a:t>Complications if best ozone product values differ and initial residuals are used</a:t>
            </a:r>
          </a:p>
          <a:p>
            <a:pPr marL="342900" lvl="1" indent="-342900">
              <a:buNone/>
            </a:pPr>
            <a:r>
              <a:rPr lang="en-US" sz="2900" dirty="0" smtClean="0"/>
              <a:t>Measurement residuals’ correlation with scene reflectivity for longer wavelengths can disclose stray light contamination.</a:t>
            </a: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13</a:t>
            </a:fld>
            <a:endParaRPr lang="en-US"/>
          </a:p>
        </p:txBody>
      </p:sp>
    </p:spTree>
    <p:extLst>
      <p:ext uri="{BB962C8B-B14F-4D97-AF65-F5344CB8AC3E}">
        <p14:creationId xmlns:p14="http://schemas.microsoft.com/office/powerpoint/2010/main" val="3763069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lum bright="-20000" contrast="40000"/>
          </a:blip>
          <a:srcRect/>
          <a:stretch>
            <a:fillRect/>
          </a:stretch>
        </p:blipFill>
        <p:spPr bwMode="auto">
          <a:xfrm>
            <a:off x="0" y="0"/>
            <a:ext cx="7535863" cy="5364163"/>
          </a:xfrm>
          <a:prstGeom prst="rect">
            <a:avLst/>
          </a:prstGeom>
          <a:noFill/>
          <a:ln w="9525">
            <a:noFill/>
            <a:miter lim="800000"/>
            <a:headEnd/>
            <a:tailEnd/>
          </a:ln>
        </p:spPr>
      </p:pic>
      <p:sp>
        <p:nvSpPr>
          <p:cNvPr id="5" name="Rectangle 4"/>
          <p:cNvSpPr/>
          <p:nvPr/>
        </p:nvSpPr>
        <p:spPr>
          <a:xfrm>
            <a:off x="152400" y="5629275"/>
            <a:ext cx="8610600" cy="923925"/>
          </a:xfrm>
          <a:prstGeom prst="rect">
            <a:avLst/>
          </a:prstGeom>
        </p:spPr>
        <p:txBody>
          <a:bodyPr>
            <a:spAutoFit/>
          </a:bodyPr>
          <a:lstStyle/>
          <a:p>
            <a:pPr>
              <a:defRPr/>
            </a:pPr>
            <a:r>
              <a:rPr lang="en-US" altLang="en-US" b="1" kern="0" dirty="0"/>
              <a:t>Figure 6.a. Normalized Single Scattering Contribution Functions for 12 wavelengths at [</a:t>
            </a:r>
            <a:r>
              <a:rPr lang="en-US" b="1" dirty="0"/>
              <a:t>253,273,283,288,292,297,302,306,313,318,331,340</a:t>
            </a:r>
            <a:r>
              <a:rPr lang="en-US" altLang="en-US" b="1" kern="0" dirty="0"/>
              <a:t>] nm for a 325 DU total column ozone profile for Solar Zenith Angle </a:t>
            </a:r>
            <a:r>
              <a:rPr lang="el-GR" altLang="en-US" b="1" kern="0" dirty="0"/>
              <a:t>θ</a:t>
            </a:r>
            <a:r>
              <a:rPr lang="en-US" altLang="en-US" b="1" kern="0" baseline="-25000" dirty="0"/>
              <a:t>0</a:t>
            </a:r>
            <a:r>
              <a:rPr lang="en-US" altLang="en-US" b="1" kern="0" dirty="0"/>
              <a:t> = 30°.</a:t>
            </a:r>
            <a:endParaRPr lang="en-US" b="1" dirty="0"/>
          </a:p>
        </p:txBody>
      </p:sp>
      <p:sp>
        <p:nvSpPr>
          <p:cNvPr id="14340" name="TextBox 5"/>
          <p:cNvSpPr txBox="1">
            <a:spLocks noChangeArrowheads="1"/>
          </p:cNvSpPr>
          <p:nvPr/>
        </p:nvSpPr>
        <p:spPr bwMode="auto">
          <a:xfrm>
            <a:off x="5943600" y="2819400"/>
            <a:ext cx="954088" cy="369888"/>
          </a:xfrm>
          <a:prstGeom prst="rect">
            <a:avLst/>
          </a:prstGeom>
          <a:noFill/>
          <a:ln w="9525">
            <a:noFill/>
            <a:miter lim="800000"/>
            <a:headEnd/>
            <a:tailEnd/>
          </a:ln>
        </p:spPr>
        <p:txBody>
          <a:bodyPr>
            <a:spAutoFit/>
          </a:bodyPr>
          <a:lstStyle/>
          <a:p>
            <a:r>
              <a:rPr lang="en-US"/>
              <a:t>318 nm</a:t>
            </a:r>
          </a:p>
        </p:txBody>
      </p:sp>
      <p:cxnSp>
        <p:nvCxnSpPr>
          <p:cNvPr id="7" name="Straight Arrow Connector 6"/>
          <p:cNvCxnSpPr>
            <a:stCxn id="14340" idx="1"/>
          </p:cNvCxnSpPr>
          <p:nvPr/>
        </p:nvCxnSpPr>
        <p:spPr bwMode="auto">
          <a:xfrm flipH="1">
            <a:off x="4495800" y="3003550"/>
            <a:ext cx="1447800" cy="3492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2" name="TextBox 13"/>
          <p:cNvSpPr txBox="1">
            <a:spLocks noChangeArrowheads="1"/>
          </p:cNvSpPr>
          <p:nvPr/>
        </p:nvSpPr>
        <p:spPr bwMode="auto">
          <a:xfrm>
            <a:off x="5334000" y="0"/>
            <a:ext cx="954088" cy="369888"/>
          </a:xfrm>
          <a:prstGeom prst="rect">
            <a:avLst/>
          </a:prstGeom>
          <a:noFill/>
          <a:ln w="9525">
            <a:noFill/>
            <a:miter lim="800000"/>
            <a:headEnd/>
            <a:tailEnd/>
          </a:ln>
        </p:spPr>
        <p:txBody>
          <a:bodyPr>
            <a:spAutoFit/>
          </a:bodyPr>
          <a:lstStyle/>
          <a:p>
            <a:r>
              <a:rPr lang="en-US"/>
              <a:t>273 nm</a:t>
            </a:r>
          </a:p>
        </p:txBody>
      </p:sp>
      <p:cxnSp>
        <p:nvCxnSpPr>
          <p:cNvPr id="9" name="Straight Arrow Connector 8"/>
          <p:cNvCxnSpPr>
            <a:stCxn id="14342" idx="1"/>
          </p:cNvCxnSpPr>
          <p:nvPr/>
        </p:nvCxnSpPr>
        <p:spPr bwMode="auto">
          <a:xfrm flipH="1">
            <a:off x="4876800" y="184150"/>
            <a:ext cx="457200" cy="1968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4" name="TextBox 13"/>
          <p:cNvSpPr txBox="1">
            <a:spLocks noChangeArrowheads="1"/>
          </p:cNvSpPr>
          <p:nvPr/>
        </p:nvSpPr>
        <p:spPr bwMode="auto">
          <a:xfrm>
            <a:off x="3429000" y="3886200"/>
            <a:ext cx="954088" cy="369888"/>
          </a:xfrm>
          <a:prstGeom prst="rect">
            <a:avLst/>
          </a:prstGeom>
          <a:noFill/>
          <a:ln w="9525">
            <a:noFill/>
            <a:miter lim="800000"/>
            <a:headEnd/>
            <a:tailEnd/>
          </a:ln>
        </p:spPr>
        <p:txBody>
          <a:bodyPr>
            <a:spAutoFit/>
          </a:bodyPr>
          <a:lstStyle/>
          <a:p>
            <a:r>
              <a:rPr lang="en-US"/>
              <a:t>340 nm</a:t>
            </a:r>
          </a:p>
        </p:txBody>
      </p:sp>
      <p:cxnSp>
        <p:nvCxnSpPr>
          <p:cNvPr id="15" name="Straight Arrow Connector 14"/>
          <p:cNvCxnSpPr>
            <a:stCxn id="14344" idx="0"/>
          </p:cNvCxnSpPr>
          <p:nvPr/>
        </p:nvCxnSpPr>
        <p:spPr bwMode="auto">
          <a:xfrm flipV="1">
            <a:off x="3906838" y="3581400"/>
            <a:ext cx="512762"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6" name="TextBox 13"/>
          <p:cNvSpPr txBox="1">
            <a:spLocks noChangeArrowheads="1"/>
          </p:cNvSpPr>
          <p:nvPr/>
        </p:nvSpPr>
        <p:spPr bwMode="auto">
          <a:xfrm>
            <a:off x="6361113" y="87313"/>
            <a:ext cx="954087" cy="369887"/>
          </a:xfrm>
          <a:prstGeom prst="rect">
            <a:avLst/>
          </a:prstGeom>
          <a:noFill/>
          <a:ln w="9525">
            <a:noFill/>
            <a:miter lim="800000"/>
            <a:headEnd/>
            <a:tailEnd/>
          </a:ln>
        </p:spPr>
        <p:txBody>
          <a:bodyPr>
            <a:spAutoFit/>
          </a:bodyPr>
          <a:lstStyle/>
          <a:p>
            <a:r>
              <a:rPr lang="en-US"/>
              <a:t>253 nm</a:t>
            </a:r>
          </a:p>
        </p:txBody>
      </p:sp>
      <p:cxnSp>
        <p:nvCxnSpPr>
          <p:cNvPr id="12" name="Straight Arrow Connector 11"/>
          <p:cNvCxnSpPr>
            <a:stCxn id="14346" idx="1"/>
          </p:cNvCxnSpPr>
          <p:nvPr/>
        </p:nvCxnSpPr>
        <p:spPr bwMode="auto">
          <a:xfrm flipH="1">
            <a:off x="6019800" y="273050"/>
            <a:ext cx="341313" cy="1079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687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lum bright="-20000" contrast="40000"/>
          </a:blip>
          <a:srcRect/>
          <a:stretch>
            <a:fillRect/>
          </a:stretch>
        </p:blipFill>
        <p:spPr bwMode="auto">
          <a:xfrm>
            <a:off x="0" y="0"/>
            <a:ext cx="7527925" cy="5440363"/>
          </a:xfrm>
          <a:prstGeom prst="rect">
            <a:avLst/>
          </a:prstGeom>
          <a:noFill/>
          <a:ln w="9525">
            <a:noFill/>
            <a:miter lim="800000"/>
            <a:headEnd/>
            <a:tailEnd/>
          </a:ln>
        </p:spPr>
      </p:pic>
      <p:sp>
        <p:nvSpPr>
          <p:cNvPr id="5" name="Rectangle 4"/>
          <p:cNvSpPr/>
          <p:nvPr/>
        </p:nvSpPr>
        <p:spPr>
          <a:xfrm>
            <a:off x="152400" y="5629275"/>
            <a:ext cx="8534400" cy="923925"/>
          </a:xfrm>
          <a:prstGeom prst="rect">
            <a:avLst/>
          </a:prstGeom>
        </p:spPr>
        <p:txBody>
          <a:bodyPr wrap="square">
            <a:spAutoFit/>
          </a:bodyPr>
          <a:lstStyle/>
          <a:p>
            <a:pPr>
              <a:defRPr/>
            </a:pPr>
            <a:r>
              <a:rPr lang="en-US" altLang="en-US" b="1" kern="0" dirty="0"/>
              <a:t>Figure 6.b. Normalized Single Scattering Contribution Functions for 12 wavelengths at [</a:t>
            </a:r>
            <a:r>
              <a:rPr lang="en-US" b="1" dirty="0"/>
              <a:t>253,273,283,288,292,297,302,306,313,318,331,340</a:t>
            </a:r>
            <a:r>
              <a:rPr lang="en-US" altLang="en-US" b="1" kern="0" dirty="0"/>
              <a:t>] nm for a 325 DU total column ozone profile for Solar Zenith Angle </a:t>
            </a:r>
            <a:r>
              <a:rPr lang="el-GR" altLang="en-US" b="1" kern="0" dirty="0"/>
              <a:t>θ</a:t>
            </a:r>
            <a:r>
              <a:rPr lang="en-US" altLang="en-US" b="1" kern="0" baseline="-25000" dirty="0"/>
              <a:t>0</a:t>
            </a:r>
            <a:r>
              <a:rPr lang="en-US" altLang="en-US" b="1" kern="0" dirty="0"/>
              <a:t> = 70°.</a:t>
            </a:r>
            <a:endParaRPr lang="en-US" b="1" dirty="0"/>
          </a:p>
        </p:txBody>
      </p:sp>
      <p:sp>
        <p:nvSpPr>
          <p:cNvPr id="15364" name="TextBox 5"/>
          <p:cNvSpPr txBox="1">
            <a:spLocks noChangeArrowheads="1"/>
          </p:cNvSpPr>
          <p:nvPr/>
        </p:nvSpPr>
        <p:spPr bwMode="auto">
          <a:xfrm>
            <a:off x="6056313" y="2590800"/>
            <a:ext cx="954087" cy="369888"/>
          </a:xfrm>
          <a:prstGeom prst="rect">
            <a:avLst/>
          </a:prstGeom>
          <a:noFill/>
          <a:ln w="9525">
            <a:noFill/>
            <a:miter lim="800000"/>
            <a:headEnd/>
            <a:tailEnd/>
          </a:ln>
        </p:spPr>
        <p:txBody>
          <a:bodyPr>
            <a:spAutoFit/>
          </a:bodyPr>
          <a:lstStyle/>
          <a:p>
            <a:r>
              <a:rPr lang="en-US"/>
              <a:t>318 nm</a:t>
            </a:r>
          </a:p>
        </p:txBody>
      </p:sp>
      <p:cxnSp>
        <p:nvCxnSpPr>
          <p:cNvPr id="7" name="Straight Arrow Connector 6"/>
          <p:cNvCxnSpPr>
            <a:stCxn id="15364" idx="1"/>
          </p:cNvCxnSpPr>
          <p:nvPr/>
        </p:nvCxnSpPr>
        <p:spPr bwMode="auto">
          <a:xfrm flipH="1">
            <a:off x="4876800" y="2774950"/>
            <a:ext cx="1179513" cy="1968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6" name="TextBox 13"/>
          <p:cNvSpPr txBox="1">
            <a:spLocks noChangeArrowheads="1"/>
          </p:cNvSpPr>
          <p:nvPr/>
        </p:nvSpPr>
        <p:spPr bwMode="auto">
          <a:xfrm>
            <a:off x="6324600" y="0"/>
            <a:ext cx="954088" cy="369888"/>
          </a:xfrm>
          <a:prstGeom prst="rect">
            <a:avLst/>
          </a:prstGeom>
          <a:noFill/>
          <a:ln w="9525">
            <a:noFill/>
            <a:miter lim="800000"/>
            <a:headEnd/>
            <a:tailEnd/>
          </a:ln>
        </p:spPr>
        <p:txBody>
          <a:bodyPr>
            <a:spAutoFit/>
          </a:bodyPr>
          <a:lstStyle/>
          <a:p>
            <a:r>
              <a:rPr lang="en-US"/>
              <a:t>273 nm</a:t>
            </a:r>
          </a:p>
        </p:txBody>
      </p:sp>
      <p:cxnSp>
        <p:nvCxnSpPr>
          <p:cNvPr id="9" name="Straight Arrow Connector 8"/>
          <p:cNvCxnSpPr>
            <a:stCxn id="15366" idx="1"/>
          </p:cNvCxnSpPr>
          <p:nvPr/>
        </p:nvCxnSpPr>
        <p:spPr bwMode="auto">
          <a:xfrm flipH="1">
            <a:off x="5867400" y="184150"/>
            <a:ext cx="457200" cy="1968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8" name="TextBox 9"/>
          <p:cNvSpPr txBox="1">
            <a:spLocks noChangeArrowheads="1"/>
          </p:cNvSpPr>
          <p:nvPr/>
        </p:nvSpPr>
        <p:spPr bwMode="auto">
          <a:xfrm>
            <a:off x="3429000" y="3581400"/>
            <a:ext cx="954088" cy="369888"/>
          </a:xfrm>
          <a:prstGeom prst="rect">
            <a:avLst/>
          </a:prstGeom>
          <a:noFill/>
          <a:ln w="9525">
            <a:noFill/>
            <a:miter lim="800000"/>
            <a:headEnd/>
            <a:tailEnd/>
          </a:ln>
        </p:spPr>
        <p:txBody>
          <a:bodyPr>
            <a:spAutoFit/>
          </a:bodyPr>
          <a:lstStyle/>
          <a:p>
            <a:r>
              <a:rPr lang="en-US"/>
              <a:t>340 nm</a:t>
            </a:r>
          </a:p>
        </p:txBody>
      </p:sp>
      <p:cxnSp>
        <p:nvCxnSpPr>
          <p:cNvPr id="11" name="Straight Arrow Connector 10"/>
          <p:cNvCxnSpPr>
            <a:stCxn id="15368" idx="0"/>
          </p:cNvCxnSpPr>
          <p:nvPr/>
        </p:nvCxnSpPr>
        <p:spPr bwMode="auto">
          <a:xfrm flipV="1">
            <a:off x="3906838" y="3276600"/>
            <a:ext cx="512762"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59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Pseudo-Channels in the UV </a:t>
            </a:r>
            <a:br>
              <a:rPr lang="en-US" dirty="0" smtClean="0"/>
            </a:br>
            <a:r>
              <a:rPr lang="en-US" dirty="0" smtClean="0"/>
              <a:t>from 250 nm to 300 nm</a:t>
            </a:r>
            <a:endParaRPr lang="en-US"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r>
              <a:rPr lang="en-US" dirty="0" smtClean="0"/>
              <a:t>As the SZA or SVA increases, the contribution functions shift up. One can find combinations (linear?) of radiances for longer channels that can represent  (capture the response to ozone changes) a measurement at a shorter channel at SZA=0 and SVA=0. (MW Pseudo-Channel Ideas)</a:t>
            </a:r>
          </a:p>
          <a:p>
            <a:r>
              <a:rPr lang="en-US" dirty="0" smtClean="0"/>
              <a:t>We can compare instruments measuring at different viewing geometries or times of day.</a:t>
            </a:r>
          </a:p>
          <a:p>
            <a:r>
              <a:rPr lang="en-US" dirty="0" smtClean="0"/>
              <a:t>This can help to determine both internal and external biases.</a:t>
            </a:r>
          </a:p>
          <a:p>
            <a:r>
              <a:rPr lang="en-US" dirty="0" smtClean="0"/>
              <a:t>Diurnal ozone variations will present an involved complication.</a:t>
            </a:r>
          </a:p>
          <a:p>
            <a:r>
              <a:rPr lang="en-US" dirty="0" smtClean="0"/>
              <a:t>Changing channel emphasis can introduce wavelength-dependent biases.</a:t>
            </a:r>
          </a:p>
        </p:txBody>
      </p:sp>
    </p:spTree>
    <p:extLst>
      <p:ext uri="{BB962C8B-B14F-4D97-AF65-F5344CB8AC3E}">
        <p14:creationId xmlns:p14="http://schemas.microsoft.com/office/powerpoint/2010/main" val="1596774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Summary, Questions and Future</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Initial measurement residuals can identify calibration biases between instruments.</a:t>
            </a:r>
          </a:p>
          <a:p>
            <a:r>
              <a:rPr lang="en-US" dirty="0" smtClean="0"/>
              <a:t>Provide tools to create initial residuals for other instruments.</a:t>
            </a:r>
          </a:p>
          <a:p>
            <a:r>
              <a:rPr lang="en-US" dirty="0" smtClean="0"/>
              <a:t>Expand and formalize matchup techniques.</a:t>
            </a:r>
          </a:p>
          <a:p>
            <a:r>
              <a:rPr lang="en-US" dirty="0" smtClean="0"/>
              <a:t>Reprocess and Homogenize NOAA-16 through NOAA-19 SBUV/2 and OMPS NP for a post-2000 Ozone Profile CDR.</a:t>
            </a:r>
          </a:p>
          <a:p>
            <a:r>
              <a:rPr lang="en-US" dirty="0" smtClean="0"/>
              <a:t>Create invariant channel combinations under SZA &amp; SVA changes.</a:t>
            </a:r>
            <a:endParaRPr lang="en-US" dirty="0"/>
          </a:p>
        </p:txBody>
      </p:sp>
    </p:spTree>
    <p:extLst>
      <p:ext uri="{BB962C8B-B14F-4D97-AF65-F5344CB8AC3E}">
        <p14:creationId xmlns:p14="http://schemas.microsoft.com/office/powerpoint/2010/main" val="2923755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5865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19</a:t>
            </a:fld>
            <a:endParaRPr lang="en-US"/>
          </a:p>
        </p:txBody>
      </p:sp>
      <p:pic>
        <p:nvPicPr>
          <p:cNvPr id="98306" name="Picture 2" descr="http://www.star.nesdis.noaa.gov/smcd/spb/sbuv2/release/Daily_SBUV2_zonal_mean_tropics_Initial_1.png"/>
          <p:cNvPicPr>
            <a:picLocks noChangeAspect="1" noChangeArrowheads="1"/>
          </p:cNvPicPr>
          <p:nvPr/>
        </p:nvPicPr>
        <p:blipFill>
          <a:blip r:embed="rId3" cstate="print"/>
          <a:srcRect/>
          <a:stretch>
            <a:fillRect/>
          </a:stretch>
        </p:blipFill>
        <p:spPr bwMode="auto">
          <a:xfrm>
            <a:off x="0" y="0"/>
            <a:ext cx="6553200" cy="6858000"/>
          </a:xfrm>
          <a:prstGeom prst="rect">
            <a:avLst/>
          </a:prstGeom>
          <a:noFill/>
        </p:spPr>
      </p:pic>
      <p:sp>
        <p:nvSpPr>
          <p:cNvPr id="4" name="Rectangle 3"/>
          <p:cNvSpPr/>
          <p:nvPr/>
        </p:nvSpPr>
        <p:spPr>
          <a:xfrm>
            <a:off x="6553200" y="152400"/>
            <a:ext cx="2590800" cy="6476464"/>
          </a:xfrm>
          <a:prstGeom prst="rect">
            <a:avLst/>
          </a:prstGeom>
        </p:spPr>
        <p:txBody>
          <a:bodyPr wrap="square">
            <a:spAutoFit/>
          </a:bodyPr>
          <a:lstStyle/>
          <a:p>
            <a:pPr>
              <a:tabLst>
                <a:tab pos="136525" algn="l"/>
                <a:tab pos="622300" algn="l"/>
                <a:tab pos="1028700" algn="l"/>
              </a:tabLst>
            </a:pPr>
            <a:r>
              <a:rPr lang="en-US" sz="1600" dirty="0" smtClean="0">
                <a:latin typeface="Times New Roman" pitchFamily="18" charset="0"/>
                <a:cs typeface="Times New Roman" pitchFamily="18" charset="0"/>
              </a:rPr>
              <a:t>The figures show the initial measurement residuals for three profile wavelengths (Top 288 nm, Middle 292 nm, and Bottom 298 nm)  for the V8PRO  product for the equatorial daily zonal means (20N to 20S).  The two sets of data are for the NOAA-16  SBUV/2 and the </a:t>
            </a:r>
            <a:r>
              <a:rPr lang="en-US" sz="1600" dirty="0" smtClean="0">
                <a:solidFill>
                  <a:srgbClr val="141BAC"/>
                </a:solidFill>
                <a:latin typeface="Times New Roman" pitchFamily="18" charset="0"/>
                <a:cs typeface="Times New Roman" pitchFamily="18" charset="0"/>
              </a:rPr>
              <a:t>NOAA-17 SBUV/2</a:t>
            </a:r>
            <a:r>
              <a:rPr lang="en-US" sz="1600" dirty="0" smtClean="0">
                <a:latin typeface="Times New Roman" pitchFamily="18" charset="0"/>
                <a:cs typeface="Times New Roman" pitchFamily="18" charset="0"/>
              </a:rPr>
              <a:t>. The units are N-values (~2.3%). The Version 8 algorithm a priori ozone profiles and forward model have been used to allow direct comparison of the radiance/irradiance ratios for the two instruments. NOAA-16 was an afternoon satellite and NOAA-17 was a morning satellite during this period. By the end of the record, the NOAA-16 satellite was in a late afternoon orbit.</a:t>
            </a:r>
            <a:endParaRPr lang="en-US" sz="16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261260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219450"/>
          </a:xfrm>
        </p:spPr>
        <p:txBody>
          <a:bodyPr>
            <a:normAutofit fontScale="90000"/>
          </a:bodyPr>
          <a:lstStyle/>
          <a:p>
            <a:r>
              <a:rPr lang="en-US" dirty="0" smtClean="0"/>
              <a:t>4.a. Using </a:t>
            </a:r>
            <a:r>
              <a:rPr lang="en-US" dirty="0"/>
              <a:t>Version 8 Ozone Profile algorithm initial and final residuals to track calibration drift and estimate biases between instruments</a:t>
            </a:r>
            <a:r>
              <a:rPr lang="en-US" dirty="0" smtClean="0"/>
              <a:t>. </a:t>
            </a:r>
            <a:r>
              <a:rPr lang="en-US" dirty="0"/>
              <a:t/>
            </a:r>
            <a:br>
              <a:rPr lang="en-US" dirty="0"/>
            </a:br>
            <a:endParaRPr lang="en-US" dirty="0"/>
          </a:p>
        </p:txBody>
      </p:sp>
      <p:sp>
        <p:nvSpPr>
          <p:cNvPr id="3" name="Subtitle 2"/>
          <p:cNvSpPr>
            <a:spLocks noGrp="1"/>
          </p:cNvSpPr>
          <p:nvPr>
            <p:ph type="subTitle" idx="1"/>
          </p:nvPr>
        </p:nvSpPr>
        <p:spPr>
          <a:xfrm>
            <a:off x="0" y="3886200"/>
            <a:ext cx="9067800" cy="1752600"/>
          </a:xfrm>
        </p:spPr>
        <p:txBody>
          <a:bodyPr>
            <a:normAutofit/>
          </a:bodyPr>
          <a:lstStyle/>
          <a:p>
            <a:r>
              <a:rPr lang="en-US" dirty="0" smtClean="0"/>
              <a:t>By </a:t>
            </a:r>
            <a:r>
              <a:rPr lang="en-US" dirty="0"/>
              <a:t>L. Flynn, Z. </a:t>
            </a:r>
            <a:r>
              <a:rPr lang="en-US" dirty="0" smtClean="0"/>
              <a:t>Zhang &amp; </a:t>
            </a:r>
            <a:r>
              <a:rPr lang="en-US" dirty="0"/>
              <a:t>C.T. </a:t>
            </a:r>
            <a:r>
              <a:rPr lang="en-US" dirty="0" smtClean="0"/>
              <a:t>Beck</a:t>
            </a:r>
          </a:p>
          <a:p>
            <a:endParaRPr lang="en-US" dirty="0"/>
          </a:p>
          <a:p>
            <a:r>
              <a:rPr lang="en-US" dirty="0" smtClean="0"/>
              <a:t>www.star.nesdis.noaa.gov/smcd/spb/OMPSDemo/</a:t>
            </a:r>
            <a:endParaRPr lang="en-US" dirty="0"/>
          </a:p>
        </p:txBody>
      </p:sp>
    </p:spTree>
    <p:extLst>
      <p:ext uri="{BB962C8B-B14F-4D97-AF65-F5344CB8AC3E}">
        <p14:creationId xmlns:p14="http://schemas.microsoft.com/office/powerpoint/2010/main" val="225229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533400"/>
          </a:xfrm>
        </p:spPr>
        <p:txBody>
          <a:bodyPr>
            <a:normAutofit fontScale="90000"/>
          </a:bodyPr>
          <a:lstStyle/>
          <a:p>
            <a:pPr eaLnBrk="1" hangingPunct="1"/>
            <a:r>
              <a:rPr lang="en-US" smtClean="0"/>
              <a:t>Adjustments using A, K, and Dy</a:t>
            </a:r>
          </a:p>
        </p:txBody>
      </p:sp>
      <p:sp>
        <p:nvSpPr>
          <p:cNvPr id="95235" name="Rectangle 3"/>
          <p:cNvSpPr>
            <a:spLocks noGrp="1" noChangeArrowheads="1"/>
          </p:cNvSpPr>
          <p:nvPr>
            <p:ph type="body" idx="1"/>
          </p:nvPr>
        </p:nvSpPr>
        <p:spPr>
          <a:xfrm>
            <a:off x="304800" y="685800"/>
            <a:ext cx="8229600" cy="5867400"/>
          </a:xfrm>
        </p:spPr>
        <p:txBody>
          <a:bodyPr/>
          <a:lstStyle/>
          <a:p>
            <a:pPr eaLnBrk="1" hangingPunct="1">
              <a:lnSpc>
                <a:spcPct val="80000"/>
              </a:lnSpc>
              <a:buFontTx/>
              <a:buNone/>
            </a:pPr>
            <a:r>
              <a:rPr lang="en-US" sz="2400" dirty="0" smtClean="0"/>
              <a:t>The Averaging Kernel, A, is the product of the Jacobian of partial derivatives of the measurements with respect to the ozone profile layers, K, and the measurement retrieval contribution function, </a:t>
            </a:r>
            <a:r>
              <a:rPr lang="en-US" sz="2400" dirty="0" err="1" smtClean="0"/>
              <a:t>Dy</a:t>
            </a:r>
            <a:r>
              <a:rPr lang="en-US" sz="2400" dirty="0" smtClean="0"/>
              <a:t>:</a:t>
            </a:r>
          </a:p>
          <a:p>
            <a:pPr eaLnBrk="1" hangingPunct="1">
              <a:lnSpc>
                <a:spcPct val="80000"/>
              </a:lnSpc>
              <a:buFontTx/>
              <a:buNone/>
            </a:pPr>
            <a:r>
              <a:rPr lang="en-US" sz="800" dirty="0" smtClean="0"/>
              <a:t> </a:t>
            </a:r>
          </a:p>
          <a:p>
            <a:pPr eaLnBrk="1" hangingPunct="1">
              <a:lnSpc>
                <a:spcPct val="80000"/>
              </a:lnSpc>
              <a:buFontTx/>
              <a:buNone/>
            </a:pPr>
            <a:r>
              <a:rPr lang="en-US" sz="2400" dirty="0" smtClean="0"/>
              <a:t>	 	A = </a:t>
            </a:r>
            <a:r>
              <a:rPr lang="en-US" sz="2400" dirty="0" err="1" smtClean="0"/>
              <a:t>Dy</a:t>
            </a:r>
            <a:r>
              <a:rPr lang="en-US" sz="2400" dirty="0" smtClean="0"/>
              <a:t> # K</a:t>
            </a:r>
          </a:p>
          <a:p>
            <a:pPr eaLnBrk="1" hangingPunct="1">
              <a:lnSpc>
                <a:spcPct val="80000"/>
              </a:lnSpc>
              <a:buFontTx/>
              <a:buNone/>
            </a:pPr>
            <a:r>
              <a:rPr lang="en-US" sz="800" dirty="0" smtClean="0"/>
              <a:t> </a:t>
            </a:r>
          </a:p>
          <a:p>
            <a:pPr eaLnBrk="1" hangingPunct="1">
              <a:lnSpc>
                <a:spcPct val="80000"/>
              </a:lnSpc>
              <a:buFontTx/>
              <a:buNone/>
            </a:pPr>
            <a:r>
              <a:rPr lang="en-US" sz="2400" dirty="0" smtClean="0"/>
              <a:t>For a linear problem, the retrieved profile, </a:t>
            </a:r>
            <a:r>
              <a:rPr lang="en-US" sz="2400" dirty="0" err="1" smtClean="0"/>
              <a:t>Xr</a:t>
            </a:r>
            <a:r>
              <a:rPr lang="en-US" sz="2400" dirty="0" smtClean="0"/>
              <a:t>, is the sum of the A Priori Profile, </a:t>
            </a:r>
            <a:r>
              <a:rPr lang="en-US" sz="2400" dirty="0" err="1" smtClean="0"/>
              <a:t>Xa</a:t>
            </a:r>
            <a:r>
              <a:rPr lang="en-US" sz="2400" dirty="0" smtClean="0"/>
              <a:t>, plus the product of the Averaging Kernel, A, times the difference between the Truth Profile, </a:t>
            </a:r>
            <a:r>
              <a:rPr lang="en-US" sz="2400" dirty="0" err="1" smtClean="0"/>
              <a:t>Xt</a:t>
            </a:r>
            <a:r>
              <a:rPr lang="en-US" sz="2400" dirty="0" smtClean="0"/>
              <a:t>, and </a:t>
            </a:r>
            <a:r>
              <a:rPr lang="en-US" sz="2400" dirty="0" err="1" smtClean="0"/>
              <a:t>Xa</a:t>
            </a:r>
            <a:r>
              <a:rPr lang="en-US" sz="2400" dirty="0" smtClean="0"/>
              <a:t>:</a:t>
            </a:r>
          </a:p>
          <a:p>
            <a:pPr eaLnBrk="1" hangingPunct="1">
              <a:lnSpc>
                <a:spcPct val="80000"/>
              </a:lnSpc>
              <a:buFontTx/>
              <a:buNone/>
            </a:pPr>
            <a:r>
              <a:rPr lang="en-US" sz="800" dirty="0" smtClean="0"/>
              <a:t> </a:t>
            </a:r>
          </a:p>
          <a:p>
            <a:pPr eaLnBrk="1" hangingPunct="1">
              <a:lnSpc>
                <a:spcPct val="80000"/>
              </a:lnSpc>
              <a:buFontTx/>
              <a:buNone/>
            </a:pPr>
            <a:r>
              <a:rPr lang="en-US" sz="2400" dirty="0" smtClean="0"/>
              <a:t>		</a:t>
            </a:r>
            <a:r>
              <a:rPr lang="en-US" sz="2400" dirty="0" err="1" smtClean="0"/>
              <a:t>Xr</a:t>
            </a:r>
            <a:r>
              <a:rPr lang="en-US" sz="2400" dirty="0" smtClean="0"/>
              <a:t> = </a:t>
            </a:r>
            <a:r>
              <a:rPr lang="en-US" sz="2400" dirty="0" err="1" smtClean="0"/>
              <a:t>Xa</a:t>
            </a:r>
            <a:r>
              <a:rPr lang="en-US" sz="2400" dirty="0" smtClean="0"/>
              <a:t> + A # [</a:t>
            </a:r>
            <a:r>
              <a:rPr lang="en-US" sz="2400" dirty="0" err="1" smtClean="0"/>
              <a:t>Xt</a:t>
            </a:r>
            <a:r>
              <a:rPr lang="en-US" sz="2400" dirty="0" smtClean="0"/>
              <a:t> – </a:t>
            </a:r>
            <a:r>
              <a:rPr lang="en-US" sz="2400" dirty="0" err="1" smtClean="0"/>
              <a:t>Xa</a:t>
            </a:r>
            <a:r>
              <a:rPr lang="en-US" sz="2400" dirty="0" smtClean="0"/>
              <a:t>] </a:t>
            </a:r>
          </a:p>
          <a:p>
            <a:pPr eaLnBrk="1" hangingPunct="1">
              <a:lnSpc>
                <a:spcPct val="80000"/>
              </a:lnSpc>
              <a:buFontTx/>
              <a:buNone/>
            </a:pPr>
            <a:r>
              <a:rPr lang="en-US" sz="800" dirty="0" smtClean="0"/>
              <a:t> </a:t>
            </a:r>
          </a:p>
          <a:p>
            <a:pPr eaLnBrk="1" hangingPunct="1">
              <a:lnSpc>
                <a:spcPct val="80000"/>
              </a:lnSpc>
              <a:buFontTx/>
              <a:buNone/>
            </a:pPr>
            <a:r>
              <a:rPr lang="en-US" sz="2400" dirty="0" smtClean="0"/>
              <a:t>The measurement change, ΔM, is the Jacobian times a profile change, ΔX:</a:t>
            </a:r>
          </a:p>
          <a:p>
            <a:pPr eaLnBrk="1" hangingPunct="1">
              <a:lnSpc>
                <a:spcPct val="80000"/>
              </a:lnSpc>
              <a:buFontTx/>
              <a:buNone/>
            </a:pPr>
            <a:r>
              <a:rPr lang="en-US" sz="2400" dirty="0" smtClean="0"/>
              <a:t>		ΔM = K # ΔX</a:t>
            </a:r>
          </a:p>
          <a:p>
            <a:pPr eaLnBrk="1" hangingPunct="1">
              <a:lnSpc>
                <a:spcPct val="80000"/>
              </a:lnSpc>
              <a:buFontTx/>
              <a:buNone/>
            </a:pPr>
            <a:r>
              <a:rPr lang="en-US" sz="800" dirty="0" smtClean="0"/>
              <a:t> </a:t>
            </a:r>
          </a:p>
          <a:p>
            <a:pPr eaLnBrk="1" hangingPunct="1">
              <a:lnSpc>
                <a:spcPct val="80000"/>
              </a:lnSpc>
              <a:buFontTx/>
              <a:buNone/>
            </a:pPr>
            <a:r>
              <a:rPr lang="en-US" sz="2400" dirty="0" smtClean="0"/>
              <a:t>The retrieval change, </a:t>
            </a:r>
            <a:r>
              <a:rPr lang="en-US" sz="2400" dirty="0" err="1" smtClean="0"/>
              <a:t>ΔXr</a:t>
            </a:r>
            <a:r>
              <a:rPr lang="en-US" sz="2400" dirty="0" smtClean="0"/>
              <a:t>, is the contribution function times a measurement change, ΔM:</a:t>
            </a:r>
          </a:p>
          <a:p>
            <a:pPr eaLnBrk="1" hangingPunct="1">
              <a:lnSpc>
                <a:spcPct val="80000"/>
              </a:lnSpc>
              <a:buFontTx/>
              <a:buNone/>
            </a:pPr>
            <a:r>
              <a:rPr lang="en-US" sz="2400" dirty="0" smtClean="0"/>
              <a:t>		</a:t>
            </a:r>
            <a:r>
              <a:rPr lang="en-US" sz="2400" dirty="0" err="1" smtClean="0"/>
              <a:t>ΔXr</a:t>
            </a:r>
            <a:r>
              <a:rPr lang="en-US" sz="2400" dirty="0" smtClean="0"/>
              <a:t> = </a:t>
            </a:r>
            <a:r>
              <a:rPr lang="en-US" sz="2400" dirty="0" err="1" smtClean="0"/>
              <a:t>Dy</a:t>
            </a:r>
            <a:r>
              <a:rPr lang="en-US" sz="2400" dirty="0" smtClean="0"/>
              <a:t> # ΔM</a:t>
            </a:r>
          </a:p>
        </p:txBody>
      </p:sp>
      <p:sp>
        <p:nvSpPr>
          <p:cNvPr id="2" name="Rectangle 1"/>
          <p:cNvSpPr/>
          <p:nvPr/>
        </p:nvSpPr>
        <p:spPr>
          <a:xfrm>
            <a:off x="4800600" y="5968425"/>
            <a:ext cx="4107414" cy="646331"/>
          </a:xfrm>
          <a:prstGeom prst="rect">
            <a:avLst/>
          </a:prstGeom>
        </p:spPr>
        <p:txBody>
          <a:bodyPr wrap="square">
            <a:spAutoFit/>
          </a:bodyPr>
          <a:lstStyle/>
          <a:p>
            <a:pPr marL="457200" marR="431800">
              <a:spcBef>
                <a:spcPts val="0"/>
              </a:spcBef>
              <a:spcAft>
                <a:spcPts val="535"/>
              </a:spcAft>
            </a:pPr>
            <a:r>
              <a:rPr lang="en-US" sz="2000" dirty="0">
                <a:latin typeface="Times New Roman" panose="02020603050405020304" pitchFamily="18" charset="0"/>
                <a:ea typeface="Times New Roman" panose="02020603050405020304" pitchFamily="18" charset="0"/>
              </a:rPr>
              <a:t> </a:t>
            </a:r>
            <a:r>
              <a:rPr lang="en-US" sz="2000" b="1" dirty="0" err="1">
                <a:latin typeface="Cambria Math" panose="02040503050406030204" pitchFamily="18" charset="0"/>
                <a:ea typeface="Times New Roman" panose="02020603050405020304" pitchFamily="18" charset="0"/>
              </a:rPr>
              <a:t>D</a:t>
            </a:r>
            <a:r>
              <a:rPr lang="en-US" sz="2000" b="1" baseline="-25000" dirty="0" err="1">
                <a:latin typeface="Cambria Math" panose="02040503050406030204" pitchFamily="18" charset="0"/>
                <a:ea typeface="Times New Roman" panose="02020603050405020304" pitchFamily="18" charset="0"/>
              </a:rPr>
              <a:t>y</a:t>
            </a:r>
            <a:r>
              <a:rPr lang="en-US" sz="2000" dirty="0">
                <a:latin typeface="Cambria Math" panose="02040503050406030204" pitchFamily="18" charset="0"/>
                <a:ea typeface="Times New Roman" panose="02020603050405020304" pitchFamily="18" charset="0"/>
              </a:rPr>
              <a:t> = </a:t>
            </a:r>
            <a:r>
              <a:rPr lang="en-US" sz="2000" b="1" dirty="0" err="1" smtClean="0">
                <a:latin typeface="Cambria Math" panose="02040503050406030204" pitchFamily="18" charset="0"/>
                <a:ea typeface="Times New Roman" panose="02020603050405020304" pitchFamily="18" charset="0"/>
              </a:rPr>
              <a:t>S</a:t>
            </a:r>
            <a:r>
              <a:rPr lang="en-US" sz="2000" b="1" baseline="-25000" dirty="0" err="1" smtClean="0">
                <a:latin typeface="Cambria Math" panose="02040503050406030204" pitchFamily="18" charset="0"/>
                <a:ea typeface="Times New Roman" panose="02020603050405020304" pitchFamily="18" charset="0"/>
              </a:rPr>
              <a:t>a</a:t>
            </a:r>
            <a:r>
              <a:rPr lang="en-US" sz="2000" b="1" dirty="0" err="1" smtClean="0">
                <a:latin typeface="Cambria Math" panose="02040503050406030204" pitchFamily="18" charset="0"/>
                <a:ea typeface="Times New Roman" panose="02020603050405020304" pitchFamily="18" charset="0"/>
              </a:rPr>
              <a:t>K</a:t>
            </a:r>
            <a:r>
              <a:rPr lang="en-US" sz="2000" b="1" baseline="-25000" dirty="0" err="1" smtClean="0">
                <a:latin typeface="Cambria Math" panose="02040503050406030204" pitchFamily="18" charset="0"/>
                <a:ea typeface="Times New Roman" panose="02020603050405020304" pitchFamily="18" charset="0"/>
              </a:rPr>
              <a:t>a</a:t>
            </a:r>
            <a:r>
              <a:rPr lang="en-US" sz="2000" b="1" baseline="30000" dirty="0" err="1" smtClean="0">
                <a:latin typeface="Cambria Math" panose="02040503050406030204" pitchFamily="18" charset="0"/>
                <a:ea typeface="Times New Roman" panose="02020603050405020304" pitchFamily="18" charset="0"/>
              </a:rPr>
              <a:t>T</a:t>
            </a:r>
            <a:r>
              <a:rPr lang="en-US" sz="2000" dirty="0" smtClean="0">
                <a:latin typeface="Cambria Math" panose="02040503050406030204" pitchFamily="18" charset="0"/>
                <a:ea typeface="Times New Roman" panose="02020603050405020304" pitchFamily="18" charset="0"/>
              </a:rPr>
              <a:t> </a:t>
            </a:r>
            <a:r>
              <a:rPr lang="en-US" sz="3600" dirty="0" smtClean="0">
                <a:latin typeface="Cambria Math" panose="02040503050406030204" pitchFamily="18" charset="0"/>
                <a:ea typeface="Times New Roman" panose="02020603050405020304" pitchFamily="18" charset="0"/>
              </a:rPr>
              <a:t>[</a:t>
            </a:r>
            <a:r>
              <a:rPr lang="en-US" sz="2000" b="1" dirty="0" err="1" smtClean="0">
                <a:latin typeface="Cambria Math" panose="02040503050406030204" pitchFamily="18" charset="0"/>
                <a:ea typeface="Times New Roman" panose="02020603050405020304" pitchFamily="18" charset="0"/>
              </a:rPr>
              <a:t>K</a:t>
            </a:r>
            <a:r>
              <a:rPr lang="en-US" sz="2000" b="1" baseline="-25000" dirty="0" err="1" smtClean="0">
                <a:latin typeface="Cambria Math" panose="02040503050406030204" pitchFamily="18" charset="0"/>
                <a:ea typeface="Times New Roman" panose="02020603050405020304" pitchFamily="18" charset="0"/>
              </a:rPr>
              <a:t>a</a:t>
            </a:r>
            <a:r>
              <a:rPr lang="en-US" sz="2000" b="1" dirty="0" err="1" smtClean="0">
                <a:latin typeface="Cambria Math" panose="02040503050406030204" pitchFamily="18" charset="0"/>
                <a:ea typeface="Times New Roman" panose="02020603050405020304" pitchFamily="18" charset="0"/>
              </a:rPr>
              <a:t>S</a:t>
            </a:r>
            <a:r>
              <a:rPr lang="en-US" sz="2000" b="1" baseline="-25000" dirty="0" err="1" smtClean="0">
                <a:latin typeface="Cambria Math" panose="02040503050406030204" pitchFamily="18" charset="0"/>
                <a:ea typeface="Times New Roman" panose="02020603050405020304" pitchFamily="18" charset="0"/>
              </a:rPr>
              <a:t>a</a:t>
            </a:r>
            <a:r>
              <a:rPr lang="en-US" sz="2000" b="1" dirty="0" err="1">
                <a:latin typeface="Cambria Math" panose="02040503050406030204" pitchFamily="18" charset="0"/>
                <a:ea typeface="Times New Roman" panose="02020603050405020304" pitchFamily="18" charset="0"/>
              </a:rPr>
              <a:t>K</a:t>
            </a:r>
            <a:r>
              <a:rPr lang="en-US" sz="2000" b="1" baseline="-25000" dirty="0" err="1" smtClean="0">
                <a:latin typeface="Cambria Math" panose="02040503050406030204" pitchFamily="18" charset="0"/>
                <a:ea typeface="Times New Roman" panose="02020603050405020304" pitchFamily="18" charset="0"/>
              </a:rPr>
              <a:t>a</a:t>
            </a:r>
            <a:r>
              <a:rPr lang="en-US" sz="2000" b="1" baseline="30000" dirty="0" err="1" smtClean="0">
                <a:latin typeface="Cambria Math" panose="02040503050406030204" pitchFamily="18" charset="0"/>
                <a:ea typeface="Times New Roman" panose="02020603050405020304" pitchFamily="18" charset="0"/>
              </a:rPr>
              <a:t>T</a:t>
            </a:r>
            <a:r>
              <a:rPr lang="en-US" sz="2000" baseline="-25000" dirty="0" smtClean="0">
                <a:latin typeface="Cambria Math" panose="02040503050406030204" pitchFamily="18" charset="0"/>
                <a:ea typeface="Times New Roman" panose="02020603050405020304" pitchFamily="18" charset="0"/>
              </a:rPr>
              <a:t> </a:t>
            </a:r>
            <a:r>
              <a:rPr lang="en-US" sz="2000" dirty="0">
                <a:latin typeface="Cambria Math" panose="02040503050406030204" pitchFamily="18" charset="0"/>
                <a:ea typeface="Times New Roman" panose="02020603050405020304" pitchFamily="18" charset="0"/>
              </a:rPr>
              <a:t>+ </a:t>
            </a:r>
            <a:r>
              <a:rPr lang="en-US" sz="2000" b="1" dirty="0">
                <a:latin typeface="Cambria Math" panose="02040503050406030204" pitchFamily="18" charset="0"/>
                <a:ea typeface="Times New Roman" panose="02020603050405020304" pitchFamily="18" charset="0"/>
              </a:rPr>
              <a:t>S</a:t>
            </a:r>
            <a:r>
              <a:rPr lang="en-US" sz="2000" b="1" baseline="-25000" dirty="0">
                <a:latin typeface="Cambria Math" panose="02040503050406030204" pitchFamily="18" charset="0"/>
                <a:ea typeface="Times New Roman" panose="02020603050405020304" pitchFamily="18" charset="0"/>
              </a:rPr>
              <a:t>M</a:t>
            </a:r>
            <a:r>
              <a:rPr lang="en-US" sz="2800" dirty="0">
                <a:latin typeface="Cambria Math" panose="02040503050406030204" pitchFamily="18" charset="0"/>
                <a:ea typeface="Times New Roman" panose="02020603050405020304" pitchFamily="18" charset="0"/>
              </a:rPr>
              <a:t>]</a:t>
            </a:r>
            <a:r>
              <a:rPr lang="en-US" sz="2800" baseline="30000" dirty="0">
                <a:latin typeface="Cambria Math" panose="02040503050406030204" pitchFamily="18" charset="0"/>
                <a:ea typeface="Times New Roman" panose="02020603050405020304" pitchFamily="18" charset="0"/>
              </a:rPr>
              <a:t>-1</a:t>
            </a:r>
            <a:r>
              <a:rPr lang="en-US" sz="2000" dirty="0">
                <a:latin typeface="Cambria Math" panose="020405030504060302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2023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lum/>
          </a:blip>
          <a:srcRect/>
          <a:stretch>
            <a:fillRect/>
          </a:stretch>
        </p:blipFill>
        <p:spPr bwMode="auto">
          <a:xfrm>
            <a:off x="627063" y="463550"/>
            <a:ext cx="6734175" cy="4791075"/>
          </a:xfrm>
          <a:prstGeom prst="rect">
            <a:avLst/>
          </a:prstGeom>
          <a:noFill/>
          <a:ln w="9525">
            <a:noFill/>
            <a:miter lim="800000"/>
            <a:headEnd/>
            <a:tailEnd/>
          </a:ln>
        </p:spPr>
      </p:pic>
      <p:sp>
        <p:nvSpPr>
          <p:cNvPr id="96259" name="Rectangle 3"/>
          <p:cNvSpPr>
            <a:spLocks noChangeArrowheads="1"/>
          </p:cNvSpPr>
          <p:nvPr/>
        </p:nvSpPr>
        <p:spPr bwMode="auto">
          <a:xfrm>
            <a:off x="871538" y="5363921"/>
            <a:ext cx="7434262" cy="1333983"/>
          </a:xfrm>
          <a:prstGeom prst="rect">
            <a:avLst/>
          </a:prstGeom>
          <a:noFill/>
          <a:ln w="12700">
            <a:noFill/>
            <a:miter lim="800000"/>
            <a:headEnd/>
            <a:tailEnd/>
          </a:ln>
        </p:spPr>
        <p:txBody>
          <a:bodyPr wrap="square" lIns="101882" tIns="50941" rIns="101882" bIns="50941" anchor="ctr">
            <a:spAutoFit/>
          </a:bodyPr>
          <a:lstStyle/>
          <a:p>
            <a:r>
              <a:rPr lang="en-US" sz="2000" dirty="0">
                <a:latin typeface="Times" pitchFamily="18" charset="0"/>
              </a:rPr>
              <a:t>Comparison of actual differences in annual tropical zonal mean profiles retrieved by NOAA-16 and NOAA-17 SBUV/2 for 2003 with those predicted by </a:t>
            </a:r>
            <a:r>
              <a:rPr lang="en-US" sz="2000" dirty="0" smtClean="0">
                <a:latin typeface="Times" pitchFamily="18" charset="0"/>
              </a:rPr>
              <a:t>the </a:t>
            </a:r>
            <a:r>
              <a:rPr lang="en-US" sz="2000" dirty="0">
                <a:latin typeface="Times" pitchFamily="18" charset="0"/>
              </a:rPr>
              <a:t>differences </a:t>
            </a:r>
            <a:r>
              <a:rPr lang="en-US" sz="2000" dirty="0" smtClean="0">
                <a:latin typeface="Times" pitchFamily="18" charset="0"/>
              </a:rPr>
              <a:t>in their </a:t>
            </a:r>
            <a:r>
              <a:rPr lang="en-US" sz="2000" dirty="0">
                <a:latin typeface="Times" pitchFamily="18" charset="0"/>
              </a:rPr>
              <a:t>initial residuals. The “+” symbols are </a:t>
            </a:r>
            <a:r>
              <a:rPr lang="en-US" sz="2000" dirty="0" err="1">
                <a:latin typeface="Times" pitchFamily="18" charset="0"/>
              </a:rPr>
              <a:t>Δ</a:t>
            </a:r>
            <a:r>
              <a:rPr lang="en-US" sz="2000" b="1" dirty="0" err="1">
                <a:latin typeface="Times" pitchFamily="18" charset="0"/>
              </a:rPr>
              <a:t>Xr</a:t>
            </a:r>
            <a:r>
              <a:rPr lang="en-US" sz="2000" dirty="0">
                <a:latin typeface="Times" pitchFamily="18" charset="0"/>
              </a:rPr>
              <a:t> computed directly and the * symbols are </a:t>
            </a:r>
            <a:r>
              <a:rPr lang="en-US" sz="2000" b="1" dirty="0" err="1">
                <a:latin typeface="Times" pitchFamily="18" charset="0"/>
              </a:rPr>
              <a:t>Dy</a:t>
            </a:r>
            <a:r>
              <a:rPr lang="en-US" sz="2000" dirty="0">
                <a:latin typeface="Times" pitchFamily="18" charset="0"/>
              </a:rPr>
              <a:t> Δ</a:t>
            </a:r>
            <a:r>
              <a:rPr lang="en-US" sz="2000" b="1" dirty="0">
                <a:latin typeface="Times" pitchFamily="18" charset="0"/>
              </a:rPr>
              <a:t>M</a:t>
            </a:r>
            <a:r>
              <a:rPr lang="en-US" sz="2000" dirty="0">
                <a:latin typeface="Times" pitchFamily="18" charset="0"/>
              </a:rPr>
              <a:t>.</a:t>
            </a:r>
            <a:endParaRPr lang="en-US" sz="4000" dirty="0">
              <a:latin typeface="Times New Roman" pitchFamily="18" charset="0"/>
            </a:endParaRPr>
          </a:p>
        </p:txBody>
      </p:sp>
      <p:sp>
        <p:nvSpPr>
          <p:cNvPr id="88066" name="Text Box 2"/>
          <p:cNvSpPr txBox="1">
            <a:spLocks noChangeArrowheads="1"/>
          </p:cNvSpPr>
          <p:nvPr/>
        </p:nvSpPr>
        <p:spPr bwMode="auto">
          <a:xfrm>
            <a:off x="1981200" y="2286000"/>
            <a:ext cx="1157288" cy="611188"/>
          </a:xfrm>
          <a:prstGeom prst="rect">
            <a:avLst/>
          </a:prstGeom>
          <a:noFill/>
          <a:ln w="9525">
            <a:noFill/>
            <a:miter lim="800000"/>
            <a:headEnd/>
            <a:tailEnd/>
          </a:ln>
        </p:spPr>
        <p:txBody>
          <a:bodyPr vert="horz" wrap="square" lIns="67666" tIns="33833" rIns="67666" bIns="3383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 </a:t>
            </a:r>
            <a:r>
              <a:rPr kumimoji="0" lang="en-US" sz="1800" b="0" i="0" u="none" strike="noStrike" cap="none" normalizeH="0" baseline="0" dirty="0" err="1" smtClean="0">
                <a:ln>
                  <a:noFill/>
                </a:ln>
                <a:solidFill>
                  <a:srgbClr val="000000"/>
                </a:solidFill>
                <a:effectLst/>
                <a:latin typeface="Arial" pitchFamily="34" charset="0"/>
                <a:cs typeface="Arial" pitchFamily="34" charset="0"/>
              </a:rPr>
              <a:t>ΔXr</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 </a:t>
            </a:r>
            <a:r>
              <a:rPr kumimoji="0" lang="en-US" sz="1800" b="0" i="0" u="none" strike="noStrike" cap="none" normalizeH="0" baseline="0" dirty="0" err="1" smtClean="0">
                <a:ln>
                  <a:noFill/>
                </a:ln>
                <a:solidFill>
                  <a:srgbClr val="000000"/>
                </a:solidFill>
                <a:effectLst/>
                <a:latin typeface="Arial" pitchFamily="34" charset="0"/>
                <a:cs typeface="Arial" pitchFamily="34" charset="0"/>
              </a:rPr>
              <a:t>Dy</a:t>
            </a:r>
            <a:r>
              <a:rPr kumimoji="0" lang="en-US" sz="1800" b="0" i="0" u="none" strike="noStrike" cap="none" normalizeH="0" baseline="0" dirty="0" smtClean="0">
                <a:ln>
                  <a:noFill/>
                </a:ln>
                <a:solidFill>
                  <a:srgbClr val="000000"/>
                </a:solidFill>
                <a:effectLst/>
                <a:latin typeface="Arial" pitchFamily="34" charset="0"/>
                <a:cs typeface="Arial" pitchFamily="34" charset="0"/>
              </a:rPr>
              <a:t> # ΔM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29188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Considerations</a:t>
            </a:r>
            <a:endParaRPr lang="en-US" dirty="0"/>
          </a:p>
        </p:txBody>
      </p:sp>
      <p:sp>
        <p:nvSpPr>
          <p:cNvPr id="3" name="Content Placeholder 2"/>
          <p:cNvSpPr>
            <a:spLocks noGrp="1"/>
          </p:cNvSpPr>
          <p:nvPr>
            <p:ph idx="1"/>
          </p:nvPr>
        </p:nvSpPr>
        <p:spPr/>
        <p:txBody>
          <a:bodyPr/>
          <a:lstStyle/>
          <a:p>
            <a:r>
              <a:rPr lang="en-US" dirty="0" smtClean="0"/>
              <a:t>Different spectral and spatial resolution</a:t>
            </a:r>
          </a:p>
          <a:p>
            <a:pPr lvl="1"/>
            <a:r>
              <a:rPr lang="en-US" dirty="0" smtClean="0"/>
              <a:t>Forward models can remove these dependencies</a:t>
            </a:r>
          </a:p>
          <a:p>
            <a:r>
              <a:rPr lang="en-US" dirty="0" smtClean="0"/>
              <a:t>Chasing orbits</a:t>
            </a:r>
          </a:p>
          <a:p>
            <a:pPr lvl="1"/>
            <a:r>
              <a:rPr lang="en-US" dirty="0" smtClean="0"/>
              <a:t>If orbital periods are slightly off, then beat frequency matchups are better.</a:t>
            </a:r>
          </a:p>
          <a:p>
            <a:r>
              <a:rPr lang="en-US" dirty="0" smtClean="0"/>
              <a:t>SNO for AM with PM (+product comparisons?)</a:t>
            </a:r>
          </a:p>
          <a:p>
            <a:pPr lvl="1"/>
            <a:r>
              <a:rPr lang="en-US" dirty="0" smtClean="0"/>
              <a:t>No-local-time difference zonal means</a:t>
            </a:r>
          </a:p>
          <a:p>
            <a:r>
              <a:rPr lang="en-US" dirty="0" err="1" smtClean="0"/>
              <a:t>Asc</a:t>
            </a:r>
            <a:r>
              <a:rPr lang="en-US" dirty="0" smtClean="0"/>
              <a:t>/</a:t>
            </a:r>
            <a:r>
              <a:rPr lang="en-US" dirty="0" err="1" smtClean="0"/>
              <a:t>Desc</a:t>
            </a:r>
            <a:r>
              <a:rPr lang="en-US" dirty="0" smtClean="0"/>
              <a:t> Langley –&gt; S1*alpha1 = S2*alpha2</a:t>
            </a:r>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22</a:t>
            </a:fld>
            <a:endParaRPr lang="en-US"/>
          </a:p>
        </p:txBody>
      </p:sp>
    </p:spTree>
    <p:extLst>
      <p:ext uri="{BB962C8B-B14F-4D97-AF65-F5344CB8AC3E}">
        <p14:creationId xmlns:p14="http://schemas.microsoft.com/office/powerpoint/2010/main" val="790496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3600" dirty="0" smtClean="0"/>
              <a:t>Simultaneous Nadir Overpass and</a:t>
            </a:r>
            <a:br>
              <a:rPr lang="en-US" sz="3600" dirty="0" smtClean="0"/>
            </a:br>
            <a:r>
              <a:rPr lang="en-US" sz="3600" dirty="0" smtClean="0"/>
              <a:t>No Local Time Difference Comparisons </a:t>
            </a:r>
            <a:endParaRPr lang="en-US" sz="3600"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23</a:t>
            </a:fld>
            <a:endParaRPr lang="en-US"/>
          </a:p>
        </p:txBody>
      </p:sp>
      <p:pic>
        <p:nvPicPr>
          <p:cNvPr id="71682" name="Picture 2"/>
          <p:cNvPicPr>
            <a:picLocks noChangeAspect="1" noChangeArrowheads="1"/>
          </p:cNvPicPr>
          <p:nvPr/>
        </p:nvPicPr>
        <p:blipFill>
          <a:blip r:embed="rId2" cstate="print">
            <a:lum bright="-10000" contrast="40000"/>
          </a:blip>
          <a:srcRect/>
          <a:stretch>
            <a:fillRect/>
          </a:stretch>
        </p:blipFill>
        <p:spPr bwMode="auto">
          <a:xfrm>
            <a:off x="609600" y="1005840"/>
            <a:ext cx="8130540" cy="5852160"/>
          </a:xfrm>
          <a:prstGeom prst="rect">
            <a:avLst/>
          </a:prstGeom>
          <a:noFill/>
          <a:ln w="9525">
            <a:noFill/>
            <a:miter lim="800000"/>
            <a:headEnd/>
            <a:tailEnd/>
          </a:ln>
        </p:spPr>
      </p:pic>
      <p:sp>
        <p:nvSpPr>
          <p:cNvPr id="6" name="TextBox 5"/>
          <p:cNvSpPr txBox="1"/>
          <p:nvPr/>
        </p:nvSpPr>
        <p:spPr>
          <a:xfrm>
            <a:off x="1752600" y="5181600"/>
            <a:ext cx="1314784" cy="369332"/>
          </a:xfrm>
          <a:prstGeom prst="rect">
            <a:avLst/>
          </a:prstGeom>
          <a:noFill/>
        </p:spPr>
        <p:txBody>
          <a:bodyPr wrap="none" rtlCol="0">
            <a:spAutoFit/>
          </a:bodyPr>
          <a:lstStyle/>
          <a:p>
            <a:r>
              <a:rPr lang="en-US" dirty="0" smtClean="0"/>
              <a:t>---- GOME-2</a:t>
            </a:r>
            <a:endParaRPr lang="en-US" dirty="0"/>
          </a:p>
        </p:txBody>
      </p:sp>
      <p:sp>
        <p:nvSpPr>
          <p:cNvPr id="7" name="TextBox 6"/>
          <p:cNvSpPr txBox="1"/>
          <p:nvPr/>
        </p:nvSpPr>
        <p:spPr>
          <a:xfrm>
            <a:off x="6172200" y="5257800"/>
            <a:ext cx="1128835" cy="369332"/>
          </a:xfrm>
          <a:prstGeom prst="rect">
            <a:avLst/>
          </a:prstGeom>
          <a:noFill/>
        </p:spPr>
        <p:txBody>
          <a:bodyPr wrap="none" rtlCol="0">
            <a:spAutoFit/>
          </a:bodyPr>
          <a:lstStyle/>
          <a:p>
            <a:r>
              <a:rPr lang="en-US" dirty="0" smtClean="0"/>
              <a:t>- - - OMPS</a:t>
            </a:r>
            <a:endParaRPr lang="en-US" dirty="0"/>
          </a:p>
        </p:txBody>
      </p:sp>
      <p:cxnSp>
        <p:nvCxnSpPr>
          <p:cNvPr id="9" name="Straight Connector 8"/>
          <p:cNvCxnSpPr/>
          <p:nvPr/>
        </p:nvCxnSpPr>
        <p:spPr>
          <a:xfrm>
            <a:off x="1273630" y="1611088"/>
            <a:ext cx="7010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73628" y="1752600"/>
            <a:ext cx="7010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62400" y="6504801"/>
            <a:ext cx="1676400" cy="276999"/>
          </a:xfrm>
          <a:prstGeom prst="rect">
            <a:avLst/>
          </a:prstGeom>
          <a:solidFill>
            <a:schemeClr val="bg1"/>
          </a:solidFill>
        </p:spPr>
        <p:txBody>
          <a:bodyPr wrap="square" lIns="0" tIns="0" rIns="0" bIns="0">
            <a:spAutoFit/>
          </a:bodyPr>
          <a:lstStyle/>
          <a:p>
            <a:r>
              <a:rPr lang="en-US" dirty="0" smtClean="0"/>
              <a:t>Local Time, Hours</a:t>
            </a:r>
            <a:endParaRPr lang="en-US" dirty="0"/>
          </a:p>
        </p:txBody>
      </p:sp>
      <p:sp>
        <p:nvSpPr>
          <p:cNvPr id="14" name="Rectangle 13"/>
          <p:cNvSpPr/>
          <p:nvPr/>
        </p:nvSpPr>
        <p:spPr>
          <a:xfrm rot="16200000">
            <a:off x="-322050" y="3564150"/>
            <a:ext cx="2348300" cy="276999"/>
          </a:xfrm>
          <a:prstGeom prst="rect">
            <a:avLst/>
          </a:prstGeom>
          <a:solidFill>
            <a:schemeClr val="bg1"/>
          </a:solidFill>
        </p:spPr>
        <p:txBody>
          <a:bodyPr wrap="square" lIns="0" tIns="0" rIns="0" bIns="0">
            <a:spAutoFit/>
          </a:bodyPr>
          <a:lstStyle/>
          <a:p>
            <a:r>
              <a:rPr lang="en-US" dirty="0" smtClean="0"/>
              <a:t>Latitude, Degrees North</a:t>
            </a:r>
            <a:endParaRPr lang="en-US" dirty="0"/>
          </a:p>
        </p:txBody>
      </p:sp>
      <p:sp>
        <p:nvSpPr>
          <p:cNvPr id="13" name="TextBox 12"/>
          <p:cNvSpPr txBox="1"/>
          <p:nvPr/>
        </p:nvSpPr>
        <p:spPr>
          <a:xfrm>
            <a:off x="6331863" y="1828800"/>
            <a:ext cx="1592937" cy="646331"/>
          </a:xfrm>
          <a:prstGeom prst="rect">
            <a:avLst/>
          </a:prstGeom>
          <a:noFill/>
        </p:spPr>
        <p:txBody>
          <a:bodyPr wrap="none" rtlCol="0">
            <a:spAutoFit/>
          </a:bodyPr>
          <a:lstStyle/>
          <a:p>
            <a:r>
              <a:rPr lang="en-US" dirty="0" smtClean="0"/>
              <a:t>Latitude range </a:t>
            </a:r>
          </a:p>
          <a:p>
            <a:r>
              <a:rPr lang="en-US" dirty="0" smtClean="0"/>
              <a:t>for zonal mean</a:t>
            </a:r>
            <a:endParaRPr lang="en-US" dirty="0"/>
          </a:p>
        </p:txBody>
      </p:sp>
    </p:spTree>
    <p:extLst>
      <p:ext uri="{BB962C8B-B14F-4D97-AF65-F5344CB8AC3E}">
        <p14:creationId xmlns:p14="http://schemas.microsoft.com/office/powerpoint/2010/main" val="1278768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imap://larry%2Eflynn@mail.nems.noaa.gov:993/fetch%3EUID%3E/INBOX%3E36997?part=1.4&amp;type=image/png&amp;filename=SBUV.N17n18.123D.69to73Toz.5-8.2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p://larry%2Eflynn@mail.nems.noaa.gov:993/fetch%3EUID%3E/INBOX%3E36997?part=1.4&amp;type=image/png&amp;filename=SBUV.N17n18.123D.69to73Toz.5-8.2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BUV.N17n18.123D.69to73Toz.5-8.2010.png"/>
          <p:cNvPicPr>
            <a:picLocks noChangeAspect="1"/>
          </p:cNvPicPr>
          <p:nvPr/>
        </p:nvPicPr>
        <p:blipFill>
          <a:blip r:embed="rId2" cstate="print"/>
          <a:stretch>
            <a:fillRect/>
          </a:stretch>
        </p:blipFill>
        <p:spPr>
          <a:xfrm>
            <a:off x="762000" y="571500"/>
            <a:ext cx="7620000" cy="5715000"/>
          </a:xfrm>
          <a:prstGeom prst="rect">
            <a:avLst/>
          </a:prstGeom>
        </p:spPr>
      </p:pic>
      <p:sp>
        <p:nvSpPr>
          <p:cNvPr id="8" name="TextBox 7"/>
          <p:cNvSpPr txBox="1"/>
          <p:nvPr/>
        </p:nvSpPr>
        <p:spPr>
          <a:xfrm>
            <a:off x="381000" y="0"/>
            <a:ext cx="8458200" cy="707886"/>
          </a:xfrm>
          <a:prstGeom prst="rect">
            <a:avLst/>
          </a:prstGeom>
          <a:noFill/>
        </p:spPr>
        <p:txBody>
          <a:bodyPr wrap="square" rtlCol="0">
            <a:spAutoFit/>
          </a:bodyPr>
          <a:lstStyle/>
          <a:p>
            <a:r>
              <a:rPr lang="en-US" sz="2000" dirty="0" smtClean="0"/>
              <a:t>No Local Time Difference Comparisons, NOAA-17 SBUV/2 &amp; NOAA-18 SBUV/2</a:t>
            </a:r>
          </a:p>
          <a:p>
            <a:r>
              <a:rPr lang="en-US" sz="2000" dirty="0" smtClean="0"/>
              <a:t>May-August 2010, 69 N to 73 N, Daily Zonal Mean</a:t>
            </a:r>
            <a:endParaRPr lang="en-US" sz="2000" dirty="0"/>
          </a:p>
        </p:txBody>
      </p:sp>
      <p:sp>
        <p:nvSpPr>
          <p:cNvPr id="7" name="TextBox 6"/>
          <p:cNvSpPr txBox="1"/>
          <p:nvPr/>
        </p:nvSpPr>
        <p:spPr>
          <a:xfrm>
            <a:off x="2286000" y="3886200"/>
            <a:ext cx="2377510" cy="646331"/>
          </a:xfrm>
          <a:prstGeom prst="rect">
            <a:avLst/>
          </a:prstGeom>
          <a:noFill/>
        </p:spPr>
        <p:txBody>
          <a:bodyPr wrap="none" rtlCol="0">
            <a:spAutoFit/>
          </a:bodyPr>
          <a:lstStyle/>
          <a:p>
            <a:r>
              <a:rPr lang="en-US" dirty="0" smtClean="0"/>
              <a:t>+----+ NOAA-18 SBUV/2</a:t>
            </a:r>
          </a:p>
          <a:p>
            <a:r>
              <a:rPr lang="en-US" dirty="0" smtClean="0">
                <a:solidFill>
                  <a:srgbClr val="4612AE"/>
                </a:solidFill>
              </a:rPr>
              <a:t>--&lt;&gt;--</a:t>
            </a:r>
            <a:r>
              <a:rPr lang="en-US" dirty="0" smtClean="0"/>
              <a:t> NOAA-17 SBUV/2</a:t>
            </a:r>
            <a:endParaRPr lang="en-US" dirty="0"/>
          </a:p>
        </p:txBody>
      </p:sp>
      <p:sp>
        <p:nvSpPr>
          <p:cNvPr id="9" name="Rectangle 8"/>
          <p:cNvSpPr/>
          <p:nvPr/>
        </p:nvSpPr>
        <p:spPr>
          <a:xfrm>
            <a:off x="3886200" y="6096000"/>
            <a:ext cx="1676400" cy="276999"/>
          </a:xfrm>
          <a:prstGeom prst="rect">
            <a:avLst/>
          </a:prstGeom>
          <a:solidFill>
            <a:schemeClr val="bg1"/>
          </a:solidFill>
        </p:spPr>
        <p:txBody>
          <a:bodyPr wrap="square" lIns="0" tIns="0" rIns="0" bIns="0">
            <a:spAutoFit/>
          </a:bodyPr>
          <a:lstStyle/>
          <a:p>
            <a:r>
              <a:rPr lang="en-US" dirty="0" smtClean="0"/>
              <a:t>Daily Time Series</a:t>
            </a:r>
            <a:endParaRPr lang="en-US" dirty="0"/>
          </a:p>
        </p:txBody>
      </p:sp>
      <p:sp>
        <p:nvSpPr>
          <p:cNvPr id="10" name="Rectangle 9"/>
          <p:cNvSpPr/>
          <p:nvPr/>
        </p:nvSpPr>
        <p:spPr>
          <a:xfrm rot="16200000">
            <a:off x="297850" y="3131151"/>
            <a:ext cx="1662501" cy="276999"/>
          </a:xfrm>
          <a:prstGeom prst="rect">
            <a:avLst/>
          </a:prstGeom>
          <a:solidFill>
            <a:schemeClr val="bg1"/>
          </a:solidFill>
        </p:spPr>
        <p:txBody>
          <a:bodyPr wrap="square" lIns="0" tIns="0" rIns="0" bIns="0">
            <a:spAutoFit/>
          </a:bodyPr>
          <a:lstStyle/>
          <a:p>
            <a:r>
              <a:rPr lang="en-US" dirty="0" smtClean="0"/>
              <a:t>Total Ozone, DU</a:t>
            </a:r>
            <a:endParaRPr lang="en-US" dirty="0"/>
          </a:p>
        </p:txBody>
      </p:sp>
    </p:spTree>
    <p:extLst>
      <p:ext uri="{BB962C8B-B14F-4D97-AF65-F5344CB8AC3E}">
        <p14:creationId xmlns:p14="http://schemas.microsoft.com/office/powerpoint/2010/main" val="2591425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 y="76200"/>
            <a:ext cx="4953000" cy="533400"/>
          </a:xfrm>
        </p:spPr>
        <p:txBody>
          <a:bodyPr>
            <a:noAutofit/>
          </a:bodyPr>
          <a:lstStyle/>
          <a:p>
            <a:r>
              <a:rPr lang="en-US" sz="2400" dirty="0" smtClean="0"/>
              <a:t>Well-matched Orbits for 6/15/2013</a:t>
            </a:r>
            <a:endParaRPr lang="en-US" sz="2400" dirty="0"/>
          </a:p>
        </p:txBody>
      </p:sp>
      <p:pic>
        <p:nvPicPr>
          <p:cNvPr id="143362" name="Picture 2" descr="http://www.star.nesdis.noaa.gov/smcd/spb/wyu/OMPS/comparison/chasing/np/ChasingOrbit_OMPS_N19_20130615.png"/>
          <p:cNvPicPr>
            <a:picLocks noChangeAspect="1" noChangeArrowheads="1"/>
          </p:cNvPicPr>
          <p:nvPr/>
        </p:nvPicPr>
        <p:blipFill>
          <a:blip r:embed="rId2" cstate="print"/>
          <a:srcRect/>
          <a:stretch>
            <a:fillRect/>
          </a:stretch>
        </p:blipFill>
        <p:spPr bwMode="auto">
          <a:xfrm>
            <a:off x="152400" y="685800"/>
            <a:ext cx="3947160" cy="2819400"/>
          </a:xfrm>
          <a:prstGeom prst="rect">
            <a:avLst/>
          </a:prstGeom>
          <a:noFill/>
        </p:spPr>
      </p:pic>
      <p:sp>
        <p:nvSpPr>
          <p:cNvPr id="8" name="Slide Number Placeholder 7"/>
          <p:cNvSpPr>
            <a:spLocks noGrp="1"/>
          </p:cNvSpPr>
          <p:nvPr>
            <p:ph type="sldNum" sz="quarter" idx="12"/>
          </p:nvPr>
        </p:nvSpPr>
        <p:spPr/>
        <p:txBody>
          <a:bodyPr/>
          <a:lstStyle/>
          <a:p>
            <a:fld id="{DF5EA597-D671-40E4-B0A9-DB87D029A054}" type="slidenum">
              <a:rPr lang="en-US" smtClean="0"/>
              <a:pPr/>
              <a:t>25</a:t>
            </a:fld>
            <a:endParaRPr lang="en-US"/>
          </a:p>
        </p:txBody>
      </p:sp>
      <p:sp>
        <p:nvSpPr>
          <p:cNvPr id="7" name="Rectangle 6"/>
          <p:cNvSpPr/>
          <p:nvPr/>
        </p:nvSpPr>
        <p:spPr>
          <a:xfrm>
            <a:off x="990600" y="3352800"/>
            <a:ext cx="2514600" cy="276999"/>
          </a:xfrm>
          <a:prstGeom prst="rect">
            <a:avLst/>
          </a:prstGeom>
          <a:solidFill>
            <a:schemeClr val="bg1"/>
          </a:solidFill>
        </p:spPr>
        <p:txBody>
          <a:bodyPr wrap="square" lIns="0" tIns="0" rIns="0" bIns="0">
            <a:spAutoFit/>
          </a:bodyPr>
          <a:lstStyle/>
          <a:p>
            <a:r>
              <a:rPr lang="en-US" dirty="0" smtClean="0"/>
              <a:t>Longitude, Degrees East</a:t>
            </a:r>
            <a:endParaRPr lang="en-US" dirty="0"/>
          </a:p>
        </p:txBody>
      </p:sp>
      <p:sp>
        <p:nvSpPr>
          <p:cNvPr id="9" name="Rectangle 8"/>
          <p:cNvSpPr/>
          <p:nvPr/>
        </p:nvSpPr>
        <p:spPr>
          <a:xfrm rot="16200000">
            <a:off x="-931650" y="1735350"/>
            <a:ext cx="2348300" cy="276999"/>
          </a:xfrm>
          <a:prstGeom prst="rect">
            <a:avLst/>
          </a:prstGeom>
          <a:solidFill>
            <a:schemeClr val="bg1"/>
          </a:solidFill>
        </p:spPr>
        <p:txBody>
          <a:bodyPr wrap="square" lIns="0" tIns="0" rIns="0" bIns="0">
            <a:spAutoFit/>
          </a:bodyPr>
          <a:lstStyle/>
          <a:p>
            <a:r>
              <a:rPr lang="en-US" dirty="0" smtClean="0"/>
              <a:t>Latitude, Degrees North</a:t>
            </a:r>
            <a:endParaRPr lang="en-US" dirty="0"/>
          </a:p>
        </p:txBody>
      </p:sp>
      <p:pic>
        <p:nvPicPr>
          <p:cNvPr id="10" name="Picture 2" descr="http://www.star.nesdis.noaa.gov/smcd/spb/wyu/OMPS/comparison/chasing/ir/chasing_IR_20130615_sbuv.v6pro_vs_imopo.png"/>
          <p:cNvPicPr>
            <a:picLocks noChangeAspect="1" noChangeArrowheads="1"/>
          </p:cNvPicPr>
          <p:nvPr/>
        </p:nvPicPr>
        <p:blipFill>
          <a:blip r:embed="rId3" cstate="print">
            <a:clrChange>
              <a:clrFrom>
                <a:srgbClr val="FFFFFF"/>
              </a:clrFrom>
              <a:clrTo>
                <a:srgbClr val="FFFFFF">
                  <a:alpha val="0"/>
                </a:srgbClr>
              </a:clrTo>
            </a:clrChange>
            <a:lum bright="-20000" contrast="40000"/>
          </a:blip>
          <a:srcRect l="33696" t="22322" r="32608" b="50503"/>
          <a:stretch>
            <a:fillRect/>
          </a:stretch>
        </p:blipFill>
        <p:spPr bwMode="auto">
          <a:xfrm>
            <a:off x="3962400" y="990600"/>
            <a:ext cx="5181600" cy="3627120"/>
          </a:xfrm>
          <a:prstGeom prst="rect">
            <a:avLst/>
          </a:prstGeom>
          <a:noFill/>
        </p:spPr>
      </p:pic>
      <p:sp>
        <p:nvSpPr>
          <p:cNvPr id="11" name="Title 1"/>
          <p:cNvSpPr txBox="1">
            <a:spLocks/>
          </p:cNvSpPr>
          <p:nvPr/>
        </p:nvSpPr>
        <p:spPr>
          <a:xfrm>
            <a:off x="3886200" y="304800"/>
            <a:ext cx="5410200" cy="944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t>Comparison of Initial V6 Measurement Residuals </a:t>
            </a:r>
            <a:b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br>
            <a: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t>for S-NPP OMPS NP and NOAA-19 SBUV/2</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2"/>
          <p:cNvPicPr>
            <a:picLocks noChangeAspect="1" noChangeArrowheads="1"/>
          </p:cNvPicPr>
          <p:nvPr/>
        </p:nvPicPr>
        <p:blipFill>
          <a:blip r:embed="rId4" cstate="print"/>
          <a:srcRect b="33918"/>
          <a:stretch>
            <a:fillRect/>
          </a:stretch>
        </p:blipFill>
        <p:spPr bwMode="auto">
          <a:xfrm>
            <a:off x="76200" y="4327692"/>
            <a:ext cx="5105400" cy="2530308"/>
          </a:xfrm>
          <a:prstGeom prst="rect">
            <a:avLst/>
          </a:prstGeom>
          <a:noFill/>
          <a:ln w="9525">
            <a:noFill/>
            <a:miter lim="800000"/>
            <a:headEnd/>
            <a:tailEnd/>
          </a:ln>
        </p:spPr>
      </p:pic>
      <p:sp>
        <p:nvSpPr>
          <p:cNvPr id="13" name="Rectangle 12"/>
          <p:cNvSpPr/>
          <p:nvPr/>
        </p:nvSpPr>
        <p:spPr>
          <a:xfrm>
            <a:off x="615058" y="4038600"/>
            <a:ext cx="3880742" cy="369332"/>
          </a:xfrm>
          <a:prstGeom prst="rect">
            <a:avLst/>
          </a:prstGeom>
        </p:spPr>
        <p:txBody>
          <a:bodyPr wrap="none">
            <a:spAutoFit/>
          </a:bodyPr>
          <a:lstStyle/>
          <a:p>
            <a:r>
              <a:rPr lang="en-US" dirty="0" smtClean="0"/>
              <a:t>Operational Initial Residuals for SBUV/2</a:t>
            </a:r>
            <a:endParaRPr lang="en-US" dirty="0"/>
          </a:p>
        </p:txBody>
      </p:sp>
      <p:sp>
        <p:nvSpPr>
          <p:cNvPr id="14" name="TextBox 13"/>
          <p:cNvSpPr txBox="1"/>
          <p:nvPr/>
        </p:nvSpPr>
        <p:spPr>
          <a:xfrm>
            <a:off x="5181600" y="5105400"/>
            <a:ext cx="2644635" cy="1200329"/>
          </a:xfrm>
          <a:prstGeom prst="rect">
            <a:avLst/>
          </a:prstGeom>
          <a:noFill/>
        </p:spPr>
        <p:txBody>
          <a:bodyPr wrap="none" rtlCol="0">
            <a:spAutoFit/>
          </a:bodyPr>
          <a:lstStyle/>
          <a:p>
            <a:r>
              <a:rPr lang="en-US" dirty="0" smtClean="0"/>
              <a:t>Daily Means</a:t>
            </a:r>
          </a:p>
          <a:p>
            <a:r>
              <a:rPr lang="en-US" dirty="0" smtClean="0"/>
              <a:t>Equatorial Pacific Box</a:t>
            </a:r>
          </a:p>
          <a:p>
            <a:r>
              <a:rPr lang="en-US" dirty="0" smtClean="0"/>
              <a:t>20S – 20N Latitude</a:t>
            </a:r>
          </a:p>
          <a:p>
            <a:r>
              <a:rPr lang="en-US" dirty="0" smtClean="0"/>
              <a:t>100W to 180W  Longitude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136525"/>
          <a:ext cx="9144000" cy="6416675"/>
        </p:xfrm>
        <a:graphic>
          <a:graphicData uri="http://schemas.openxmlformats.org/presentationml/2006/ole">
            <mc:AlternateContent xmlns:mc="http://schemas.openxmlformats.org/markup-compatibility/2006">
              <mc:Choice xmlns:v="urn:schemas-microsoft-com:vml" Requires="v">
                <p:oleObj spid="_x0000_s3136" name="Picture" r:id="rId4" imgW="5268293" imgH="3696682" progId="Word.Picture.8">
                  <p:embed/>
                </p:oleObj>
              </mc:Choice>
              <mc:Fallback>
                <p:oleObj name="Picture" r:id="rId4" imgW="5268293" imgH="3696682"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525"/>
                        <a:ext cx="9144000" cy="641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1828800" y="609600"/>
            <a:ext cx="990600" cy="381000"/>
          </a:xfrm>
          <a:prstGeom prst="rect">
            <a:avLst/>
          </a:prstGeom>
          <a:noFill/>
          <a:ln w="25400">
            <a:solidFill>
              <a:schemeClr val="tx1"/>
            </a:solidFill>
            <a:miter lim="800000"/>
            <a:headEnd/>
            <a:tailEnd/>
          </a:ln>
          <a:effectLst/>
        </p:spPr>
        <p:txBody>
          <a:bodyPr wrap="square">
            <a:spAutoFit/>
          </a:bodyPr>
          <a:lstStyle/>
          <a:p>
            <a:r>
              <a:rPr lang="en-US"/>
              <a:t>252 nm</a:t>
            </a:r>
          </a:p>
        </p:txBody>
      </p:sp>
      <p:sp>
        <p:nvSpPr>
          <p:cNvPr id="13316" name="Text Box 4"/>
          <p:cNvSpPr txBox="1">
            <a:spLocks noChangeArrowheads="1"/>
          </p:cNvSpPr>
          <p:nvPr/>
        </p:nvSpPr>
        <p:spPr bwMode="auto">
          <a:xfrm>
            <a:off x="7239000" y="3352800"/>
            <a:ext cx="1106488" cy="457200"/>
          </a:xfrm>
          <a:prstGeom prst="rect">
            <a:avLst/>
          </a:prstGeom>
          <a:noFill/>
          <a:ln w="25400">
            <a:solidFill>
              <a:schemeClr val="tx1"/>
            </a:solidFill>
            <a:miter lim="800000"/>
            <a:headEnd/>
            <a:tailEnd/>
          </a:ln>
          <a:effectLst/>
        </p:spPr>
        <p:txBody>
          <a:bodyPr wrap="none">
            <a:spAutoFit/>
          </a:bodyPr>
          <a:lstStyle/>
          <a:p>
            <a:r>
              <a:rPr lang="en-US"/>
              <a:t>306 nm</a:t>
            </a:r>
          </a:p>
        </p:txBody>
      </p:sp>
      <p:sp>
        <p:nvSpPr>
          <p:cNvPr id="13317" name="Line 5"/>
          <p:cNvSpPr>
            <a:spLocks noChangeShapeType="1"/>
          </p:cNvSpPr>
          <p:nvPr/>
        </p:nvSpPr>
        <p:spPr bwMode="auto">
          <a:xfrm>
            <a:off x="2810435" y="896470"/>
            <a:ext cx="762000" cy="4572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7" name="Line 5"/>
          <p:cNvSpPr>
            <a:spLocks noChangeShapeType="1"/>
          </p:cNvSpPr>
          <p:nvPr/>
        </p:nvSpPr>
        <p:spPr bwMode="auto">
          <a:xfrm>
            <a:off x="28194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8" name="Text Box 3"/>
          <p:cNvSpPr txBox="1">
            <a:spLocks noChangeArrowheads="1"/>
          </p:cNvSpPr>
          <p:nvPr/>
        </p:nvSpPr>
        <p:spPr bwMode="auto">
          <a:xfrm>
            <a:off x="3048000" y="609600"/>
            <a:ext cx="894797" cy="369332"/>
          </a:xfrm>
          <a:prstGeom prst="rect">
            <a:avLst/>
          </a:prstGeom>
          <a:noFill/>
          <a:ln w="25400">
            <a:solidFill>
              <a:schemeClr val="tx1"/>
            </a:solidFill>
            <a:miter lim="800000"/>
            <a:headEnd/>
            <a:tailEnd/>
          </a:ln>
          <a:effectLst/>
        </p:spPr>
        <p:txBody>
          <a:bodyPr wrap="none">
            <a:spAutoFit/>
          </a:bodyPr>
          <a:lstStyle/>
          <a:p>
            <a:r>
              <a:rPr lang="en-US" dirty="0" smtClean="0"/>
              <a:t>273 </a:t>
            </a:r>
            <a:r>
              <a:rPr lang="en-US" dirty="0"/>
              <a:t>nm</a:t>
            </a:r>
          </a:p>
        </p:txBody>
      </p:sp>
      <p:sp>
        <p:nvSpPr>
          <p:cNvPr id="9" name="Line 5"/>
          <p:cNvSpPr>
            <a:spLocks noChangeShapeType="1"/>
          </p:cNvSpPr>
          <p:nvPr/>
        </p:nvSpPr>
        <p:spPr bwMode="auto">
          <a:xfrm>
            <a:off x="3962400" y="990600"/>
            <a:ext cx="533400" cy="381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0" name="Line 5"/>
          <p:cNvSpPr>
            <a:spLocks noChangeShapeType="1"/>
          </p:cNvSpPr>
          <p:nvPr/>
        </p:nvSpPr>
        <p:spPr bwMode="auto">
          <a:xfrm>
            <a:off x="38100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1" name="Line 5"/>
          <p:cNvSpPr>
            <a:spLocks noChangeShapeType="1"/>
          </p:cNvSpPr>
          <p:nvPr/>
        </p:nvSpPr>
        <p:spPr bwMode="auto">
          <a:xfrm flipH="1" flipV="1">
            <a:off x="5638800" y="2743200"/>
            <a:ext cx="1600200" cy="762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2" name="Line 5"/>
          <p:cNvSpPr>
            <a:spLocks noChangeShapeType="1"/>
          </p:cNvSpPr>
          <p:nvPr/>
        </p:nvSpPr>
        <p:spPr bwMode="auto">
          <a:xfrm flipH="1" flipV="1">
            <a:off x="5638800" y="3429000"/>
            <a:ext cx="1600200" cy="1524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3" name="Text Box 4"/>
          <p:cNvSpPr txBox="1">
            <a:spLocks noChangeArrowheads="1"/>
          </p:cNvSpPr>
          <p:nvPr/>
        </p:nvSpPr>
        <p:spPr bwMode="auto">
          <a:xfrm>
            <a:off x="3505200" y="3429000"/>
            <a:ext cx="894797" cy="369332"/>
          </a:xfrm>
          <a:prstGeom prst="rect">
            <a:avLst/>
          </a:prstGeom>
          <a:noFill/>
          <a:ln w="25400">
            <a:solidFill>
              <a:schemeClr val="tx1"/>
            </a:solidFill>
            <a:miter lim="800000"/>
            <a:headEnd/>
            <a:tailEnd/>
          </a:ln>
          <a:effectLst/>
        </p:spPr>
        <p:txBody>
          <a:bodyPr wrap="none">
            <a:spAutoFit/>
          </a:bodyPr>
          <a:lstStyle/>
          <a:p>
            <a:r>
              <a:rPr lang="en-US" dirty="0" smtClean="0"/>
              <a:t>302 </a:t>
            </a:r>
            <a:r>
              <a:rPr lang="en-US" dirty="0"/>
              <a:t>nm</a:t>
            </a:r>
          </a:p>
        </p:txBody>
      </p:sp>
      <p:sp>
        <p:nvSpPr>
          <p:cNvPr id="14" name="Line 5"/>
          <p:cNvSpPr>
            <a:spLocks noChangeShapeType="1"/>
          </p:cNvSpPr>
          <p:nvPr/>
        </p:nvSpPr>
        <p:spPr bwMode="auto">
          <a:xfrm flipH="1" flipV="1">
            <a:off x="2971800" y="3048000"/>
            <a:ext cx="533400" cy="5334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5" name="Line 5"/>
          <p:cNvSpPr>
            <a:spLocks noChangeShapeType="1"/>
          </p:cNvSpPr>
          <p:nvPr/>
        </p:nvSpPr>
        <p:spPr bwMode="auto">
          <a:xfrm flipH="1">
            <a:off x="2743200" y="3657600"/>
            <a:ext cx="762000" cy="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6" name="Rectangle 15"/>
          <p:cNvSpPr/>
          <p:nvPr/>
        </p:nvSpPr>
        <p:spPr>
          <a:xfrm>
            <a:off x="1371600" y="6172200"/>
            <a:ext cx="6497291" cy="461665"/>
          </a:xfrm>
          <a:prstGeom prst="rect">
            <a:avLst/>
          </a:prstGeom>
        </p:spPr>
        <p:txBody>
          <a:bodyPr wrap="none">
            <a:spAutoFit/>
          </a:bodyPr>
          <a:lstStyle/>
          <a:p>
            <a:r>
              <a:rPr lang="en-US" sz="2400" dirty="0" smtClean="0"/>
              <a:t>S1*</a:t>
            </a:r>
            <a:r>
              <a:rPr lang="el-GR" sz="2400" dirty="0" smtClean="0"/>
              <a:t>α</a:t>
            </a:r>
            <a:r>
              <a:rPr lang="en-US" sz="2400" dirty="0" smtClean="0"/>
              <a:t>1 = S2*</a:t>
            </a:r>
            <a:r>
              <a:rPr lang="el-GR" sz="2400" dirty="0" smtClean="0"/>
              <a:t> α</a:t>
            </a:r>
            <a:r>
              <a:rPr lang="en-US" sz="2400" dirty="0" smtClean="0"/>
              <a:t>2, Si = 1 + sec(</a:t>
            </a:r>
            <a:r>
              <a:rPr lang="en-US" sz="2400" dirty="0" err="1" smtClean="0"/>
              <a:t>SZAi</a:t>
            </a:r>
            <a:r>
              <a:rPr lang="en-US" sz="2400" dirty="0" smtClean="0"/>
              <a:t>) for nadir viewing</a:t>
            </a:r>
            <a:endParaRPr lang="en-US" sz="2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r>
              <a:rPr lang="en-US" dirty="0" smtClean="0"/>
              <a:t>Possible Goals/Topics for the UV Subgrou</a:t>
            </a:r>
            <a:r>
              <a:rPr lang="en-US" dirty="0"/>
              <a:t>p</a:t>
            </a:r>
          </a:p>
        </p:txBody>
      </p:sp>
      <p:sp>
        <p:nvSpPr>
          <p:cNvPr id="3" name="Content Placeholder 2"/>
          <p:cNvSpPr>
            <a:spLocks noGrp="1"/>
          </p:cNvSpPr>
          <p:nvPr>
            <p:ph idx="1"/>
          </p:nvPr>
        </p:nvSpPr>
        <p:spPr>
          <a:xfrm>
            <a:off x="0" y="533400"/>
            <a:ext cx="4572000" cy="6324600"/>
          </a:xfrm>
        </p:spPr>
        <p:txBody>
          <a:bodyPr>
            <a:normAutofit fontScale="40000" lnSpcReduction="20000"/>
          </a:bodyPr>
          <a:lstStyle/>
          <a:p>
            <a:pPr>
              <a:buNone/>
            </a:pPr>
            <a:r>
              <a:rPr lang="en-US" dirty="0"/>
              <a:t>1. Exchanges and traceability of standards</a:t>
            </a:r>
          </a:p>
          <a:p>
            <a:pPr lvl="1"/>
            <a:r>
              <a:rPr lang="en-US" dirty="0" smtClean="0"/>
              <a:t>NIST </a:t>
            </a:r>
            <a:r>
              <a:rPr lang="en-US" dirty="0"/>
              <a:t>and </a:t>
            </a:r>
            <a:r>
              <a:rPr lang="en-US" dirty="0" smtClean="0"/>
              <a:t>SIRCUS</a:t>
            </a:r>
          </a:p>
          <a:p>
            <a:pPr lvl="1"/>
            <a:r>
              <a:rPr lang="en-US" dirty="0" smtClean="0"/>
              <a:t>Integrating </a:t>
            </a:r>
            <a:r>
              <a:rPr lang="en-US" dirty="0"/>
              <a:t>Spheres, </a:t>
            </a:r>
            <a:r>
              <a:rPr lang="en-US" dirty="0" smtClean="0"/>
              <a:t>diffusers, lamps</a:t>
            </a:r>
            <a:r>
              <a:rPr lang="en-US" dirty="0"/>
              <a:t>, </a:t>
            </a:r>
            <a:r>
              <a:rPr lang="en-US" dirty="0" smtClean="0"/>
              <a:t>lasers</a:t>
            </a:r>
            <a:r>
              <a:rPr lang="en-US" dirty="0"/>
              <a:t>, etc</a:t>
            </a:r>
            <a:r>
              <a:rPr lang="en-US" dirty="0" smtClean="0"/>
              <a:t>.</a:t>
            </a:r>
            <a:endParaRPr lang="en-US" dirty="0"/>
          </a:p>
          <a:p>
            <a:pPr>
              <a:buNone/>
            </a:pPr>
            <a:r>
              <a:rPr lang="en-US" dirty="0" smtClean="0"/>
              <a:t>2. Establish a library of solar measurements</a:t>
            </a:r>
          </a:p>
          <a:p>
            <a:pPr lvl="1"/>
            <a:r>
              <a:rPr lang="en-US" dirty="0" smtClean="0">
                <a:solidFill>
                  <a:srgbClr val="0000FF"/>
                </a:solidFill>
              </a:rPr>
              <a:t>Reference high resolution solar (SOLSTICE, SIM, </a:t>
            </a:r>
            <a:r>
              <a:rPr lang="en-US" dirty="0" err="1" smtClean="0">
                <a:solidFill>
                  <a:srgbClr val="0000FF"/>
                </a:solidFill>
              </a:rPr>
              <a:t>Kitt</a:t>
            </a:r>
            <a:r>
              <a:rPr lang="en-US" dirty="0" smtClean="0">
                <a:solidFill>
                  <a:srgbClr val="0000FF"/>
                </a:solidFill>
              </a:rPr>
              <a:t> Peak, etc.)</a:t>
            </a:r>
          </a:p>
          <a:p>
            <a:pPr lvl="1"/>
            <a:r>
              <a:rPr lang="en-US" dirty="0" smtClean="0">
                <a:solidFill>
                  <a:srgbClr val="0000FF"/>
                </a:solidFill>
              </a:rPr>
              <a:t>Mg II Index time series, Scale factors at resolution (new OMI)</a:t>
            </a:r>
          </a:p>
          <a:p>
            <a:pPr>
              <a:buNone/>
            </a:pPr>
            <a:r>
              <a:rPr lang="en-US" dirty="0" smtClean="0"/>
              <a:t>3. Establish a library of instrument data bases</a:t>
            </a:r>
          </a:p>
          <a:p>
            <a:pPr lvl="1"/>
            <a:r>
              <a:rPr lang="en-US" dirty="0" err="1" smtClean="0">
                <a:solidFill>
                  <a:srgbClr val="0000FF"/>
                </a:solidFill>
              </a:rPr>
              <a:t>Bandpasses</a:t>
            </a:r>
            <a:r>
              <a:rPr lang="en-US" dirty="0">
                <a:solidFill>
                  <a:srgbClr val="0000FF"/>
                </a:solidFill>
              </a:rPr>
              <a:t>, calibration constants, wavelength </a:t>
            </a:r>
            <a:r>
              <a:rPr lang="en-US" dirty="0" smtClean="0">
                <a:solidFill>
                  <a:srgbClr val="0000FF"/>
                </a:solidFill>
              </a:rPr>
              <a:t>scales</a:t>
            </a:r>
          </a:p>
          <a:p>
            <a:pPr lvl="1"/>
            <a:r>
              <a:rPr lang="en-US" dirty="0" smtClean="0">
                <a:solidFill>
                  <a:srgbClr val="0000FF"/>
                </a:solidFill>
              </a:rPr>
              <a:t>Day 1 solar, time series with error bars</a:t>
            </a:r>
          </a:p>
          <a:p>
            <a:pPr lvl="1"/>
            <a:r>
              <a:rPr lang="en-US" dirty="0" smtClean="0">
                <a:solidFill>
                  <a:srgbClr val="0000FF"/>
                </a:solidFill>
              </a:rPr>
              <a:t>Mg II Indices and scale factors</a:t>
            </a:r>
          </a:p>
          <a:p>
            <a:pPr lvl="1"/>
            <a:r>
              <a:rPr lang="en-US" dirty="0" smtClean="0"/>
              <a:t>FOVs, Polarization sensitivity, </a:t>
            </a:r>
          </a:p>
          <a:p>
            <a:pPr lvl="1"/>
            <a:r>
              <a:rPr lang="en-US" dirty="0" smtClean="0"/>
              <a:t>Reference papers, ATBDs, validation</a:t>
            </a:r>
            <a:r>
              <a:rPr lang="en-US" dirty="0" smtClean="0">
                <a:solidFill>
                  <a:srgbClr val="0000FF"/>
                </a:solidFill>
              </a:rPr>
              <a:t>, Shift &amp; Squeeze</a:t>
            </a:r>
            <a:r>
              <a:rPr lang="en-US" dirty="0" smtClean="0"/>
              <a:t>, </a:t>
            </a:r>
            <a:endParaRPr lang="en-US" dirty="0"/>
          </a:p>
          <a:p>
            <a:pPr>
              <a:buNone/>
            </a:pPr>
            <a:r>
              <a:rPr lang="en-US" dirty="0" smtClean="0"/>
              <a:t>4</a:t>
            </a:r>
            <a:r>
              <a:rPr lang="en-US" dirty="0"/>
              <a:t>. </a:t>
            </a:r>
            <a:r>
              <a:rPr lang="en-US" dirty="0" smtClean="0"/>
              <a:t>Establish a library Absorption </a:t>
            </a:r>
            <a:r>
              <a:rPr lang="en-US" dirty="0"/>
              <a:t>data bases</a:t>
            </a:r>
          </a:p>
          <a:p>
            <a:pPr lvl="1"/>
            <a:r>
              <a:rPr lang="en-US" dirty="0" smtClean="0"/>
              <a:t>O3 </a:t>
            </a:r>
            <a:r>
              <a:rPr lang="en-US" dirty="0"/>
              <a:t>in the UV with wavelength and temperature </a:t>
            </a:r>
            <a:r>
              <a:rPr lang="en-US" dirty="0" smtClean="0"/>
              <a:t>dependence</a:t>
            </a:r>
          </a:p>
          <a:p>
            <a:pPr lvl="2"/>
            <a:r>
              <a:rPr lang="en-US" dirty="0" smtClean="0"/>
              <a:t>at </a:t>
            </a:r>
            <a:r>
              <a:rPr lang="en-US" dirty="0"/>
              <a:t>instrument resolution </a:t>
            </a:r>
            <a:r>
              <a:rPr lang="en-US" dirty="0" smtClean="0"/>
              <a:t>– </a:t>
            </a:r>
            <a:r>
              <a:rPr lang="en-US" dirty="0"/>
              <a:t>from DOAS</a:t>
            </a:r>
            <a:r>
              <a:rPr lang="en-US" dirty="0" smtClean="0"/>
              <a:t>?</a:t>
            </a:r>
          </a:p>
          <a:p>
            <a:pPr lvl="1"/>
            <a:r>
              <a:rPr lang="en-US" dirty="0" smtClean="0"/>
              <a:t>UV </a:t>
            </a:r>
            <a:r>
              <a:rPr lang="en-US" dirty="0"/>
              <a:t>compared to Visible and </a:t>
            </a:r>
            <a:r>
              <a:rPr lang="en-US" dirty="0" smtClean="0"/>
              <a:t>IR</a:t>
            </a:r>
          </a:p>
          <a:p>
            <a:pPr lvl="1"/>
            <a:r>
              <a:rPr lang="en-US" dirty="0" smtClean="0"/>
              <a:t>other </a:t>
            </a:r>
            <a:r>
              <a:rPr lang="en-US" dirty="0"/>
              <a:t>species -- SO2, NO2, </a:t>
            </a:r>
            <a:r>
              <a:rPr lang="en-US" dirty="0" smtClean="0"/>
              <a:t>etc.</a:t>
            </a:r>
            <a:endParaRPr lang="en-US" dirty="0"/>
          </a:p>
          <a:p>
            <a:pPr>
              <a:buNone/>
            </a:pPr>
            <a:r>
              <a:rPr lang="en-US" dirty="0"/>
              <a:t>5. Standard </a:t>
            </a:r>
            <a:r>
              <a:rPr lang="en-US" dirty="0" err="1" smtClean="0"/>
              <a:t>climatologies</a:t>
            </a:r>
            <a:r>
              <a:rPr lang="en-US" dirty="0"/>
              <a:t>;</a:t>
            </a:r>
            <a:r>
              <a:rPr lang="en-US" dirty="0" smtClean="0"/>
              <a:t> </a:t>
            </a:r>
            <a:r>
              <a:rPr lang="en-US" dirty="0"/>
              <a:t>vicarious calibration </a:t>
            </a:r>
            <a:r>
              <a:rPr lang="en-US" dirty="0" smtClean="0"/>
              <a:t>&amp; residual </a:t>
            </a:r>
            <a:r>
              <a:rPr lang="en-US" dirty="0"/>
              <a:t>studies</a:t>
            </a:r>
          </a:p>
          <a:p>
            <a:pPr lvl="1"/>
            <a:r>
              <a:rPr lang="en-US" dirty="0" smtClean="0"/>
              <a:t>Ozone </a:t>
            </a:r>
            <a:r>
              <a:rPr lang="en-US" dirty="0"/>
              <a:t>and temperature profiles, </a:t>
            </a:r>
            <a:r>
              <a:rPr lang="en-US" dirty="0" err="1" smtClean="0"/>
              <a:t>covariances</a:t>
            </a:r>
            <a:endParaRPr lang="en-US" dirty="0" smtClean="0"/>
          </a:p>
          <a:p>
            <a:pPr lvl="1"/>
            <a:r>
              <a:rPr lang="en-US" dirty="0" smtClean="0"/>
              <a:t>Neural </a:t>
            </a:r>
            <a:r>
              <a:rPr lang="en-US" dirty="0"/>
              <a:t>net, with </a:t>
            </a:r>
            <a:r>
              <a:rPr lang="en-US" dirty="0" err="1"/>
              <a:t>tropopause</a:t>
            </a:r>
            <a:r>
              <a:rPr lang="en-US" dirty="0"/>
              <a:t> </a:t>
            </a:r>
            <a:r>
              <a:rPr lang="en-US" dirty="0" smtClean="0"/>
              <a:t>information</a:t>
            </a:r>
            <a:endParaRPr lang="en-US" dirty="0"/>
          </a:p>
          <a:p>
            <a:pPr lvl="1"/>
            <a:r>
              <a:rPr lang="en-US" dirty="0"/>
              <a:t>A</a:t>
            </a:r>
            <a:r>
              <a:rPr lang="en-US" dirty="0" smtClean="0"/>
              <a:t>veraging </a:t>
            </a:r>
            <a:r>
              <a:rPr lang="en-US" dirty="0"/>
              <a:t>kernels or efficiency factors, </a:t>
            </a:r>
            <a:r>
              <a:rPr lang="en-US" dirty="0" smtClean="0"/>
              <a:t>measurement    </a:t>
            </a:r>
            <a:r>
              <a:rPr lang="en-US" dirty="0"/>
              <a:t>contribution functions, and </a:t>
            </a:r>
            <a:r>
              <a:rPr lang="en-US" dirty="0" err="1" smtClean="0"/>
              <a:t>Jacobians</a:t>
            </a:r>
            <a:endParaRPr lang="en-US" dirty="0"/>
          </a:p>
          <a:p>
            <a:pPr>
              <a:buNone/>
            </a:pPr>
            <a:r>
              <a:rPr lang="en-US" dirty="0" smtClean="0"/>
              <a:t>6. Analysis of on-board systems</a:t>
            </a:r>
          </a:p>
          <a:p>
            <a:pPr lvl="1"/>
            <a:r>
              <a:rPr lang="en-US" dirty="0" smtClean="0"/>
              <a:t>Diffusers, stable orbits</a:t>
            </a:r>
          </a:p>
          <a:p>
            <a:pPr lvl="1"/>
            <a:r>
              <a:rPr lang="en-US" dirty="0" smtClean="0"/>
              <a:t>White lights, spectral lamps, LEDs</a:t>
            </a:r>
          </a:p>
          <a:p>
            <a:pPr lvl="1"/>
            <a:r>
              <a:rPr lang="en-US" smtClean="0"/>
              <a:t>Moon views </a:t>
            </a:r>
            <a:endParaRPr lang="en-US" dirty="0" smtClean="0"/>
          </a:p>
          <a:p>
            <a:pPr>
              <a:buNone/>
            </a:pPr>
            <a:r>
              <a:rPr lang="en-US" sz="2800" dirty="0" smtClean="0"/>
              <a:t>Stray light, linearity, gains, offsets, mirrors, </a:t>
            </a:r>
            <a:r>
              <a:rPr lang="en-US" sz="2800" dirty="0" err="1" smtClean="0"/>
              <a:t>polarisation</a:t>
            </a:r>
            <a:r>
              <a:rPr lang="en-US" sz="2800" dirty="0" smtClean="0"/>
              <a:t>, </a:t>
            </a:r>
            <a:r>
              <a:rPr lang="el-GR" sz="2800" dirty="0" smtClean="0"/>
              <a:t>λ</a:t>
            </a:r>
            <a:r>
              <a:rPr lang="en-US" sz="2800" dirty="0" smtClean="0"/>
              <a:t>-scale, </a:t>
            </a:r>
            <a:r>
              <a:rPr lang="en-US" sz="2800" dirty="0" err="1" smtClean="0"/>
              <a:t>bandpass</a:t>
            </a:r>
            <a:endParaRPr lang="en-US" sz="2800" dirty="0" smtClean="0"/>
          </a:p>
          <a:p>
            <a:pPr>
              <a:buNone/>
            </a:pPr>
            <a:r>
              <a:rPr lang="en-US" dirty="0" smtClean="0"/>
              <a:t>7. </a:t>
            </a:r>
            <a:r>
              <a:rPr lang="en-US" dirty="0"/>
              <a:t>Considerations for </a:t>
            </a:r>
            <a:r>
              <a:rPr lang="en-US" dirty="0" smtClean="0"/>
              <a:t>comparisons</a:t>
            </a:r>
            <a:endParaRPr lang="en-US" dirty="0"/>
          </a:p>
          <a:p>
            <a:pPr lvl="1"/>
            <a:r>
              <a:rPr lang="en-US" dirty="0" smtClean="0">
                <a:solidFill>
                  <a:srgbClr val="7030A0"/>
                </a:solidFill>
              </a:rPr>
              <a:t>Complications from diurnal variations, SZA, SVA, RAA</a:t>
            </a:r>
          </a:p>
          <a:p>
            <a:pPr lvl="1"/>
            <a:r>
              <a:rPr lang="en-US" dirty="0" smtClean="0">
                <a:solidFill>
                  <a:srgbClr val="00B050"/>
                </a:solidFill>
              </a:rPr>
              <a:t>Zonal means</a:t>
            </a:r>
          </a:p>
          <a:p>
            <a:pPr lvl="1"/>
            <a:r>
              <a:rPr lang="en-US" dirty="0" smtClean="0">
                <a:solidFill>
                  <a:srgbClr val="FF0000"/>
                </a:solidFill>
              </a:rPr>
              <a:t>Simultaneous nadir overpass (</a:t>
            </a:r>
            <a:r>
              <a:rPr lang="en-US" dirty="0" err="1" smtClean="0">
                <a:solidFill>
                  <a:srgbClr val="FF0000"/>
                </a:solidFill>
              </a:rPr>
              <a:t>Rad</a:t>
            </a:r>
            <a:r>
              <a:rPr lang="en-US" dirty="0" smtClean="0">
                <a:solidFill>
                  <a:srgbClr val="FF0000"/>
                </a:solidFill>
              </a:rPr>
              <a:t>/</a:t>
            </a:r>
            <a:r>
              <a:rPr lang="en-US" dirty="0" err="1" smtClean="0">
                <a:solidFill>
                  <a:srgbClr val="FF0000"/>
                </a:solidFill>
              </a:rPr>
              <a:t>Irrad</a:t>
            </a:r>
            <a:r>
              <a:rPr lang="en-US" dirty="0" smtClean="0">
                <a:solidFill>
                  <a:srgbClr val="FF0000"/>
                </a:solidFill>
              </a:rPr>
              <a:t> or products)</a:t>
            </a:r>
            <a:endParaRPr lang="en-US" dirty="0">
              <a:solidFill>
                <a:srgbClr val="FF0000"/>
              </a:solidFill>
            </a:endParaRPr>
          </a:p>
          <a:p>
            <a:pPr lvl="1"/>
            <a:r>
              <a:rPr lang="en-US" dirty="0">
                <a:solidFill>
                  <a:srgbClr val="00B050"/>
                </a:solidFill>
              </a:rPr>
              <a:t>Formation flying / Chasing </a:t>
            </a:r>
            <a:r>
              <a:rPr lang="en-US" dirty="0" smtClean="0">
                <a:solidFill>
                  <a:srgbClr val="00B050"/>
                </a:solidFill>
              </a:rPr>
              <a:t>orbits</a:t>
            </a:r>
            <a:endParaRPr lang="en-US" dirty="0">
              <a:solidFill>
                <a:srgbClr val="00B050"/>
              </a:solidFill>
            </a:endParaRPr>
          </a:p>
          <a:p>
            <a:pPr lvl="1"/>
            <a:r>
              <a:rPr lang="en-US" dirty="0">
                <a:solidFill>
                  <a:srgbClr val="00B050"/>
                </a:solidFill>
              </a:rPr>
              <a:t>No-local-time differences</a:t>
            </a:r>
          </a:p>
          <a:p>
            <a:pPr lvl="1"/>
            <a:r>
              <a:rPr lang="en-US" dirty="0" smtClean="0">
                <a:solidFill>
                  <a:srgbClr val="7030A0"/>
                </a:solidFill>
              </a:rPr>
              <a:t>Ice, </a:t>
            </a:r>
            <a:r>
              <a:rPr lang="en-US" dirty="0">
                <a:solidFill>
                  <a:srgbClr val="7030A0"/>
                </a:solidFill>
              </a:rPr>
              <a:t>desert </a:t>
            </a:r>
            <a:r>
              <a:rPr lang="en-US" dirty="0" smtClean="0">
                <a:solidFill>
                  <a:srgbClr val="7030A0"/>
                </a:solidFill>
              </a:rPr>
              <a:t>and open ocean targets</a:t>
            </a:r>
            <a:endParaRPr lang="en-US" dirty="0">
              <a:solidFill>
                <a:srgbClr val="7030A0"/>
              </a:solidFill>
            </a:endParaRPr>
          </a:p>
          <a:p>
            <a:pPr lvl="1"/>
            <a:r>
              <a:rPr lang="en-US" dirty="0" smtClean="0">
                <a:solidFill>
                  <a:srgbClr val="00B050"/>
                </a:solidFill>
              </a:rPr>
              <a:t>Pacific Box</a:t>
            </a:r>
          </a:p>
          <a:p>
            <a:pPr lvl="1"/>
            <a:r>
              <a:rPr lang="en-US" dirty="0" smtClean="0"/>
              <a:t>LEO </a:t>
            </a:r>
            <a:r>
              <a:rPr lang="en-US" dirty="0"/>
              <a:t>to GEO to </a:t>
            </a:r>
            <a:r>
              <a:rPr lang="en-US" dirty="0" smtClean="0"/>
              <a:t>L1</a:t>
            </a:r>
            <a:endParaRPr lang="en-US" dirty="0"/>
          </a:p>
        </p:txBody>
      </p:sp>
      <p:sp>
        <p:nvSpPr>
          <p:cNvPr id="4" name="Content Placeholder 2"/>
          <p:cNvSpPr txBox="1">
            <a:spLocks/>
          </p:cNvSpPr>
          <p:nvPr/>
        </p:nvSpPr>
        <p:spPr>
          <a:xfrm>
            <a:off x="4572000" y="533400"/>
            <a:ext cx="4495800" cy="64008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Internal consistency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7030A0"/>
                </a:solidFill>
                <a:effectLst/>
                <a:uLnTx/>
                <a:uFillTx/>
                <a:latin typeface="+mn-lt"/>
                <a:ea typeface="+mn-ea"/>
                <a:cs typeface="+mn-cs"/>
              </a:rPr>
              <a:t>Ascending/descending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 Langley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Pair justification</a:t>
            </a:r>
          </a:p>
          <a:p>
            <a:pPr marL="742950" lvl="1" indent="-285750">
              <a:spcBef>
                <a:spcPct val="20000"/>
              </a:spcBef>
              <a:buFont typeface="Arial" pitchFamily="34" charset="0"/>
              <a:buChar char="–"/>
              <a:defRPr/>
            </a:pPr>
            <a:r>
              <a:rPr lang="en-US" sz="2800" dirty="0" smtClean="0"/>
              <a:t>DOAS (and EOF analysis) (Closure polynomials)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Stray light correlation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mn-lt"/>
                <a:ea typeface="+mn-ea"/>
                <a:cs typeface="+mn-cs"/>
              </a:rPr>
              <a:t>Wavelength scale, shift and squeeze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solidFill>
                  <a:srgbClr val="7030A0"/>
                </a:solidFill>
              </a:rPr>
              <a:t>Measurement Residuals, reflectivity range/distribution</a:t>
            </a:r>
            <a:endParaRPr kumimoji="0" lang="en-US" sz="2800" b="0" i="0"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Forward model and measurements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Rayleigh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Absorption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Spherical geometry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Inelastic scattering (Ring Effect), Stray light,</a:t>
            </a:r>
            <a:r>
              <a:rPr kumimoji="0" lang="en-US" sz="2800" b="0" i="0" u="none" strike="noStrike" kern="1200" cap="none" spc="0" normalizeH="0" noProof="0" dirty="0" smtClean="0">
                <a:ln>
                  <a:noFill/>
                </a:ln>
                <a:solidFill>
                  <a:schemeClr val="tx1"/>
                </a:solidFill>
                <a:effectLst/>
                <a:uLnTx/>
                <a:uFillTx/>
                <a:latin typeface="+mn-lt"/>
                <a:ea typeface="+mn-ea"/>
                <a:cs typeface="+mn-cs"/>
              </a:rPr>
              <a:t> solar activity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Aerosols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Polarization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FFC000"/>
                </a:solidFill>
              </a:rPr>
              <a:t>TOMRAD, VLIDORT, </a:t>
            </a:r>
            <a:r>
              <a:rPr lang="en-US" sz="2800" dirty="0" err="1" smtClean="0">
                <a:solidFill>
                  <a:srgbClr val="FFC000"/>
                </a:solidFill>
              </a:rPr>
              <a:t>SCIATrans</a:t>
            </a:r>
            <a:r>
              <a:rPr lang="en-US" sz="2800" dirty="0" smtClean="0">
                <a:solidFill>
                  <a:srgbClr val="FFC000"/>
                </a:solidFill>
              </a:rPr>
              <a:t>, CRTM, etc</a:t>
            </a:r>
            <a:r>
              <a:rPr lang="en-US" sz="2800" dirty="0" smtClean="0"/>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V8 SBUV/2 and</a:t>
            </a:r>
            <a:r>
              <a:rPr kumimoji="0" lang="en-US" sz="2800" b="0" i="0" u="none" strike="noStrike" kern="1200" cap="none" spc="0" normalizeH="0" noProof="0" dirty="0" smtClean="0">
                <a:ln>
                  <a:noFill/>
                </a:ln>
                <a:solidFill>
                  <a:srgbClr val="00B050"/>
                </a:solidFill>
                <a:effectLst/>
                <a:uLnTx/>
                <a:uFillTx/>
                <a:latin typeface="+mn-lt"/>
                <a:ea typeface="+mn-ea"/>
                <a:cs typeface="+mn-cs"/>
              </a:rPr>
              <a:t> </a:t>
            </a:r>
            <a:r>
              <a:rPr kumimoji="0" lang="en-US" sz="2800" b="0" i="1" u="none" strike="noStrike" kern="1200" cap="none" spc="0" normalizeH="0" noProof="0" dirty="0" smtClean="0">
                <a:ln>
                  <a:noFill/>
                </a:ln>
                <a:solidFill>
                  <a:srgbClr val="00B050"/>
                </a:solidFill>
                <a:effectLst/>
                <a:uLnTx/>
                <a:uFillTx/>
                <a:latin typeface="+mn-lt"/>
                <a:ea typeface="+mn-ea"/>
                <a:cs typeface="+mn-cs"/>
              </a:rPr>
              <a:t>A Priori </a:t>
            </a:r>
            <a:r>
              <a:rPr kumimoji="0" lang="en-US" sz="2800" b="0" i="0" u="none" strike="noStrike" kern="1200" cap="none" spc="0" normalizeH="0" noProof="0" dirty="0" smtClean="0">
                <a:ln>
                  <a:noFill/>
                </a:ln>
                <a:solidFill>
                  <a:srgbClr val="00B050"/>
                </a:solidFill>
                <a:effectLst/>
                <a:uLnTx/>
                <a:uFillTx/>
                <a:latin typeface="+mn-lt"/>
                <a:ea typeface="+mn-ea"/>
                <a:cs typeface="+mn-cs"/>
              </a:rPr>
              <a:t>as transfer for Viewing conditions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Reflectivity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(database and snow/ice</a:t>
            </a:r>
            <a:r>
              <a:rPr kumimoji="0" lang="en-US" sz="2800" b="0" i="0" u="none" strike="noStrike" kern="1200" cap="none" spc="0" normalizeH="0" noProof="0" dirty="0" smtClean="0">
                <a:ln>
                  <a:noFill/>
                </a:ln>
                <a:solidFill>
                  <a:schemeClr val="tx1"/>
                </a:solidFill>
                <a:effectLst/>
                <a:uLnTx/>
                <a:uFillTx/>
                <a:latin typeface="+mn-lt"/>
                <a:ea typeface="+mn-ea"/>
                <a:cs typeface="+mn-cs"/>
              </a:rPr>
              <a:t> forecasts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noProof="0" dirty="0" smtClean="0">
                <a:ln>
                  <a:noFill/>
                </a:ln>
                <a:solidFill>
                  <a:schemeClr val="tx1"/>
                </a:solidFill>
                <a:effectLst/>
                <a:uLnTx/>
                <a:uFillTx/>
                <a:latin typeface="+mn-lt"/>
                <a:ea typeface="+mn-ea"/>
                <a:cs typeface="+mn-cs"/>
              </a:rPr>
              <a:t> Variations in </a:t>
            </a:r>
            <a:r>
              <a:rPr kumimoji="0" lang="en-US" sz="2800" b="0" i="0" u="none" strike="noStrike" kern="1200" cap="none" spc="0" normalizeH="0" noProof="0" dirty="0" smtClean="0">
                <a:ln>
                  <a:noFill/>
                </a:ln>
                <a:solidFill>
                  <a:srgbClr val="7030A0"/>
                </a:solidFill>
                <a:effectLst/>
                <a:uLnTx/>
                <a:uFillTx/>
                <a:latin typeface="+mn-lt"/>
                <a:ea typeface="+mn-ea"/>
                <a:cs typeface="+mn-cs"/>
              </a:rPr>
              <a:t>surface reflectivity </a:t>
            </a:r>
            <a:r>
              <a:rPr kumimoji="0" lang="en-US" sz="2800" b="0" i="0" u="none" strike="noStrike" kern="1200" cap="none" spc="0" normalizeH="0" noProof="0" dirty="0" smtClean="0">
                <a:ln>
                  <a:noFill/>
                </a:ln>
                <a:solidFill>
                  <a:schemeClr val="tx1"/>
                </a:solidFill>
                <a:effectLst/>
                <a:uLnTx/>
                <a:uFillTx/>
                <a:latin typeface="+mn-lt"/>
                <a:ea typeface="+mn-ea"/>
                <a:cs typeface="+mn-cs"/>
              </a:rPr>
              <a:t>with season, </a:t>
            </a:r>
            <a:r>
              <a:rPr kumimoji="0" lang="en-US" sz="2800" b="0" i="0" u="none" strike="noStrike" kern="1200" cap="none" spc="0" normalizeH="0" noProof="0" dirty="0" err="1" smtClean="0">
                <a:ln>
                  <a:noFill/>
                </a:ln>
                <a:solidFill>
                  <a:schemeClr val="tx1"/>
                </a:solidFill>
                <a:effectLst/>
                <a:uLnTx/>
                <a:uFillTx/>
                <a:latin typeface="+mn-lt"/>
                <a:ea typeface="+mn-ea"/>
                <a:cs typeface="+mn-cs"/>
              </a:rPr>
              <a:t>sza</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sva</a:t>
            </a:r>
            <a:r>
              <a:rPr kumimoji="0" lang="en-US" sz="2800" b="0" i="0" u="none" strike="noStrike" kern="1200" cap="none" spc="0" normalizeH="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t>Surface</a:t>
            </a:r>
            <a:r>
              <a:rPr lang="en-US" sz="2800" dirty="0" smtClean="0"/>
              <a:t> pressure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Clouds (Cloud top pressure)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Cloud-optical-</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centroids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(Ring Effect, 02-02, O2 A band)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 Aerosols</a:t>
            </a:r>
          </a:p>
          <a:p>
            <a:pPr marL="742950" lvl="1" indent="-285750">
              <a:spcBef>
                <a:spcPct val="20000"/>
              </a:spcBef>
              <a:buFont typeface="Arial" pitchFamily="34" charset="0"/>
              <a:buChar char="–"/>
              <a:defRPr/>
            </a:pPr>
            <a:r>
              <a:rPr lang="en-US" sz="2800" dirty="0" smtClean="0"/>
              <a:t>Climatology/Type, height</a:t>
            </a:r>
            <a:endParaRPr lang="en-US" sz="2800" dirty="0"/>
          </a:p>
          <a:p>
            <a:pPr marL="742950" lvl="1" indent="-285750">
              <a:spcBef>
                <a:spcPct val="20000"/>
              </a:spcBef>
              <a:buFont typeface="Arial" pitchFamily="34" charset="0"/>
              <a:buChar char="–"/>
              <a:defRPr/>
            </a:pPr>
            <a:r>
              <a:rPr lang="en-US" sz="2800" noProof="0" dirty="0" smtClean="0"/>
              <a:t>Wavelength or polarization dependence (</a:t>
            </a:r>
            <a:r>
              <a:rPr lang="en-US" sz="2800" noProof="0" dirty="0" smtClean="0">
                <a:solidFill>
                  <a:srgbClr val="7030A0"/>
                </a:solidFill>
              </a:rPr>
              <a:t>Aerosol Indices</a:t>
            </a:r>
            <a:r>
              <a:rPr lang="en-US" sz="2800" noProof="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pPr>
            <a:r>
              <a:rPr lang="en-US" sz="3200" dirty="0" smtClean="0"/>
              <a:t>12. Nadir Instruments LEO</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TropOMI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GOME(-2), OMPS, TOU/SBUS, OMS,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OMI, TOMS, SBUV(/2)</a:t>
            </a:r>
          </a:p>
          <a:p>
            <a:pPr marL="342900" lvl="0" indent="-342900">
              <a:spcBef>
                <a:spcPct val="20000"/>
              </a:spcBef>
              <a:defRPr/>
            </a:pPr>
            <a:r>
              <a:rPr lang="en-US" sz="3200" dirty="0"/>
              <a:t>12. Nadir Instruments </a:t>
            </a:r>
            <a:r>
              <a:rPr lang="en-US" sz="3200" dirty="0" smtClean="0"/>
              <a:t>GEO or L1</a:t>
            </a:r>
            <a:endParaRPr lang="en-US" sz="3200" dirty="0"/>
          </a:p>
          <a:p>
            <a:pPr marL="342900" lvl="0" indent="-342900">
              <a:spcBef>
                <a:spcPct val="20000"/>
              </a:spcBef>
              <a:buFont typeface="Arial" pitchFamily="34" charset="0"/>
              <a:buChar char="•"/>
            </a:pPr>
            <a:r>
              <a:rPr lang="en-US" sz="3200" dirty="0" smtClean="0"/>
              <a:t>TEMPO</a:t>
            </a:r>
            <a:r>
              <a:rPr lang="en-US" sz="3200" dirty="0"/>
              <a:t>, </a:t>
            </a:r>
            <a:r>
              <a:rPr lang="en-US" sz="3200" dirty="0" smtClean="0"/>
              <a:t>GEMS, UVN and EPIC</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t>13. Limb instruments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SAGE III, ACE/MAESTRO, OSIRIS, MLS,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GOMOS, 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OMPS-LP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14. Ground-based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WOUDC, Dobson, Brewer,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Lidar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MW and</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Ozonesondes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89409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Project Overview</a:t>
            </a:r>
          </a:p>
          <a:p>
            <a:r>
              <a:rPr lang="en-US" dirty="0" smtClean="0"/>
              <a:t>SBUV/2 CDR Example</a:t>
            </a:r>
          </a:p>
          <a:p>
            <a:r>
              <a:rPr lang="en-US" dirty="0" smtClean="0"/>
              <a:t>Drifting Orbit (SZA) Examples</a:t>
            </a:r>
          </a:p>
          <a:p>
            <a:r>
              <a:rPr lang="en-US" dirty="0" smtClean="0"/>
              <a:t>Operational Examples</a:t>
            </a:r>
          </a:p>
          <a:p>
            <a:r>
              <a:rPr lang="en-US" dirty="0" smtClean="0"/>
              <a:t>Radiance Comparison Ideas</a:t>
            </a:r>
          </a:p>
          <a:p>
            <a:r>
              <a:rPr lang="en-US" dirty="0" smtClean="0"/>
              <a:t>Contribution Function Equivalences</a:t>
            </a:r>
          </a:p>
        </p:txBody>
      </p:sp>
    </p:spTree>
    <p:extLst>
      <p:ext uri="{BB962C8B-B14F-4D97-AF65-F5344CB8AC3E}">
        <p14:creationId xmlns:p14="http://schemas.microsoft.com/office/powerpoint/2010/main" val="779718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868362"/>
          </a:xfrm>
        </p:spPr>
        <p:txBody>
          <a:bodyPr>
            <a:normAutofit fontScale="90000"/>
          </a:bodyPr>
          <a:lstStyle/>
          <a:p>
            <a:r>
              <a:rPr lang="en-US" dirty="0" smtClean="0"/>
              <a:t>Initial Measurement Residual Project</a:t>
            </a:r>
            <a:endParaRPr lang="en-US" dirty="0"/>
          </a:p>
        </p:txBody>
      </p:sp>
      <p:sp>
        <p:nvSpPr>
          <p:cNvPr id="3" name="Content Placeholder 2"/>
          <p:cNvSpPr>
            <a:spLocks noGrp="1"/>
          </p:cNvSpPr>
          <p:nvPr>
            <p:ph idx="1"/>
          </p:nvPr>
        </p:nvSpPr>
        <p:spPr>
          <a:xfrm>
            <a:off x="457200" y="838200"/>
            <a:ext cx="8382000" cy="5562600"/>
          </a:xfrm>
        </p:spPr>
        <p:txBody>
          <a:bodyPr>
            <a:normAutofit fontScale="77500" lnSpcReduction="20000"/>
          </a:bodyPr>
          <a:lstStyle/>
          <a:p>
            <a:pPr>
              <a:buNone/>
            </a:pPr>
            <a:r>
              <a:rPr lang="en-US" dirty="0" smtClean="0"/>
              <a:t>The purpose of this project is to use initial measurement residuals from the Version 8 ozone profile retrieval algorithm to compare channels from 240 nm to 290 nm. (Note, this will require modification of the first guess creation to use consistent total ozone starting values as inputs.)</a:t>
            </a:r>
          </a:p>
          <a:p>
            <a:r>
              <a:rPr lang="en-US" dirty="0" smtClean="0"/>
              <a:t>Ascending/descending equivalent channel ideas will be used with </a:t>
            </a:r>
            <a:r>
              <a:rPr lang="en-US" dirty="0" err="1" smtClean="0"/>
              <a:t>hyperspectral</a:t>
            </a:r>
            <a:r>
              <a:rPr lang="en-US" dirty="0" smtClean="0"/>
              <a:t> measurements.</a:t>
            </a:r>
            <a:endParaRPr lang="en-US" dirty="0"/>
          </a:p>
          <a:p>
            <a:r>
              <a:rPr lang="en-US" dirty="0" smtClean="0"/>
              <a:t>Zonal mean and other matchup criteria will be used both to establish offsets and track relative drifts.</a:t>
            </a:r>
          </a:p>
          <a:p>
            <a:r>
              <a:rPr lang="en-US" dirty="0" smtClean="0"/>
              <a:t>Expand SBUV(/2) results to other sensors (OMPS, SBUS, OMI, GOME-2)</a:t>
            </a:r>
          </a:p>
          <a:p>
            <a:r>
              <a:rPr lang="en-US" dirty="0" smtClean="0"/>
              <a:t>Monitor time dependence for multiple instruments.</a:t>
            </a:r>
          </a:p>
          <a:p>
            <a:pPr>
              <a:buNone/>
            </a:pPr>
            <a:r>
              <a:rPr lang="en-US" sz="2100" dirty="0" smtClean="0">
                <a:hlinkClick r:id="rId2"/>
              </a:rPr>
              <a:t>http://www.star.nesdis.noaa.gov/smcd/spb/OMPSDemo/proSBUV2released-2.php</a:t>
            </a:r>
            <a:endParaRPr lang="en-US" sz="2100" dirty="0" smtClean="0"/>
          </a:p>
          <a:p>
            <a:pPr>
              <a:buNone/>
            </a:pPr>
            <a:r>
              <a:rPr lang="en-US" sz="2100" dirty="0" smtClean="0">
                <a:hlinkClick r:id="rId3"/>
              </a:rPr>
              <a:t>http://www.star.nesdis.noaa.gov/smcd/spb/OMPSDemo/proOMPSbeta.O3PRO_V8.php</a:t>
            </a:r>
            <a:endParaRPr lang="en-US" sz="2100" dirty="0" smtClean="0"/>
          </a:p>
          <a:p>
            <a:r>
              <a:rPr lang="en-US" dirty="0" smtClean="0"/>
              <a:t>Goals</a:t>
            </a:r>
          </a:p>
          <a:p>
            <a:pPr lvl="1"/>
            <a:r>
              <a:rPr lang="en-US" dirty="0" smtClean="0"/>
              <a:t>Agreement at 2% for Profile channels by using the Version 8 </a:t>
            </a:r>
            <a:r>
              <a:rPr lang="en-US" i="1" dirty="0" smtClean="0"/>
              <a:t>A Priori</a:t>
            </a:r>
            <a:r>
              <a:rPr lang="en-US" dirty="0" smtClean="0"/>
              <a:t> Profiles with </a:t>
            </a:r>
            <a:r>
              <a:rPr lang="en-US" dirty="0" err="1" smtClean="0"/>
              <a:t>TOMRad</a:t>
            </a:r>
            <a:r>
              <a:rPr lang="en-US" dirty="0" smtClean="0"/>
              <a:t> Tables and single scattering.</a:t>
            </a:r>
          </a:p>
          <a:p>
            <a:endParaRPr lang="en-US" dirty="0" smtClean="0"/>
          </a:p>
        </p:txBody>
      </p:sp>
    </p:spTree>
    <p:extLst>
      <p:ext uri="{BB962C8B-B14F-4D97-AF65-F5344CB8AC3E}">
        <p14:creationId xmlns:p14="http://schemas.microsoft.com/office/powerpoint/2010/main" val="2553944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sz="2800" dirty="0" smtClean="0"/>
              <a:t>Long-term Inter-calibrated Initial Residuals for SBUV/2</a:t>
            </a:r>
            <a:endParaRPr lang="en-US" sz="2800" dirty="0"/>
          </a:p>
        </p:txBody>
      </p:sp>
      <p:pic>
        <p:nvPicPr>
          <p:cNvPr id="6146" name="Picture 2" descr="https://www.star.nesdis.noaa.gov/smcd/spb/sbuv2/release_2/Daily_SBUV2_zonal_mean_tropics_Initial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42950"/>
            <a:ext cx="8153400"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15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star.nesdis.noaa.gov/smcd/spb/sbuv2/release_2/Daily_SBUV2_zonal_mean_sdev_tropics_Final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762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0"/>
            <a:ext cx="8229600" cy="487362"/>
          </a:xfrm>
        </p:spPr>
        <p:txBody>
          <a:bodyPr>
            <a:noAutofit/>
          </a:bodyPr>
          <a:lstStyle/>
          <a:p>
            <a:r>
              <a:rPr lang="en-US" sz="2800" dirty="0" smtClean="0"/>
              <a:t>Long-term Inter-calibrated Final Residuals for SBUV/2</a:t>
            </a:r>
            <a:endParaRPr lang="en-US" sz="2800" dirty="0"/>
          </a:p>
        </p:txBody>
      </p:sp>
    </p:spTree>
    <p:extLst>
      <p:ext uri="{BB962C8B-B14F-4D97-AF65-F5344CB8AC3E}">
        <p14:creationId xmlns:p14="http://schemas.microsoft.com/office/powerpoint/2010/main" val="3237765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star.nesdis.noaa.gov/smcd/spb/sbuv2/release/Daily_SBUV2_zonal_mean_tropics_Initial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28600" y="0"/>
            <a:ext cx="8610600" cy="487362"/>
          </a:xfrm>
        </p:spPr>
        <p:txBody>
          <a:bodyPr>
            <a:noAutofit/>
          </a:bodyPr>
          <a:lstStyle/>
          <a:p>
            <a:r>
              <a:rPr lang="en-US" sz="2800" dirty="0" smtClean="0"/>
              <a:t>Inter-calibrated Initial Residuals for SBUV/2 with SZA Drift</a:t>
            </a:r>
            <a:endParaRPr lang="en-US" sz="2800" dirty="0"/>
          </a:p>
        </p:txBody>
      </p:sp>
    </p:spTree>
    <p:extLst>
      <p:ext uri="{BB962C8B-B14F-4D97-AF65-F5344CB8AC3E}">
        <p14:creationId xmlns:p14="http://schemas.microsoft.com/office/powerpoint/2010/main" val="163970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800" dirty="0" smtClean="0"/>
              <a:t>Operational </a:t>
            </a:r>
            <a:r>
              <a:rPr lang="en-US" sz="2800" dirty="0"/>
              <a:t>Initial Residuals for SBUV/2 with SZA </a:t>
            </a:r>
            <a:r>
              <a:rPr lang="en-US" sz="2800" dirty="0" smtClean="0"/>
              <a:t>Drift</a:t>
            </a:r>
            <a:br>
              <a:rPr lang="en-US" sz="2800" dirty="0" smtClean="0"/>
            </a:br>
            <a:r>
              <a:rPr lang="en-US" sz="2800" dirty="0" smtClean="0"/>
              <a:t>and Calibration Adjustments</a:t>
            </a:r>
            <a:endParaRPr lang="en-US" sz="2800" dirty="0"/>
          </a:p>
        </p:txBody>
      </p:sp>
      <p:pic>
        <p:nvPicPr>
          <p:cNvPr id="5124" name="Picture 4" descr="https://www.star.nesdis.noaa.gov/smcd/spb/sbuv2/operational/Daily_SBUV2_zonal_mean_tropics_Initial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40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www.star.nesdis.noaa.gov/smcd/spb/wyu/OMPS/Profile/V8/TS.tropics-90w0.OMPS.NOAA1819_cha4to6_Ini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70467"/>
            <a:ext cx="7924800" cy="6163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715962"/>
          </a:xfrm>
        </p:spPr>
        <p:txBody>
          <a:bodyPr>
            <a:noAutofit/>
          </a:bodyPr>
          <a:lstStyle/>
          <a:p>
            <a:r>
              <a:rPr lang="en-US" sz="3200" dirty="0" smtClean="0"/>
              <a:t>Operational Initial </a:t>
            </a:r>
            <a:r>
              <a:rPr lang="en-US" sz="3200" dirty="0"/>
              <a:t>Residuals for SBUV/2 </a:t>
            </a:r>
            <a:r>
              <a:rPr lang="en-US" sz="3200" dirty="0" smtClean="0"/>
              <a:t>&amp; OMPS</a:t>
            </a:r>
            <a:br>
              <a:rPr lang="en-US" sz="3200" dirty="0" smtClean="0"/>
            </a:br>
            <a:r>
              <a:rPr lang="en-US" sz="3200" dirty="0" smtClean="0"/>
              <a:t>with </a:t>
            </a:r>
            <a:r>
              <a:rPr lang="en-US" sz="3200" dirty="0"/>
              <a:t>O</a:t>
            </a:r>
            <a:r>
              <a:rPr lang="en-US" sz="3200" dirty="0" smtClean="0"/>
              <a:t>perational Adjustments</a:t>
            </a:r>
            <a:endParaRPr lang="en-US" sz="3200" dirty="0"/>
          </a:p>
        </p:txBody>
      </p:sp>
    </p:spTree>
    <p:extLst>
      <p:ext uri="{BB962C8B-B14F-4D97-AF65-F5344CB8AC3E}">
        <p14:creationId xmlns:p14="http://schemas.microsoft.com/office/powerpoint/2010/main" val="2639482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151986</TotalTime>
  <Words>2070</Words>
  <Application>Microsoft Office PowerPoint</Application>
  <PresentationFormat>On-screen Show (4:3)</PresentationFormat>
  <Paragraphs>376</Paragraphs>
  <Slides>27</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Cambria Math</vt:lpstr>
      <vt:lpstr>Symbol</vt:lpstr>
      <vt:lpstr>Times</vt:lpstr>
      <vt:lpstr>Times New Roman</vt:lpstr>
      <vt:lpstr>Office Theme</vt:lpstr>
      <vt:lpstr>Picture</vt:lpstr>
      <vt:lpstr>UV Instrument and Project Leads</vt:lpstr>
      <vt:lpstr>4.a. Using Version 8 Ozone Profile algorithm initial and final residuals to track calibration drift and estimate biases between instruments.  </vt:lpstr>
      <vt:lpstr>Outline</vt:lpstr>
      <vt:lpstr>Initial Measurement Residual Project</vt:lpstr>
      <vt:lpstr>Long-term Inter-calibrated Initial Residuals for SBUV/2</vt:lpstr>
      <vt:lpstr>Long-term Inter-calibrated Final Residuals for SBUV/2</vt:lpstr>
      <vt:lpstr>Inter-calibrated Initial Residuals for SBUV/2 with SZA Drift</vt:lpstr>
      <vt:lpstr>Operational Initial Residuals for SBUV/2 with SZA Drift and Calibration Adjustments</vt:lpstr>
      <vt:lpstr>Operational Initial Residuals for SBUV/2 &amp; OMPS with Operational Adjustments</vt:lpstr>
      <vt:lpstr>Matching orbit on 3/20/2013 for         S-NPP OMPS and NOAA-19 SBUV/2</vt:lpstr>
      <vt:lpstr>V8Pro Initial Residuals along Chasing Orbit</vt:lpstr>
      <vt:lpstr>V8Pro Layer Ozone, Bottom to Top</vt:lpstr>
      <vt:lpstr>Outline of an Approach for Comparisons  of radiance/irradiance ratios from 240 nm to 300 nm</vt:lpstr>
      <vt:lpstr>PowerPoint Presentation</vt:lpstr>
      <vt:lpstr>PowerPoint Presentation</vt:lpstr>
      <vt:lpstr>Pseudo-Channels in the UV  from 250 nm to 300 nm</vt:lpstr>
      <vt:lpstr>Summary, Questions and Future</vt:lpstr>
      <vt:lpstr>Backup Slides</vt:lpstr>
      <vt:lpstr>PowerPoint Presentation</vt:lpstr>
      <vt:lpstr>Adjustments using A, K, and Dy</vt:lpstr>
      <vt:lpstr>PowerPoint Presentation</vt:lpstr>
      <vt:lpstr>Comparison Considerations</vt:lpstr>
      <vt:lpstr>Simultaneous Nadir Overpass and No Local Time Difference Comparisons </vt:lpstr>
      <vt:lpstr>PowerPoint Presentation</vt:lpstr>
      <vt:lpstr>Well-matched Orbits for 6/15/2013</vt:lpstr>
      <vt:lpstr>PowerPoint Presentation</vt:lpstr>
      <vt:lpstr>Possible Goals/Topics for the UV Subgroup</vt:lpstr>
    </vt:vector>
  </TitlesOfParts>
  <Company>NOAA / NESDIS /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GSICS/CEOS UV Projects</dc:title>
  <dc:creator>lflynn</dc:creator>
  <cp:lastModifiedBy>Lawrence Flynn</cp:lastModifiedBy>
  <cp:revision>1910</cp:revision>
  <dcterms:created xsi:type="dcterms:W3CDTF">2016-01-19T14:01:45Z</dcterms:created>
  <dcterms:modified xsi:type="dcterms:W3CDTF">2017-03-21T14:17:11Z</dcterms:modified>
</cp:coreProperties>
</file>