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07" r:id="rId2"/>
    <p:sldId id="423" r:id="rId3"/>
    <p:sldId id="425" r:id="rId4"/>
    <p:sldId id="420" r:id="rId5"/>
    <p:sldId id="422" r:id="rId6"/>
    <p:sldId id="421" r:id="rId7"/>
    <p:sldId id="424" r:id="rId8"/>
    <p:sldId id="417" r:id="rId9"/>
    <p:sldId id="408" r:id="rId10"/>
    <p:sldId id="415" r:id="rId11"/>
    <p:sldId id="409" r:id="rId12"/>
    <p:sldId id="426" r:id="rId13"/>
    <p:sldId id="427" r:id="rId14"/>
    <p:sldId id="428" r:id="rId15"/>
    <p:sldId id="429" r:id="rId16"/>
    <p:sldId id="416" r:id="rId17"/>
    <p:sldId id="430" r:id="rId18"/>
    <p:sldId id="431" r:id="rId19"/>
    <p:sldId id="432" r:id="rId20"/>
    <p:sldId id="433" r:id="rId21"/>
    <p:sldId id="434" r:id="rId22"/>
    <p:sldId id="435" r:id="rId23"/>
    <p:sldId id="446" r:id="rId24"/>
    <p:sldId id="392" r:id="rId25"/>
    <p:sldId id="343" r:id="rId26"/>
    <p:sldId id="503"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26A8"/>
    <a:srgbClr val="1952A7"/>
    <a:srgbClr val="0053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5851" autoAdjust="0"/>
  </p:normalViewPr>
  <p:slideViewPr>
    <p:cSldViewPr>
      <p:cViewPr varScale="1">
        <p:scale>
          <a:sx n="63" d="100"/>
          <a:sy n="63" d="100"/>
        </p:scale>
        <p:origin x="72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2CCCE-02F7-40FD-9D98-643D3BFFF20A}" type="datetimeFigureOut">
              <a:rPr lang="en-US" smtClean="0"/>
              <a:pPr/>
              <a:t>3/21/2017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942B71-98E2-42BD-84F6-76CC3AF0F0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Changes at 30N/S and 60N/S</a:t>
            </a:r>
            <a:r>
              <a:rPr lang="en-US" baseline="0" dirty="0" smtClean="0"/>
              <a:t> are changes in profile </a:t>
            </a:r>
            <a:r>
              <a:rPr lang="en-US" baseline="0" dirty="0" err="1" smtClean="0"/>
              <a:t>climatologies</a:t>
            </a:r>
            <a:r>
              <a:rPr lang="en-US" baseline="0" dirty="0" smtClean="0"/>
              <a:t>.</a:t>
            </a:r>
          </a:p>
          <a:p>
            <a:r>
              <a:rPr lang="en-US" sz="1200" b="0" i="0" kern="1200" dirty="0" smtClean="0">
                <a:solidFill>
                  <a:schemeClr val="tx1"/>
                </a:solidFill>
                <a:effectLst/>
                <a:latin typeface="+mn-lt"/>
                <a:ea typeface="+mn-ea"/>
                <a:cs typeface="+mn-cs"/>
              </a:rPr>
              <a:t>The adjustments for OMPS V8PRO</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253.510   1.0    0  0.432306</a:t>
            </a:r>
            <a:r>
              <a:rPr lang="en-US" dirty="0" smtClean="0"/>
              <a:t/>
            </a:r>
            <a:br>
              <a:rPr lang="en-US" dirty="0" smtClean="0"/>
            </a:br>
            <a:r>
              <a:rPr lang="en-US" sz="1200" b="0" i="0" kern="1200" dirty="0" smtClean="0">
                <a:solidFill>
                  <a:schemeClr val="tx1"/>
                </a:solidFill>
                <a:effectLst/>
                <a:latin typeface="+mn-lt"/>
                <a:ea typeface="+mn-ea"/>
                <a:cs typeface="+mn-cs"/>
              </a:rPr>
              <a:t>273.680   1.0    1  0.278885</a:t>
            </a:r>
            <a:r>
              <a:rPr lang="en-US" dirty="0" smtClean="0"/>
              <a:t/>
            </a:r>
            <a:br>
              <a:rPr lang="en-US" dirty="0" smtClean="0"/>
            </a:br>
            <a:r>
              <a:rPr lang="en-US" sz="1200" b="0" i="0" kern="1200" dirty="0" smtClean="0">
                <a:solidFill>
                  <a:schemeClr val="tx1"/>
                </a:solidFill>
                <a:effectLst/>
                <a:latin typeface="+mn-lt"/>
                <a:ea typeface="+mn-ea"/>
                <a:cs typeface="+mn-cs"/>
              </a:rPr>
              <a:t>283.010   1.0    1  0.594589</a:t>
            </a:r>
            <a:r>
              <a:rPr lang="en-US" dirty="0" smtClean="0"/>
              <a:t/>
            </a:r>
            <a:br>
              <a:rPr lang="en-US" dirty="0" smtClean="0"/>
            </a:br>
            <a:r>
              <a:rPr lang="en-US" sz="1200" b="0" i="0" kern="1200" dirty="0" smtClean="0">
                <a:solidFill>
                  <a:schemeClr val="tx1"/>
                </a:solidFill>
                <a:effectLst/>
                <a:latin typeface="+mn-lt"/>
                <a:ea typeface="+mn-ea"/>
                <a:cs typeface="+mn-cs"/>
              </a:rPr>
              <a:t>287.700   1.0    1  0.533733</a:t>
            </a:r>
            <a:r>
              <a:rPr lang="en-US" dirty="0" smtClean="0"/>
              <a:t/>
            </a:r>
            <a:br>
              <a:rPr lang="en-US" dirty="0" smtClean="0"/>
            </a:br>
            <a:r>
              <a:rPr lang="en-US" sz="1200" b="0" i="0" kern="1200" dirty="0" smtClean="0">
                <a:solidFill>
                  <a:schemeClr val="tx1"/>
                </a:solidFill>
                <a:effectLst/>
                <a:latin typeface="+mn-lt"/>
                <a:ea typeface="+mn-ea"/>
                <a:cs typeface="+mn-cs"/>
              </a:rPr>
              <a:t>292.410   1.0    1  0.546053</a:t>
            </a:r>
            <a:r>
              <a:rPr lang="en-US" dirty="0" smtClean="0"/>
              <a:t/>
            </a:r>
            <a:br>
              <a:rPr lang="en-US" dirty="0" smtClean="0"/>
            </a:br>
            <a:r>
              <a:rPr lang="en-US" sz="1200" b="0" i="0" kern="1200" dirty="0" smtClean="0">
                <a:solidFill>
                  <a:schemeClr val="tx1"/>
                </a:solidFill>
                <a:effectLst/>
                <a:latin typeface="+mn-lt"/>
                <a:ea typeface="+mn-ea"/>
                <a:cs typeface="+mn-cs"/>
              </a:rPr>
              <a:t>297.550   1.0    1  1.10301</a:t>
            </a:r>
            <a:r>
              <a:rPr lang="en-US" dirty="0" smtClean="0"/>
              <a:t/>
            </a:r>
            <a:br>
              <a:rPr lang="en-US" dirty="0" smtClean="0"/>
            </a:br>
            <a:r>
              <a:rPr lang="en-US" sz="1200" b="0" i="0" kern="1200" dirty="0" smtClean="0">
                <a:solidFill>
                  <a:schemeClr val="tx1"/>
                </a:solidFill>
                <a:effectLst/>
                <a:latin typeface="+mn-lt"/>
                <a:ea typeface="+mn-ea"/>
                <a:cs typeface="+mn-cs"/>
              </a:rPr>
              <a:t>301.850   1.0    1  2.2710</a:t>
            </a:r>
            <a:r>
              <a:rPr lang="en-US" dirty="0" smtClean="0"/>
              <a:t/>
            </a:r>
            <a:br>
              <a:rPr lang="en-US" dirty="0" smtClean="0"/>
            </a:br>
            <a:r>
              <a:rPr lang="en-US" sz="1200" b="0" i="0" kern="1200" dirty="0" smtClean="0">
                <a:solidFill>
                  <a:schemeClr val="tx1"/>
                </a:solidFill>
                <a:effectLst/>
                <a:latin typeface="+mn-lt"/>
                <a:ea typeface="+mn-ea"/>
                <a:cs typeface="+mn-cs"/>
              </a:rPr>
              <a:t>305.730   1.0    1  1.26444</a:t>
            </a:r>
            <a:r>
              <a:rPr lang="en-US" dirty="0" smtClean="0"/>
              <a:t/>
            </a:r>
            <a:br>
              <a:rPr lang="en-US" dirty="0" smtClean="0"/>
            </a:br>
            <a:r>
              <a:rPr lang="en-US" sz="1200" b="0" i="0" kern="1200" dirty="0" smtClean="0">
                <a:solidFill>
                  <a:schemeClr val="tx1"/>
                </a:solidFill>
                <a:effectLst/>
                <a:latin typeface="+mn-lt"/>
                <a:ea typeface="+mn-ea"/>
                <a:cs typeface="+mn-cs"/>
              </a:rPr>
              <a:t>312.478   1.0    1  0.289876</a:t>
            </a:r>
            <a:r>
              <a:rPr lang="en-US" dirty="0" smtClean="0"/>
              <a:t/>
            </a:r>
            <a:br>
              <a:rPr lang="en-US" dirty="0" smtClean="0"/>
            </a:br>
            <a:r>
              <a:rPr lang="en-US" sz="1200" b="0" i="0" kern="1200" dirty="0" smtClean="0">
                <a:solidFill>
                  <a:schemeClr val="tx1"/>
                </a:solidFill>
                <a:effectLst/>
                <a:latin typeface="+mn-lt"/>
                <a:ea typeface="+mn-ea"/>
                <a:cs typeface="+mn-cs"/>
              </a:rPr>
              <a:t>317.497   1.0    1  0.051534</a:t>
            </a:r>
            <a:r>
              <a:rPr lang="en-US" dirty="0" smtClean="0"/>
              <a:t/>
            </a:r>
            <a:br>
              <a:rPr lang="en-US" dirty="0" smtClean="0"/>
            </a:br>
            <a:r>
              <a:rPr lang="en-US" sz="1200" b="0" i="0" kern="1200" dirty="0" smtClean="0">
                <a:solidFill>
                  <a:schemeClr val="tx1"/>
                </a:solidFill>
                <a:effectLst/>
                <a:latin typeface="+mn-lt"/>
                <a:ea typeface="+mn-ea"/>
                <a:cs typeface="+mn-cs"/>
              </a:rPr>
              <a:t>331.279   1.0    1 -0.512017</a:t>
            </a:r>
            <a:r>
              <a:rPr lang="en-US" dirty="0" smtClean="0"/>
              <a:t/>
            </a:r>
            <a:br>
              <a:rPr lang="en-US" dirty="0" smtClean="0"/>
            </a:br>
            <a:r>
              <a:rPr lang="en-US" sz="1200" b="0" i="0" kern="1200" dirty="0" smtClean="0">
                <a:solidFill>
                  <a:schemeClr val="tx1"/>
                </a:solidFill>
                <a:effectLst/>
                <a:latin typeface="+mn-lt"/>
                <a:ea typeface="+mn-ea"/>
                <a:cs typeface="+mn-cs"/>
              </a:rPr>
              <a:t>339.622   1.0    1  0.0</a:t>
            </a:r>
            <a:r>
              <a:rPr lang="en-US" dirty="0" smtClean="0"/>
              <a:t/>
            </a:r>
            <a:br>
              <a:rPr lang="en-US" dirty="0" smtClean="0"/>
            </a:br>
            <a:r>
              <a:rPr lang="en-US" sz="1200" b="0" i="0" kern="1200" dirty="0" smtClean="0">
                <a:solidFill>
                  <a:schemeClr val="tx1"/>
                </a:solidFill>
                <a:effectLst/>
                <a:latin typeface="+mn-lt"/>
                <a:ea typeface="+mn-ea"/>
                <a:cs typeface="+mn-cs"/>
              </a:rPr>
              <a:t>378.438   1.0    1  0.451</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Statistics NOAA19 Vs OMPS V8PRO over Pacific box after adjustment</a:t>
            </a:r>
            <a:r>
              <a:rPr lang="en-US" dirty="0" smtClean="0"/>
              <a:t/>
            </a:r>
            <a:br>
              <a:rPr lang="en-US" dirty="0" smtClean="0"/>
            </a:br>
            <a:r>
              <a:rPr lang="en-US" sz="1200" b="0" i="0" kern="1200" dirty="0" smtClean="0">
                <a:solidFill>
                  <a:schemeClr val="tx1"/>
                </a:solidFill>
                <a:effectLst/>
                <a:latin typeface="+mn-lt"/>
                <a:ea typeface="+mn-ea"/>
                <a:cs typeface="+mn-cs"/>
              </a:rPr>
              <a:t>the average NOAA19 reflectivity is:       0.209939</a:t>
            </a:r>
            <a:r>
              <a:rPr lang="en-US" dirty="0" smtClean="0"/>
              <a:t/>
            </a:r>
            <a:br>
              <a:rPr lang="en-US" dirty="0" smtClean="0"/>
            </a:br>
            <a:r>
              <a:rPr lang="en-US" sz="1200" b="0" i="0" kern="1200" dirty="0" smtClean="0">
                <a:solidFill>
                  <a:schemeClr val="tx1"/>
                </a:solidFill>
                <a:effectLst/>
                <a:latin typeface="+mn-lt"/>
                <a:ea typeface="+mn-ea"/>
                <a:cs typeface="+mn-cs"/>
              </a:rPr>
              <a:t>the average OMPS reflectivity is:           0.209933</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stp1oz is:             256.821</a:t>
            </a:r>
            <a:r>
              <a:rPr lang="en-US" dirty="0" smtClean="0"/>
              <a:t/>
            </a:r>
            <a:br>
              <a:rPr lang="en-US" dirty="0" smtClean="0"/>
            </a:br>
            <a:r>
              <a:rPr lang="en-US" sz="1200" b="0" i="0" kern="1200" dirty="0" smtClean="0">
                <a:solidFill>
                  <a:schemeClr val="tx1"/>
                </a:solidFill>
                <a:effectLst/>
                <a:latin typeface="+mn-lt"/>
                <a:ea typeface="+mn-ea"/>
                <a:cs typeface="+mn-cs"/>
              </a:rPr>
              <a:t>the average OMPS stp1oz is:                 256.796</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stp2oz is:             254.914</a:t>
            </a:r>
            <a:r>
              <a:rPr lang="en-US" dirty="0" smtClean="0"/>
              <a:t/>
            </a:r>
            <a:br>
              <a:rPr lang="en-US" dirty="0" smtClean="0"/>
            </a:br>
            <a:r>
              <a:rPr lang="en-US" sz="1200" b="0" i="0" kern="1200" dirty="0" smtClean="0">
                <a:solidFill>
                  <a:schemeClr val="tx1"/>
                </a:solidFill>
                <a:effectLst/>
                <a:latin typeface="+mn-lt"/>
                <a:ea typeface="+mn-ea"/>
                <a:cs typeface="+mn-cs"/>
              </a:rPr>
              <a:t>the average OMPS stp2oz is:                 255.348</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aerosol is:            0.415739</a:t>
            </a:r>
            <a:r>
              <a:rPr lang="en-US" dirty="0" smtClean="0"/>
              <a:t/>
            </a:r>
            <a:br>
              <a:rPr lang="en-US" dirty="0" smtClean="0"/>
            </a:br>
            <a:r>
              <a:rPr lang="en-US" sz="1200" b="0" i="0" kern="1200" dirty="0" smtClean="0">
                <a:solidFill>
                  <a:schemeClr val="tx1"/>
                </a:solidFill>
                <a:effectLst/>
                <a:latin typeface="+mn-lt"/>
                <a:ea typeface="+mn-ea"/>
                <a:cs typeface="+mn-cs"/>
              </a:rPr>
              <a:t>the average OMPS aerosol is:                0.420372</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the average NOAA19 stp3oz(</a:t>
            </a:r>
            <a:r>
              <a:rPr lang="en-US" sz="1200" b="0" i="0" kern="1200" dirty="0" err="1" smtClean="0">
                <a:solidFill>
                  <a:schemeClr val="tx1"/>
                </a:solidFill>
                <a:effectLst/>
                <a:latin typeface="+mn-lt"/>
                <a:ea typeface="+mn-ea"/>
                <a:cs typeface="+mn-cs"/>
              </a:rPr>
              <a:t>bsttoz</a:t>
            </a:r>
            <a:r>
              <a:rPr lang="en-US" sz="1200" b="0" i="0" kern="1200" dirty="0" smtClean="0">
                <a:solidFill>
                  <a:schemeClr val="tx1"/>
                </a:solidFill>
                <a:effectLst/>
                <a:latin typeface="+mn-lt"/>
                <a:ea typeface="+mn-ea"/>
                <a:cs typeface="+mn-cs"/>
              </a:rPr>
              <a:t>) is:     253.768</a:t>
            </a:r>
            <a:r>
              <a:rPr lang="en-US" dirty="0" smtClean="0"/>
              <a:t/>
            </a:r>
            <a:br>
              <a:rPr lang="en-US" dirty="0" smtClean="0"/>
            </a:br>
            <a:r>
              <a:rPr lang="en-US" sz="1200" b="0" i="0" kern="1200" dirty="0" smtClean="0">
                <a:solidFill>
                  <a:schemeClr val="tx1"/>
                </a:solidFill>
                <a:effectLst/>
                <a:latin typeface="+mn-lt"/>
                <a:ea typeface="+mn-ea"/>
                <a:cs typeface="+mn-cs"/>
              </a:rPr>
              <a:t>the average OMPS stp3oz(</a:t>
            </a:r>
            <a:r>
              <a:rPr lang="en-US" sz="1200" b="0" i="0" kern="1200" dirty="0" err="1" smtClean="0">
                <a:solidFill>
                  <a:schemeClr val="tx1"/>
                </a:solidFill>
                <a:effectLst/>
                <a:latin typeface="+mn-lt"/>
                <a:ea typeface="+mn-ea"/>
                <a:cs typeface="+mn-cs"/>
              </a:rPr>
              <a:t>bsttoz</a:t>
            </a:r>
            <a:r>
              <a:rPr lang="en-US" sz="1200" b="0" i="0" kern="1200" dirty="0" smtClean="0">
                <a:solidFill>
                  <a:schemeClr val="tx1"/>
                </a:solidFill>
                <a:effectLst/>
                <a:latin typeface="+mn-lt"/>
                <a:ea typeface="+mn-ea"/>
                <a:cs typeface="+mn-cs"/>
              </a:rPr>
              <a:t>) is:         254.164</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10</a:t>
            </a:fld>
            <a:endParaRPr lang="en-US"/>
          </a:p>
        </p:txBody>
      </p:sp>
    </p:spTree>
    <p:extLst>
      <p:ext uri="{BB962C8B-B14F-4D97-AF65-F5344CB8AC3E}">
        <p14:creationId xmlns:p14="http://schemas.microsoft.com/office/powerpoint/2010/main" val="213514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Jumps</a:t>
            </a:r>
            <a:r>
              <a:rPr lang="en-US" baseline="0" dirty="0" smtClean="0"/>
              <a:t> at 60S and 60N are changes in profile </a:t>
            </a:r>
            <a:r>
              <a:rPr lang="en-US" baseline="0" dirty="0" err="1" smtClean="0"/>
              <a:t>climatologies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11</a:t>
            </a:fld>
            <a:endParaRPr lang="en-US"/>
          </a:p>
        </p:txBody>
      </p:sp>
    </p:spTree>
    <p:extLst>
      <p:ext uri="{BB962C8B-B14F-4D97-AF65-F5344CB8AC3E}">
        <p14:creationId xmlns:p14="http://schemas.microsoft.com/office/powerpoint/2010/main" val="3550438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a:t>
            </a:r>
            <a:r>
              <a:rPr lang="en-US" baseline="0" dirty="0" smtClean="0"/>
              <a:t> a similar method was used to check the GOME long-term calibration by assuming stable equatorial ozone profiles.</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12</a:t>
            </a:fld>
            <a:endParaRPr lang="en-US"/>
          </a:p>
        </p:txBody>
      </p:sp>
    </p:spTree>
    <p:extLst>
      <p:ext uri="{BB962C8B-B14F-4D97-AF65-F5344CB8AC3E}">
        <p14:creationId xmlns:p14="http://schemas.microsoft.com/office/powerpoint/2010/main" val="3979722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For the Comparisons of Initial Measurement Residuals for Ozone Profile Channels project, we have used this method to generate soft calibration adjustments to remove measurement bias between the NOAA-19 SBUV/2 and S-NPP OMPS NP. We will reprocess the first five years of OMPS NP measurements and compare the two records. Talk 4.a in this meeting will cover some of these results.</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16</a:t>
            </a:fld>
            <a:endParaRPr lang="en-US"/>
          </a:p>
        </p:txBody>
      </p:sp>
    </p:spTree>
    <p:extLst>
      <p:ext uri="{BB962C8B-B14F-4D97-AF65-F5344CB8AC3E}">
        <p14:creationId xmlns:p14="http://schemas.microsoft.com/office/powerpoint/2010/main" val="87308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http://www.star.nesdis.noaa.gov/icvs/prodDemos/index.php</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18</a:t>
            </a:fld>
            <a:endParaRPr lang="en-US"/>
          </a:p>
        </p:txBody>
      </p:sp>
    </p:spTree>
    <p:extLst>
      <p:ext uri="{BB962C8B-B14F-4D97-AF65-F5344CB8AC3E}">
        <p14:creationId xmlns:p14="http://schemas.microsoft.com/office/powerpoint/2010/main" val="301687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smtClean="0">
                <a:latin typeface="Arial" pitchFamily="34" charset="0"/>
              </a:rPr>
              <a:t>Dy, measurement contribution function; deltaM, difference in annual tropical zonal mean initial measurement residuals.</a:t>
            </a:r>
          </a:p>
        </p:txBody>
      </p:sp>
      <p:sp>
        <p:nvSpPr>
          <p:cNvPr id="140292" name="Slide Number Placeholder 3"/>
          <p:cNvSpPr>
            <a:spLocks noGrp="1"/>
          </p:cNvSpPr>
          <p:nvPr>
            <p:ph type="sldNum" sz="quarter" idx="5"/>
          </p:nvPr>
        </p:nvSpPr>
        <p:spPr>
          <a:noFill/>
        </p:spPr>
        <p:txBody>
          <a:bodyPr/>
          <a:lstStyle/>
          <a:p>
            <a:fld id="{D1A4B253-255E-4C3F-A795-C330D25324C2}" type="slidenum">
              <a:rPr lang="en-US"/>
              <a:pPr/>
              <a:t>20</a:t>
            </a:fld>
            <a:endParaRPr lang="en-US"/>
          </a:p>
        </p:txBody>
      </p:sp>
    </p:spTree>
    <p:extLst>
      <p:ext uri="{BB962C8B-B14F-4D97-AF65-F5344CB8AC3E}">
        <p14:creationId xmlns:p14="http://schemas.microsoft.com/office/powerpoint/2010/main" val="119727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25</a:t>
            </a:fld>
            <a:endParaRPr lang="en-US"/>
          </a:p>
        </p:txBody>
      </p:sp>
      <p:sp>
        <p:nvSpPr>
          <p:cNvPr id="14338" name="Rectangle 2"/>
          <p:cNvSpPr>
            <a:spLocks noGrp="1" noRot="1" noChangeAspect="1" noChangeArrowheads="1" noTextEdit="1"/>
          </p:cNvSpPr>
          <p:nvPr>
            <p:ph type="sldImg"/>
          </p:nvPr>
        </p:nvSpPr>
        <p:spPr>
          <a:xfrm>
            <a:off x="1181100" y="696913"/>
            <a:ext cx="4648200" cy="3486150"/>
          </a:xfrm>
          <a:ln/>
        </p:spPr>
      </p:sp>
      <p:sp>
        <p:nvSpPr>
          <p:cNvPr id="14339" name="Rectangle 3"/>
          <p:cNvSpPr>
            <a:spLocks noGrp="1" noChangeArrowheads="1"/>
          </p:cNvSpPr>
          <p:nvPr>
            <p:ph type="body" idx="1"/>
          </p:nvPr>
        </p:nvSpPr>
        <p:spPr>
          <a:xfrm>
            <a:off x="935253" y="4415273"/>
            <a:ext cx="5106439" cy="4590167"/>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26</a:t>
            </a:fld>
            <a:endParaRPr lang="en-US"/>
          </a:p>
        </p:txBody>
      </p:sp>
    </p:spTree>
    <p:extLst>
      <p:ext uri="{BB962C8B-B14F-4D97-AF65-F5344CB8AC3E}">
        <p14:creationId xmlns:p14="http://schemas.microsoft.com/office/powerpoint/2010/main" val="215572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A4748-410E-4DE8-AECD-1A203E6ECD41}" type="datetimeFigureOut">
              <a:rPr lang="en-US" smtClean="0"/>
              <a:pPr/>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A4748-410E-4DE8-AECD-1A203E6ECD41}" type="datetimeFigureOut">
              <a:rPr lang="en-US" smtClean="0"/>
              <a:pPr/>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A4748-410E-4DE8-AECD-1A203E6ECD41}" type="datetimeFigureOut">
              <a:rPr lang="en-US" smtClean="0"/>
              <a:pPr/>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4748-410E-4DE8-AECD-1A203E6ECD41}" type="datetimeFigureOut">
              <a:rPr lang="en-US" smtClean="0"/>
              <a:pPr/>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A4748-410E-4DE8-AECD-1A203E6ECD41}" type="datetimeFigureOut">
              <a:rPr lang="en-US" smtClean="0"/>
              <a:pPr/>
              <a:t>3/21/2017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D69D-861D-4010-9769-E0F02C4DD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ar.nesdis.noaa.gov/smcd/spb/OMPSDemo/proOMPSbeta.O3PRO_V8.php" TargetMode="External"/><Relationship Id="rId2" Type="http://schemas.openxmlformats.org/officeDocument/2006/relationships/hyperlink" Target="http://www.star.nesdis.noaa.gov/smcd/spb/OMPSDemo/proSBUV2released-2.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3219450"/>
          </a:xfrm>
        </p:spPr>
        <p:txBody>
          <a:bodyPr>
            <a:normAutofit fontScale="90000"/>
          </a:bodyPr>
          <a:lstStyle/>
          <a:p>
            <a:r>
              <a:rPr lang="en-US" dirty="0" smtClean="0"/>
              <a:t>4.a. Using </a:t>
            </a:r>
            <a:r>
              <a:rPr lang="en-US" dirty="0"/>
              <a:t>Version 8 Ozone Profile algorithm initial and final residuals to track calibration drift and estimate biases between instruments</a:t>
            </a:r>
            <a:r>
              <a:rPr lang="en-US" dirty="0" smtClean="0"/>
              <a:t>. </a:t>
            </a:r>
            <a:r>
              <a:rPr lang="en-US" dirty="0"/>
              <a:t/>
            </a:r>
            <a:br>
              <a:rPr lang="en-US" dirty="0"/>
            </a:br>
            <a:endParaRPr lang="en-US" dirty="0"/>
          </a:p>
        </p:txBody>
      </p:sp>
      <p:sp>
        <p:nvSpPr>
          <p:cNvPr id="3" name="Subtitle 2"/>
          <p:cNvSpPr>
            <a:spLocks noGrp="1"/>
          </p:cNvSpPr>
          <p:nvPr>
            <p:ph type="subTitle" idx="1"/>
          </p:nvPr>
        </p:nvSpPr>
        <p:spPr>
          <a:xfrm>
            <a:off x="0" y="3886200"/>
            <a:ext cx="9067800" cy="1752600"/>
          </a:xfrm>
        </p:spPr>
        <p:txBody>
          <a:bodyPr>
            <a:normAutofit/>
          </a:bodyPr>
          <a:lstStyle/>
          <a:p>
            <a:r>
              <a:rPr lang="en-US" dirty="0" smtClean="0"/>
              <a:t>By </a:t>
            </a:r>
            <a:r>
              <a:rPr lang="en-US" dirty="0"/>
              <a:t>L. Flynn, Z. </a:t>
            </a:r>
            <a:r>
              <a:rPr lang="en-US" dirty="0" smtClean="0"/>
              <a:t>Zhang &amp; </a:t>
            </a:r>
            <a:r>
              <a:rPr lang="en-US" dirty="0"/>
              <a:t>C.T. </a:t>
            </a:r>
            <a:r>
              <a:rPr lang="en-US" dirty="0" smtClean="0"/>
              <a:t>Beck</a:t>
            </a:r>
          </a:p>
          <a:p>
            <a:endParaRPr lang="en-US" dirty="0"/>
          </a:p>
          <a:p>
            <a:r>
              <a:rPr lang="en-US" dirty="0" smtClean="0"/>
              <a:t>www.star.nesdis.noaa.gov/smcd/spb/OMPSDemo/</a:t>
            </a:r>
            <a:endParaRPr lang="en-US" dirty="0"/>
          </a:p>
        </p:txBody>
      </p:sp>
    </p:spTree>
    <p:extLst>
      <p:ext uri="{BB962C8B-B14F-4D97-AF65-F5344CB8AC3E}">
        <p14:creationId xmlns:p14="http://schemas.microsoft.com/office/powerpoint/2010/main" val="2252292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8" y="0"/>
            <a:ext cx="9021762" cy="487362"/>
          </a:xfrm>
        </p:spPr>
        <p:txBody>
          <a:bodyPr>
            <a:normAutofit fontScale="90000"/>
          </a:bodyPr>
          <a:lstStyle/>
          <a:p>
            <a:r>
              <a:rPr lang="en-US" dirty="0" smtClean="0"/>
              <a:t>V8Pro Initial Residuals along Chasing Orbit</a:t>
            </a:r>
            <a:endParaRPr lang="en-US" dirty="0"/>
          </a:p>
        </p:txBody>
      </p:sp>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0838" y="1318419"/>
            <a:ext cx="8640762" cy="5158581"/>
          </a:xfrm>
        </p:spPr>
      </p:pic>
      <p:sp>
        <p:nvSpPr>
          <p:cNvPr id="5" name="TextBox 4"/>
          <p:cNvSpPr txBox="1"/>
          <p:nvPr/>
        </p:nvSpPr>
        <p:spPr>
          <a:xfrm>
            <a:off x="1295400" y="457200"/>
            <a:ext cx="6597575" cy="646331"/>
          </a:xfrm>
          <a:prstGeom prst="rect">
            <a:avLst/>
          </a:prstGeom>
          <a:noFill/>
        </p:spPr>
        <p:txBody>
          <a:bodyPr wrap="none" rtlCol="0">
            <a:spAutoFit/>
          </a:bodyPr>
          <a:lstStyle/>
          <a:p>
            <a:r>
              <a:rPr lang="en-US" dirty="0" smtClean="0">
                <a:solidFill>
                  <a:srgbClr val="FF0000"/>
                </a:solidFill>
              </a:rPr>
              <a:t>Red</a:t>
            </a:r>
            <a:r>
              <a:rPr lang="en-US" dirty="0" smtClean="0"/>
              <a:t> and Black OMPS (Before and After), </a:t>
            </a:r>
            <a:r>
              <a:rPr lang="en-US" dirty="0" smtClean="0">
                <a:solidFill>
                  <a:srgbClr val="00B050"/>
                </a:solidFill>
              </a:rPr>
              <a:t>Green</a:t>
            </a:r>
            <a:r>
              <a:rPr lang="en-US" dirty="0" smtClean="0"/>
              <a:t> SBUV/2.</a:t>
            </a:r>
          </a:p>
          <a:p>
            <a:r>
              <a:rPr lang="en-US" dirty="0" smtClean="0"/>
              <a:t>Jumps at 30N/S and 60 N/S where </a:t>
            </a:r>
            <a:r>
              <a:rPr lang="en-US" dirty="0" err="1" smtClean="0"/>
              <a:t>climatologies</a:t>
            </a:r>
            <a:r>
              <a:rPr lang="en-US" dirty="0" smtClean="0"/>
              <a:t> switch latitude bins. </a:t>
            </a:r>
            <a:endParaRPr lang="en-US" dirty="0"/>
          </a:p>
        </p:txBody>
      </p:sp>
      <p:sp>
        <p:nvSpPr>
          <p:cNvPr id="6" name="TextBox 5"/>
          <p:cNvSpPr txBox="1"/>
          <p:nvPr/>
        </p:nvSpPr>
        <p:spPr>
          <a:xfrm>
            <a:off x="1619803" y="1600200"/>
            <a:ext cx="894797" cy="369332"/>
          </a:xfrm>
          <a:prstGeom prst="rect">
            <a:avLst/>
          </a:prstGeom>
          <a:noFill/>
        </p:spPr>
        <p:txBody>
          <a:bodyPr wrap="none" rtlCol="0">
            <a:spAutoFit/>
          </a:bodyPr>
          <a:lstStyle/>
          <a:p>
            <a:r>
              <a:rPr lang="en-US" dirty="0" smtClean="0"/>
              <a:t>254 nm</a:t>
            </a:r>
            <a:endParaRPr lang="en-US" dirty="0"/>
          </a:p>
        </p:txBody>
      </p:sp>
      <p:sp>
        <p:nvSpPr>
          <p:cNvPr id="7" name="TextBox 6"/>
          <p:cNvSpPr txBox="1"/>
          <p:nvPr/>
        </p:nvSpPr>
        <p:spPr>
          <a:xfrm>
            <a:off x="1619803" y="3135868"/>
            <a:ext cx="894797" cy="369332"/>
          </a:xfrm>
          <a:prstGeom prst="rect">
            <a:avLst/>
          </a:prstGeom>
          <a:noFill/>
        </p:spPr>
        <p:txBody>
          <a:bodyPr wrap="none" rtlCol="0">
            <a:spAutoFit/>
          </a:bodyPr>
          <a:lstStyle/>
          <a:p>
            <a:r>
              <a:rPr lang="en-US" dirty="0" smtClean="0"/>
              <a:t>288 nm</a:t>
            </a:r>
            <a:endParaRPr lang="en-US" dirty="0"/>
          </a:p>
        </p:txBody>
      </p:sp>
      <p:sp>
        <p:nvSpPr>
          <p:cNvPr id="8" name="TextBox 7"/>
          <p:cNvSpPr txBox="1"/>
          <p:nvPr/>
        </p:nvSpPr>
        <p:spPr>
          <a:xfrm>
            <a:off x="4500900" y="1676400"/>
            <a:ext cx="894797" cy="369332"/>
          </a:xfrm>
          <a:prstGeom prst="rect">
            <a:avLst/>
          </a:prstGeom>
          <a:noFill/>
        </p:spPr>
        <p:txBody>
          <a:bodyPr wrap="none" rtlCol="0">
            <a:spAutoFit/>
          </a:bodyPr>
          <a:lstStyle/>
          <a:p>
            <a:r>
              <a:rPr lang="en-US" dirty="0" smtClean="0"/>
              <a:t>274 nm</a:t>
            </a:r>
            <a:endParaRPr lang="en-US" dirty="0"/>
          </a:p>
        </p:txBody>
      </p:sp>
      <p:sp>
        <p:nvSpPr>
          <p:cNvPr id="9" name="TextBox 8"/>
          <p:cNvSpPr txBox="1"/>
          <p:nvPr/>
        </p:nvSpPr>
        <p:spPr>
          <a:xfrm>
            <a:off x="4343400" y="3200400"/>
            <a:ext cx="894797" cy="369332"/>
          </a:xfrm>
          <a:prstGeom prst="rect">
            <a:avLst/>
          </a:prstGeom>
          <a:noFill/>
        </p:spPr>
        <p:txBody>
          <a:bodyPr wrap="none" rtlCol="0">
            <a:spAutoFit/>
          </a:bodyPr>
          <a:lstStyle/>
          <a:p>
            <a:r>
              <a:rPr lang="en-US" dirty="0" smtClean="0"/>
              <a:t>292 nm</a:t>
            </a:r>
            <a:endParaRPr lang="en-US" dirty="0"/>
          </a:p>
        </p:txBody>
      </p:sp>
      <p:sp>
        <p:nvSpPr>
          <p:cNvPr id="10" name="TextBox 9"/>
          <p:cNvSpPr txBox="1"/>
          <p:nvPr/>
        </p:nvSpPr>
        <p:spPr>
          <a:xfrm>
            <a:off x="7487203" y="1688068"/>
            <a:ext cx="894797" cy="369332"/>
          </a:xfrm>
          <a:prstGeom prst="rect">
            <a:avLst/>
          </a:prstGeom>
          <a:noFill/>
        </p:spPr>
        <p:txBody>
          <a:bodyPr wrap="none" rtlCol="0">
            <a:spAutoFit/>
          </a:bodyPr>
          <a:lstStyle/>
          <a:p>
            <a:r>
              <a:rPr lang="en-US" dirty="0" smtClean="0"/>
              <a:t>283 nm</a:t>
            </a:r>
            <a:endParaRPr lang="en-US" dirty="0"/>
          </a:p>
        </p:txBody>
      </p:sp>
      <p:sp>
        <p:nvSpPr>
          <p:cNvPr id="11" name="TextBox 10"/>
          <p:cNvSpPr txBox="1"/>
          <p:nvPr/>
        </p:nvSpPr>
        <p:spPr>
          <a:xfrm>
            <a:off x="2305603" y="5955268"/>
            <a:ext cx="894797" cy="369332"/>
          </a:xfrm>
          <a:prstGeom prst="rect">
            <a:avLst/>
          </a:prstGeom>
          <a:noFill/>
        </p:spPr>
        <p:txBody>
          <a:bodyPr wrap="none" rtlCol="0">
            <a:spAutoFit/>
          </a:bodyPr>
          <a:lstStyle/>
          <a:p>
            <a:r>
              <a:rPr lang="en-US" dirty="0" smtClean="0"/>
              <a:t>302 nm</a:t>
            </a:r>
            <a:endParaRPr lang="en-US" dirty="0"/>
          </a:p>
        </p:txBody>
      </p:sp>
      <p:sp>
        <p:nvSpPr>
          <p:cNvPr id="12" name="TextBox 11"/>
          <p:cNvSpPr txBox="1"/>
          <p:nvPr/>
        </p:nvSpPr>
        <p:spPr>
          <a:xfrm>
            <a:off x="7868203" y="3200400"/>
            <a:ext cx="894797" cy="369332"/>
          </a:xfrm>
          <a:prstGeom prst="rect">
            <a:avLst/>
          </a:prstGeom>
          <a:noFill/>
        </p:spPr>
        <p:txBody>
          <a:bodyPr wrap="none" rtlCol="0">
            <a:spAutoFit/>
          </a:bodyPr>
          <a:lstStyle/>
          <a:p>
            <a:r>
              <a:rPr lang="en-US" dirty="0" smtClean="0"/>
              <a:t>298 nm</a:t>
            </a:r>
            <a:endParaRPr lang="en-US" dirty="0"/>
          </a:p>
        </p:txBody>
      </p:sp>
      <p:sp>
        <p:nvSpPr>
          <p:cNvPr id="13" name="TextBox 12"/>
          <p:cNvSpPr txBox="1"/>
          <p:nvPr/>
        </p:nvSpPr>
        <p:spPr>
          <a:xfrm>
            <a:off x="4277620" y="5867400"/>
            <a:ext cx="894797" cy="369332"/>
          </a:xfrm>
          <a:prstGeom prst="rect">
            <a:avLst/>
          </a:prstGeom>
          <a:noFill/>
        </p:spPr>
        <p:txBody>
          <a:bodyPr wrap="none" rtlCol="0">
            <a:spAutoFit/>
          </a:bodyPr>
          <a:lstStyle/>
          <a:p>
            <a:r>
              <a:rPr lang="en-US" dirty="0" smtClean="0"/>
              <a:t>306 nm</a:t>
            </a:r>
            <a:endParaRPr lang="en-US" dirty="0"/>
          </a:p>
        </p:txBody>
      </p:sp>
      <p:sp>
        <p:nvSpPr>
          <p:cNvPr id="14" name="TextBox 13"/>
          <p:cNvSpPr txBox="1"/>
          <p:nvPr/>
        </p:nvSpPr>
        <p:spPr>
          <a:xfrm>
            <a:off x="6781800" y="5802868"/>
            <a:ext cx="894797" cy="369332"/>
          </a:xfrm>
          <a:prstGeom prst="rect">
            <a:avLst/>
          </a:prstGeom>
          <a:noFill/>
        </p:spPr>
        <p:txBody>
          <a:bodyPr wrap="none" rtlCol="0">
            <a:spAutoFit/>
          </a:bodyPr>
          <a:lstStyle/>
          <a:p>
            <a:r>
              <a:rPr lang="en-US" dirty="0" smtClean="0"/>
              <a:t>312 nm</a:t>
            </a:r>
            <a:endParaRPr lang="en-US" dirty="0"/>
          </a:p>
        </p:txBody>
      </p:sp>
      <p:grpSp>
        <p:nvGrpSpPr>
          <p:cNvPr id="20" name="Group 19"/>
          <p:cNvGrpSpPr/>
          <p:nvPr/>
        </p:nvGrpSpPr>
        <p:grpSpPr>
          <a:xfrm>
            <a:off x="1143000" y="1600200"/>
            <a:ext cx="404278" cy="307777"/>
            <a:chOff x="819153" y="1414459"/>
            <a:chExt cx="404278" cy="307777"/>
          </a:xfrm>
        </p:grpSpPr>
        <p:cxnSp>
          <p:nvCxnSpPr>
            <p:cNvPr id="18" name="Straight Arrow Connector 17"/>
            <p:cNvCxnSpPr/>
            <p:nvPr/>
          </p:nvCxnSpPr>
          <p:spPr>
            <a:xfrm>
              <a:off x="838200" y="14417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19153" y="14144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cxnSp>
        <p:nvCxnSpPr>
          <p:cNvPr id="22" name="Straight Arrow Connector 21"/>
          <p:cNvCxnSpPr/>
          <p:nvPr/>
        </p:nvCxnSpPr>
        <p:spPr>
          <a:xfrm>
            <a:off x="1371600" y="3218283"/>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48322" y="32004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nvGrpSpPr>
          <p:cNvPr id="36" name="Group 35"/>
          <p:cNvGrpSpPr/>
          <p:nvPr/>
        </p:nvGrpSpPr>
        <p:grpSpPr>
          <a:xfrm>
            <a:off x="4029197" y="1566859"/>
            <a:ext cx="404278" cy="307777"/>
            <a:chOff x="3505200" y="1566859"/>
            <a:chExt cx="404278" cy="307777"/>
          </a:xfrm>
        </p:grpSpPr>
        <p:cxnSp>
          <p:nvCxnSpPr>
            <p:cNvPr id="25" name="Straight Arrow Connector 24"/>
            <p:cNvCxnSpPr/>
            <p:nvPr/>
          </p:nvCxnSpPr>
          <p:spPr>
            <a:xfrm>
              <a:off x="3524247" y="15941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5200" y="15668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27" name="Group 26"/>
          <p:cNvGrpSpPr/>
          <p:nvPr/>
        </p:nvGrpSpPr>
        <p:grpSpPr>
          <a:xfrm>
            <a:off x="6772397" y="1566859"/>
            <a:ext cx="404278" cy="307777"/>
            <a:chOff x="819153" y="1414459"/>
            <a:chExt cx="404278" cy="307777"/>
          </a:xfrm>
        </p:grpSpPr>
        <p:cxnSp>
          <p:nvCxnSpPr>
            <p:cNvPr id="28" name="Straight Arrow Connector 27"/>
            <p:cNvCxnSpPr/>
            <p:nvPr/>
          </p:nvCxnSpPr>
          <p:spPr>
            <a:xfrm>
              <a:off x="838200" y="1441704"/>
              <a:ext cx="0" cy="274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19153" y="1414459"/>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1" name="Group 40"/>
          <p:cNvGrpSpPr/>
          <p:nvPr/>
        </p:nvGrpSpPr>
        <p:grpSpPr>
          <a:xfrm>
            <a:off x="662522" y="4876800"/>
            <a:ext cx="404278" cy="307777"/>
            <a:chOff x="46038" y="4953000"/>
            <a:chExt cx="404278" cy="307777"/>
          </a:xfrm>
        </p:grpSpPr>
        <p:cxnSp>
          <p:nvCxnSpPr>
            <p:cNvPr id="31" name="Straight Arrow Connector 30"/>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8" name="Group 47"/>
          <p:cNvGrpSpPr/>
          <p:nvPr/>
        </p:nvGrpSpPr>
        <p:grpSpPr>
          <a:xfrm>
            <a:off x="3806600" y="3230217"/>
            <a:ext cx="404278" cy="370233"/>
            <a:chOff x="3806600" y="3230217"/>
            <a:chExt cx="404278" cy="370233"/>
          </a:xfrm>
        </p:grpSpPr>
        <p:cxnSp>
          <p:nvCxnSpPr>
            <p:cNvPr id="38" name="Straight Arrow Connector 37"/>
            <p:cNvCxnSpPr/>
            <p:nvPr/>
          </p:nvCxnSpPr>
          <p:spPr>
            <a:xfrm>
              <a:off x="3838575" y="3234690"/>
              <a:ext cx="0" cy="3657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806600" y="3230217"/>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2" name="Group 41"/>
          <p:cNvGrpSpPr/>
          <p:nvPr/>
        </p:nvGrpSpPr>
        <p:grpSpPr>
          <a:xfrm>
            <a:off x="3786722" y="5876925"/>
            <a:ext cx="404278" cy="307777"/>
            <a:chOff x="46038" y="4953000"/>
            <a:chExt cx="404278" cy="307777"/>
          </a:xfrm>
        </p:grpSpPr>
        <p:cxnSp>
          <p:nvCxnSpPr>
            <p:cNvPr id="43" name="Straight Arrow Connector 42"/>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5" name="Group 44"/>
          <p:cNvGrpSpPr/>
          <p:nvPr/>
        </p:nvGrpSpPr>
        <p:grpSpPr>
          <a:xfrm>
            <a:off x="6520106" y="3236758"/>
            <a:ext cx="404278" cy="307777"/>
            <a:chOff x="46038" y="4953000"/>
            <a:chExt cx="404278" cy="307777"/>
          </a:xfrm>
        </p:grpSpPr>
        <p:cxnSp>
          <p:nvCxnSpPr>
            <p:cNvPr id="46" name="Straight Arrow Connector 45"/>
            <p:cNvCxnSpPr/>
            <p:nvPr/>
          </p:nvCxnSpPr>
          <p:spPr>
            <a:xfrm>
              <a:off x="65085" y="4980245"/>
              <a:ext cx="0" cy="2286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038" y="4953000"/>
              <a:ext cx="404278" cy="307777"/>
            </a:xfrm>
            <a:prstGeom prst="rect">
              <a:avLst/>
            </a:prstGeom>
            <a:noFill/>
          </p:spPr>
          <p:txBody>
            <a:bodyPr wrap="non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grpSp>
        <p:nvGrpSpPr>
          <p:cNvPr id="49" name="Group 48"/>
          <p:cNvGrpSpPr/>
          <p:nvPr/>
        </p:nvGrpSpPr>
        <p:grpSpPr>
          <a:xfrm>
            <a:off x="6934338" y="4909918"/>
            <a:ext cx="524291" cy="438912"/>
            <a:chOff x="838200" y="1441704"/>
            <a:chExt cx="524291" cy="438912"/>
          </a:xfrm>
        </p:grpSpPr>
        <p:cxnSp>
          <p:nvCxnSpPr>
            <p:cNvPr id="50" name="Straight Arrow Connector 49"/>
            <p:cNvCxnSpPr/>
            <p:nvPr/>
          </p:nvCxnSpPr>
          <p:spPr>
            <a:xfrm>
              <a:off x="838200" y="1441704"/>
              <a:ext cx="0" cy="4389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85687" y="1484786"/>
              <a:ext cx="476804" cy="307777"/>
            </a:xfrm>
            <a:prstGeom prst="rect">
              <a:avLst/>
            </a:prstGeom>
            <a:noFill/>
          </p:spPr>
          <p:txBody>
            <a:bodyPr wrap="square" rtlCol="0">
              <a:spAutoFit/>
            </a:bodyPr>
            <a:lstStyle/>
            <a:p>
              <a:r>
                <a:rPr lang="en-US" sz="1400" dirty="0">
                  <a:solidFill>
                    <a:srgbClr val="0070C0"/>
                  </a:solidFill>
                </a:rPr>
                <a:t>3</a:t>
              </a:r>
              <a:r>
                <a:rPr lang="en-US" sz="1400" dirty="0" smtClean="0">
                  <a:solidFill>
                    <a:srgbClr val="0070C0"/>
                  </a:solidFill>
                </a:rPr>
                <a:t>%</a:t>
              </a:r>
              <a:endParaRPr lang="en-US" sz="1400" dirty="0">
                <a:solidFill>
                  <a:srgbClr val="0070C0"/>
                </a:solidFill>
              </a:endParaRPr>
            </a:p>
          </p:txBody>
        </p:sp>
      </p:grpSp>
      <p:sp>
        <p:nvSpPr>
          <p:cNvPr id="52" name="Rectangle 51"/>
          <p:cNvSpPr/>
          <p:nvPr/>
        </p:nvSpPr>
        <p:spPr>
          <a:xfrm>
            <a:off x="304800" y="990600"/>
            <a:ext cx="8686800" cy="369332"/>
          </a:xfrm>
          <a:prstGeom prst="rect">
            <a:avLst/>
          </a:prstGeom>
        </p:spPr>
        <p:txBody>
          <a:bodyPr wrap="square">
            <a:spAutoFit/>
          </a:bodyPr>
          <a:lstStyle/>
          <a:p>
            <a:r>
              <a:rPr lang="en-US" dirty="0" smtClean="0"/>
              <a:t>Adjustments: 254 0.4; 274</a:t>
            </a:r>
            <a:r>
              <a:rPr lang="en-US" dirty="0"/>
              <a:t> </a:t>
            </a:r>
            <a:r>
              <a:rPr lang="en-US" dirty="0" smtClean="0"/>
              <a:t>0.3; 283 0.6; 288 0.5; 292 0.5; 298</a:t>
            </a:r>
            <a:r>
              <a:rPr lang="en-US" dirty="0"/>
              <a:t> </a:t>
            </a:r>
            <a:r>
              <a:rPr lang="en-US" dirty="0" smtClean="0"/>
              <a:t>1.1; 302 2.3; 306 1.3; 312 0.3</a:t>
            </a:r>
            <a:endParaRPr lang="en-US" dirty="0"/>
          </a:p>
        </p:txBody>
      </p:sp>
      <p:sp>
        <p:nvSpPr>
          <p:cNvPr id="3" name="Rectangle 2"/>
          <p:cNvSpPr/>
          <p:nvPr/>
        </p:nvSpPr>
        <p:spPr>
          <a:xfrm>
            <a:off x="1371600" y="6412468"/>
            <a:ext cx="6953802" cy="369332"/>
          </a:xfrm>
          <a:prstGeom prst="rect">
            <a:avLst/>
          </a:prstGeom>
        </p:spPr>
        <p:txBody>
          <a:bodyPr wrap="square">
            <a:spAutoFit/>
          </a:bodyPr>
          <a:lstStyle/>
          <a:p>
            <a:r>
              <a:rPr lang="en-US" dirty="0"/>
              <a:t>Changes at 30N/S and 60N/S are changes in profile </a:t>
            </a:r>
            <a:r>
              <a:rPr lang="en-US" dirty="0" err="1"/>
              <a:t>climatologies</a:t>
            </a:r>
            <a:r>
              <a:rPr lang="en-US" dirty="0"/>
              <a:t>.</a:t>
            </a:r>
          </a:p>
        </p:txBody>
      </p:sp>
    </p:spTree>
    <p:extLst>
      <p:ext uri="{BB962C8B-B14F-4D97-AF65-F5344CB8AC3E}">
        <p14:creationId xmlns:p14="http://schemas.microsoft.com/office/powerpoint/2010/main" val="2920958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V8Pro Layer Ozone, Bottom to Top</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47801"/>
            <a:ext cx="9144000" cy="5334000"/>
          </a:xfrm>
          <a:prstGeom prst="rect">
            <a:avLst/>
          </a:prstGeom>
        </p:spPr>
      </p:pic>
      <p:sp>
        <p:nvSpPr>
          <p:cNvPr id="3" name="Rectangle 2"/>
          <p:cNvSpPr/>
          <p:nvPr/>
        </p:nvSpPr>
        <p:spPr>
          <a:xfrm>
            <a:off x="2133600" y="957968"/>
            <a:ext cx="5486400" cy="369332"/>
          </a:xfrm>
          <a:prstGeom prst="rect">
            <a:avLst/>
          </a:prstGeom>
        </p:spPr>
        <p:txBody>
          <a:bodyPr wrap="square">
            <a:spAutoFit/>
          </a:bodyPr>
          <a:lstStyle/>
          <a:p>
            <a:r>
              <a:rPr lang="en-US" dirty="0" smtClean="0"/>
              <a:t>Bottom to top, Black </a:t>
            </a:r>
            <a:r>
              <a:rPr lang="en-US" dirty="0"/>
              <a:t>OMPS </a:t>
            </a:r>
            <a:r>
              <a:rPr lang="en-US" dirty="0" smtClean="0"/>
              <a:t>(After) and </a:t>
            </a:r>
            <a:r>
              <a:rPr lang="en-US" dirty="0">
                <a:solidFill>
                  <a:srgbClr val="00B050"/>
                </a:solidFill>
              </a:rPr>
              <a:t>Green</a:t>
            </a:r>
            <a:r>
              <a:rPr lang="en-US" dirty="0"/>
              <a:t> SBUV/2.</a:t>
            </a:r>
          </a:p>
        </p:txBody>
      </p:sp>
    </p:spTree>
    <p:extLst>
      <p:ext uri="{BB962C8B-B14F-4D97-AF65-F5344CB8AC3E}">
        <p14:creationId xmlns:p14="http://schemas.microsoft.com/office/powerpoint/2010/main" val="356919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from 240 nm to 300 nm</a:t>
            </a:r>
            <a:endParaRPr lang="en-US" sz="2800" dirty="0"/>
          </a:p>
        </p:txBody>
      </p:sp>
      <p:sp>
        <p:nvSpPr>
          <p:cNvPr id="3" name="Content Placeholder 2"/>
          <p:cNvSpPr>
            <a:spLocks noGrp="1"/>
          </p:cNvSpPr>
          <p:nvPr>
            <p:ph idx="1"/>
          </p:nvPr>
        </p:nvSpPr>
        <p:spPr>
          <a:xfrm>
            <a:off x="152400" y="914400"/>
            <a:ext cx="8991600" cy="5943600"/>
          </a:xfrm>
        </p:spPr>
        <p:txBody>
          <a:bodyPr>
            <a:normAutofit fontScale="62500" lnSpcReduction="20000"/>
          </a:bodyPr>
          <a:lstStyle/>
          <a:p>
            <a:pPr>
              <a:buNone/>
            </a:pPr>
            <a:r>
              <a:rPr lang="en-US" dirty="0" smtClean="0"/>
              <a:t>Double Difference using Climatology:</a:t>
            </a:r>
          </a:p>
          <a:p>
            <a:pPr>
              <a:buNone/>
            </a:pPr>
            <a:r>
              <a:rPr lang="en-US" dirty="0" smtClean="0"/>
              <a:t>	</a:t>
            </a:r>
            <a:r>
              <a:rPr lang="en-US" sz="2900" dirty="0" smtClean="0"/>
              <a:t>Compute the measurement residuals using a forward model with the effective scene reflectivity of the clouds and surface determined from longer channel measurements, and the ozone profile prescribed by the Version 8 </a:t>
            </a:r>
            <a:r>
              <a:rPr lang="en-US" sz="2900" i="1" dirty="0" smtClean="0"/>
              <a:t>a priori</a:t>
            </a:r>
            <a:r>
              <a:rPr lang="en-US" sz="2900" dirty="0" smtClean="0"/>
              <a:t> climatology. Use viewing geometries and bandpasses are as reported for each instrument.</a:t>
            </a:r>
            <a:endParaRPr lang="en-US" dirty="0" smtClean="0"/>
          </a:p>
          <a:p>
            <a:pPr>
              <a:buNone/>
            </a:pPr>
            <a:r>
              <a:rPr lang="en-US" sz="2900" dirty="0" smtClean="0"/>
              <a:t>	Compare residuals for channels </a:t>
            </a:r>
            <a:r>
              <a:rPr lang="el-GR" sz="2900" dirty="0" smtClean="0"/>
              <a:t>λ</a:t>
            </a:r>
            <a:r>
              <a:rPr lang="en-US" sz="2900" dirty="0" smtClean="0"/>
              <a:t>1 and </a:t>
            </a:r>
            <a:r>
              <a:rPr lang="el-GR" sz="2900" dirty="0" smtClean="0"/>
              <a:t>λ</a:t>
            </a:r>
            <a:r>
              <a:rPr lang="en-US" sz="2900" dirty="0" smtClean="0"/>
              <a:t>2 where S1*</a:t>
            </a:r>
            <a:r>
              <a:rPr lang="el-GR" sz="2900" dirty="0" smtClean="0"/>
              <a:t>α</a:t>
            </a:r>
            <a:r>
              <a:rPr lang="en-US" sz="2900" dirty="0" smtClean="0"/>
              <a:t>1 = S2*</a:t>
            </a:r>
            <a:r>
              <a:rPr lang="el-GR" sz="2900" dirty="0" smtClean="0"/>
              <a:t> α</a:t>
            </a:r>
            <a:r>
              <a:rPr lang="en-US" sz="2900" dirty="0" smtClean="0"/>
              <a:t>2, where S values give the path lengths and </a:t>
            </a:r>
            <a:r>
              <a:rPr lang="el-GR" sz="2900" dirty="0" smtClean="0"/>
              <a:t>α</a:t>
            </a:r>
            <a:r>
              <a:rPr lang="en-US" sz="2900"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No-local-time-difference zonal means)</a:t>
            </a:r>
          </a:p>
          <a:p>
            <a:pPr lvl="1"/>
            <a:r>
              <a:rPr lang="en-US" dirty="0" smtClean="0"/>
              <a:t>Opportunistic 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Complications if best ozone product values differ and initial residuals are used</a:t>
            </a:r>
          </a:p>
          <a:p>
            <a:pPr marL="342900" lvl="1" indent="-342900">
              <a:buNone/>
            </a:pPr>
            <a:r>
              <a:rPr lang="en-US" sz="2900" dirty="0" smtClean="0"/>
              <a:t>Measurement residuals’ correlation with scene reflectivity for longer wavelengths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12</a:t>
            </a:fld>
            <a:endParaRPr lang="en-US"/>
          </a:p>
        </p:txBody>
      </p:sp>
    </p:spTree>
    <p:extLst>
      <p:ext uri="{BB962C8B-B14F-4D97-AF65-F5344CB8AC3E}">
        <p14:creationId xmlns:p14="http://schemas.microsoft.com/office/powerpoint/2010/main" val="3763069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lum bright="-20000" contrast="40000"/>
          </a:blip>
          <a:srcRect/>
          <a:stretch>
            <a:fillRect/>
          </a:stretch>
        </p:blipFill>
        <p:spPr bwMode="auto">
          <a:xfrm>
            <a:off x="0" y="0"/>
            <a:ext cx="7535863" cy="5364163"/>
          </a:xfrm>
          <a:prstGeom prst="rect">
            <a:avLst/>
          </a:prstGeom>
          <a:noFill/>
          <a:ln w="9525">
            <a:noFill/>
            <a:miter lim="800000"/>
            <a:headEnd/>
            <a:tailEnd/>
          </a:ln>
        </p:spPr>
      </p:pic>
      <p:sp>
        <p:nvSpPr>
          <p:cNvPr id="5" name="Rectangle 4"/>
          <p:cNvSpPr/>
          <p:nvPr/>
        </p:nvSpPr>
        <p:spPr>
          <a:xfrm>
            <a:off x="152400" y="5629275"/>
            <a:ext cx="8610600" cy="923925"/>
          </a:xfrm>
          <a:prstGeom prst="rect">
            <a:avLst/>
          </a:prstGeom>
        </p:spPr>
        <p:txBody>
          <a:bodyPr>
            <a:spAutoFit/>
          </a:bodyPr>
          <a:lstStyle/>
          <a:p>
            <a:pPr>
              <a:defRPr/>
            </a:pPr>
            <a:r>
              <a:rPr lang="en-US" altLang="en-US" b="1" kern="0" dirty="0"/>
              <a:t>Figure 6.a.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30°.</a:t>
            </a:r>
            <a:endParaRPr lang="en-US" b="1" dirty="0"/>
          </a:p>
        </p:txBody>
      </p:sp>
      <p:sp>
        <p:nvSpPr>
          <p:cNvPr id="14340" name="TextBox 5"/>
          <p:cNvSpPr txBox="1">
            <a:spLocks noChangeArrowheads="1"/>
          </p:cNvSpPr>
          <p:nvPr/>
        </p:nvSpPr>
        <p:spPr bwMode="auto">
          <a:xfrm>
            <a:off x="5943600" y="2819400"/>
            <a:ext cx="954088"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4340" idx="1"/>
          </p:cNvCxnSpPr>
          <p:nvPr/>
        </p:nvCxnSpPr>
        <p:spPr bwMode="auto">
          <a:xfrm flipH="1">
            <a:off x="4495800" y="3003550"/>
            <a:ext cx="1447800" cy="3492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2" name="TextBox 13"/>
          <p:cNvSpPr txBox="1">
            <a:spLocks noChangeArrowheads="1"/>
          </p:cNvSpPr>
          <p:nvPr/>
        </p:nvSpPr>
        <p:spPr bwMode="auto">
          <a:xfrm>
            <a:off x="53340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4342" idx="1"/>
          </p:cNvCxnSpPr>
          <p:nvPr/>
        </p:nvCxnSpPr>
        <p:spPr bwMode="auto">
          <a:xfrm flipH="1">
            <a:off x="48768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4" name="TextBox 13"/>
          <p:cNvSpPr txBox="1">
            <a:spLocks noChangeArrowheads="1"/>
          </p:cNvSpPr>
          <p:nvPr/>
        </p:nvSpPr>
        <p:spPr bwMode="auto">
          <a:xfrm>
            <a:off x="3429000" y="3886200"/>
            <a:ext cx="954088" cy="369888"/>
          </a:xfrm>
          <a:prstGeom prst="rect">
            <a:avLst/>
          </a:prstGeom>
          <a:noFill/>
          <a:ln w="9525">
            <a:noFill/>
            <a:miter lim="800000"/>
            <a:headEnd/>
            <a:tailEnd/>
          </a:ln>
        </p:spPr>
        <p:txBody>
          <a:bodyPr>
            <a:spAutoFit/>
          </a:bodyPr>
          <a:lstStyle/>
          <a:p>
            <a:r>
              <a:rPr lang="en-US"/>
              <a:t>340 nm</a:t>
            </a:r>
          </a:p>
        </p:txBody>
      </p:sp>
      <p:cxnSp>
        <p:nvCxnSpPr>
          <p:cNvPr id="15" name="Straight Arrow Connector 14"/>
          <p:cNvCxnSpPr>
            <a:stCxn id="14344" idx="0"/>
          </p:cNvCxnSpPr>
          <p:nvPr/>
        </p:nvCxnSpPr>
        <p:spPr bwMode="auto">
          <a:xfrm flipV="1">
            <a:off x="3906838" y="35814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6" name="TextBox 13"/>
          <p:cNvSpPr txBox="1">
            <a:spLocks noChangeArrowheads="1"/>
          </p:cNvSpPr>
          <p:nvPr/>
        </p:nvSpPr>
        <p:spPr bwMode="auto">
          <a:xfrm>
            <a:off x="6361113" y="87313"/>
            <a:ext cx="954087" cy="369887"/>
          </a:xfrm>
          <a:prstGeom prst="rect">
            <a:avLst/>
          </a:prstGeom>
          <a:noFill/>
          <a:ln w="9525">
            <a:noFill/>
            <a:miter lim="800000"/>
            <a:headEnd/>
            <a:tailEnd/>
          </a:ln>
        </p:spPr>
        <p:txBody>
          <a:bodyPr>
            <a:spAutoFit/>
          </a:bodyPr>
          <a:lstStyle/>
          <a:p>
            <a:r>
              <a:rPr lang="en-US"/>
              <a:t>253 nm</a:t>
            </a:r>
          </a:p>
        </p:txBody>
      </p:sp>
      <p:cxnSp>
        <p:nvCxnSpPr>
          <p:cNvPr id="12" name="Straight Arrow Connector 11"/>
          <p:cNvCxnSpPr>
            <a:stCxn id="14346" idx="1"/>
          </p:cNvCxnSpPr>
          <p:nvPr/>
        </p:nvCxnSpPr>
        <p:spPr bwMode="auto">
          <a:xfrm flipH="1">
            <a:off x="6019800" y="273050"/>
            <a:ext cx="341313" cy="1079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687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lum bright="-20000" contrast="40000"/>
          </a:blip>
          <a:srcRect/>
          <a:stretch>
            <a:fillRect/>
          </a:stretch>
        </p:blipFill>
        <p:spPr bwMode="auto">
          <a:xfrm>
            <a:off x="0" y="0"/>
            <a:ext cx="7527925" cy="5440363"/>
          </a:xfrm>
          <a:prstGeom prst="rect">
            <a:avLst/>
          </a:prstGeom>
          <a:noFill/>
          <a:ln w="9525">
            <a:noFill/>
            <a:miter lim="800000"/>
            <a:headEnd/>
            <a:tailEnd/>
          </a:ln>
        </p:spPr>
      </p:pic>
      <p:sp>
        <p:nvSpPr>
          <p:cNvPr id="5" name="Rectangle 4"/>
          <p:cNvSpPr/>
          <p:nvPr/>
        </p:nvSpPr>
        <p:spPr>
          <a:xfrm>
            <a:off x="152400" y="5629275"/>
            <a:ext cx="8534400" cy="923925"/>
          </a:xfrm>
          <a:prstGeom prst="rect">
            <a:avLst/>
          </a:prstGeom>
        </p:spPr>
        <p:txBody>
          <a:bodyPr wrap="square">
            <a:spAutoFit/>
          </a:bodyPr>
          <a:lstStyle/>
          <a:p>
            <a:pPr>
              <a:defRPr/>
            </a:pPr>
            <a:r>
              <a:rPr lang="en-US" altLang="en-US" b="1" kern="0" dirty="0"/>
              <a:t>Figure 6.b.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70°.</a:t>
            </a:r>
            <a:endParaRPr lang="en-US" b="1" dirty="0"/>
          </a:p>
        </p:txBody>
      </p:sp>
      <p:sp>
        <p:nvSpPr>
          <p:cNvPr id="15364" name="TextBox 5"/>
          <p:cNvSpPr txBox="1">
            <a:spLocks noChangeArrowheads="1"/>
          </p:cNvSpPr>
          <p:nvPr/>
        </p:nvSpPr>
        <p:spPr bwMode="auto">
          <a:xfrm>
            <a:off x="6056313" y="2590800"/>
            <a:ext cx="954087"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5364" idx="1"/>
          </p:cNvCxnSpPr>
          <p:nvPr/>
        </p:nvCxnSpPr>
        <p:spPr bwMode="auto">
          <a:xfrm flipH="1">
            <a:off x="4876800" y="2774950"/>
            <a:ext cx="1179513"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13"/>
          <p:cNvSpPr txBox="1">
            <a:spLocks noChangeArrowheads="1"/>
          </p:cNvSpPr>
          <p:nvPr/>
        </p:nvSpPr>
        <p:spPr bwMode="auto">
          <a:xfrm>
            <a:off x="63246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5366" idx="1"/>
          </p:cNvCxnSpPr>
          <p:nvPr/>
        </p:nvCxnSpPr>
        <p:spPr bwMode="auto">
          <a:xfrm flipH="1">
            <a:off x="58674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9"/>
          <p:cNvSpPr txBox="1">
            <a:spLocks noChangeArrowheads="1"/>
          </p:cNvSpPr>
          <p:nvPr/>
        </p:nvSpPr>
        <p:spPr bwMode="auto">
          <a:xfrm>
            <a:off x="3429000" y="3581400"/>
            <a:ext cx="954088" cy="369888"/>
          </a:xfrm>
          <a:prstGeom prst="rect">
            <a:avLst/>
          </a:prstGeom>
          <a:noFill/>
          <a:ln w="9525">
            <a:noFill/>
            <a:miter lim="800000"/>
            <a:headEnd/>
            <a:tailEnd/>
          </a:ln>
        </p:spPr>
        <p:txBody>
          <a:bodyPr>
            <a:spAutoFit/>
          </a:bodyPr>
          <a:lstStyle/>
          <a:p>
            <a:r>
              <a:rPr lang="en-US"/>
              <a:t>340 nm</a:t>
            </a:r>
          </a:p>
        </p:txBody>
      </p:sp>
      <p:cxnSp>
        <p:nvCxnSpPr>
          <p:cNvPr id="11" name="Straight Arrow Connector 10"/>
          <p:cNvCxnSpPr>
            <a:stCxn id="15368" idx="0"/>
          </p:cNvCxnSpPr>
          <p:nvPr/>
        </p:nvCxnSpPr>
        <p:spPr bwMode="auto">
          <a:xfrm flipV="1">
            <a:off x="3906838" y="32766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5940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Pseudo-Channels in the UV </a:t>
            </a:r>
            <a:br>
              <a:rPr lang="en-US" dirty="0" smtClean="0"/>
            </a:br>
            <a:r>
              <a:rPr lang="en-US" dirty="0" smtClean="0"/>
              <a:t>from 250 nm to 300 nm</a:t>
            </a:r>
            <a:endParaRPr lang="en-US" dirty="0"/>
          </a:p>
        </p:txBody>
      </p:sp>
      <p:sp>
        <p:nvSpPr>
          <p:cNvPr id="3" name="Content Placeholder 2"/>
          <p:cNvSpPr>
            <a:spLocks noGrp="1"/>
          </p:cNvSpPr>
          <p:nvPr>
            <p:ph idx="1"/>
          </p:nvPr>
        </p:nvSpPr>
        <p:spPr>
          <a:xfrm>
            <a:off x="457200" y="1295400"/>
            <a:ext cx="8229600" cy="5105400"/>
          </a:xfrm>
        </p:spPr>
        <p:txBody>
          <a:bodyPr>
            <a:normAutofit fontScale="85000" lnSpcReduction="20000"/>
          </a:bodyPr>
          <a:lstStyle/>
          <a:p>
            <a:r>
              <a:rPr lang="en-US" dirty="0" smtClean="0"/>
              <a:t>As the SZA or SVA increases, the contribution functions shift up. One can find combinations (linear?) of radiances for longer channels that can represent  (capture the response to ozone changes) a measurement at a shorter channel at SZA=0 and SVA=0. (MW Pseudo-Channel Ideas)</a:t>
            </a:r>
          </a:p>
          <a:p>
            <a:r>
              <a:rPr lang="en-US" dirty="0" smtClean="0"/>
              <a:t>We can compare instruments measuring at different viewing geometries or times of day.</a:t>
            </a:r>
          </a:p>
          <a:p>
            <a:r>
              <a:rPr lang="en-US" dirty="0" smtClean="0"/>
              <a:t>This can help to determine both internal and external biases.</a:t>
            </a:r>
          </a:p>
          <a:p>
            <a:r>
              <a:rPr lang="en-US" dirty="0" smtClean="0"/>
              <a:t>Diurnal ozone variations will present an involved complication.</a:t>
            </a:r>
          </a:p>
          <a:p>
            <a:r>
              <a:rPr lang="en-US" dirty="0" smtClean="0"/>
              <a:t>Changing channel emphasis can introduce wavelength-dependent biases.</a:t>
            </a:r>
          </a:p>
        </p:txBody>
      </p:sp>
    </p:spTree>
    <p:extLst>
      <p:ext uri="{BB962C8B-B14F-4D97-AF65-F5344CB8AC3E}">
        <p14:creationId xmlns:p14="http://schemas.microsoft.com/office/powerpoint/2010/main" val="1596774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Summary, Questions and Future</a:t>
            </a:r>
            <a:endParaRPr lang="en-US"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r>
              <a:rPr lang="en-US" dirty="0" smtClean="0"/>
              <a:t>Initial measurement residuals can identify calibration biases between instruments.</a:t>
            </a:r>
          </a:p>
          <a:p>
            <a:r>
              <a:rPr lang="en-US" dirty="0" smtClean="0"/>
              <a:t>Provide tools to create initial residuals for other instruments.</a:t>
            </a:r>
          </a:p>
          <a:p>
            <a:r>
              <a:rPr lang="en-US" dirty="0" smtClean="0"/>
              <a:t>Expand and formalize matchup techniques.</a:t>
            </a:r>
          </a:p>
          <a:p>
            <a:r>
              <a:rPr lang="en-US" dirty="0" smtClean="0"/>
              <a:t>Reprocess and Homogenize NOAA-16 through NOAA-19 SBUV/2 and OMPS NP for a post-2000 Ozone Profile CDR.</a:t>
            </a:r>
          </a:p>
          <a:p>
            <a:r>
              <a:rPr lang="en-US" dirty="0" smtClean="0"/>
              <a:t>Create invariant channel combinations under SZA &amp; SVA changes.</a:t>
            </a:r>
            <a:endParaRPr lang="en-US" dirty="0"/>
          </a:p>
        </p:txBody>
      </p:sp>
    </p:spTree>
    <p:extLst>
      <p:ext uri="{BB962C8B-B14F-4D97-AF65-F5344CB8AC3E}">
        <p14:creationId xmlns:p14="http://schemas.microsoft.com/office/powerpoint/2010/main" val="292375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586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ACADC3-C9E3-4686-91B5-E7A1D7E458D8}" type="slidenum">
              <a:rPr lang="en-US" smtClean="0"/>
              <a:pPr/>
              <a:t>18</a:t>
            </a:fld>
            <a:endParaRPr lang="en-US"/>
          </a:p>
        </p:txBody>
      </p:sp>
      <p:pic>
        <p:nvPicPr>
          <p:cNvPr id="98306" name="Picture 2" descr="http://www.star.nesdis.noaa.gov/smcd/spb/sbuv2/release/Daily_SBUV2_zonal_mean_tropics_Initial_1.png"/>
          <p:cNvPicPr>
            <a:picLocks noChangeAspect="1" noChangeArrowheads="1"/>
          </p:cNvPicPr>
          <p:nvPr/>
        </p:nvPicPr>
        <p:blipFill>
          <a:blip r:embed="rId3" cstate="print"/>
          <a:srcRect/>
          <a:stretch>
            <a:fillRect/>
          </a:stretch>
        </p:blipFill>
        <p:spPr bwMode="auto">
          <a:xfrm>
            <a:off x="0" y="0"/>
            <a:ext cx="6553200" cy="6858000"/>
          </a:xfrm>
          <a:prstGeom prst="rect">
            <a:avLst/>
          </a:prstGeom>
          <a:noFill/>
        </p:spPr>
      </p:pic>
      <p:sp>
        <p:nvSpPr>
          <p:cNvPr id="4" name="Rectangle 3"/>
          <p:cNvSpPr/>
          <p:nvPr/>
        </p:nvSpPr>
        <p:spPr>
          <a:xfrm>
            <a:off x="6553200" y="152400"/>
            <a:ext cx="2590800" cy="6476464"/>
          </a:xfrm>
          <a:prstGeom prst="rect">
            <a:avLst/>
          </a:prstGeom>
        </p:spPr>
        <p:txBody>
          <a:bodyPr wrap="square">
            <a:spAutoFit/>
          </a:bodyPr>
          <a:lstStyle/>
          <a:p>
            <a:pPr>
              <a:tabLst>
                <a:tab pos="136525" algn="l"/>
                <a:tab pos="622300" algn="l"/>
                <a:tab pos="1028700" algn="l"/>
              </a:tabLst>
            </a:pPr>
            <a:r>
              <a:rPr lang="en-US" sz="1600" dirty="0" smtClean="0">
                <a:latin typeface="Times New Roman" pitchFamily="18" charset="0"/>
                <a:cs typeface="Times New Roman" pitchFamily="18" charset="0"/>
              </a:rPr>
              <a:t>The figures show the initial measurement residuals for three profile wavelengths (Top 288 nm, Middle 292 nm, and Bottom 298 nm)  for the V8PRO  product for the equatorial daily zonal means (20N to 20S).  The two sets of data are for the NOAA-16  SBUV/2 and the </a:t>
            </a:r>
            <a:r>
              <a:rPr lang="en-US" sz="1600" dirty="0" smtClean="0">
                <a:solidFill>
                  <a:srgbClr val="141BAC"/>
                </a:solidFill>
                <a:latin typeface="Times New Roman" pitchFamily="18" charset="0"/>
                <a:cs typeface="Times New Roman" pitchFamily="18" charset="0"/>
              </a:rPr>
              <a:t>NOAA-17 SBUV/2</a:t>
            </a:r>
            <a:r>
              <a:rPr lang="en-US" sz="1600" dirty="0" smtClean="0">
                <a:latin typeface="Times New Roman" pitchFamily="18" charset="0"/>
                <a:cs typeface="Times New Roman" pitchFamily="18" charset="0"/>
              </a:rPr>
              <a:t>. The units are N-values (~2.3%). The Version 8 algorithm a priori ozone profiles and forward model have been used to allow direct comparison of the radiance/irradiance ratios for the two instruments. NOAA-16 was an afternoon satellite and NOAA-17 was a morning satellite during this period. By the end of the record, the NOAA-16 satellite was in a late afternoon orbit.</a:t>
            </a:r>
            <a:endParaRPr lang="en-US" sz="16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1261260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533400"/>
          </a:xfrm>
        </p:spPr>
        <p:txBody>
          <a:bodyPr>
            <a:normAutofit fontScale="90000"/>
          </a:bodyPr>
          <a:lstStyle/>
          <a:p>
            <a:pPr eaLnBrk="1" hangingPunct="1"/>
            <a:r>
              <a:rPr lang="en-US" smtClean="0"/>
              <a:t>Adjustments using A, K, and Dy</a:t>
            </a:r>
          </a:p>
        </p:txBody>
      </p:sp>
      <p:sp>
        <p:nvSpPr>
          <p:cNvPr id="95235" name="Rectangle 3"/>
          <p:cNvSpPr>
            <a:spLocks noGrp="1" noChangeArrowheads="1"/>
          </p:cNvSpPr>
          <p:nvPr>
            <p:ph type="body" idx="1"/>
          </p:nvPr>
        </p:nvSpPr>
        <p:spPr>
          <a:xfrm>
            <a:off x="304800" y="685800"/>
            <a:ext cx="8229600" cy="5867400"/>
          </a:xfrm>
        </p:spPr>
        <p:txBody>
          <a:bodyPr/>
          <a:lstStyle/>
          <a:p>
            <a:pPr eaLnBrk="1" hangingPunct="1">
              <a:lnSpc>
                <a:spcPct val="80000"/>
              </a:lnSpc>
              <a:buFontTx/>
              <a:buNone/>
            </a:pPr>
            <a:r>
              <a:rPr lang="en-US" sz="2400" dirty="0" smtClean="0"/>
              <a:t>The Averaging Kernel, A, is the product of the Jacobian of partial derivatives of the measurements with respect to the ozone profile layers, K, and the measurement retrieval contribution function, </a:t>
            </a:r>
            <a:r>
              <a:rPr lang="en-US" sz="2400" dirty="0" err="1" smtClean="0"/>
              <a:t>Dy</a:t>
            </a:r>
            <a:r>
              <a:rPr lang="en-US" sz="2400" dirty="0" smtClean="0"/>
              <a:t>:</a:t>
            </a:r>
          </a:p>
          <a:p>
            <a:pPr eaLnBrk="1" hangingPunct="1">
              <a:lnSpc>
                <a:spcPct val="80000"/>
              </a:lnSpc>
              <a:buFontTx/>
              <a:buNone/>
            </a:pPr>
            <a:r>
              <a:rPr lang="en-US" sz="800" dirty="0" smtClean="0"/>
              <a:t> </a:t>
            </a:r>
          </a:p>
          <a:p>
            <a:pPr eaLnBrk="1" hangingPunct="1">
              <a:lnSpc>
                <a:spcPct val="80000"/>
              </a:lnSpc>
              <a:buFontTx/>
              <a:buNone/>
            </a:pPr>
            <a:r>
              <a:rPr lang="en-US" sz="2400" dirty="0" smtClean="0"/>
              <a:t>	 	A = </a:t>
            </a:r>
            <a:r>
              <a:rPr lang="en-US" sz="2400" dirty="0" err="1" smtClean="0"/>
              <a:t>Dy</a:t>
            </a:r>
            <a:r>
              <a:rPr lang="en-US" sz="2400" dirty="0" smtClean="0"/>
              <a:t> # K</a:t>
            </a:r>
          </a:p>
          <a:p>
            <a:pPr eaLnBrk="1" hangingPunct="1">
              <a:lnSpc>
                <a:spcPct val="80000"/>
              </a:lnSpc>
              <a:buFontTx/>
              <a:buNone/>
            </a:pPr>
            <a:r>
              <a:rPr lang="en-US" sz="800" dirty="0" smtClean="0"/>
              <a:t> </a:t>
            </a:r>
          </a:p>
          <a:p>
            <a:pPr eaLnBrk="1" hangingPunct="1">
              <a:lnSpc>
                <a:spcPct val="80000"/>
              </a:lnSpc>
              <a:buFontTx/>
              <a:buNone/>
            </a:pPr>
            <a:r>
              <a:rPr lang="en-US" sz="2400" dirty="0" smtClean="0"/>
              <a:t>For a linear problem, the retrieved profile, </a:t>
            </a:r>
            <a:r>
              <a:rPr lang="en-US" sz="2400" dirty="0" err="1" smtClean="0"/>
              <a:t>Xr</a:t>
            </a:r>
            <a:r>
              <a:rPr lang="en-US" sz="2400" dirty="0" smtClean="0"/>
              <a:t>, is the sum of the A Priori Profile, </a:t>
            </a:r>
            <a:r>
              <a:rPr lang="en-US" sz="2400" dirty="0" err="1" smtClean="0"/>
              <a:t>Xa</a:t>
            </a:r>
            <a:r>
              <a:rPr lang="en-US" sz="2400" dirty="0" smtClean="0"/>
              <a:t>, plus the product of the Averaging Kernel, A, times the difference between the Truth Profile, </a:t>
            </a:r>
            <a:r>
              <a:rPr lang="en-US" sz="2400" dirty="0" err="1" smtClean="0"/>
              <a:t>Xt</a:t>
            </a:r>
            <a:r>
              <a:rPr lang="en-US" sz="2400" dirty="0" smtClean="0"/>
              <a:t>, and </a:t>
            </a:r>
            <a:r>
              <a:rPr lang="en-US" sz="2400" dirty="0" err="1" smtClean="0"/>
              <a:t>Xa</a:t>
            </a:r>
            <a:r>
              <a:rPr lang="en-US" sz="2400" dirty="0" smtClean="0"/>
              <a:t>:</a:t>
            </a:r>
          </a:p>
          <a:p>
            <a:pPr eaLnBrk="1" hangingPunct="1">
              <a:lnSpc>
                <a:spcPct val="80000"/>
              </a:lnSpc>
              <a:buFontTx/>
              <a:buNone/>
            </a:pPr>
            <a:r>
              <a:rPr lang="en-US" sz="800" dirty="0" smtClean="0"/>
              <a:t> </a:t>
            </a:r>
          </a:p>
          <a:p>
            <a:pPr eaLnBrk="1" hangingPunct="1">
              <a:lnSpc>
                <a:spcPct val="80000"/>
              </a:lnSpc>
              <a:buFontTx/>
              <a:buNone/>
            </a:pPr>
            <a:r>
              <a:rPr lang="en-US" sz="2400" dirty="0" smtClean="0"/>
              <a:t>		</a:t>
            </a:r>
            <a:r>
              <a:rPr lang="en-US" sz="2400" dirty="0" err="1" smtClean="0"/>
              <a:t>Xr</a:t>
            </a:r>
            <a:r>
              <a:rPr lang="en-US" sz="2400" dirty="0" smtClean="0"/>
              <a:t> = </a:t>
            </a:r>
            <a:r>
              <a:rPr lang="en-US" sz="2400" dirty="0" err="1" smtClean="0"/>
              <a:t>Xa</a:t>
            </a:r>
            <a:r>
              <a:rPr lang="en-US" sz="2400" dirty="0" smtClean="0"/>
              <a:t> + A # [</a:t>
            </a:r>
            <a:r>
              <a:rPr lang="en-US" sz="2400" dirty="0" err="1" smtClean="0"/>
              <a:t>Xt</a:t>
            </a:r>
            <a:r>
              <a:rPr lang="en-US" sz="2400" dirty="0" smtClean="0"/>
              <a:t> – </a:t>
            </a:r>
            <a:r>
              <a:rPr lang="en-US" sz="2400" dirty="0" err="1" smtClean="0"/>
              <a:t>Xa</a:t>
            </a:r>
            <a:r>
              <a:rPr lang="en-US" sz="2400" dirty="0" smtClean="0"/>
              <a:t>] </a:t>
            </a:r>
          </a:p>
          <a:p>
            <a:pPr eaLnBrk="1" hangingPunct="1">
              <a:lnSpc>
                <a:spcPct val="80000"/>
              </a:lnSpc>
              <a:buFontTx/>
              <a:buNone/>
            </a:pPr>
            <a:r>
              <a:rPr lang="en-US" sz="800" dirty="0" smtClean="0"/>
              <a:t> </a:t>
            </a:r>
          </a:p>
          <a:p>
            <a:pPr eaLnBrk="1" hangingPunct="1">
              <a:lnSpc>
                <a:spcPct val="80000"/>
              </a:lnSpc>
              <a:buFontTx/>
              <a:buNone/>
            </a:pPr>
            <a:r>
              <a:rPr lang="en-US" sz="2400" dirty="0" smtClean="0"/>
              <a:t>The measurement change, ΔM, is the Jacobian times a profile change, ΔX:</a:t>
            </a:r>
          </a:p>
          <a:p>
            <a:pPr eaLnBrk="1" hangingPunct="1">
              <a:lnSpc>
                <a:spcPct val="80000"/>
              </a:lnSpc>
              <a:buFontTx/>
              <a:buNone/>
            </a:pPr>
            <a:r>
              <a:rPr lang="en-US" sz="2400" dirty="0" smtClean="0"/>
              <a:t>		ΔM = K # ΔX</a:t>
            </a:r>
          </a:p>
          <a:p>
            <a:pPr eaLnBrk="1" hangingPunct="1">
              <a:lnSpc>
                <a:spcPct val="80000"/>
              </a:lnSpc>
              <a:buFontTx/>
              <a:buNone/>
            </a:pPr>
            <a:r>
              <a:rPr lang="en-US" sz="800" dirty="0" smtClean="0"/>
              <a:t> </a:t>
            </a:r>
          </a:p>
          <a:p>
            <a:pPr eaLnBrk="1" hangingPunct="1">
              <a:lnSpc>
                <a:spcPct val="80000"/>
              </a:lnSpc>
              <a:buFontTx/>
              <a:buNone/>
            </a:pPr>
            <a:r>
              <a:rPr lang="en-US" sz="2400" dirty="0" smtClean="0"/>
              <a:t>The retrieval change, </a:t>
            </a:r>
            <a:r>
              <a:rPr lang="en-US" sz="2400" dirty="0" err="1" smtClean="0"/>
              <a:t>ΔXr</a:t>
            </a:r>
            <a:r>
              <a:rPr lang="en-US" sz="2400" dirty="0" smtClean="0"/>
              <a:t>, is the contribution function times a measurement change, ΔM:</a:t>
            </a:r>
          </a:p>
          <a:p>
            <a:pPr eaLnBrk="1" hangingPunct="1">
              <a:lnSpc>
                <a:spcPct val="80000"/>
              </a:lnSpc>
              <a:buFontTx/>
              <a:buNone/>
            </a:pPr>
            <a:r>
              <a:rPr lang="en-US" sz="2400" dirty="0" smtClean="0"/>
              <a:t>		</a:t>
            </a:r>
            <a:r>
              <a:rPr lang="en-US" sz="2400" dirty="0" err="1" smtClean="0"/>
              <a:t>ΔXr</a:t>
            </a:r>
            <a:r>
              <a:rPr lang="en-US" sz="2400" dirty="0" smtClean="0"/>
              <a:t> = </a:t>
            </a:r>
            <a:r>
              <a:rPr lang="en-US" sz="2400" dirty="0" err="1" smtClean="0"/>
              <a:t>Dy</a:t>
            </a:r>
            <a:r>
              <a:rPr lang="en-US" sz="2400" dirty="0" smtClean="0"/>
              <a:t> # ΔM</a:t>
            </a:r>
          </a:p>
        </p:txBody>
      </p:sp>
      <p:sp>
        <p:nvSpPr>
          <p:cNvPr id="2" name="Rectangle 1"/>
          <p:cNvSpPr/>
          <p:nvPr/>
        </p:nvSpPr>
        <p:spPr>
          <a:xfrm>
            <a:off x="4800600" y="5968425"/>
            <a:ext cx="4107414" cy="646331"/>
          </a:xfrm>
          <a:prstGeom prst="rect">
            <a:avLst/>
          </a:prstGeom>
        </p:spPr>
        <p:txBody>
          <a:bodyPr wrap="square">
            <a:spAutoFit/>
          </a:bodyPr>
          <a:lstStyle/>
          <a:p>
            <a:pPr marL="457200" marR="431800">
              <a:spcBef>
                <a:spcPts val="0"/>
              </a:spcBef>
              <a:spcAft>
                <a:spcPts val="535"/>
              </a:spcAft>
            </a:pPr>
            <a:r>
              <a:rPr lang="en-US" sz="2000" dirty="0">
                <a:latin typeface="Times New Roman" panose="02020603050405020304" pitchFamily="18" charset="0"/>
                <a:ea typeface="Times New Roman" panose="02020603050405020304" pitchFamily="18" charset="0"/>
              </a:rPr>
              <a:t> </a:t>
            </a:r>
            <a:r>
              <a:rPr lang="en-US" sz="2000" b="1" dirty="0" err="1">
                <a:latin typeface="Cambria Math" panose="02040503050406030204" pitchFamily="18" charset="0"/>
                <a:ea typeface="Times New Roman" panose="02020603050405020304" pitchFamily="18" charset="0"/>
              </a:rPr>
              <a:t>D</a:t>
            </a:r>
            <a:r>
              <a:rPr lang="en-US" sz="2000" b="1" baseline="-25000" dirty="0" err="1">
                <a:latin typeface="Cambria Math" panose="02040503050406030204" pitchFamily="18" charset="0"/>
                <a:ea typeface="Times New Roman" panose="02020603050405020304" pitchFamily="18" charset="0"/>
              </a:rPr>
              <a:t>y</a:t>
            </a:r>
            <a:r>
              <a:rPr lang="en-US" sz="2000" dirty="0">
                <a:latin typeface="Cambria Math" panose="02040503050406030204" pitchFamily="18" charset="0"/>
                <a:ea typeface="Times New Roman" panose="02020603050405020304" pitchFamily="18" charset="0"/>
              </a:rPr>
              <a:t> = </a:t>
            </a:r>
            <a:r>
              <a:rPr lang="en-US" sz="2000" b="1" dirty="0" err="1" smtClean="0">
                <a:latin typeface="Cambria Math" panose="02040503050406030204" pitchFamily="18" charset="0"/>
                <a:ea typeface="Times New Roman" panose="02020603050405020304" pitchFamily="18" charset="0"/>
              </a:rPr>
              <a:t>S</a:t>
            </a:r>
            <a:r>
              <a:rPr lang="en-US" sz="2000" b="1" baseline="-25000" dirty="0" err="1" smtClean="0">
                <a:latin typeface="Cambria Math" panose="02040503050406030204" pitchFamily="18" charset="0"/>
                <a:ea typeface="Times New Roman" panose="02020603050405020304" pitchFamily="18" charset="0"/>
              </a:rPr>
              <a:t>a</a:t>
            </a:r>
            <a:r>
              <a:rPr lang="en-US" sz="2000" b="1" dirty="0" err="1" smtClean="0">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baseline="30000" dirty="0" err="1" smtClean="0">
                <a:latin typeface="Cambria Math" panose="02040503050406030204" pitchFamily="18" charset="0"/>
                <a:ea typeface="Times New Roman" panose="02020603050405020304" pitchFamily="18" charset="0"/>
              </a:rPr>
              <a:t>T</a:t>
            </a:r>
            <a:r>
              <a:rPr lang="en-US" sz="2000" dirty="0" smtClean="0">
                <a:latin typeface="Cambria Math" panose="02040503050406030204" pitchFamily="18" charset="0"/>
                <a:ea typeface="Times New Roman" panose="02020603050405020304" pitchFamily="18" charset="0"/>
              </a:rPr>
              <a:t> </a:t>
            </a:r>
            <a:r>
              <a:rPr lang="en-US" sz="3600" dirty="0" smtClean="0">
                <a:latin typeface="Cambria Math" panose="02040503050406030204" pitchFamily="18" charset="0"/>
                <a:ea typeface="Times New Roman" panose="02020603050405020304" pitchFamily="18" charset="0"/>
              </a:rPr>
              <a:t>[</a:t>
            </a:r>
            <a:r>
              <a:rPr lang="en-US" sz="2000" b="1" dirty="0" err="1" smtClean="0">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dirty="0" err="1" smtClean="0">
                <a:latin typeface="Cambria Math" panose="02040503050406030204" pitchFamily="18" charset="0"/>
                <a:ea typeface="Times New Roman" panose="02020603050405020304" pitchFamily="18" charset="0"/>
              </a:rPr>
              <a:t>S</a:t>
            </a:r>
            <a:r>
              <a:rPr lang="en-US" sz="2000" b="1" baseline="-25000" dirty="0" err="1" smtClean="0">
                <a:latin typeface="Cambria Math" panose="02040503050406030204" pitchFamily="18" charset="0"/>
                <a:ea typeface="Times New Roman" panose="02020603050405020304" pitchFamily="18" charset="0"/>
              </a:rPr>
              <a:t>a</a:t>
            </a:r>
            <a:r>
              <a:rPr lang="en-US" sz="2000" b="1" dirty="0" err="1">
                <a:latin typeface="Cambria Math" panose="02040503050406030204" pitchFamily="18" charset="0"/>
                <a:ea typeface="Times New Roman" panose="02020603050405020304" pitchFamily="18" charset="0"/>
              </a:rPr>
              <a:t>K</a:t>
            </a:r>
            <a:r>
              <a:rPr lang="en-US" sz="2000" b="1" baseline="-25000" dirty="0" err="1" smtClean="0">
                <a:latin typeface="Cambria Math" panose="02040503050406030204" pitchFamily="18" charset="0"/>
                <a:ea typeface="Times New Roman" panose="02020603050405020304" pitchFamily="18" charset="0"/>
              </a:rPr>
              <a:t>a</a:t>
            </a:r>
            <a:r>
              <a:rPr lang="en-US" sz="2000" b="1" baseline="30000" dirty="0" err="1" smtClean="0">
                <a:latin typeface="Cambria Math" panose="02040503050406030204" pitchFamily="18" charset="0"/>
                <a:ea typeface="Times New Roman" panose="02020603050405020304" pitchFamily="18" charset="0"/>
              </a:rPr>
              <a:t>T</a:t>
            </a:r>
            <a:r>
              <a:rPr lang="en-US" sz="2000" baseline="-25000" dirty="0" smtClean="0">
                <a:latin typeface="Cambria Math" panose="02040503050406030204" pitchFamily="18" charset="0"/>
                <a:ea typeface="Times New Roman" panose="02020603050405020304" pitchFamily="18" charset="0"/>
              </a:rPr>
              <a:t> </a:t>
            </a:r>
            <a:r>
              <a:rPr lang="en-US" sz="2000" dirty="0">
                <a:latin typeface="Cambria Math" panose="02040503050406030204" pitchFamily="18" charset="0"/>
                <a:ea typeface="Times New Roman" panose="02020603050405020304" pitchFamily="18" charset="0"/>
              </a:rPr>
              <a:t>+ </a:t>
            </a:r>
            <a:r>
              <a:rPr lang="en-US" sz="2000" b="1" dirty="0">
                <a:latin typeface="Cambria Math" panose="02040503050406030204" pitchFamily="18" charset="0"/>
                <a:ea typeface="Times New Roman" panose="02020603050405020304" pitchFamily="18" charset="0"/>
              </a:rPr>
              <a:t>S</a:t>
            </a:r>
            <a:r>
              <a:rPr lang="en-US" sz="2000" b="1" baseline="-25000" dirty="0">
                <a:latin typeface="Cambria Math" panose="02040503050406030204" pitchFamily="18" charset="0"/>
                <a:ea typeface="Times New Roman" panose="02020603050405020304" pitchFamily="18" charset="0"/>
              </a:rPr>
              <a:t>M</a:t>
            </a:r>
            <a:r>
              <a:rPr lang="en-US" sz="2800" dirty="0">
                <a:latin typeface="Cambria Math" panose="02040503050406030204" pitchFamily="18" charset="0"/>
                <a:ea typeface="Times New Roman" panose="02020603050405020304" pitchFamily="18" charset="0"/>
              </a:rPr>
              <a:t>]</a:t>
            </a:r>
            <a:r>
              <a:rPr lang="en-US" sz="2800" baseline="30000" dirty="0">
                <a:latin typeface="Cambria Math" panose="02040503050406030204" pitchFamily="18" charset="0"/>
                <a:ea typeface="Times New Roman" panose="02020603050405020304" pitchFamily="18" charset="0"/>
              </a:rPr>
              <a:t>-1</a:t>
            </a:r>
            <a:r>
              <a:rPr lang="en-US" sz="2000" dirty="0">
                <a:latin typeface="Cambria Math" panose="020405030504060302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2023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Project Overview</a:t>
            </a:r>
          </a:p>
          <a:p>
            <a:r>
              <a:rPr lang="en-US" dirty="0" smtClean="0"/>
              <a:t>SBUV/2 CDR Example</a:t>
            </a:r>
          </a:p>
          <a:p>
            <a:r>
              <a:rPr lang="en-US" dirty="0" smtClean="0"/>
              <a:t>Drifting Orbit (SZA) Examples</a:t>
            </a:r>
          </a:p>
          <a:p>
            <a:r>
              <a:rPr lang="en-US" dirty="0" smtClean="0"/>
              <a:t>Operational Examples</a:t>
            </a:r>
          </a:p>
          <a:p>
            <a:r>
              <a:rPr lang="en-US" dirty="0" smtClean="0"/>
              <a:t>Radiance Comparison Ideas</a:t>
            </a:r>
          </a:p>
          <a:p>
            <a:r>
              <a:rPr lang="en-US" dirty="0" smtClean="0"/>
              <a:t>Contribution Function Equivalences</a:t>
            </a:r>
          </a:p>
        </p:txBody>
      </p:sp>
    </p:spTree>
    <p:extLst>
      <p:ext uri="{BB962C8B-B14F-4D97-AF65-F5344CB8AC3E}">
        <p14:creationId xmlns:p14="http://schemas.microsoft.com/office/powerpoint/2010/main" val="779718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lum/>
          </a:blip>
          <a:srcRect/>
          <a:stretch>
            <a:fillRect/>
          </a:stretch>
        </p:blipFill>
        <p:spPr bwMode="auto">
          <a:xfrm>
            <a:off x="627063" y="463550"/>
            <a:ext cx="6734175" cy="4791075"/>
          </a:xfrm>
          <a:prstGeom prst="rect">
            <a:avLst/>
          </a:prstGeom>
          <a:noFill/>
          <a:ln w="9525">
            <a:noFill/>
            <a:miter lim="800000"/>
            <a:headEnd/>
            <a:tailEnd/>
          </a:ln>
        </p:spPr>
      </p:pic>
      <p:sp>
        <p:nvSpPr>
          <p:cNvPr id="96259" name="Rectangle 3"/>
          <p:cNvSpPr>
            <a:spLocks noChangeArrowheads="1"/>
          </p:cNvSpPr>
          <p:nvPr/>
        </p:nvSpPr>
        <p:spPr bwMode="auto">
          <a:xfrm>
            <a:off x="871538" y="5363921"/>
            <a:ext cx="7434262" cy="1333983"/>
          </a:xfrm>
          <a:prstGeom prst="rect">
            <a:avLst/>
          </a:prstGeom>
          <a:noFill/>
          <a:ln w="12700">
            <a:noFill/>
            <a:miter lim="800000"/>
            <a:headEnd/>
            <a:tailEnd/>
          </a:ln>
        </p:spPr>
        <p:txBody>
          <a:bodyPr wrap="square" lIns="101882" tIns="50941" rIns="101882" bIns="50941" anchor="ctr">
            <a:spAutoFit/>
          </a:bodyPr>
          <a:lstStyle/>
          <a:p>
            <a:r>
              <a:rPr lang="en-US" sz="2000" dirty="0">
                <a:latin typeface="Times" pitchFamily="18" charset="0"/>
              </a:rPr>
              <a:t>Comparison of actual differences in annual tropical zonal mean profiles retrieved by NOAA-16 and NOAA-17 SBUV/2 for 2003 with those predicted by </a:t>
            </a:r>
            <a:r>
              <a:rPr lang="en-US" sz="2000" dirty="0" smtClean="0">
                <a:latin typeface="Times" pitchFamily="18" charset="0"/>
              </a:rPr>
              <a:t>the </a:t>
            </a:r>
            <a:r>
              <a:rPr lang="en-US" sz="2000" dirty="0">
                <a:latin typeface="Times" pitchFamily="18" charset="0"/>
              </a:rPr>
              <a:t>differences </a:t>
            </a:r>
            <a:r>
              <a:rPr lang="en-US" sz="2000" dirty="0" smtClean="0">
                <a:latin typeface="Times" pitchFamily="18" charset="0"/>
              </a:rPr>
              <a:t>in their </a:t>
            </a:r>
            <a:r>
              <a:rPr lang="en-US" sz="2000" dirty="0">
                <a:latin typeface="Times" pitchFamily="18" charset="0"/>
              </a:rPr>
              <a:t>initial residuals. The “+” symbols are </a:t>
            </a:r>
            <a:r>
              <a:rPr lang="en-US" sz="2000" dirty="0" err="1">
                <a:latin typeface="Times" pitchFamily="18" charset="0"/>
              </a:rPr>
              <a:t>Δ</a:t>
            </a:r>
            <a:r>
              <a:rPr lang="en-US" sz="2000" b="1" dirty="0" err="1">
                <a:latin typeface="Times" pitchFamily="18" charset="0"/>
              </a:rPr>
              <a:t>Xr</a:t>
            </a:r>
            <a:r>
              <a:rPr lang="en-US" sz="2000" dirty="0">
                <a:latin typeface="Times" pitchFamily="18" charset="0"/>
              </a:rPr>
              <a:t> computed directly and the * symbols are </a:t>
            </a:r>
            <a:r>
              <a:rPr lang="en-US" sz="2000" b="1" dirty="0" err="1">
                <a:latin typeface="Times" pitchFamily="18" charset="0"/>
              </a:rPr>
              <a:t>Dy</a:t>
            </a:r>
            <a:r>
              <a:rPr lang="en-US" sz="2000" dirty="0">
                <a:latin typeface="Times" pitchFamily="18" charset="0"/>
              </a:rPr>
              <a:t> Δ</a:t>
            </a:r>
            <a:r>
              <a:rPr lang="en-US" sz="2000" b="1" dirty="0">
                <a:latin typeface="Times" pitchFamily="18" charset="0"/>
              </a:rPr>
              <a:t>M</a:t>
            </a:r>
            <a:r>
              <a:rPr lang="en-US" sz="2000" dirty="0">
                <a:latin typeface="Times" pitchFamily="18" charset="0"/>
              </a:rPr>
              <a:t>.</a:t>
            </a:r>
            <a:endParaRPr lang="en-US" sz="4000" dirty="0">
              <a:latin typeface="Times New Roman" pitchFamily="18" charset="0"/>
            </a:endParaRPr>
          </a:p>
        </p:txBody>
      </p:sp>
      <p:sp>
        <p:nvSpPr>
          <p:cNvPr id="88066" name="Text Box 2"/>
          <p:cNvSpPr txBox="1">
            <a:spLocks noChangeArrowheads="1"/>
          </p:cNvSpPr>
          <p:nvPr/>
        </p:nvSpPr>
        <p:spPr bwMode="auto">
          <a:xfrm>
            <a:off x="1981200" y="2286000"/>
            <a:ext cx="1157288" cy="611188"/>
          </a:xfrm>
          <a:prstGeom prst="rect">
            <a:avLst/>
          </a:prstGeom>
          <a:noFill/>
          <a:ln w="9525">
            <a:noFill/>
            <a:miter lim="800000"/>
            <a:headEnd/>
            <a:tailEnd/>
          </a:ln>
        </p:spPr>
        <p:txBody>
          <a:bodyPr vert="horz" wrap="square" lIns="67666" tIns="33833" rIns="67666" bIns="33833"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ΔXr</a:t>
            </a:r>
            <a:endParaRPr kumimoji="0" lang="en-US" sz="18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en-US" sz="1800" b="0" i="0" u="none" strike="noStrike" cap="none" normalizeH="0" baseline="0" dirty="0" err="1" smtClean="0">
                <a:ln>
                  <a:noFill/>
                </a:ln>
                <a:solidFill>
                  <a:srgbClr val="000000"/>
                </a:solidFill>
                <a:effectLst/>
                <a:latin typeface="Arial" pitchFamily="34" charset="0"/>
                <a:cs typeface="Arial" pitchFamily="34" charset="0"/>
              </a:rPr>
              <a:t>Dy</a:t>
            </a:r>
            <a:r>
              <a:rPr kumimoji="0" lang="en-US" sz="1800" b="0" i="0" u="none" strike="noStrike" cap="none" normalizeH="0" baseline="0" dirty="0" smtClean="0">
                <a:ln>
                  <a:noFill/>
                </a:ln>
                <a:solidFill>
                  <a:srgbClr val="000000"/>
                </a:solidFill>
                <a:effectLst/>
                <a:latin typeface="Arial" pitchFamily="34" charset="0"/>
                <a:cs typeface="Arial" pitchFamily="34" charset="0"/>
              </a:rPr>
              <a:t> # ΔM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9188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Considerations</a:t>
            </a:r>
            <a:endParaRPr lang="en-US" dirty="0"/>
          </a:p>
        </p:txBody>
      </p:sp>
      <p:sp>
        <p:nvSpPr>
          <p:cNvPr id="3" name="Content Placeholder 2"/>
          <p:cNvSpPr>
            <a:spLocks noGrp="1"/>
          </p:cNvSpPr>
          <p:nvPr>
            <p:ph idx="1"/>
          </p:nvPr>
        </p:nvSpPr>
        <p:spPr/>
        <p:txBody>
          <a:bodyPr/>
          <a:lstStyle/>
          <a:p>
            <a:r>
              <a:rPr lang="en-US" dirty="0" smtClean="0"/>
              <a:t>Different spectral and spatial resolution</a:t>
            </a:r>
          </a:p>
          <a:p>
            <a:pPr lvl="1"/>
            <a:r>
              <a:rPr lang="en-US" dirty="0" smtClean="0"/>
              <a:t>Forward models can remove these dependencies</a:t>
            </a:r>
          </a:p>
          <a:p>
            <a:r>
              <a:rPr lang="en-US" dirty="0" smtClean="0"/>
              <a:t>Chasing orbits</a:t>
            </a:r>
          </a:p>
          <a:p>
            <a:pPr lvl="1"/>
            <a:r>
              <a:rPr lang="en-US" dirty="0" smtClean="0"/>
              <a:t>If orbital periods are slightly off, then beat frequency matchups are better.</a:t>
            </a:r>
          </a:p>
          <a:p>
            <a:r>
              <a:rPr lang="en-US" dirty="0" smtClean="0"/>
              <a:t>SNO for AM with PM (+product comparisons?)</a:t>
            </a:r>
          </a:p>
          <a:p>
            <a:pPr lvl="1"/>
            <a:r>
              <a:rPr lang="en-US" dirty="0" smtClean="0"/>
              <a:t>No-local-time difference zonal means</a:t>
            </a:r>
          </a:p>
          <a:p>
            <a:r>
              <a:rPr lang="en-US" dirty="0" err="1" smtClean="0"/>
              <a:t>Asc</a:t>
            </a:r>
            <a:r>
              <a:rPr lang="en-US" dirty="0" smtClean="0"/>
              <a:t>/</a:t>
            </a:r>
            <a:r>
              <a:rPr lang="en-US" dirty="0" err="1" smtClean="0"/>
              <a:t>Desc</a:t>
            </a:r>
            <a:r>
              <a:rPr lang="en-US" dirty="0" smtClean="0"/>
              <a:t> Langley –&gt; S1*alpha1 = S2*alpha2</a:t>
            </a:r>
            <a:endParaRPr lang="en-US"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21</a:t>
            </a:fld>
            <a:endParaRPr lang="en-US"/>
          </a:p>
        </p:txBody>
      </p:sp>
    </p:spTree>
    <p:extLst>
      <p:ext uri="{BB962C8B-B14F-4D97-AF65-F5344CB8AC3E}">
        <p14:creationId xmlns:p14="http://schemas.microsoft.com/office/powerpoint/2010/main" val="790496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Simultaneous Nadir Overpass and</a:t>
            </a:r>
            <a:br>
              <a:rPr lang="en-US" sz="3600" dirty="0" smtClean="0"/>
            </a:br>
            <a:r>
              <a:rPr lang="en-US" sz="3600" dirty="0" smtClean="0"/>
              <a:t>No Local Time Difference Comparisons </a:t>
            </a:r>
            <a:endParaRPr lang="en-US" sz="3600"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22</a:t>
            </a:fld>
            <a:endParaRPr lang="en-US"/>
          </a:p>
        </p:txBody>
      </p:sp>
      <p:pic>
        <p:nvPicPr>
          <p:cNvPr id="71682" name="Picture 2"/>
          <p:cNvPicPr>
            <a:picLocks noChangeAspect="1" noChangeArrowheads="1"/>
          </p:cNvPicPr>
          <p:nvPr/>
        </p:nvPicPr>
        <p:blipFill>
          <a:blip r:embed="rId2" cstate="print">
            <a:lum bright="-10000" contrast="40000"/>
          </a:blip>
          <a:srcRect/>
          <a:stretch>
            <a:fillRect/>
          </a:stretch>
        </p:blipFill>
        <p:spPr bwMode="auto">
          <a:xfrm>
            <a:off x="609600" y="1005840"/>
            <a:ext cx="8130540" cy="5852160"/>
          </a:xfrm>
          <a:prstGeom prst="rect">
            <a:avLst/>
          </a:prstGeom>
          <a:noFill/>
          <a:ln w="9525">
            <a:noFill/>
            <a:miter lim="800000"/>
            <a:headEnd/>
            <a:tailEnd/>
          </a:ln>
        </p:spPr>
      </p:pic>
      <p:sp>
        <p:nvSpPr>
          <p:cNvPr id="6" name="TextBox 5"/>
          <p:cNvSpPr txBox="1"/>
          <p:nvPr/>
        </p:nvSpPr>
        <p:spPr>
          <a:xfrm>
            <a:off x="1752600" y="5181600"/>
            <a:ext cx="1314784" cy="369332"/>
          </a:xfrm>
          <a:prstGeom prst="rect">
            <a:avLst/>
          </a:prstGeom>
          <a:noFill/>
        </p:spPr>
        <p:txBody>
          <a:bodyPr wrap="none" rtlCol="0">
            <a:spAutoFit/>
          </a:bodyPr>
          <a:lstStyle/>
          <a:p>
            <a:r>
              <a:rPr lang="en-US" dirty="0" smtClean="0"/>
              <a:t>---- GOME-2</a:t>
            </a:r>
            <a:endParaRPr lang="en-US" dirty="0"/>
          </a:p>
        </p:txBody>
      </p:sp>
      <p:sp>
        <p:nvSpPr>
          <p:cNvPr id="7" name="TextBox 6"/>
          <p:cNvSpPr txBox="1"/>
          <p:nvPr/>
        </p:nvSpPr>
        <p:spPr>
          <a:xfrm>
            <a:off x="6172200" y="5257800"/>
            <a:ext cx="1128835" cy="369332"/>
          </a:xfrm>
          <a:prstGeom prst="rect">
            <a:avLst/>
          </a:prstGeom>
          <a:noFill/>
        </p:spPr>
        <p:txBody>
          <a:bodyPr wrap="none" rtlCol="0">
            <a:spAutoFit/>
          </a:bodyPr>
          <a:lstStyle/>
          <a:p>
            <a:r>
              <a:rPr lang="en-US" dirty="0" smtClean="0"/>
              <a:t>- - - OMPS</a:t>
            </a:r>
            <a:endParaRPr lang="en-US" dirty="0"/>
          </a:p>
        </p:txBody>
      </p:sp>
      <p:cxnSp>
        <p:nvCxnSpPr>
          <p:cNvPr id="9" name="Straight Connector 8"/>
          <p:cNvCxnSpPr/>
          <p:nvPr/>
        </p:nvCxnSpPr>
        <p:spPr>
          <a:xfrm>
            <a:off x="1273630" y="1611088"/>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73628" y="1752600"/>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6504801"/>
            <a:ext cx="1676400" cy="276999"/>
          </a:xfrm>
          <a:prstGeom prst="rect">
            <a:avLst/>
          </a:prstGeom>
          <a:solidFill>
            <a:schemeClr val="bg1"/>
          </a:solidFill>
        </p:spPr>
        <p:txBody>
          <a:bodyPr wrap="square" lIns="0" tIns="0" rIns="0" bIns="0">
            <a:spAutoFit/>
          </a:bodyPr>
          <a:lstStyle/>
          <a:p>
            <a:r>
              <a:rPr lang="en-US" dirty="0" smtClean="0"/>
              <a:t>Local Time, Hours</a:t>
            </a:r>
            <a:endParaRPr lang="en-US" dirty="0"/>
          </a:p>
        </p:txBody>
      </p:sp>
      <p:sp>
        <p:nvSpPr>
          <p:cNvPr id="14" name="Rectangle 13"/>
          <p:cNvSpPr/>
          <p:nvPr/>
        </p:nvSpPr>
        <p:spPr>
          <a:xfrm rot="16200000">
            <a:off x="-322050" y="35641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sp>
        <p:nvSpPr>
          <p:cNvPr id="13" name="TextBox 12"/>
          <p:cNvSpPr txBox="1"/>
          <p:nvPr/>
        </p:nvSpPr>
        <p:spPr>
          <a:xfrm>
            <a:off x="6331863" y="1828800"/>
            <a:ext cx="1592937" cy="646331"/>
          </a:xfrm>
          <a:prstGeom prst="rect">
            <a:avLst/>
          </a:prstGeom>
          <a:noFill/>
        </p:spPr>
        <p:txBody>
          <a:bodyPr wrap="none" rtlCol="0">
            <a:spAutoFit/>
          </a:bodyPr>
          <a:lstStyle/>
          <a:p>
            <a:r>
              <a:rPr lang="en-US" dirty="0" smtClean="0"/>
              <a:t>Latitude range </a:t>
            </a:r>
          </a:p>
          <a:p>
            <a:r>
              <a:rPr lang="en-US" dirty="0" smtClean="0"/>
              <a:t>for zonal mean</a:t>
            </a:r>
            <a:endParaRPr lang="en-US" dirty="0"/>
          </a:p>
        </p:txBody>
      </p:sp>
    </p:spTree>
    <p:extLst>
      <p:ext uri="{BB962C8B-B14F-4D97-AF65-F5344CB8AC3E}">
        <p14:creationId xmlns:p14="http://schemas.microsoft.com/office/powerpoint/2010/main" val="1278768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imap://larry%2Eflynn@mail.nems.noaa.gov:993/fetch%3EUID%3E/INBOX%3E36997?part=1.4&amp;type=image/png&amp;filename=SBUV.N17n18.123D.69to73Toz.5-8.2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imap://larry%2Eflynn@mail.nems.noaa.gov:993/fetch%3EUID%3E/INBOX%3E36997?part=1.4&amp;type=image/png&amp;filename=SBUV.N17n18.123D.69to73Toz.5-8.2010.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BUV.N17n18.123D.69to73Toz.5-8.2010.png"/>
          <p:cNvPicPr>
            <a:picLocks noChangeAspect="1"/>
          </p:cNvPicPr>
          <p:nvPr/>
        </p:nvPicPr>
        <p:blipFill>
          <a:blip r:embed="rId2" cstate="print"/>
          <a:stretch>
            <a:fillRect/>
          </a:stretch>
        </p:blipFill>
        <p:spPr>
          <a:xfrm>
            <a:off x="762000" y="571500"/>
            <a:ext cx="7620000" cy="5715000"/>
          </a:xfrm>
          <a:prstGeom prst="rect">
            <a:avLst/>
          </a:prstGeom>
        </p:spPr>
      </p:pic>
      <p:sp>
        <p:nvSpPr>
          <p:cNvPr id="8" name="TextBox 7"/>
          <p:cNvSpPr txBox="1"/>
          <p:nvPr/>
        </p:nvSpPr>
        <p:spPr>
          <a:xfrm>
            <a:off x="381000" y="0"/>
            <a:ext cx="8458200" cy="707886"/>
          </a:xfrm>
          <a:prstGeom prst="rect">
            <a:avLst/>
          </a:prstGeom>
          <a:noFill/>
        </p:spPr>
        <p:txBody>
          <a:bodyPr wrap="square" rtlCol="0">
            <a:spAutoFit/>
          </a:bodyPr>
          <a:lstStyle/>
          <a:p>
            <a:r>
              <a:rPr lang="en-US" sz="2000" dirty="0" smtClean="0"/>
              <a:t>No Local Time Difference Comparisons, NOAA-17 SBUV/2 &amp; NOAA-18 SBUV/2</a:t>
            </a:r>
          </a:p>
          <a:p>
            <a:r>
              <a:rPr lang="en-US" sz="2000" dirty="0" smtClean="0"/>
              <a:t>May-August 2010, 69 N to 73 N, Daily Zonal Mean</a:t>
            </a:r>
            <a:endParaRPr lang="en-US" sz="2000" dirty="0"/>
          </a:p>
        </p:txBody>
      </p:sp>
      <p:sp>
        <p:nvSpPr>
          <p:cNvPr id="7" name="TextBox 6"/>
          <p:cNvSpPr txBox="1"/>
          <p:nvPr/>
        </p:nvSpPr>
        <p:spPr>
          <a:xfrm>
            <a:off x="2286000" y="3886200"/>
            <a:ext cx="2377510" cy="646331"/>
          </a:xfrm>
          <a:prstGeom prst="rect">
            <a:avLst/>
          </a:prstGeom>
          <a:noFill/>
        </p:spPr>
        <p:txBody>
          <a:bodyPr wrap="none" rtlCol="0">
            <a:spAutoFit/>
          </a:bodyPr>
          <a:lstStyle/>
          <a:p>
            <a:r>
              <a:rPr lang="en-US" dirty="0" smtClean="0"/>
              <a:t>+----+ NOAA-18 SBUV/2</a:t>
            </a:r>
          </a:p>
          <a:p>
            <a:r>
              <a:rPr lang="en-US" dirty="0" smtClean="0">
                <a:solidFill>
                  <a:srgbClr val="4612AE"/>
                </a:solidFill>
              </a:rPr>
              <a:t>--&lt;&gt;--</a:t>
            </a:r>
            <a:r>
              <a:rPr lang="en-US" dirty="0" smtClean="0"/>
              <a:t> NOAA-17 SBUV/2</a:t>
            </a:r>
            <a:endParaRPr lang="en-US" dirty="0"/>
          </a:p>
        </p:txBody>
      </p:sp>
      <p:sp>
        <p:nvSpPr>
          <p:cNvPr id="9" name="Rectangle 8"/>
          <p:cNvSpPr/>
          <p:nvPr/>
        </p:nvSpPr>
        <p:spPr>
          <a:xfrm>
            <a:off x="3886200" y="6096000"/>
            <a:ext cx="1676400" cy="276999"/>
          </a:xfrm>
          <a:prstGeom prst="rect">
            <a:avLst/>
          </a:prstGeom>
          <a:solidFill>
            <a:schemeClr val="bg1"/>
          </a:solidFill>
        </p:spPr>
        <p:txBody>
          <a:bodyPr wrap="square" lIns="0" tIns="0" rIns="0" bIns="0">
            <a:spAutoFit/>
          </a:bodyPr>
          <a:lstStyle/>
          <a:p>
            <a:r>
              <a:rPr lang="en-US" dirty="0" smtClean="0"/>
              <a:t>Daily Time Series</a:t>
            </a:r>
            <a:endParaRPr lang="en-US" dirty="0"/>
          </a:p>
        </p:txBody>
      </p:sp>
      <p:sp>
        <p:nvSpPr>
          <p:cNvPr id="10" name="Rectangle 9"/>
          <p:cNvSpPr/>
          <p:nvPr/>
        </p:nvSpPr>
        <p:spPr>
          <a:xfrm rot="16200000">
            <a:off x="297850" y="3131151"/>
            <a:ext cx="1662501" cy="276999"/>
          </a:xfrm>
          <a:prstGeom prst="rect">
            <a:avLst/>
          </a:prstGeom>
          <a:solidFill>
            <a:schemeClr val="bg1"/>
          </a:solidFill>
        </p:spPr>
        <p:txBody>
          <a:bodyPr wrap="square" lIns="0" tIns="0" rIns="0" bIns="0">
            <a:spAutoFit/>
          </a:bodyPr>
          <a:lstStyle/>
          <a:p>
            <a:r>
              <a:rPr lang="en-US" dirty="0" smtClean="0"/>
              <a:t>Total Ozone, DU</a:t>
            </a:r>
            <a:endParaRPr lang="en-US" dirty="0"/>
          </a:p>
        </p:txBody>
      </p:sp>
    </p:spTree>
    <p:extLst>
      <p:ext uri="{BB962C8B-B14F-4D97-AF65-F5344CB8AC3E}">
        <p14:creationId xmlns:p14="http://schemas.microsoft.com/office/powerpoint/2010/main" val="2591425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76200"/>
            <a:ext cx="4953000" cy="533400"/>
          </a:xfrm>
        </p:spPr>
        <p:txBody>
          <a:bodyPr>
            <a:noAutofit/>
          </a:bodyPr>
          <a:lstStyle/>
          <a:p>
            <a:r>
              <a:rPr lang="en-US" sz="2400" dirty="0" smtClean="0"/>
              <a:t>Well-matched Orbits for 6/15/2013</a:t>
            </a:r>
            <a:endParaRPr lang="en-US" sz="2400"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152400" y="685800"/>
            <a:ext cx="3947160" cy="28194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24</a:t>
            </a:fld>
            <a:endParaRPr lang="en-US"/>
          </a:p>
        </p:txBody>
      </p:sp>
      <p:sp>
        <p:nvSpPr>
          <p:cNvPr id="7" name="Rectangle 6"/>
          <p:cNvSpPr/>
          <p:nvPr/>
        </p:nvSpPr>
        <p:spPr>
          <a:xfrm>
            <a:off x="990600" y="3352800"/>
            <a:ext cx="2514600" cy="276999"/>
          </a:xfrm>
          <a:prstGeom prst="rect">
            <a:avLst/>
          </a:prstGeom>
          <a:solidFill>
            <a:schemeClr val="bg1"/>
          </a:solidFill>
        </p:spPr>
        <p:txBody>
          <a:bodyPr wrap="square" lIns="0" tIns="0" rIns="0" bIns="0">
            <a:spAutoFit/>
          </a:bodyPr>
          <a:lstStyle/>
          <a:p>
            <a:r>
              <a:rPr lang="en-US" dirty="0" smtClean="0"/>
              <a:t>Longitude, Degrees East</a:t>
            </a:r>
            <a:endParaRPr lang="en-US" dirty="0"/>
          </a:p>
        </p:txBody>
      </p:sp>
      <p:sp>
        <p:nvSpPr>
          <p:cNvPr id="9" name="Rectangle 8"/>
          <p:cNvSpPr/>
          <p:nvPr/>
        </p:nvSpPr>
        <p:spPr>
          <a:xfrm rot="16200000">
            <a:off x="-931650" y="17353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pic>
        <p:nvPicPr>
          <p:cNvPr id="10" name="Picture 2" descr="http://www.star.nesdis.noaa.gov/smcd/spb/wyu/OMPS/comparison/chasing/ir/chasing_IR_20130615_sbuv.v6pro_vs_imopo.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l="33696" t="22322" r="32608" b="50503"/>
          <a:stretch>
            <a:fillRect/>
          </a:stretch>
        </p:blipFill>
        <p:spPr bwMode="auto">
          <a:xfrm>
            <a:off x="3962400" y="990600"/>
            <a:ext cx="5181600" cy="3627120"/>
          </a:xfrm>
          <a:prstGeom prst="rect">
            <a:avLst/>
          </a:prstGeom>
          <a:noFill/>
        </p:spPr>
      </p:pic>
      <p:sp>
        <p:nvSpPr>
          <p:cNvPr id="11" name="Title 1"/>
          <p:cNvSpPr txBox="1">
            <a:spLocks/>
          </p:cNvSpPr>
          <p:nvPr/>
        </p:nvSpPr>
        <p:spPr>
          <a:xfrm>
            <a:off x="3886200" y="304800"/>
            <a:ext cx="5410200" cy="944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Comparison of Initial V6 Measurement Residuals </a:t>
            </a:r>
            <a:b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b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for S-NPP OMPS NP and NOAA-19 SBUV/2</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p:cNvPicPr>
            <a:picLocks noChangeAspect="1" noChangeArrowheads="1"/>
          </p:cNvPicPr>
          <p:nvPr/>
        </p:nvPicPr>
        <p:blipFill>
          <a:blip r:embed="rId4" cstate="print"/>
          <a:srcRect b="33918"/>
          <a:stretch>
            <a:fillRect/>
          </a:stretch>
        </p:blipFill>
        <p:spPr bwMode="auto">
          <a:xfrm>
            <a:off x="76200" y="4327692"/>
            <a:ext cx="5105400" cy="2530308"/>
          </a:xfrm>
          <a:prstGeom prst="rect">
            <a:avLst/>
          </a:prstGeom>
          <a:noFill/>
          <a:ln w="9525">
            <a:noFill/>
            <a:miter lim="800000"/>
            <a:headEnd/>
            <a:tailEnd/>
          </a:ln>
        </p:spPr>
      </p:pic>
      <p:sp>
        <p:nvSpPr>
          <p:cNvPr id="13" name="Rectangle 12"/>
          <p:cNvSpPr/>
          <p:nvPr/>
        </p:nvSpPr>
        <p:spPr>
          <a:xfrm>
            <a:off x="615058" y="4038600"/>
            <a:ext cx="3880742" cy="369332"/>
          </a:xfrm>
          <a:prstGeom prst="rect">
            <a:avLst/>
          </a:prstGeom>
        </p:spPr>
        <p:txBody>
          <a:bodyPr wrap="none">
            <a:spAutoFit/>
          </a:bodyPr>
          <a:lstStyle/>
          <a:p>
            <a:r>
              <a:rPr lang="en-US" dirty="0" smtClean="0"/>
              <a:t>Operational Initial Residuals for SBUV/2</a:t>
            </a:r>
            <a:endParaRPr lang="en-US" dirty="0"/>
          </a:p>
        </p:txBody>
      </p:sp>
      <p:sp>
        <p:nvSpPr>
          <p:cNvPr id="14" name="TextBox 13"/>
          <p:cNvSpPr txBox="1"/>
          <p:nvPr/>
        </p:nvSpPr>
        <p:spPr>
          <a:xfrm>
            <a:off x="5181600" y="5105400"/>
            <a:ext cx="2644635" cy="1200329"/>
          </a:xfrm>
          <a:prstGeom prst="rect">
            <a:avLst/>
          </a:prstGeom>
          <a:noFill/>
        </p:spPr>
        <p:txBody>
          <a:bodyPr wrap="none" rtlCol="0">
            <a:spAutoFit/>
          </a:bodyPr>
          <a:lstStyle/>
          <a:p>
            <a:r>
              <a:rPr lang="en-US" dirty="0" smtClean="0"/>
              <a:t>Daily Means</a:t>
            </a:r>
          </a:p>
          <a:p>
            <a:r>
              <a:rPr lang="en-US" dirty="0" smtClean="0"/>
              <a:t>Equatorial Pacific Box</a:t>
            </a:r>
          </a:p>
          <a:p>
            <a:r>
              <a:rPr lang="en-US" dirty="0" smtClean="0"/>
              <a:t>20S – 20N Latitude</a:t>
            </a:r>
          </a:p>
          <a:p>
            <a:r>
              <a:rPr lang="en-US" dirty="0" smtClean="0"/>
              <a:t>100W to 180W  Longitude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5"/>
          <a:ext cx="9144000" cy="6416675"/>
        </p:xfrm>
        <a:graphic>
          <a:graphicData uri="http://schemas.openxmlformats.org/presentationml/2006/ole">
            <mc:AlternateContent xmlns:mc="http://schemas.openxmlformats.org/markup-compatibility/2006">
              <mc:Choice xmlns:v="urn:schemas-microsoft-com:vml" Requires="v">
                <p:oleObj spid="_x0000_s3137" name="Picture" r:id="rId4" imgW="5268293" imgH="3696682" progId="Word.Picture.8">
                  <p:embed/>
                </p:oleObj>
              </mc:Choice>
              <mc:Fallback>
                <p:oleObj name="Picture" r:id="rId4" imgW="5268293" imgH="3696682"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525"/>
                        <a:ext cx="9144000" cy="641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0" y="3352800"/>
            <a:ext cx="1106488" cy="457200"/>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0"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0"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0" y="6172200"/>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smtClean="0"/>
              <a:t>Moon views </a:t>
            </a:r>
            <a:endParaRPr lang="en-US" dirty="0" smtClean="0"/>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89409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68362"/>
          </a:xfrm>
        </p:spPr>
        <p:txBody>
          <a:bodyPr>
            <a:normAutofit fontScale="90000"/>
          </a:bodyPr>
          <a:lstStyle/>
          <a:p>
            <a:r>
              <a:rPr lang="en-US" dirty="0" smtClean="0"/>
              <a:t>Initial Measurement Residual Project</a:t>
            </a:r>
            <a:endParaRPr lang="en-US" dirty="0"/>
          </a:p>
        </p:txBody>
      </p:sp>
      <p:sp>
        <p:nvSpPr>
          <p:cNvPr id="3" name="Content Placeholder 2"/>
          <p:cNvSpPr>
            <a:spLocks noGrp="1"/>
          </p:cNvSpPr>
          <p:nvPr>
            <p:ph idx="1"/>
          </p:nvPr>
        </p:nvSpPr>
        <p:spPr>
          <a:xfrm>
            <a:off x="457200" y="838200"/>
            <a:ext cx="8382000" cy="5562600"/>
          </a:xfrm>
        </p:spPr>
        <p:txBody>
          <a:bodyPr>
            <a:normAutofit fontScale="77500" lnSpcReduction="20000"/>
          </a:bodyPr>
          <a:lstStyle/>
          <a:p>
            <a:pPr>
              <a:buNone/>
            </a:pPr>
            <a:r>
              <a:rPr lang="en-US" dirty="0" smtClean="0"/>
              <a:t>The purpose of this project is to use initial measurement residuals from the Version 8 ozone profile retrieval algorithm to compare channels from 240 nm to 290 nm. (Note, this will require modification of the first guess creation to use consistent total ozone starting values as inputs.)</a:t>
            </a:r>
          </a:p>
          <a:p>
            <a:r>
              <a:rPr lang="en-US" dirty="0" smtClean="0"/>
              <a:t>Ascending/descending equivalent channel ideas will be used with </a:t>
            </a:r>
            <a:r>
              <a:rPr lang="en-US" dirty="0" err="1" smtClean="0"/>
              <a:t>hyperspectral</a:t>
            </a:r>
            <a:r>
              <a:rPr lang="en-US" dirty="0" smtClean="0"/>
              <a:t> measurements.</a:t>
            </a:r>
            <a:endParaRPr lang="en-US" dirty="0"/>
          </a:p>
          <a:p>
            <a:r>
              <a:rPr lang="en-US" dirty="0" smtClean="0"/>
              <a:t>Zonal mean and other matchup criteria will be used both to establish offsets and track relative drifts.</a:t>
            </a:r>
          </a:p>
          <a:p>
            <a:r>
              <a:rPr lang="en-US" dirty="0" smtClean="0"/>
              <a:t>Expand SBUV(/2) results to other sensors (OMPS, SBUS, OMI, GOME-2)</a:t>
            </a:r>
          </a:p>
          <a:p>
            <a:r>
              <a:rPr lang="en-US" dirty="0" smtClean="0"/>
              <a:t>Monitor time dependence for multiple instruments.</a:t>
            </a:r>
          </a:p>
          <a:p>
            <a:pPr>
              <a:buNone/>
            </a:pPr>
            <a:r>
              <a:rPr lang="en-US" sz="2100" dirty="0" smtClean="0">
                <a:hlinkClick r:id="rId2"/>
              </a:rPr>
              <a:t>http://www.star.nesdis.noaa.gov/smcd/spb/OMPSDemo/proSBUV2released-2.php</a:t>
            </a:r>
            <a:endParaRPr lang="en-US" sz="2100" dirty="0" smtClean="0"/>
          </a:p>
          <a:p>
            <a:pPr>
              <a:buNone/>
            </a:pPr>
            <a:r>
              <a:rPr lang="en-US" sz="2100" dirty="0" smtClean="0">
                <a:hlinkClick r:id="rId3"/>
              </a:rPr>
              <a:t>http://www.star.nesdis.noaa.gov/smcd/spb/OMPSDemo/proOMPSbeta.O3PRO_V8.php</a:t>
            </a:r>
            <a:endParaRPr lang="en-US" sz="2100" dirty="0" smtClean="0"/>
          </a:p>
          <a:p>
            <a:r>
              <a:rPr lang="en-US" dirty="0" smtClean="0"/>
              <a:t>Goals</a:t>
            </a:r>
          </a:p>
          <a:p>
            <a:pPr lvl="1"/>
            <a:r>
              <a:rPr lang="en-US" dirty="0" smtClean="0"/>
              <a:t>Agreement at 2% for Profile channels by using the Version 8 </a:t>
            </a:r>
            <a:r>
              <a:rPr lang="en-US" i="1" dirty="0" smtClean="0"/>
              <a:t>A Priori</a:t>
            </a:r>
            <a:r>
              <a:rPr lang="en-US" dirty="0" smtClean="0"/>
              <a:t> Profiles with </a:t>
            </a:r>
            <a:r>
              <a:rPr lang="en-US" dirty="0" err="1" smtClean="0"/>
              <a:t>TOMRad</a:t>
            </a:r>
            <a:r>
              <a:rPr lang="en-US" dirty="0" smtClean="0"/>
              <a:t> Tables and single scattering.</a:t>
            </a:r>
          </a:p>
          <a:p>
            <a:endParaRPr lang="en-US" dirty="0" smtClean="0"/>
          </a:p>
        </p:txBody>
      </p:sp>
    </p:spTree>
    <p:extLst>
      <p:ext uri="{BB962C8B-B14F-4D97-AF65-F5344CB8AC3E}">
        <p14:creationId xmlns:p14="http://schemas.microsoft.com/office/powerpoint/2010/main" val="2553944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Autofit/>
          </a:bodyPr>
          <a:lstStyle/>
          <a:p>
            <a:r>
              <a:rPr lang="en-US" sz="2800" dirty="0" smtClean="0"/>
              <a:t>Long-term Inter-calibrated Initial Residuals for SBUV/2</a:t>
            </a:r>
            <a:endParaRPr lang="en-US" sz="2800" dirty="0"/>
          </a:p>
        </p:txBody>
      </p:sp>
      <p:pic>
        <p:nvPicPr>
          <p:cNvPr id="6146" name="Picture 2" descr="https://www.star.nesdis.noaa.gov/smcd/spb/sbuv2/release_2/Daily_SBUV2_zonal_mean_tropics_Initi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4295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15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star.nesdis.noaa.gov/smcd/spb/sbuv2/release_2/Daily_SBUV2_zonal_mean_sdev_tropics_Fin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762000"/>
            <a:ext cx="8128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457200" y="0"/>
            <a:ext cx="8229600" cy="487362"/>
          </a:xfrm>
        </p:spPr>
        <p:txBody>
          <a:bodyPr>
            <a:noAutofit/>
          </a:bodyPr>
          <a:lstStyle/>
          <a:p>
            <a:r>
              <a:rPr lang="en-US" sz="2800" dirty="0" smtClean="0"/>
              <a:t>Long-term Inter-calibrated Final Residuals for SBUV/2</a:t>
            </a:r>
            <a:endParaRPr lang="en-US" sz="2800" dirty="0"/>
          </a:p>
        </p:txBody>
      </p:sp>
    </p:spTree>
    <p:extLst>
      <p:ext uri="{BB962C8B-B14F-4D97-AF65-F5344CB8AC3E}">
        <p14:creationId xmlns:p14="http://schemas.microsoft.com/office/powerpoint/2010/main" val="3237765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star.nesdis.noaa.gov/smcd/spb/sbuv2/release/Daily_SBUV2_zonal_mean_tropics_Initial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228600" y="0"/>
            <a:ext cx="8610600" cy="487362"/>
          </a:xfrm>
        </p:spPr>
        <p:txBody>
          <a:bodyPr>
            <a:noAutofit/>
          </a:bodyPr>
          <a:lstStyle/>
          <a:p>
            <a:r>
              <a:rPr lang="en-US" sz="2800" dirty="0" smtClean="0"/>
              <a:t>Inter-calibrated Initial Residuals for SBUV/2 with SZA Drift</a:t>
            </a:r>
            <a:endParaRPr lang="en-US" sz="2800" dirty="0"/>
          </a:p>
        </p:txBody>
      </p:sp>
    </p:spTree>
    <p:extLst>
      <p:ext uri="{BB962C8B-B14F-4D97-AF65-F5344CB8AC3E}">
        <p14:creationId xmlns:p14="http://schemas.microsoft.com/office/powerpoint/2010/main" val="1639700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Operational </a:t>
            </a:r>
            <a:r>
              <a:rPr lang="en-US" sz="2800" dirty="0"/>
              <a:t>Initial Residuals for SBUV/2 with SZA </a:t>
            </a:r>
            <a:r>
              <a:rPr lang="en-US" sz="2800" dirty="0" smtClean="0"/>
              <a:t>Drift</a:t>
            </a:r>
            <a:br>
              <a:rPr lang="en-US" sz="2800" dirty="0" smtClean="0"/>
            </a:br>
            <a:r>
              <a:rPr lang="en-US" sz="2800" dirty="0" smtClean="0"/>
              <a:t>and Calibration Adjustments</a:t>
            </a:r>
            <a:endParaRPr lang="en-US" sz="2800" dirty="0"/>
          </a:p>
        </p:txBody>
      </p:sp>
      <p:pic>
        <p:nvPicPr>
          <p:cNvPr id="5124" name="Picture 4" descr="https://www.star.nesdis.noaa.gov/smcd/spb/sbuv2/operational/Daily_SBUV2_zonal_mean_tropics_Initial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9248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40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s://www.star.nesdis.noaa.gov/smcd/spb/wyu/OMPS/Profile/V8/TS.tropics-90w0.OMPS.NOAA1819_cha4to6_Ini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70467"/>
            <a:ext cx="7924800" cy="61637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715962"/>
          </a:xfrm>
        </p:spPr>
        <p:txBody>
          <a:bodyPr>
            <a:noAutofit/>
          </a:bodyPr>
          <a:lstStyle/>
          <a:p>
            <a:r>
              <a:rPr lang="en-US" sz="3200" dirty="0" smtClean="0"/>
              <a:t>Operational Initial </a:t>
            </a:r>
            <a:r>
              <a:rPr lang="en-US" sz="3200" dirty="0"/>
              <a:t>Residuals for SBUV/2 </a:t>
            </a:r>
            <a:r>
              <a:rPr lang="en-US" sz="3200" dirty="0" smtClean="0"/>
              <a:t>&amp; OMPS</a:t>
            </a:r>
            <a:br>
              <a:rPr lang="en-US" sz="3200" dirty="0" smtClean="0"/>
            </a:br>
            <a:r>
              <a:rPr lang="en-US" sz="3200" dirty="0" smtClean="0"/>
              <a:t>with </a:t>
            </a:r>
            <a:r>
              <a:rPr lang="en-US" sz="3200" dirty="0"/>
              <a:t>O</a:t>
            </a:r>
            <a:r>
              <a:rPr lang="en-US" sz="3200" dirty="0" smtClean="0"/>
              <a:t>perational Adjustments</a:t>
            </a:r>
            <a:endParaRPr lang="en-US" sz="3200" dirty="0"/>
          </a:p>
        </p:txBody>
      </p:sp>
    </p:spTree>
    <p:extLst>
      <p:ext uri="{BB962C8B-B14F-4D97-AF65-F5344CB8AC3E}">
        <p14:creationId xmlns:p14="http://schemas.microsoft.com/office/powerpoint/2010/main" val="2639482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Matching orbit on 3/20/2013 for         S-NPP OMPS and NOAA-19 SBUV/2</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838" b="18310"/>
          <a:stretch/>
        </p:blipFill>
        <p:spPr>
          <a:xfrm>
            <a:off x="0" y="1447800"/>
            <a:ext cx="8063849" cy="5181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661" y="2724150"/>
            <a:ext cx="5728939" cy="2609850"/>
          </a:xfrm>
          <a:prstGeom prst="rect">
            <a:avLst/>
          </a:prstGeom>
        </p:spPr>
      </p:pic>
    </p:spTree>
    <p:extLst>
      <p:ext uri="{BB962C8B-B14F-4D97-AF65-F5344CB8AC3E}">
        <p14:creationId xmlns:p14="http://schemas.microsoft.com/office/powerpoint/2010/main" val="1183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152456</TotalTime>
  <Words>1954</Words>
  <Application>Microsoft Office PowerPoint</Application>
  <PresentationFormat>On-screen Show (4:3)</PresentationFormat>
  <Paragraphs>243</Paragraphs>
  <Slides>26</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 Math</vt:lpstr>
      <vt:lpstr>Symbol</vt:lpstr>
      <vt:lpstr>Times</vt:lpstr>
      <vt:lpstr>Times New Roman</vt:lpstr>
      <vt:lpstr>Office Theme</vt:lpstr>
      <vt:lpstr>Picture</vt:lpstr>
      <vt:lpstr>4.a. Using Version 8 Ozone Profile algorithm initial and final residuals to track calibration drift and estimate biases between instruments.  </vt:lpstr>
      <vt:lpstr>Outline</vt:lpstr>
      <vt:lpstr>Initial Measurement Residual Project</vt:lpstr>
      <vt:lpstr>Long-term Inter-calibrated Initial Residuals for SBUV/2</vt:lpstr>
      <vt:lpstr>Long-term Inter-calibrated Final Residuals for SBUV/2</vt:lpstr>
      <vt:lpstr>Inter-calibrated Initial Residuals for SBUV/2 with SZA Drift</vt:lpstr>
      <vt:lpstr>Operational Initial Residuals for SBUV/2 with SZA Drift and Calibration Adjustments</vt:lpstr>
      <vt:lpstr>Operational Initial Residuals for SBUV/2 &amp; OMPS with Operational Adjustments</vt:lpstr>
      <vt:lpstr>Matching orbit on 3/20/2013 for         S-NPP OMPS and NOAA-19 SBUV/2</vt:lpstr>
      <vt:lpstr>V8Pro Initial Residuals along Chasing Orbit</vt:lpstr>
      <vt:lpstr>V8Pro Layer Ozone, Bottom to Top</vt:lpstr>
      <vt:lpstr>Outline of an Approach for Comparisons  of radiance/irradiance ratios from 240 nm to 300 nm</vt:lpstr>
      <vt:lpstr>PowerPoint Presentation</vt:lpstr>
      <vt:lpstr>PowerPoint Presentation</vt:lpstr>
      <vt:lpstr>Pseudo-Channels in the UV  from 250 nm to 300 nm</vt:lpstr>
      <vt:lpstr>Summary, Questions and Future</vt:lpstr>
      <vt:lpstr>Backup Slides</vt:lpstr>
      <vt:lpstr>PowerPoint Presentation</vt:lpstr>
      <vt:lpstr>Adjustments using A, K, and Dy</vt:lpstr>
      <vt:lpstr>PowerPoint Presentation</vt:lpstr>
      <vt:lpstr>Comparison Considerations</vt:lpstr>
      <vt:lpstr>Simultaneous Nadir Overpass and No Local Time Difference Comparisons </vt:lpstr>
      <vt:lpstr>PowerPoint Presentation</vt:lpstr>
      <vt:lpstr>Well-matched Orbits for 6/15/2013</vt:lpstr>
      <vt:lpstr>PowerPoint Presentation</vt:lpstr>
      <vt:lpstr>Possible Goals/Topics for the UV Subgroup</vt:lpstr>
    </vt:vector>
  </TitlesOfParts>
  <Company>NOAA / NESDIS / STAR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GSICS/CEOS UV Projects</dc:title>
  <dc:creator>lflynn</dc:creator>
  <cp:lastModifiedBy>Lawrence Flynn</cp:lastModifiedBy>
  <cp:revision>1911</cp:revision>
  <dcterms:created xsi:type="dcterms:W3CDTF">2016-01-19T14:01:45Z</dcterms:created>
  <dcterms:modified xsi:type="dcterms:W3CDTF">2017-03-21T22:06:57Z</dcterms:modified>
</cp:coreProperties>
</file>