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629" r:id="rId3"/>
    <p:sldId id="633" r:id="rId4"/>
    <p:sldId id="625" r:id="rId5"/>
    <p:sldId id="626" r:id="rId6"/>
    <p:sldId id="627" r:id="rId7"/>
    <p:sldId id="635" r:id="rId8"/>
    <p:sldId id="639" r:id="rId9"/>
    <p:sldId id="634" r:id="rId10"/>
    <p:sldId id="632" r:id="rId11"/>
    <p:sldId id="630" r:id="rId12"/>
    <p:sldId id="637" r:id="rId13"/>
    <p:sldId id="636" r:id="rId14"/>
    <p:sldId id="638" r:id="rId15"/>
    <p:sldId id="628" r:id="rId1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jan Bojkov" initials="RSP/BB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205B"/>
    <a:srgbClr val="FF0000"/>
    <a:srgbClr val="00B5E2"/>
    <a:srgbClr val="FE5000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>
        <p:scale>
          <a:sx n="106" d="100"/>
          <a:sy n="106" d="100"/>
        </p:scale>
        <p:origin x="-1272" y="-26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METSATLogo_hor_noTagline_gradient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6092825"/>
            <a:ext cx="25447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16463" y="6309321"/>
            <a:ext cx="963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Joint GSICS GRWG-UVSG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and CEOS WGCV-ACSG meeting - College Park - 8-9 October 2015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de-DE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Slide: </a:t>
            </a:r>
            <a:fld id="{D2DDE2D0-36E2-4D3C-A9AF-713EED030A7F}" type="slidenum">
              <a:rPr lang="de-DE" sz="1200" i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2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2773" y="6635184"/>
            <a:ext cx="335989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GOME-2 FM1 Calibration campaign. Preparations Meeting, January 2016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2" r:id="rId3"/>
    <p:sldLayoutId id="2147487673" r:id="rId4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5101216" y="3576989"/>
            <a:ext cx="4437380" cy="146745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Ruediger Lang, Marcel Dobber and Rose Munro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049780" y="1727869"/>
            <a:ext cx="7475220" cy="1975451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Proposal for (on-ground) calibration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179388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white paper</a:t>
            </a:r>
          </a:p>
          <a:p>
            <a:pPr marL="179388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for UVNS hyper-spectral sensors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860642" y="-292387"/>
            <a:ext cx="184730" cy="584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990099"/>
                </a:solidFill>
                <a:latin typeface="Helvetica" pitchFamily="34" charset="0"/>
              </a:rPr>
              <a:t/>
            </a:r>
            <a:br>
              <a:rPr lang="en-GB" sz="1600" b="1">
                <a:solidFill>
                  <a:srgbClr val="990099"/>
                </a:solidFill>
                <a:latin typeface="Helvetica" pitchFamily="34" charset="0"/>
              </a:rPr>
            </a:b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72480" y="5805264"/>
            <a:ext cx="936104" cy="216024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406940" y="1412776"/>
            <a:ext cx="5475058" cy="4191272"/>
            <a:chOff x="4067944" y="1700808"/>
            <a:chExt cx="5053900" cy="4191272"/>
          </a:xfrm>
        </p:grpSpPr>
        <p:pic>
          <p:nvPicPr>
            <p:cNvPr id="204803" name="Picture 3" descr="C:\Users\Lang\AppData\Roaming\Ipswitch\WS_FTP\storage\1_GOME2M02_SMRsignal_SMR_PPF530_NewAIRR_SAA05_DegMat09_FinalVersion745n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67944" y="1700808"/>
              <a:ext cx="5053900" cy="4106294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580112" y="5661248"/>
              <a:ext cx="12876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In-flight--On Ground</a:t>
              </a:r>
              <a:endParaRPr lang="de-DE" dirty="0">
                <a:solidFill>
                  <a:srgbClr val="002569"/>
                </a:solidFill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-1" y="1692206"/>
            <a:ext cx="4796984" cy="3320989"/>
            <a:chOff x="-1" y="1692189"/>
            <a:chExt cx="4427985" cy="3320989"/>
          </a:xfrm>
        </p:grpSpPr>
        <p:pic>
          <p:nvPicPr>
            <p:cNvPr id="8" name="Picture 2" descr="C:\Users\Lang\AppData\Roaming\Ipswitch\WS_FTP\storage\11_MME1_Irradiance_atCh1_at310nm_AIRR_PPF530_SAA05_Elev01_HighRes_Daily_PCHIP_Detrended_Linear__fixedOnSAAElevgrid_2010081810491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692189"/>
              <a:ext cx="4427985" cy="332098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915816" y="1916832"/>
              <a:ext cx="7460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On-ground</a:t>
              </a:r>
              <a:endParaRPr lang="de-DE" dirty="0">
                <a:solidFill>
                  <a:srgbClr val="00256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3356992"/>
              <a:ext cx="6217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2569"/>
                  </a:solidFill>
                </a:rPr>
                <a:t>In-flight</a:t>
              </a:r>
              <a:endParaRPr lang="de-DE" dirty="0">
                <a:solidFill>
                  <a:srgbClr val="002569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8411" y="44624"/>
            <a:ext cx="5557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On-ground calibration GOME-2 / Metop</a:t>
            </a:r>
          </a:p>
          <a:p>
            <a:r>
              <a:rPr lang="de-DE" sz="1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Diffuser degradation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8988" y="583602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On-ground vs. In-flight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GSICS White Paper –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In-orbit or on-ground?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188256" y="649033"/>
            <a:ext cx="790687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Accuracy, sensitivity and repeatability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 / commissioning </a:t>
            </a:r>
            <a:r>
              <a:rPr lang="en-GB" sz="1400" b="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onsolas" pitchFamily="49" charset="0"/>
              </a:rPr>
              <a:t>(in-orbit/on-ground/both)</a:t>
            </a:r>
          </a:p>
          <a:p>
            <a:pPr marL="400050" lvl="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Thermal and pressure environment / stability and characterization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(in-orbit/on-ground/both)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Instrument components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level </a:t>
            </a:r>
          </a:p>
          <a:p>
            <a:pPr lvl="1" eaLnBrk="0" hangingPunct="0">
              <a:buFontTx/>
              <a:buAutoNum type="alphaLcParenR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Noise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(in-orbit/on-ground/both)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PRNU/PPG/</a:t>
            </a: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RTS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(in-orbit/on-ground/both)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SMEAR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(in-orbit/on-ground/both)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err="1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Etaloning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(in-orbit/on-ground/both)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 Linearity</a:t>
            </a:r>
          </a:p>
          <a:p>
            <a:pPr marL="40005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Stray-light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(in-orbit/on-ground/both)....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Grating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alignment (ISRF)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assignment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stability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 Slit irregularity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Pointing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Spatial stability (ISRF/PSF)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Spatial and spectral aliasing 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and spectral scene in-homogeneity errors.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co-registration (overlap)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Polarisation sensitivity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response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Geometry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Diffuser characterisation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Degradation and contamination</a:t>
            </a: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rgbClr val="FF0000"/>
                </a:solidFill>
                <a:latin typeface="+mn-lt"/>
                <a:cs typeface="Consolas" pitchFamily="49" charset="0"/>
              </a:rPr>
              <a:t>..........?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lvl="0"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GSICS White Paper </a:t>
            </a:r>
            <a:r>
              <a:rPr lang="en-GB" sz="1800" b="0" kern="0" dirty="0" smtClean="0">
                <a:latin typeface="Arial" pitchFamily="34" charset="0"/>
                <a:ea typeface="+mj-ea"/>
                <a:cs typeface="Arial" pitchFamily="34" charset="0"/>
              </a:rPr>
              <a:t>– criticality / complexity / schedule impact</a:t>
            </a:r>
            <a:endParaRPr lang="en-GB" sz="1800" b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188256" y="541312"/>
            <a:ext cx="7906871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Accuracy, sensitivity and repeatability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 / commissioning </a:t>
            </a:r>
            <a:r>
              <a:rPr lang="en-GB" sz="1400" b="0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onsolas" pitchFamily="49" charset="0"/>
              </a:rPr>
              <a:t>(criticality / complexity / schedule)</a:t>
            </a:r>
          </a:p>
          <a:p>
            <a:pPr marL="400050" lvl="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Thermal and pressure environment / stability and characterization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(criticality / complexity / schedule)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Instrument components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level </a:t>
            </a:r>
          </a:p>
          <a:p>
            <a:pPr lvl="1" eaLnBrk="0" hangingPunct="0">
              <a:buFontTx/>
              <a:buAutoNum type="alphaLcParenR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Noise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(criticality / complexity / schedule)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PRNU/PPG/</a:t>
            </a: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RTS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(criticality / complexity / schedule)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SMEAR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(criticality / complexity / schedule)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err="1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Etaloning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(criticality / complexity / schedule)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 Linearity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(criticality / complexity / schedule)</a:t>
            </a:r>
            <a:endParaRPr lang="en-GB" sz="1400" b="0" dirty="0" smtClean="0">
              <a:solidFill>
                <a:schemeClr val="tx1"/>
              </a:solidFill>
              <a:ea typeface="Calibri" pitchFamily="34" charset="0"/>
              <a:cs typeface="Consolas" pitchFamily="49" charset="0"/>
            </a:endParaRPr>
          </a:p>
          <a:p>
            <a:pPr marL="40005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Stray-light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(criticality / complexity / schedule)....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Grating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alignment (ISRF)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assignment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stability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 Slit irregularity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Pointing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Spatial stability (ISRF/PSF)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Spatial and spectral aliasing 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and spectral scene in-homogeneity errors.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co-registration (overlap)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Polarisation sensitivity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response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Geometry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Diffuser characterisation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Degradation and contamination</a:t>
            </a: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rgbClr val="FF0000"/>
                </a:solidFill>
                <a:latin typeface="+mn-lt"/>
                <a:cs typeface="Consolas" pitchFamily="49" charset="0"/>
              </a:rPr>
              <a:t>..........?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GSICS White Paper -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188256" y="649033"/>
            <a:ext cx="879437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Accuracy, sensitivity and repeatability</a:t>
            </a:r>
          </a:p>
          <a:p>
            <a:pPr marL="400050" lvl="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 / commissioning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could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lvl="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Thermal and pressure environment / stability and characterization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c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Instrument components</a:t>
            </a:r>
          </a:p>
          <a:p>
            <a:pPr marL="400050" lvl="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level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could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Noise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could be you!!!)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PRNU/PPG/RTS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(Author: ..... It 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could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SMEAR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could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err="1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Etaloning</a:t>
            </a: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(Author: ..... It </a:t>
            </a:r>
            <a:r>
              <a:rPr lang="en-GB" sz="1400" b="0" i="1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could be you!!!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)</a:t>
            </a: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 </a:t>
            </a:r>
          </a:p>
          <a:p>
            <a:pPr lvl="1" eaLnBrk="0" hangingPunct="0">
              <a:buFontTx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smtClean="0">
                <a:solidFill>
                  <a:schemeClr val="tx1"/>
                </a:solidFill>
                <a:ea typeface="Calibri" pitchFamily="34" charset="0"/>
                <a:cs typeface="Consolas" pitchFamily="49" charset="0"/>
              </a:rPr>
              <a:t>Linearity</a:t>
            </a:r>
            <a:r>
              <a:rPr lang="en-GB" sz="1400" b="0" dirty="0" smtClean="0">
                <a:solidFill>
                  <a:srgbClr val="FF0000"/>
                </a:solidFill>
                <a:ea typeface="Calibri" pitchFamily="34" charset="0"/>
                <a:cs typeface="Consolas" pitchFamily="49" charset="0"/>
              </a:rPr>
              <a:t> (...)</a:t>
            </a:r>
            <a:endParaRPr lang="en-GB" sz="1400" b="0" dirty="0" smtClean="0">
              <a:solidFill>
                <a:srgbClr val="FF0000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Stray-light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Grating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alignment (ISRF)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assignment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Spectral stability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 Slit irregularity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Pointing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Spatial stability (ISRF/PSF)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Spatial and spectral aliasing 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and spectral scene in-homogeneity errors.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co-registration (overlap)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Polarisation sensitivity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response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Geometry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Diffuser characterisation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Degradation and contamination</a:t>
            </a: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rgbClr val="FF0000"/>
                </a:solidFill>
                <a:latin typeface="+mn-lt"/>
                <a:cs typeface="Consolas" pitchFamily="49" charset="0"/>
              </a:rPr>
              <a:t>..........?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2941" y="3469341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Call for contributors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GSICS White Paper -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Conclusions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41" y="1165412"/>
            <a:ext cx="7942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Call for contributions to a white-paper on (on-ground) hyper-spectral instrument calibration.</a:t>
            </a: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Contributors can take responsibility for a particular sub-section of the paper per interest and experience.</a:t>
            </a: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Reviewing by GSICS community (and potentially “</a:t>
            </a:r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” reviewers / Industry?)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636" y="3334870"/>
            <a:ext cx="83012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For discussion:</a:t>
            </a: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</a:rPr>
              <a:t> What are we missing in the </a:t>
            </a:r>
            <a:r>
              <a:rPr lang="en-GB" sz="1800" b="0" dirty="0" smtClean="0">
                <a:solidFill>
                  <a:srgbClr val="00205B"/>
                </a:solidFill>
              </a:rPr>
              <a:t>TOC?</a:t>
            </a:r>
            <a:endParaRPr lang="en-GB" sz="1800" b="0" dirty="0" smtClean="0">
              <a:solidFill>
                <a:srgbClr val="00205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 Do we want/need to have an “in-orbit” </a:t>
            </a: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section?</a:t>
            </a:r>
            <a:endParaRPr lang="en-GB" sz="1800" b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 Do we want to include vicarious </a:t>
            </a: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1800" b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</a:rPr>
              <a:t> Do we need more fundamental/</a:t>
            </a:r>
            <a:r>
              <a:rPr lang="en-GB" sz="1800" b="0" dirty="0" smtClean="0">
                <a:solidFill>
                  <a:srgbClr val="00B050"/>
                </a:solidFill>
              </a:rPr>
              <a:t>philosophical</a:t>
            </a:r>
            <a:r>
              <a:rPr lang="en-GB" sz="1800" b="0" dirty="0" smtClean="0">
                <a:solidFill>
                  <a:srgbClr val="00205B"/>
                </a:solidFill>
              </a:rPr>
              <a:t> sections like: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dirty="0" smtClean="0">
                <a:solidFill>
                  <a:srgbClr val="00205B"/>
                </a:solidFill>
              </a:rPr>
              <a:t>Calibration campaign organisation,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dirty="0" smtClean="0">
                <a:solidFill>
                  <a:srgbClr val="00205B"/>
                </a:solidFill>
              </a:rPr>
              <a:t>Campaign schedules,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b="0" dirty="0" smtClean="0">
                <a:solidFill>
                  <a:srgbClr val="00205B"/>
                </a:solidFill>
              </a:rPr>
              <a:t>Campaign planning, etc</a:t>
            </a:r>
            <a:r>
              <a:rPr lang="en-GB" sz="1800" b="0" dirty="0" smtClean="0">
                <a:solidFill>
                  <a:srgbClr val="00205B"/>
                </a:solidFill>
              </a:rPr>
              <a:t>...?</a:t>
            </a:r>
            <a:endParaRPr lang="en-GB" sz="1800" b="0" dirty="0" smtClean="0">
              <a:solidFill>
                <a:srgbClr val="00205B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In-situ (“open-roof”) </a:t>
            </a: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measurements?</a:t>
            </a:r>
            <a:endParaRPr lang="en-GB" sz="1800" b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Novel sources (for hyper-spectral calibrations / stray-light</a:t>
            </a:r>
            <a:r>
              <a:rPr lang="en-GB" sz="1800" b="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GB" sz="1800" b="0" dirty="0" smtClean="0">
              <a:solidFill>
                <a:srgbClr val="00205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3" y="334383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GSICS White Paper -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8337" name="Rectangle 1"/>
          <p:cNvSpPr>
            <a:spLocks noChangeArrowheads="1"/>
          </p:cNvSpPr>
          <p:nvPr/>
        </p:nvSpPr>
        <p:spPr bwMode="auto">
          <a:xfrm>
            <a:off x="188256" y="649033"/>
            <a:ext cx="790687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Accuracy, sensitivity and repeatability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 / commissioning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Thermal and pressure environment / stability and characterization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i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Instrument components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level (CCD/linear diode arrays)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Noise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PRNU/PPG/RTS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SMEAR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</a:t>
            </a:r>
            <a:r>
              <a:rPr lang="en-GB" sz="1400" b="0" dirty="0" err="1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Etaloning</a:t>
            </a:r>
            <a:endParaRPr lang="en-GB" sz="1400" b="0" dirty="0" smtClean="0">
              <a:solidFill>
                <a:schemeClr val="tx1"/>
              </a:solidFill>
              <a:latin typeface="+mn-lt"/>
              <a:ea typeface="Calibri" pitchFamily="34" charset="0"/>
              <a:cs typeface="Consolas" pitchFamily="49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 Linearity</a:t>
            </a:r>
          </a:p>
          <a:p>
            <a:pPr marL="400050" indent="-400050" eaLnBrk="0" hangingPunct="0">
              <a:buFont typeface="+mj-lt"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Stray-light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Grating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alignment (ISRF)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Spectral assignment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Spectral stability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cs typeface="Consolas" pitchFamily="49" charset="0"/>
              </a:rPr>
              <a:t> Slit Irregularity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Pointing and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Spatial stability (ISRF/PSF)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Spatial and spectral aliasing 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and spectral scene in-homogeneity errors.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Detector co-registration (overlap)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 Polarisation sensitivity</a:t>
            </a:r>
            <a:endParaRPr lang="en-GB" sz="1000" b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Radiometric response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Sources</a:t>
            </a:r>
          </a:p>
          <a:p>
            <a:pPr marL="800100" lvl="1" indent="-342900" eaLnBrk="0" hangingPunct="0">
              <a:buFont typeface="+mj-lt"/>
              <a:buAutoNum type="alphaLcParenR"/>
            </a:pPr>
            <a:r>
              <a:rPr lang="en-GB" sz="1400" b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onsolas" pitchFamily="49" charset="0"/>
              </a:rPr>
              <a:t>Geometry</a:t>
            </a: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Diffuser characterisation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eaLnBrk="0" hangingPunct="0">
              <a:buFontTx/>
              <a:buAutoNum type="romanUcPeriod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Consolas" pitchFamily="49" charset="0"/>
              </a:rPr>
              <a:t>Degradation and contamination</a:t>
            </a:r>
          </a:p>
          <a:p>
            <a:pPr eaLnBrk="0" hangingPunct="0">
              <a:buFontTx/>
              <a:buAutoNum type="romanUcPeriod"/>
            </a:pPr>
            <a:r>
              <a:rPr lang="en-GB" sz="1400" b="0" dirty="0" smtClean="0">
                <a:solidFill>
                  <a:srgbClr val="FF0000"/>
                </a:solidFill>
                <a:latin typeface="+mn-lt"/>
                <a:cs typeface="Consolas" pitchFamily="49" charset="0"/>
              </a:rPr>
              <a:t>..........?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9082" y="914401"/>
            <a:ext cx="336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Editor: Ruediger Lang, </a:t>
            </a:r>
          </a:p>
          <a:p>
            <a:r>
              <a:rPr lang="en-GB" sz="1400" b="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Co-Editors: Marcel Dobber, Rose Munro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UVNS hyper-spectral Instrument On-Ground Calibration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Some Examples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3482" y="318247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Some selected examples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7" y="2132856"/>
            <a:ext cx="89388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61312" y="24928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7286" y="299695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576" y="2492897"/>
            <a:ext cx="1167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</a:p>
          <a:p>
            <a:r>
              <a:rPr lang="en-GB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2012 (Feb)</a:t>
            </a:r>
          </a:p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2012 (June)</a:t>
            </a:r>
          </a:p>
          <a:p>
            <a:endParaRPr lang="en-GB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1269" y="4077072"/>
            <a:ext cx="15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w.r.t</a:t>
            </a:r>
            <a:r>
              <a:rPr lang="en-GB" sz="1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2012 (Feb)</a:t>
            </a:r>
          </a:p>
          <a:p>
            <a:endParaRPr lang="de-DE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059236" y="2492897"/>
            <a:ext cx="631904" cy="1243881"/>
            <a:chOff x="6516216" y="2492896"/>
            <a:chExt cx="583296" cy="124388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516216" y="2492896"/>
              <a:ext cx="0" cy="432048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516216" y="2708920"/>
              <a:ext cx="5832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de-DE" sz="1400" b="1" dirty="0" smtClean="0">
                  <a:solidFill>
                    <a:schemeClr val="accent2"/>
                  </a:solidFill>
                  <a:latin typeface="Symbol" pitchFamily="18" charset="2"/>
                  <a:cs typeface="Arial" pitchFamily="34" charset="0"/>
                  <a:sym typeface="Symbol"/>
                </a:rPr>
                <a:t>1%</a:t>
              </a:r>
              <a:endParaRPr lang="de-DE" sz="1400" b="1" dirty="0" smtClean="0">
                <a:solidFill>
                  <a:schemeClr val="accent2"/>
                </a:solidFill>
                <a:latin typeface="Symbol" pitchFamily="18" charset="2"/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6516216" y="3212976"/>
              <a:ext cx="0" cy="432048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516216" y="3429000"/>
              <a:ext cx="5832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75000"/>
                    </a:schemeClr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de-DE" sz="1400" b="1" dirty="0" smtClean="0">
                  <a:solidFill>
                    <a:schemeClr val="accent6">
                      <a:lumMod val="75000"/>
                    </a:schemeClr>
                  </a:solidFill>
                  <a:latin typeface="Symbol" pitchFamily="18" charset="2"/>
                  <a:cs typeface="Arial" pitchFamily="34" charset="0"/>
                  <a:sym typeface="Symbol"/>
                </a:rPr>
                <a:t>1%</a:t>
              </a:r>
              <a:endParaRPr lang="de-DE" sz="1400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8411" y="44624"/>
            <a:ext cx="5639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On-ground calibration GOME-2 / Metop</a:t>
            </a:r>
          </a:p>
          <a:p>
            <a:r>
              <a:rPr lang="de-DE" sz="1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Accuracy, sensitivity and repeatbility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723" y="1268761"/>
            <a:ext cx="7504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Example: Radiometric response of the solar (irradiance) measurement port</a:t>
            </a:r>
          </a:p>
          <a:p>
            <a:r>
              <a:rPr lang="de-DE" sz="16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FM2: Campaigns 2004 / 2011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7329" y="18864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" y="1052736"/>
            <a:ext cx="8268919" cy="53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17329" y="18864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11" y="44624"/>
            <a:ext cx="5639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On-ground calibration GOME-2 / Metop</a:t>
            </a:r>
          </a:p>
          <a:p>
            <a:r>
              <a:rPr lang="de-DE" sz="1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Accuracy, sensitivity and repreatbility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2042"/>
          <a:stretch>
            <a:fillRect/>
          </a:stretch>
        </p:blipFill>
        <p:spPr bwMode="auto">
          <a:xfrm>
            <a:off x="350489" y="2132856"/>
            <a:ext cx="43702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966" y="2132856"/>
            <a:ext cx="46571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4515" y="5013177"/>
            <a:ext cx="444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de-DE" sz="16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 Identification of alignement problems from multiple source/instrument distance measurements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628" y="227687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1.5 m</a:t>
            </a:r>
          </a:p>
          <a:p>
            <a:r>
              <a:rPr lang="en-GB" sz="1400" b="1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2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6810" y="4005065"/>
            <a:ext cx="109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w.r.t. 2.5 m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7223177" y="3098221"/>
            <a:ext cx="682826" cy="432048"/>
            <a:chOff x="6667547" y="3098221"/>
            <a:chExt cx="630301" cy="43204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667547" y="3098221"/>
              <a:ext cx="0" cy="340295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667547" y="3222492"/>
              <a:ext cx="6303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205B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de-DE" sz="1400" b="1" dirty="0" smtClean="0">
                  <a:solidFill>
                    <a:srgbClr val="00205B"/>
                  </a:solidFill>
                  <a:latin typeface="Symbol" pitchFamily="18" charset="2"/>
                  <a:cs typeface="Arial" pitchFamily="34" charset="0"/>
                  <a:sym typeface="Symbol"/>
                </a:rPr>
                <a:t>1%</a:t>
              </a:r>
              <a:endParaRPr lang="de-DE" sz="1400" b="1" dirty="0" smtClean="0">
                <a:solidFill>
                  <a:srgbClr val="00205B"/>
                </a:solidFill>
                <a:latin typeface="Symbol" pitchFamily="18" charset="2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917329" y="188641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FM2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-B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559" y="1628800"/>
            <a:ext cx="340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Multiple source / instrument distance </a:t>
            </a:r>
          </a:p>
          <a:p>
            <a:pPr algn="ctr"/>
            <a:r>
              <a:rPr lang="de-DE" sz="14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measurements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1052" y="1700809"/>
            <a:ext cx="354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5B"/>
                </a:solidFill>
                <a:latin typeface="Arial" pitchFamily="34" charset="0"/>
                <a:cs typeface="Arial" pitchFamily="34" charset="0"/>
              </a:rPr>
              <a:t>Final setup and alignement procedures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411" y="44624"/>
            <a:ext cx="5639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On-ground calibration GOME-2 / Metop</a:t>
            </a:r>
          </a:p>
          <a:p>
            <a:r>
              <a:rPr lang="de-DE" sz="1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Accuracy, sensitivity and repreatbility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5643" y="5373688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455" y="519113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5121" y="188640"/>
            <a:ext cx="7365927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On-board calibration ETALON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7827" name="Picture 3" descr="C:\Users\Lang\AppData\Roaming\Ipswitch\WS_FTP\storage\303_2D_R1A_ThroughputETALON_ch1_SignalMon_M02_Oct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400000" cy="4050000"/>
          </a:xfrm>
          <a:prstGeom prst="rect">
            <a:avLst/>
          </a:prstGeom>
          <a:noFill/>
        </p:spPr>
      </p:pic>
      <p:pic>
        <p:nvPicPr>
          <p:cNvPr id="77828" name="Picture 4" descr="C:\Users\Lang\AppData\Roaming\Ipswitch\WS_FTP\storage\303_2D_R1A_ThroughputETALON_ch2_SignalMon_M02_Oct1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005" y="1268760"/>
            <a:ext cx="5400000" cy="40500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4034116" y="1290918"/>
            <a:ext cx="5011273" cy="5409858"/>
            <a:chOff x="4034116" y="1290918"/>
            <a:chExt cx="5011273" cy="5409858"/>
          </a:xfrm>
        </p:grpSpPr>
        <p:sp>
          <p:nvSpPr>
            <p:cNvPr id="11" name="Oval 10"/>
            <p:cNvSpPr/>
            <p:nvPr/>
          </p:nvSpPr>
          <p:spPr>
            <a:xfrm>
              <a:off x="4034116" y="1335739"/>
              <a:ext cx="546847" cy="3998258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498542" y="1290918"/>
              <a:ext cx="546847" cy="3998258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1" idx="4"/>
              <a:endCxn id="20" idx="0"/>
            </p:cNvCxnSpPr>
            <p:nvPr/>
          </p:nvCxnSpPr>
          <p:spPr bwMode="auto">
            <a:xfrm>
              <a:off x="4307540" y="5333997"/>
              <a:ext cx="2384587" cy="197228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4"/>
              <a:endCxn id="20" idx="0"/>
            </p:cNvCxnSpPr>
            <p:nvPr/>
          </p:nvCxnSpPr>
          <p:spPr bwMode="auto">
            <a:xfrm flipH="1">
              <a:off x="6692127" y="5289176"/>
              <a:ext cx="2079839" cy="242049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145739" y="5531225"/>
              <a:ext cx="3092775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Modification of on-ground radiometric  response functions to include in-orbit etalon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en-GB" sz="1400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Reduction of magnitude of in-orbit etalon correction ... plus</a:t>
              </a:r>
              <a:endParaRPr lang="en-GB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5643" y="5373688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455" y="519113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GOME-2 FM3 </a:t>
            </a:r>
            <a:r>
              <a:rPr lang="en-GB" sz="1200" b="1" dirty="0" err="1" smtClean="0">
                <a:solidFill>
                  <a:srgbClr val="990099"/>
                </a:solidFill>
                <a:latin typeface="Helvetica" pitchFamily="34" charset="0"/>
              </a:rPr>
              <a:t>Metop</a:t>
            </a:r>
            <a:r>
              <a:rPr lang="en-GB" sz="1200" b="1" dirty="0" smtClean="0">
                <a:solidFill>
                  <a:srgbClr val="990099"/>
                </a:solidFill>
                <a:latin typeface="Helvetica" pitchFamily="34" charset="0"/>
              </a:rPr>
              <a:t>-A</a:t>
            </a:r>
            <a:endParaRPr lang="en-GB" sz="1200" b="1" dirty="0">
              <a:solidFill>
                <a:srgbClr val="990099"/>
              </a:solidFill>
              <a:latin typeface="Helvetic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5121" y="188640"/>
            <a:ext cx="7365927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</a:rPr>
              <a:t>GOME-2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</a:rPr>
              <a:t>Metop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</a:rPr>
              <a:t>-A Long-term </a:t>
            </a:r>
            <a:r>
              <a:rPr lang="en-GB" sz="2400" dirty="0">
                <a:solidFill>
                  <a:srgbClr val="FFFFFF"/>
                </a:solidFill>
                <a:latin typeface="Arial" charset="0"/>
              </a:rPr>
              <a:t>throughput changes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On-board calibration ETALON (FPA)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7827" name="Picture 3" descr="C:\Users\Lang\AppData\Roaming\Ipswitch\WS_FTP\storage\303_2D_R1A_ThroughputETALON_ch1_SignalMon_M02_Oct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400000" cy="4050000"/>
          </a:xfrm>
          <a:prstGeom prst="rect">
            <a:avLst/>
          </a:prstGeom>
          <a:noFill/>
        </p:spPr>
      </p:pic>
      <p:pic>
        <p:nvPicPr>
          <p:cNvPr id="77828" name="Picture 4" descr="C:\Users\Lang\AppData\Roaming\Ipswitch\WS_FTP\storage\303_2D_R1A_ThroughputETALON_ch2_SignalMon_M02_Oct1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005" y="1268760"/>
            <a:ext cx="5400000" cy="4050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5145739" y="1425687"/>
            <a:ext cx="3953437" cy="5275089"/>
            <a:chOff x="5145739" y="1425687"/>
            <a:chExt cx="3953437" cy="5275089"/>
          </a:xfrm>
        </p:grpSpPr>
        <p:sp>
          <p:nvSpPr>
            <p:cNvPr id="11" name="Oval 10"/>
            <p:cNvSpPr/>
            <p:nvPr/>
          </p:nvSpPr>
          <p:spPr>
            <a:xfrm>
              <a:off x="8552329" y="1425687"/>
              <a:ext cx="546847" cy="519351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25436" y="4482654"/>
              <a:ext cx="546847" cy="519351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1" idx="4"/>
              <a:endCxn id="20" idx="0"/>
            </p:cNvCxnSpPr>
            <p:nvPr/>
          </p:nvCxnSpPr>
          <p:spPr bwMode="auto">
            <a:xfrm flipH="1">
              <a:off x="6692127" y="1945038"/>
              <a:ext cx="2133626" cy="3586187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4"/>
              <a:endCxn id="20" idx="0"/>
            </p:cNvCxnSpPr>
            <p:nvPr/>
          </p:nvCxnSpPr>
          <p:spPr bwMode="auto">
            <a:xfrm flipH="1">
              <a:off x="6692127" y="5002005"/>
              <a:ext cx="2106733" cy="529220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145739" y="5531225"/>
              <a:ext cx="3092775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Modification of on-ground radiometric  response functions to include in-orbit etalon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en-GB" sz="1400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400" b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extension of region spectral region corrected </a:t>
              </a:r>
              <a:endParaRPr lang="en-GB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5525"/>
            <a:ext cx="5040000" cy="37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000" y="2455525"/>
            <a:ext cx="5040000" cy="37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09184" y="2023477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00205B"/>
                </a:solidFill>
              </a:rPr>
              <a:t>Metop</a:t>
            </a:r>
            <a:r>
              <a:rPr lang="en-GB" sz="1600" dirty="0" smtClean="0">
                <a:solidFill>
                  <a:srgbClr val="00205B"/>
                </a:solidFill>
              </a:rPr>
              <a:t>-A / FM3</a:t>
            </a:r>
            <a:endParaRPr lang="en-GB" sz="1600" dirty="0">
              <a:solidFill>
                <a:srgbClr val="00205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32" y="2023477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00205B"/>
                </a:solidFill>
              </a:rPr>
              <a:t>Metop</a:t>
            </a:r>
            <a:r>
              <a:rPr lang="en-GB" sz="1600" dirty="0" smtClean="0">
                <a:solidFill>
                  <a:srgbClr val="00205B"/>
                </a:solidFill>
              </a:rPr>
              <a:t>-B / FM2</a:t>
            </a:r>
            <a:endParaRPr lang="en-GB" sz="1600" dirty="0">
              <a:solidFill>
                <a:srgbClr val="0020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72" y="5805264"/>
            <a:ext cx="1460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C1C1C"/>
                </a:solidFill>
              </a:rPr>
              <a:t>Viewing angle</a:t>
            </a:r>
            <a:endParaRPr lang="en-GB" sz="1400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024" y="5805264"/>
            <a:ext cx="14606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C1C1C"/>
                </a:solidFill>
              </a:rPr>
              <a:t>Viewing angle</a:t>
            </a:r>
            <a:endParaRPr lang="en-GB" sz="1400" dirty="0">
              <a:solidFill>
                <a:srgbClr val="1C1C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792" y="5877272"/>
            <a:ext cx="12682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C1C1C"/>
                </a:solidFill>
              </a:rPr>
              <a:t>Wavelength</a:t>
            </a:r>
            <a:endParaRPr lang="en-GB" sz="1400" dirty="0">
              <a:solidFill>
                <a:srgbClr val="1C1C1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7336" y="5877272"/>
            <a:ext cx="12682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C1C1C"/>
                </a:solidFill>
              </a:rPr>
              <a:t>Wavelength</a:t>
            </a:r>
            <a:endParaRPr lang="en-GB" sz="1400" dirty="0">
              <a:solidFill>
                <a:srgbClr val="1C1C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903" y="1008784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 smtClean="0">
                <a:solidFill>
                  <a:srgbClr val="00B050"/>
                </a:solidFill>
              </a:rPr>
              <a:t>Online in-orbit correction of GOME-2 measured Stokes fractions using special geometries for which q=!0</a:t>
            </a:r>
            <a:endParaRPr lang="en-GB" sz="11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7779" y="1283824"/>
            <a:ext cx="197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1C1C1C"/>
                </a:solidFill>
              </a:rPr>
              <a:t>Correction </a:t>
            </a:r>
            <a:r>
              <a:rPr lang="en-GB" sz="1200" dirty="0" smtClean="0">
                <a:solidFill>
                  <a:srgbClr val="1C1C1C"/>
                </a:solidFill>
              </a:rPr>
              <a:t>surface automatically updated </a:t>
            </a:r>
            <a:r>
              <a:rPr lang="en-GB" sz="1200" dirty="0" smtClean="0">
                <a:solidFill>
                  <a:srgbClr val="1C1C1C"/>
                </a:solidFill>
              </a:rPr>
              <a:t>2 to 4 times per month</a:t>
            </a:r>
            <a:endParaRPr lang="en-GB" sz="1200" dirty="0">
              <a:solidFill>
                <a:srgbClr val="1C1C1C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4613" y="197416"/>
            <a:ext cx="806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GOME-2 level-1/level-2 products</a:t>
            </a:r>
          </a:p>
          <a:p>
            <a:pPr algn="l"/>
            <a:r>
              <a:rPr lang="en-GB" sz="1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 Stokes fraction correction – PPF 4.3 and higher</a:t>
            </a:r>
            <a:endParaRPr lang="en-GB" sz="1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3450" y="133350"/>
            <a:ext cx="13049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FM3 </a:t>
            </a:r>
            <a:r>
              <a:rPr lang="en-GB" sz="1200" dirty="0" err="1" smtClean="0"/>
              <a:t>Metop</a:t>
            </a:r>
            <a:r>
              <a:rPr lang="en-GB" sz="1200" dirty="0" smtClean="0"/>
              <a:t>-A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3450" y="581025"/>
            <a:ext cx="130492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GOME-2 FM2 </a:t>
            </a:r>
            <a:r>
              <a:rPr lang="en-GB" sz="1200" dirty="0" err="1" smtClean="0"/>
              <a:t>Metop</a:t>
            </a:r>
            <a:r>
              <a:rPr lang="en-GB" sz="1200" dirty="0" smtClean="0"/>
              <a:t>-B</a:t>
            </a:r>
            <a:endParaRPr lang="en-GB" sz="1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2047" y="1425384"/>
            <a:ext cx="5307379" cy="523220"/>
            <a:chOff x="242047" y="1532964"/>
            <a:chExt cx="5307379" cy="523220"/>
          </a:xfrm>
        </p:grpSpPr>
        <p:sp>
          <p:nvSpPr>
            <p:cNvPr id="16" name="Right Arrow 15"/>
            <p:cNvSpPr/>
            <p:nvPr/>
          </p:nvSpPr>
          <p:spPr>
            <a:xfrm>
              <a:off x="242047" y="1658471"/>
              <a:ext cx="313765" cy="268941"/>
            </a:xfrm>
            <a:prstGeom prst="rightArrow">
              <a:avLst/>
            </a:prstGeom>
            <a:solidFill>
              <a:srgbClr val="FF0000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en-GB" sz="18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635" y="1532964"/>
              <a:ext cx="4948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Used for aerosol retrieval (</a:t>
              </a:r>
              <a:r>
                <a:rPr lang="en-GB" sz="1400" b="0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PMAp</a:t>
              </a:r>
              <a:r>
                <a:rPr lang="en-GB" sz="1400" b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  <a:p>
              <a:r>
                <a:rPr lang="en-GB" sz="1400" b="0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and for correction of polarisation sensitivity of the instrument</a:t>
              </a:r>
              <a:endParaRPr lang="en-GB" sz="1400" b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800" b="0" dirty="0" smtClean="0">
            <a:solidFill>
              <a:schemeClr val="accent4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smtClean="0">
            <a:solidFill>
              <a:schemeClr val="accent4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709</TotalTime>
  <Words>929</Words>
  <Application>Microsoft Office PowerPoint</Application>
  <PresentationFormat>A4 Paper (210x297 mm)</PresentationFormat>
  <Paragraphs>199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Viewgraph Landscape Template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Ruediger Lang</cp:lastModifiedBy>
  <cp:revision>92</cp:revision>
  <cp:lastPrinted>2006-03-06T14:11:17Z</cp:lastPrinted>
  <dcterms:created xsi:type="dcterms:W3CDTF">2016-07-21T09:23:19Z</dcterms:created>
  <dcterms:modified xsi:type="dcterms:W3CDTF">2017-03-21T08:42:11Z</dcterms:modified>
</cp:coreProperties>
</file>