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52" r:id="rId1"/>
  </p:sldMasterIdLst>
  <p:notesMasterIdLst>
    <p:notesMasterId r:id="rId31"/>
  </p:notesMasterIdLst>
  <p:handoutMasterIdLst>
    <p:handoutMasterId r:id="rId32"/>
  </p:handoutMasterIdLst>
  <p:sldIdLst>
    <p:sldId id="589" r:id="rId2"/>
    <p:sldId id="629" r:id="rId3"/>
    <p:sldId id="636" r:id="rId4"/>
    <p:sldId id="637" r:id="rId5"/>
    <p:sldId id="635" r:id="rId6"/>
    <p:sldId id="631" r:id="rId7"/>
    <p:sldId id="632" r:id="rId8"/>
    <p:sldId id="634" r:id="rId9"/>
    <p:sldId id="633" r:id="rId10"/>
    <p:sldId id="630" r:id="rId11"/>
    <p:sldId id="638" r:id="rId12"/>
    <p:sldId id="639" r:id="rId13"/>
    <p:sldId id="640" r:id="rId14"/>
    <p:sldId id="641" r:id="rId15"/>
    <p:sldId id="644" r:id="rId16"/>
    <p:sldId id="643" r:id="rId17"/>
    <p:sldId id="642" r:id="rId18"/>
    <p:sldId id="645" r:id="rId19"/>
    <p:sldId id="649" r:id="rId20"/>
    <p:sldId id="647" r:id="rId21"/>
    <p:sldId id="646" r:id="rId22"/>
    <p:sldId id="648" r:id="rId23"/>
    <p:sldId id="650" r:id="rId24"/>
    <p:sldId id="651" r:id="rId25"/>
    <p:sldId id="628" r:id="rId26"/>
    <p:sldId id="652" r:id="rId27"/>
    <p:sldId id="653" r:id="rId28"/>
    <p:sldId id="654" r:id="rId29"/>
    <p:sldId id="655" r:id="rId30"/>
  </p:sldIdLst>
  <p:sldSz cx="9906000" cy="6858000" type="A4"/>
  <p:notesSz cx="6797675" cy="9926638"/>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jan Bojkov" initials="RSP/BB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205B"/>
    <a:srgbClr val="FF0000"/>
    <a:srgbClr val="00B5E2"/>
    <a:srgbClr val="FE5000"/>
    <a:srgbClr val="C5B9AC"/>
    <a:srgbClr val="CB333B"/>
    <a:srgbClr val="FEDB00"/>
    <a:srgbClr val="968C83"/>
    <a:srgbClr val="99C2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0299" autoAdjust="0"/>
  </p:normalViewPr>
  <p:slideViewPr>
    <p:cSldViewPr snapToGrid="0">
      <p:cViewPr varScale="1">
        <p:scale>
          <a:sx n="118" d="100"/>
          <a:sy n="118" d="100"/>
        </p:scale>
        <p:origin x="-1422" y="-102"/>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3127"/>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20225"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832381"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20225" eaLnBrk="0" hangingPunct="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3429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20225"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4467" y="9734644"/>
            <a:ext cx="187979" cy="18431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225" eaLnBrk="0" hangingPunct="0">
              <a:spcBef>
                <a:spcPct val="0"/>
              </a:spcBef>
              <a:defRPr sz="12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645" cy="496991"/>
          </a:xfrm>
          <a:prstGeom prst="rect">
            <a:avLst/>
          </a:prstGeom>
          <a:noFill/>
          <a:ln w="9525">
            <a:noFill/>
            <a:miter lim="800000"/>
            <a:headEnd/>
            <a:tailEnd/>
          </a:ln>
          <a:effectLst/>
        </p:spPr>
        <p:txBody>
          <a:bodyPr vert="horz" wrap="square" lIns="91958" tIns="45978" rIns="91958" bIns="45978" numCol="1" anchor="t" anchorCtr="0" compatLnSpc="1">
            <a:prstTxWarp prst="textNoShape">
              <a:avLst/>
            </a:prstTxWarp>
          </a:bodyPr>
          <a:lstStyle>
            <a:lvl1pPr defTabSz="920225"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3030" y="0"/>
            <a:ext cx="2944645" cy="496991"/>
          </a:xfrm>
          <a:prstGeom prst="rect">
            <a:avLst/>
          </a:prstGeom>
          <a:noFill/>
          <a:ln w="9525">
            <a:noFill/>
            <a:miter lim="800000"/>
            <a:headEnd/>
            <a:tailEnd/>
          </a:ln>
          <a:effectLst/>
        </p:spPr>
        <p:txBody>
          <a:bodyPr vert="horz" wrap="square" lIns="91958" tIns="45978" rIns="91958" bIns="45978" numCol="1" anchor="t" anchorCtr="0" compatLnSpc="1">
            <a:prstTxWarp prst="textNoShape">
              <a:avLst/>
            </a:prstTxWarp>
          </a:bodyPr>
          <a:lstStyle>
            <a:lvl1pPr algn="r" defTabSz="920225" eaLnBrk="0" hangingPunct="0">
              <a:spcBef>
                <a:spcPct val="0"/>
              </a:spcBef>
              <a:defRPr sz="12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711200" y="742950"/>
            <a:ext cx="5375275"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5126" y="4713178"/>
            <a:ext cx="4987425" cy="4470718"/>
          </a:xfrm>
          <a:prstGeom prst="rect">
            <a:avLst/>
          </a:prstGeom>
          <a:noFill/>
          <a:ln w="9525">
            <a:noFill/>
            <a:miter lim="800000"/>
            <a:headEnd/>
            <a:tailEnd/>
          </a:ln>
          <a:effectLst/>
        </p:spPr>
        <p:txBody>
          <a:bodyPr vert="horz" wrap="square" lIns="91958" tIns="45978" rIns="91958" bIns="45978"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9429648"/>
            <a:ext cx="2944645" cy="496990"/>
          </a:xfrm>
          <a:prstGeom prst="rect">
            <a:avLst/>
          </a:prstGeom>
          <a:noFill/>
          <a:ln w="9525">
            <a:noFill/>
            <a:miter lim="800000"/>
            <a:headEnd/>
            <a:tailEnd/>
          </a:ln>
          <a:effectLst/>
        </p:spPr>
        <p:txBody>
          <a:bodyPr vert="horz" wrap="square" lIns="91958" tIns="45978" rIns="91958" bIns="45978" numCol="1" anchor="b" anchorCtr="0" compatLnSpc="1">
            <a:prstTxWarp prst="textNoShape">
              <a:avLst/>
            </a:prstTxWarp>
          </a:bodyPr>
          <a:lstStyle>
            <a:lvl1pPr defTabSz="920225"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3030" y="9429648"/>
            <a:ext cx="2944645" cy="496990"/>
          </a:xfrm>
          <a:prstGeom prst="rect">
            <a:avLst/>
          </a:prstGeom>
          <a:noFill/>
          <a:ln w="9525">
            <a:noFill/>
            <a:miter lim="800000"/>
            <a:headEnd/>
            <a:tailEnd/>
          </a:ln>
          <a:effectLst/>
        </p:spPr>
        <p:txBody>
          <a:bodyPr vert="horz" wrap="square" lIns="91958" tIns="45978" rIns="91958" bIns="45978" numCol="1" anchor="b" anchorCtr="0" compatLnSpc="1">
            <a:prstTxWarp prst="textNoShape">
              <a:avLst/>
            </a:prstTxWarp>
          </a:bodyPr>
          <a:lstStyle>
            <a:lvl1pPr algn="r" defTabSz="920225" eaLnBrk="0" hangingPunct="0">
              <a:spcBef>
                <a:spcPct val="0"/>
              </a:spcBef>
              <a:defRPr sz="12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917848"/>
            <a:fld id="{B3123BCD-06C1-4979-A4B6-929E88FE602B}" type="slidenum">
              <a:rPr lang="de-DE" smtClean="0"/>
              <a:pPr defTabSz="917848"/>
              <a:t>1</a:t>
            </a:fld>
            <a:endParaRPr lang="de-DE" dirty="0"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5858397"/>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p:oleObj spid="_x0000_s365570" name="Clip" r:id="rId5" imgW="3809524" imgH="2619048" progId="">
                <p:embed/>
              </p:oleObj>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p:oleObj spid="_x0000_s365571" name="Clip" r:id="rId6" imgW="2835360" imgH="1920600" progId="">
                <p:embed/>
              </p:oleObj>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7"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pic>
        <p:nvPicPr>
          <p:cNvPr id="243" name="Picture 3"/>
          <p:cNvPicPr>
            <a:picLocks noChangeAspect="1" noChangeArrowheads="1"/>
          </p:cNvPicPr>
          <p:nvPr userDrawn="1"/>
        </p:nvPicPr>
        <p:blipFill>
          <a:blip r:embed="rId8" cstate="print"/>
          <a:srcRect/>
          <a:stretch>
            <a:fillRect/>
          </a:stretch>
        </p:blipFill>
        <p:spPr bwMode="auto">
          <a:xfrm>
            <a:off x="9554066" y="6319135"/>
            <a:ext cx="164978" cy="106293"/>
          </a:xfrm>
          <a:prstGeom prst="rect">
            <a:avLst/>
          </a:prstGeom>
          <a:noFill/>
          <a:ln w="9525">
            <a:noFill/>
            <a:miter lim="800000"/>
            <a:headEnd/>
            <a:tailEnd/>
          </a:ln>
        </p:spPr>
      </p:pic>
      <p:sp>
        <p:nvSpPr>
          <p:cNvPr id="245" name="Rectangle 244"/>
          <p:cNvSpPr/>
          <p:nvPr userDrawn="1"/>
        </p:nvSpPr>
        <p:spPr bwMode="auto">
          <a:xfrm>
            <a:off x="8817935" y="661345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46" name="Picture 245" descr="30years.png"/>
          <p:cNvPicPr>
            <a:picLocks noChangeAspect="1"/>
          </p:cNvPicPr>
          <p:nvPr userDrawn="1"/>
        </p:nvPicPr>
        <p:blipFill>
          <a:blip r:embed="rId9" cstate="print"/>
          <a:stretch>
            <a:fillRect/>
          </a:stretch>
        </p:blipFill>
        <p:spPr>
          <a:xfrm>
            <a:off x="230493" y="108058"/>
            <a:ext cx="1045419" cy="1387587"/>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30years.png"/>
          <p:cNvPicPr>
            <a:picLocks noChangeAspect="1"/>
          </p:cNvPicPr>
          <p:nvPr userDrawn="1"/>
        </p:nvPicPr>
        <p:blipFill>
          <a:blip r:embed="rId2" cstate="print"/>
          <a:stretch>
            <a:fillRect/>
          </a:stretch>
        </p:blipFill>
        <p:spPr>
          <a:xfrm>
            <a:off x="9259808" y="0"/>
            <a:ext cx="646192" cy="857693"/>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7" name="Picture 6" descr="EUMETSATLogo_hor_noTagline_gradient_CMYK"/>
          <p:cNvPicPr>
            <a:picLocks noChangeAspect="1" noChangeArrowheads="1"/>
          </p:cNvPicPr>
          <p:nvPr userDrawn="1"/>
        </p:nvPicPr>
        <p:blipFill>
          <a:blip r:embed="rId2" cstate="print"/>
          <a:srcRect/>
          <a:stretch>
            <a:fillRect/>
          </a:stretch>
        </p:blipFill>
        <p:spPr bwMode="auto">
          <a:xfrm>
            <a:off x="7185025" y="6092825"/>
            <a:ext cx="2544763" cy="630238"/>
          </a:xfrm>
          <a:prstGeom prst="rect">
            <a:avLst/>
          </a:prstGeom>
          <a:noFill/>
          <a:ln w="9525">
            <a:noFill/>
            <a:miter lim="800000"/>
            <a:headEnd/>
            <a:tailEnd/>
          </a:ln>
        </p:spPr>
      </p:pic>
      <p:sp>
        <p:nvSpPr>
          <p:cNvPr id="5" name="TextBox 4"/>
          <p:cNvSpPr txBox="1"/>
          <p:nvPr userDrawn="1"/>
        </p:nvSpPr>
        <p:spPr>
          <a:xfrm>
            <a:off x="272481" y="6505600"/>
            <a:ext cx="4866263"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Arial" pitchFamily="34" charset="0"/>
                <a:cs typeface="Arial" pitchFamily="34" charset="0"/>
              </a:rPr>
              <a:t>Loss of Solar visibility study </a:t>
            </a:r>
            <a:r>
              <a:rPr lang="en-US" sz="1200" i="1" kern="1200" dirty="0" smtClean="0">
                <a:solidFill>
                  <a:schemeClr val="tx1"/>
                </a:solidFill>
                <a:latin typeface="Arial" pitchFamily="34" charset="0"/>
                <a:ea typeface="+mn-ea"/>
                <a:cs typeface="Arial" pitchFamily="34" charset="0"/>
              </a:rPr>
              <a:t>	</a:t>
            </a:r>
            <a:r>
              <a:rPr lang="de-DE" sz="1200" i="1" kern="1200" dirty="0" smtClean="0">
                <a:solidFill>
                  <a:schemeClr val="tx1"/>
                </a:solidFill>
                <a:latin typeface="Arial" pitchFamily="34" charset="0"/>
                <a:ea typeface="+mn-ea"/>
                <a:cs typeface="Arial" pitchFamily="34" charset="0"/>
              </a:rPr>
              <a:t>Slide: </a:t>
            </a:r>
            <a:fld id="{D2DDE2D0-36E2-4D3C-A9AF-713EED030A7F}" type="slidenum">
              <a:rPr lang="de-DE" sz="1200" i="1" kern="1200" smtClean="0">
                <a:solidFill>
                  <a:schemeClr val="tx1"/>
                </a:solidFill>
                <a:latin typeface="Arial" pitchFamily="34" charset="0"/>
                <a:ea typeface="+mn-ea"/>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de-DE" sz="1200" i="1" kern="1200" dirty="0" smtClean="0">
              <a:solidFill>
                <a:schemeClr val="tx1"/>
              </a:solidFill>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29701" name="Picture 6"/>
          <p:cNvPicPr>
            <a:picLocks noChangeAspect="1" noChangeArrowheads="1"/>
          </p:cNvPicPr>
          <p:nvPr/>
        </p:nvPicPr>
        <p:blipFill>
          <a:blip r:embed="rId6" cstate="print"/>
          <a:srcRect/>
          <a:stretch>
            <a:fillRect/>
          </a:stretch>
        </p:blipFill>
        <p:spPr bwMode="auto">
          <a:xfrm>
            <a:off x="8891588" y="6646528"/>
            <a:ext cx="808037" cy="149225"/>
          </a:xfrm>
          <a:prstGeom prst="rect">
            <a:avLst/>
          </a:prstGeom>
          <a:noFill/>
          <a:ln w="9525">
            <a:noFill/>
            <a:miter lim="800000"/>
            <a:headEnd/>
            <a:tailEnd/>
          </a:ln>
        </p:spPr>
      </p:pic>
      <p:sp>
        <p:nvSpPr>
          <p:cNvPr id="6" name="Rectangle 5"/>
          <p:cNvSpPr>
            <a:spLocks noChangeArrowheads="1"/>
          </p:cNvSpPr>
          <p:nvPr userDrawn="1"/>
        </p:nvSpPr>
        <p:spPr bwMode="auto">
          <a:xfrm>
            <a:off x="132773" y="6635184"/>
            <a:ext cx="2460610" cy="123111"/>
          </a:xfrm>
          <a:prstGeom prst="rect">
            <a:avLst/>
          </a:prstGeom>
          <a:noFill/>
          <a:ln w="9525">
            <a:noFill/>
            <a:miter lim="800000"/>
            <a:headEnd/>
            <a:tailEnd/>
          </a:ln>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defRPr/>
            </a:pPr>
            <a:r>
              <a:rPr lang="en-GB" sz="800" b="0" baseline="0" dirty="0" smtClean="0">
                <a:solidFill>
                  <a:srgbClr val="00B5E2"/>
                </a:solidFill>
                <a:latin typeface="Arial" pitchFamily="34" charset="0"/>
                <a:cs typeface="Arial" pitchFamily="34" charset="0"/>
              </a:rPr>
              <a:t>GSICS UV sub-group meeting, Madison, March 2017</a:t>
            </a:r>
            <a:endParaRPr lang="de-DE" sz="800" b="0" baseline="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 id="2147487673" r:id="rId3"/>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pringerlink.com/content/qk6574304g27m27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5101216" y="3576989"/>
            <a:ext cx="4437380" cy="1467451"/>
          </a:xfrm>
          <a:prstGeom prst="rect">
            <a:avLst/>
          </a:prstGeom>
        </p:spPr>
        <p:txBody>
          <a:bodyPr anchor="t"/>
          <a:lstStyle>
            <a:lvl1pPr marL="0" indent="0" algn="r">
              <a:lnSpc>
                <a:spcPts val="3400"/>
              </a:lnSpc>
              <a:buNone/>
              <a:defRPr sz="2400" b="0" cap="none" baseline="0">
                <a:solidFill>
                  <a:srgbClr val="00205B"/>
                </a:solidFill>
              </a:defRPr>
            </a:lvl1pPr>
          </a:lstStyle>
          <a:p>
            <a:pPr lvl="0">
              <a:lnSpc>
                <a:spcPct val="100000"/>
              </a:lnSpc>
              <a:spcBef>
                <a:spcPct val="20000"/>
              </a:spcBef>
              <a:defRPr/>
            </a:pPr>
            <a:r>
              <a:rPr kumimoji="0" lang="en-US" sz="2000" b="0" i="0" u="none" strike="noStrike" kern="0" cap="none" spc="0" normalizeH="0" baseline="0" noProof="0" dirty="0" smtClean="0">
                <a:ln>
                  <a:noFill/>
                </a:ln>
                <a:solidFill>
                  <a:srgbClr val="00B5E2"/>
                </a:solidFill>
                <a:effectLst/>
                <a:uLnTx/>
                <a:uFillTx/>
                <a:latin typeface="Arial" pitchFamily="34" charset="0"/>
                <a:ea typeface="+mn-ea"/>
                <a:cs typeface="Arial" pitchFamily="34" charset="0"/>
              </a:rPr>
              <a:t>Ruediger Lang, Gabriele Poli, </a:t>
            </a:r>
          </a:p>
          <a:p>
            <a:pPr lvl="0">
              <a:lnSpc>
                <a:spcPct val="100000"/>
              </a:lnSpc>
              <a:spcBef>
                <a:spcPct val="20000"/>
              </a:spcBef>
              <a:defRPr/>
            </a:pPr>
            <a:r>
              <a:rPr kumimoji="0" lang="en-US" sz="2000" b="0" i="0" u="none" strike="noStrike" kern="0" cap="none" spc="0" normalizeH="0" baseline="0" noProof="0" dirty="0" smtClean="0">
                <a:ln>
                  <a:noFill/>
                </a:ln>
                <a:solidFill>
                  <a:srgbClr val="00B5E2"/>
                </a:solidFill>
                <a:effectLst/>
                <a:uLnTx/>
                <a:uFillTx/>
                <a:latin typeface="Arial" pitchFamily="34" charset="0"/>
                <a:ea typeface="+mn-ea"/>
                <a:cs typeface="Arial" pitchFamily="34" charset="0"/>
              </a:rPr>
              <a:t>Roger </a:t>
            </a:r>
            <a:r>
              <a:rPr kumimoji="0" lang="en-US" sz="2000" b="0" i="0" u="none" strike="noStrike" kern="0" cap="none" spc="0" normalizeH="0" baseline="0" noProof="0" dirty="0" err="1" smtClean="0">
                <a:ln>
                  <a:noFill/>
                </a:ln>
                <a:solidFill>
                  <a:srgbClr val="00B5E2"/>
                </a:solidFill>
                <a:effectLst/>
                <a:uLnTx/>
                <a:uFillTx/>
                <a:latin typeface="Arial" pitchFamily="34" charset="0"/>
                <a:ea typeface="+mn-ea"/>
                <a:cs typeface="Arial" pitchFamily="34" charset="0"/>
              </a:rPr>
              <a:t>Huckle</a:t>
            </a:r>
            <a:r>
              <a:rPr lang="en-US" sz="2000" kern="0" dirty="0" smtClean="0">
                <a:solidFill>
                  <a:srgbClr val="00B5E2"/>
                </a:solidFill>
                <a:latin typeface="Arial" pitchFamily="34" charset="0"/>
                <a:cs typeface="Arial" pitchFamily="34" charset="0"/>
              </a:rPr>
              <a:t> and Rose Munro</a:t>
            </a:r>
            <a:endParaRPr kumimoji="0" lang="en-US" sz="2000" b="0" i="0" u="none" strike="noStrike" kern="0" cap="none" spc="0" normalizeH="0" baseline="0" noProof="0" dirty="0" smtClean="0">
              <a:ln>
                <a:noFill/>
              </a:ln>
              <a:solidFill>
                <a:srgbClr val="00B5E2"/>
              </a:solidFill>
              <a:effectLst/>
              <a:uLnTx/>
              <a:uFillTx/>
              <a:latin typeface="Arial" pitchFamily="34" charset="0"/>
              <a:ea typeface="+mn-ea"/>
              <a:cs typeface="Arial" pitchFamily="34" charset="0"/>
            </a:endParaRPr>
          </a:p>
        </p:txBody>
      </p:sp>
      <p:sp>
        <p:nvSpPr>
          <p:cNvPr id="6" name="Title 247"/>
          <p:cNvSpPr txBox="1">
            <a:spLocks/>
          </p:cNvSpPr>
          <p:nvPr/>
        </p:nvSpPr>
        <p:spPr>
          <a:xfrm>
            <a:off x="2049780" y="1727869"/>
            <a:ext cx="7475220" cy="1975451"/>
          </a:xfrm>
          <a:prstGeom prst="rect">
            <a:avLst/>
          </a:prstGeom>
        </p:spPr>
        <p:txBody>
          <a:bodyPr anchor="b"/>
          <a:lstStyle>
            <a:lvl1pPr algn="r">
              <a:defRPr>
                <a:solidFill>
                  <a:srgbClr val="00B5E2"/>
                </a:solidFill>
              </a:defRPr>
            </a:lvl1pPr>
          </a:lstStyle>
          <a:p>
            <a:pPr marL="179388"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UVN solar reference and model</a:t>
            </a:r>
            <a:r>
              <a:rPr kumimoji="0" lang="en-US" sz="2800" b="1" i="0" u="none" strike="noStrike" kern="0" cap="none" spc="0" normalizeH="0" noProof="0" dirty="0" smtClean="0">
                <a:ln>
                  <a:noFill/>
                </a:ln>
                <a:solidFill>
                  <a:schemeClr val="bg1"/>
                </a:solidFill>
                <a:effectLst/>
                <a:uLnTx/>
                <a:uFillTx/>
                <a:latin typeface="Arial" pitchFamily="34" charset="0"/>
                <a:ea typeface="+mj-ea"/>
                <a:cs typeface="Arial" pitchFamily="34" charset="0"/>
              </a:rPr>
              <a:t> </a:t>
            </a:r>
            <a:r>
              <a:rPr lang="en-US" sz="2800" kern="0" dirty="0" smtClean="0">
                <a:solidFill>
                  <a:schemeClr val="bg1"/>
                </a:solidFill>
                <a:latin typeface="Arial" pitchFamily="34" charset="0"/>
                <a:ea typeface="+mj-ea"/>
                <a:cs typeface="Arial" pitchFamily="34" charset="0"/>
              </a:rPr>
              <a:t>quality </a:t>
            </a:r>
          </a:p>
          <a:p>
            <a:pPr marL="179388"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err="1" smtClean="0">
                <a:ln>
                  <a:noFill/>
                </a:ln>
                <a:solidFill>
                  <a:schemeClr val="bg1"/>
                </a:solidFill>
                <a:effectLst/>
                <a:uLnTx/>
                <a:uFillTx/>
                <a:latin typeface="Arial" pitchFamily="34" charset="0"/>
                <a:ea typeface="+mj-ea"/>
                <a:cs typeface="Arial" pitchFamily="34" charset="0"/>
              </a:rPr>
              <a:t>w.r.t</a:t>
            </a:r>
            <a:r>
              <a:rPr kumimoji="0" lang="en-US" sz="28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GOME-2/</a:t>
            </a:r>
            <a:r>
              <a:rPr kumimoji="0" lang="en-US" sz="2800" b="1" i="0" u="none" strike="noStrike" kern="0" cap="none" spc="0" normalizeH="0" baseline="0" noProof="0" dirty="0" err="1" smtClean="0">
                <a:ln>
                  <a:noFill/>
                </a:ln>
                <a:solidFill>
                  <a:schemeClr val="bg1"/>
                </a:solidFill>
                <a:effectLst/>
                <a:uLnTx/>
                <a:uFillTx/>
                <a:latin typeface="Arial" pitchFamily="34" charset="0"/>
                <a:ea typeface="+mj-ea"/>
                <a:cs typeface="Arial" pitchFamily="34" charset="0"/>
              </a:rPr>
              <a:t>Metop</a:t>
            </a:r>
            <a:endParaRPr kumimoji="0" lang="en-US" sz="2800" b="1" i="0" u="none" strike="noStrike" kern="0" cap="none" spc="0" normalizeH="0" noProof="0" dirty="0" smtClean="0">
              <a:ln>
                <a:noFill/>
              </a:ln>
              <a:solidFill>
                <a:schemeClr val="bg1"/>
              </a:solidFill>
              <a:effectLst/>
              <a:uLnTx/>
              <a:uFillTx/>
              <a:latin typeface="Arial" pitchFamily="34" charset="0"/>
              <a:ea typeface="+mj-ea"/>
              <a:cs typeface="Arial" pitchFamily="34" charset="0"/>
            </a:endParaRPr>
          </a:p>
          <a:p>
            <a:pPr marL="179388" marR="0" lvl="0" indent="0" algn="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All residuals</a:t>
            </a:r>
            <a:endParaRPr kumimoji="0" lang="en-GB" sz="2800" b="0"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367619" name="Picture 3" descr="E:\EUM\GSICS\GSICS_Madison_Mar17\plots\Sol_Spectra\31_GOME_AllResiduals_Sol_spec_PPF611_FM3_MetopA_M0120121029132655_20121029132955.jpg"/>
          <p:cNvPicPr>
            <a:picLocks noChangeAspect="1" noChangeArrowheads="1"/>
          </p:cNvPicPr>
          <p:nvPr/>
        </p:nvPicPr>
        <p:blipFill>
          <a:blip r:embed="rId2" cstate="print"/>
          <a:srcRect/>
          <a:stretch>
            <a:fillRect/>
          </a:stretch>
        </p:blipFill>
        <p:spPr bwMode="auto">
          <a:xfrm>
            <a:off x="740733" y="899467"/>
            <a:ext cx="8118811" cy="57600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654632" y="2770477"/>
            <a:ext cx="65527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Consolas" pitchFamily="49" charset="0"/>
                <a:ea typeface="Calibri" pitchFamily="34" charset="0"/>
                <a:cs typeface="Consolas" pitchFamily="49" charset="0"/>
              </a:rPr>
              <a:t>       Gap(days)  From              To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2017   0.0        N/A               </a:t>
            </a:r>
            <a:r>
              <a:rPr kumimoji="0" lang="en-GB" sz="18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N/A</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2018  24.4        2018/01/26        2018/02/19</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2019  82.8        2018/12/28        2019/03/20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 </a:t>
            </a:r>
            <a:r>
              <a:rPr lang="en-GB" sz="2400" dirty="0" err="1" smtClean="0">
                <a:solidFill>
                  <a:srgbClr val="FFFFFF"/>
                </a:solidFill>
                <a:latin typeface="Arial" pitchFamily="34" charset="0"/>
                <a:cs typeface="Arial" pitchFamily="34" charset="0"/>
              </a:rPr>
              <a:t>Metop</a:t>
            </a:r>
            <a:r>
              <a:rPr lang="en-GB" sz="2400" dirty="0" smtClean="0">
                <a:solidFill>
                  <a:srgbClr val="FFFFFF"/>
                </a:solidFill>
                <a:latin typeface="Arial" pitchFamily="34" charset="0"/>
                <a:cs typeface="Arial" pitchFamily="34" charset="0"/>
              </a:rPr>
              <a:t>-A - Loss of solar visibility</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LTAN evolution and gap analysis based on FOV 8.05 – after OOP in Aug 2016 </a:t>
            </a:r>
            <a:endParaRPr lang="en-GB" sz="1400" i="1" dirty="0">
              <a:solidFill>
                <a:srgbClr val="FFFFFF"/>
              </a:solidFill>
              <a:latin typeface="Arial" charset="0"/>
            </a:endParaRPr>
          </a:p>
        </p:txBody>
      </p:sp>
      <p:sp>
        <p:nvSpPr>
          <p:cNvPr id="5" name="TextBox 4"/>
          <p:cNvSpPr txBox="1"/>
          <p:nvPr/>
        </p:nvSpPr>
        <p:spPr>
          <a:xfrm>
            <a:off x="8508955" y="231031"/>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smtClean="0">
                <a:solidFill>
                  <a:srgbClr val="990099"/>
                </a:solidFill>
                <a:latin typeface="Helvetica" pitchFamily="34" charset="0"/>
              </a:rPr>
              <a:t>GOME-2 FM3 </a:t>
            </a:r>
            <a:r>
              <a:rPr lang="en-GB" sz="1200" b="1" dirty="0" err="1" smtClean="0">
                <a:solidFill>
                  <a:srgbClr val="990099"/>
                </a:solidFill>
                <a:latin typeface="Helvetica" pitchFamily="34" charset="0"/>
              </a:rPr>
              <a:t>Metop</a:t>
            </a:r>
            <a:r>
              <a:rPr lang="en-GB" sz="1200" b="1" dirty="0" smtClean="0">
                <a:solidFill>
                  <a:srgbClr val="990099"/>
                </a:solidFill>
                <a:latin typeface="Helvetica" pitchFamily="34" charset="0"/>
              </a:rPr>
              <a:t>-A</a:t>
            </a:r>
            <a:endParaRPr lang="en-GB" sz="1200" b="1" dirty="0">
              <a:solidFill>
                <a:srgbClr val="990099"/>
              </a:solidFill>
              <a:latin typeface="Helvetica"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5" name="Picture 3"/>
          <p:cNvPicPr>
            <a:picLocks noChangeAspect="1" noChangeArrowheads="1"/>
          </p:cNvPicPr>
          <p:nvPr/>
        </p:nvPicPr>
        <p:blipFill>
          <a:blip r:embed="rId2" cstate="print"/>
          <a:srcRect/>
          <a:stretch>
            <a:fillRect/>
          </a:stretch>
        </p:blipFill>
        <p:spPr bwMode="auto">
          <a:xfrm>
            <a:off x="556590" y="1045771"/>
            <a:ext cx="3700421" cy="5250170"/>
          </a:xfrm>
          <a:prstGeom prst="rect">
            <a:avLst/>
          </a:prstGeom>
          <a:noFill/>
          <a:ln w="9525">
            <a:noFill/>
            <a:miter lim="800000"/>
            <a:headEnd/>
            <a:tailEnd/>
          </a:ln>
        </p:spPr>
      </p:pic>
      <p:sp>
        <p:nvSpPr>
          <p:cNvPr id="4"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on mitigating the loss during gaps of solar visibility for </a:t>
            </a:r>
            <a:r>
              <a:rPr lang="en-US" sz="1400" i="1" dirty="0" err="1" smtClean="0">
                <a:solidFill>
                  <a:srgbClr val="FFFFFF"/>
                </a:solidFill>
                <a:latin typeface="Arial" pitchFamily="34" charset="0"/>
                <a:cs typeface="Arial" pitchFamily="34" charset="0"/>
              </a:rPr>
              <a:t>Metop</a:t>
            </a:r>
            <a:r>
              <a:rPr lang="en-US" sz="1400" i="1" dirty="0" smtClean="0">
                <a:solidFill>
                  <a:srgbClr val="FFFFFF"/>
                </a:solidFill>
                <a:latin typeface="Arial" pitchFamily="34" charset="0"/>
                <a:cs typeface="Arial" pitchFamily="34" charset="0"/>
              </a:rPr>
              <a:t>-A</a:t>
            </a:r>
            <a:endParaRPr lang="en-GB" sz="1400" i="1" dirty="0">
              <a:solidFill>
                <a:srgbClr val="FFFFFF"/>
              </a:solidFill>
              <a:latin typeface="Arial" charset="0"/>
            </a:endParaRPr>
          </a:p>
        </p:txBody>
      </p:sp>
      <p:sp>
        <p:nvSpPr>
          <p:cNvPr id="5" name="TextBox 4"/>
          <p:cNvSpPr txBox="1"/>
          <p:nvPr/>
        </p:nvSpPr>
        <p:spPr>
          <a:xfrm>
            <a:off x="7895497" y="231031"/>
            <a:ext cx="1204546" cy="461665"/>
          </a:xfrm>
          <a:prstGeom prst="rect">
            <a:avLst/>
          </a:prstGeom>
          <a:solidFill>
            <a:schemeClr val="accent1">
              <a:lumMod val="75000"/>
            </a:schemeClr>
          </a:solidFill>
        </p:spPr>
        <p:txBody>
          <a:bodyPr wrap="square" rtlCol="0">
            <a:spAutoFit/>
          </a:bodyPr>
          <a:lstStyle/>
          <a:p>
            <a:pPr algn="ctr" eaLnBrk="0" fontAlgn="base" hangingPunct="0">
              <a:spcBef>
                <a:spcPct val="0"/>
              </a:spcBef>
              <a:spcAft>
                <a:spcPct val="0"/>
              </a:spcAft>
            </a:pPr>
            <a:r>
              <a:rPr lang="en-GB" sz="1200" b="1" dirty="0" smtClean="0">
                <a:solidFill>
                  <a:srgbClr val="990099"/>
                </a:solidFill>
                <a:latin typeface="Helvetica" pitchFamily="34" charset="0"/>
              </a:rPr>
              <a:t>GOME-2 FM3 </a:t>
            </a:r>
            <a:r>
              <a:rPr lang="en-GB" sz="1200" b="1" dirty="0" err="1" smtClean="0">
                <a:solidFill>
                  <a:srgbClr val="990099"/>
                </a:solidFill>
                <a:latin typeface="Helvetica" pitchFamily="34" charset="0"/>
              </a:rPr>
              <a:t>Metop</a:t>
            </a:r>
            <a:r>
              <a:rPr lang="en-GB" sz="1200" b="1" dirty="0" smtClean="0">
                <a:solidFill>
                  <a:srgbClr val="990099"/>
                </a:solidFill>
                <a:latin typeface="Helvetica" pitchFamily="34" charset="0"/>
              </a:rPr>
              <a:t>-A</a:t>
            </a:r>
            <a:endParaRPr lang="en-GB" sz="1200" b="1" dirty="0">
              <a:solidFill>
                <a:srgbClr val="990099"/>
              </a:solidFill>
              <a:latin typeface="Helvetica" pitchFamily="34" charset="0"/>
            </a:endParaRPr>
          </a:p>
        </p:txBody>
      </p:sp>
      <p:grpSp>
        <p:nvGrpSpPr>
          <p:cNvPr id="2" name="Group 9"/>
          <p:cNvGrpSpPr/>
          <p:nvPr/>
        </p:nvGrpSpPr>
        <p:grpSpPr>
          <a:xfrm>
            <a:off x="5025365" y="4177249"/>
            <a:ext cx="4325510" cy="1815882"/>
            <a:chOff x="5017273" y="4015408"/>
            <a:chExt cx="4325510" cy="1815882"/>
          </a:xfrm>
        </p:grpSpPr>
        <p:sp>
          <p:nvSpPr>
            <p:cNvPr id="8" name="Right Arrow 7"/>
            <p:cNvSpPr/>
            <p:nvPr/>
          </p:nvSpPr>
          <p:spPr bwMode="auto">
            <a:xfrm>
              <a:off x="5017273" y="4023360"/>
              <a:ext cx="1064209" cy="604299"/>
            </a:xfrm>
            <a:prstGeom prst="rightArrow">
              <a:avLst/>
            </a:prstGeom>
            <a:solidFill>
              <a:srgbClr val="92D05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 name="TextBox 8"/>
            <p:cNvSpPr txBox="1"/>
            <p:nvPr/>
          </p:nvSpPr>
          <p:spPr>
            <a:xfrm>
              <a:off x="6289483" y="4015408"/>
              <a:ext cx="3053300" cy="1815882"/>
            </a:xfrm>
            <a:prstGeom prst="rect">
              <a:avLst/>
            </a:prstGeom>
            <a:noFill/>
          </p:spPr>
          <p:txBody>
            <a:bodyPr wrap="square" rtlCol="0">
              <a:spAutoFit/>
            </a:bodyPr>
            <a:lstStyle/>
            <a:p>
              <a:r>
                <a:rPr lang="en-GB" sz="1600" b="0" dirty="0" smtClean="0">
                  <a:solidFill>
                    <a:srgbClr val="00205B"/>
                  </a:solidFill>
                  <a:latin typeface="Arial" pitchFamily="34" charset="0"/>
                  <a:cs typeface="Arial" pitchFamily="34" charset="0"/>
                </a:rPr>
                <a:t>Coefficients P</a:t>
              </a:r>
              <a:r>
                <a:rPr lang="en-GB" sz="1600" b="0" baseline="-25000" dirty="0" smtClean="0">
                  <a:solidFill>
                    <a:srgbClr val="00205B"/>
                  </a:solidFill>
                  <a:latin typeface="Arial" pitchFamily="34" charset="0"/>
                  <a:cs typeface="Arial" pitchFamily="34" charset="0"/>
                </a:rPr>
                <a:t>1</a:t>
              </a:r>
              <a:r>
                <a:rPr lang="en-GB" sz="1600" b="0" dirty="0" smtClean="0">
                  <a:solidFill>
                    <a:srgbClr val="00205B"/>
                  </a:solidFill>
                  <a:latin typeface="Arial" pitchFamily="34" charset="0"/>
                  <a:cs typeface="Arial" pitchFamily="34" charset="0"/>
                </a:rPr>
                <a:t> to P</a:t>
              </a:r>
              <a:r>
                <a:rPr lang="en-GB" sz="1600" b="0" baseline="-25000" dirty="0" smtClean="0">
                  <a:solidFill>
                    <a:srgbClr val="00205B"/>
                  </a:solidFill>
                  <a:latin typeface="Arial" pitchFamily="34" charset="0"/>
                  <a:cs typeface="Arial" pitchFamily="34" charset="0"/>
                </a:rPr>
                <a:t>10</a:t>
              </a:r>
              <a:r>
                <a:rPr lang="en-GB" sz="1600" b="0" dirty="0" smtClean="0">
                  <a:solidFill>
                    <a:srgbClr val="00205B"/>
                  </a:solidFill>
                  <a:latin typeface="Arial" pitchFamily="34" charset="0"/>
                  <a:cs typeface="Arial" pitchFamily="34" charset="0"/>
                </a:rPr>
                <a:t> together with the external parameters are fully describing the information content and evolution of the GOME-2 </a:t>
              </a:r>
              <a:r>
                <a:rPr lang="en-GB" sz="1600" b="0" dirty="0" err="1" smtClean="0">
                  <a:solidFill>
                    <a:srgbClr val="00205B"/>
                  </a:solidFill>
                  <a:latin typeface="Arial" pitchFamily="34" charset="0"/>
                  <a:cs typeface="Arial" pitchFamily="34" charset="0"/>
                </a:rPr>
                <a:t>Metop</a:t>
              </a:r>
              <a:r>
                <a:rPr lang="en-GB" sz="1600" b="0" dirty="0" smtClean="0">
                  <a:solidFill>
                    <a:srgbClr val="00205B"/>
                  </a:solidFill>
                  <a:latin typeface="Arial" pitchFamily="34" charset="0"/>
                  <a:cs typeface="Arial" pitchFamily="34" charset="0"/>
                </a:rPr>
                <a:t>-A solar  main channel measurement</a:t>
              </a:r>
            </a:p>
          </p:txBody>
        </p:sp>
      </p:grpSp>
      <p:grpSp>
        <p:nvGrpSpPr>
          <p:cNvPr id="3" name="Group 11"/>
          <p:cNvGrpSpPr/>
          <p:nvPr/>
        </p:nvGrpSpPr>
        <p:grpSpPr>
          <a:xfrm>
            <a:off x="4956520" y="1037896"/>
            <a:ext cx="4857275" cy="2782952"/>
            <a:chOff x="4956520" y="1037896"/>
            <a:chExt cx="4857275" cy="2782952"/>
          </a:xfrm>
        </p:grpSpPr>
        <p:pic>
          <p:nvPicPr>
            <p:cNvPr id="407556" name="Picture 4"/>
            <p:cNvPicPr>
              <a:picLocks noChangeAspect="1" noChangeArrowheads="1"/>
            </p:cNvPicPr>
            <p:nvPr/>
          </p:nvPicPr>
          <p:blipFill>
            <a:blip r:embed="rId3" cstate="print"/>
            <a:srcRect/>
            <a:stretch>
              <a:fillRect/>
            </a:stretch>
          </p:blipFill>
          <p:spPr bwMode="auto">
            <a:xfrm>
              <a:off x="4956520" y="1037896"/>
              <a:ext cx="4338667" cy="2625545"/>
            </a:xfrm>
            <a:prstGeom prst="rect">
              <a:avLst/>
            </a:prstGeom>
            <a:noFill/>
            <a:ln w="9525">
              <a:noFill/>
              <a:miter lim="800000"/>
              <a:headEnd/>
              <a:tailEnd/>
            </a:ln>
          </p:spPr>
        </p:pic>
        <p:sp>
          <p:nvSpPr>
            <p:cNvPr id="11" name="TextBox 10"/>
            <p:cNvSpPr txBox="1"/>
            <p:nvPr/>
          </p:nvSpPr>
          <p:spPr>
            <a:xfrm>
              <a:off x="6594644" y="3513071"/>
              <a:ext cx="3219151" cy="307777"/>
            </a:xfrm>
            <a:prstGeom prst="rect">
              <a:avLst/>
            </a:prstGeom>
            <a:noFill/>
          </p:spPr>
          <p:txBody>
            <a:bodyPr wrap="none" rtlCol="0">
              <a:spAutoFit/>
            </a:bodyPr>
            <a:lstStyle/>
            <a:p>
              <a:r>
                <a:rPr lang="en-GB" sz="1400" i="1" dirty="0" smtClean="0">
                  <a:solidFill>
                    <a:srgbClr val="FF0000"/>
                  </a:solidFill>
                  <a:latin typeface="Arial" pitchFamily="34" charset="0"/>
                  <a:cs typeface="Arial" pitchFamily="34" charset="0"/>
                </a:rPr>
                <a:t>Earth Space </a:t>
              </a:r>
              <a:r>
                <a:rPr lang="en-GB" sz="1400" i="1" dirty="0" smtClean="0">
                  <a:solidFill>
                    <a:srgbClr val="FF0000"/>
                  </a:solidFill>
                  <a:latin typeface="Arial" pitchFamily="34" charset="0"/>
                  <a:cs typeface="Arial" pitchFamily="34" charset="0"/>
                </a:rPr>
                <a:t>Solutions, </a:t>
              </a:r>
              <a:r>
                <a:rPr lang="en-GB" sz="1400" i="1" dirty="0" smtClean="0">
                  <a:solidFill>
                    <a:srgbClr val="FF0000"/>
                  </a:solidFill>
                  <a:latin typeface="Arial" pitchFamily="34" charset="0"/>
                  <a:cs typeface="Arial" pitchFamily="34" charset="0"/>
                </a:rPr>
                <a:t>Krijger et al.</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E:\EUM\GSICS\GSICS_Madison_Mar17\plots\SolarModel\10_FitConstants_LossSolVis_new_20070126004848_20161230121747.jpg"/>
          <p:cNvPicPr>
            <a:picLocks noChangeAspect="1" noChangeArrowheads="1"/>
          </p:cNvPicPr>
          <p:nvPr/>
        </p:nvPicPr>
        <p:blipFill>
          <a:blip r:embed="rId2" cstate="print"/>
          <a:srcRect/>
          <a:stretch>
            <a:fillRect/>
          </a:stretch>
        </p:blipFill>
        <p:spPr bwMode="auto">
          <a:xfrm>
            <a:off x="1423685" y="980407"/>
            <a:ext cx="7199453" cy="5385288"/>
          </a:xfrm>
          <a:prstGeom prst="rect">
            <a:avLst/>
          </a:prstGeom>
          <a:noFill/>
        </p:spPr>
      </p:pic>
      <p:sp>
        <p:nvSpPr>
          <p:cNvPr id="3"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Solar model contributors</a:t>
            </a:r>
            <a:endParaRPr lang="en-GB" sz="1400" i="1" dirty="0">
              <a:solidFill>
                <a:srgbClr val="FFFFFF"/>
              </a:solidFill>
              <a:latin typeface="Arial"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descr="E:\EUM\GSICS\GSICS_Madison_Mar17\plots\SolarModel\27_Coeffs_F10.7_LossSolVis_new_20160224104329.jpg"/>
          <p:cNvPicPr>
            <a:picLocks noChangeAspect="1" noChangeArrowheads="1"/>
          </p:cNvPicPr>
          <p:nvPr/>
        </p:nvPicPr>
        <p:blipFill>
          <a:blip r:embed="rId2" cstate="print"/>
          <a:srcRect/>
          <a:stretch>
            <a:fillRect/>
          </a:stretch>
        </p:blipFill>
        <p:spPr bwMode="auto">
          <a:xfrm>
            <a:off x="0" y="1683746"/>
            <a:ext cx="4884516" cy="3661992"/>
          </a:xfrm>
          <a:prstGeom prst="rect">
            <a:avLst/>
          </a:prstGeom>
          <a:noFill/>
        </p:spPr>
      </p:pic>
      <p:pic>
        <p:nvPicPr>
          <p:cNvPr id="374787" name="Picture 3" descr="E:\EUM\GSICS\GSICS_Madison_Mar17\plots\SolarModel\28_Coeffs_MgII_LossSolVis_new_20160224104329.jpg"/>
          <p:cNvPicPr>
            <a:picLocks noChangeAspect="1" noChangeArrowheads="1"/>
          </p:cNvPicPr>
          <p:nvPr/>
        </p:nvPicPr>
        <p:blipFill>
          <a:blip r:embed="rId3" cstate="print"/>
          <a:srcRect/>
          <a:stretch>
            <a:fillRect/>
          </a:stretch>
        </p:blipFill>
        <p:spPr bwMode="auto">
          <a:xfrm>
            <a:off x="4629874" y="1679612"/>
            <a:ext cx="5104435" cy="3714799"/>
          </a:xfrm>
          <a:prstGeom prst="rect">
            <a:avLst/>
          </a:prstGeom>
          <a:noFill/>
        </p:spPr>
      </p:pic>
      <p:sp>
        <p:nvSpPr>
          <p:cNvPr id="5" name="TextBox 4"/>
          <p:cNvSpPr txBox="1"/>
          <p:nvPr/>
        </p:nvSpPr>
        <p:spPr>
          <a:xfrm>
            <a:off x="2245489" y="1284790"/>
            <a:ext cx="582211" cy="369332"/>
          </a:xfrm>
          <a:prstGeom prst="rect">
            <a:avLst/>
          </a:prstGeom>
          <a:noFill/>
        </p:spPr>
        <p:txBody>
          <a:bodyPr wrap="none" rtlCol="0">
            <a:spAutoFit/>
          </a:bodyPr>
          <a:lstStyle/>
          <a:p>
            <a:r>
              <a:rPr lang="de-DE" sz="1800" b="0" dirty="0" smtClean="0">
                <a:solidFill>
                  <a:schemeClr val="accent4"/>
                </a:solidFill>
                <a:latin typeface="Arial" pitchFamily="34" charset="0"/>
                <a:cs typeface="Arial" pitchFamily="34" charset="0"/>
              </a:rPr>
              <a:t>F10</a:t>
            </a:r>
          </a:p>
        </p:txBody>
      </p:sp>
      <p:sp>
        <p:nvSpPr>
          <p:cNvPr id="6" name="TextBox 5"/>
          <p:cNvSpPr txBox="1"/>
          <p:nvPr/>
        </p:nvSpPr>
        <p:spPr>
          <a:xfrm>
            <a:off x="6842568" y="1321443"/>
            <a:ext cx="633507" cy="369332"/>
          </a:xfrm>
          <a:prstGeom prst="rect">
            <a:avLst/>
          </a:prstGeom>
          <a:noFill/>
        </p:spPr>
        <p:txBody>
          <a:bodyPr wrap="none" rtlCol="0">
            <a:spAutoFit/>
          </a:bodyPr>
          <a:lstStyle/>
          <a:p>
            <a:r>
              <a:rPr lang="de-DE" sz="1800" b="0" dirty="0" smtClean="0">
                <a:solidFill>
                  <a:schemeClr val="accent4"/>
                </a:solidFill>
                <a:latin typeface="Arial" pitchFamily="34" charset="0"/>
                <a:cs typeface="Arial" pitchFamily="34" charset="0"/>
              </a:rPr>
              <a:t>MgII</a:t>
            </a:r>
          </a:p>
        </p:txBody>
      </p:sp>
      <p:sp>
        <p:nvSpPr>
          <p:cNvPr id="7"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F10 and </a:t>
            </a:r>
            <a:r>
              <a:rPr lang="en-US" sz="1400" i="1" dirty="0" err="1" smtClean="0">
                <a:solidFill>
                  <a:srgbClr val="FFFFFF"/>
                </a:solidFill>
                <a:latin typeface="Arial" pitchFamily="34" charset="0"/>
                <a:cs typeface="Arial" pitchFamily="34" charset="0"/>
              </a:rPr>
              <a:t>MgII</a:t>
            </a:r>
            <a:r>
              <a:rPr lang="en-US" sz="1400" i="1" dirty="0" smtClean="0">
                <a:solidFill>
                  <a:srgbClr val="FFFFFF"/>
                </a:solidFill>
                <a:latin typeface="Arial" pitchFamily="34" charset="0"/>
                <a:cs typeface="Arial" pitchFamily="34" charset="0"/>
              </a:rPr>
              <a:t> spectral contribution.</a:t>
            </a:r>
            <a:endParaRPr lang="en-GB" sz="1400" i="1" dirty="0">
              <a:solidFill>
                <a:srgbClr val="FFFFFF"/>
              </a:solidFill>
              <a:latin typeface="Arial"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5810" name="Picture 2" descr="E:\EUM\GSICS\GSICS_Madison_Mar17\plots\SolarModel\204_ModeledRelativeCont_Channel4at714.8746LossSolVis_new_20151221113511.jpg"/>
          <p:cNvPicPr>
            <a:picLocks noChangeAspect="1" noChangeArrowheads="1"/>
          </p:cNvPicPr>
          <p:nvPr/>
        </p:nvPicPr>
        <p:blipFill>
          <a:blip r:embed="rId2" cstate="print"/>
          <a:srcRect/>
          <a:stretch>
            <a:fillRect/>
          </a:stretch>
        </p:blipFill>
        <p:spPr bwMode="auto">
          <a:xfrm>
            <a:off x="1109356" y="854980"/>
            <a:ext cx="7700395" cy="5760000"/>
          </a:xfrm>
          <a:prstGeom prst="rect">
            <a:avLst/>
          </a:prstGeom>
          <a:noFill/>
        </p:spPr>
      </p:pic>
      <p:pic>
        <p:nvPicPr>
          <p:cNvPr id="375811" name="Picture 3" descr="E:\EUM\GSICS\GSICS_Madison_Mar17\plots\SolarModel\201_ModeledRelativeCont_Channel1at308.3859LossSolVis_new_20151221113511.jpg"/>
          <p:cNvPicPr>
            <a:picLocks noChangeAspect="1" noChangeArrowheads="1"/>
          </p:cNvPicPr>
          <p:nvPr/>
        </p:nvPicPr>
        <p:blipFill>
          <a:blip r:embed="rId3" cstate="print"/>
          <a:srcRect/>
          <a:stretch>
            <a:fillRect/>
          </a:stretch>
        </p:blipFill>
        <p:spPr bwMode="auto">
          <a:xfrm>
            <a:off x="1109356" y="854980"/>
            <a:ext cx="7700395" cy="57600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5810" name="Picture 2" descr="E:\EUM\GSICS\GSICS_Madison_Mar17\plots\SolarModel\204_ModeledRelativeCont_Channel4at714.8746LossSolVis_new_20151221113511.jpg"/>
          <p:cNvPicPr>
            <a:picLocks noChangeAspect="1" noChangeArrowheads="1"/>
          </p:cNvPicPr>
          <p:nvPr/>
        </p:nvPicPr>
        <p:blipFill>
          <a:blip r:embed="rId2" cstate="print"/>
          <a:srcRect/>
          <a:stretch>
            <a:fillRect/>
          </a:stretch>
        </p:blipFill>
        <p:spPr bwMode="auto">
          <a:xfrm>
            <a:off x="1109356" y="854980"/>
            <a:ext cx="7700395" cy="5760000"/>
          </a:xfrm>
          <a:prstGeom prst="rect">
            <a:avLst/>
          </a:prstGeom>
          <a:noFill/>
        </p:spPr>
      </p:pic>
      <p:pic>
        <p:nvPicPr>
          <p:cNvPr id="375811" name="Picture 3" descr="E:\EUM\GSICS\GSICS_Madison_Mar17\plots\SolarModel\201_ModeledRelativeCont_Channel1at308.3859LossSolVis_new_20151221113511.jpg"/>
          <p:cNvPicPr>
            <a:picLocks noChangeAspect="1" noChangeArrowheads="1"/>
          </p:cNvPicPr>
          <p:nvPr/>
        </p:nvPicPr>
        <p:blipFill>
          <a:blip r:embed="rId3" cstate="print"/>
          <a:srcRect/>
          <a:stretch>
            <a:fillRect/>
          </a:stretch>
        </p:blipFill>
        <p:spPr bwMode="auto">
          <a:xfrm>
            <a:off x="1109356" y="854980"/>
            <a:ext cx="7700395" cy="5760000"/>
          </a:xfrm>
          <a:prstGeom prst="rect">
            <a:avLst/>
          </a:prstGeom>
          <a:noFill/>
        </p:spPr>
      </p:pic>
      <p:pic>
        <p:nvPicPr>
          <p:cNvPr id="375812" name="Picture 4" descr="E:\EUM\GSICS\GSICS_Madison_Mar17\plots\SolarModel\202_ModeledRelativeCont_Channel2at384.9544LossSolVis_new_20151221113511.jpg"/>
          <p:cNvPicPr>
            <a:picLocks noChangeAspect="1" noChangeArrowheads="1"/>
          </p:cNvPicPr>
          <p:nvPr/>
        </p:nvPicPr>
        <p:blipFill>
          <a:blip r:embed="rId4" cstate="print"/>
          <a:srcRect/>
          <a:stretch>
            <a:fillRect/>
          </a:stretch>
        </p:blipFill>
        <p:spPr bwMode="auto">
          <a:xfrm>
            <a:off x="1109356" y="854980"/>
            <a:ext cx="7700395" cy="57600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5810" name="Picture 2" descr="E:\EUM\GSICS\GSICS_Madison_Mar17\plots\SolarModel\204_ModeledRelativeCont_Channel4at714.8746LossSolVis_new_20151221113511.jpg"/>
          <p:cNvPicPr>
            <a:picLocks noChangeAspect="1" noChangeArrowheads="1"/>
          </p:cNvPicPr>
          <p:nvPr/>
        </p:nvPicPr>
        <p:blipFill>
          <a:blip r:embed="rId2" cstate="print"/>
          <a:srcRect/>
          <a:stretch>
            <a:fillRect/>
          </a:stretch>
        </p:blipFill>
        <p:spPr bwMode="auto">
          <a:xfrm>
            <a:off x="1109356" y="854980"/>
            <a:ext cx="7700395" cy="5760000"/>
          </a:xfrm>
          <a:prstGeom prst="rect">
            <a:avLst/>
          </a:prstGeom>
          <a:noFill/>
        </p:spPr>
      </p:pic>
      <p:pic>
        <p:nvPicPr>
          <p:cNvPr id="375811" name="Picture 3" descr="E:\EUM\GSICS\GSICS_Madison_Mar17\plots\SolarModel\201_ModeledRelativeCont_Channel1at308.3859LossSolVis_new_20151221113511.jpg"/>
          <p:cNvPicPr>
            <a:picLocks noChangeAspect="1" noChangeArrowheads="1"/>
          </p:cNvPicPr>
          <p:nvPr/>
        </p:nvPicPr>
        <p:blipFill>
          <a:blip r:embed="rId3" cstate="print"/>
          <a:srcRect/>
          <a:stretch>
            <a:fillRect/>
          </a:stretch>
        </p:blipFill>
        <p:spPr bwMode="auto">
          <a:xfrm>
            <a:off x="1109356" y="854980"/>
            <a:ext cx="7700395" cy="5760000"/>
          </a:xfrm>
          <a:prstGeom prst="rect">
            <a:avLst/>
          </a:prstGeom>
          <a:noFill/>
        </p:spPr>
      </p:pic>
      <p:pic>
        <p:nvPicPr>
          <p:cNvPr id="375812" name="Picture 4" descr="E:\EUM\GSICS\GSICS_Madison_Mar17\plots\SolarModel\202_ModeledRelativeCont_Channel2at384.9544LossSolVis_new_20151221113511.jpg"/>
          <p:cNvPicPr>
            <a:picLocks noChangeAspect="1" noChangeArrowheads="1"/>
          </p:cNvPicPr>
          <p:nvPr/>
        </p:nvPicPr>
        <p:blipFill>
          <a:blip r:embed="rId4" cstate="print"/>
          <a:srcRect/>
          <a:stretch>
            <a:fillRect/>
          </a:stretch>
        </p:blipFill>
        <p:spPr bwMode="auto">
          <a:xfrm>
            <a:off x="1109356" y="854980"/>
            <a:ext cx="7700395" cy="5760000"/>
          </a:xfrm>
          <a:prstGeom prst="rect">
            <a:avLst/>
          </a:prstGeom>
          <a:noFill/>
        </p:spPr>
      </p:pic>
      <p:pic>
        <p:nvPicPr>
          <p:cNvPr id="375813" name="Picture 5" descr="E:\EUM\GSICS\GSICS_Madison_Mar17\plots\SolarModel\203_ModeledRelativeCont_Channel3at528.4127LossSolVis_new_20151221113511.jpg"/>
          <p:cNvPicPr>
            <a:picLocks noChangeAspect="1" noChangeArrowheads="1"/>
          </p:cNvPicPr>
          <p:nvPr/>
        </p:nvPicPr>
        <p:blipFill>
          <a:blip r:embed="rId5" cstate="print"/>
          <a:srcRect/>
          <a:stretch>
            <a:fillRect/>
          </a:stretch>
        </p:blipFill>
        <p:spPr bwMode="auto">
          <a:xfrm>
            <a:off x="1109356" y="854980"/>
            <a:ext cx="7700395" cy="576000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5810" name="Picture 2" descr="E:\EUM\GSICS\GSICS_Madison_Mar17\plots\SolarModel\204_ModeledRelativeCont_Channel4at714.8746LossSolVis_new_20151221113511.jpg"/>
          <p:cNvPicPr>
            <a:picLocks noChangeAspect="1" noChangeArrowheads="1"/>
          </p:cNvPicPr>
          <p:nvPr/>
        </p:nvPicPr>
        <p:blipFill>
          <a:blip r:embed="rId2" cstate="print"/>
          <a:srcRect/>
          <a:stretch>
            <a:fillRect/>
          </a:stretch>
        </p:blipFill>
        <p:spPr bwMode="auto">
          <a:xfrm>
            <a:off x="1109356" y="854980"/>
            <a:ext cx="7700395" cy="5760000"/>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67618" name="Picture 2"/>
          <p:cNvPicPr>
            <a:picLocks noChangeAspect="1" noChangeArrowheads="1"/>
          </p:cNvPicPr>
          <p:nvPr/>
        </p:nvPicPr>
        <p:blipFill>
          <a:blip r:embed="rId2" cstate="print"/>
          <a:srcRect/>
          <a:stretch>
            <a:fillRect/>
          </a:stretch>
        </p:blipFill>
        <p:spPr bwMode="auto">
          <a:xfrm>
            <a:off x="228353" y="874305"/>
            <a:ext cx="9144000" cy="5715000"/>
          </a:xfrm>
          <a:prstGeom prst="rect">
            <a:avLst/>
          </a:prstGeom>
          <a:noFill/>
          <a:ln w="9525">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First</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GOME-2 solar spectrum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MetopB</a:t>
            </a:r>
            <a:endPar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grpSp>
        <p:nvGrpSpPr>
          <p:cNvPr id="10" name="Group 9"/>
          <p:cNvGrpSpPr/>
          <p:nvPr/>
        </p:nvGrpSpPr>
        <p:grpSpPr>
          <a:xfrm>
            <a:off x="587389" y="1676400"/>
            <a:ext cx="8676329" cy="3623521"/>
            <a:chOff x="587389" y="1649505"/>
            <a:chExt cx="8676329" cy="3623521"/>
          </a:xfrm>
        </p:grpSpPr>
        <p:pic>
          <p:nvPicPr>
            <p:cNvPr id="368643" name="Picture 3" descr="E:\EUM\GSICS\GSICS_Madison_Mar17\plots\Sol_Spectra\12_GOME_Dobber_M01Sol_spec_PPF611_FM3_MetopA_20121029132655_20121029132955.jpg"/>
            <p:cNvPicPr>
              <a:picLocks noChangeAspect="1" noChangeArrowheads="1"/>
            </p:cNvPicPr>
            <p:nvPr/>
          </p:nvPicPr>
          <p:blipFill>
            <a:blip r:embed="rId2" cstate="print"/>
            <a:srcRect t="6738" b="51665"/>
            <a:stretch>
              <a:fillRect/>
            </a:stretch>
          </p:blipFill>
          <p:spPr bwMode="auto">
            <a:xfrm>
              <a:off x="587389" y="2411506"/>
              <a:ext cx="8676329" cy="2545977"/>
            </a:xfrm>
            <a:prstGeom prst="rect">
              <a:avLst/>
            </a:prstGeom>
            <a:noFill/>
          </p:spPr>
        </p:pic>
        <p:grpSp>
          <p:nvGrpSpPr>
            <p:cNvPr id="9" name="Group 8"/>
            <p:cNvGrpSpPr/>
            <p:nvPr/>
          </p:nvGrpSpPr>
          <p:grpSpPr>
            <a:xfrm>
              <a:off x="1783976" y="1649505"/>
              <a:ext cx="5818828" cy="3623521"/>
              <a:chOff x="1783976" y="1649505"/>
              <a:chExt cx="5818828" cy="3623521"/>
            </a:xfrm>
          </p:grpSpPr>
          <p:sp>
            <p:nvSpPr>
              <p:cNvPr id="6" name="TextBox 5"/>
              <p:cNvSpPr txBox="1"/>
              <p:nvPr/>
            </p:nvSpPr>
            <p:spPr>
              <a:xfrm>
                <a:off x="4240306" y="4903694"/>
                <a:ext cx="1907317" cy="369332"/>
              </a:xfrm>
              <a:prstGeom prst="rect">
                <a:avLst/>
              </a:prstGeom>
              <a:noFill/>
            </p:spPr>
            <p:txBody>
              <a:bodyPr wrap="none" rtlCol="0">
                <a:spAutoFit/>
              </a:bodyPr>
              <a:lstStyle/>
              <a:p>
                <a:r>
                  <a:rPr lang="de-DE" sz="1800" b="0" dirty="0" smtClean="0">
                    <a:solidFill>
                      <a:schemeClr val="accent4"/>
                    </a:solidFill>
                    <a:latin typeface="Arial" pitchFamily="34" charset="0"/>
                    <a:cs typeface="Arial" pitchFamily="34" charset="0"/>
                  </a:rPr>
                  <a:t>Wavelength [nm]</a:t>
                </a:r>
              </a:p>
            </p:txBody>
          </p:sp>
          <p:sp>
            <p:nvSpPr>
              <p:cNvPr id="7" name="TextBox 6"/>
              <p:cNvSpPr txBox="1"/>
              <p:nvPr/>
            </p:nvSpPr>
            <p:spPr>
              <a:xfrm>
                <a:off x="2827138" y="1649505"/>
                <a:ext cx="4775666" cy="646331"/>
              </a:xfrm>
              <a:prstGeom prst="rect">
                <a:avLst/>
              </a:prstGeom>
              <a:noFill/>
            </p:spPr>
            <p:txBody>
              <a:bodyPr wrap="none" rtlCol="0">
                <a:spAutoFit/>
              </a:bodyPr>
              <a:lstStyle/>
              <a:p>
                <a:pPr algn="ctr"/>
                <a:r>
                  <a:rPr lang="de-DE" sz="1800" b="0" dirty="0" smtClean="0">
                    <a:solidFill>
                      <a:schemeClr val="accent4"/>
                    </a:solidFill>
                    <a:latin typeface="Arial" pitchFamily="34" charset="0"/>
                    <a:cs typeface="Arial" pitchFamily="34" charset="0"/>
                  </a:rPr>
                  <a:t>GOME-2 /Metop- B Solar spectrum</a:t>
                </a:r>
              </a:p>
              <a:p>
                <a:pPr algn="ctr"/>
                <a:r>
                  <a:rPr lang="de-DE" sz="1800" b="0" dirty="0" smtClean="0">
                    <a:solidFill>
                      <a:schemeClr val="accent4"/>
                    </a:solidFill>
                    <a:latin typeface="Arial" pitchFamily="34" charset="0"/>
                    <a:cs typeface="Arial" pitchFamily="34" charset="0"/>
                  </a:rPr>
                  <a:t>taken at 29th October 2012 (41 days in-orbit)</a:t>
                </a:r>
              </a:p>
            </p:txBody>
          </p:sp>
          <p:sp>
            <p:nvSpPr>
              <p:cNvPr id="8" name="Rectangle 7"/>
              <p:cNvSpPr/>
              <p:nvPr/>
            </p:nvSpPr>
            <p:spPr>
              <a:xfrm>
                <a:off x="1783976" y="2572871"/>
                <a:ext cx="1308848" cy="439270"/>
              </a:xfrm>
              <a:prstGeom prst="rect">
                <a:avLst/>
              </a:prstGeom>
              <a:solidFill>
                <a:schemeClr val="bg1"/>
              </a:solidFill>
              <a:ln>
                <a:solidFill>
                  <a:schemeClr val="bg1"/>
                </a:solidFill>
              </a:ln>
            </p:spPr>
            <p:txBody>
              <a:bodyPr wrap="none" rtlCol="0" anchor="ctr">
                <a:spAutoFit/>
              </a:bodyPr>
              <a:lstStyle/>
              <a:p>
                <a:pPr algn="ctr"/>
                <a:endParaRPr lang="de-DE" sz="1800" b="0" dirty="0" smtClean="0">
                  <a:solidFill>
                    <a:schemeClr val="accent4"/>
                  </a:solidFill>
                  <a:latin typeface="Arial" pitchFamily="34" charset="0"/>
                  <a:cs typeface="Arial" pitchFamily="34" charset="0"/>
                </a:endParaRPr>
              </a:p>
            </p:txBody>
          </p:sp>
        </p:grpSp>
      </p:grpSp>
      <p:sp>
        <p:nvSpPr>
          <p:cNvPr id="11" name="TextBox 10"/>
          <p:cNvSpPr txBox="1"/>
          <p:nvPr/>
        </p:nvSpPr>
        <p:spPr>
          <a:xfrm>
            <a:off x="448235" y="5477435"/>
            <a:ext cx="2710999" cy="923330"/>
          </a:xfrm>
          <a:prstGeom prst="rect">
            <a:avLst/>
          </a:prstGeom>
          <a:noFill/>
        </p:spPr>
        <p:txBody>
          <a:bodyPr wrap="none" rtlCol="0">
            <a:spAutoFit/>
          </a:bodyPr>
          <a:lstStyle/>
          <a:p>
            <a:r>
              <a:rPr lang="de-DE" sz="1800" b="0" i="1" dirty="0" smtClean="0">
                <a:solidFill>
                  <a:schemeClr val="accent4"/>
                </a:solidFill>
                <a:latin typeface="Arial" pitchFamily="34" charset="0"/>
                <a:cs typeface="Arial" pitchFamily="34" charset="0"/>
              </a:rPr>
              <a:t>Spectral resolution:</a:t>
            </a:r>
          </a:p>
          <a:p>
            <a:r>
              <a:rPr lang="de-DE" sz="1800" b="0" dirty="0" smtClean="0">
                <a:solidFill>
                  <a:schemeClr val="accent4"/>
                </a:solidFill>
                <a:latin typeface="Arial" pitchFamily="34" charset="0"/>
                <a:cs typeface="Arial" pitchFamily="34" charset="0"/>
              </a:rPr>
              <a:t>0.12 nm (240 to 400 nm)</a:t>
            </a:r>
          </a:p>
          <a:p>
            <a:r>
              <a:rPr lang="de-DE" sz="1800" b="0" dirty="0" smtClean="0">
                <a:solidFill>
                  <a:schemeClr val="accent4"/>
                </a:solidFill>
                <a:latin typeface="Arial" pitchFamily="34" charset="0"/>
                <a:cs typeface="Arial" pitchFamily="34" charset="0"/>
              </a:rPr>
              <a:t>0.24 nm (400 to 780 nm)</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68642" name="Picture 2"/>
          <p:cNvPicPr>
            <a:picLocks noChangeAspect="1" noChangeArrowheads="1"/>
          </p:cNvPicPr>
          <p:nvPr/>
        </p:nvPicPr>
        <p:blipFill>
          <a:blip r:embed="rId2" cstate="print"/>
          <a:srcRect/>
          <a:stretch>
            <a:fillRect/>
          </a:stretch>
        </p:blipFill>
        <p:spPr bwMode="auto">
          <a:xfrm>
            <a:off x="203185" y="1033943"/>
            <a:ext cx="9144000" cy="5715000"/>
          </a:xfrm>
          <a:prstGeom prst="rect">
            <a:avLst/>
          </a:prstGeom>
          <a:noFill/>
          <a:ln w="9525">
            <a:noFill/>
            <a:miter lim="800000"/>
            <a:headEnd/>
            <a:tailEnd/>
          </a:ln>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69666" name="Picture 2"/>
          <p:cNvPicPr>
            <a:picLocks noChangeAspect="1" noChangeArrowheads="1"/>
          </p:cNvPicPr>
          <p:nvPr/>
        </p:nvPicPr>
        <p:blipFill>
          <a:blip r:embed="rId2" cstate="print"/>
          <a:srcRect/>
          <a:stretch>
            <a:fillRect/>
          </a:stretch>
        </p:blipFill>
        <p:spPr bwMode="auto">
          <a:xfrm>
            <a:off x="194797" y="924639"/>
            <a:ext cx="9144000" cy="5715000"/>
          </a:xfrm>
          <a:prstGeom prst="rect">
            <a:avLst/>
          </a:prstGeom>
          <a:noFill/>
          <a:ln w="9525">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0690" name="Picture 2"/>
          <p:cNvPicPr>
            <a:picLocks noChangeAspect="1" noChangeArrowheads="1"/>
          </p:cNvPicPr>
          <p:nvPr/>
        </p:nvPicPr>
        <p:blipFill>
          <a:blip r:embed="rId2" cstate="print"/>
          <a:srcRect/>
          <a:stretch>
            <a:fillRect/>
          </a:stretch>
        </p:blipFill>
        <p:spPr bwMode="auto">
          <a:xfrm>
            <a:off x="194797" y="933028"/>
            <a:ext cx="9144000" cy="5715000"/>
          </a:xfrm>
          <a:prstGeom prst="rect">
            <a:avLst/>
          </a:prstGeom>
          <a:noFill/>
          <a:ln w="9525">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descr="E:\EUM\GSICS\GSICS_Madison_Mar17\plots\SolarModel\100_ModeledSMRvsRefSMR_LossSolVis_new_20151221113511.jpg"/>
          <p:cNvPicPr>
            <a:picLocks noChangeAspect="1" noChangeArrowheads="1"/>
          </p:cNvPicPr>
          <p:nvPr/>
        </p:nvPicPr>
        <p:blipFill>
          <a:blip r:embed="rId2" cstate="print"/>
          <a:srcRect/>
          <a:stretch>
            <a:fillRect/>
          </a:stretch>
        </p:blipFill>
        <p:spPr bwMode="auto">
          <a:xfrm>
            <a:off x="717630" y="1146268"/>
            <a:ext cx="6898511" cy="5160180"/>
          </a:xfrm>
          <a:prstGeom prst="rect">
            <a:avLst/>
          </a:prstGeom>
          <a:noFill/>
        </p:spPr>
      </p:pic>
      <p:sp>
        <p:nvSpPr>
          <p:cNvPr id="3"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Model performance - Residual</a:t>
            </a:r>
            <a:endParaRPr lang="en-GB" sz="1400" i="1" dirty="0">
              <a:solidFill>
                <a:srgbClr val="FFFFFF"/>
              </a:solidFill>
              <a:latin typeface="Arial" charset="0"/>
            </a:endParaRPr>
          </a:p>
        </p:txBody>
      </p:sp>
      <p:sp>
        <p:nvSpPr>
          <p:cNvPr id="4" name="TextBox 3"/>
          <p:cNvSpPr txBox="1"/>
          <p:nvPr/>
        </p:nvSpPr>
        <p:spPr>
          <a:xfrm>
            <a:off x="7373073" y="3935392"/>
            <a:ext cx="2197261" cy="2031325"/>
          </a:xfrm>
          <a:prstGeom prst="rect">
            <a:avLst/>
          </a:prstGeom>
          <a:noFill/>
        </p:spPr>
        <p:txBody>
          <a:bodyPr wrap="square" rtlCol="0">
            <a:spAutoFit/>
          </a:bodyPr>
          <a:lstStyle/>
          <a:p>
            <a:r>
              <a:rPr lang="de-DE" sz="1800" b="0" i="1" dirty="0" smtClean="0">
                <a:solidFill>
                  <a:srgbClr val="FF0000"/>
                </a:solidFill>
                <a:latin typeface="Arial" pitchFamily="34" charset="0"/>
                <a:cs typeface="Arial" pitchFamily="34" charset="0"/>
              </a:rPr>
              <a:t>Preliminary!</a:t>
            </a:r>
          </a:p>
          <a:p>
            <a:endParaRPr lang="de-DE" sz="1800" b="0" i="1" dirty="0" smtClean="0">
              <a:solidFill>
                <a:schemeClr val="accent4"/>
              </a:solidFill>
              <a:latin typeface="Arial" pitchFamily="34" charset="0"/>
              <a:cs typeface="Arial" pitchFamily="34" charset="0"/>
            </a:endParaRPr>
          </a:p>
          <a:p>
            <a:r>
              <a:rPr lang="de-DE" sz="1800" b="0" i="1" dirty="0" smtClean="0">
                <a:solidFill>
                  <a:schemeClr val="accent4"/>
                </a:solidFill>
                <a:latin typeface="Arial" pitchFamily="34" charset="0"/>
                <a:cs typeface="Arial" pitchFamily="34" charset="0"/>
              </a:rPr>
              <a:t>We should get even better in the UV </a:t>
            </a:r>
            <a:r>
              <a:rPr lang="de-DE" sz="1800" b="0" i="1" dirty="0" smtClean="0">
                <a:solidFill>
                  <a:schemeClr val="accent4"/>
                </a:solidFill>
                <a:latin typeface="Arial" pitchFamily="34" charset="0"/>
                <a:cs typeface="Arial" pitchFamily="34" charset="0"/>
              </a:rPr>
              <a:t>according </a:t>
            </a:r>
            <a:r>
              <a:rPr lang="de-DE" sz="1800" b="0" i="1" dirty="0" smtClean="0">
                <a:solidFill>
                  <a:schemeClr val="accent4"/>
                </a:solidFill>
                <a:latin typeface="Arial" pitchFamily="34" charset="0"/>
                <a:cs typeface="Arial" pitchFamily="34" charset="0"/>
              </a:rPr>
              <a:t>to study results by ESS.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UVN hyper spectral solar reference and modelling</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Summary</a:t>
            </a:r>
          </a:p>
        </p:txBody>
      </p:sp>
      <p:sp>
        <p:nvSpPr>
          <p:cNvPr id="5" name="TextBox 4"/>
          <p:cNvSpPr txBox="1"/>
          <p:nvPr/>
        </p:nvSpPr>
        <p:spPr>
          <a:xfrm>
            <a:off x="486033" y="1145059"/>
            <a:ext cx="8303740" cy="5262979"/>
          </a:xfrm>
          <a:prstGeom prst="rect">
            <a:avLst/>
          </a:prstGeom>
          <a:noFill/>
        </p:spPr>
        <p:txBody>
          <a:bodyPr wrap="square" rtlCol="0">
            <a:spAutoFit/>
          </a:bodyPr>
          <a:lstStyle/>
          <a:p>
            <a:pPr>
              <a:buFont typeface="Arial" pitchFamily="34" charset="0"/>
              <a:buChar char="•"/>
            </a:pPr>
            <a:r>
              <a:rPr lang="en-GB" sz="1600" b="0" dirty="0" smtClean="0">
                <a:solidFill>
                  <a:schemeClr val="accent4"/>
                </a:solidFill>
                <a:latin typeface="Arial" pitchFamily="34" charset="0"/>
                <a:cs typeface="Arial" pitchFamily="34" charset="0"/>
              </a:rPr>
              <a:t> Comparisons between solar reference spectra used in this study show generally good to very good performance above 400 nm (up to 780 nm) in the over all irradiance levels, when compared to a solar spectrum from GOME-2 taken at the very beginning of the mission (42 days in-orbit).</a:t>
            </a:r>
          </a:p>
          <a:p>
            <a:pPr>
              <a:buFont typeface="Arial" pitchFamily="34" charset="0"/>
              <a:buChar char="•"/>
            </a:pPr>
            <a:r>
              <a:rPr lang="en-GB" sz="1600" b="0" dirty="0" smtClean="0">
                <a:solidFill>
                  <a:schemeClr val="accent4"/>
                </a:solidFill>
                <a:latin typeface="Arial" pitchFamily="34" charset="0"/>
                <a:cs typeface="Arial" pitchFamily="34" charset="0"/>
              </a:rPr>
              <a:t> Below 400 nm there can be substantial differences in the baseline performance. </a:t>
            </a:r>
          </a:p>
          <a:p>
            <a:pPr>
              <a:buFont typeface="Arial" pitchFamily="34" charset="0"/>
              <a:buChar char="•"/>
            </a:pPr>
            <a:r>
              <a:rPr lang="en-GB" sz="1600" b="0" dirty="0" smtClean="0">
                <a:solidFill>
                  <a:schemeClr val="accent4"/>
                </a:solidFill>
                <a:latin typeface="Arial" pitchFamily="34" charset="0"/>
                <a:cs typeface="Arial" pitchFamily="34" charset="0"/>
              </a:rPr>
              <a:t> However, solar variability is not yet accounted for in this performance.</a:t>
            </a:r>
          </a:p>
          <a:p>
            <a:pPr>
              <a:buFont typeface="Arial" pitchFamily="34" charset="0"/>
              <a:buChar char="•"/>
            </a:pPr>
            <a:r>
              <a:rPr lang="en-GB" sz="1600" b="0" dirty="0" smtClean="0">
                <a:solidFill>
                  <a:schemeClr val="accent4"/>
                </a:solidFill>
                <a:latin typeface="Arial" pitchFamily="34" charset="0"/>
                <a:cs typeface="Arial" pitchFamily="34" charset="0"/>
              </a:rPr>
              <a:t> Not all of the evaluated spectra posses the required spectral resolution required to serve as a UVN hyper-spectral reference. They may however be used for adjusting the baseline, if needed.</a:t>
            </a:r>
          </a:p>
          <a:p>
            <a:pPr>
              <a:buFont typeface="Arial" pitchFamily="34" charset="0"/>
              <a:buChar char="•"/>
            </a:pPr>
            <a:endParaRPr lang="en-GB" sz="1600" b="0" dirty="0" smtClean="0">
              <a:solidFill>
                <a:schemeClr val="accent4"/>
              </a:solidFill>
              <a:latin typeface="Arial" pitchFamily="34" charset="0"/>
              <a:cs typeface="Arial" pitchFamily="34" charset="0"/>
            </a:endParaRPr>
          </a:p>
          <a:p>
            <a:pPr>
              <a:buFont typeface="Arial" pitchFamily="34" charset="0"/>
              <a:buChar char="•"/>
            </a:pPr>
            <a:r>
              <a:rPr lang="en-GB" sz="1600" b="0" dirty="0" smtClean="0">
                <a:solidFill>
                  <a:schemeClr val="accent4"/>
                </a:solidFill>
                <a:latin typeface="Arial" pitchFamily="34" charset="0"/>
                <a:cs typeface="Arial" pitchFamily="34" charset="0"/>
              </a:rPr>
              <a:t> EUM is currently in the process of implementing a solar- and instrument/platform-variability model for GOME-2 on </a:t>
            </a:r>
            <a:r>
              <a:rPr lang="en-GB" sz="1600" b="0" dirty="0" err="1" smtClean="0">
                <a:solidFill>
                  <a:schemeClr val="accent4"/>
                </a:solidFill>
                <a:latin typeface="Arial" pitchFamily="34" charset="0"/>
                <a:cs typeface="Arial" pitchFamily="34" charset="0"/>
              </a:rPr>
              <a:t>Metop</a:t>
            </a:r>
            <a:r>
              <a:rPr lang="en-GB" sz="1600" b="0" dirty="0" smtClean="0">
                <a:solidFill>
                  <a:schemeClr val="accent4"/>
                </a:solidFill>
                <a:latin typeface="Arial" pitchFamily="34" charset="0"/>
                <a:cs typeface="Arial" pitchFamily="34" charset="0"/>
              </a:rPr>
              <a:t> A developed by Krijger et al. (ESS) in a study with CGI. </a:t>
            </a:r>
          </a:p>
          <a:p>
            <a:pPr>
              <a:buFont typeface="Arial" pitchFamily="34" charset="0"/>
              <a:buChar char="•"/>
            </a:pPr>
            <a:r>
              <a:rPr lang="en-GB" sz="1600" b="0" dirty="0" smtClean="0">
                <a:solidFill>
                  <a:schemeClr val="accent4"/>
                </a:solidFill>
                <a:latin typeface="Arial" pitchFamily="34" charset="0"/>
                <a:cs typeface="Arial" pitchFamily="34" charset="0"/>
              </a:rPr>
              <a:t> Initial and preliminary results show the capability of the model to forecast the solar variability for most of the 4096 spectral points of the GOME-2 solar spectrum.</a:t>
            </a:r>
          </a:p>
          <a:p>
            <a:pPr>
              <a:buFont typeface="Arial" pitchFamily="34" charset="0"/>
              <a:buChar char="•"/>
            </a:pPr>
            <a:r>
              <a:rPr lang="en-GB" sz="1600" b="0" dirty="0" smtClean="0">
                <a:solidFill>
                  <a:schemeClr val="accent4"/>
                </a:solidFill>
                <a:latin typeface="Arial" pitchFamily="34" charset="0"/>
                <a:cs typeface="Arial" pitchFamily="34" charset="0"/>
              </a:rPr>
              <a:t> There is still some under-performance of the EUM proto-type implementation of the model in the UV.</a:t>
            </a:r>
          </a:p>
          <a:p>
            <a:pPr>
              <a:buFont typeface="Arial" pitchFamily="34" charset="0"/>
              <a:buChar char="•"/>
            </a:pPr>
            <a:endParaRPr lang="en-GB" sz="1600" b="0" dirty="0" smtClean="0">
              <a:solidFill>
                <a:schemeClr val="accent4"/>
              </a:solidFill>
              <a:latin typeface="Arial" pitchFamily="34" charset="0"/>
              <a:cs typeface="Arial" pitchFamily="34" charset="0"/>
            </a:endParaRPr>
          </a:p>
          <a:p>
            <a:r>
              <a:rPr lang="en-GB" sz="1600" b="0" dirty="0" smtClean="0">
                <a:solidFill>
                  <a:schemeClr val="accent4"/>
                </a:solidFill>
                <a:latin typeface="Arial" pitchFamily="34" charset="0"/>
                <a:cs typeface="Arial" pitchFamily="34" charset="0"/>
              </a:rPr>
              <a:t>Future work: </a:t>
            </a:r>
          </a:p>
          <a:p>
            <a:pPr>
              <a:buFont typeface="Arial" pitchFamily="34" charset="0"/>
              <a:buChar char="•"/>
            </a:pPr>
            <a:r>
              <a:rPr lang="en-GB" sz="1600" b="0" dirty="0" smtClean="0">
                <a:solidFill>
                  <a:schemeClr val="accent4"/>
                </a:solidFill>
                <a:latin typeface="Arial" pitchFamily="34" charset="0"/>
                <a:cs typeface="Arial" pitchFamily="34" charset="0"/>
              </a:rPr>
              <a:t> To apply the model to the solar reference spectra, in case their solar activity levels and time of measurement are known.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2353" y="3343835"/>
            <a:ext cx="1031051" cy="369332"/>
          </a:xfrm>
          <a:prstGeom prst="rect">
            <a:avLst/>
          </a:prstGeom>
          <a:noFill/>
        </p:spPr>
        <p:txBody>
          <a:bodyPr wrap="none" rtlCol="0">
            <a:spAutoFit/>
          </a:bodyPr>
          <a:lstStyle/>
          <a:p>
            <a:r>
              <a:rPr lang="en-GB" sz="1800" b="0" dirty="0" smtClean="0">
                <a:solidFill>
                  <a:schemeClr val="accent4"/>
                </a:solidFill>
                <a:latin typeface="Arial" pitchFamily="34" charset="0"/>
                <a:cs typeface="Arial" pitchFamily="34" charset="0"/>
              </a:rPr>
              <a:t>The end</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6834" name="Picture 2" descr="E:\EUM\GSICS\GSICS_Madison_Mar17\plots\SolarModel\104_ModeledSMRTimeseriesvsRefSMR_Channel4at714.8746LossSolVis_new_20151221113511.jpg"/>
          <p:cNvPicPr>
            <a:picLocks noChangeAspect="1" noChangeArrowheads="1"/>
          </p:cNvPicPr>
          <p:nvPr/>
        </p:nvPicPr>
        <p:blipFill>
          <a:blip r:embed="rId2" cstate="print"/>
          <a:srcRect/>
          <a:stretch>
            <a:fillRect/>
          </a:stretch>
        </p:blipFill>
        <p:spPr bwMode="auto">
          <a:xfrm>
            <a:off x="1128210" y="889705"/>
            <a:ext cx="7700395" cy="5760000"/>
          </a:xfrm>
          <a:prstGeom prst="rect">
            <a:avLst/>
          </a:prstGeom>
          <a:noFill/>
        </p:spPr>
      </p:pic>
      <p:pic>
        <p:nvPicPr>
          <p:cNvPr id="376835" name="Picture 3" descr="E:\EUM\GSICS\GSICS_Madison_Mar17\plots\SolarModel\204_ModeledRelativeCont_Channel4at714.8746LossSolVis_new_20151221113511.jpg"/>
          <p:cNvPicPr>
            <a:picLocks noChangeAspect="1" noChangeArrowheads="1"/>
          </p:cNvPicPr>
          <p:nvPr/>
        </p:nvPicPr>
        <p:blipFill>
          <a:blip r:embed="rId3" cstate="print"/>
          <a:srcRect/>
          <a:stretch>
            <a:fillRect/>
          </a:stretch>
        </p:blipFill>
        <p:spPr bwMode="auto">
          <a:xfrm>
            <a:off x="1128210" y="889705"/>
            <a:ext cx="7700395" cy="5760000"/>
          </a:xfrm>
          <a:prstGeom prst="rect">
            <a:avLst/>
          </a:prstGeom>
          <a:noFill/>
        </p:spPr>
      </p:pic>
      <p:pic>
        <p:nvPicPr>
          <p:cNvPr id="376836" name="Picture 4" descr="E:\EUM\GSICS\GSICS_Madison_Mar17\plots\SolarModel\101_ModeledSMRTimeseriesvsRefSMR_Channel1at310.5429LossSolVis_new_20151221113511.jpg"/>
          <p:cNvPicPr>
            <a:picLocks noChangeAspect="1" noChangeArrowheads="1"/>
          </p:cNvPicPr>
          <p:nvPr/>
        </p:nvPicPr>
        <p:blipFill>
          <a:blip r:embed="rId4" cstate="print"/>
          <a:srcRect/>
          <a:stretch>
            <a:fillRect/>
          </a:stretch>
        </p:blipFill>
        <p:spPr bwMode="auto">
          <a:xfrm>
            <a:off x="1128210" y="889705"/>
            <a:ext cx="7700395" cy="57600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6834" name="Picture 2" descr="E:\EUM\GSICS\GSICS_Madison_Mar17\plots\SolarModel\104_ModeledSMRTimeseriesvsRefSMR_Channel4at714.8746LossSolVis_new_20151221113511.jpg"/>
          <p:cNvPicPr>
            <a:picLocks noChangeAspect="1" noChangeArrowheads="1"/>
          </p:cNvPicPr>
          <p:nvPr/>
        </p:nvPicPr>
        <p:blipFill>
          <a:blip r:embed="rId2" cstate="print"/>
          <a:srcRect/>
          <a:stretch>
            <a:fillRect/>
          </a:stretch>
        </p:blipFill>
        <p:spPr bwMode="auto">
          <a:xfrm>
            <a:off x="1128210" y="889705"/>
            <a:ext cx="7700395" cy="5760000"/>
          </a:xfrm>
          <a:prstGeom prst="rect">
            <a:avLst/>
          </a:prstGeom>
          <a:noFill/>
        </p:spPr>
      </p:pic>
      <p:pic>
        <p:nvPicPr>
          <p:cNvPr id="376835" name="Picture 3" descr="E:\EUM\GSICS\GSICS_Madison_Mar17\plots\SolarModel\204_ModeledRelativeCont_Channel4at714.8746LossSolVis_new_20151221113511.jpg"/>
          <p:cNvPicPr>
            <a:picLocks noChangeAspect="1" noChangeArrowheads="1"/>
          </p:cNvPicPr>
          <p:nvPr/>
        </p:nvPicPr>
        <p:blipFill>
          <a:blip r:embed="rId3" cstate="print"/>
          <a:srcRect/>
          <a:stretch>
            <a:fillRect/>
          </a:stretch>
        </p:blipFill>
        <p:spPr bwMode="auto">
          <a:xfrm>
            <a:off x="1128210" y="889705"/>
            <a:ext cx="7700395" cy="5760000"/>
          </a:xfrm>
          <a:prstGeom prst="rect">
            <a:avLst/>
          </a:prstGeom>
          <a:noFill/>
        </p:spPr>
      </p:pic>
      <p:pic>
        <p:nvPicPr>
          <p:cNvPr id="376836" name="Picture 4" descr="E:\EUM\GSICS\GSICS_Madison_Mar17\plots\SolarModel\101_ModeledSMRTimeseriesvsRefSMR_Channel1at310.5429LossSolVis_new_20151221113511.jpg"/>
          <p:cNvPicPr>
            <a:picLocks noChangeAspect="1" noChangeArrowheads="1"/>
          </p:cNvPicPr>
          <p:nvPr/>
        </p:nvPicPr>
        <p:blipFill>
          <a:blip r:embed="rId4" cstate="print"/>
          <a:srcRect/>
          <a:stretch>
            <a:fillRect/>
          </a:stretch>
        </p:blipFill>
        <p:spPr bwMode="auto">
          <a:xfrm>
            <a:off x="1128210" y="889705"/>
            <a:ext cx="7700395" cy="5760000"/>
          </a:xfrm>
          <a:prstGeom prst="rect">
            <a:avLst/>
          </a:prstGeom>
          <a:noFill/>
        </p:spPr>
      </p:pic>
      <p:pic>
        <p:nvPicPr>
          <p:cNvPr id="376837" name="Picture 5" descr="E:\EUM\GSICS\GSICS_Madison_Mar17\plots\SolarModel\102_ModeledSMRTimeseriesvsRefSMR_Channel2at384.9544LossSolVis_new_20151221113511.jpg"/>
          <p:cNvPicPr>
            <a:picLocks noChangeAspect="1" noChangeArrowheads="1"/>
          </p:cNvPicPr>
          <p:nvPr/>
        </p:nvPicPr>
        <p:blipFill>
          <a:blip r:embed="rId5" cstate="print"/>
          <a:srcRect/>
          <a:stretch>
            <a:fillRect/>
          </a:stretch>
        </p:blipFill>
        <p:spPr bwMode="auto">
          <a:xfrm>
            <a:off x="1128210" y="889705"/>
            <a:ext cx="7700395" cy="5760000"/>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6834" name="Picture 2" descr="E:\EUM\GSICS\GSICS_Madison_Mar17\plots\SolarModel\104_ModeledSMRTimeseriesvsRefSMR_Channel4at714.8746LossSolVis_new_20151221113511.jpg"/>
          <p:cNvPicPr>
            <a:picLocks noChangeAspect="1" noChangeArrowheads="1"/>
          </p:cNvPicPr>
          <p:nvPr/>
        </p:nvPicPr>
        <p:blipFill>
          <a:blip r:embed="rId2" cstate="print"/>
          <a:srcRect/>
          <a:stretch>
            <a:fillRect/>
          </a:stretch>
        </p:blipFill>
        <p:spPr bwMode="auto">
          <a:xfrm>
            <a:off x="1128210" y="889705"/>
            <a:ext cx="7700395" cy="5760000"/>
          </a:xfrm>
          <a:prstGeom prst="rect">
            <a:avLst/>
          </a:prstGeom>
          <a:noFill/>
        </p:spPr>
      </p:pic>
      <p:pic>
        <p:nvPicPr>
          <p:cNvPr id="376835" name="Picture 3" descr="E:\EUM\GSICS\GSICS_Madison_Mar17\plots\SolarModel\204_ModeledRelativeCont_Channel4at714.8746LossSolVis_new_20151221113511.jpg"/>
          <p:cNvPicPr>
            <a:picLocks noChangeAspect="1" noChangeArrowheads="1"/>
          </p:cNvPicPr>
          <p:nvPr/>
        </p:nvPicPr>
        <p:blipFill>
          <a:blip r:embed="rId3" cstate="print"/>
          <a:srcRect/>
          <a:stretch>
            <a:fillRect/>
          </a:stretch>
        </p:blipFill>
        <p:spPr bwMode="auto">
          <a:xfrm>
            <a:off x="1128210" y="889705"/>
            <a:ext cx="7700395" cy="5760000"/>
          </a:xfrm>
          <a:prstGeom prst="rect">
            <a:avLst/>
          </a:prstGeom>
          <a:noFill/>
        </p:spPr>
      </p:pic>
      <p:pic>
        <p:nvPicPr>
          <p:cNvPr id="376836" name="Picture 4" descr="E:\EUM\GSICS\GSICS_Madison_Mar17\plots\SolarModel\101_ModeledSMRTimeseriesvsRefSMR_Channel1at310.5429LossSolVis_new_20151221113511.jpg"/>
          <p:cNvPicPr>
            <a:picLocks noChangeAspect="1" noChangeArrowheads="1"/>
          </p:cNvPicPr>
          <p:nvPr/>
        </p:nvPicPr>
        <p:blipFill>
          <a:blip r:embed="rId4" cstate="print"/>
          <a:srcRect/>
          <a:stretch>
            <a:fillRect/>
          </a:stretch>
        </p:blipFill>
        <p:spPr bwMode="auto">
          <a:xfrm>
            <a:off x="1128210" y="889705"/>
            <a:ext cx="7700395" cy="5760000"/>
          </a:xfrm>
          <a:prstGeom prst="rect">
            <a:avLst/>
          </a:prstGeom>
          <a:noFill/>
        </p:spPr>
      </p:pic>
      <p:pic>
        <p:nvPicPr>
          <p:cNvPr id="376837" name="Picture 5" descr="E:\EUM\GSICS\GSICS_Madison_Mar17\plots\SolarModel\102_ModeledSMRTimeseriesvsRefSMR_Channel2at384.9544LossSolVis_new_20151221113511.jpg"/>
          <p:cNvPicPr>
            <a:picLocks noChangeAspect="1" noChangeArrowheads="1"/>
          </p:cNvPicPr>
          <p:nvPr/>
        </p:nvPicPr>
        <p:blipFill>
          <a:blip r:embed="rId5" cstate="print"/>
          <a:srcRect/>
          <a:stretch>
            <a:fillRect/>
          </a:stretch>
        </p:blipFill>
        <p:spPr bwMode="auto">
          <a:xfrm>
            <a:off x="1128210" y="889705"/>
            <a:ext cx="7700395" cy="5760000"/>
          </a:xfrm>
          <a:prstGeom prst="rect">
            <a:avLst/>
          </a:prstGeom>
          <a:noFill/>
        </p:spPr>
      </p:pic>
      <p:pic>
        <p:nvPicPr>
          <p:cNvPr id="376838" name="Picture 6" descr="E:\EUM\GSICS\GSICS_Madison_Mar17\plots\SolarModel\103_ModeledSMRTimeseriesvsRefSMR_Channel3at528.4127LossSolVis_new_20151221113511.jpg"/>
          <p:cNvPicPr>
            <a:picLocks noChangeAspect="1" noChangeArrowheads="1"/>
          </p:cNvPicPr>
          <p:nvPr/>
        </p:nvPicPr>
        <p:blipFill>
          <a:blip r:embed="rId6" cstate="print"/>
          <a:srcRect/>
          <a:stretch>
            <a:fillRect/>
          </a:stretch>
        </p:blipFill>
        <p:spPr bwMode="auto">
          <a:xfrm>
            <a:off x="1128210" y="889705"/>
            <a:ext cx="7700395" cy="5760000"/>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454" y="44624"/>
            <a:ext cx="9633520" cy="677108"/>
          </a:xfrm>
          <a:prstGeom prst="rect">
            <a:avLst/>
          </a:prstGeom>
          <a:noFill/>
          <a:ln w="9525" algn="ctr">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FFFFFF"/>
                </a:solidFill>
                <a:latin typeface="Arial" pitchFamily="34" charset="0"/>
                <a:cs typeface="Arial" pitchFamily="34" charset="0"/>
              </a:rPr>
              <a:t>GOME-2 Solar Model</a:t>
            </a:r>
          </a:p>
          <a:p>
            <a:pPr eaLnBrk="0" fontAlgn="base" hangingPunct="0">
              <a:spcBef>
                <a:spcPct val="0"/>
              </a:spcBef>
              <a:spcAft>
                <a:spcPct val="0"/>
              </a:spcAft>
            </a:pPr>
            <a:r>
              <a:rPr lang="en-US" sz="1400" i="1" dirty="0" smtClean="0">
                <a:solidFill>
                  <a:srgbClr val="FFFFFF"/>
                </a:solidFill>
                <a:latin typeface="Arial" pitchFamily="34" charset="0"/>
                <a:cs typeface="Arial" pitchFamily="34" charset="0"/>
              </a:rPr>
              <a:t>CGI/ESS-Study: Time series.</a:t>
            </a:r>
            <a:endParaRPr lang="en-GB" sz="1400" i="1" dirty="0">
              <a:solidFill>
                <a:srgbClr val="FFFFFF"/>
              </a:solidFill>
              <a:latin typeface="Arial" charset="0"/>
            </a:endParaRPr>
          </a:p>
        </p:txBody>
      </p:sp>
      <p:pic>
        <p:nvPicPr>
          <p:cNvPr id="376834" name="Picture 2" descr="E:\EUM\GSICS\GSICS_Madison_Mar17\plots\SolarModel\104_ModeledSMRTimeseriesvsRefSMR_Channel4at714.8746LossSolVis_new_20151221113511.jpg"/>
          <p:cNvPicPr>
            <a:picLocks noChangeAspect="1" noChangeArrowheads="1"/>
          </p:cNvPicPr>
          <p:nvPr/>
        </p:nvPicPr>
        <p:blipFill>
          <a:blip r:embed="rId2" cstate="print"/>
          <a:srcRect/>
          <a:stretch>
            <a:fillRect/>
          </a:stretch>
        </p:blipFill>
        <p:spPr bwMode="auto">
          <a:xfrm>
            <a:off x="1128210" y="889705"/>
            <a:ext cx="7700395" cy="57600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Solar Reference Spectra I</a:t>
            </a:r>
          </a:p>
        </p:txBody>
      </p:sp>
      <p:sp>
        <p:nvSpPr>
          <p:cNvPr id="3" name="TextBox 2"/>
          <p:cNvSpPr txBox="1"/>
          <p:nvPr/>
        </p:nvSpPr>
        <p:spPr>
          <a:xfrm>
            <a:off x="428263" y="1331089"/>
            <a:ext cx="8929493" cy="4708981"/>
          </a:xfrm>
          <a:prstGeom prst="rect">
            <a:avLst/>
          </a:prstGeom>
          <a:noFill/>
        </p:spPr>
        <p:txBody>
          <a:bodyPr wrap="square" rtlCol="0">
            <a:spAutoFit/>
          </a:bodyPr>
          <a:lstStyle/>
          <a:p>
            <a:r>
              <a:rPr lang="de-DE" sz="1800" b="0" dirty="0" smtClean="0">
                <a:solidFill>
                  <a:schemeClr val="accent4"/>
                </a:solidFill>
                <a:latin typeface="Arial" pitchFamily="34" charset="0"/>
                <a:cs typeface="Arial" pitchFamily="34" charset="0"/>
              </a:rPr>
              <a:t>1) KPNO / AFGL</a:t>
            </a:r>
          </a:p>
          <a:p>
            <a:r>
              <a:rPr lang="de-DE" sz="1800" b="0" dirty="0" smtClean="0">
                <a:solidFill>
                  <a:schemeClr val="accent4"/>
                </a:solidFill>
                <a:latin typeface="Arial" pitchFamily="34" charset="0"/>
                <a:cs typeface="Arial" pitchFamily="34" charset="0"/>
              </a:rPr>
              <a:t>Kitt Peak National Observatory (KPNO) spectrum </a:t>
            </a:r>
          </a:p>
          <a:p>
            <a:r>
              <a:rPr lang="de-DE" sz="1800" b="0" dirty="0" smtClean="0">
                <a:solidFill>
                  <a:schemeClr val="accent4"/>
                </a:solidFill>
                <a:latin typeface="Arial" pitchFamily="34" charset="0"/>
                <a:cs typeface="Arial" pitchFamily="34" charset="0"/>
              </a:rPr>
              <a:t>combined with Halland Anderson AFGL spectrum worked on by</a:t>
            </a:r>
          </a:p>
          <a:p>
            <a:r>
              <a:rPr lang="de-DE" sz="1200" b="0" dirty="0" smtClean="0">
                <a:solidFill>
                  <a:schemeClr val="accent4"/>
                </a:solidFill>
                <a:latin typeface="Arial" pitchFamily="34" charset="0"/>
                <a:cs typeface="Arial" pitchFamily="34" charset="0"/>
              </a:rPr>
              <a:t>Kurucz RL,Furenlid I,Brault J,Testerman L.Solar flux atlas from 296 to 1300nm National Solar Observatory, Sunspot, NewMexico,1984.</a:t>
            </a:r>
          </a:p>
          <a:p>
            <a:r>
              <a:rPr lang="de-DE" sz="1200" b="0" dirty="0" smtClean="0">
                <a:solidFill>
                  <a:schemeClr val="accent4"/>
                </a:solidFill>
                <a:latin typeface="Arial" pitchFamily="34" charset="0"/>
                <a:cs typeface="Arial" pitchFamily="34" charset="0"/>
              </a:rPr>
              <a:t>And Chance K, Spurr RJD. Ring effect studies: Rayleigh scattering, including molecular parameters for rotational Raman scattering, and the Fraunhofer spectrum. Appl. Opt. 1997; 36:5224–30.</a:t>
            </a:r>
          </a:p>
          <a:p>
            <a:endParaRPr lang="de-DE" sz="1800" b="0" dirty="0" smtClean="0">
              <a:solidFill>
                <a:schemeClr val="accent4"/>
              </a:solidFill>
              <a:latin typeface="Arial" pitchFamily="34" charset="0"/>
              <a:cs typeface="Arial" pitchFamily="34" charset="0"/>
            </a:endParaRPr>
          </a:p>
          <a:p>
            <a:r>
              <a:rPr lang="de-DE" sz="1800" b="0" dirty="0" smtClean="0">
                <a:solidFill>
                  <a:schemeClr val="accent4"/>
                </a:solidFill>
                <a:latin typeface="Arial" pitchFamily="34" charset="0"/>
                <a:cs typeface="Arial" pitchFamily="34" charset="0"/>
              </a:rPr>
              <a:t>2) Wehrli 1985</a:t>
            </a:r>
          </a:p>
          <a:p>
            <a:r>
              <a:rPr lang="de-DE" sz="1800" b="0" dirty="0" smtClean="0">
                <a:solidFill>
                  <a:schemeClr val="accent4"/>
                </a:solidFill>
                <a:latin typeface="Arial" pitchFamily="34" charset="0"/>
                <a:cs typeface="Arial" pitchFamily="34" charset="0"/>
              </a:rPr>
              <a:t>The WMO/WRDC Wehrli Air Mass Zero (AM 0) solar spectral irradiance,1985</a:t>
            </a:r>
          </a:p>
          <a:p>
            <a:r>
              <a:rPr lang="de-DE" sz="1200" b="0" dirty="0" smtClean="0">
                <a:solidFill>
                  <a:schemeClr val="accent4"/>
                </a:solidFill>
                <a:latin typeface="Arial" pitchFamily="34" charset="0"/>
                <a:cs typeface="Arial" pitchFamily="34" charset="0"/>
              </a:rPr>
              <a:t>Wehrli, C. "Extraterrestrial Solar Spectrum", Publication no. 615,</a:t>
            </a:r>
          </a:p>
          <a:p>
            <a:r>
              <a:rPr lang="de-DE" sz="1200" b="0" dirty="0" smtClean="0">
                <a:solidFill>
                  <a:schemeClr val="accent4"/>
                </a:solidFill>
                <a:latin typeface="Arial" pitchFamily="34" charset="0"/>
                <a:cs typeface="Arial" pitchFamily="34" charset="0"/>
              </a:rPr>
              <a:t>Physikalisch-Meteorologisches Observatorium + World Radiation Center</a:t>
            </a:r>
          </a:p>
          <a:p>
            <a:r>
              <a:rPr lang="de-DE" sz="1200" b="0" dirty="0" smtClean="0">
                <a:solidFill>
                  <a:schemeClr val="accent4"/>
                </a:solidFill>
                <a:latin typeface="Arial" pitchFamily="34" charset="0"/>
                <a:cs typeface="Arial" pitchFamily="34" charset="0"/>
              </a:rPr>
              <a:t>(PMO/WRC) Davos Dorf, Switzerland, July 1985. Neckel, H. and D. Labs "Improved Data of Solar Spectral Irradiance from 0.33 to 1.25 um", Solar Physics, Vol 74, 1981. </a:t>
            </a:r>
          </a:p>
          <a:p>
            <a:r>
              <a:rPr lang="de-DE" sz="1200" b="0" dirty="0" smtClean="0">
                <a:solidFill>
                  <a:schemeClr val="accent4"/>
                </a:solidFill>
                <a:latin typeface="Arial" pitchFamily="34" charset="0"/>
                <a:cs typeface="Arial" pitchFamily="34" charset="0"/>
              </a:rPr>
              <a:t>http://rredc.nrel.gov/solar/spectra/am0</a:t>
            </a:r>
          </a:p>
          <a:p>
            <a:endParaRPr lang="de-DE" sz="1800" b="0" dirty="0" smtClean="0">
              <a:solidFill>
                <a:schemeClr val="accent4"/>
              </a:solidFill>
              <a:latin typeface="Arial" pitchFamily="34" charset="0"/>
              <a:cs typeface="Arial" pitchFamily="34" charset="0"/>
            </a:endParaRPr>
          </a:p>
          <a:p>
            <a:r>
              <a:rPr lang="de-DE" sz="1800" b="0" dirty="0" smtClean="0">
                <a:solidFill>
                  <a:schemeClr val="accent4"/>
                </a:solidFill>
                <a:latin typeface="Arial" pitchFamily="34" charset="0"/>
                <a:cs typeface="Arial" pitchFamily="34" charset="0"/>
              </a:rPr>
              <a:t>3) Dobber 2008 (&lt;590 nm) and kpno/afgl (&gt;=590 nm)</a:t>
            </a:r>
          </a:p>
          <a:p>
            <a:r>
              <a:rPr lang="de-DE" sz="1200" b="0" dirty="0" smtClean="0">
                <a:solidFill>
                  <a:schemeClr val="accent4"/>
                </a:solidFill>
                <a:latin typeface="Arial" pitchFamily="34" charset="0"/>
                <a:cs typeface="Arial" pitchFamily="34" charset="0"/>
              </a:rPr>
              <a:t>Dobber M, Voors R, Dirksen R, Kleipool Q, Levelt P. The high-resolution solar reference spectrum between 250 and 550nm and its application to measurements with the Ozone Monitoring</a:t>
            </a:r>
          </a:p>
          <a:p>
            <a:r>
              <a:rPr lang="de-DE" sz="1200" b="0" dirty="0" smtClean="0">
                <a:solidFill>
                  <a:schemeClr val="accent4"/>
                </a:solidFill>
                <a:latin typeface="Arial" pitchFamily="34" charset="0"/>
                <a:cs typeface="Arial" pitchFamily="34" charset="0"/>
              </a:rPr>
              <a:t>Instrument. Sol Phys 2008; 249:281–91,doi:10.1007/s11207-008-9187-7.</a:t>
            </a:r>
          </a:p>
          <a:p>
            <a:r>
              <a:rPr lang="de-DE" sz="1200" b="0" dirty="0" smtClean="0">
                <a:solidFill>
                  <a:schemeClr val="accent4"/>
                </a:solidFill>
                <a:latin typeface="Arial" pitchFamily="34" charset="0"/>
                <a:cs typeface="Arial" pitchFamily="34" charset="0"/>
              </a:rPr>
              <a:t>Above 590 nm see 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805" y="1435068"/>
            <a:ext cx="7366568" cy="1754326"/>
          </a:xfrm>
          <a:prstGeom prst="rect">
            <a:avLst/>
          </a:prstGeom>
        </p:spPr>
        <p:txBody>
          <a:bodyPr wrap="square">
            <a:spAutoFit/>
          </a:bodyPr>
          <a:lstStyle/>
          <a:p>
            <a:r>
              <a:rPr lang="de-DE" sz="1800" b="0" dirty="0" smtClean="0">
                <a:solidFill>
                  <a:schemeClr val="accent4"/>
                </a:solidFill>
                <a:latin typeface="Arial" pitchFamily="34" charset="0"/>
                <a:cs typeface="Arial" pitchFamily="34" charset="0"/>
              </a:rPr>
              <a:t>4) Chance and Kurucz 2010</a:t>
            </a:r>
          </a:p>
          <a:p>
            <a:r>
              <a:rPr lang="de-DE" sz="1200" b="0" dirty="0" smtClean="0">
                <a:solidFill>
                  <a:schemeClr val="accent4"/>
                </a:solidFill>
                <a:latin typeface="Arial" pitchFamily="34" charset="0"/>
                <a:cs typeface="Arial" pitchFamily="34" charset="0"/>
              </a:rPr>
              <a:t>K. Chance, R.L. Kurucz Journal of Quantitative Spectroscopy &amp; Radiative Transfer 111(2010), 1289–1295.</a:t>
            </a:r>
          </a:p>
          <a:p>
            <a:endParaRPr lang="de-DE" sz="1200" b="0" dirty="0" smtClean="0">
              <a:solidFill>
                <a:schemeClr val="accent4"/>
              </a:solidFill>
              <a:latin typeface="Arial" pitchFamily="34" charset="0"/>
              <a:cs typeface="Arial" pitchFamily="34" charset="0"/>
            </a:endParaRPr>
          </a:p>
          <a:p>
            <a:r>
              <a:rPr lang="de-DE" sz="1800" b="0" dirty="0" smtClean="0">
                <a:solidFill>
                  <a:schemeClr val="accent4"/>
                </a:solidFill>
                <a:latin typeface="Arial" pitchFamily="34" charset="0"/>
                <a:cs typeface="Arial" pitchFamily="34" charset="0"/>
              </a:rPr>
              <a:t>5) Thullier 2013</a:t>
            </a:r>
          </a:p>
          <a:p>
            <a:r>
              <a:rPr lang="en-GB" sz="1200" b="0" dirty="0" smtClean="0">
                <a:solidFill>
                  <a:schemeClr val="accent4"/>
                </a:solidFill>
                <a:latin typeface="Arial" pitchFamily="34" charset="0"/>
                <a:cs typeface="Arial" pitchFamily="34" charset="0"/>
              </a:rPr>
              <a:t>G. </a:t>
            </a:r>
            <a:r>
              <a:rPr lang="en-GB" sz="1200" b="0" dirty="0" err="1" smtClean="0">
                <a:solidFill>
                  <a:schemeClr val="accent4"/>
                </a:solidFill>
                <a:latin typeface="Arial" pitchFamily="34" charset="0"/>
                <a:cs typeface="Arial" pitchFamily="34" charset="0"/>
              </a:rPr>
              <a:t>Thuillier</a:t>
            </a:r>
            <a:r>
              <a:rPr lang="en-GB" sz="1200" b="0" dirty="0" smtClean="0">
                <a:solidFill>
                  <a:schemeClr val="accent4"/>
                </a:solidFill>
                <a:latin typeface="Arial" pitchFamily="34" charset="0"/>
                <a:cs typeface="Arial" pitchFamily="34" charset="0"/>
              </a:rPr>
              <a:t>; M. </a:t>
            </a:r>
            <a:r>
              <a:rPr lang="en-GB" sz="1200" b="0" dirty="0" err="1" smtClean="0">
                <a:solidFill>
                  <a:schemeClr val="accent4"/>
                </a:solidFill>
                <a:latin typeface="Arial" pitchFamily="34" charset="0"/>
                <a:cs typeface="Arial" pitchFamily="34" charset="0"/>
              </a:rPr>
              <a:t>Hersé</a:t>
            </a:r>
            <a:r>
              <a:rPr lang="en-GB" sz="1200" b="0" dirty="0" smtClean="0">
                <a:solidFill>
                  <a:schemeClr val="accent4"/>
                </a:solidFill>
                <a:latin typeface="Arial" pitchFamily="34" charset="0"/>
                <a:cs typeface="Arial" pitchFamily="34" charset="0"/>
              </a:rPr>
              <a:t>; D. Labs; T. </a:t>
            </a:r>
            <a:r>
              <a:rPr lang="en-GB" sz="1200" b="0" dirty="0" err="1" smtClean="0">
                <a:solidFill>
                  <a:schemeClr val="accent4"/>
                </a:solidFill>
                <a:latin typeface="Arial" pitchFamily="34" charset="0"/>
                <a:cs typeface="Arial" pitchFamily="34" charset="0"/>
              </a:rPr>
              <a:t>Foujols</a:t>
            </a:r>
            <a:r>
              <a:rPr lang="en-GB" sz="1200" b="0" dirty="0" smtClean="0">
                <a:solidFill>
                  <a:schemeClr val="accent4"/>
                </a:solidFill>
                <a:latin typeface="Arial" pitchFamily="34" charset="0"/>
                <a:cs typeface="Arial" pitchFamily="34" charset="0"/>
              </a:rPr>
              <a:t>; W. </a:t>
            </a:r>
            <a:r>
              <a:rPr lang="en-GB" sz="1200" b="0" dirty="0" err="1" smtClean="0">
                <a:solidFill>
                  <a:schemeClr val="accent4"/>
                </a:solidFill>
                <a:latin typeface="Arial" pitchFamily="34" charset="0"/>
                <a:cs typeface="Arial" pitchFamily="34" charset="0"/>
              </a:rPr>
              <a:t>Peetermans</a:t>
            </a:r>
            <a:r>
              <a:rPr lang="en-GB" sz="1200" b="0" dirty="0" smtClean="0">
                <a:solidFill>
                  <a:schemeClr val="accent4"/>
                </a:solidFill>
                <a:latin typeface="Arial" pitchFamily="34" charset="0"/>
                <a:cs typeface="Arial" pitchFamily="34" charset="0"/>
              </a:rPr>
              <a:t>; </a:t>
            </a:r>
            <a:r>
              <a:rPr lang="en-GB" sz="1200" b="0" dirty="0" err="1" smtClean="0">
                <a:solidFill>
                  <a:schemeClr val="accent4"/>
                </a:solidFill>
                <a:latin typeface="Arial" pitchFamily="34" charset="0"/>
                <a:cs typeface="Arial" pitchFamily="34" charset="0"/>
              </a:rPr>
              <a:t>D.Gillotay</a:t>
            </a:r>
            <a:r>
              <a:rPr lang="en-GB" sz="1200" b="0" dirty="0" smtClean="0">
                <a:solidFill>
                  <a:schemeClr val="accent4"/>
                </a:solidFill>
                <a:latin typeface="Arial" pitchFamily="34" charset="0"/>
                <a:cs typeface="Arial" pitchFamily="34" charset="0"/>
              </a:rPr>
              <a:t>; P.C. Simon; H. Mandel Solar Physics 214(1): 1-22 (2003) </a:t>
            </a:r>
          </a:p>
          <a:p>
            <a:r>
              <a:rPr lang="en-GB" sz="1200" b="0" dirty="0" smtClean="0">
                <a:solidFill>
                  <a:schemeClr val="accent4"/>
                </a:solidFill>
                <a:latin typeface="Arial" pitchFamily="34" charset="0"/>
                <a:cs typeface="Arial" pitchFamily="34" charset="0"/>
                <a:hlinkClick r:id="rId2"/>
              </a:rPr>
              <a:t>http://www.springerlink.com/content/qk6574304g27m272/</a:t>
            </a:r>
            <a:endParaRPr lang="en-GB" sz="1200" b="0" dirty="0" smtClean="0">
              <a:solidFill>
                <a:schemeClr val="accent4"/>
              </a:solidFill>
              <a:latin typeface="Arial" pitchFamily="34" charset="0"/>
              <a:cs typeface="Arial" pitchFamily="34" charset="0"/>
            </a:endParaRPr>
          </a:p>
          <a:p>
            <a:endParaRPr lang="de-DE" sz="1200" b="0" dirty="0" smtClean="0">
              <a:solidFill>
                <a:schemeClr val="accent4"/>
              </a:solidFill>
              <a:latin typeface="Arial" pitchFamily="34" charset="0"/>
              <a:cs typeface="Arial" pitchFamily="34" charset="0"/>
            </a:endParaRPr>
          </a:p>
        </p:txBody>
      </p:sp>
      <p:sp>
        <p:nvSpPr>
          <p:cNvPr id="3"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Solar Reference Spectra II</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First</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GOME-2 solar spectrum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MetopB</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 KPNO.</a:t>
            </a:r>
            <a:endPar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372738" name="Picture 2" descr="E:\EUM\GSICS\GSICS_Madison_Mar17\plots\Sol_Spectra\10_GOME_KittPeak_M01Sol_spec_PPF611_FM3_MetopA_20121029132655_20121029132955.jpg"/>
          <p:cNvPicPr>
            <a:picLocks noChangeAspect="1" noChangeArrowheads="1"/>
          </p:cNvPicPr>
          <p:nvPr/>
        </p:nvPicPr>
        <p:blipFill>
          <a:blip r:embed="rId2" cstate="print"/>
          <a:srcRect/>
          <a:stretch>
            <a:fillRect/>
          </a:stretch>
        </p:blipFill>
        <p:spPr bwMode="auto">
          <a:xfrm>
            <a:off x="1125458" y="796182"/>
            <a:ext cx="7902796" cy="57600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descr="E:\EUM\GSICS\GSICS_Madison_Mar17\plots\Sol_Spectra\12_GOME_Dobber_M01Sol_spec_PPF611_FM3_MetopA_20121029132655_20121029132955.jpg"/>
          <p:cNvPicPr>
            <a:picLocks noChangeAspect="1" noChangeArrowheads="1"/>
          </p:cNvPicPr>
          <p:nvPr/>
        </p:nvPicPr>
        <p:blipFill>
          <a:blip r:embed="rId2" cstate="print"/>
          <a:srcRect/>
          <a:stretch>
            <a:fillRect/>
          </a:stretch>
        </p:blipFill>
        <p:spPr bwMode="auto">
          <a:xfrm>
            <a:off x="706054" y="866508"/>
            <a:ext cx="8165334" cy="5760000"/>
          </a:xfrm>
          <a:prstGeom prst="rect">
            <a:avLst/>
          </a:prstGeom>
          <a:noFill/>
        </p:spPr>
      </p:pic>
      <p:sp>
        <p:nvSpPr>
          <p:cNvPr id="3"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First</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GOME-2 solar spectrum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MetopB</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vs</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Dobber</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et al.</a:t>
            </a:r>
            <a:endPar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First</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GOME-2 solar spectrum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MetopB</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vs</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Kuruscz</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/Chance 2010</a:t>
            </a:r>
            <a:endPar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370690" name="Picture 2" descr="E:\EUM\GSICS\GSICS_Madison_Mar17\plots\Sol_Spectra\13_GOME_Chance_M01Sol_spec_PPF611_FM3_MetopA_20121029132655_20121029132955.jpg"/>
          <p:cNvPicPr>
            <a:picLocks noChangeAspect="1" noChangeArrowheads="1"/>
          </p:cNvPicPr>
          <p:nvPr/>
        </p:nvPicPr>
        <p:blipFill>
          <a:blip r:embed="rId2" cstate="print"/>
          <a:srcRect/>
          <a:stretch>
            <a:fillRect/>
          </a:stretch>
        </p:blipFill>
        <p:spPr bwMode="auto">
          <a:xfrm>
            <a:off x="1297366" y="901037"/>
            <a:ext cx="7470891" cy="57600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First</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GOME-2 solar spectrum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MetopB</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vs</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Wehrli</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1985/AM0</a:t>
            </a:r>
            <a:endPar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371714" name="Picture 2" descr="E:\EUM\GSICS\GSICS_Madison_Mar17\plots\Sol_Spectra\11_GOME_Wehrli_M01Sol_spec_PPF611_FM3_MetopA_20121029132655_20121029132955.jpg"/>
          <p:cNvPicPr>
            <a:picLocks noChangeAspect="1" noChangeArrowheads="1"/>
          </p:cNvPicPr>
          <p:nvPr/>
        </p:nvPicPr>
        <p:blipFill>
          <a:blip r:embed="rId2" cstate="print"/>
          <a:srcRect/>
          <a:stretch>
            <a:fillRect/>
          </a:stretch>
        </p:blipFill>
        <p:spPr bwMode="auto">
          <a:xfrm>
            <a:off x="1076266" y="820207"/>
            <a:ext cx="7682927" cy="57600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0" y="0"/>
            <a:ext cx="9221972"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79388"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Solar reference comparisons</a:t>
            </a:r>
            <a:b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First</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GOME-2 solar spectrum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MetopB</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vs</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a:t>
            </a:r>
            <a:r>
              <a:rPr kumimoji="0" lang="en-GB" sz="18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Thullier</a:t>
            </a:r>
            <a:r>
              <a:rPr kumimoji="0" lang="en-GB" sz="18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2013</a:t>
            </a:r>
            <a:endParaRPr kumimoji="0" lang="en-GB" sz="1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371715" name="Picture 3" descr="E:\EUM\GSICS\GSICS_Madison_Mar17\plots\Sol_Spectra\14_GOME_Thullier_M01Sol_spec_PPF611_FM3_MetopA_20121029132655_20121029132955.jpg"/>
          <p:cNvPicPr>
            <a:picLocks noChangeAspect="1" noChangeArrowheads="1"/>
          </p:cNvPicPr>
          <p:nvPr/>
        </p:nvPicPr>
        <p:blipFill>
          <a:blip r:embed="rId2" cstate="print"/>
          <a:srcRect/>
          <a:stretch>
            <a:fillRect/>
          </a:stretch>
        </p:blipFill>
        <p:spPr bwMode="auto">
          <a:xfrm>
            <a:off x="647136" y="889655"/>
            <a:ext cx="8528994" cy="5760000"/>
          </a:xfrm>
          <a:prstGeom prst="rect">
            <a:avLst/>
          </a:prstGeom>
          <a:noFill/>
        </p:spPr>
      </p:pic>
    </p:spTree>
  </p:cSld>
  <p:clrMapOvr>
    <a:masterClrMapping/>
  </p:clrMapOvr>
  <p:transition/>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1800" b="0" dirty="0" smtClean="0">
            <a:solidFill>
              <a:schemeClr val="accent4"/>
            </a:solidFill>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sz="1800" b="0" dirty="0" smtClean="0">
            <a:solidFill>
              <a:schemeClr val="accent4"/>
            </a:solidFill>
            <a:latin typeface="Arial" pitchFamily="34" charset="0"/>
            <a:cs typeface="Arial" pitchFamily="34" charset="0"/>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 Landscape Template</Template>
  <TotalTime>181</TotalTime>
  <Words>835</Words>
  <Application>Microsoft Office PowerPoint</Application>
  <PresentationFormat>A4 Paper (210x297 mm)</PresentationFormat>
  <Paragraphs>103</Paragraphs>
  <Slides>29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Viewgraph Landscape Template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Danz</dc:creator>
  <cp:lastModifiedBy>Ruediger Lang</cp:lastModifiedBy>
  <cp:revision>96</cp:revision>
  <cp:lastPrinted>2006-03-06T14:11:17Z</cp:lastPrinted>
  <dcterms:created xsi:type="dcterms:W3CDTF">2016-07-21T09:23:19Z</dcterms:created>
  <dcterms:modified xsi:type="dcterms:W3CDTF">2017-03-21T08:14:04Z</dcterms:modified>
</cp:coreProperties>
</file>