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14" r:id="rId2"/>
    <p:sldId id="732" r:id="rId3"/>
    <p:sldId id="733" r:id="rId4"/>
    <p:sldId id="735" r:id="rId5"/>
    <p:sldId id="734" r:id="rId6"/>
    <p:sldId id="736" r:id="rId7"/>
    <p:sldId id="737" r:id="rId8"/>
    <p:sldId id="738" r:id="rId9"/>
    <p:sldId id="739" r:id="rId10"/>
    <p:sldId id="721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5F5F5F"/>
    <a:srgbClr val="333333"/>
    <a:srgbClr val="FF3300"/>
    <a:srgbClr val="CC330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70" d="100"/>
          <a:sy n="7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BF3CD080-4186-4A01-842F-472ACB483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B98E0DA9-5D18-4BFA-A579-33BA8D6280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91A9F-DAA6-497C-8BB9-6D1D3303289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C1B41-5CA6-4F19-A391-4C3A2FE07C0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687FA-512A-4338-B2F9-823E2734D1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705BC-CBF1-4D01-AB37-D591933C48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0464-5C3D-4CB1-BB89-2D9F3C74A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7623F-CCA0-436C-A210-ABED62B0EC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A18F7-5C4C-4268-9641-164DA85135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7CE8C-3A60-440F-A932-46FF5859F4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C87C-6196-4FE4-A66D-83DDC1ED34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6197C-A048-4F8A-9772-E203ADCFA8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64D47-9087-481B-BB81-73D670813B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87489-D72C-4CE9-911C-28C3A967A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DA2D0-B396-446A-B3F7-52777470F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20F93606-54FE-4AA7-BA80-9297C31217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GB" altLang="en-US" sz="320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b="1" dirty="0" smtClean="0"/>
              <a:t>GDWG Breakout Session 2017 – Collaboration Servers Status </a:t>
            </a:r>
            <a:endParaRPr lang="en-US" altLang="en-US" sz="1000" b="1" dirty="0" smtClean="0"/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GB" altLang="en-US" sz="1400" smtClean="0"/>
          </a:p>
        </p:txBody>
      </p:sp>
      <p:pic>
        <p:nvPicPr>
          <p:cNvPr id="103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330200"/>
            <a:ext cx="2814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14E66E-BD75-478B-89C8-8B221891B1E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60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en-US" sz="3200" smtClean="0">
                <a:solidFill>
                  <a:srgbClr val="0000FF"/>
                </a:solidFill>
              </a:rPr>
              <a:t>GSICS Collaboration Servers </a:t>
            </a:r>
            <a:br>
              <a:rPr lang="en-IE" altLang="en-US" sz="3200" smtClean="0">
                <a:solidFill>
                  <a:srgbClr val="0000FF"/>
                </a:solidFill>
              </a:rPr>
            </a:br>
            <a:r>
              <a:rPr lang="en-IE" altLang="en-US" sz="3200" smtClean="0">
                <a:solidFill>
                  <a:srgbClr val="0000FF"/>
                </a:solidFill>
              </a:rPr>
              <a:t>Statuses and Updates</a:t>
            </a:r>
            <a:endParaRPr lang="en-US" altLang="en-US" sz="3200" smtClean="0">
              <a:solidFill>
                <a:srgbClr val="0000FF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14650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alt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Peter Miu EUMETSAT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CMA, CNES, EUMETSAT, ISRO, IMD, JMA, KMA, NASA, NIST, NOAA, </a:t>
            </a:r>
            <a:r>
              <a:rPr lang="en-GB" altLang="zh-CN" sz="2000" b="1" smtClean="0">
                <a:latin typeface="Times New Roman" pitchFamily="18" charset="0"/>
                <a:ea typeface="宋体" pitchFamily="2" charset="-122"/>
              </a:rPr>
              <a:t>ROSHYDROMET, USGS, </a:t>
            </a:r>
            <a:r>
              <a:rPr lang="en-US" altLang="zh-CN" sz="2000" b="1" smtClean="0">
                <a:latin typeface="Times New Roman" pitchFamily="18" charset="0"/>
                <a:ea typeface="宋体" pitchFamily="2" charset="-122"/>
              </a:rPr>
              <a:t>WMO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211FA8-7CA7-4216-B027-D9321E26069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350" y="439738"/>
            <a:ext cx="5962650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000" smtClean="0">
                <a:solidFill>
                  <a:srgbClr val="FF3300"/>
                </a:solidFill>
              </a:rPr>
              <a:t>End of Presentation: Thank you for your attention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0688" y="1208088"/>
            <a:ext cx="8229600" cy="5246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altLang="en-US" sz="2400" b="1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altLang="en-US" sz="5400" b="1" smtClean="0">
              <a:solidFill>
                <a:schemeClr val="accent2"/>
              </a:solidFill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208088"/>
            <a:ext cx="47990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441700" y="274638"/>
            <a:ext cx="5245100" cy="917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77975"/>
            <a:ext cx="8524875" cy="4633913"/>
          </a:xfrm>
        </p:spPr>
        <p:txBody>
          <a:bodyPr/>
          <a:lstStyle/>
          <a:p>
            <a:r>
              <a:rPr lang="en-GB" altLang="en-US" smtClean="0"/>
              <a:t>Collaboration Servers – What are these?</a:t>
            </a:r>
          </a:p>
          <a:p>
            <a:endParaRPr lang="en-GB" altLang="en-US" smtClean="0"/>
          </a:p>
          <a:p>
            <a:r>
              <a:rPr lang="en-GB" altLang="en-US" smtClean="0"/>
              <a:t>Status</a:t>
            </a:r>
          </a:p>
          <a:p>
            <a:endParaRPr lang="en-GB" altLang="en-US" smtClean="0"/>
          </a:p>
          <a:p>
            <a:r>
              <a:rPr lang="en-GB" altLang="en-US" smtClean="0"/>
              <a:t>Operations</a:t>
            </a:r>
          </a:p>
          <a:p>
            <a:endParaRPr lang="en-GB" altLang="en-US" smtClean="0"/>
          </a:p>
          <a:p>
            <a:r>
              <a:rPr lang="en-GB" altLang="en-US" smtClean="0"/>
              <a:t>Discussions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97FEC4-78D9-4D60-A2E7-139AB8ABA5E3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6149" name="Picture 2" descr="C:\Users\miu\Dropbox\Work\Welcome-67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66700"/>
            <a:ext cx="5718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88" y="208915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0" y="26289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425" y="3543300"/>
            <a:ext cx="1416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475" y="4641850"/>
            <a:ext cx="18224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341688" y="319088"/>
            <a:ext cx="5421312" cy="63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smtClean="0"/>
              <a:t>Collaboration Servers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5588" y="1144588"/>
            <a:ext cx="5757862" cy="666750"/>
          </a:xfrm>
        </p:spPr>
        <p:txBody>
          <a:bodyPr/>
          <a:lstStyle/>
          <a:p>
            <a:r>
              <a:rPr lang="en-GB" altLang="en-US" sz="1800" smtClean="0"/>
              <a:t>A Vehicle for Receiving and Distribution GSICS source Data Sets and Products</a:t>
            </a:r>
          </a:p>
          <a:p>
            <a:endParaRPr lang="en-GB" altLang="en-US" sz="180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5A5A30-38C7-401D-BF45-9401D2AFD356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50" y="1054100"/>
            <a:ext cx="26304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813" y="1811338"/>
            <a:ext cx="277971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5588" y="1978025"/>
            <a:ext cx="31257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3 Collaboration Servers </a:t>
            </a:r>
          </a:p>
          <a:p>
            <a:pPr>
              <a:defRPr/>
            </a:pPr>
            <a:endParaRPr lang="en-GB" altLang="en-US" sz="1800" kern="0" dirty="0"/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CMA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EUMETSAT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NOAA</a:t>
            </a:r>
          </a:p>
          <a:p>
            <a:pPr>
              <a:defRPr/>
            </a:pPr>
            <a:endParaRPr lang="en-GB" altLang="en-US" sz="18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5588" y="3905250"/>
            <a:ext cx="73580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GPRC upload their comparable source Data Sets to these Servers</a:t>
            </a:r>
            <a:endParaRPr lang="en-GB" altLang="en-US" sz="1800" kern="0" dirty="0"/>
          </a:p>
        </p:txBody>
      </p:sp>
      <p:pic>
        <p:nvPicPr>
          <p:cNvPr id="717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4314825"/>
            <a:ext cx="10556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750" y="3529013"/>
            <a:ext cx="12144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55588" y="4591050"/>
            <a:ext cx="56435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Scientist develop GSICS Products, upload these and supporting data sets back to the servers.</a:t>
            </a:r>
            <a:endParaRPr lang="en-GB" altLang="en-US" sz="1800" kern="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5588" y="5400675"/>
            <a:ext cx="6954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Users download these products for calibrating data needed for the work / research.</a:t>
            </a:r>
            <a:endParaRPr lang="en-GB" altLang="en-US" sz="1800" kern="0" dirty="0"/>
          </a:p>
        </p:txBody>
      </p:sp>
      <p:pic>
        <p:nvPicPr>
          <p:cNvPr id="718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852988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341688" y="319088"/>
            <a:ext cx="5421312" cy="63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smtClean="0"/>
              <a:t>Collaboration Servers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5588" y="1144588"/>
            <a:ext cx="7683500" cy="1527175"/>
          </a:xfrm>
        </p:spPr>
        <p:txBody>
          <a:bodyPr/>
          <a:lstStyle/>
          <a:p>
            <a:r>
              <a:rPr lang="en-GB" altLang="en-US" sz="1800" smtClean="0"/>
              <a:t>Implementation Details - EUMETSAT</a:t>
            </a:r>
          </a:p>
          <a:p>
            <a:pPr lvl="1"/>
            <a:r>
              <a:rPr lang="en-GB" altLang="en-US" sz="1400" smtClean="0"/>
              <a:t>SUN OS Server connected to the Internet</a:t>
            </a:r>
          </a:p>
          <a:p>
            <a:pPr lvl="1"/>
            <a:r>
              <a:rPr lang="en-GB" altLang="en-US" sz="1400" smtClean="0"/>
              <a:t>Unidata THREDDS  Cataloguing Application</a:t>
            </a:r>
          </a:p>
          <a:p>
            <a:pPr lvl="1"/>
            <a:r>
              <a:rPr lang="en-GB" altLang="en-US" sz="1400" smtClean="0"/>
              <a:t>EUMETSAT Proprietary Pre-processing application</a:t>
            </a:r>
          </a:p>
          <a:p>
            <a:pPr lvl="1"/>
            <a:r>
              <a:rPr lang="en-GB" altLang="en-US" sz="1400" smtClean="0"/>
              <a:t>EUMETSAT Unix Shell script – move files from directory X to Y</a:t>
            </a:r>
          </a:p>
          <a:p>
            <a:endParaRPr lang="en-GB" altLang="en-US" sz="180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032A3-1673-47AB-B7E4-BEC0384CA9DE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144588"/>
            <a:ext cx="15462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588" y="2671763"/>
            <a:ext cx="58896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Operational Support Required</a:t>
            </a:r>
          </a:p>
          <a:p>
            <a:pPr lvl="1">
              <a:defRPr/>
            </a:pPr>
            <a:r>
              <a:rPr lang="en-GB" altLang="en-US" sz="1400" dirty="0" smtClean="0">
                <a:cs typeface="Arial" panose="020B0604020202020204" pitchFamily="34" charset="0"/>
              </a:rPr>
              <a:t>System Administration of the Server, network and Internet Security, and backup/restore</a:t>
            </a:r>
          </a:p>
          <a:p>
            <a:pPr lvl="1">
              <a:defRPr/>
            </a:pPr>
            <a:r>
              <a:rPr lang="en-GB" altLang="en-US" sz="1400" dirty="0" smtClean="0">
                <a:cs typeface="Arial" panose="020B0604020202020204" pitchFamily="34" charset="0"/>
              </a:rPr>
              <a:t>THREDDS configuration; catalogue structures specification, scan directories, products’ meta-data specification and access</a:t>
            </a:r>
          </a:p>
          <a:p>
            <a:pPr lvl="1">
              <a:defRPr/>
            </a:pPr>
            <a:r>
              <a:rPr lang="en-GB" altLang="en-US" sz="1400" dirty="0" smtClean="0">
                <a:cs typeface="Arial" panose="020B0604020202020204" pitchFamily="34" charset="0"/>
              </a:rPr>
              <a:t>Pre-processing application configuration; scan directories links to executables when expected files are received.</a:t>
            </a:r>
          </a:p>
          <a:p>
            <a:pPr lvl="1">
              <a:defRPr/>
            </a:pPr>
            <a:r>
              <a:rPr lang="en-GB" altLang="en-US" sz="1400" kern="0" dirty="0" smtClean="0">
                <a:cs typeface="Arial" panose="020B0604020202020204" pitchFamily="34" charset="0"/>
              </a:rPr>
              <a:t>Shell script maintenance; bug fixes and enhancements.</a:t>
            </a:r>
          </a:p>
          <a:p>
            <a:pPr>
              <a:defRPr/>
            </a:pPr>
            <a:endParaRPr lang="en-GB" altLang="en-US" sz="1400" kern="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5588" y="4797425"/>
            <a:ext cx="57848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Improvements</a:t>
            </a:r>
          </a:p>
          <a:p>
            <a:pPr lvl="1">
              <a:defRPr/>
            </a:pPr>
            <a:r>
              <a:rPr lang="en-GB" altLang="en-US" sz="1400" dirty="0" smtClean="0">
                <a:cs typeface="Arial" panose="020B0604020202020204" pitchFamily="34" charset="0"/>
              </a:rPr>
              <a:t>THREDDS GSICS Products configurations can now been automatically generated (completed, see next slide).</a:t>
            </a:r>
          </a:p>
          <a:p>
            <a:pPr lvl="1">
              <a:defRPr/>
            </a:pPr>
            <a:r>
              <a:rPr lang="en-GB" altLang="en-US" sz="1400" dirty="0" smtClean="0">
                <a:cs typeface="Arial" panose="020B0604020202020204" pitchFamily="34" charset="0"/>
              </a:rPr>
              <a:t>Automated collaboration servers products replication, to be implemented.</a:t>
            </a:r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213" y="3036888"/>
            <a:ext cx="2743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750" y="4838700"/>
            <a:ext cx="17653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088" y="1254125"/>
            <a:ext cx="25336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3441700" y="442913"/>
            <a:ext cx="5245100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smtClean="0"/>
              <a:t>THREDDS Configuration Automation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46063" y="998538"/>
            <a:ext cx="7183437" cy="5340350"/>
          </a:xfrm>
        </p:spPr>
        <p:txBody>
          <a:bodyPr/>
          <a:lstStyle/>
          <a:p>
            <a:pPr>
              <a:defRPr/>
            </a:pPr>
            <a:r>
              <a:rPr lang="en-GB" altLang="en-US" sz="1200" dirty="0" smtClean="0"/>
              <a:t>XML file specifying the monitor and reference instrument combo.</a:t>
            </a:r>
          </a:p>
          <a:p>
            <a:pPr>
              <a:defRPr/>
            </a:pPr>
            <a:endParaRPr lang="en-GB" altLang="en-US" sz="1200" dirty="0" smtClean="0"/>
          </a:p>
          <a:p>
            <a:pPr>
              <a:defRPr/>
            </a:pPr>
            <a:r>
              <a:rPr lang="en-GB" altLang="en-US" sz="1200" dirty="0" smtClean="0"/>
              <a:t>Run Perl Script1 on XML file to generate:</a:t>
            </a:r>
          </a:p>
          <a:p>
            <a:pPr lvl="1">
              <a:defRPr/>
            </a:pPr>
            <a:r>
              <a:rPr lang="en-GB" altLang="en-US" sz="1200" dirty="0" smtClean="0"/>
              <a:t>Shell script to create the products’ directories: </a:t>
            </a:r>
            <a:r>
              <a:rPr lang="en-GB" altLang="en-US" sz="1200" dirty="0" err="1" smtClean="0"/>
              <a:t>gprc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nrtc</a:t>
            </a:r>
            <a:r>
              <a:rPr lang="en-GB" altLang="en-US" sz="1200" dirty="0" smtClean="0"/>
              <a:t>/</a:t>
            </a:r>
            <a:r>
              <a:rPr lang="en-GB" altLang="en-US" sz="1200" dirty="0" err="1" smtClean="0"/>
              <a:t>rac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monInstr</a:t>
            </a:r>
            <a:r>
              <a:rPr lang="en-GB" altLang="en-US" sz="1200" dirty="0" smtClean="0"/>
              <a:t>, </a:t>
            </a:r>
            <a:r>
              <a:rPr lang="en-GB" altLang="en-US" sz="1200" dirty="0" err="1" smtClean="0"/>
              <a:t>refInstr</a:t>
            </a:r>
            <a:r>
              <a:rPr lang="en-GB" altLang="en-US" sz="1200" dirty="0" smtClean="0"/>
              <a:t>, demo/</a:t>
            </a:r>
            <a:r>
              <a:rPr lang="en-GB" altLang="en-US" sz="1200" dirty="0" err="1" smtClean="0"/>
              <a:t>preop</a:t>
            </a:r>
            <a:r>
              <a:rPr lang="en-GB" altLang="en-US" sz="1200" dirty="0" smtClean="0"/>
              <a:t>/op.</a:t>
            </a:r>
          </a:p>
          <a:p>
            <a:pPr lvl="1">
              <a:defRPr/>
            </a:pPr>
            <a:r>
              <a:rPr lang="en-GB" altLang="en-US" sz="1200" dirty="0" smtClean="0">
                <a:solidFill>
                  <a:srgbClr val="FF0000"/>
                </a:solidFill>
              </a:rPr>
              <a:t>XML file </a:t>
            </a:r>
            <a:r>
              <a:rPr lang="en-GB" altLang="en-US" sz="1200" dirty="0" smtClean="0"/>
              <a:t>holding information on how to create the THREDDS configuration file for each product.</a:t>
            </a:r>
          </a:p>
          <a:p>
            <a:pPr>
              <a:defRPr/>
            </a:pPr>
            <a:endParaRPr lang="en-GB" altLang="en-US" sz="1200" dirty="0" smtClean="0"/>
          </a:p>
          <a:p>
            <a:pPr>
              <a:defRPr/>
            </a:pPr>
            <a:r>
              <a:rPr lang="en-GB" altLang="en-US" sz="1200" dirty="0" smtClean="0"/>
              <a:t>Run shell script to generate the product directories.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sz="1200" dirty="0"/>
          </a:p>
          <a:p>
            <a:pPr>
              <a:defRPr/>
            </a:pPr>
            <a:r>
              <a:rPr lang="en-GB" altLang="en-US" sz="1200" dirty="0" smtClean="0"/>
              <a:t>To generate a product’s THREDDS configuration file:</a:t>
            </a:r>
          </a:p>
          <a:p>
            <a:pPr lvl="1">
              <a:defRPr/>
            </a:pPr>
            <a:r>
              <a:rPr lang="en-GB" altLang="en-US" sz="1200" dirty="0" smtClean="0"/>
              <a:t>a GSICS product template is required e.g. a GEOLEOIR product.  </a:t>
            </a:r>
          </a:p>
          <a:p>
            <a:pPr lvl="1">
              <a:defRPr/>
            </a:pPr>
            <a:endParaRPr lang="en-GB" altLang="en-US" sz="900" dirty="0"/>
          </a:p>
          <a:p>
            <a:pPr marL="720725" lvl="1" indent="0">
              <a:buFont typeface="Wingdings" pitchFamily="2" charset="2"/>
              <a:buNone/>
              <a:defRPr/>
            </a:pPr>
            <a:r>
              <a:rPr lang="en-GB" altLang="en-US" sz="1200" dirty="0" smtClean="0"/>
              <a:t>The template contain variables that can be replaced by actual values e.g. XX_GPRC_XX is replace by CMA for a CMA GEOLEOIR, by JMA for a JMA GEOLEOIR product, etc.</a:t>
            </a:r>
          </a:p>
          <a:p>
            <a:pPr marL="720725" lvl="1" indent="0">
              <a:buFont typeface="Wingdings" pitchFamily="2" charset="2"/>
              <a:buNone/>
              <a:defRPr/>
            </a:pPr>
            <a:r>
              <a:rPr lang="en-GB" altLang="en-US" sz="1200" dirty="0" smtClean="0"/>
              <a:t>   </a:t>
            </a:r>
          </a:p>
          <a:p>
            <a:pPr lvl="1">
              <a:defRPr/>
            </a:pPr>
            <a:r>
              <a:rPr lang="en-GB" altLang="en-US" sz="1200" dirty="0" smtClean="0"/>
              <a:t>A lookup file specified using XML to provide values for these variables.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sz="1200" dirty="0"/>
          </a:p>
          <a:p>
            <a:pPr>
              <a:defRPr/>
            </a:pPr>
            <a:r>
              <a:rPr lang="en-GB" altLang="en-US" sz="1200" dirty="0" smtClean="0"/>
              <a:t>Run Perl Script2 on the </a:t>
            </a:r>
            <a:r>
              <a:rPr lang="en-GB" altLang="en-US" sz="1200" dirty="0" smtClean="0">
                <a:solidFill>
                  <a:srgbClr val="FF0000"/>
                </a:solidFill>
              </a:rPr>
              <a:t>XML file </a:t>
            </a:r>
            <a:r>
              <a:rPr lang="en-GB" altLang="en-US" sz="1200" dirty="0" smtClean="0"/>
              <a:t>with the template and the lookup file to generate all THREDDS configurations for the GSICS products.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sz="1200" dirty="0" smtClean="0"/>
          </a:p>
          <a:p>
            <a:pPr>
              <a:defRPr/>
            </a:pPr>
            <a:r>
              <a:rPr lang="en-GB" altLang="en-US" sz="1200" dirty="0" smtClean="0"/>
              <a:t>These scripts can generate specific GSICS products’ configuration files for each collaboration server, and the generation takes less around 20 seconds.</a:t>
            </a:r>
          </a:p>
          <a:p>
            <a:pPr>
              <a:defRPr/>
            </a:pPr>
            <a:endParaRPr lang="en-GB" altLang="en-US" sz="1200" dirty="0"/>
          </a:p>
          <a:p>
            <a:pPr>
              <a:defRPr/>
            </a:pPr>
            <a:r>
              <a:rPr lang="en-GB" altLang="en-US" sz="1200" dirty="0" smtClean="0"/>
              <a:t>Manual configuration of one product use to take at least an hour and was prone to human error.</a:t>
            </a:r>
            <a:endParaRPr lang="en-GB" altLang="en-US" sz="1200" dirty="0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BD29EF-EC6B-4DC3-98A6-C57B64B09997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4102100"/>
            <a:ext cx="17240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5" y="2127250"/>
            <a:ext cx="24558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3270250" y="274638"/>
            <a:ext cx="541655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038225"/>
            <a:ext cx="7921625" cy="5000625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From the automation, the servers can be configured with the same Product Directory Structures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At present EUMETSAT Server is operational, it serves:</a:t>
            </a:r>
          </a:p>
          <a:p>
            <a:pPr lvl="1">
              <a:defRPr/>
            </a:pPr>
            <a:r>
              <a:rPr lang="en-GB" sz="2000" dirty="0" smtClean="0"/>
              <a:t>EUMETSAT GSICS Products</a:t>
            </a:r>
          </a:p>
          <a:p>
            <a:pPr lvl="1">
              <a:defRPr/>
            </a:pPr>
            <a:r>
              <a:rPr lang="en-GB" sz="2000" dirty="0" smtClean="0"/>
              <a:t>JMA GSICS Products</a:t>
            </a:r>
          </a:p>
          <a:p>
            <a:pPr lvl="1">
              <a:defRPr/>
            </a:pPr>
            <a:r>
              <a:rPr lang="en-GB" sz="2000" dirty="0" smtClean="0"/>
              <a:t>KMA GSICS Products</a:t>
            </a:r>
          </a:p>
          <a:p>
            <a:pPr lvl="1">
              <a:defRPr/>
            </a:pPr>
            <a:endParaRPr lang="en-GB" sz="2000" dirty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GB" sz="2000" dirty="0" smtClean="0"/>
              <a:t>This server is compatible with the GSICS Product Plotting tool</a:t>
            </a:r>
          </a:p>
          <a:p>
            <a:pPr lvl="1"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NOAA and CMA servers require attention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smtClean="0"/>
              <a:t>Product Replication is to be Implemented (Prototype Available?)</a:t>
            </a:r>
            <a:endParaRPr lang="en-GB" sz="2000" dirty="0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32996E-20D2-40AA-A843-07D53412EF8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3995738"/>
            <a:ext cx="27876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xfrm>
            <a:off x="3359150" y="273050"/>
            <a:ext cx="5327650" cy="86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Operations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280988" y="1143000"/>
            <a:ext cx="7446962" cy="4983163"/>
          </a:xfrm>
        </p:spPr>
        <p:txBody>
          <a:bodyPr/>
          <a:lstStyle/>
          <a:p>
            <a:r>
              <a:rPr lang="en-GB" altLang="en-US" sz="2000" smtClean="0"/>
              <a:t>For the EUMETSAT Collaboration Server:</a:t>
            </a:r>
          </a:p>
          <a:p>
            <a:endParaRPr lang="en-GB" altLang="en-US" sz="2000" smtClean="0"/>
          </a:p>
          <a:p>
            <a:pPr lvl="1"/>
            <a:r>
              <a:rPr lang="en-GB" altLang="en-US" sz="1600" smtClean="0"/>
              <a:t>Best Effort Basis for admin and support.</a:t>
            </a:r>
          </a:p>
          <a:p>
            <a:pPr lvl="1"/>
            <a:r>
              <a:rPr lang="en-GB" altLang="en-US" sz="1600" smtClean="0"/>
              <a:t>Coordination and support is provided by Pete when he makes time.</a:t>
            </a:r>
            <a:endParaRPr lang="en-GB" altLang="en-US" sz="2000" smtClean="0"/>
          </a:p>
          <a:p>
            <a:endParaRPr lang="en-GB" altLang="en-US" sz="2000" smtClean="0"/>
          </a:p>
          <a:p>
            <a:r>
              <a:rPr lang="en-GB" altLang="en-US" sz="2000" smtClean="0"/>
              <a:t>Monitoring of the system is planned</a:t>
            </a:r>
          </a:p>
          <a:p>
            <a:endParaRPr lang="en-GB" altLang="en-US" sz="2000" smtClean="0"/>
          </a:p>
          <a:p>
            <a:r>
              <a:rPr lang="en-GB" altLang="en-US" sz="2000" smtClean="0"/>
              <a:t>User support is provided by EUMETSAT’s HelpDesk</a:t>
            </a:r>
          </a:p>
          <a:p>
            <a:endParaRPr lang="en-GB" altLang="en-US" sz="2000" smtClean="0"/>
          </a:p>
          <a:p>
            <a:r>
              <a:rPr lang="en-GB" altLang="en-US" sz="2000" smtClean="0"/>
              <a:t>No resources are planned for Operational support.</a:t>
            </a:r>
          </a:p>
          <a:p>
            <a:endParaRPr lang="en-GB" altLang="en-US" sz="2000" smtClean="0"/>
          </a:p>
          <a:p>
            <a:r>
              <a:rPr lang="en-GB" altLang="en-US" sz="2000" smtClean="0"/>
              <a:t>Collaboration between the servers is limited.</a:t>
            </a:r>
          </a:p>
          <a:p>
            <a:endParaRPr lang="en-GB" altLang="en-US" sz="2000" smtClean="0"/>
          </a:p>
          <a:p>
            <a:endParaRPr lang="en-GB" altLang="en-US" sz="2000" smtClean="0"/>
          </a:p>
          <a:p>
            <a:endParaRPr lang="en-GB" altLang="en-US" sz="2000" smtClean="0"/>
          </a:p>
          <a:p>
            <a:endParaRPr lang="en-GB" altLang="en-US" sz="2000" smtClean="0"/>
          </a:p>
          <a:p>
            <a:endParaRPr lang="en-GB" altLang="en-US" sz="2000" smtClean="0"/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34279F-F658-4EE0-A41C-43D41BE33C2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3384550" y="274638"/>
            <a:ext cx="5302250" cy="781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Discussions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4802" y="1177025"/>
            <a:ext cx="6243638" cy="4799013"/>
          </a:xfrm>
        </p:spPr>
        <p:txBody>
          <a:bodyPr/>
          <a:lstStyle/>
          <a:p>
            <a:r>
              <a:rPr lang="en-US" altLang="en-US" sz="2600" dirty="0" smtClean="0"/>
              <a:t>Review </a:t>
            </a:r>
            <a:r>
              <a:rPr lang="en-US" altLang="en-US" sz="2600" smtClean="0"/>
              <a:t>the </a:t>
            </a:r>
            <a:r>
              <a:rPr lang="en-US" altLang="en-US" sz="2600" smtClean="0"/>
              <a:t>servers’ </a:t>
            </a:r>
            <a:r>
              <a:rPr lang="en-US" altLang="en-US" sz="2600" dirty="0" smtClean="0"/>
              <a:t>Structures.</a:t>
            </a:r>
          </a:p>
          <a:p>
            <a:endParaRPr lang="en-GB" altLang="en-US" sz="2600" dirty="0" smtClean="0"/>
          </a:p>
          <a:p>
            <a:r>
              <a:rPr lang="en-GB" altLang="en-US" sz="2600" dirty="0" smtClean="0"/>
              <a:t>Finding Resources to Support Enhancements and Operations</a:t>
            </a:r>
          </a:p>
          <a:p>
            <a:endParaRPr lang="en-GB" altLang="en-US" sz="2600" dirty="0" smtClean="0"/>
          </a:p>
          <a:p>
            <a:r>
              <a:rPr lang="en-GB" altLang="en-US" sz="2600" dirty="0" smtClean="0"/>
              <a:t>Finding Resource to Upgrade the Product Plotting Tool to visualise new GSICS products.</a:t>
            </a:r>
          </a:p>
          <a:p>
            <a:endParaRPr lang="en-GB" altLang="en-US" sz="2600" dirty="0" smtClean="0"/>
          </a:p>
          <a:p>
            <a:r>
              <a:rPr lang="en-GB" altLang="en-US" sz="2600" dirty="0" smtClean="0"/>
              <a:t>Replication of the GSICS Products (Prototype Available?)</a:t>
            </a:r>
          </a:p>
          <a:p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1128E3-D061-4508-B1F8-16058A661E4A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3" y="1327150"/>
            <a:ext cx="2781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297238" y="273050"/>
            <a:ext cx="5389562" cy="782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Info to EP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63525" y="1125538"/>
            <a:ext cx="8423275" cy="5000625"/>
          </a:xfrm>
        </p:spPr>
        <p:txBody>
          <a:bodyPr/>
          <a:lstStyle/>
          <a:p>
            <a:r>
              <a:rPr lang="en-US" altLang="en-US" i="1" dirty="0" err="1" smtClean="0"/>
              <a:t>ToR</a:t>
            </a:r>
            <a:r>
              <a:rPr lang="en-US" altLang="en-US" i="1" dirty="0" smtClean="0"/>
              <a:t> need to reflect operations support (see 6d); admin </a:t>
            </a:r>
            <a:r>
              <a:rPr lang="en-US" altLang="en-US" i="1" smtClean="0"/>
              <a:t>and developments.</a:t>
            </a:r>
            <a:endParaRPr lang="en-US" altLang="en-US" i="1" dirty="0" smtClean="0"/>
          </a:p>
          <a:p>
            <a:endParaRPr lang="en-US" altLang="en-US" i="1" dirty="0" smtClean="0"/>
          </a:p>
          <a:p>
            <a:r>
              <a:rPr lang="en-US" altLang="en-US" i="1" dirty="0" smtClean="0"/>
              <a:t>Resources are needed to admin </a:t>
            </a:r>
            <a:r>
              <a:rPr lang="en-US" altLang="en-US" i="1" dirty="0" err="1" smtClean="0"/>
              <a:t>GitHub</a:t>
            </a:r>
            <a:r>
              <a:rPr lang="en-US" altLang="en-US" i="1" dirty="0" smtClean="0"/>
              <a:t>.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Resources are need to plotting tools developments.</a:t>
            </a:r>
          </a:p>
          <a:p>
            <a:endParaRPr lang="en-US" altLang="en-US" i="1" dirty="0" smtClean="0"/>
          </a:p>
          <a:p>
            <a:pPr>
              <a:buNone/>
            </a:pPr>
            <a:endParaRPr lang="en-US" altLang="en-US" i="1" dirty="0" smtClean="0"/>
          </a:p>
          <a:p>
            <a:endParaRPr lang="en-US" altLang="en-US" dirty="0" smtClean="0"/>
          </a:p>
          <a:p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C9998-8F42-4983-B305-FEF33673801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31611</TotalTime>
  <Words>623</Words>
  <Application>Microsoft Office PowerPoint</Application>
  <PresentationFormat>On-screen Show (4:3)</PresentationFormat>
  <Paragraphs>115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GSICS Collaboration Servers  Statuses and Updates</vt:lpstr>
      <vt:lpstr>Slide 2</vt:lpstr>
      <vt:lpstr>Collaboration Servers</vt:lpstr>
      <vt:lpstr>Collaboration Servers</vt:lpstr>
      <vt:lpstr>THREDDS Configuration Automation</vt:lpstr>
      <vt:lpstr>Status</vt:lpstr>
      <vt:lpstr>Operations</vt:lpstr>
      <vt:lpstr>Discussions</vt:lpstr>
      <vt:lpstr>Info to EP</vt:lpstr>
      <vt:lpstr>End of Presentation: Thank you for your attention</vt:lpstr>
    </vt:vector>
  </TitlesOfParts>
  <Company>NOAA / NESDIS / 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Peter Miu</cp:lastModifiedBy>
  <cp:revision>866</cp:revision>
  <dcterms:created xsi:type="dcterms:W3CDTF">2004-06-10T15:46:18Z</dcterms:created>
  <dcterms:modified xsi:type="dcterms:W3CDTF">2017-03-22T13:49:33Z</dcterms:modified>
</cp:coreProperties>
</file>