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0" r:id="rId1"/>
  </p:sldMasterIdLst>
  <p:notesMasterIdLst>
    <p:notesMasterId r:id="rId42"/>
  </p:notesMasterIdLst>
  <p:handoutMasterIdLst>
    <p:handoutMasterId r:id="rId43"/>
  </p:handoutMasterIdLst>
  <p:sldIdLst>
    <p:sldId id="551" r:id="rId2"/>
    <p:sldId id="823" r:id="rId3"/>
    <p:sldId id="934" r:id="rId4"/>
    <p:sldId id="932" r:id="rId5"/>
    <p:sldId id="933" r:id="rId6"/>
    <p:sldId id="877" r:id="rId7"/>
    <p:sldId id="943" r:id="rId8"/>
    <p:sldId id="882" r:id="rId9"/>
    <p:sldId id="881" r:id="rId10"/>
    <p:sldId id="883" r:id="rId11"/>
    <p:sldId id="906" r:id="rId12"/>
    <p:sldId id="921" r:id="rId13"/>
    <p:sldId id="922" r:id="rId14"/>
    <p:sldId id="914" r:id="rId15"/>
    <p:sldId id="923" r:id="rId16"/>
    <p:sldId id="915" r:id="rId17"/>
    <p:sldId id="909" r:id="rId18"/>
    <p:sldId id="924" r:id="rId19"/>
    <p:sldId id="925" r:id="rId20"/>
    <p:sldId id="886" r:id="rId21"/>
    <p:sldId id="926" r:id="rId22"/>
    <p:sldId id="927" r:id="rId23"/>
    <p:sldId id="928" r:id="rId24"/>
    <p:sldId id="929" r:id="rId25"/>
    <p:sldId id="885" r:id="rId26"/>
    <p:sldId id="888" r:id="rId27"/>
    <p:sldId id="890" r:id="rId28"/>
    <p:sldId id="891" r:id="rId29"/>
    <p:sldId id="892" r:id="rId30"/>
    <p:sldId id="930" r:id="rId31"/>
    <p:sldId id="935" r:id="rId32"/>
    <p:sldId id="936" r:id="rId33"/>
    <p:sldId id="937" r:id="rId34"/>
    <p:sldId id="939" r:id="rId35"/>
    <p:sldId id="941" r:id="rId36"/>
    <p:sldId id="942" r:id="rId37"/>
    <p:sldId id="903" r:id="rId38"/>
    <p:sldId id="938" r:id="rId39"/>
    <p:sldId id="931" r:id="rId40"/>
    <p:sldId id="902" r:id="rId41"/>
  </p:sldIdLst>
  <p:sldSz cx="9906000" cy="6858000" type="A4"/>
  <p:notesSz cx="7010400" cy="9296400"/>
  <p:defaultTextStyle>
    <a:defPPr>
      <a:defRPr lang="en-GB"/>
    </a:defPPr>
    <a:lvl1pPr algn="l" rtl="0" fontAlgn="base">
      <a:spcBef>
        <a:spcPct val="0"/>
      </a:spcBef>
      <a:spcAft>
        <a:spcPct val="0"/>
      </a:spcAft>
      <a:defRPr sz="900" b="1" kern="1200">
        <a:solidFill>
          <a:schemeClr val="bg1"/>
        </a:solidFill>
        <a:latin typeface="Tahoma" pitchFamily="34" charset="0"/>
        <a:ea typeface="+mn-ea"/>
        <a:cs typeface="+mn-cs"/>
      </a:defRPr>
    </a:lvl1pPr>
    <a:lvl2pPr marL="456837" algn="l" rtl="0" fontAlgn="base">
      <a:spcBef>
        <a:spcPct val="0"/>
      </a:spcBef>
      <a:spcAft>
        <a:spcPct val="0"/>
      </a:spcAft>
      <a:defRPr sz="900" b="1" kern="1200">
        <a:solidFill>
          <a:schemeClr val="bg1"/>
        </a:solidFill>
        <a:latin typeface="Tahoma" pitchFamily="34" charset="0"/>
        <a:ea typeface="+mn-ea"/>
        <a:cs typeface="+mn-cs"/>
      </a:defRPr>
    </a:lvl2pPr>
    <a:lvl3pPr marL="913673" algn="l" rtl="0" fontAlgn="base">
      <a:spcBef>
        <a:spcPct val="0"/>
      </a:spcBef>
      <a:spcAft>
        <a:spcPct val="0"/>
      </a:spcAft>
      <a:defRPr sz="900" b="1" kern="1200">
        <a:solidFill>
          <a:schemeClr val="bg1"/>
        </a:solidFill>
        <a:latin typeface="Tahoma" pitchFamily="34" charset="0"/>
        <a:ea typeface="+mn-ea"/>
        <a:cs typeface="+mn-cs"/>
      </a:defRPr>
    </a:lvl3pPr>
    <a:lvl4pPr marL="1370508" algn="l" rtl="0" fontAlgn="base">
      <a:spcBef>
        <a:spcPct val="0"/>
      </a:spcBef>
      <a:spcAft>
        <a:spcPct val="0"/>
      </a:spcAft>
      <a:defRPr sz="900" b="1" kern="1200">
        <a:solidFill>
          <a:schemeClr val="bg1"/>
        </a:solidFill>
        <a:latin typeface="Tahoma" pitchFamily="34" charset="0"/>
        <a:ea typeface="+mn-ea"/>
        <a:cs typeface="+mn-cs"/>
      </a:defRPr>
    </a:lvl4pPr>
    <a:lvl5pPr marL="1827346" algn="l" rtl="0" fontAlgn="base">
      <a:spcBef>
        <a:spcPct val="0"/>
      </a:spcBef>
      <a:spcAft>
        <a:spcPct val="0"/>
      </a:spcAft>
      <a:defRPr sz="900" b="1" kern="1200">
        <a:solidFill>
          <a:schemeClr val="bg1"/>
        </a:solidFill>
        <a:latin typeface="Tahoma" pitchFamily="34" charset="0"/>
        <a:ea typeface="+mn-ea"/>
        <a:cs typeface="+mn-cs"/>
      </a:defRPr>
    </a:lvl5pPr>
    <a:lvl6pPr marL="2284180" algn="l" defTabSz="913673" rtl="0" eaLnBrk="1" latinLnBrk="0" hangingPunct="1">
      <a:defRPr sz="900" b="1" kern="1200">
        <a:solidFill>
          <a:schemeClr val="bg1"/>
        </a:solidFill>
        <a:latin typeface="Tahoma" pitchFamily="34" charset="0"/>
        <a:ea typeface="+mn-ea"/>
        <a:cs typeface="+mn-cs"/>
      </a:defRPr>
    </a:lvl6pPr>
    <a:lvl7pPr marL="2741018" algn="l" defTabSz="913673" rtl="0" eaLnBrk="1" latinLnBrk="0" hangingPunct="1">
      <a:defRPr sz="900" b="1" kern="1200">
        <a:solidFill>
          <a:schemeClr val="bg1"/>
        </a:solidFill>
        <a:latin typeface="Tahoma" pitchFamily="34" charset="0"/>
        <a:ea typeface="+mn-ea"/>
        <a:cs typeface="+mn-cs"/>
      </a:defRPr>
    </a:lvl7pPr>
    <a:lvl8pPr marL="3197853" algn="l" defTabSz="913673" rtl="0" eaLnBrk="1" latinLnBrk="0" hangingPunct="1">
      <a:defRPr sz="900" b="1" kern="1200">
        <a:solidFill>
          <a:schemeClr val="bg1"/>
        </a:solidFill>
        <a:latin typeface="Tahoma" pitchFamily="34" charset="0"/>
        <a:ea typeface="+mn-ea"/>
        <a:cs typeface="+mn-cs"/>
      </a:defRPr>
    </a:lvl8pPr>
    <a:lvl9pPr marL="3654689" algn="l" defTabSz="913673" rtl="0" eaLnBrk="1" latinLnBrk="0" hangingPunct="1">
      <a:defRPr sz="900" b="1" kern="1200">
        <a:solidFill>
          <a:schemeClr val="bg1"/>
        </a:solidFill>
        <a:latin typeface="Tahoma" pitchFamily="34" charset="0"/>
        <a:ea typeface="+mn-ea"/>
        <a:cs typeface="+mn-cs"/>
      </a:defRPr>
    </a:lvl9pPr>
  </p:defaultTextStyle>
  <p:extLst>
    <p:ext uri="{EFAFB233-063F-42B5-8137-9DF3F51BA10A}">
      <p15:sldGuideLst xmlns:p15="http://schemas.microsoft.com/office/powerpoint/2012/main">
        <p15:guide id="1" orient="horz" pos="1164">
          <p15:clr>
            <a:srgbClr val="A4A3A4"/>
          </p15:clr>
        </p15:guide>
        <p15:guide id="2" orient="horz" pos="1411">
          <p15:clr>
            <a:srgbClr val="A4A3A4"/>
          </p15:clr>
        </p15:guide>
        <p15:guide id="3" orient="horz" pos="2715">
          <p15:clr>
            <a:srgbClr val="A4A3A4"/>
          </p15:clr>
        </p15:guide>
        <p15:guide id="4" orient="horz" pos="2389">
          <p15:clr>
            <a:srgbClr val="A4A3A4"/>
          </p15:clr>
        </p15:guide>
        <p15:guide id="5" orient="horz" pos="2064">
          <p15:clr>
            <a:srgbClr val="A4A3A4"/>
          </p15:clr>
        </p15:guide>
        <p15:guide id="6" orient="horz" pos="1735">
          <p15:clr>
            <a:srgbClr val="A4A3A4"/>
          </p15:clr>
        </p15:guide>
        <p15:guide id="7" orient="horz" pos="3369">
          <p15:clr>
            <a:srgbClr val="A4A3A4"/>
          </p15:clr>
        </p15:guide>
        <p15:guide id="8" orient="horz" pos="3699">
          <p15:clr>
            <a:srgbClr val="A4A3A4"/>
          </p15:clr>
        </p15:guide>
        <p15:guide id="9" pos="4214">
          <p15:clr>
            <a:srgbClr val="A4A3A4"/>
          </p15:clr>
        </p15:guide>
        <p15:guide id="10" pos="358">
          <p15:clr>
            <a:srgbClr val="A4A3A4"/>
          </p15:clr>
        </p15:guide>
        <p15:guide id="11" pos="912">
          <p15:clr>
            <a:srgbClr val="A4A3A4"/>
          </p15:clr>
        </p15:guide>
        <p15:guide id="12" pos="4879">
          <p15:clr>
            <a:srgbClr val="A4A3A4"/>
          </p15:clr>
        </p15:guide>
        <p15:guide id="13" pos="5556">
          <p15:clr>
            <a:srgbClr val="A4A3A4"/>
          </p15:clr>
        </p15:guide>
        <p15:guide id="14" pos="1424">
          <p15:clr>
            <a:srgbClr val="A4A3A4"/>
          </p15:clr>
        </p15:guide>
        <p15:guide id="15" pos="402">
          <p15:clr>
            <a:srgbClr val="A4A3A4"/>
          </p15:clr>
        </p15:guide>
        <p15:guide id="16" pos="1795">
          <p15:clr>
            <a:srgbClr val="A4A3A4"/>
          </p15:clr>
        </p15:guide>
      </p15:sldGuideLst>
    </p:ext>
    <p:ext uri="{2D200454-40CA-4A62-9FC3-DE9A4176ACB9}">
      <p15:notesGuideLst xmlns:p15="http://schemas.microsoft.com/office/powerpoint/2012/main">
        <p15:guide id="1" orient="horz" pos="2928">
          <p15:clr>
            <a:srgbClr val="A4A3A4"/>
          </p15:clr>
        </p15:guide>
        <p15:guide id="2" pos="220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DADE"/>
    <a:srgbClr val="4E0B55"/>
    <a:srgbClr val="EE2D24"/>
    <a:srgbClr val="3333FF"/>
    <a:srgbClr val="FF9900"/>
    <a:srgbClr val="009900"/>
    <a:srgbClr val="C7A775"/>
    <a:srgbClr val="00B5EF"/>
    <a:srgbClr val="CDE3A0"/>
    <a:srgbClr val="EFC8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590" autoAdjust="0"/>
    <p:restoredTop sz="85323" autoAdjust="0"/>
  </p:normalViewPr>
  <p:slideViewPr>
    <p:cSldViewPr snapToGrid="0">
      <p:cViewPr varScale="1">
        <p:scale>
          <a:sx n="52" d="100"/>
          <a:sy n="52" d="100"/>
        </p:scale>
        <p:origin x="690" y="66"/>
      </p:cViewPr>
      <p:guideLst>
        <p:guide orient="horz" pos="1164"/>
        <p:guide orient="horz" pos="1411"/>
        <p:guide orient="horz" pos="2715"/>
        <p:guide orient="horz" pos="2389"/>
        <p:guide orient="horz" pos="2064"/>
        <p:guide orient="horz" pos="1735"/>
        <p:guide orient="horz" pos="3369"/>
        <p:guide orient="horz" pos="3699"/>
        <p:guide pos="4214"/>
        <p:guide pos="358"/>
        <p:guide pos="912"/>
        <p:guide pos="4879"/>
        <p:guide pos="5556"/>
        <p:guide pos="1424"/>
        <p:guide pos="402"/>
        <p:guide pos="17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Grid="0">
      <p:cViewPr varScale="1">
        <p:scale>
          <a:sx n="58" d="100"/>
          <a:sy n="58" d="100"/>
        </p:scale>
        <p:origin x="-1506" y="-78"/>
      </p:cViewPr>
      <p:guideLst>
        <p:guide orient="horz" pos="2928"/>
        <p:guide pos="2207"/>
      </p:guideLst>
    </p:cSldViewPr>
  </p:notesViewPr>
  <p:gridSpacing cx="90012" cy="90012"/>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6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79" name="Rectangle 3"/>
          <p:cNvSpPr>
            <a:spLocks noGrp="1" noChangeArrowheads="1"/>
          </p:cNvSpPr>
          <p:nvPr>
            <p:ph type="dt" sz="quarter" idx="1"/>
          </p:nvPr>
        </p:nvSpPr>
        <p:spPr bwMode="auto">
          <a:xfrm>
            <a:off x="6024396" y="0"/>
            <a:ext cx="102271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9BDA86A5-C3F8-4600-8CE3-C04B72EF9C2F}" type="datetime4">
              <a:rPr lang="en-GB" smtClean="0"/>
              <a:pPr>
                <a:defRPr/>
              </a:pPr>
              <a:t>22 March 2017</a:t>
            </a:fld>
            <a:endParaRPr lang="de-DE"/>
          </a:p>
        </p:txBody>
      </p:sp>
      <p:sp>
        <p:nvSpPr>
          <p:cNvPr id="126980" name="Rectangle 4"/>
          <p:cNvSpPr>
            <a:spLocks noGrp="1" noChangeArrowheads="1"/>
          </p:cNvSpPr>
          <p:nvPr>
            <p:ph type="ftr" sz="quarter" idx="2"/>
          </p:nvPr>
        </p:nvSpPr>
        <p:spPr bwMode="auto">
          <a:xfrm>
            <a:off x="0" y="9104302"/>
            <a:ext cx="6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81" name="Rectangle 5"/>
          <p:cNvSpPr>
            <a:spLocks noGrp="1" noChangeArrowheads="1"/>
          </p:cNvSpPr>
          <p:nvPr>
            <p:ph type="sldNum" sz="quarter" idx="3"/>
          </p:nvPr>
        </p:nvSpPr>
        <p:spPr bwMode="auto">
          <a:xfrm>
            <a:off x="6859562" y="9104302"/>
            <a:ext cx="187551"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173C6697-A4F6-43B0-B68C-324E1280CAFB}" type="slidenum">
              <a:rPr lang="de-DE"/>
              <a:pPr>
                <a:defRPr/>
              </a:pPr>
              <a:t>‹#›</a:t>
            </a:fld>
            <a:endParaRPr lang="de-DE"/>
          </a:p>
        </p:txBody>
      </p:sp>
    </p:spTree>
    <p:extLst>
      <p:ext uri="{BB962C8B-B14F-4D97-AF65-F5344CB8AC3E}">
        <p14:creationId xmlns:p14="http://schemas.microsoft.com/office/powerpoint/2010/main" val="417871661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117" cy="465266"/>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5" name="Rectangle 3"/>
          <p:cNvSpPr>
            <a:spLocks noGrp="1" noChangeArrowheads="1"/>
          </p:cNvSpPr>
          <p:nvPr>
            <p:ph type="dt" idx="1"/>
          </p:nvPr>
        </p:nvSpPr>
        <p:spPr bwMode="auto">
          <a:xfrm>
            <a:off x="3973283" y="0"/>
            <a:ext cx="3037117" cy="465266"/>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AF3C147A-0D2F-4A49-8F4F-33980B94F1F7}" type="datetime4">
              <a:rPr lang="en-GB" smtClean="0"/>
              <a:pPr>
                <a:defRPr/>
              </a:pPr>
              <a:t>22 March 2017</a:t>
            </a:fld>
            <a:endParaRPr lang="de-DE"/>
          </a:p>
        </p:txBody>
      </p:sp>
      <p:sp>
        <p:nvSpPr>
          <p:cNvPr id="33796" name="Rectangle 4"/>
          <p:cNvSpPr>
            <a:spLocks noGrp="1" noRot="1" noChangeAspect="1" noChangeArrowheads="1" noTextEdit="1"/>
          </p:cNvSpPr>
          <p:nvPr>
            <p:ph type="sldImg" idx="2"/>
          </p:nvPr>
        </p:nvSpPr>
        <p:spPr bwMode="auto">
          <a:xfrm>
            <a:off x="987425" y="695325"/>
            <a:ext cx="503555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2829" y="4414824"/>
            <a:ext cx="5144742" cy="4185907"/>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8831135"/>
            <a:ext cx="3037117" cy="465265"/>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9" name="Rectangle 7"/>
          <p:cNvSpPr>
            <a:spLocks noGrp="1" noChangeArrowheads="1"/>
          </p:cNvSpPr>
          <p:nvPr>
            <p:ph type="sldNum" sz="quarter" idx="5"/>
          </p:nvPr>
        </p:nvSpPr>
        <p:spPr bwMode="auto">
          <a:xfrm>
            <a:off x="3973283" y="8831135"/>
            <a:ext cx="3037117" cy="465265"/>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123812D3-E89D-4B71-A037-BF846B8DE299}" type="slidenum">
              <a:rPr lang="de-DE"/>
              <a:pPr>
                <a:defRPr/>
              </a:pPr>
              <a:t>‹#›</a:t>
            </a:fld>
            <a:endParaRPr lang="de-DE"/>
          </a:p>
        </p:txBody>
      </p:sp>
    </p:spTree>
    <p:extLst>
      <p:ext uri="{BB962C8B-B14F-4D97-AF65-F5344CB8AC3E}">
        <p14:creationId xmlns:p14="http://schemas.microsoft.com/office/powerpoint/2010/main" val="3964645148"/>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6837"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3673"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0508"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7346"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4180" algn="l" defTabSz="913673" rtl="0" eaLnBrk="1" latinLnBrk="0" hangingPunct="1">
      <a:defRPr sz="1200" kern="1200">
        <a:solidFill>
          <a:schemeClr val="tx1"/>
        </a:solidFill>
        <a:latin typeface="+mn-lt"/>
        <a:ea typeface="+mn-ea"/>
        <a:cs typeface="+mn-cs"/>
      </a:defRPr>
    </a:lvl6pPr>
    <a:lvl7pPr marL="2741018" algn="l" defTabSz="913673" rtl="0" eaLnBrk="1" latinLnBrk="0" hangingPunct="1">
      <a:defRPr sz="1200" kern="1200">
        <a:solidFill>
          <a:schemeClr val="tx1"/>
        </a:solidFill>
        <a:latin typeface="+mn-lt"/>
        <a:ea typeface="+mn-ea"/>
        <a:cs typeface="+mn-cs"/>
      </a:defRPr>
    </a:lvl7pPr>
    <a:lvl8pPr marL="3197853" algn="l" defTabSz="913673" rtl="0" eaLnBrk="1" latinLnBrk="0" hangingPunct="1">
      <a:defRPr sz="1200" kern="1200">
        <a:solidFill>
          <a:schemeClr val="tx1"/>
        </a:solidFill>
        <a:latin typeface="+mn-lt"/>
        <a:ea typeface="+mn-ea"/>
        <a:cs typeface="+mn-cs"/>
      </a:defRPr>
    </a:lvl8pPr>
    <a:lvl9pPr marL="3654689" algn="l" defTabSz="91367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E3FB869D-7AE8-45BD-AD5A-D0DA05E60C73}" type="slidenum">
              <a:rPr lang="de-DE" smtClean="0"/>
              <a:pPr/>
              <a:t>1</a:t>
            </a:fld>
            <a:endParaRPr lang="de-DE" smtClean="0"/>
          </a:p>
        </p:txBody>
      </p:sp>
      <p:sp>
        <p:nvSpPr>
          <p:cNvPr id="34819" name="Rectangle 2"/>
          <p:cNvSpPr>
            <a:spLocks noGrp="1" noRot="1" noChangeAspect="1" noChangeArrowheads="1" noTextEdit="1"/>
          </p:cNvSpPr>
          <p:nvPr>
            <p:ph type="sldImg"/>
          </p:nvPr>
        </p:nvSpPr>
        <p:spPr>
          <a:xfrm>
            <a:off x="987425" y="695325"/>
            <a:ext cx="5035550" cy="3486150"/>
          </a:xfrm>
          <a:ln/>
        </p:spPr>
      </p:sp>
      <p:sp>
        <p:nvSpPr>
          <p:cNvPr id="34820" name="Rectangle 3"/>
          <p:cNvSpPr>
            <a:spLocks noGrp="1" noChangeArrowheads="1"/>
          </p:cNvSpPr>
          <p:nvPr>
            <p:ph type="body" idx="1"/>
          </p:nvPr>
        </p:nvSpPr>
        <p:spPr>
          <a:noFill/>
          <a:ln/>
        </p:spPr>
        <p:txBody>
          <a:bodyPr/>
          <a:lstStyle/>
          <a:p>
            <a:endParaRPr lang="de-DE" dirty="0" smtClean="0"/>
          </a:p>
        </p:txBody>
      </p:sp>
      <p:sp>
        <p:nvSpPr>
          <p:cNvPr id="5" name="Date Placeholder 4"/>
          <p:cNvSpPr>
            <a:spLocks noGrp="1"/>
          </p:cNvSpPr>
          <p:nvPr>
            <p:ph type="dt" idx="10"/>
          </p:nvPr>
        </p:nvSpPr>
        <p:spPr/>
        <p:txBody>
          <a:bodyPr/>
          <a:lstStyle/>
          <a:p>
            <a:pPr>
              <a:defRPr/>
            </a:pPr>
            <a:fld id="{84E8CFAD-6A94-4CB7-B32D-926ACF4E508E}" type="datetime4">
              <a:rPr lang="en-GB" smtClean="0"/>
              <a:pPr>
                <a:defRPr/>
              </a:pPr>
              <a:t>22 March 2017</a:t>
            </a:fld>
            <a:endParaRPr lang="de-DE"/>
          </a:p>
        </p:txBody>
      </p:sp>
    </p:spTree>
    <p:extLst>
      <p:ext uri="{BB962C8B-B14F-4D97-AF65-F5344CB8AC3E}">
        <p14:creationId xmlns:p14="http://schemas.microsoft.com/office/powerpoint/2010/main" val="37355158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694004"/>
            <a:ext cx="84201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485900" y="4429125"/>
            <a:ext cx="6934200" cy="1752600"/>
          </a:xfrm>
        </p:spPr>
        <p:txBody>
          <a:bodyPr/>
          <a:lstStyle>
            <a:lvl1pPr marL="0" indent="0" algn="ctr">
              <a:buNone/>
              <a:defRPr>
                <a:solidFill>
                  <a:schemeClr val="tx1">
                    <a:tint val="75000"/>
                  </a:schemeClr>
                </a:solidFill>
              </a:defRPr>
            </a:lvl1pPr>
            <a:lvl2pPr marL="456837" indent="0" algn="ctr">
              <a:buNone/>
              <a:defRPr>
                <a:solidFill>
                  <a:schemeClr val="tx1">
                    <a:tint val="75000"/>
                  </a:schemeClr>
                </a:solidFill>
              </a:defRPr>
            </a:lvl2pPr>
            <a:lvl3pPr marL="913673" indent="0" algn="ctr">
              <a:buNone/>
              <a:defRPr>
                <a:solidFill>
                  <a:schemeClr val="tx1">
                    <a:tint val="75000"/>
                  </a:schemeClr>
                </a:solidFill>
              </a:defRPr>
            </a:lvl3pPr>
            <a:lvl4pPr marL="1370508" indent="0" algn="ctr">
              <a:buNone/>
              <a:defRPr>
                <a:solidFill>
                  <a:schemeClr val="tx1">
                    <a:tint val="75000"/>
                  </a:schemeClr>
                </a:solidFill>
              </a:defRPr>
            </a:lvl4pPr>
            <a:lvl5pPr marL="1827346" indent="0" algn="ctr">
              <a:buNone/>
              <a:defRPr>
                <a:solidFill>
                  <a:schemeClr val="tx1">
                    <a:tint val="75000"/>
                  </a:schemeClr>
                </a:solidFill>
              </a:defRPr>
            </a:lvl5pPr>
            <a:lvl6pPr marL="2284180" indent="0" algn="ctr">
              <a:buNone/>
              <a:defRPr>
                <a:solidFill>
                  <a:schemeClr val="tx1">
                    <a:tint val="75000"/>
                  </a:schemeClr>
                </a:solidFill>
              </a:defRPr>
            </a:lvl6pPr>
            <a:lvl7pPr marL="2741018" indent="0" algn="ctr">
              <a:buNone/>
              <a:defRPr>
                <a:solidFill>
                  <a:schemeClr val="tx1">
                    <a:tint val="75000"/>
                  </a:schemeClr>
                </a:solidFill>
              </a:defRPr>
            </a:lvl7pPr>
            <a:lvl8pPr marL="3197853" indent="0" algn="ctr">
              <a:buNone/>
              <a:defRPr>
                <a:solidFill>
                  <a:schemeClr val="tx1">
                    <a:tint val="75000"/>
                  </a:schemeClr>
                </a:solidFill>
              </a:defRPr>
            </a:lvl8pPr>
            <a:lvl9pPr marL="3654689" indent="0" algn="ctr">
              <a:buNone/>
              <a:defRPr>
                <a:solidFill>
                  <a:schemeClr val="tx1">
                    <a:tint val="75000"/>
                  </a:schemeClr>
                </a:solidFill>
              </a:defRPr>
            </a:lvl9pPr>
          </a:lstStyle>
          <a:p>
            <a:r>
              <a:rPr lang="en-US" dirty="0" smtClean="0"/>
              <a:t>Click to edit Master subtitle style</a:t>
            </a:r>
            <a:endParaRPr lang="en-GB" dirty="0"/>
          </a:p>
        </p:txBody>
      </p:sp>
      <p:pic>
        <p:nvPicPr>
          <p:cNvPr id="57346" name="Picture 2" descr="H:\MY DOCUMENTS\GSICS\logo\GSICS500px.png"/>
          <p:cNvPicPr>
            <a:picLocks noChangeAspect="1" noChangeArrowheads="1"/>
          </p:cNvPicPr>
          <p:nvPr userDrawn="1"/>
        </p:nvPicPr>
        <p:blipFill>
          <a:blip r:embed="rId2" cstate="print"/>
          <a:srcRect/>
          <a:stretch>
            <a:fillRect/>
          </a:stretch>
        </p:blipFill>
        <p:spPr bwMode="auto">
          <a:xfrm>
            <a:off x="2571750" y="185764"/>
            <a:ext cx="4762500" cy="1933575"/>
          </a:xfrm>
          <a:prstGeom prst="rect">
            <a:avLst/>
          </a:prstGeom>
          <a:noFill/>
        </p:spPr>
      </p:pic>
    </p:spTree>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5"/>
            <a:ext cx="5943600" cy="566739"/>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6837" indent="0">
              <a:buNone/>
              <a:defRPr sz="2800"/>
            </a:lvl2pPr>
            <a:lvl3pPr marL="913673" indent="0">
              <a:buNone/>
              <a:defRPr sz="2300"/>
            </a:lvl3pPr>
            <a:lvl4pPr marL="1370508" indent="0">
              <a:buNone/>
              <a:defRPr sz="2000"/>
            </a:lvl4pPr>
            <a:lvl5pPr marL="1827346" indent="0">
              <a:buNone/>
              <a:defRPr sz="2000"/>
            </a:lvl5pPr>
            <a:lvl6pPr marL="2284180" indent="0">
              <a:buNone/>
              <a:defRPr sz="2000"/>
            </a:lvl6pPr>
            <a:lvl7pPr marL="2741018" indent="0">
              <a:buNone/>
              <a:defRPr sz="2000"/>
            </a:lvl7pPr>
            <a:lvl8pPr marL="3197853" indent="0">
              <a:buNone/>
              <a:defRPr sz="2000"/>
            </a:lvl8pPr>
            <a:lvl9pPr marL="3654689" indent="0">
              <a:buNone/>
              <a:defRPr sz="2000"/>
            </a:lvl9pPr>
          </a:lstStyle>
          <a:p>
            <a:pPr lvl="0"/>
            <a:endParaRPr lang="en-GB" noProof="0" smtClean="0"/>
          </a:p>
        </p:txBody>
      </p:sp>
      <p:sp>
        <p:nvSpPr>
          <p:cNvPr id="4" name="Text Placeholder 3"/>
          <p:cNvSpPr>
            <a:spLocks noGrp="1"/>
          </p:cNvSpPr>
          <p:nvPr>
            <p:ph type="body" sz="half" idx="2"/>
          </p:nvPr>
        </p:nvSpPr>
        <p:spPr>
          <a:xfrm>
            <a:off x="1941645" y="5367349"/>
            <a:ext cx="5943600" cy="804863"/>
          </a:xfrm>
        </p:spPr>
        <p:txBody>
          <a:bodyPr/>
          <a:lstStyle>
            <a:lvl1pPr marL="0" indent="0">
              <a:buNone/>
              <a:defRPr sz="1400"/>
            </a:lvl1pPr>
            <a:lvl2pPr marL="456837" indent="0">
              <a:buNone/>
              <a:defRPr sz="1200"/>
            </a:lvl2pPr>
            <a:lvl3pPr marL="913673" indent="0">
              <a:buNone/>
              <a:defRPr sz="1100"/>
            </a:lvl3pPr>
            <a:lvl4pPr marL="1370508" indent="0">
              <a:buNone/>
              <a:defRPr sz="900"/>
            </a:lvl4pPr>
            <a:lvl5pPr marL="1827346" indent="0">
              <a:buNone/>
              <a:defRPr sz="900"/>
            </a:lvl5pPr>
            <a:lvl6pPr marL="2284180" indent="0">
              <a:buNone/>
              <a:defRPr sz="900"/>
            </a:lvl6pPr>
            <a:lvl7pPr marL="2741018" indent="0">
              <a:buNone/>
              <a:defRPr sz="900"/>
            </a:lvl7pPr>
            <a:lvl8pPr marL="3197853" indent="0">
              <a:buNone/>
              <a:defRPr sz="900"/>
            </a:lvl8pPr>
            <a:lvl9pPr marL="3654689"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63"/>
            <a:ext cx="2414588"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6578" y="274663"/>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95300" y="46212"/>
            <a:ext cx="8915400" cy="618727"/>
          </a:xfrm>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131220"/>
            <a:ext cx="8915400" cy="555665"/>
          </a:xfrm>
        </p:spPr>
        <p:txBody>
          <a:bodyPr/>
          <a:lstStyle>
            <a:lvl1pPr>
              <a:defRPr sz="2800" b="1"/>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2300" b="1"/>
            </a:lvl1pPr>
            <a:lvl2pPr>
              <a:defRPr sz="2000" b="1"/>
            </a:lvl2pPr>
          </a:lstStyle>
          <a:p>
            <a:pPr lvl="0"/>
            <a:r>
              <a:rPr lang="en-US" dirty="0" smtClean="0"/>
              <a:t>Click to edit Master text styles</a:t>
            </a:r>
          </a:p>
          <a:p>
            <a:pPr lvl="1"/>
            <a:r>
              <a:rPr lang="en-US" dirty="0" smtClean="0"/>
              <a:t>Second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41"/>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6837" indent="0">
              <a:buNone/>
              <a:defRPr sz="1800">
                <a:solidFill>
                  <a:schemeClr val="tx1">
                    <a:tint val="75000"/>
                  </a:schemeClr>
                </a:solidFill>
              </a:defRPr>
            </a:lvl2pPr>
            <a:lvl3pPr marL="913673" indent="0">
              <a:buNone/>
              <a:defRPr sz="1600">
                <a:solidFill>
                  <a:schemeClr val="tx1">
                    <a:tint val="75000"/>
                  </a:schemeClr>
                </a:solidFill>
              </a:defRPr>
            </a:lvl3pPr>
            <a:lvl4pPr marL="1370508" indent="0">
              <a:buNone/>
              <a:defRPr sz="1400">
                <a:solidFill>
                  <a:schemeClr val="tx1">
                    <a:tint val="75000"/>
                  </a:schemeClr>
                </a:solidFill>
              </a:defRPr>
            </a:lvl4pPr>
            <a:lvl5pPr marL="1827346" indent="0">
              <a:buNone/>
              <a:defRPr sz="1400">
                <a:solidFill>
                  <a:schemeClr val="tx1">
                    <a:tint val="75000"/>
                  </a:schemeClr>
                </a:solidFill>
              </a:defRPr>
            </a:lvl5pPr>
            <a:lvl6pPr marL="2284180" indent="0">
              <a:buNone/>
              <a:defRPr sz="1400">
                <a:solidFill>
                  <a:schemeClr val="tx1">
                    <a:tint val="75000"/>
                  </a:schemeClr>
                </a:solidFill>
              </a:defRPr>
            </a:lvl6pPr>
            <a:lvl7pPr marL="2741018" indent="0">
              <a:buNone/>
              <a:defRPr sz="1400">
                <a:solidFill>
                  <a:schemeClr val="tx1">
                    <a:tint val="75000"/>
                  </a:schemeClr>
                </a:solidFill>
              </a:defRPr>
            </a:lvl7pPr>
            <a:lvl8pPr marL="3197853" indent="0">
              <a:buNone/>
              <a:defRPr sz="1400">
                <a:solidFill>
                  <a:schemeClr val="tx1">
                    <a:tint val="75000"/>
                  </a:schemeClr>
                </a:solidFill>
              </a:defRPr>
            </a:lvl8pPr>
            <a:lvl9pPr marL="3654689"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64"/>
            <a:ext cx="8915400" cy="954087"/>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7"/>
            <a:ext cx="4376870" cy="639763"/>
          </a:xfrm>
        </p:spPr>
        <p:txBody>
          <a:bodyPr anchor="b"/>
          <a:lstStyle>
            <a:lvl1pPr marL="0" indent="0">
              <a:buNone/>
              <a:defRPr sz="2300" b="1"/>
            </a:lvl1pPr>
            <a:lvl2pPr marL="456837" indent="0">
              <a:buNone/>
              <a:defRPr sz="2000" b="1"/>
            </a:lvl2pPr>
            <a:lvl3pPr marL="913673" indent="0">
              <a:buNone/>
              <a:defRPr sz="1800" b="1"/>
            </a:lvl3pPr>
            <a:lvl4pPr marL="1370508" indent="0">
              <a:buNone/>
              <a:defRPr sz="1600" b="1"/>
            </a:lvl4pPr>
            <a:lvl5pPr marL="1827346" indent="0">
              <a:buNone/>
              <a:defRPr sz="1600" b="1"/>
            </a:lvl5pPr>
            <a:lvl6pPr marL="2284180" indent="0">
              <a:buNone/>
              <a:defRPr sz="1600" b="1"/>
            </a:lvl6pPr>
            <a:lvl7pPr marL="2741018" indent="0">
              <a:buNone/>
              <a:defRPr sz="1600" b="1"/>
            </a:lvl7pPr>
            <a:lvl8pPr marL="3197853" indent="0">
              <a:buNone/>
              <a:defRPr sz="1600" b="1"/>
            </a:lvl8pPr>
            <a:lvl9pPr marL="365468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115" y="1535117"/>
            <a:ext cx="4378590" cy="639763"/>
          </a:xfrm>
        </p:spPr>
        <p:txBody>
          <a:bodyPr anchor="b"/>
          <a:lstStyle>
            <a:lvl1pPr marL="0" indent="0">
              <a:buNone/>
              <a:defRPr sz="2300" b="1"/>
            </a:lvl1pPr>
            <a:lvl2pPr marL="456837" indent="0">
              <a:buNone/>
              <a:defRPr sz="2000" b="1"/>
            </a:lvl2pPr>
            <a:lvl3pPr marL="913673" indent="0">
              <a:buNone/>
              <a:defRPr sz="1800" b="1"/>
            </a:lvl3pPr>
            <a:lvl4pPr marL="1370508" indent="0">
              <a:buNone/>
              <a:defRPr sz="1600" b="1"/>
            </a:lvl4pPr>
            <a:lvl5pPr marL="1827346" indent="0">
              <a:buNone/>
              <a:defRPr sz="1600" b="1"/>
            </a:lvl5pPr>
            <a:lvl6pPr marL="2284180" indent="0">
              <a:buNone/>
              <a:defRPr sz="1600" b="1"/>
            </a:lvl6pPr>
            <a:lvl7pPr marL="2741018" indent="0">
              <a:buNone/>
              <a:defRPr sz="1600" b="1"/>
            </a:lvl7pPr>
            <a:lvl8pPr marL="3197853" indent="0">
              <a:buNone/>
              <a:defRPr sz="1600" b="1"/>
            </a:lvl8pPr>
            <a:lvl9pPr marL="365468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5" y="2174875"/>
            <a:ext cx="4378590" cy="3951288"/>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6575" y="1600206"/>
            <a:ext cx="4746625" cy="4525963"/>
          </a:xfrm>
        </p:spPr>
        <p:txBody>
          <a:bodyPr/>
          <a:lstStyle>
            <a:lvl1pPr>
              <a:defRPr sz="28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48302" y="1600206"/>
            <a:ext cx="3971925" cy="4525963"/>
          </a:xfrm>
        </p:spPr>
        <p:txBody>
          <a:bodyPr/>
          <a:lstStyle>
            <a:lvl1pPr>
              <a:defRPr sz="28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52"/>
          <p:cNvGrpSpPr>
            <a:grpSpLocks/>
          </p:cNvGrpSpPr>
          <p:nvPr userDrawn="1"/>
        </p:nvGrpSpPr>
        <p:grpSpPr bwMode="auto">
          <a:xfrm>
            <a:off x="4786" y="1090649"/>
            <a:ext cx="9901237" cy="128587"/>
            <a:chOff x="3" y="2044"/>
            <a:chExt cx="6237" cy="179"/>
          </a:xfrm>
        </p:grpSpPr>
        <p:sp>
          <p:nvSpPr>
            <p:cNvPr id="4"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5"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8"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3"/>
            <a:ext cx="3259006" cy="1162051"/>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2" y="273083"/>
            <a:ext cx="5537729" cy="5853113"/>
          </a:xfrm>
        </p:spPr>
        <p:txBody>
          <a:bodyPr/>
          <a:lstStyle>
            <a:lvl1pPr>
              <a:defRPr sz="3200"/>
            </a:lvl1pPr>
            <a:lvl2pPr>
              <a:defRPr sz="28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4"/>
            <a:ext cx="3259006" cy="4691063"/>
          </a:xfrm>
        </p:spPr>
        <p:txBody>
          <a:bodyPr/>
          <a:lstStyle>
            <a:lvl1pPr marL="0" indent="0">
              <a:buNone/>
              <a:defRPr sz="1400"/>
            </a:lvl1pPr>
            <a:lvl2pPr marL="456837" indent="0">
              <a:buNone/>
              <a:defRPr sz="1200"/>
            </a:lvl2pPr>
            <a:lvl3pPr marL="913673" indent="0">
              <a:buNone/>
              <a:defRPr sz="1100"/>
            </a:lvl3pPr>
            <a:lvl4pPr marL="1370508" indent="0">
              <a:buNone/>
              <a:defRPr sz="900"/>
            </a:lvl4pPr>
            <a:lvl5pPr marL="1827346" indent="0">
              <a:buNone/>
              <a:defRPr sz="900"/>
            </a:lvl5pPr>
            <a:lvl6pPr marL="2284180" indent="0">
              <a:buNone/>
              <a:defRPr sz="900"/>
            </a:lvl6pPr>
            <a:lvl7pPr marL="2741018" indent="0">
              <a:buNone/>
              <a:defRPr sz="900"/>
            </a:lvl7pPr>
            <a:lvl8pPr marL="3197853" indent="0">
              <a:buNone/>
              <a:defRPr sz="900"/>
            </a:lvl8pPr>
            <a:lvl9pPr marL="3654689"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95300" y="50368"/>
            <a:ext cx="8915400" cy="429541"/>
          </a:xfrm>
          <a:prstGeom prst="rect">
            <a:avLst/>
          </a:prstGeom>
          <a:noFill/>
          <a:ln w="9525">
            <a:noFill/>
            <a:miter lim="800000"/>
            <a:headEnd/>
            <a:tailEnd/>
          </a:ln>
        </p:spPr>
        <p:txBody>
          <a:bodyPr vert="horz" wrap="square" lIns="91366" tIns="45682" rIns="91366" bIns="45682" numCol="1" anchor="ctr" anchorCtr="0" compatLnSpc="1">
            <a:prstTxWarp prst="textNoShape">
              <a:avLst/>
            </a:prstTxWarp>
          </a:bodyPr>
          <a:lstStyle/>
          <a:p>
            <a:pPr lvl="0"/>
            <a:r>
              <a:rPr lang="en-US" dirty="0" smtClean="0"/>
              <a:t>Click to edit Master title style</a:t>
            </a:r>
            <a:endParaRPr lang="en-GB" dirty="0" smtClean="0"/>
          </a:p>
        </p:txBody>
      </p:sp>
      <p:sp>
        <p:nvSpPr>
          <p:cNvPr id="2051" name="Text Placeholder 2"/>
          <p:cNvSpPr>
            <a:spLocks noGrp="1"/>
          </p:cNvSpPr>
          <p:nvPr>
            <p:ph type="body" idx="1"/>
          </p:nvPr>
        </p:nvSpPr>
        <p:spPr bwMode="auto">
          <a:xfrm>
            <a:off x="495300" y="1600206"/>
            <a:ext cx="8915400" cy="4525963"/>
          </a:xfrm>
          <a:prstGeom prst="rect">
            <a:avLst/>
          </a:prstGeom>
          <a:noFill/>
          <a:ln w="9525">
            <a:noFill/>
            <a:miter lim="800000"/>
            <a:headEnd/>
            <a:tailEnd/>
          </a:ln>
        </p:spPr>
        <p:txBody>
          <a:bodyPr vert="horz" wrap="square" lIns="91366" tIns="45682" rIns="91366" bIns="45682" numCol="1" anchor="t" anchorCtr="0" compatLnSpc="1">
            <a:prstTxWarp prst="textNoShape">
              <a:avLst/>
            </a:prstTxWarp>
          </a:bodyPr>
          <a:lstStyle/>
          <a:p>
            <a:pPr lvl="0"/>
            <a:r>
              <a:rPr lang="en-US" dirty="0" smtClean="0"/>
              <a:t>Click to edit Master text styles</a:t>
            </a:r>
          </a:p>
          <a:p>
            <a:pPr lvl="1"/>
            <a:r>
              <a:rPr lang="en-US" dirty="0" smtClean="0"/>
              <a:t>Second level</a:t>
            </a:r>
          </a:p>
        </p:txBody>
      </p:sp>
      <p:sp>
        <p:nvSpPr>
          <p:cNvPr id="19" name="Line 8"/>
          <p:cNvSpPr>
            <a:spLocks noChangeShapeType="1"/>
          </p:cNvSpPr>
          <p:nvPr/>
        </p:nvSpPr>
        <p:spPr bwMode="auto">
          <a:xfrm>
            <a:off x="571499" y="573707"/>
            <a:ext cx="8839201" cy="0"/>
          </a:xfrm>
          <a:prstGeom prst="line">
            <a:avLst/>
          </a:prstGeom>
          <a:noFill/>
          <a:ln w="57150" cmpd="thinThick">
            <a:solidFill>
              <a:srgbClr val="3333FF"/>
            </a:solidFill>
            <a:round/>
            <a:headEnd/>
            <a:tailEnd/>
          </a:ln>
          <a:effectLst/>
        </p:spPr>
        <p:txBody>
          <a:bodyPr lIns="91366" tIns="45682" rIns="91366" bIns="45682"/>
          <a:lstStyle/>
          <a:p>
            <a:pPr algn="ctr">
              <a:defRPr/>
            </a:pPr>
            <a:endParaRPr lang="en-US"/>
          </a:p>
        </p:txBody>
      </p:sp>
      <p:pic>
        <p:nvPicPr>
          <p:cNvPr id="2056" name="Picture 8" descr="H:\MY DOCUMENTS\GSICS\logo\GSICS180px.png"/>
          <p:cNvPicPr>
            <a:picLocks noChangeAspect="1" noChangeArrowheads="1"/>
          </p:cNvPicPr>
          <p:nvPr/>
        </p:nvPicPr>
        <p:blipFill>
          <a:blip r:embed="rId14" cstate="print"/>
          <a:srcRect/>
          <a:stretch>
            <a:fillRect/>
          </a:stretch>
        </p:blipFill>
        <p:spPr bwMode="auto">
          <a:xfrm>
            <a:off x="8191505" y="6162712"/>
            <a:ext cx="1714500" cy="695325"/>
          </a:xfrm>
          <a:prstGeom prst="rect">
            <a:avLst/>
          </a:prstGeom>
          <a:noFill/>
        </p:spPr>
      </p:pic>
    </p:spTree>
  </p:cSld>
  <p:clrMap bg1="lt1" tx1="dk1" bg2="lt2" tx2="dk2" accent1="accent1" accent2="accent2" accent3="accent3" accent4="accent4" accent5="accent5" accent6="accent6" hlink="hlink" folHlink="folHlink"/>
  <p:sldLayoutIdLst>
    <p:sldLayoutId id="2147484077" r:id="rId1"/>
    <p:sldLayoutId id="2147484090" r:id="rId2"/>
    <p:sldLayoutId id="2147484087" r:id="rId3"/>
    <p:sldLayoutId id="2147484078" r:id="rId4"/>
    <p:sldLayoutId id="2147484080" r:id="rId5"/>
    <p:sldLayoutId id="2147484079" r:id="rId6"/>
    <p:sldLayoutId id="2147484088" r:id="rId7"/>
    <p:sldLayoutId id="2147484089" r:id="rId8"/>
    <p:sldLayoutId id="2147484081" r:id="rId9"/>
    <p:sldLayoutId id="2147484082" r:id="rId10"/>
    <p:sldLayoutId id="2147484083" r:id="rId11"/>
    <p:sldLayoutId id="2147484084" r:id="rId12"/>
  </p:sldLayoutIdLst>
  <p:hf hdr="0" ftr="0"/>
  <p:txStyles>
    <p:titleStyle>
      <a:lvl1pPr algn="ctr" rtl="0" eaLnBrk="0" fontAlgn="base" hangingPunct="0">
        <a:spcBef>
          <a:spcPct val="0"/>
        </a:spcBef>
        <a:spcAft>
          <a:spcPct val="0"/>
        </a:spcAft>
        <a:defRPr sz="2800" b="1" kern="1200">
          <a:solidFill>
            <a:schemeClr val="tx1"/>
          </a:solidFill>
          <a:latin typeface="+mj-lt"/>
          <a:ea typeface="+mj-ea"/>
          <a:cs typeface="+mj-cs"/>
        </a:defRPr>
      </a:lvl1pPr>
      <a:lvl2pPr algn="ctr" rtl="0" eaLnBrk="0" fontAlgn="base" hangingPunct="0">
        <a:spcBef>
          <a:spcPct val="0"/>
        </a:spcBef>
        <a:spcAft>
          <a:spcPct val="0"/>
        </a:spcAft>
        <a:defRPr sz="4300">
          <a:solidFill>
            <a:schemeClr val="tx1"/>
          </a:solidFill>
          <a:latin typeface="Calibri" pitchFamily="34" charset="0"/>
        </a:defRPr>
      </a:lvl2pPr>
      <a:lvl3pPr algn="ctr" rtl="0" eaLnBrk="0" fontAlgn="base" hangingPunct="0">
        <a:spcBef>
          <a:spcPct val="0"/>
        </a:spcBef>
        <a:spcAft>
          <a:spcPct val="0"/>
        </a:spcAft>
        <a:defRPr sz="4300">
          <a:solidFill>
            <a:schemeClr val="tx1"/>
          </a:solidFill>
          <a:latin typeface="Calibri" pitchFamily="34" charset="0"/>
        </a:defRPr>
      </a:lvl3pPr>
      <a:lvl4pPr algn="ctr" rtl="0" eaLnBrk="0" fontAlgn="base" hangingPunct="0">
        <a:spcBef>
          <a:spcPct val="0"/>
        </a:spcBef>
        <a:spcAft>
          <a:spcPct val="0"/>
        </a:spcAft>
        <a:defRPr sz="4300">
          <a:solidFill>
            <a:schemeClr val="tx1"/>
          </a:solidFill>
          <a:latin typeface="Calibri" pitchFamily="34" charset="0"/>
        </a:defRPr>
      </a:lvl4pPr>
      <a:lvl5pPr algn="ctr" rtl="0" eaLnBrk="0" fontAlgn="base" hangingPunct="0">
        <a:spcBef>
          <a:spcPct val="0"/>
        </a:spcBef>
        <a:spcAft>
          <a:spcPct val="0"/>
        </a:spcAft>
        <a:defRPr sz="4300">
          <a:solidFill>
            <a:schemeClr val="tx1"/>
          </a:solidFill>
          <a:latin typeface="Calibri" pitchFamily="34" charset="0"/>
        </a:defRPr>
      </a:lvl5pPr>
      <a:lvl6pPr marL="456837" algn="ctr" rtl="0" fontAlgn="base">
        <a:spcBef>
          <a:spcPct val="0"/>
        </a:spcBef>
        <a:spcAft>
          <a:spcPct val="0"/>
        </a:spcAft>
        <a:defRPr sz="4300">
          <a:solidFill>
            <a:schemeClr val="tx1"/>
          </a:solidFill>
          <a:latin typeface="Calibri" pitchFamily="34" charset="0"/>
        </a:defRPr>
      </a:lvl6pPr>
      <a:lvl7pPr marL="913673" algn="ctr" rtl="0" fontAlgn="base">
        <a:spcBef>
          <a:spcPct val="0"/>
        </a:spcBef>
        <a:spcAft>
          <a:spcPct val="0"/>
        </a:spcAft>
        <a:defRPr sz="4300">
          <a:solidFill>
            <a:schemeClr val="tx1"/>
          </a:solidFill>
          <a:latin typeface="Calibri" pitchFamily="34" charset="0"/>
        </a:defRPr>
      </a:lvl7pPr>
      <a:lvl8pPr marL="1370508" algn="ctr" rtl="0" fontAlgn="base">
        <a:spcBef>
          <a:spcPct val="0"/>
        </a:spcBef>
        <a:spcAft>
          <a:spcPct val="0"/>
        </a:spcAft>
        <a:defRPr sz="4300">
          <a:solidFill>
            <a:schemeClr val="tx1"/>
          </a:solidFill>
          <a:latin typeface="Calibri" pitchFamily="34" charset="0"/>
        </a:defRPr>
      </a:lvl8pPr>
      <a:lvl9pPr marL="1827346" algn="ctr" rtl="0" fontAlgn="base">
        <a:spcBef>
          <a:spcPct val="0"/>
        </a:spcBef>
        <a:spcAft>
          <a:spcPct val="0"/>
        </a:spcAft>
        <a:defRPr sz="4300">
          <a:solidFill>
            <a:schemeClr val="tx1"/>
          </a:solidFill>
          <a:latin typeface="Calibri" pitchFamily="34" charset="0"/>
        </a:defRPr>
      </a:lvl9pPr>
    </p:titleStyle>
    <p:bodyStyle>
      <a:lvl1pPr marL="342627" indent="-342627" algn="l" rtl="0" eaLnBrk="0" fontAlgn="base" hangingPunct="0">
        <a:spcBef>
          <a:spcPct val="20000"/>
        </a:spcBef>
        <a:spcAft>
          <a:spcPct val="0"/>
        </a:spcAft>
        <a:buFont typeface="Arial" charset="0"/>
        <a:buChar char="•"/>
        <a:defRPr sz="2300" b="1" kern="1200">
          <a:solidFill>
            <a:schemeClr val="tx1"/>
          </a:solidFill>
          <a:latin typeface="+mn-lt"/>
          <a:ea typeface="+mn-ea"/>
          <a:cs typeface="+mn-cs"/>
        </a:defRPr>
      </a:lvl1pPr>
      <a:lvl2pPr marL="742359" indent="-285521" algn="l" rtl="0" eaLnBrk="0" fontAlgn="base" hangingPunct="0">
        <a:spcBef>
          <a:spcPct val="20000"/>
        </a:spcBef>
        <a:spcAft>
          <a:spcPct val="0"/>
        </a:spcAft>
        <a:buFont typeface="Arial" charset="0"/>
        <a:buChar char="–"/>
        <a:defRPr sz="1800" b="1" kern="1200">
          <a:solidFill>
            <a:schemeClr val="tx2"/>
          </a:solidFill>
          <a:latin typeface="+mn-lt"/>
          <a:ea typeface="+mn-ea"/>
          <a:cs typeface="+mn-cs"/>
        </a:defRPr>
      </a:lvl2pPr>
      <a:lvl3pPr marL="1142090" indent="-228416" algn="l" rtl="0" eaLnBrk="0" fontAlgn="base" hangingPunct="0">
        <a:spcBef>
          <a:spcPct val="20000"/>
        </a:spcBef>
        <a:spcAft>
          <a:spcPct val="0"/>
        </a:spcAft>
        <a:buFont typeface="Arial" charset="0"/>
        <a:buChar char="•"/>
        <a:defRPr sz="2300" kern="1200">
          <a:solidFill>
            <a:schemeClr val="tx1"/>
          </a:solidFill>
          <a:latin typeface="+mn-lt"/>
          <a:ea typeface="+mn-ea"/>
          <a:cs typeface="+mn-cs"/>
        </a:defRPr>
      </a:lvl3pPr>
      <a:lvl4pPr marL="1598925" indent="-228416"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5764" indent="-228416"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2598" indent="-228416" algn="l" defTabSz="91367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9435" indent="-228416" algn="l" defTabSz="91367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6271" indent="-228416" algn="l" defTabSz="91367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3107" indent="-228416" algn="l" defTabSz="91367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3673" rtl="0" eaLnBrk="1" latinLnBrk="0" hangingPunct="1">
        <a:defRPr sz="1800" kern="1200">
          <a:solidFill>
            <a:schemeClr val="tx1"/>
          </a:solidFill>
          <a:latin typeface="+mn-lt"/>
          <a:ea typeface="+mn-ea"/>
          <a:cs typeface="+mn-cs"/>
        </a:defRPr>
      </a:lvl1pPr>
      <a:lvl2pPr marL="456837" algn="l" defTabSz="913673" rtl="0" eaLnBrk="1" latinLnBrk="0" hangingPunct="1">
        <a:defRPr sz="1800" kern="1200">
          <a:solidFill>
            <a:schemeClr val="tx1"/>
          </a:solidFill>
          <a:latin typeface="+mn-lt"/>
          <a:ea typeface="+mn-ea"/>
          <a:cs typeface="+mn-cs"/>
        </a:defRPr>
      </a:lvl2pPr>
      <a:lvl3pPr marL="913673" algn="l" defTabSz="913673" rtl="0" eaLnBrk="1" latinLnBrk="0" hangingPunct="1">
        <a:defRPr sz="1800" kern="1200">
          <a:solidFill>
            <a:schemeClr val="tx1"/>
          </a:solidFill>
          <a:latin typeface="+mn-lt"/>
          <a:ea typeface="+mn-ea"/>
          <a:cs typeface="+mn-cs"/>
        </a:defRPr>
      </a:lvl3pPr>
      <a:lvl4pPr marL="1370508" algn="l" defTabSz="913673" rtl="0" eaLnBrk="1" latinLnBrk="0" hangingPunct="1">
        <a:defRPr sz="1800" kern="1200">
          <a:solidFill>
            <a:schemeClr val="tx1"/>
          </a:solidFill>
          <a:latin typeface="+mn-lt"/>
          <a:ea typeface="+mn-ea"/>
          <a:cs typeface="+mn-cs"/>
        </a:defRPr>
      </a:lvl4pPr>
      <a:lvl5pPr marL="1827346" algn="l" defTabSz="913673" rtl="0" eaLnBrk="1" latinLnBrk="0" hangingPunct="1">
        <a:defRPr sz="1800" kern="1200">
          <a:solidFill>
            <a:schemeClr val="tx1"/>
          </a:solidFill>
          <a:latin typeface="+mn-lt"/>
          <a:ea typeface="+mn-ea"/>
          <a:cs typeface="+mn-cs"/>
        </a:defRPr>
      </a:lvl5pPr>
      <a:lvl6pPr marL="2284180" algn="l" defTabSz="913673" rtl="0" eaLnBrk="1" latinLnBrk="0" hangingPunct="1">
        <a:defRPr sz="1800" kern="1200">
          <a:solidFill>
            <a:schemeClr val="tx1"/>
          </a:solidFill>
          <a:latin typeface="+mn-lt"/>
          <a:ea typeface="+mn-ea"/>
          <a:cs typeface="+mn-cs"/>
        </a:defRPr>
      </a:lvl6pPr>
      <a:lvl7pPr marL="2741018" algn="l" defTabSz="913673" rtl="0" eaLnBrk="1" latinLnBrk="0" hangingPunct="1">
        <a:defRPr sz="1800" kern="1200">
          <a:solidFill>
            <a:schemeClr val="tx1"/>
          </a:solidFill>
          <a:latin typeface="+mn-lt"/>
          <a:ea typeface="+mn-ea"/>
          <a:cs typeface="+mn-cs"/>
        </a:defRPr>
      </a:lvl7pPr>
      <a:lvl8pPr marL="3197853" algn="l" defTabSz="913673" rtl="0" eaLnBrk="1" latinLnBrk="0" hangingPunct="1">
        <a:defRPr sz="1800" kern="1200">
          <a:solidFill>
            <a:schemeClr val="tx1"/>
          </a:solidFill>
          <a:latin typeface="+mn-lt"/>
          <a:ea typeface="+mn-ea"/>
          <a:cs typeface="+mn-cs"/>
        </a:defRPr>
      </a:lvl8pPr>
      <a:lvl9pPr marL="3654689" algn="l" defTabSz="91367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cf-pcmdi.llnl.gov/documents/cf-conventions/latest-cf-conventions-document-1/" TargetMode="External"/><Relationship Id="rId2" Type="http://schemas.openxmlformats.org/officeDocument/2006/relationships/hyperlink" Target="https://gsics.nesdis.noaa.gov/wiki/Development/NetcdfConvention" TargetMode="External"/><Relationship Id="rId1" Type="http://schemas.openxmlformats.org/officeDocument/2006/relationships/slideLayout" Target="../slideLayouts/slideLayout3.xml"/><Relationship Id="rId4" Type="http://schemas.openxmlformats.org/officeDocument/2006/relationships/hyperlink" Target="http://www.unidata.ucar.edu/software/netcdf-java/formats/DataDiscoveryAttConvention.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gsics.nesdis.noaa.gov/wiki/bin/view/Development/NetcdfConvention"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gsics.nesdis.noaa.gov/wiki/Development/GppaWorkflow"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gsics.nesdis.noaa.gov/wiki/Development/NetcdfConvention" TargetMode="External"/><Relationship Id="rId2" Type="http://schemas.openxmlformats.org/officeDocument/2006/relationships/hyperlink" Target="https://gsics.nesdis.noaa.gov/wiki/Development/FilenameConvention" TargetMode="External"/><Relationship Id="rId1" Type="http://schemas.openxmlformats.org/officeDocument/2006/relationships/slideLayout" Target="../slideLayouts/slideLayout3.xml"/><Relationship Id="rId5" Type="http://schemas.openxmlformats.org/officeDocument/2006/relationships/hyperlink" Target="http://www.unidata.ucar.edu/software/netcdf-java/formats/DataDiscoveryAttConvention.html" TargetMode="External"/><Relationship Id="rId4" Type="http://schemas.openxmlformats.org/officeDocument/2006/relationships/hyperlink" Target="http://cf-pcmdi.llnl.gov/documents/cf-conventions/latest-cf-conventions-document-1/"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gsics.nesdis.noaa.gov/wiki/Development/FilenameConvention"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4"/>
          <p:cNvSpPr>
            <a:spLocks noGrp="1" noChangeArrowheads="1"/>
          </p:cNvSpPr>
          <p:nvPr>
            <p:ph type="ctrTitle"/>
          </p:nvPr>
        </p:nvSpPr>
        <p:spPr/>
        <p:txBody>
          <a:bodyPr/>
          <a:lstStyle/>
          <a:p>
            <a:pPr eaLnBrk="1" hangingPunct="1"/>
            <a:r>
              <a:rPr lang="en-GB" sz="3600" dirty="0" smtClean="0"/>
              <a:t>Microwave Product and Reference records </a:t>
            </a:r>
            <a:r>
              <a:rPr lang="en-GB" sz="3600" dirty="0" err="1" smtClean="0"/>
              <a:t>Filenaming</a:t>
            </a:r>
            <a:r>
              <a:rPr lang="en-GB" sz="3600" dirty="0" smtClean="0"/>
              <a:t> and Metadata standards </a:t>
            </a:r>
            <a:br>
              <a:rPr lang="en-GB" sz="3600" dirty="0" smtClean="0"/>
            </a:br>
            <a:endParaRPr lang="en-GB" sz="3600" dirty="0" smtClean="0"/>
          </a:p>
        </p:txBody>
      </p:sp>
      <p:sp>
        <p:nvSpPr>
          <p:cNvPr id="5" name="Rectangle 43"/>
          <p:cNvSpPr>
            <a:spLocks noGrp="1" noChangeArrowheads="1"/>
          </p:cNvSpPr>
          <p:nvPr>
            <p:ph type="subTitle" idx="1"/>
          </p:nvPr>
        </p:nvSpPr>
        <p:spPr>
          <a:xfrm>
            <a:off x="1199213" y="4429125"/>
            <a:ext cx="7555043" cy="1752600"/>
          </a:xfrm>
        </p:spPr>
        <p:txBody>
          <a:bodyPr/>
          <a:lstStyle/>
          <a:p>
            <a:pPr eaLnBrk="1" hangingPunct="1">
              <a:defRPr/>
            </a:pPr>
            <a:r>
              <a:rPr lang="en-US" dirty="0" smtClean="0">
                <a:solidFill>
                  <a:srgbClr val="002060"/>
                </a:solidFill>
              </a:rPr>
              <a:t> </a:t>
            </a:r>
            <a:r>
              <a:rPr lang="en-US" dirty="0" err="1" smtClean="0">
                <a:solidFill>
                  <a:srgbClr val="002060"/>
                </a:solidFill>
              </a:rPr>
              <a:t>Manik</a:t>
            </a:r>
            <a:r>
              <a:rPr lang="en-US" dirty="0" smtClean="0">
                <a:solidFill>
                  <a:srgbClr val="002060"/>
                </a:solidFill>
              </a:rPr>
              <a:t> Bali and Cheng-</a:t>
            </a:r>
            <a:r>
              <a:rPr lang="en-US" dirty="0" err="1" smtClean="0">
                <a:solidFill>
                  <a:srgbClr val="002060"/>
                </a:solidFill>
              </a:rPr>
              <a:t>Zhi</a:t>
            </a:r>
            <a:r>
              <a:rPr lang="en-US" dirty="0" smtClean="0">
                <a:solidFill>
                  <a:srgbClr val="002060"/>
                </a:solidFill>
              </a:rPr>
              <a:t> </a:t>
            </a:r>
            <a:r>
              <a:rPr lang="en-US" dirty="0" err="1" smtClean="0">
                <a:solidFill>
                  <a:srgbClr val="002060"/>
                </a:solidFill>
              </a:rPr>
              <a:t>Zou</a:t>
            </a:r>
            <a:r>
              <a:rPr lang="en-US" dirty="0" smtClean="0">
                <a:solidFill>
                  <a:srgbClr val="002060"/>
                </a:solidFill>
              </a:rPr>
              <a:t/>
            </a:r>
            <a:br>
              <a:rPr lang="en-US" dirty="0" smtClean="0">
                <a:solidFill>
                  <a:srgbClr val="002060"/>
                </a:solidFill>
              </a:rPr>
            </a:br>
            <a:endParaRPr lang="en-US" sz="1600" dirty="0" smtClean="0">
              <a:solidFill>
                <a:srgbClr val="002060"/>
              </a:solidFill>
            </a:endParaRPr>
          </a:p>
          <a:p>
            <a:pPr eaLnBrk="1" hangingPunct="1">
              <a:buFont typeface="Arial" pitchFamily="34" charset="0"/>
              <a:buNone/>
              <a:defRPr/>
            </a:pPr>
            <a:r>
              <a:rPr lang="en-US" sz="1600" b="0" dirty="0" smtClean="0">
                <a:solidFill>
                  <a:srgbClr val="002060"/>
                </a:solidFill>
              </a:rPr>
              <a:t>MW Breakout Session</a:t>
            </a:r>
          </a:p>
          <a:p>
            <a:pPr eaLnBrk="1" hangingPunct="1">
              <a:buFont typeface="Arial" pitchFamily="34" charset="0"/>
              <a:buNone/>
              <a:defRPr/>
            </a:pPr>
            <a:r>
              <a:rPr lang="en-US" sz="1600" b="0" dirty="0" smtClean="0">
                <a:solidFill>
                  <a:srgbClr val="002060"/>
                </a:solidFill>
              </a:rPr>
              <a:t>Annual Meeting Madison, </a:t>
            </a:r>
            <a:r>
              <a:rPr lang="en-US" sz="1600" b="0" dirty="0" err="1" smtClean="0">
                <a:solidFill>
                  <a:srgbClr val="002060"/>
                </a:solidFill>
              </a:rPr>
              <a:t>Wisconcin</a:t>
            </a:r>
            <a:endParaRPr lang="en-US" sz="1600" b="0" dirty="0" smtClean="0">
              <a:solidFill>
                <a:srgbClr val="002060"/>
              </a:solidFill>
            </a:endParaRPr>
          </a:p>
          <a:p>
            <a:pPr eaLnBrk="1" hangingPunct="1">
              <a:buFont typeface="Arial" pitchFamily="34" charset="0"/>
              <a:buNone/>
              <a:defRPr/>
            </a:pPr>
            <a:r>
              <a:rPr lang="en-US" sz="1600" b="0" dirty="0" smtClean="0">
                <a:solidFill>
                  <a:srgbClr val="002060"/>
                </a:solidFill>
              </a:rPr>
              <a:t>March, 22, 2017</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84205" y="3967502"/>
            <a:ext cx="4970457" cy="492443"/>
          </a:xfrm>
          <a:prstGeom prst="rect">
            <a:avLst/>
          </a:prstGeom>
          <a:solidFill>
            <a:srgbClr val="A2DADE"/>
          </a:solidFill>
        </p:spPr>
        <p:txBody>
          <a:bodyPr wrap="square" rtlCol="0">
            <a:spAutoFit/>
          </a:bodyPr>
          <a:lstStyle/>
          <a:p>
            <a:r>
              <a:rPr lang="en-US" sz="1300" dirty="0" smtClean="0">
                <a:solidFill>
                  <a:schemeClr val="tx1"/>
                </a:solidFill>
              </a:rPr>
              <a:t>Harmonized with Contemporary Cross Calibration Products</a:t>
            </a:r>
          </a:p>
        </p:txBody>
      </p:sp>
      <p:sp>
        <p:nvSpPr>
          <p:cNvPr id="17" name="TextBox 16"/>
          <p:cNvSpPr txBox="1"/>
          <p:nvPr/>
        </p:nvSpPr>
        <p:spPr>
          <a:xfrm>
            <a:off x="278470" y="5276200"/>
            <a:ext cx="8674100" cy="461665"/>
          </a:xfrm>
          <a:prstGeom prst="rect">
            <a:avLst/>
          </a:prstGeom>
          <a:solidFill>
            <a:srgbClr val="A2DADE"/>
          </a:solidFill>
        </p:spPr>
        <p:txBody>
          <a:bodyPr wrap="square" rtlCol="0">
            <a:spAutoFit/>
          </a:bodyPr>
          <a:lstStyle/>
          <a:p>
            <a:r>
              <a:rPr lang="en-US" sz="1200" b="1" i="1" dirty="0" smtClean="0">
                <a:solidFill>
                  <a:schemeClr val="tx1"/>
                </a:solidFill>
              </a:rPr>
              <a:t>Requirements </a:t>
            </a:r>
            <a:r>
              <a:rPr lang="en-US" sz="1200" i="1" dirty="0" smtClean="0">
                <a:solidFill>
                  <a:schemeClr val="tx1"/>
                </a:solidFill>
              </a:rPr>
              <a:t>should be </a:t>
            </a:r>
            <a:r>
              <a:rPr lang="en-US" sz="1200" b="1" i="1" dirty="0" smtClean="0">
                <a:solidFill>
                  <a:schemeClr val="tx1"/>
                </a:solidFill>
              </a:rPr>
              <a:t> general not very stringent so that it allows easy submission and acceptance of products. </a:t>
            </a:r>
            <a:endParaRPr lang="en-US" sz="1200" b="1" i="1" dirty="0">
              <a:solidFill>
                <a:schemeClr val="tx1"/>
              </a:solidFill>
            </a:endParaRPr>
          </a:p>
        </p:txBody>
      </p:sp>
      <p:sp>
        <p:nvSpPr>
          <p:cNvPr id="18" name="TextBox 17"/>
          <p:cNvSpPr txBox="1"/>
          <p:nvPr/>
        </p:nvSpPr>
        <p:spPr>
          <a:xfrm>
            <a:off x="280538" y="5821698"/>
            <a:ext cx="6597934" cy="276999"/>
          </a:xfrm>
          <a:prstGeom prst="rect">
            <a:avLst/>
          </a:prstGeom>
          <a:solidFill>
            <a:srgbClr val="A2DADE"/>
          </a:solidFill>
        </p:spPr>
        <p:txBody>
          <a:bodyPr wrap="square" rtlCol="0">
            <a:spAutoFit/>
          </a:bodyPr>
          <a:lstStyle/>
          <a:p>
            <a:r>
              <a:rPr lang="en-US" sz="1200" b="1" i="1" dirty="0" smtClean="0">
                <a:solidFill>
                  <a:schemeClr val="tx1"/>
                </a:solidFill>
              </a:rPr>
              <a:t>Should  be backed with strong technical support by the authors.</a:t>
            </a:r>
            <a:endParaRPr lang="en-US" sz="1200" b="1" i="1" dirty="0">
              <a:solidFill>
                <a:schemeClr val="tx1"/>
              </a:solidFill>
            </a:endParaRPr>
          </a:p>
        </p:txBody>
      </p:sp>
      <p:sp>
        <p:nvSpPr>
          <p:cNvPr id="19" name="TextBox 18"/>
          <p:cNvSpPr txBox="1"/>
          <p:nvPr/>
        </p:nvSpPr>
        <p:spPr>
          <a:xfrm>
            <a:off x="269164" y="6230097"/>
            <a:ext cx="7663873" cy="461665"/>
          </a:xfrm>
          <a:prstGeom prst="rect">
            <a:avLst/>
          </a:prstGeom>
          <a:solidFill>
            <a:srgbClr val="A2DADE"/>
          </a:solidFill>
        </p:spPr>
        <p:txBody>
          <a:bodyPr wrap="square" rtlCol="0">
            <a:spAutoFit/>
          </a:bodyPr>
          <a:lstStyle/>
          <a:p>
            <a:r>
              <a:rPr lang="en-US" sz="1200" b="1" i="1" dirty="0" smtClean="0">
                <a:solidFill>
                  <a:schemeClr val="tx1"/>
                </a:solidFill>
              </a:rPr>
              <a:t>Should take into account budgetary constraints of satellite operators and long term maintenance   and dissemination of the product.</a:t>
            </a:r>
            <a:endParaRPr lang="en-US" sz="1200" b="1" i="1" dirty="0">
              <a:solidFill>
                <a:schemeClr val="tx1"/>
              </a:solidFill>
            </a:endParaRPr>
          </a:p>
        </p:txBody>
      </p:sp>
      <p:sp>
        <p:nvSpPr>
          <p:cNvPr id="21" name="TextBox 20"/>
          <p:cNvSpPr txBox="1"/>
          <p:nvPr/>
        </p:nvSpPr>
        <p:spPr>
          <a:xfrm>
            <a:off x="284088" y="4592833"/>
            <a:ext cx="4182693" cy="461665"/>
          </a:xfrm>
          <a:prstGeom prst="rect">
            <a:avLst/>
          </a:prstGeom>
          <a:solidFill>
            <a:srgbClr val="A2DADE"/>
          </a:solidFill>
        </p:spPr>
        <p:txBody>
          <a:bodyPr wrap="square" rtlCol="0">
            <a:spAutoFit/>
          </a:bodyPr>
          <a:lstStyle/>
          <a:p>
            <a:r>
              <a:rPr lang="en-US" sz="1200" i="1" dirty="0" smtClean="0">
                <a:solidFill>
                  <a:schemeClr val="tx1"/>
                </a:solidFill>
              </a:rPr>
              <a:t>Standards of  producer </a:t>
            </a:r>
            <a:r>
              <a:rPr lang="en-US" sz="1200" b="1" i="1" dirty="0" smtClean="0">
                <a:solidFill>
                  <a:schemeClr val="tx1"/>
                </a:solidFill>
              </a:rPr>
              <a:t>Satellite agency standards shall  be  acceptable in  GSICS/GPPA</a:t>
            </a:r>
            <a:endParaRPr lang="en-US" sz="1200" b="1" i="1" dirty="0">
              <a:solidFill>
                <a:schemeClr val="tx1"/>
              </a:solidFill>
            </a:endParaRPr>
          </a:p>
        </p:txBody>
      </p:sp>
      <p:sp>
        <p:nvSpPr>
          <p:cNvPr id="22" name="TextBox 21"/>
          <p:cNvSpPr txBox="1"/>
          <p:nvPr/>
        </p:nvSpPr>
        <p:spPr>
          <a:xfrm>
            <a:off x="5044434" y="4541909"/>
            <a:ext cx="4182693" cy="461665"/>
          </a:xfrm>
          <a:prstGeom prst="rect">
            <a:avLst/>
          </a:prstGeom>
          <a:solidFill>
            <a:srgbClr val="A2DADE"/>
          </a:solidFill>
        </p:spPr>
        <p:txBody>
          <a:bodyPr wrap="square" rtlCol="0">
            <a:spAutoFit/>
          </a:bodyPr>
          <a:lstStyle/>
          <a:p>
            <a:r>
              <a:rPr lang="en-US" sz="1200" i="1" dirty="0" smtClean="0">
                <a:solidFill>
                  <a:schemeClr val="tx1"/>
                </a:solidFill>
              </a:rPr>
              <a:t>Product should be monitored  in bias Monitoring tool or the member satellite agency</a:t>
            </a:r>
            <a:endParaRPr lang="en-US" sz="1200" b="1" i="1" dirty="0">
              <a:solidFill>
                <a:schemeClr val="tx1"/>
              </a:solidFill>
            </a:endParaRPr>
          </a:p>
        </p:txBody>
      </p:sp>
      <p:sp>
        <p:nvSpPr>
          <p:cNvPr id="15" name="Title 1"/>
          <p:cNvSpPr txBox="1">
            <a:spLocks/>
          </p:cNvSpPr>
          <p:nvPr/>
        </p:nvSpPr>
        <p:spPr bwMode="auto">
          <a:xfrm>
            <a:off x="775037" y="1"/>
            <a:ext cx="8543925" cy="766118"/>
          </a:xfrm>
          <a:prstGeom prst="rect">
            <a:avLst/>
          </a:prstGeom>
          <a:noFill/>
          <a:ln w="9525">
            <a:noFill/>
            <a:miter lim="800000"/>
            <a:headEnd/>
            <a:tailEnd/>
          </a:ln>
        </p:spPr>
        <p:txBody>
          <a:bodyPr vert="horz" wrap="square" lIns="91366" tIns="45682" rIns="91366" bIns="45682"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dirty="0" smtClean="0">
                <a:ln>
                  <a:noFill/>
                </a:ln>
                <a:solidFill>
                  <a:schemeClr val="tx1"/>
                </a:solidFill>
                <a:effectLst/>
                <a:uLnTx/>
                <a:uFillTx/>
                <a:latin typeface="Calibri"/>
                <a:ea typeface="+mj-ea"/>
                <a:cs typeface="Calibri"/>
              </a:rPr>
              <a:t>MW Data File Contents requirements</a:t>
            </a:r>
            <a:endParaRPr kumimoji="0" lang="en-GB" sz="2800" b="1" i="0" u="none" strike="noStrike" kern="1200" cap="none" spc="0" normalizeH="0" baseline="0" noProof="0" dirty="0" smtClean="0">
              <a:ln>
                <a:noFill/>
              </a:ln>
              <a:solidFill>
                <a:srgbClr val="0C62FF"/>
              </a:solidFill>
              <a:effectLst/>
              <a:uLnTx/>
              <a:uFillTx/>
              <a:latin typeface="+mj-lt"/>
              <a:ea typeface="+mj-ea"/>
              <a:cs typeface="+mj-cs"/>
            </a:endParaRPr>
          </a:p>
        </p:txBody>
      </p:sp>
      <p:sp>
        <p:nvSpPr>
          <p:cNvPr id="12" name="TextBox 11"/>
          <p:cNvSpPr txBox="1"/>
          <p:nvPr/>
        </p:nvSpPr>
        <p:spPr>
          <a:xfrm>
            <a:off x="284205" y="803189"/>
            <a:ext cx="9428206" cy="1600438"/>
          </a:xfrm>
          <a:prstGeom prst="rect">
            <a:avLst/>
          </a:prstGeom>
          <a:solidFill>
            <a:schemeClr val="accent1"/>
          </a:solidFill>
        </p:spPr>
        <p:txBody>
          <a:bodyPr wrap="square" rtlCol="0">
            <a:spAutoFit/>
          </a:bodyPr>
          <a:lstStyle/>
          <a:p>
            <a:r>
              <a:rPr lang="en-US" sz="1400" dirty="0" smtClean="0">
                <a:solidFill>
                  <a:schemeClr val="tx1"/>
                </a:solidFill>
              </a:rPr>
              <a:t>Metadata conventions should be able to fulfill the needs of range of MW platforms that perform in-orbit cross calibration these include</a:t>
            </a:r>
          </a:p>
          <a:p>
            <a:endParaRPr lang="en-US" sz="1400" dirty="0" smtClean="0">
              <a:solidFill>
                <a:schemeClr val="tx1"/>
              </a:solidFill>
            </a:endParaRPr>
          </a:p>
          <a:p>
            <a:pPr lvl="2">
              <a:buFont typeface="Wingdings" pitchFamily="2" charset="2"/>
              <a:buChar char="§"/>
            </a:pPr>
            <a:r>
              <a:rPr lang="en-US" sz="1400" dirty="0" smtClean="0">
                <a:solidFill>
                  <a:schemeClr val="tx1"/>
                </a:solidFill>
              </a:rPr>
              <a:t>Passive Sensors</a:t>
            </a:r>
          </a:p>
          <a:p>
            <a:pPr lvl="2">
              <a:buFont typeface="Wingdings" pitchFamily="2" charset="2"/>
              <a:buChar char="§"/>
            </a:pPr>
            <a:r>
              <a:rPr lang="en-US" sz="1400" dirty="0" smtClean="0">
                <a:solidFill>
                  <a:schemeClr val="tx1"/>
                </a:solidFill>
              </a:rPr>
              <a:t>Metadata should give information about version and maturity or of the product</a:t>
            </a:r>
          </a:p>
          <a:p>
            <a:pPr lvl="2">
              <a:buFont typeface="Wingdings" pitchFamily="2" charset="2"/>
              <a:buChar char="§"/>
            </a:pPr>
            <a:r>
              <a:rPr lang="en-US" sz="1400" dirty="0" smtClean="0">
                <a:solidFill>
                  <a:schemeClr val="tx1"/>
                </a:solidFill>
              </a:rPr>
              <a:t>MW Sounder cross calibration</a:t>
            </a:r>
          </a:p>
          <a:p>
            <a:pPr lvl="2">
              <a:buFont typeface="Wingdings" pitchFamily="2" charset="2"/>
              <a:buChar char="§"/>
            </a:pPr>
            <a:r>
              <a:rPr lang="en-US" sz="1400" dirty="0" smtClean="0">
                <a:solidFill>
                  <a:schemeClr val="tx1"/>
                </a:solidFill>
              </a:rPr>
              <a:t>Sensors used by the GPM-X group[perhaps a task of GMP-X, do they want us to do it?].</a:t>
            </a:r>
            <a:endParaRPr lang="en-US" sz="1400" dirty="0">
              <a:solidFill>
                <a:schemeClr val="tx1"/>
              </a:solidFill>
            </a:endParaRPr>
          </a:p>
        </p:txBody>
      </p:sp>
      <p:sp>
        <p:nvSpPr>
          <p:cNvPr id="20" name="TextBox 19"/>
          <p:cNvSpPr txBox="1"/>
          <p:nvPr/>
        </p:nvSpPr>
        <p:spPr>
          <a:xfrm>
            <a:off x="259492" y="3410465"/>
            <a:ext cx="1486304" cy="276999"/>
          </a:xfrm>
          <a:prstGeom prst="rect">
            <a:avLst/>
          </a:prstGeom>
          <a:solidFill>
            <a:srgbClr val="FFC000"/>
          </a:solidFill>
        </p:spPr>
        <p:txBody>
          <a:bodyPr wrap="none" rtlCol="0">
            <a:spAutoFit/>
          </a:bodyPr>
          <a:lstStyle/>
          <a:p>
            <a:r>
              <a:rPr lang="en-US" sz="1200" dirty="0" smtClean="0">
                <a:solidFill>
                  <a:schemeClr val="tx1"/>
                </a:solidFill>
              </a:rPr>
              <a:t>In addition………</a:t>
            </a:r>
            <a:endParaRPr lang="en-US" sz="1200" dirty="0">
              <a:solidFill>
                <a:schemeClr val="tx1"/>
              </a:solidFill>
            </a:endParaRPr>
          </a:p>
        </p:txBody>
      </p:sp>
      <p:sp>
        <p:nvSpPr>
          <p:cNvPr id="23" name="TextBox 22"/>
          <p:cNvSpPr txBox="1"/>
          <p:nvPr/>
        </p:nvSpPr>
        <p:spPr>
          <a:xfrm>
            <a:off x="5523352" y="3900855"/>
            <a:ext cx="4182693" cy="461665"/>
          </a:xfrm>
          <a:prstGeom prst="rect">
            <a:avLst/>
          </a:prstGeom>
          <a:solidFill>
            <a:srgbClr val="A2DADE"/>
          </a:solidFill>
        </p:spPr>
        <p:txBody>
          <a:bodyPr wrap="square" rtlCol="0">
            <a:spAutoFit/>
          </a:bodyPr>
          <a:lstStyle/>
          <a:p>
            <a:r>
              <a:rPr lang="en-US" sz="1200" i="1" dirty="0" smtClean="0">
                <a:solidFill>
                  <a:schemeClr val="tx1"/>
                </a:solidFill>
              </a:rPr>
              <a:t>Aligned with Meta data Standards of  producer </a:t>
            </a:r>
            <a:r>
              <a:rPr lang="en-US" sz="1200" b="1" i="1" dirty="0" smtClean="0">
                <a:solidFill>
                  <a:schemeClr val="tx1"/>
                </a:solidFill>
              </a:rPr>
              <a:t>Satellite agency</a:t>
            </a:r>
            <a:endParaRPr lang="en-US" sz="1200" b="1" i="1"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16581" y="4093862"/>
            <a:ext cx="6303319" cy="646331"/>
          </a:xfrm>
          <a:prstGeom prst="rect">
            <a:avLst/>
          </a:prstGeom>
          <a:solidFill>
            <a:srgbClr val="A2DADE"/>
          </a:solidFill>
        </p:spPr>
        <p:txBody>
          <a:bodyPr wrap="square" rtlCol="0">
            <a:spAutoFit/>
          </a:bodyPr>
          <a:lstStyle/>
          <a:p>
            <a:r>
              <a:rPr lang="en-US" sz="1200" dirty="0" smtClean="0">
                <a:solidFill>
                  <a:schemeClr val="tx1"/>
                </a:solidFill>
              </a:rPr>
              <a:t>GSICS  IR Metadata Conventions</a:t>
            </a:r>
          </a:p>
          <a:p>
            <a:r>
              <a:rPr lang="en-GB" sz="1200" dirty="0" smtClean="0">
                <a:solidFill>
                  <a:srgbClr val="0C62FF"/>
                </a:solidFill>
                <a:hlinkClick r:id="rId2"/>
              </a:rPr>
              <a:t>https://gsics.nesdis.noaa.gov/wiki/Development/NetcdfConvention</a:t>
            </a:r>
            <a:endParaRPr lang="en-GB" sz="1200" dirty="0" smtClean="0">
              <a:sym typeface="Wingdings"/>
            </a:endParaRPr>
          </a:p>
          <a:p>
            <a:endParaRPr lang="en-US" sz="1200" dirty="0">
              <a:solidFill>
                <a:schemeClr val="tx1"/>
              </a:solidFill>
            </a:endParaRPr>
          </a:p>
        </p:txBody>
      </p:sp>
      <p:sp>
        <p:nvSpPr>
          <p:cNvPr id="7" name="TextBox 6"/>
          <p:cNvSpPr txBox="1"/>
          <p:nvPr/>
        </p:nvSpPr>
        <p:spPr>
          <a:xfrm>
            <a:off x="543698" y="4818106"/>
            <a:ext cx="8077199" cy="461665"/>
          </a:xfrm>
          <a:prstGeom prst="rect">
            <a:avLst/>
          </a:prstGeom>
          <a:solidFill>
            <a:srgbClr val="A2DADE"/>
          </a:solidFill>
        </p:spPr>
        <p:txBody>
          <a:bodyPr wrap="square" rtlCol="0">
            <a:spAutoFit/>
          </a:bodyPr>
          <a:lstStyle/>
          <a:p>
            <a:r>
              <a:rPr lang="en-US" sz="1200" dirty="0" smtClean="0">
                <a:solidFill>
                  <a:schemeClr val="tx1"/>
                </a:solidFill>
              </a:rPr>
              <a:t>NCDC Guidelines for CDR</a:t>
            </a:r>
          </a:p>
          <a:p>
            <a:r>
              <a:rPr lang="en-GB" sz="1200" dirty="0" smtClean="0">
                <a:solidFill>
                  <a:srgbClr val="0C62FF"/>
                </a:solidFill>
                <a:hlinkClick r:id="rId3"/>
              </a:rPr>
              <a:t>http://cf-pcmdi.llnl.gov/documents/cf-conventions/latest-cf-conventions-document-1/</a:t>
            </a:r>
            <a:endParaRPr lang="en-US" sz="1200" dirty="0">
              <a:solidFill>
                <a:schemeClr val="tx1"/>
              </a:solidFill>
            </a:endParaRPr>
          </a:p>
        </p:txBody>
      </p:sp>
      <p:sp>
        <p:nvSpPr>
          <p:cNvPr id="10" name="TextBox 9"/>
          <p:cNvSpPr txBox="1"/>
          <p:nvPr/>
        </p:nvSpPr>
        <p:spPr>
          <a:xfrm>
            <a:off x="520700" y="5448300"/>
            <a:ext cx="8953500" cy="674031"/>
          </a:xfrm>
          <a:prstGeom prst="rect">
            <a:avLst/>
          </a:prstGeom>
          <a:solidFill>
            <a:srgbClr val="A2DADE"/>
          </a:solidFill>
        </p:spPr>
        <p:txBody>
          <a:bodyPr wrap="square" rtlCol="0">
            <a:spAutoFit/>
          </a:bodyPr>
          <a:lstStyle/>
          <a:p>
            <a:pPr marL="265113" indent="182563">
              <a:lnSpc>
                <a:spcPct val="120000"/>
              </a:lnSpc>
            </a:pPr>
            <a:r>
              <a:rPr lang="en-GB" sz="1200" dirty="0" err="1" smtClean="0">
                <a:solidFill>
                  <a:schemeClr val="tx1"/>
                </a:solidFill>
              </a:rPr>
              <a:t>NetCDF</a:t>
            </a:r>
            <a:r>
              <a:rPr lang="en-GB" sz="1200" dirty="0" smtClean="0">
                <a:solidFill>
                  <a:schemeClr val="tx1"/>
                </a:solidFill>
              </a:rPr>
              <a:t> Attribute Convention for Dataset Directory</a:t>
            </a:r>
          </a:p>
          <a:p>
            <a:pPr marL="265113" indent="182563">
              <a:lnSpc>
                <a:spcPct val="120000"/>
              </a:lnSpc>
            </a:pPr>
            <a:r>
              <a:rPr lang="en-GB" sz="1200" dirty="0" smtClean="0">
                <a:solidFill>
                  <a:srgbClr val="0C62FF"/>
                </a:solidFill>
                <a:hlinkClick r:id="rId4"/>
              </a:rPr>
              <a:t>http://www.unidata.ucar.edu/software/netcdf-java/formats/DataDiscoveryAttConvention.html</a:t>
            </a:r>
            <a:endParaRPr lang="en-GB" sz="1200" dirty="0" smtClean="0">
              <a:solidFill>
                <a:srgbClr val="0C62FF"/>
              </a:solidFill>
            </a:endParaRPr>
          </a:p>
          <a:p>
            <a:endParaRPr lang="en-US" dirty="0"/>
          </a:p>
        </p:txBody>
      </p:sp>
      <p:sp>
        <p:nvSpPr>
          <p:cNvPr id="11" name="TextBox 10"/>
          <p:cNvSpPr txBox="1"/>
          <p:nvPr/>
        </p:nvSpPr>
        <p:spPr>
          <a:xfrm>
            <a:off x="432487" y="3744098"/>
            <a:ext cx="2755556" cy="323165"/>
          </a:xfrm>
          <a:prstGeom prst="rect">
            <a:avLst/>
          </a:prstGeom>
          <a:noFill/>
        </p:spPr>
        <p:txBody>
          <a:bodyPr wrap="square" rtlCol="0">
            <a:spAutoFit/>
          </a:bodyPr>
          <a:lstStyle/>
          <a:p>
            <a:r>
              <a:rPr lang="en-US" sz="1500" u="sng" dirty="0" smtClean="0">
                <a:solidFill>
                  <a:srgbClr val="FF0000"/>
                </a:solidFill>
              </a:rPr>
              <a:t>Reference Documents</a:t>
            </a:r>
            <a:endParaRPr lang="en-US" sz="1500" u="sng" dirty="0">
              <a:solidFill>
                <a:srgbClr val="FF0000"/>
              </a:solidFill>
            </a:endParaRPr>
          </a:p>
        </p:txBody>
      </p:sp>
      <p:sp>
        <p:nvSpPr>
          <p:cNvPr id="9" name="Content Placeholder 2"/>
          <p:cNvSpPr>
            <a:spLocks noGrp="1"/>
          </p:cNvSpPr>
          <p:nvPr>
            <p:ph idx="1"/>
          </p:nvPr>
        </p:nvSpPr>
        <p:spPr>
          <a:xfrm>
            <a:off x="517772" y="1871371"/>
            <a:ext cx="8915400" cy="1684629"/>
          </a:xfrm>
        </p:spPr>
        <p:txBody>
          <a:bodyPr/>
          <a:lstStyle/>
          <a:p>
            <a:r>
              <a:rPr lang="en-US" dirty="0" smtClean="0"/>
              <a:t>Existing GSICS Products ( IR )</a:t>
            </a:r>
          </a:p>
          <a:p>
            <a:r>
              <a:rPr lang="en-US" dirty="0" smtClean="0"/>
              <a:t>Contents of contemporary  MW Cross Calibration Products</a:t>
            </a:r>
          </a:p>
          <a:p>
            <a:pPr lvl="2"/>
            <a:r>
              <a:rPr lang="en-US" sz="1800" dirty="0" smtClean="0"/>
              <a:t>2 NOAA Products  ( MSU/AMSU,  </a:t>
            </a:r>
            <a:r>
              <a:rPr lang="en-US" sz="1800" b="1" i="1" dirty="0" smtClean="0"/>
              <a:t>NCDC Maturity Level-6</a:t>
            </a:r>
            <a:r>
              <a:rPr lang="en-US" sz="1800" dirty="0" smtClean="0"/>
              <a:t>, Author: Cheng-</a:t>
            </a:r>
            <a:r>
              <a:rPr lang="en-US" sz="1800" dirty="0" err="1" smtClean="0"/>
              <a:t>Zhi</a:t>
            </a:r>
            <a:r>
              <a:rPr lang="en-US" sz="1800" dirty="0" smtClean="0"/>
              <a:t> </a:t>
            </a:r>
            <a:r>
              <a:rPr lang="en-US" sz="1800" dirty="0" err="1" smtClean="0"/>
              <a:t>Zou</a:t>
            </a:r>
            <a:r>
              <a:rPr lang="en-US" sz="1800" dirty="0" smtClean="0"/>
              <a:t>), </a:t>
            </a:r>
            <a:endParaRPr lang="en-US" sz="1800" b="1" i="1" dirty="0" smtClean="0">
              <a:solidFill>
                <a:srgbClr val="C00000"/>
              </a:solidFill>
            </a:endParaRPr>
          </a:p>
          <a:p>
            <a:pPr lvl="2"/>
            <a:r>
              <a:rPr lang="en-US" sz="1800" dirty="0" smtClean="0"/>
              <a:t>DWD FCDR ( SSMI, Author: </a:t>
            </a:r>
            <a:r>
              <a:rPr lang="en-US" sz="1800" dirty="0" err="1" smtClean="0"/>
              <a:t>Fennig</a:t>
            </a:r>
            <a:r>
              <a:rPr lang="en-US" sz="1800" dirty="0" smtClean="0"/>
              <a:t> </a:t>
            </a:r>
            <a:r>
              <a:rPr lang="en-US" sz="1800" dirty="0" err="1" smtClean="0"/>
              <a:t>Karsten</a:t>
            </a:r>
            <a:r>
              <a:rPr lang="en-US" sz="1800" dirty="0" smtClean="0"/>
              <a:t>)</a:t>
            </a:r>
            <a:endParaRPr lang="en-US" sz="1800" dirty="0"/>
          </a:p>
        </p:txBody>
      </p:sp>
      <p:sp>
        <p:nvSpPr>
          <p:cNvPr id="13" name="TextBox 12"/>
          <p:cNvSpPr txBox="1"/>
          <p:nvPr/>
        </p:nvSpPr>
        <p:spPr>
          <a:xfrm>
            <a:off x="625416" y="1416535"/>
            <a:ext cx="2755556" cy="323165"/>
          </a:xfrm>
          <a:prstGeom prst="rect">
            <a:avLst/>
          </a:prstGeom>
          <a:noFill/>
        </p:spPr>
        <p:txBody>
          <a:bodyPr wrap="square" rtlCol="0">
            <a:spAutoFit/>
          </a:bodyPr>
          <a:lstStyle/>
          <a:p>
            <a:r>
              <a:rPr lang="en-US" sz="1500" u="sng" dirty="0" smtClean="0">
                <a:solidFill>
                  <a:srgbClr val="FF0000"/>
                </a:solidFill>
              </a:rPr>
              <a:t>Reference Datasets</a:t>
            </a:r>
            <a:endParaRPr lang="en-US" sz="1500" u="sng" dirty="0">
              <a:solidFill>
                <a:srgbClr val="FF0000"/>
              </a:solidFill>
            </a:endParaRPr>
          </a:p>
        </p:txBody>
      </p:sp>
      <p:sp>
        <p:nvSpPr>
          <p:cNvPr id="14" name="Title 1"/>
          <p:cNvSpPr txBox="1">
            <a:spLocks/>
          </p:cNvSpPr>
          <p:nvPr/>
        </p:nvSpPr>
        <p:spPr bwMode="auto">
          <a:xfrm>
            <a:off x="775037" y="1"/>
            <a:ext cx="8543925" cy="766118"/>
          </a:xfrm>
          <a:prstGeom prst="rect">
            <a:avLst/>
          </a:prstGeom>
          <a:noFill/>
          <a:ln w="9525">
            <a:noFill/>
            <a:miter lim="800000"/>
            <a:headEnd/>
            <a:tailEnd/>
          </a:ln>
        </p:spPr>
        <p:txBody>
          <a:bodyPr vert="horz" wrap="square" lIns="91366" tIns="45682" rIns="91366" bIns="45682"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dirty="0" smtClean="0">
                <a:ln>
                  <a:noFill/>
                </a:ln>
                <a:solidFill>
                  <a:schemeClr val="tx1"/>
                </a:solidFill>
                <a:effectLst/>
                <a:uLnTx/>
                <a:uFillTx/>
                <a:latin typeface="Calibri"/>
                <a:ea typeface="+mj-ea"/>
                <a:cs typeface="Calibri"/>
              </a:rPr>
              <a:t>Cross Calibration Metadata examples ( IR &amp; MW)</a:t>
            </a:r>
            <a:endParaRPr kumimoji="0" lang="en-GB" sz="2800" b="1" i="0" u="none" strike="noStrike" kern="1200" cap="none" spc="0" normalizeH="0" baseline="0" noProof="0" dirty="0" smtClean="0">
              <a:ln>
                <a:noFill/>
              </a:ln>
              <a:solidFill>
                <a:srgbClr val="0C62FF"/>
              </a:solidFill>
              <a:effectLst/>
              <a:uLnTx/>
              <a:uFillTx/>
              <a:latin typeface="+mj-lt"/>
              <a:ea typeface="+mj-ea"/>
              <a:cs typeface="+mj-cs"/>
            </a:endParaRPr>
          </a:p>
        </p:txBody>
      </p:sp>
      <p:sp>
        <p:nvSpPr>
          <p:cNvPr id="15" name="TextBox 14"/>
          <p:cNvSpPr txBox="1"/>
          <p:nvPr/>
        </p:nvSpPr>
        <p:spPr>
          <a:xfrm>
            <a:off x="2483709" y="3447534"/>
            <a:ext cx="7422292" cy="276999"/>
          </a:xfrm>
          <a:prstGeom prst="rect">
            <a:avLst/>
          </a:prstGeom>
          <a:solidFill>
            <a:srgbClr val="FFFF00"/>
          </a:solidFill>
        </p:spPr>
        <p:txBody>
          <a:bodyPr wrap="square" rtlCol="0">
            <a:spAutoFit/>
          </a:bodyPr>
          <a:lstStyle/>
          <a:p>
            <a:r>
              <a:rPr lang="en-US" sz="1200" i="1" dirty="0" smtClean="0">
                <a:solidFill>
                  <a:schemeClr val="tx1"/>
                </a:solidFill>
              </a:rPr>
              <a:t>Forward products and GPM-X products  are envisaged to be made by the  MW subgroup.</a:t>
            </a:r>
            <a:endParaRPr lang="en-US" sz="1200" i="1"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534168" y="1161756"/>
            <a:ext cx="8371832" cy="4052796"/>
          </a:xfrm>
          <a:solidFill>
            <a:srgbClr val="A2DADE"/>
          </a:solidFill>
        </p:spPr>
        <p:txBody>
          <a:bodyPr>
            <a:normAutofit fontScale="77500" lnSpcReduction="20000"/>
          </a:bodyPr>
          <a:lstStyle/>
          <a:p>
            <a:r>
              <a:rPr lang="en-US" u="sng" dirty="0" smtClean="0">
                <a:solidFill>
                  <a:srgbClr val="7030A0"/>
                </a:solidFill>
              </a:rPr>
              <a:t>Cross Calibration Data files are created in </a:t>
            </a:r>
            <a:r>
              <a:rPr lang="en-US" u="sng" dirty="0" err="1" smtClean="0">
                <a:solidFill>
                  <a:srgbClr val="7030A0"/>
                </a:solidFill>
              </a:rPr>
              <a:t>NetCDF</a:t>
            </a:r>
            <a:r>
              <a:rPr lang="en-US" u="sng" dirty="0" smtClean="0">
                <a:solidFill>
                  <a:srgbClr val="7030A0"/>
                </a:solidFill>
              </a:rPr>
              <a:t> Format.</a:t>
            </a:r>
            <a:endParaRPr lang="en-US" dirty="0" smtClean="0">
              <a:solidFill>
                <a:srgbClr val="7030A0"/>
              </a:solidFill>
            </a:endParaRPr>
          </a:p>
          <a:p>
            <a:r>
              <a:rPr lang="en-US" u="sng" dirty="0" err="1" smtClean="0">
                <a:solidFill>
                  <a:srgbClr val="7030A0"/>
                </a:solidFill>
              </a:rPr>
              <a:t>Datafiles</a:t>
            </a:r>
            <a:r>
              <a:rPr lang="en-US" u="sng" dirty="0" smtClean="0">
                <a:solidFill>
                  <a:srgbClr val="7030A0"/>
                </a:solidFill>
              </a:rPr>
              <a:t> have three main sections</a:t>
            </a:r>
          </a:p>
          <a:p>
            <a:pPr>
              <a:buNone/>
            </a:pPr>
            <a:endParaRPr lang="en-US" dirty="0" smtClean="0"/>
          </a:p>
          <a:p>
            <a:pPr lvl="3"/>
            <a:r>
              <a:rPr lang="en-US" sz="2300" b="1" u="sng" dirty="0" smtClean="0">
                <a:hlinkClick r:id="rId2"/>
              </a:rPr>
              <a:t>Global Attributes</a:t>
            </a:r>
            <a:r>
              <a:rPr lang="en-US" sz="2300" b="1" u="sng" dirty="0" smtClean="0"/>
              <a:t>[ Should gives a brief overview of the product]</a:t>
            </a:r>
          </a:p>
          <a:p>
            <a:pPr lvl="4"/>
            <a:r>
              <a:rPr lang="en-US" sz="2300" b="1" u="sng" dirty="0" smtClean="0"/>
              <a:t>Info about file creation [source, filename etc], Funding Project, One line description and Usage</a:t>
            </a:r>
          </a:p>
          <a:p>
            <a:pPr lvl="4"/>
            <a:r>
              <a:rPr lang="en-US" sz="2300" b="1" u="sng" dirty="0" smtClean="0"/>
              <a:t>Time stamps [Creation, data validity] </a:t>
            </a:r>
          </a:p>
          <a:p>
            <a:pPr lvl="4"/>
            <a:r>
              <a:rPr lang="en-US" sz="2300" b="1" u="sng" dirty="0" smtClean="0"/>
              <a:t>Geospatial Information- Data Coverage [min/max lat </a:t>
            </a:r>
            <a:r>
              <a:rPr lang="en-US" sz="2300" b="1" u="sng" dirty="0" err="1" smtClean="0"/>
              <a:t>lon</a:t>
            </a:r>
            <a:r>
              <a:rPr lang="en-US" sz="2300" b="1" u="sng" dirty="0" smtClean="0"/>
              <a:t>]</a:t>
            </a:r>
          </a:p>
          <a:p>
            <a:pPr lvl="4"/>
            <a:r>
              <a:rPr lang="en-US" sz="2300" b="1" u="sng" dirty="0" smtClean="0"/>
              <a:t>References – ATBD’s/</a:t>
            </a:r>
            <a:r>
              <a:rPr lang="en-US" sz="2300" b="1" u="sng" dirty="0" err="1" smtClean="0"/>
              <a:t>doi</a:t>
            </a:r>
            <a:r>
              <a:rPr lang="en-US" sz="2300" b="1" u="sng" dirty="0" smtClean="0"/>
              <a:t> numbers/Usage/etc</a:t>
            </a:r>
            <a:endParaRPr lang="en-US" sz="2300" b="1" dirty="0" smtClean="0"/>
          </a:p>
          <a:p>
            <a:pPr lvl="3"/>
            <a:r>
              <a:rPr lang="en-US" sz="2300" b="1" u="sng" dirty="0" smtClean="0">
                <a:hlinkClick r:id="rId2"/>
              </a:rPr>
              <a:t>Dimensions</a:t>
            </a:r>
            <a:r>
              <a:rPr lang="en-US" sz="2300" b="1" u="sng" dirty="0" smtClean="0"/>
              <a:t>[</a:t>
            </a:r>
            <a:r>
              <a:rPr lang="en-US" sz="2300" b="1" u="sng" dirty="0" err="1" smtClean="0"/>
              <a:t>x,y</a:t>
            </a:r>
            <a:r>
              <a:rPr lang="en-US" sz="2300" b="1" u="sng" dirty="0" smtClean="0"/>
              <a:t> extent]</a:t>
            </a:r>
            <a:endParaRPr lang="en-US" sz="2300" b="1" dirty="0" smtClean="0"/>
          </a:p>
          <a:p>
            <a:pPr lvl="3"/>
            <a:r>
              <a:rPr lang="en-US" sz="2300" b="1" u="sng" dirty="0" smtClean="0">
                <a:hlinkClick r:id="rId2"/>
              </a:rPr>
              <a:t>Variables</a:t>
            </a:r>
            <a:r>
              <a:rPr lang="en-US" sz="2300" b="1" u="sng" dirty="0" smtClean="0"/>
              <a:t> [Used by users]</a:t>
            </a:r>
          </a:p>
          <a:p>
            <a:pPr lvl="4"/>
            <a:r>
              <a:rPr lang="en-US" sz="2300" b="1" u="sng" dirty="0" smtClean="0"/>
              <a:t> Calibration </a:t>
            </a:r>
            <a:r>
              <a:rPr lang="en-US" sz="2300" b="1" u="sng" dirty="0" err="1" smtClean="0"/>
              <a:t>Coeff</a:t>
            </a:r>
            <a:r>
              <a:rPr lang="en-US" sz="2300" b="1" u="sng" dirty="0" smtClean="0"/>
              <a:t>. For </a:t>
            </a:r>
            <a:r>
              <a:rPr lang="en-US" sz="2300" b="1" u="sng" dirty="0" err="1" smtClean="0"/>
              <a:t>eg</a:t>
            </a:r>
            <a:r>
              <a:rPr lang="en-US" sz="2300" b="1" u="sng" dirty="0" smtClean="0"/>
              <a:t>. Mon – Ref bias and offset, uncertainty and related SNO variables</a:t>
            </a:r>
            <a:endParaRPr lang="en-US" sz="2300" b="1" dirty="0" smtClean="0"/>
          </a:p>
          <a:p>
            <a:endParaRPr lang="en-US" dirty="0"/>
          </a:p>
        </p:txBody>
      </p:sp>
      <p:sp>
        <p:nvSpPr>
          <p:cNvPr id="3" name="TextBox 2"/>
          <p:cNvSpPr txBox="1"/>
          <p:nvPr/>
        </p:nvSpPr>
        <p:spPr>
          <a:xfrm>
            <a:off x="3678568" y="5438097"/>
            <a:ext cx="4637529" cy="461665"/>
          </a:xfrm>
          <a:prstGeom prst="rect">
            <a:avLst/>
          </a:prstGeom>
          <a:solidFill>
            <a:srgbClr val="A2DADE"/>
          </a:solidFill>
        </p:spPr>
        <p:txBody>
          <a:bodyPr wrap="square" rtlCol="0">
            <a:spAutoFit/>
          </a:bodyPr>
          <a:lstStyle/>
          <a:p>
            <a:r>
              <a:rPr lang="en-US" sz="1200" dirty="0" smtClean="0">
                <a:solidFill>
                  <a:schemeClr val="tx1"/>
                </a:solidFill>
              </a:rPr>
              <a:t>Need to Standardize meta data in each section </a:t>
            </a:r>
          </a:p>
          <a:p>
            <a:r>
              <a:rPr lang="en-US" sz="1200" dirty="0" smtClean="0">
                <a:solidFill>
                  <a:schemeClr val="tx1"/>
                </a:solidFill>
              </a:rPr>
              <a:t> </a:t>
            </a:r>
            <a:endParaRPr lang="en-US" sz="1200" dirty="0">
              <a:solidFill>
                <a:schemeClr val="tx1"/>
              </a:solidFill>
            </a:endParaRPr>
          </a:p>
        </p:txBody>
      </p:sp>
      <p:sp>
        <p:nvSpPr>
          <p:cNvPr id="5" name="Title 1"/>
          <p:cNvSpPr txBox="1">
            <a:spLocks/>
          </p:cNvSpPr>
          <p:nvPr/>
        </p:nvSpPr>
        <p:spPr bwMode="auto">
          <a:xfrm>
            <a:off x="775037" y="1"/>
            <a:ext cx="8543925" cy="766118"/>
          </a:xfrm>
          <a:prstGeom prst="rect">
            <a:avLst/>
          </a:prstGeom>
          <a:noFill/>
          <a:ln w="9525">
            <a:noFill/>
            <a:miter lim="800000"/>
            <a:headEnd/>
            <a:tailEnd/>
          </a:ln>
        </p:spPr>
        <p:txBody>
          <a:bodyPr vert="horz" wrap="square" lIns="91366" tIns="45682" rIns="91366" bIns="45682" numCol="1" anchor="ctr" anchorCtr="0" compatLnSpc="1">
            <a:prstTxWarp prst="textNoShape">
              <a:avLst/>
            </a:prstTxWarp>
          </a:bodyPr>
          <a:lstStyle/>
          <a:p>
            <a:pPr algn="ctr" eaLnBrk="0" hangingPunct="0">
              <a:defRPr/>
            </a:pPr>
            <a:r>
              <a:rPr lang="en-US" sz="2800" dirty="0" smtClean="0">
                <a:solidFill>
                  <a:srgbClr val="000000"/>
                </a:solidFill>
                <a:latin typeface="Calibri" pitchFamily="34" charset="0"/>
              </a:rPr>
              <a:t>Typical </a:t>
            </a:r>
            <a:r>
              <a:rPr lang="en-US" sz="2800" dirty="0" err="1" smtClean="0">
                <a:solidFill>
                  <a:srgbClr val="000000"/>
                </a:solidFill>
                <a:latin typeface="Calibri" pitchFamily="34" charset="0"/>
              </a:rPr>
              <a:t>NetCDF</a:t>
            </a:r>
            <a:r>
              <a:rPr lang="en-US" sz="2800" dirty="0" smtClean="0">
                <a:solidFill>
                  <a:srgbClr val="000000"/>
                </a:solidFill>
                <a:latin typeface="Calibri" pitchFamily="34" charset="0"/>
              </a:rPr>
              <a:t> </a:t>
            </a:r>
            <a:r>
              <a:rPr lang="en-US" sz="2800" dirty="0" err="1" smtClean="0">
                <a:solidFill>
                  <a:srgbClr val="000000"/>
                </a:solidFill>
                <a:latin typeface="Calibri" pitchFamily="34" charset="0"/>
              </a:rPr>
              <a:t>datafile</a:t>
            </a:r>
            <a:r>
              <a:rPr lang="en-US" sz="2800" dirty="0" smtClean="0">
                <a:solidFill>
                  <a:srgbClr val="000000"/>
                </a:solidFill>
                <a:latin typeface="Calibri" pitchFamily="34" charset="0"/>
              </a:rPr>
              <a:t> contents</a:t>
            </a:r>
          </a:p>
        </p:txBody>
      </p:sp>
      <p:sp>
        <p:nvSpPr>
          <p:cNvPr id="6" name="TextBox 5"/>
          <p:cNvSpPr txBox="1"/>
          <p:nvPr/>
        </p:nvSpPr>
        <p:spPr>
          <a:xfrm>
            <a:off x="0" y="2199504"/>
            <a:ext cx="1495168" cy="1631216"/>
          </a:xfrm>
          <a:prstGeom prst="rect">
            <a:avLst/>
          </a:prstGeom>
          <a:noFill/>
        </p:spPr>
        <p:txBody>
          <a:bodyPr wrap="square" rtlCol="0">
            <a:spAutoFit/>
          </a:bodyPr>
          <a:lstStyle/>
          <a:p>
            <a:r>
              <a:rPr lang="en-US" sz="1400" u="sng" dirty="0" smtClean="0">
                <a:solidFill>
                  <a:srgbClr val="FF0000"/>
                </a:solidFill>
              </a:rPr>
              <a:t>6W’s of Information</a:t>
            </a:r>
          </a:p>
          <a:p>
            <a:endParaRPr lang="en-US" dirty="0" smtClean="0">
              <a:solidFill>
                <a:schemeClr val="tx1"/>
              </a:solidFill>
              <a:latin typeface="Arial Black" pitchFamily="34" charset="0"/>
            </a:endParaRPr>
          </a:p>
          <a:p>
            <a:r>
              <a:rPr lang="en-US" sz="1050" dirty="0" smtClean="0">
                <a:solidFill>
                  <a:srgbClr val="7030A0"/>
                </a:solidFill>
                <a:latin typeface="Arial Black" pitchFamily="34" charset="0"/>
              </a:rPr>
              <a:t>Who</a:t>
            </a:r>
          </a:p>
          <a:p>
            <a:r>
              <a:rPr lang="en-US" sz="1050" dirty="0" smtClean="0">
                <a:solidFill>
                  <a:srgbClr val="7030A0"/>
                </a:solidFill>
                <a:latin typeface="Arial Black" pitchFamily="34" charset="0"/>
              </a:rPr>
              <a:t>What </a:t>
            </a:r>
          </a:p>
          <a:p>
            <a:r>
              <a:rPr lang="en-US" sz="1050" dirty="0" smtClean="0">
                <a:solidFill>
                  <a:srgbClr val="7030A0"/>
                </a:solidFill>
                <a:latin typeface="Arial Black" pitchFamily="34" charset="0"/>
              </a:rPr>
              <a:t>Where</a:t>
            </a:r>
          </a:p>
          <a:p>
            <a:r>
              <a:rPr lang="en-US" sz="1050" dirty="0" smtClean="0">
                <a:solidFill>
                  <a:srgbClr val="7030A0"/>
                </a:solidFill>
                <a:latin typeface="Arial Black" pitchFamily="34" charset="0"/>
              </a:rPr>
              <a:t>When</a:t>
            </a:r>
          </a:p>
          <a:p>
            <a:r>
              <a:rPr lang="en-US" sz="1050" dirty="0" smtClean="0">
                <a:solidFill>
                  <a:srgbClr val="7030A0"/>
                </a:solidFill>
                <a:latin typeface="Arial Black" pitchFamily="34" charset="0"/>
              </a:rPr>
              <a:t>Why</a:t>
            </a:r>
          </a:p>
          <a:p>
            <a:r>
              <a:rPr lang="en-US" sz="1050" dirty="0" smtClean="0">
                <a:solidFill>
                  <a:srgbClr val="7030A0"/>
                </a:solidFill>
                <a:latin typeface="Arial Black" pitchFamily="34" charset="0"/>
              </a:rPr>
              <a:t>How</a:t>
            </a:r>
            <a:endParaRPr lang="en-US" sz="1050" dirty="0">
              <a:solidFill>
                <a:srgbClr val="7030A0"/>
              </a:solidFill>
              <a:latin typeface="Arial Black"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Title 1"/>
          <p:cNvSpPr txBox="1">
            <a:spLocks/>
          </p:cNvSpPr>
          <p:nvPr/>
        </p:nvSpPr>
        <p:spPr bwMode="auto">
          <a:xfrm>
            <a:off x="2157987" y="2646693"/>
            <a:ext cx="5597172" cy="1325563"/>
          </a:xfrm>
          <a:prstGeom prst="rect">
            <a:avLst/>
          </a:prstGeom>
          <a:solidFill>
            <a:srgbClr val="A2DADE"/>
          </a:solidFill>
          <a:ln w="9525">
            <a:noFill/>
            <a:miter lim="800000"/>
            <a:headEnd/>
            <a:tailEnd/>
          </a:ln>
        </p:spPr>
        <p:txBody>
          <a:bodyPr vert="horz" wrap="square" lIns="91366" tIns="45682" rIns="91366" bIns="45682"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1200" cap="none" spc="0" normalizeH="0" baseline="0" noProof="0" dirty="0" smtClean="0">
                <a:ln>
                  <a:noFill/>
                </a:ln>
                <a:solidFill>
                  <a:schemeClr val="tx1"/>
                </a:solidFill>
                <a:effectLst/>
                <a:uLnTx/>
                <a:uFillTx/>
                <a:latin typeface="+mj-lt"/>
                <a:ea typeface="+mj-ea"/>
                <a:cs typeface="+mj-cs"/>
              </a:rPr>
              <a:t>Global Attributes</a:t>
            </a:r>
            <a:endParaRPr kumimoji="0" lang="en-US" sz="2800" b="1" i="0" u="sng"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336" y="173188"/>
            <a:ext cx="8915400" cy="4525963"/>
          </a:xfrm>
        </p:spPr>
        <p:txBody>
          <a:bodyPr/>
          <a:lstStyle/>
          <a:p>
            <a:pPr>
              <a:buNone/>
            </a:pPr>
            <a:r>
              <a:rPr lang="en-US" dirty="0" smtClean="0"/>
              <a:t>                       GSICS IR METADATA STANDARD: Global Attributes: </a:t>
            </a:r>
          </a:p>
          <a:p>
            <a:pPr>
              <a:buNone/>
            </a:pPr>
            <a:r>
              <a:rPr lang="en-US" dirty="0" smtClean="0"/>
              <a:t>       </a:t>
            </a:r>
            <a:r>
              <a:rPr lang="en-US" sz="1400" dirty="0" smtClean="0"/>
              <a:t>:Conventions = "CF-1.6" ;</a:t>
            </a:r>
          </a:p>
          <a:p>
            <a:pPr>
              <a:buNone/>
            </a:pPr>
            <a:r>
              <a:rPr lang="en-US" sz="1400" dirty="0" smtClean="0"/>
              <a:t>            :</a:t>
            </a:r>
            <a:r>
              <a:rPr lang="en-US" sz="1400" dirty="0" err="1" smtClean="0"/>
              <a:t>Metadata_Conventions</a:t>
            </a:r>
            <a:r>
              <a:rPr lang="en-US" sz="1400" dirty="0" smtClean="0"/>
              <a:t> = "</a:t>
            </a:r>
            <a:r>
              <a:rPr lang="en-US" sz="1400" dirty="0" err="1" smtClean="0"/>
              <a:t>Unidata</a:t>
            </a:r>
            <a:r>
              <a:rPr lang="en-US" sz="1400" dirty="0" smtClean="0"/>
              <a:t> Dataset Discovery v1.0" ;</a:t>
            </a:r>
          </a:p>
          <a:p>
            <a:pPr>
              <a:buNone/>
            </a:pPr>
            <a:r>
              <a:rPr lang="en-US" sz="1400" dirty="0" smtClean="0"/>
              <a:t>            :</a:t>
            </a:r>
            <a:r>
              <a:rPr lang="en-US" sz="1400" dirty="0" err="1" smtClean="0"/>
              <a:t>standard_name_vocabulary</a:t>
            </a:r>
            <a:r>
              <a:rPr lang="en-US" sz="1400" dirty="0" smtClean="0"/>
              <a:t> = "CF Standard Name Table (Version 19, 22 March 2012)" ;</a:t>
            </a:r>
          </a:p>
          <a:p>
            <a:pPr>
              <a:buNone/>
            </a:pPr>
            <a:r>
              <a:rPr lang="en-US" sz="1400" dirty="0" smtClean="0"/>
              <a:t>           :project = "Global Space-based Inter-Calibration System &lt;http://gsics.wmo.int&gt;" ;</a:t>
            </a:r>
          </a:p>
          <a:p>
            <a:pPr>
              <a:buNone/>
            </a:pPr>
            <a:r>
              <a:rPr lang="en-US" sz="1400" dirty="0" smtClean="0"/>
              <a:t>           :title = "MSG2+SEVIRI </a:t>
            </a:r>
            <a:r>
              <a:rPr lang="en-US" sz="1400" dirty="0" err="1" smtClean="0"/>
              <a:t>vs</a:t>
            </a:r>
            <a:r>
              <a:rPr lang="en-US" sz="1400" dirty="0" smtClean="0"/>
              <a:t> </a:t>
            </a:r>
            <a:r>
              <a:rPr lang="en-US" sz="1400" dirty="0" err="1" smtClean="0"/>
              <a:t>MetOpA+IASI</a:t>
            </a:r>
            <a:r>
              <a:rPr lang="en-US" sz="1400" dirty="0" smtClean="0"/>
              <a:t> GSICS Near Real-Time Correction" ;</a:t>
            </a:r>
          </a:p>
          <a:p>
            <a:pPr>
              <a:buNone/>
            </a:pPr>
            <a:r>
              <a:rPr lang="en-US" sz="1400" dirty="0" smtClean="0"/>
              <a:t>            :summary = "</a:t>
            </a:r>
            <a:r>
              <a:rPr lang="en-US" sz="1200" dirty="0" smtClean="0">
                <a:solidFill>
                  <a:srgbClr val="C00000"/>
                </a:solidFill>
              </a:rPr>
              <a:t>Coefficients of the GSICS Correction for the infrared channels of a </a:t>
            </a:r>
            <a:r>
              <a:rPr lang="en-US" sz="1200" dirty="0" err="1" smtClean="0">
                <a:solidFill>
                  <a:srgbClr val="C00000"/>
                </a:solidFill>
              </a:rPr>
              <a:t>GEOstationary</a:t>
            </a:r>
            <a:r>
              <a:rPr lang="en-US" sz="1200" dirty="0" smtClean="0">
                <a:solidFill>
                  <a:srgbClr val="C00000"/>
                </a:solidFill>
              </a:rPr>
              <a:t> imager using a LEO </a:t>
            </a:r>
            <a:r>
              <a:rPr lang="en-US" sz="1200" dirty="0" err="1" smtClean="0">
                <a:solidFill>
                  <a:srgbClr val="C00000"/>
                </a:solidFill>
              </a:rPr>
              <a:t>hyperspectral</a:t>
            </a:r>
            <a:r>
              <a:rPr lang="en-US" sz="1200" dirty="0" smtClean="0">
                <a:solidFill>
                  <a:srgbClr val="C00000"/>
                </a:solidFill>
              </a:rPr>
              <a:t> reference instrument</a:t>
            </a:r>
            <a:r>
              <a:rPr lang="en-US" sz="1400" dirty="0" smtClean="0"/>
              <a:t>"</a:t>
            </a:r>
          </a:p>
          <a:p>
            <a:r>
              <a:rPr lang="en-US" sz="1400" dirty="0" smtClean="0"/>
              <a:t>                :institution = "EUMETSAT" ;</a:t>
            </a:r>
          </a:p>
          <a:p>
            <a:r>
              <a:rPr lang="en-US" sz="1400" dirty="0" smtClean="0"/>
              <a:t>                :</a:t>
            </a:r>
            <a:r>
              <a:rPr lang="en-US" sz="1400" dirty="0" err="1" smtClean="0"/>
              <a:t>date_created</a:t>
            </a:r>
            <a:r>
              <a:rPr lang="en-US" sz="1400" dirty="0" smtClean="0"/>
              <a:t> = "2015-01-09T13:16:55Z" ;</a:t>
            </a:r>
          </a:p>
          <a:p>
            <a:r>
              <a:rPr lang="en-US" sz="1400" dirty="0" smtClean="0"/>
              <a:t>                :</a:t>
            </a:r>
            <a:r>
              <a:rPr lang="en-US" sz="1400" dirty="0" err="1" smtClean="0"/>
              <a:t>date_modified</a:t>
            </a:r>
            <a:r>
              <a:rPr lang="en-US" sz="1400" dirty="0" smtClean="0"/>
              <a:t> = "2015-01-09T13:16:55Z" ;</a:t>
            </a:r>
          </a:p>
          <a:p>
            <a:r>
              <a:rPr lang="en-US" sz="1400" dirty="0" smtClean="0"/>
              <a:t>                :license = "Calibration information delivered as a GSICS operational product  is generated in accordance with GSICS principles and practices.;\n",</a:t>
            </a:r>
          </a:p>
          <a:p>
            <a:r>
              <a:rPr lang="en-US" sz="1400" dirty="0" smtClean="0"/>
              <a:t>                        "GSICS operational and demonstration products may be used and redistributed freely. Scientific publications using GSICS operational or demonstration products should however acknowledge both GSICS and the relevant producer organization.;\n",</a:t>
            </a:r>
          </a:p>
          <a:p>
            <a:r>
              <a:rPr lang="en-US" sz="1400" dirty="0" smtClean="0"/>
              <a:t>                        "There is no warranty on the data express or implied, including warranties of merchantability and fitness for a particular purpose, or any assumed legal liability for the accuracy, completeness, or usefulness, of this information. The user of the data do so at their own risk." ;</a:t>
            </a:r>
          </a:p>
          <a:p>
            <a:r>
              <a:rPr lang="en-US" sz="1400" dirty="0" smtClean="0"/>
              <a:t>                :</a:t>
            </a:r>
            <a:r>
              <a:rPr lang="en-US" sz="1400" dirty="0" err="1" smtClean="0"/>
              <a:t>naming_authority</a:t>
            </a:r>
            <a:r>
              <a:rPr lang="en-US" sz="1400" dirty="0" smtClean="0"/>
              <a:t> = "</a:t>
            </a:r>
            <a:r>
              <a:rPr lang="en-US" sz="1400" dirty="0" err="1" smtClean="0"/>
              <a:t>int.eumetsat.gsics</a:t>
            </a:r>
            <a:r>
              <a:rPr lang="en-US" sz="1400" dirty="0" smtClean="0"/>
              <a:t>" ;</a:t>
            </a:r>
          </a:p>
          <a:p>
            <a:r>
              <a:rPr lang="en-US" sz="1400" dirty="0" smtClean="0"/>
              <a:t>                :</a:t>
            </a:r>
            <a:r>
              <a:rPr lang="en-US" sz="1400" dirty="0" err="1" smtClean="0"/>
              <a:t>creator_name</a:t>
            </a:r>
            <a:r>
              <a:rPr lang="en-US" sz="1400" dirty="0" smtClean="0"/>
              <a:t> = "EUMETSAT - European Organization for the Exploitation of Meteorological Satellites" ;</a:t>
            </a:r>
          </a:p>
          <a:p>
            <a:r>
              <a:rPr lang="en-US" sz="1400" dirty="0" smtClean="0"/>
              <a:t>                :</a:t>
            </a:r>
            <a:r>
              <a:rPr lang="en-US" sz="1400" dirty="0" err="1" smtClean="0"/>
              <a:t>creator_email</a:t>
            </a:r>
            <a:r>
              <a:rPr lang="en-US" sz="1400" dirty="0" smtClean="0"/>
              <a:t> = "ops@eumetsat.int" ;</a:t>
            </a:r>
          </a:p>
          <a:p>
            <a:r>
              <a:rPr lang="en-US" sz="1400" dirty="0" smtClean="0"/>
              <a:t>                :</a:t>
            </a:r>
            <a:r>
              <a:rPr lang="en-US" sz="1400" dirty="0" err="1" smtClean="0"/>
              <a:t>creator_url</a:t>
            </a:r>
            <a:r>
              <a:rPr lang="en-US" sz="1400" dirty="0" smtClean="0"/>
              <a:t> = "http://www.eumetsat.int" ;</a:t>
            </a:r>
          </a:p>
          <a:p>
            <a:r>
              <a:rPr lang="en-US" sz="1400" dirty="0" smtClean="0"/>
              <a:t>                :references = "ATBD, </a:t>
            </a:r>
            <a:r>
              <a:rPr lang="en-US" sz="1400" dirty="0" err="1" smtClean="0"/>
              <a:t>Unidata</a:t>
            </a:r>
            <a:r>
              <a:rPr lang="en-US" sz="1400" dirty="0" smtClean="0"/>
              <a:t> </a:t>
            </a:r>
            <a:r>
              <a:rPr lang="en-US" sz="1400" dirty="0" err="1" smtClean="0"/>
              <a:t>NetCDF</a:t>
            </a:r>
            <a:r>
              <a:rPr lang="en-US" sz="1400" dirty="0" smtClean="0"/>
              <a:t>, Climate Format Conventions, EUMETSAT IASI 1C Native Format Guide" ;</a:t>
            </a:r>
          </a:p>
          <a:p>
            <a:r>
              <a:rPr lang="en-US" sz="1200" dirty="0" smtClean="0"/>
              <a:t>                :</a:t>
            </a:r>
            <a:endParaRPr lang="en-US" sz="1200" dirty="0"/>
          </a:p>
        </p:txBody>
      </p:sp>
      <p:sp>
        <p:nvSpPr>
          <p:cNvPr id="4" name="TextBox 3"/>
          <p:cNvSpPr txBox="1"/>
          <p:nvPr/>
        </p:nvSpPr>
        <p:spPr>
          <a:xfrm>
            <a:off x="9016313" y="568413"/>
            <a:ext cx="889687" cy="1415772"/>
          </a:xfrm>
          <a:prstGeom prst="rect">
            <a:avLst/>
          </a:prstGeom>
          <a:noFill/>
        </p:spPr>
        <p:txBody>
          <a:bodyPr wrap="square" rtlCol="0">
            <a:spAutoFit/>
          </a:bodyPr>
          <a:lstStyle/>
          <a:p>
            <a:r>
              <a:rPr lang="en-US" sz="1400" u="sng" dirty="0" smtClean="0">
                <a:solidFill>
                  <a:srgbClr val="FF0000"/>
                </a:solidFill>
              </a:rPr>
              <a:t>6W’s</a:t>
            </a:r>
          </a:p>
          <a:p>
            <a:endParaRPr lang="en-US" dirty="0" smtClean="0">
              <a:solidFill>
                <a:schemeClr val="tx1"/>
              </a:solidFill>
              <a:latin typeface="Arial Black" pitchFamily="34" charset="0"/>
            </a:endParaRPr>
          </a:p>
          <a:p>
            <a:r>
              <a:rPr lang="en-US" sz="1050" dirty="0" smtClean="0">
                <a:solidFill>
                  <a:srgbClr val="7030A0"/>
                </a:solidFill>
                <a:latin typeface="Arial Black" pitchFamily="34" charset="0"/>
              </a:rPr>
              <a:t>Who</a:t>
            </a:r>
          </a:p>
          <a:p>
            <a:r>
              <a:rPr lang="en-US" sz="1050" dirty="0" smtClean="0">
                <a:solidFill>
                  <a:srgbClr val="7030A0"/>
                </a:solidFill>
                <a:latin typeface="Arial Black" pitchFamily="34" charset="0"/>
              </a:rPr>
              <a:t>What </a:t>
            </a:r>
          </a:p>
          <a:p>
            <a:r>
              <a:rPr lang="en-US" sz="1050" dirty="0" smtClean="0">
                <a:solidFill>
                  <a:srgbClr val="7030A0"/>
                </a:solidFill>
                <a:latin typeface="Arial Black" pitchFamily="34" charset="0"/>
              </a:rPr>
              <a:t>Where</a:t>
            </a:r>
          </a:p>
          <a:p>
            <a:r>
              <a:rPr lang="en-US" sz="1050" dirty="0" smtClean="0">
                <a:solidFill>
                  <a:srgbClr val="7030A0"/>
                </a:solidFill>
                <a:latin typeface="Arial Black" pitchFamily="34" charset="0"/>
              </a:rPr>
              <a:t>When</a:t>
            </a:r>
          </a:p>
          <a:p>
            <a:r>
              <a:rPr lang="en-US" sz="1050" dirty="0" smtClean="0">
                <a:solidFill>
                  <a:srgbClr val="7030A0"/>
                </a:solidFill>
                <a:latin typeface="Arial Black" pitchFamily="34" charset="0"/>
              </a:rPr>
              <a:t>Why</a:t>
            </a:r>
          </a:p>
          <a:p>
            <a:r>
              <a:rPr lang="en-US" sz="1050" dirty="0" smtClean="0">
                <a:solidFill>
                  <a:srgbClr val="7030A0"/>
                </a:solidFill>
                <a:latin typeface="Arial Black" pitchFamily="34" charset="0"/>
              </a:rPr>
              <a:t>How</a:t>
            </a:r>
            <a:endParaRPr lang="en-US" sz="1050" dirty="0">
              <a:solidFill>
                <a:srgbClr val="7030A0"/>
              </a:solidFill>
              <a:latin typeface="Arial Black"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4464" y="990606"/>
            <a:ext cx="8915400" cy="4525963"/>
          </a:xfrm>
        </p:spPr>
        <p:txBody>
          <a:bodyPr/>
          <a:lstStyle/>
          <a:p>
            <a:pPr>
              <a:buNone/>
            </a:pPr>
            <a:r>
              <a:rPr lang="en-US" sz="1400" dirty="0" smtClean="0">
                <a:solidFill>
                  <a:srgbClr val="C00000"/>
                </a:solidFill>
              </a:rPr>
              <a:t>// glob al attributes</a:t>
            </a:r>
            <a:r>
              <a:rPr lang="en-US" sz="1400" dirty="0" smtClean="0"/>
              <a:t>:</a:t>
            </a:r>
          </a:p>
          <a:p>
            <a:r>
              <a:rPr lang="en-US" sz="1400" dirty="0" smtClean="0"/>
              <a:t>		:Conventions = "CF-1.6" ;</a:t>
            </a:r>
          </a:p>
          <a:p>
            <a:r>
              <a:rPr lang="en-US" sz="1400" dirty="0" smtClean="0"/>
              <a:t>		:title = "NOAA/NESDIS/STAR MSU Level-1C Product" ;</a:t>
            </a:r>
          </a:p>
          <a:p>
            <a:r>
              <a:rPr lang="en-US" sz="1400" dirty="0" smtClean="0"/>
              <a:t>		:source = "MSU Level-1b" ;</a:t>
            </a:r>
          </a:p>
          <a:p>
            <a:r>
              <a:rPr lang="en-US" sz="1400" dirty="0" smtClean="0"/>
              <a:t>		:methodology = "Integrated Microwave Inter-Calibration Approach (IMICA), formerly known </a:t>
            </a:r>
            <a:r>
              <a:rPr lang="en-US" sz="1400" dirty="0" err="1" smtClean="0"/>
              <a:t>asSimultaneous</a:t>
            </a:r>
            <a:r>
              <a:rPr lang="en-US" sz="1400" dirty="0" smtClean="0"/>
              <a:t> Nadir Overpass (SNO) Method" ;</a:t>
            </a:r>
          </a:p>
          <a:p>
            <a:r>
              <a:rPr lang="en-US" sz="1400" dirty="0" smtClean="0"/>
              <a:t>		:references = "doi:10.1029/2005JD006798;doi:10.1175/2008JCLI2233.1;doi:10.1175/2009JTECHA1333.1" ;</a:t>
            </a:r>
          </a:p>
          <a:p>
            <a:r>
              <a:rPr lang="en-US" sz="1400" dirty="0" smtClean="0"/>
              <a:t>		:history = "None" ;</a:t>
            </a:r>
          </a:p>
          <a:p>
            <a:r>
              <a:rPr lang="en-US" sz="1400" dirty="0" smtClean="0"/>
              <a:t>		:comment = "None" ;</a:t>
            </a:r>
          </a:p>
          <a:p>
            <a:r>
              <a:rPr lang="en-US" sz="1400" dirty="0" smtClean="0"/>
              <a:t>		:</a:t>
            </a:r>
            <a:r>
              <a:rPr lang="en-US" sz="1400" dirty="0" err="1" smtClean="0"/>
              <a:t>Metadata_Conventions</a:t>
            </a:r>
            <a:r>
              <a:rPr lang="en-US" sz="1400" dirty="0" smtClean="0"/>
              <a:t> = "CF-1.6,Unidata Dataset Discovery v1.0,NOAA CDR v1.0,GDS v2.0" ;</a:t>
            </a:r>
          </a:p>
          <a:p>
            <a:r>
              <a:rPr lang="en-US" sz="1400" dirty="0" smtClean="0"/>
              <a:t>		:</a:t>
            </a:r>
            <a:r>
              <a:rPr lang="en-US" sz="1400" dirty="0" err="1" smtClean="0"/>
              <a:t>standard_name_vocabulary</a:t>
            </a:r>
            <a:r>
              <a:rPr lang="en-US" sz="1400" dirty="0" smtClean="0"/>
              <a:t> = "CF Standard Name Table (v16, 11 October 2010)" ;</a:t>
            </a:r>
          </a:p>
          <a:p>
            <a:r>
              <a:rPr lang="en-US" sz="1400" dirty="0" smtClean="0"/>
              <a:t>		:id = "W_US-NESDIS-STAR,SATCAL+OPR+IMICA,C_KNES_NOAA-10+D87003.S0102.E0256_L1C_V1.3.nc" ;</a:t>
            </a:r>
          </a:p>
          <a:p>
            <a:r>
              <a:rPr lang="en-US" sz="1400" dirty="0" smtClean="0"/>
              <a:t>		:</a:t>
            </a:r>
            <a:r>
              <a:rPr lang="en-US" sz="1400" dirty="0" err="1" smtClean="0"/>
              <a:t>naming_authority</a:t>
            </a:r>
            <a:r>
              <a:rPr lang="en-US" sz="1400" dirty="0" smtClean="0"/>
              <a:t> = "</a:t>
            </a:r>
            <a:r>
              <a:rPr lang="en-US" sz="1400" dirty="0" err="1" smtClean="0"/>
              <a:t>gov.noaa.ncdc</a:t>
            </a:r>
            <a:r>
              <a:rPr lang="en-US" sz="1400" dirty="0" smtClean="0"/>
              <a:t>" ;</a:t>
            </a:r>
          </a:p>
          <a:p>
            <a:r>
              <a:rPr lang="en-US" sz="1400" dirty="0" smtClean="0"/>
              <a:t>		:</a:t>
            </a:r>
            <a:r>
              <a:rPr lang="en-US" sz="1400" dirty="0" err="1" smtClean="0"/>
              <a:t>date_created</a:t>
            </a:r>
            <a:r>
              <a:rPr lang="en-US" sz="1400" dirty="0" smtClean="0"/>
              <a:t> = "20130515T113945Z" ;</a:t>
            </a:r>
          </a:p>
          <a:p>
            <a:r>
              <a:rPr lang="en-US" sz="1400" dirty="0" smtClean="0"/>
              <a:t>		:license = "No constraints on data access or use" ;</a:t>
            </a:r>
          </a:p>
          <a:p>
            <a:r>
              <a:rPr lang="en-US" sz="1400" dirty="0" smtClean="0"/>
              <a:t>		:summary = "Swath data of Level-1C products derived from MSU </a:t>
            </a:r>
            <a:r>
              <a:rPr lang="en-US" sz="1400" dirty="0" err="1" smtClean="0"/>
              <a:t>onboarding</a:t>
            </a:r>
            <a:r>
              <a:rPr lang="en-US" sz="1400" dirty="0" smtClean="0"/>
              <a:t> NOAA polar-orbit satellites" ;</a:t>
            </a:r>
          </a:p>
          <a:p>
            <a:r>
              <a:rPr lang="en-US" sz="1400" dirty="0" smtClean="0"/>
              <a:t>		:keywords = "EARTH SCIENCE &gt; ATMOSPHERE &gt; ATMOSPHEREIC TEMPERATURE &gt;</a:t>
            </a:r>
            <a:endParaRPr lang="en-US" dirty="0"/>
          </a:p>
        </p:txBody>
      </p:sp>
      <p:sp>
        <p:nvSpPr>
          <p:cNvPr id="5" name="Title 4"/>
          <p:cNvSpPr txBox="1">
            <a:spLocks noGrp="1"/>
          </p:cNvSpPr>
          <p:nvPr>
            <p:ph type="title"/>
          </p:nvPr>
        </p:nvSpPr>
        <p:spPr>
          <a:xfrm>
            <a:off x="0" y="225024"/>
            <a:ext cx="1457902" cy="400033"/>
          </a:xfrm>
          <a:prstGeom prst="rect">
            <a:avLst/>
          </a:prstGeom>
          <a:noFill/>
        </p:spPr>
        <p:txBody>
          <a:bodyPr wrap="square" rtlCol="0">
            <a:spAutoFit/>
          </a:bodyPr>
          <a:lstStyle/>
          <a:p>
            <a:pPr algn="l"/>
            <a:r>
              <a:rPr lang="en-US" sz="2000" dirty="0" smtClean="0">
                <a:solidFill>
                  <a:schemeClr val="tx1"/>
                </a:solidFill>
              </a:rPr>
              <a:t>Example -2 </a:t>
            </a:r>
            <a:endParaRPr lang="en-US" sz="2000" dirty="0">
              <a:solidFill>
                <a:schemeClr val="tx1"/>
              </a:solidFill>
            </a:endParaRPr>
          </a:p>
        </p:txBody>
      </p:sp>
      <p:sp>
        <p:nvSpPr>
          <p:cNvPr id="6" name="TextBox 5"/>
          <p:cNvSpPr txBox="1"/>
          <p:nvPr/>
        </p:nvSpPr>
        <p:spPr>
          <a:xfrm>
            <a:off x="1981200" y="207818"/>
            <a:ext cx="7204364" cy="338554"/>
          </a:xfrm>
          <a:prstGeom prst="rect">
            <a:avLst/>
          </a:prstGeom>
          <a:noFill/>
        </p:spPr>
        <p:txBody>
          <a:bodyPr wrap="square" rtlCol="0">
            <a:spAutoFit/>
          </a:bodyPr>
          <a:lstStyle/>
          <a:p>
            <a:r>
              <a:rPr lang="en-US" sz="1600" dirty="0" smtClean="0">
                <a:solidFill>
                  <a:schemeClr val="tx1"/>
                </a:solidFill>
              </a:rPr>
              <a:t>Global Attributes for  MW -MSU  Cross Calibration Product</a:t>
            </a:r>
            <a:endParaRPr lang="en-US" sz="1600" dirty="0"/>
          </a:p>
        </p:txBody>
      </p:sp>
      <p:sp>
        <p:nvSpPr>
          <p:cNvPr id="7" name="Rectangle 6"/>
          <p:cNvSpPr/>
          <p:nvPr/>
        </p:nvSpPr>
        <p:spPr>
          <a:xfrm>
            <a:off x="2078182" y="4724399"/>
            <a:ext cx="3616036" cy="26323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91" y="824351"/>
            <a:ext cx="8915400" cy="4525963"/>
          </a:xfrm>
        </p:spPr>
        <p:txBody>
          <a:bodyPr/>
          <a:lstStyle/>
          <a:p>
            <a:r>
              <a:rPr lang="en-US" sz="1300" dirty="0" smtClean="0"/>
              <a:t>history = "2015-01-08T22:20:00Z </a:t>
            </a:r>
            <a:r>
              <a:rPr lang="en-US" sz="1300" dirty="0" err="1" smtClean="0"/>
              <a:t>hypirsno_match_file_nc</a:t>
            </a:r>
            <a:r>
              <a:rPr lang="en-US" sz="1300" dirty="0" smtClean="0"/>
              <a:t> </a:t>
            </a:r>
            <a:r>
              <a:rPr lang="en-US" sz="1300" dirty="0" err="1" smtClean="0"/>
              <a:t>collocation_criteria</a:t>
            </a:r>
            <a:r>
              <a:rPr lang="en-US" sz="1300" dirty="0" smtClean="0"/>
              <a:t>=v0.31;\n",</a:t>
            </a:r>
          </a:p>
          <a:p>
            <a:r>
              <a:rPr lang="en-US" sz="1300" dirty="0" smtClean="0"/>
              <a:t>                        "2015-01-08T22:20:00Z </a:t>
            </a:r>
            <a:r>
              <a:rPr lang="en-US" sz="1300" dirty="0" err="1" smtClean="0"/>
              <a:t>hypirsno_collocate</a:t>
            </a:r>
            <a:r>
              <a:rPr lang="en-US" sz="1300" dirty="0" smtClean="0"/>
              <a:t> v0.3 </a:t>
            </a:r>
            <a:r>
              <a:rPr lang="en-US" sz="1300" dirty="0" err="1" smtClean="0"/>
              <a:t>collocation_criteria</a:t>
            </a:r>
            <a:r>
              <a:rPr lang="en-US" sz="1300" dirty="0" smtClean="0"/>
              <a:t>=v0.31;\n",</a:t>
            </a:r>
          </a:p>
          <a:p>
            <a:r>
              <a:rPr lang="en-US" sz="1300" dirty="0" smtClean="0"/>
              <a:t>:</a:t>
            </a:r>
            <a:r>
              <a:rPr lang="en-US" sz="1300" dirty="0" err="1" smtClean="0"/>
              <a:t>processing_level</a:t>
            </a:r>
            <a:r>
              <a:rPr lang="en-US" sz="1300" dirty="0" smtClean="0"/>
              <a:t> = "demonstration/v03.06.00" ;</a:t>
            </a:r>
          </a:p>
          <a:p>
            <a:r>
              <a:rPr lang="en-US" sz="1300" dirty="0" smtClean="0"/>
              <a:t>                :</a:t>
            </a:r>
            <a:r>
              <a:rPr lang="en-US" sz="1300" dirty="0" err="1" smtClean="0"/>
              <a:t>time_coverage_start</a:t>
            </a:r>
            <a:r>
              <a:rPr lang="en-US" sz="1300" dirty="0" smtClean="0"/>
              <a:t> = "2015-01-08T00:00:00Z" ;</a:t>
            </a:r>
          </a:p>
          <a:p>
            <a:r>
              <a:rPr lang="en-US" sz="1300" dirty="0" smtClean="0"/>
              <a:t>                :</a:t>
            </a:r>
            <a:r>
              <a:rPr lang="en-US" sz="1300" dirty="0" err="1" smtClean="0"/>
              <a:t>time_coverage_end</a:t>
            </a:r>
            <a:r>
              <a:rPr lang="en-US" sz="1300" dirty="0" smtClean="0"/>
              <a:t> = "2015-01-08T24:00:00Z" ;</a:t>
            </a:r>
          </a:p>
          <a:p>
            <a:r>
              <a:rPr lang="en-US" sz="1300" dirty="0" smtClean="0"/>
              <a:t>                :</a:t>
            </a:r>
            <a:r>
              <a:rPr lang="en-US" sz="1300" dirty="0" err="1" smtClean="0"/>
              <a:t>geospatial_lat_min</a:t>
            </a:r>
            <a:r>
              <a:rPr lang="en-US" sz="1300" dirty="0" smtClean="0"/>
              <a:t> = -35.f ;</a:t>
            </a:r>
          </a:p>
          <a:p>
            <a:r>
              <a:rPr lang="en-US" sz="1300" dirty="0" smtClean="0"/>
              <a:t>                :</a:t>
            </a:r>
            <a:r>
              <a:rPr lang="en-US" sz="1300" dirty="0" err="1" smtClean="0"/>
              <a:t>geospatial_lat_max</a:t>
            </a:r>
            <a:r>
              <a:rPr lang="en-US" sz="1300" dirty="0" smtClean="0"/>
              <a:t> = 35.f ;</a:t>
            </a:r>
          </a:p>
          <a:p>
            <a:r>
              <a:rPr lang="en-US" sz="1300" dirty="0" smtClean="0"/>
              <a:t>                :</a:t>
            </a:r>
            <a:r>
              <a:rPr lang="en-US" sz="1300" dirty="0" err="1" smtClean="0"/>
              <a:t>geospatial_lon_min</a:t>
            </a:r>
            <a:r>
              <a:rPr lang="en-US" sz="1300" dirty="0" smtClean="0"/>
              <a:t> = -35.f ;</a:t>
            </a:r>
          </a:p>
          <a:p>
            <a:r>
              <a:rPr lang="en-US" sz="1300" dirty="0" smtClean="0"/>
              <a:t>                :</a:t>
            </a:r>
            <a:r>
              <a:rPr lang="en-US" sz="1300" dirty="0" err="1" smtClean="0"/>
              <a:t>geospatial_lon_max</a:t>
            </a:r>
            <a:r>
              <a:rPr lang="en-US" sz="1300" dirty="0" smtClean="0"/>
              <a:t> = 35.f ;</a:t>
            </a:r>
          </a:p>
          <a:p>
            <a:r>
              <a:rPr lang="en-US" sz="1300" dirty="0" smtClean="0"/>
              <a:t>                :</a:t>
            </a:r>
            <a:r>
              <a:rPr lang="en-US" sz="1300" dirty="0" err="1" smtClean="0"/>
              <a:t>geospatial_lat_units</a:t>
            </a:r>
            <a:r>
              <a:rPr lang="en-US" sz="1300" dirty="0" smtClean="0"/>
              <a:t> = "</a:t>
            </a:r>
            <a:r>
              <a:rPr lang="en-US" sz="1300" dirty="0" err="1" smtClean="0"/>
              <a:t>degrees_north</a:t>
            </a:r>
            <a:r>
              <a:rPr lang="en-US" sz="1300" dirty="0" smtClean="0"/>
              <a:t>" ;</a:t>
            </a:r>
          </a:p>
          <a:p>
            <a:r>
              <a:rPr lang="en-US" sz="1300" dirty="0" smtClean="0"/>
              <a:t>                :</a:t>
            </a:r>
            <a:r>
              <a:rPr lang="en-US" sz="1300" dirty="0" err="1" smtClean="0"/>
              <a:t>geospatial_lon_units</a:t>
            </a:r>
            <a:r>
              <a:rPr lang="en-US" sz="1300" dirty="0" smtClean="0"/>
              <a:t> = "</a:t>
            </a:r>
            <a:r>
              <a:rPr lang="en-US" sz="1300" dirty="0" err="1" smtClean="0"/>
              <a:t>degrees_east</a:t>
            </a:r>
            <a:r>
              <a:rPr lang="en-US" sz="1300" dirty="0" smtClean="0"/>
              <a:t>" ;</a:t>
            </a:r>
          </a:p>
          <a:p>
            <a:r>
              <a:rPr lang="en-US" sz="1300" dirty="0" smtClean="0"/>
              <a:t>                :id = "W_XX-EUMETSAT-Darmstadt,SATCAL+NRTC+GEOLEOIR,MSG2+SEVIRI-MetOpA+IASI_C_EUMG_20150108000000_demo_03.nc" ;</a:t>
            </a:r>
          </a:p>
          <a:p>
            <a:r>
              <a:rPr lang="en-US" sz="1300" dirty="0" smtClean="0"/>
              <a:t>                :</a:t>
            </a:r>
            <a:r>
              <a:rPr lang="en-US" sz="1300" dirty="0" err="1" smtClean="0"/>
              <a:t>wmo_data_category</a:t>
            </a:r>
            <a:r>
              <a:rPr lang="en-US" sz="1300" dirty="0" smtClean="0"/>
              <a:t> = 30s ;</a:t>
            </a:r>
          </a:p>
          <a:p>
            <a:r>
              <a:rPr lang="en-US" sz="1300" dirty="0" smtClean="0"/>
              <a:t>                :</a:t>
            </a:r>
            <a:r>
              <a:rPr lang="en-US" sz="1300" dirty="0" err="1" smtClean="0"/>
              <a:t>wmo_international_data_subcategory</a:t>
            </a:r>
            <a:r>
              <a:rPr lang="en-US" sz="1300" dirty="0" smtClean="0"/>
              <a:t> = 4s ;</a:t>
            </a:r>
          </a:p>
          <a:p>
            <a:r>
              <a:rPr lang="en-US" sz="1300" dirty="0" smtClean="0"/>
              <a:t>                :</a:t>
            </a:r>
            <a:r>
              <a:rPr lang="en-US" sz="1300" dirty="0" err="1" smtClean="0"/>
              <a:t>local_data_subcategory</a:t>
            </a:r>
            <a:r>
              <a:rPr lang="en-US" sz="1300" dirty="0" smtClean="0"/>
              <a:t> = 1s ;</a:t>
            </a:r>
          </a:p>
          <a:p>
            <a:r>
              <a:rPr lang="en-US" sz="1300" dirty="0" smtClean="0"/>
              <a:t>                :keywords = "GSICS, satellites, inter-calibration, etc." ;</a:t>
            </a:r>
          </a:p>
          <a:p>
            <a:r>
              <a:rPr lang="en-US" sz="1300" dirty="0" smtClean="0"/>
              <a:t>                :</a:t>
            </a:r>
            <a:r>
              <a:rPr lang="en-US" sz="1300" dirty="0" err="1" smtClean="0"/>
              <a:t>reference_instrument</a:t>
            </a:r>
            <a:r>
              <a:rPr lang="en-US" sz="1300" dirty="0" smtClean="0"/>
              <a:t> = "</a:t>
            </a:r>
            <a:r>
              <a:rPr lang="en-US" sz="1300" dirty="0" err="1" smtClean="0"/>
              <a:t>MetOpA</a:t>
            </a:r>
            <a:r>
              <a:rPr lang="en-US" sz="1300" dirty="0" smtClean="0"/>
              <a:t> IASI" ;</a:t>
            </a:r>
          </a:p>
          <a:p>
            <a:r>
              <a:rPr lang="en-US" sz="1300" dirty="0" smtClean="0"/>
              <a:t>                :</a:t>
            </a:r>
            <a:r>
              <a:rPr lang="en-US" sz="1300" dirty="0" err="1" smtClean="0"/>
              <a:t>monitored_instrument</a:t>
            </a:r>
            <a:r>
              <a:rPr lang="en-US" sz="1300" dirty="0" smtClean="0"/>
              <a:t> = "MSG2 SEVIRI" ;</a:t>
            </a:r>
          </a:p>
          <a:p>
            <a:r>
              <a:rPr lang="en-US" sz="1300" dirty="0" smtClean="0"/>
              <a:t>                :</a:t>
            </a:r>
            <a:r>
              <a:rPr lang="en-US" sz="1300" dirty="0" err="1" smtClean="0"/>
              <a:t>window_period</a:t>
            </a:r>
            <a:r>
              <a:rPr lang="en-US" sz="1300" dirty="0" smtClean="0"/>
              <a:t> = "P14D" ;</a:t>
            </a:r>
          </a:p>
          <a:p>
            <a:r>
              <a:rPr lang="en-US" sz="1300" dirty="0" smtClean="0"/>
              <a:t>                :comment = "Use the NRTC with the time closest to the time of interest. Take great caution when applying it at a date where this difference is greater than the </a:t>
            </a:r>
            <a:r>
              <a:rPr lang="en-US" sz="1300" dirty="0" err="1" smtClean="0"/>
              <a:t>window_period</a:t>
            </a:r>
            <a:r>
              <a:rPr lang="en-US" sz="1300" dirty="0" smtClean="0"/>
              <a:t>." ;</a:t>
            </a:r>
          </a:p>
          <a:p>
            <a:r>
              <a:rPr lang="en-US" sz="1300" dirty="0" smtClean="0"/>
              <a:t>                :</a:t>
            </a:r>
            <a:r>
              <a:rPr lang="en-US" sz="1300" dirty="0" err="1" smtClean="0"/>
              <a:t>readMeDocURL</a:t>
            </a:r>
            <a:r>
              <a:rPr lang="en-US" sz="1300" dirty="0" smtClean="0"/>
              <a:t> = "http://www.eumetsat.int/Home/Main/DataProducts/Calibration/Inter-calibration/" ;</a:t>
            </a:r>
          </a:p>
          <a:p>
            <a:r>
              <a:rPr lang="en-US" sz="1300" dirty="0" smtClean="0"/>
              <a:t>                :</a:t>
            </a:r>
            <a:r>
              <a:rPr lang="en-US" sz="1300" dirty="0" err="1" smtClean="0"/>
              <a:t>number_of_times</a:t>
            </a:r>
            <a:r>
              <a:rPr lang="en-US" sz="1300" dirty="0" smtClean="0"/>
              <a:t> = 1 ;</a:t>
            </a:r>
          </a:p>
          <a:p>
            <a:r>
              <a:rPr lang="en-US" sz="1300" dirty="0" smtClean="0"/>
              <a:t>                :</a:t>
            </a:r>
            <a:r>
              <a:rPr lang="en-US" sz="1300" dirty="0" err="1" smtClean="0"/>
              <a:t>number_of_validities</a:t>
            </a:r>
            <a:r>
              <a:rPr lang="en-US" sz="1300" dirty="0" smtClean="0"/>
              <a:t> = 2 ;</a:t>
            </a:r>
          </a:p>
          <a:p>
            <a:endParaRPr lang="en-US" dirty="0"/>
          </a:p>
        </p:txBody>
      </p:sp>
      <p:sp>
        <p:nvSpPr>
          <p:cNvPr id="4" name="Rectangle 3"/>
          <p:cNvSpPr/>
          <p:nvPr/>
        </p:nvSpPr>
        <p:spPr>
          <a:xfrm>
            <a:off x="1191491" y="1565564"/>
            <a:ext cx="5375564" cy="1884218"/>
          </a:xfrm>
          <a:prstGeom prst="rect">
            <a:avLst/>
          </a:prstGeom>
          <a:no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0" y="1631372"/>
            <a:ext cx="5652655" cy="4442376"/>
            <a:chOff x="0" y="1021772"/>
            <a:chExt cx="5652655" cy="4442376"/>
          </a:xfrm>
        </p:grpSpPr>
        <p:pic>
          <p:nvPicPr>
            <p:cNvPr id="1026" name="Picture 2"/>
            <p:cNvPicPr>
              <a:picLocks noChangeAspect="1" noChangeArrowheads="1"/>
            </p:cNvPicPr>
            <p:nvPr/>
          </p:nvPicPr>
          <p:blipFill>
            <a:blip r:embed="rId2" cstate="print"/>
            <a:srcRect b="34860"/>
            <a:stretch>
              <a:fillRect/>
            </a:stretch>
          </p:blipFill>
          <p:spPr bwMode="auto">
            <a:xfrm>
              <a:off x="0" y="1021772"/>
              <a:ext cx="5652655" cy="4442376"/>
            </a:xfrm>
            <a:prstGeom prst="rect">
              <a:avLst/>
            </a:prstGeom>
            <a:noFill/>
            <a:ln w="9525">
              <a:noFill/>
              <a:miter lim="800000"/>
              <a:headEnd/>
              <a:tailEnd/>
            </a:ln>
          </p:spPr>
        </p:pic>
        <p:sp>
          <p:nvSpPr>
            <p:cNvPr id="6" name="Rectangle 5"/>
            <p:cNvSpPr/>
            <p:nvPr/>
          </p:nvSpPr>
          <p:spPr>
            <a:xfrm>
              <a:off x="207818" y="3906981"/>
              <a:ext cx="5430982" cy="1163782"/>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93964" y="3532908"/>
              <a:ext cx="5430982" cy="346364"/>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35527" y="2535381"/>
              <a:ext cx="5361709" cy="23552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1"/>
          <p:cNvSpPr>
            <a:spLocks noChangeArrowheads="1"/>
          </p:cNvSpPr>
          <p:nvPr/>
        </p:nvSpPr>
        <p:spPr bwMode="auto">
          <a:xfrm>
            <a:off x="6594763" y="680632"/>
            <a:ext cx="2920208"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dimensions:</a:t>
            </a:r>
            <a:endParaRPr kumimoji="0" lang="en-US" sz="1400" b="1"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a:t>
            </a:r>
            <a:r>
              <a:rPr kumimoji="0" lang="en-US" sz="1400" b="1"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xDim</a:t>
            </a: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 </a:t>
            </a:r>
            <a:r>
              <a:rPr lang="en-US" sz="1400" dirty="0" smtClean="0">
                <a:solidFill>
                  <a:srgbClr val="FF0000"/>
                </a:solidFill>
                <a:latin typeface="Arial Black" pitchFamily="34" charset="0"/>
                <a:ea typeface="Courier New" pitchFamily="49" charset="0"/>
                <a:cs typeface="Times New Roman" pitchFamily="18" charset="0"/>
              </a:rPr>
              <a:t>X</a:t>
            </a: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a:t>
            </a:r>
            <a:endParaRPr kumimoji="0" lang="en-US" sz="1400" b="1"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a:t>
            </a:r>
            <a:r>
              <a:rPr kumimoji="0" lang="en-US" sz="1400" b="1"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yDim</a:t>
            </a: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 </a:t>
            </a:r>
            <a:r>
              <a:rPr lang="en-US" sz="1400" dirty="0" smtClean="0">
                <a:solidFill>
                  <a:srgbClr val="FF0000"/>
                </a:solidFill>
                <a:latin typeface="Arial Black" pitchFamily="34" charset="0"/>
                <a:ea typeface="Courier New" pitchFamily="49" charset="0"/>
                <a:cs typeface="Times New Roman" pitchFamily="18" charset="0"/>
              </a:rPr>
              <a:t> Y</a:t>
            </a: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a:t>
            </a:r>
            <a:endParaRPr kumimoji="0" lang="en-US" sz="1400" b="1"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a:t>
            </a:r>
            <a:r>
              <a:rPr kumimoji="0" lang="en-US" sz="1400" b="1"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tDim</a:t>
            </a: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 </a:t>
            </a:r>
            <a:r>
              <a:rPr lang="en-US" sz="1400" dirty="0" smtClean="0">
                <a:solidFill>
                  <a:srgbClr val="FF0000"/>
                </a:solidFill>
                <a:latin typeface="Arial Black" pitchFamily="34" charset="0"/>
                <a:ea typeface="Courier New" pitchFamily="49" charset="0"/>
                <a:cs typeface="Times New Roman" pitchFamily="18" charset="0"/>
              </a:rPr>
              <a:t>T</a:t>
            </a: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a:t>
            </a:r>
            <a:endParaRPr kumimoji="0" lang="en-US" sz="1400" b="1"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a:t>
            </a:r>
            <a:r>
              <a:rPr kumimoji="0" lang="en-US" sz="1400" b="1"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bDim</a:t>
            </a: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 2 </a:t>
            </a:r>
            <a:r>
              <a:rPr kumimoji="0" lang="en-US" sz="1400" b="1"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a:t>
            </a:r>
            <a:endParaRPr kumimoji="0" lang="en-US" sz="1400" b="1" i="0" u="none" strike="noStrike" cap="none" normalizeH="0" baseline="0" dirty="0" smtClean="0">
              <a:ln>
                <a:noFill/>
              </a:ln>
              <a:solidFill>
                <a:schemeClr val="tx1"/>
              </a:solidFill>
              <a:effectLst/>
              <a:latin typeface="Arial Black" pitchFamily="34" charset="0"/>
              <a:cs typeface="Arial" pitchFamily="34" charset="0"/>
            </a:endParaRPr>
          </a:p>
        </p:txBody>
      </p:sp>
      <p:sp>
        <p:nvSpPr>
          <p:cNvPr id="12" name="TextBox 11"/>
          <p:cNvSpPr txBox="1"/>
          <p:nvPr/>
        </p:nvSpPr>
        <p:spPr>
          <a:xfrm>
            <a:off x="1981200" y="207818"/>
            <a:ext cx="5153891" cy="338554"/>
          </a:xfrm>
          <a:prstGeom prst="rect">
            <a:avLst/>
          </a:prstGeom>
          <a:noFill/>
        </p:spPr>
        <p:txBody>
          <a:bodyPr wrap="square" rtlCol="0">
            <a:spAutoFit/>
          </a:bodyPr>
          <a:lstStyle/>
          <a:p>
            <a:r>
              <a:rPr lang="en-US" sz="1600" dirty="0" smtClean="0">
                <a:solidFill>
                  <a:schemeClr val="tx1"/>
                </a:solidFill>
              </a:rPr>
              <a:t>Global  Attributes of DWD MW FCDR Product </a:t>
            </a:r>
            <a:endParaRPr lang="en-US" sz="1600" dirty="0"/>
          </a:p>
        </p:txBody>
      </p:sp>
      <p:sp>
        <p:nvSpPr>
          <p:cNvPr id="13" name="TextBox 12"/>
          <p:cNvSpPr txBox="1"/>
          <p:nvPr/>
        </p:nvSpPr>
        <p:spPr>
          <a:xfrm>
            <a:off x="0" y="0"/>
            <a:ext cx="1551709" cy="338554"/>
          </a:xfrm>
          <a:prstGeom prst="rect">
            <a:avLst/>
          </a:prstGeom>
          <a:noFill/>
        </p:spPr>
        <p:txBody>
          <a:bodyPr wrap="square" rtlCol="0">
            <a:spAutoFit/>
          </a:bodyPr>
          <a:lstStyle/>
          <a:p>
            <a:r>
              <a:rPr lang="en-US" sz="1600" dirty="0" smtClean="0">
                <a:solidFill>
                  <a:schemeClr val="tx1"/>
                </a:solidFill>
              </a:rPr>
              <a:t>Example -1 </a:t>
            </a:r>
            <a:endParaRPr lang="en-US" sz="1600" dirty="0">
              <a:solidFill>
                <a:schemeClr val="tx1"/>
              </a:solidFill>
            </a:endParaRPr>
          </a:p>
        </p:txBody>
      </p:sp>
      <p:grpSp>
        <p:nvGrpSpPr>
          <p:cNvPr id="17" name="Group 16"/>
          <p:cNvGrpSpPr/>
          <p:nvPr/>
        </p:nvGrpSpPr>
        <p:grpSpPr>
          <a:xfrm>
            <a:off x="4253345" y="4427283"/>
            <a:ext cx="5652655" cy="2430717"/>
            <a:chOff x="5472545" y="4427283"/>
            <a:chExt cx="5652655" cy="2430717"/>
          </a:xfrm>
        </p:grpSpPr>
        <p:pic>
          <p:nvPicPr>
            <p:cNvPr id="14" name="Picture 2"/>
            <p:cNvPicPr>
              <a:picLocks noChangeAspect="1" noChangeArrowheads="1"/>
            </p:cNvPicPr>
            <p:nvPr/>
          </p:nvPicPr>
          <p:blipFill>
            <a:blip r:embed="rId2" cstate="print"/>
            <a:srcRect t="64358"/>
            <a:stretch>
              <a:fillRect/>
            </a:stretch>
          </p:blipFill>
          <p:spPr bwMode="auto">
            <a:xfrm>
              <a:off x="5472545" y="4427283"/>
              <a:ext cx="5652655" cy="2430717"/>
            </a:xfrm>
            <a:prstGeom prst="rect">
              <a:avLst/>
            </a:prstGeom>
            <a:noFill/>
            <a:ln w="9525">
              <a:noFill/>
              <a:miter lim="800000"/>
              <a:headEnd/>
              <a:tailEnd/>
            </a:ln>
          </p:spPr>
        </p:pic>
        <p:sp>
          <p:nvSpPr>
            <p:cNvPr id="15" name="Rectangle 14"/>
            <p:cNvSpPr/>
            <p:nvPr/>
          </p:nvSpPr>
          <p:spPr>
            <a:xfrm>
              <a:off x="5472545" y="6012872"/>
              <a:ext cx="5430982" cy="235528"/>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36864" y="699661"/>
            <a:ext cx="8915400" cy="4525963"/>
          </a:xfrm>
        </p:spPr>
        <p:txBody>
          <a:bodyPr/>
          <a:lstStyle/>
          <a:p>
            <a:r>
              <a:rPr lang="en-US" sz="1400" dirty="0" smtClean="0"/>
              <a:t>TEMPERATURE PROFILES" ;</a:t>
            </a:r>
          </a:p>
          <a:p>
            <a:r>
              <a:rPr lang="en-US" sz="1400" dirty="0" smtClean="0"/>
              <a:t>		:</a:t>
            </a:r>
            <a:r>
              <a:rPr lang="en-US" sz="1400" dirty="0" err="1" smtClean="0"/>
              <a:t>keywords_vocabulary</a:t>
            </a:r>
            <a:r>
              <a:rPr lang="en-US" sz="1400" dirty="0" smtClean="0"/>
              <a:t> = "NASA Global Change Master Directory (GCMD) Earth Science Keywords, Version 6.0" ;</a:t>
            </a:r>
          </a:p>
          <a:p>
            <a:r>
              <a:rPr lang="en-US" sz="1400" dirty="0" smtClean="0"/>
              <a:t>		:</a:t>
            </a:r>
            <a:r>
              <a:rPr lang="en-US" sz="1400" dirty="0" err="1" smtClean="0"/>
              <a:t>cdm_data_type</a:t>
            </a:r>
            <a:r>
              <a:rPr lang="en-US" sz="1400" dirty="0" smtClean="0"/>
              <a:t> = "Swath" ;</a:t>
            </a:r>
          </a:p>
          <a:p>
            <a:r>
              <a:rPr lang="en-US" sz="1400" dirty="0" smtClean="0"/>
              <a:t>		:</a:t>
            </a:r>
            <a:r>
              <a:rPr lang="en-US" sz="1400" dirty="0" err="1" smtClean="0"/>
              <a:t>processing_level</a:t>
            </a:r>
            <a:r>
              <a:rPr lang="en-US" sz="1400" dirty="0" smtClean="0"/>
              <a:t> = "NOAA Level 1C" ;</a:t>
            </a:r>
          </a:p>
          <a:p>
            <a:r>
              <a:rPr lang="en-US" sz="1400" dirty="0" smtClean="0"/>
              <a:t>		:</a:t>
            </a:r>
            <a:r>
              <a:rPr lang="en-US" sz="1400" dirty="0" err="1" smtClean="0"/>
              <a:t>creator_name</a:t>
            </a:r>
            <a:r>
              <a:rPr lang="en-US" sz="1400" dirty="0" smtClean="0"/>
              <a:t> = "Cheng-</a:t>
            </a:r>
            <a:r>
              <a:rPr lang="en-US" sz="1400" dirty="0" err="1" smtClean="0"/>
              <a:t>Zhi</a:t>
            </a:r>
            <a:r>
              <a:rPr lang="en-US" sz="1400" dirty="0" smtClean="0"/>
              <a:t> </a:t>
            </a:r>
            <a:r>
              <a:rPr lang="en-US" sz="1400" dirty="0" err="1" smtClean="0"/>
              <a:t>Zou</a:t>
            </a:r>
            <a:r>
              <a:rPr lang="en-US" sz="1400" dirty="0" smtClean="0"/>
              <a:t>" ;</a:t>
            </a:r>
          </a:p>
          <a:p>
            <a:r>
              <a:rPr lang="en-US" sz="1400" dirty="0" smtClean="0"/>
              <a:t>		:</a:t>
            </a:r>
            <a:r>
              <a:rPr lang="en-US" sz="1400" dirty="0" err="1" smtClean="0"/>
              <a:t>creator_url</a:t>
            </a:r>
            <a:r>
              <a:rPr lang="en-US" sz="1400" dirty="0" smtClean="0"/>
              <a:t> = "http://www.star.nesdis.noaa.gov/smcd/emb/mscat/index.php" ;</a:t>
            </a:r>
          </a:p>
          <a:p>
            <a:r>
              <a:rPr lang="en-US" sz="1400" dirty="0" smtClean="0"/>
              <a:t>		:</a:t>
            </a:r>
            <a:r>
              <a:rPr lang="en-US" sz="1400" dirty="0" err="1" smtClean="0"/>
              <a:t>creator_email</a:t>
            </a:r>
            <a:r>
              <a:rPr lang="en-US" sz="1400" dirty="0" smtClean="0"/>
              <a:t> = "cheng-zhi.zou@noaa.gov" ;</a:t>
            </a:r>
          </a:p>
          <a:p>
            <a:r>
              <a:rPr lang="en-US" sz="1400" dirty="0" smtClean="0"/>
              <a:t>		:institution = "NOAA/NESDIS/STAR" ;</a:t>
            </a:r>
          </a:p>
          <a:p>
            <a:r>
              <a:rPr lang="en-US" sz="1400" dirty="0" smtClean="0"/>
              <a:t>		:</a:t>
            </a:r>
            <a:r>
              <a:rPr lang="en-US" sz="1400" dirty="0" err="1" smtClean="0"/>
              <a:t>geospatial_lat_min</a:t>
            </a:r>
            <a:r>
              <a:rPr lang="en-US" sz="1400" dirty="0" smtClean="0"/>
              <a:t> = -89.22f ;</a:t>
            </a:r>
          </a:p>
          <a:p>
            <a:r>
              <a:rPr lang="en-US" sz="1400" dirty="0" smtClean="0"/>
              <a:t>		:</a:t>
            </a:r>
            <a:r>
              <a:rPr lang="en-US" sz="1400" dirty="0" err="1" smtClean="0"/>
              <a:t>geospatial_lat_max</a:t>
            </a:r>
            <a:r>
              <a:rPr lang="en-US" sz="1400" dirty="0" smtClean="0"/>
              <a:t> = 89.73f ;</a:t>
            </a:r>
          </a:p>
          <a:p>
            <a:r>
              <a:rPr lang="en-US" sz="1400" dirty="0" smtClean="0"/>
              <a:t>		:</a:t>
            </a:r>
            <a:r>
              <a:rPr lang="en-US" sz="1400" dirty="0" err="1" smtClean="0"/>
              <a:t>geospatial_lon_min</a:t>
            </a:r>
            <a:r>
              <a:rPr lang="en-US" sz="1400" dirty="0" smtClean="0"/>
              <a:t> = -179.52f ;</a:t>
            </a:r>
          </a:p>
          <a:p>
            <a:r>
              <a:rPr lang="en-US" sz="1400" dirty="0" smtClean="0"/>
              <a:t>		:</a:t>
            </a:r>
            <a:r>
              <a:rPr lang="en-US" sz="1400" dirty="0" err="1" smtClean="0"/>
              <a:t>geospatial_lon_max</a:t>
            </a:r>
            <a:r>
              <a:rPr lang="en-US" sz="1400" dirty="0" smtClean="0"/>
              <a:t> = 178.95f ;</a:t>
            </a:r>
          </a:p>
          <a:p>
            <a:r>
              <a:rPr lang="en-US" sz="1400" dirty="0" smtClean="0"/>
              <a:t>		:</a:t>
            </a:r>
            <a:r>
              <a:rPr lang="en-US" sz="1400" dirty="0" err="1" smtClean="0"/>
              <a:t>time_coverage_start</a:t>
            </a:r>
            <a:r>
              <a:rPr lang="en-US" sz="1400" dirty="0" smtClean="0"/>
              <a:t> = "19870103T010223Z" ;</a:t>
            </a:r>
          </a:p>
          <a:p>
            <a:r>
              <a:rPr lang="en-US" sz="1400" dirty="0" smtClean="0"/>
              <a:t>		:</a:t>
            </a:r>
            <a:r>
              <a:rPr lang="en-US" sz="1400" dirty="0" err="1" smtClean="0"/>
              <a:t>time_coverage_end</a:t>
            </a:r>
            <a:r>
              <a:rPr lang="en-US" sz="1400" dirty="0" smtClean="0"/>
              <a:t> = "19870103T025652Z" ;</a:t>
            </a:r>
          </a:p>
          <a:p>
            <a:r>
              <a:rPr lang="en-US" sz="1400" dirty="0" smtClean="0"/>
              <a:t>		:</a:t>
            </a:r>
            <a:r>
              <a:rPr lang="en-US" sz="1400" dirty="0" err="1" smtClean="0"/>
              <a:t>contributor_name</a:t>
            </a:r>
            <a:r>
              <a:rPr lang="en-US" sz="1400" dirty="0" smtClean="0"/>
              <a:t> = "Cheng-</a:t>
            </a:r>
            <a:r>
              <a:rPr lang="en-US" sz="1400" dirty="0" err="1" smtClean="0"/>
              <a:t>Zhi</a:t>
            </a:r>
            <a:r>
              <a:rPr lang="en-US" sz="1400" dirty="0" smtClean="0"/>
              <a:t> </a:t>
            </a:r>
            <a:r>
              <a:rPr lang="en-US" sz="1400" dirty="0" err="1" smtClean="0"/>
              <a:t>Zou</a:t>
            </a:r>
            <a:r>
              <a:rPr lang="en-US" sz="1400" dirty="0" smtClean="0"/>
              <a:t>, Cheng-</a:t>
            </a:r>
            <a:r>
              <a:rPr lang="en-US" sz="1400" dirty="0" err="1" smtClean="0"/>
              <a:t>Zhi</a:t>
            </a:r>
            <a:r>
              <a:rPr lang="en-US" sz="1400" dirty="0" smtClean="0"/>
              <a:t> </a:t>
            </a:r>
            <a:r>
              <a:rPr lang="en-US" sz="1400" dirty="0" err="1" smtClean="0"/>
              <a:t>Zou</a:t>
            </a:r>
            <a:r>
              <a:rPr lang="en-US" sz="1400" dirty="0" smtClean="0"/>
              <a:t>, </a:t>
            </a:r>
            <a:r>
              <a:rPr lang="en-US" sz="1400" dirty="0" err="1" smtClean="0"/>
              <a:t>Jian</a:t>
            </a:r>
            <a:r>
              <a:rPr lang="en-US" sz="1400" dirty="0" smtClean="0"/>
              <a:t> Li, Cheng-</a:t>
            </a:r>
            <a:r>
              <a:rPr lang="en-US" sz="1400" dirty="0" err="1" smtClean="0"/>
              <a:t>Zhi</a:t>
            </a:r>
            <a:r>
              <a:rPr lang="en-US" sz="1400" dirty="0" smtClean="0"/>
              <a:t> </a:t>
            </a:r>
            <a:r>
              <a:rPr lang="en-US" sz="1400" dirty="0" err="1" smtClean="0"/>
              <a:t>Zou</a:t>
            </a:r>
            <a:r>
              <a:rPr lang="en-US" sz="1400" dirty="0" smtClean="0"/>
              <a:t>, Cheng-</a:t>
            </a:r>
            <a:r>
              <a:rPr lang="en-US" sz="1400" dirty="0" err="1" smtClean="0"/>
              <a:t>Zhi</a:t>
            </a:r>
            <a:r>
              <a:rPr lang="en-US" sz="1400" dirty="0" smtClean="0"/>
              <a:t> </a:t>
            </a:r>
            <a:r>
              <a:rPr lang="en-US" sz="1400" dirty="0" err="1" smtClean="0"/>
              <a:t>Zou</a:t>
            </a:r>
            <a:r>
              <a:rPr lang="en-US" sz="1400" dirty="0" smtClean="0"/>
              <a:t>, Cheng-</a:t>
            </a:r>
            <a:r>
              <a:rPr lang="en-US" sz="1400" dirty="0" err="1" smtClean="0"/>
              <a:t>Zhi</a:t>
            </a:r>
            <a:r>
              <a:rPr lang="en-US" sz="1400" dirty="0" smtClean="0"/>
              <a:t> </a:t>
            </a:r>
            <a:r>
              <a:rPr lang="en-US" sz="1400" dirty="0" err="1" smtClean="0"/>
              <a:t>Zou</a:t>
            </a:r>
            <a:r>
              <a:rPr lang="en-US" sz="1400" dirty="0" smtClean="0"/>
              <a:t>, </a:t>
            </a:r>
            <a:r>
              <a:rPr lang="en-US" sz="1400" dirty="0" err="1" smtClean="0"/>
              <a:t>Jian</a:t>
            </a:r>
            <a:r>
              <a:rPr lang="en-US" sz="1400" dirty="0" smtClean="0"/>
              <a:t> Li" ;</a:t>
            </a:r>
          </a:p>
          <a:p>
            <a:r>
              <a:rPr lang="en-US" sz="1400" dirty="0" smtClean="0"/>
              <a:t>		:</a:t>
            </a:r>
            <a:r>
              <a:rPr lang="en-US" sz="1400" dirty="0" err="1" smtClean="0"/>
              <a:t>contributor_role</a:t>
            </a:r>
            <a:r>
              <a:rPr lang="en-US" sz="1400" dirty="0" smtClean="0"/>
              <a:t> = "</a:t>
            </a:r>
            <a:r>
              <a:rPr lang="en-US" sz="1400" dirty="0" err="1" smtClean="0"/>
              <a:t>principalInvestigator</a:t>
            </a:r>
            <a:r>
              <a:rPr lang="en-US" sz="1400" dirty="0" smtClean="0"/>
              <a:t>, </a:t>
            </a:r>
            <a:r>
              <a:rPr lang="en-US" sz="1400" dirty="0" err="1" smtClean="0"/>
              <a:t>pointOfContact</a:t>
            </a:r>
            <a:r>
              <a:rPr lang="en-US" sz="1400" dirty="0" smtClean="0"/>
              <a:t>, </a:t>
            </a:r>
            <a:r>
              <a:rPr lang="en-US" sz="1400" dirty="0" err="1" smtClean="0"/>
              <a:t>pointOfContact</a:t>
            </a:r>
            <a:r>
              <a:rPr lang="en-US" sz="1400" dirty="0" smtClean="0"/>
              <a:t>, author, originator, processor, processor" ;</a:t>
            </a:r>
          </a:p>
          <a:p>
            <a:r>
              <a:rPr lang="en-US" sz="1400" dirty="0" smtClean="0"/>
              <a:t>		:acknowledgment = "This project was supported in part by a grant from the NOAA </a:t>
            </a:r>
            <a:r>
              <a:rPr lang="en-US" sz="1400" dirty="0" err="1" smtClean="0"/>
              <a:t>ClimateData</a:t>
            </a:r>
            <a:r>
              <a:rPr lang="en-US" sz="1400" dirty="0" smtClean="0"/>
              <a:t> record (CDR) Program for satellites" ;</a:t>
            </a:r>
          </a:p>
          <a:p>
            <a:r>
              <a:rPr lang="en-US" sz="1400" dirty="0" smtClean="0"/>
              <a:t>		</a:t>
            </a:r>
            <a:endParaRPr lang="en-US" dirty="0"/>
          </a:p>
        </p:txBody>
      </p:sp>
      <p:sp>
        <p:nvSpPr>
          <p:cNvPr id="4" name="Rectangle 3"/>
          <p:cNvSpPr/>
          <p:nvPr/>
        </p:nvSpPr>
        <p:spPr>
          <a:xfrm>
            <a:off x="2244436" y="3034145"/>
            <a:ext cx="3061854" cy="102523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396835" y="4073237"/>
            <a:ext cx="3768437" cy="40178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33425" y="1391954"/>
            <a:ext cx="8915400" cy="4525963"/>
          </a:xfrm>
        </p:spPr>
        <p:txBody>
          <a:bodyPr/>
          <a:lstStyle/>
          <a:p>
            <a:r>
              <a:rPr lang="en-US" sz="1400" dirty="0" smtClean="0"/>
              <a:t>:</a:t>
            </a:r>
            <a:r>
              <a:rPr lang="en-US" sz="1400" dirty="0" err="1" smtClean="0"/>
              <a:t>cdr_program</a:t>
            </a:r>
            <a:r>
              <a:rPr lang="en-US" sz="1400" dirty="0" smtClean="0"/>
              <a:t> = "NOAA </a:t>
            </a:r>
            <a:r>
              <a:rPr lang="en-US" sz="1400" dirty="0" err="1" smtClean="0"/>
              <a:t>ClimateData</a:t>
            </a:r>
            <a:r>
              <a:rPr lang="en-US" sz="1400" dirty="0" smtClean="0"/>
              <a:t> record (CDR) Program for satellites" ;</a:t>
            </a:r>
          </a:p>
          <a:p>
            <a:r>
              <a:rPr lang="en-US" sz="1400" dirty="0" smtClean="0"/>
              <a:t>		:</a:t>
            </a:r>
            <a:r>
              <a:rPr lang="en-US" sz="1400" dirty="0" err="1" smtClean="0"/>
              <a:t>cdr_variable</a:t>
            </a:r>
            <a:r>
              <a:rPr lang="en-US" sz="1400" dirty="0" smtClean="0"/>
              <a:t> = "</a:t>
            </a:r>
            <a:r>
              <a:rPr lang="en-US" sz="1400" dirty="0" err="1" smtClean="0"/>
              <a:t>fcdr_BrightnessTemperature_IMICA</a:t>
            </a:r>
            <a:r>
              <a:rPr lang="en-US" sz="1400" dirty="0" smtClean="0"/>
              <a:t>, fcdr_BrightnessTemperature_IMICA_LimbCorrected,fcdr_BrightnessTemperature_OPR,fcdr_BrightnessTemperature_OPR_LimbCorrected" ;</a:t>
            </a:r>
          </a:p>
          <a:p>
            <a:r>
              <a:rPr lang="en-US" sz="1400" dirty="0" smtClean="0"/>
              <a:t>		:</a:t>
            </a:r>
            <a:r>
              <a:rPr lang="en-US" sz="1400" dirty="0" err="1" smtClean="0"/>
              <a:t>metadata_link</a:t>
            </a:r>
            <a:r>
              <a:rPr lang="en-US" sz="1400" dirty="0" smtClean="0"/>
              <a:t> = "</a:t>
            </a:r>
            <a:r>
              <a:rPr lang="en-US" sz="1400" dirty="0" err="1" smtClean="0"/>
              <a:t>gov.noaa.ncdc:ToBeAssigned</a:t>
            </a:r>
            <a:r>
              <a:rPr lang="en-US" sz="1400" dirty="0" smtClean="0"/>
              <a:t>" ;</a:t>
            </a:r>
          </a:p>
          <a:p>
            <a:r>
              <a:rPr lang="en-US" sz="1400" dirty="0" smtClean="0"/>
              <a:t>		:</a:t>
            </a:r>
            <a:r>
              <a:rPr lang="en-US" sz="1400" dirty="0" err="1" smtClean="0"/>
              <a:t>product_version</a:t>
            </a:r>
            <a:r>
              <a:rPr lang="en-US" sz="1400" dirty="0" smtClean="0"/>
              <a:t> = "v1r3" ;</a:t>
            </a:r>
          </a:p>
          <a:p>
            <a:r>
              <a:rPr lang="en-US" sz="1400" dirty="0" smtClean="0"/>
              <a:t>		:platform = "TIROS-N,NOAA-06,NOAA-07,NOAA-08,NOAA-09,NOAA-10,NOAA-11,NOAA-12,NOAA-14" ;</a:t>
            </a:r>
          </a:p>
          <a:p>
            <a:r>
              <a:rPr lang="en-US" sz="1400" dirty="0" smtClean="0"/>
              <a:t>		:sensor = "MSU &gt; Microwave Sounding Unit" ;</a:t>
            </a:r>
          </a:p>
          <a:p>
            <a:r>
              <a:rPr lang="en-US" sz="1400" dirty="0" smtClean="0"/>
              <a:t>		:</a:t>
            </a:r>
            <a:r>
              <a:rPr lang="en-US" sz="1400" dirty="0" err="1" smtClean="0"/>
              <a:t>spatial_resolution</a:t>
            </a:r>
            <a:r>
              <a:rPr lang="en-US" sz="1400" dirty="0" smtClean="0"/>
              <a:t> = "109.3km at nadir" ;</a:t>
            </a:r>
          </a:p>
          <a:p>
            <a:r>
              <a:rPr lang="en-US" sz="1400" dirty="0" smtClean="0"/>
              <a:t>		:uncertainty = "CH2:0.8K; CH3:0.8K; CH4:0.8K" ;</a:t>
            </a:r>
          </a:p>
          <a:p>
            <a:r>
              <a:rPr lang="en-US" sz="1400" dirty="0" smtClean="0"/>
              <a:t>		</a:t>
            </a:r>
            <a:r>
              <a:rPr lang="en-US" sz="1400" dirty="0" smtClean="0">
                <a:solidFill>
                  <a:srgbClr val="C00000"/>
                </a:solidFill>
              </a:rPr>
              <a:t>:</a:t>
            </a:r>
            <a:r>
              <a:rPr lang="en-US" sz="1400" dirty="0" err="1" smtClean="0">
                <a:solidFill>
                  <a:srgbClr val="C00000"/>
                </a:solidFill>
              </a:rPr>
              <a:t>IMICACoefficients</a:t>
            </a:r>
            <a:r>
              <a:rPr lang="en-US" sz="1400" dirty="0" smtClean="0">
                <a:solidFill>
                  <a:srgbClr val="C00000"/>
                </a:solidFill>
              </a:rPr>
              <a:t> = "CH2: </a:t>
            </a:r>
            <a:r>
              <a:rPr lang="en-US" sz="1400" dirty="0" err="1" smtClean="0">
                <a:solidFill>
                  <a:srgbClr val="C00000"/>
                </a:solidFill>
              </a:rPr>
              <a:t>deltaR</a:t>
            </a:r>
            <a:r>
              <a:rPr lang="en-US" sz="1400" dirty="0" smtClean="0">
                <a:solidFill>
                  <a:srgbClr val="C00000"/>
                </a:solidFill>
              </a:rPr>
              <a:t>=-0.0000 mu= 6.2500/r/nCH3: </a:t>
            </a:r>
            <a:r>
              <a:rPr lang="en-US" sz="1400" dirty="0" err="1" smtClean="0">
                <a:solidFill>
                  <a:srgbClr val="C00000"/>
                </a:solidFill>
              </a:rPr>
              <a:t>deltaR</a:t>
            </a:r>
            <a:r>
              <a:rPr lang="en-US" sz="1400" dirty="0" smtClean="0">
                <a:solidFill>
                  <a:srgbClr val="C00000"/>
                </a:solidFill>
              </a:rPr>
              <a:t>=-0.0000 mu= 5.6300/r/nCH4: </a:t>
            </a:r>
            <a:r>
              <a:rPr lang="en-US" sz="1400" dirty="0" err="1" smtClean="0">
                <a:solidFill>
                  <a:srgbClr val="C00000"/>
                </a:solidFill>
              </a:rPr>
              <a:t>deltaR</a:t>
            </a:r>
            <a:r>
              <a:rPr lang="en-US" sz="1400" dirty="0" smtClean="0">
                <a:solidFill>
                  <a:srgbClr val="C00000"/>
                </a:solidFill>
              </a:rPr>
              <a:t>=-0.0000 mu= 4.9500                              </a:t>
            </a:r>
            <a:r>
              <a:rPr lang="en-US" sz="1400" dirty="0" smtClean="0"/>
              <a:t>" ;</a:t>
            </a:r>
          </a:p>
          <a:p>
            <a:r>
              <a:rPr lang="en-US" sz="1400" dirty="0" smtClean="0"/>
              <a:t>}</a:t>
            </a:r>
          </a:p>
          <a:p>
            <a:endParaRPr lang="en-US" dirty="0"/>
          </a:p>
        </p:txBody>
      </p:sp>
      <p:pic>
        <p:nvPicPr>
          <p:cNvPr id="5" name="Picture 2" descr="calibration algorithm equation 1"/>
          <p:cNvPicPr>
            <a:picLocks noChangeAspect="1" noChangeArrowheads="1"/>
          </p:cNvPicPr>
          <p:nvPr/>
        </p:nvPicPr>
        <p:blipFill>
          <a:blip r:embed="rId2" cstate="print"/>
          <a:srcRect r="36158"/>
          <a:stretch>
            <a:fillRect/>
          </a:stretch>
        </p:blipFill>
        <p:spPr bwMode="auto">
          <a:xfrm>
            <a:off x="2160302" y="4937468"/>
            <a:ext cx="5768608" cy="839878"/>
          </a:xfrm>
          <a:prstGeom prst="rect">
            <a:avLst/>
          </a:prstGeom>
          <a:noFill/>
        </p:spPr>
      </p:pic>
      <p:sp>
        <p:nvSpPr>
          <p:cNvPr id="6" name="TextBox 5"/>
          <p:cNvSpPr txBox="1"/>
          <p:nvPr/>
        </p:nvSpPr>
        <p:spPr>
          <a:xfrm>
            <a:off x="0" y="6350169"/>
            <a:ext cx="2755557" cy="507831"/>
          </a:xfrm>
          <a:prstGeom prst="rect">
            <a:avLst/>
          </a:prstGeom>
          <a:solidFill>
            <a:srgbClr val="92D050"/>
          </a:solidFill>
        </p:spPr>
        <p:txBody>
          <a:bodyPr wrap="square" rtlCol="0">
            <a:spAutoFit/>
          </a:bodyPr>
          <a:lstStyle/>
          <a:p>
            <a:r>
              <a:rPr lang="en-US" dirty="0" smtClean="0">
                <a:solidFill>
                  <a:schemeClr val="tx1"/>
                </a:solidFill>
              </a:rPr>
              <a:t>Example of  MW Retrospective calibration, Coefficients embedded in Meta Data , not computed in real time. </a:t>
            </a:r>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0995" y="61359"/>
            <a:ext cx="7016750" cy="533400"/>
          </a:xfrm>
        </p:spPr>
        <p:txBody>
          <a:bodyPr/>
          <a:lstStyle/>
          <a:p>
            <a:r>
              <a:rPr lang="en-US" dirty="0" smtClean="0"/>
              <a:t>Outline </a:t>
            </a:r>
            <a:endParaRPr lang="en-US" dirty="0"/>
          </a:p>
        </p:txBody>
      </p:sp>
      <p:sp>
        <p:nvSpPr>
          <p:cNvPr id="3" name="Content Placeholder 2"/>
          <p:cNvSpPr>
            <a:spLocks noGrp="1"/>
          </p:cNvSpPr>
          <p:nvPr>
            <p:ph idx="1"/>
          </p:nvPr>
        </p:nvSpPr>
        <p:spPr>
          <a:xfrm>
            <a:off x="-1" y="1067077"/>
            <a:ext cx="10070757" cy="2538849"/>
          </a:xfrm>
        </p:spPr>
        <p:txBody>
          <a:bodyPr/>
          <a:lstStyle/>
          <a:p>
            <a:r>
              <a:rPr lang="en-US" sz="3200" dirty="0" smtClean="0">
                <a:solidFill>
                  <a:srgbClr val="000000"/>
                </a:solidFill>
              </a:rPr>
              <a:t>Introduction</a:t>
            </a:r>
          </a:p>
          <a:p>
            <a:pPr lvl="4"/>
            <a:r>
              <a:rPr lang="en-US" sz="2900" dirty="0" smtClean="0">
                <a:solidFill>
                  <a:srgbClr val="000000"/>
                </a:solidFill>
              </a:rPr>
              <a:t> </a:t>
            </a:r>
            <a:r>
              <a:rPr lang="en-US" sz="1600" dirty="0" smtClean="0">
                <a:solidFill>
                  <a:srgbClr val="000000"/>
                </a:solidFill>
              </a:rPr>
              <a:t>Inputs from GRWG Inputs</a:t>
            </a:r>
          </a:p>
          <a:p>
            <a:pPr lvl="5">
              <a:buFont typeface="Wingdings" pitchFamily="2" charset="2"/>
              <a:buChar char="§"/>
            </a:pPr>
            <a:r>
              <a:rPr lang="en-US" sz="1700" b="1" dirty="0" smtClean="0">
                <a:solidFill>
                  <a:srgbClr val="000000"/>
                </a:solidFill>
              </a:rPr>
              <a:t>MW-GSICS Products -Types</a:t>
            </a:r>
          </a:p>
          <a:p>
            <a:r>
              <a:rPr lang="en-US" sz="3200" dirty="0" smtClean="0">
                <a:solidFill>
                  <a:srgbClr val="000000"/>
                </a:solidFill>
              </a:rPr>
              <a:t>Approach – Analyze existing MW Products.</a:t>
            </a:r>
          </a:p>
          <a:p>
            <a:r>
              <a:rPr lang="en-US" sz="3200" dirty="0" smtClean="0">
                <a:solidFill>
                  <a:srgbClr val="000000"/>
                </a:solidFill>
              </a:rPr>
              <a:t>Proposed </a:t>
            </a:r>
            <a:r>
              <a:rPr lang="en-US" sz="3200" dirty="0" smtClean="0">
                <a:solidFill>
                  <a:srgbClr val="000000"/>
                </a:solidFill>
              </a:rPr>
              <a:t>MW Product File naming Convention</a:t>
            </a:r>
          </a:p>
          <a:p>
            <a:r>
              <a:rPr lang="en-US" sz="3200" dirty="0" smtClean="0">
                <a:solidFill>
                  <a:srgbClr val="000000"/>
                </a:solidFill>
              </a:rPr>
              <a:t>Cross Calibration </a:t>
            </a:r>
            <a:r>
              <a:rPr lang="en-US" sz="3200" dirty="0" err="1" smtClean="0">
                <a:solidFill>
                  <a:srgbClr val="000000"/>
                </a:solidFill>
              </a:rPr>
              <a:t>NetCDF</a:t>
            </a:r>
            <a:r>
              <a:rPr lang="en-US" sz="3200" dirty="0" smtClean="0">
                <a:solidFill>
                  <a:srgbClr val="000000"/>
                </a:solidFill>
              </a:rPr>
              <a:t> </a:t>
            </a:r>
            <a:r>
              <a:rPr lang="en-US" sz="3200" dirty="0" err="1" smtClean="0">
                <a:solidFill>
                  <a:srgbClr val="000000"/>
                </a:solidFill>
              </a:rPr>
              <a:t>datafile</a:t>
            </a:r>
            <a:r>
              <a:rPr lang="en-US" sz="3200" dirty="0" smtClean="0">
                <a:solidFill>
                  <a:srgbClr val="000000"/>
                </a:solidFill>
              </a:rPr>
              <a:t> contents (</a:t>
            </a:r>
            <a:r>
              <a:rPr lang="en-US" sz="3200" dirty="0" err="1" smtClean="0">
                <a:solidFill>
                  <a:srgbClr val="000000"/>
                </a:solidFill>
              </a:rPr>
              <a:t>eg</a:t>
            </a:r>
            <a:r>
              <a:rPr lang="en-US" sz="3200" dirty="0" smtClean="0">
                <a:solidFill>
                  <a:srgbClr val="000000"/>
                </a:solidFill>
              </a:rPr>
              <a:t> , IR, MW)</a:t>
            </a:r>
          </a:p>
          <a:p>
            <a:pPr lvl="4">
              <a:buFont typeface="Wingdings" pitchFamily="2" charset="2"/>
              <a:buChar char="§"/>
            </a:pPr>
            <a:r>
              <a:rPr lang="en-US" b="1" dirty="0" smtClean="0">
                <a:solidFill>
                  <a:srgbClr val="000000"/>
                </a:solidFill>
              </a:rPr>
              <a:t>DWD SSMI Product</a:t>
            </a:r>
          </a:p>
          <a:p>
            <a:pPr lvl="4">
              <a:buFont typeface="Wingdings" pitchFamily="2" charset="2"/>
              <a:buChar char="§"/>
            </a:pPr>
            <a:r>
              <a:rPr lang="en-US" b="1" dirty="0" smtClean="0">
                <a:solidFill>
                  <a:srgbClr val="000000"/>
                </a:solidFill>
              </a:rPr>
              <a:t>NOAA MSU AMSU Cross Calibration Products</a:t>
            </a:r>
            <a:endParaRPr lang="en-US" sz="3200" dirty="0" smtClean="0">
              <a:solidFill>
                <a:srgbClr val="000000"/>
              </a:solidFill>
            </a:endParaRPr>
          </a:p>
          <a:p>
            <a:r>
              <a:rPr lang="en-US" sz="3200" dirty="0" smtClean="0">
                <a:solidFill>
                  <a:srgbClr val="000000"/>
                </a:solidFill>
              </a:rPr>
              <a:t>Proposed MW Metadata Standards</a:t>
            </a:r>
          </a:p>
          <a:p>
            <a:r>
              <a:rPr lang="en-US" sz="3200" dirty="0" smtClean="0">
                <a:solidFill>
                  <a:srgbClr val="000000"/>
                </a:solidFill>
              </a:rPr>
              <a:t>Meta Data for MW Reference </a:t>
            </a:r>
            <a:r>
              <a:rPr lang="en-US" sz="3200" dirty="0" err="1" smtClean="0">
                <a:solidFill>
                  <a:srgbClr val="000000"/>
                </a:solidFill>
              </a:rPr>
              <a:t>Recods</a:t>
            </a:r>
            <a:endParaRPr lang="en-US" sz="3200" dirty="0" smtClean="0">
              <a:solidFill>
                <a:srgbClr val="000000"/>
              </a:solidFill>
            </a:endParaRPr>
          </a:p>
          <a:p>
            <a:r>
              <a:rPr lang="en-US" sz="3200" dirty="0" smtClean="0">
                <a:solidFill>
                  <a:srgbClr val="000000"/>
                </a:solidFill>
              </a:rPr>
              <a:t>Conclusions</a:t>
            </a:r>
          </a:p>
          <a:p>
            <a:pPr lvl="4"/>
            <a:endParaRPr lang="en-US" sz="1400" dirty="0" smtClean="0">
              <a:solidFill>
                <a:srgbClr val="000000"/>
              </a:solidFill>
            </a:endParaRPr>
          </a:p>
          <a:p>
            <a:pPr>
              <a:buNone/>
            </a:pPr>
            <a:endParaRPr lang="en-US" sz="3200" dirty="0" smtClean="0">
              <a:solidFill>
                <a:srgbClr val="000000"/>
              </a:solidFill>
            </a:endParaRPr>
          </a:p>
        </p:txBody>
      </p:sp>
      <p:sp>
        <p:nvSpPr>
          <p:cNvPr id="4" name="Footer Placeholder 3"/>
          <p:cNvSpPr>
            <a:spLocks noGrp="1"/>
          </p:cNvSpPr>
          <p:nvPr>
            <p:ph type="ftr" sz="quarter" idx="4294967295"/>
          </p:nvPr>
        </p:nvSpPr>
        <p:spPr>
          <a:xfrm>
            <a:off x="495300" y="6400800"/>
            <a:ext cx="2971800" cy="457200"/>
          </a:xfrm>
          <a:prstGeom prst="rect">
            <a:avLst/>
          </a:prstGeom>
        </p:spPr>
        <p:txBody>
          <a:bodyPr lIns="91366" tIns="45682" rIns="91366" bIns="45682"/>
          <a:lstStyle/>
          <a:p>
            <a:r>
              <a:rPr lang="en-US" dirty="0" smtClean="0"/>
              <a:t>04/08//2013</a:t>
            </a:r>
            <a:endParaRPr lang="en-US" dirty="0"/>
          </a:p>
        </p:txBody>
      </p:sp>
      <p:sp>
        <p:nvSpPr>
          <p:cNvPr id="5" name="Slide Number Placeholder 4"/>
          <p:cNvSpPr>
            <a:spLocks noGrp="1"/>
          </p:cNvSpPr>
          <p:nvPr>
            <p:ph type="sldNum" sz="quarter" idx="4294967295"/>
          </p:nvPr>
        </p:nvSpPr>
        <p:spPr>
          <a:xfrm>
            <a:off x="7429500" y="6400800"/>
            <a:ext cx="1981200" cy="457200"/>
          </a:xfrm>
          <a:prstGeom prst="rect">
            <a:avLst/>
          </a:prstGeom>
        </p:spPr>
        <p:txBody>
          <a:bodyPr lIns="91366" tIns="45682" rIns="91366" bIns="45682"/>
          <a:lstStyle/>
          <a:p>
            <a:fld id="{E8869016-7DEB-43E2-B220-9D5667D88CC0}"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66255" y="1997618"/>
            <a:ext cx="9906000" cy="37548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Narrow" pitchFamily="34" charset="0"/>
                <a:ea typeface="Courier New" pitchFamily="49" charset="0"/>
                <a:cs typeface="Times New Roman" pitchFamily="18" charset="0"/>
              </a:rPr>
              <a:t>	</a:t>
            </a: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a:t>
            </a:r>
            <a:r>
              <a:rPr kumimoji="0" lang="en-US" sz="1400" b="0"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global attributes:</a:t>
            </a:r>
            <a:endParaRPr kumimoji="0" lang="en-US" sz="1400" b="0"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:Conventions = "CF-1.6"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:title = "NOAA/STAR MSU Atmospheric Layer Temperature TCDR"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:source = "NOAA/</a:t>
            </a:r>
            <a:r>
              <a:rPr kumimoji="0" lang="en-US" sz="1400" b="0" i="0" u="none" strike="noStrike" cap="none" normalizeH="0" baseline="0" dirty="0" err="1" smtClean="0">
                <a:ln>
                  <a:noFill/>
                </a:ln>
                <a:solidFill>
                  <a:schemeClr val="tx1"/>
                </a:solidFill>
                <a:effectLst/>
                <a:latin typeface="Arial Black" pitchFamily="34" charset="0"/>
                <a:ea typeface="Courier New" pitchFamily="49" charset="0"/>
                <a:cs typeface="Times New Roman" pitchFamily="18" charset="0"/>
              </a:rPr>
              <a:t>NESDIS_MSU_Radiance_FCDR</a:t>
            </a: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a:t>
            </a:r>
            <a:r>
              <a:rPr kumimoji="0" lang="en-US" sz="1400" b="0"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references = "</a:t>
            </a:r>
            <a:r>
              <a:rPr kumimoji="0" lang="en-US" sz="1400" b="0"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Zou</a:t>
            </a:r>
            <a:r>
              <a:rPr kumimoji="0" lang="en-US" sz="1400" b="0"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C.-Z. and W. Wang (2010), Stability of the MSU-derived atmospheric temperature trend, J. Atmos. Oceanic Technol., Vol. 27, 1960-1971.Zou, C.-Z., M. </a:t>
            </a:r>
            <a:r>
              <a:rPr kumimoji="0" lang="en-US" sz="1400" b="0"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Gao</a:t>
            </a:r>
            <a:r>
              <a:rPr kumimoji="0" lang="en-US" sz="1400" b="0"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a:t>
            </a:r>
            <a:r>
              <a:rPr kumimoji="0" lang="en-US" sz="1400" b="0"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M.Goldberg</a:t>
            </a:r>
            <a:r>
              <a:rPr kumimoji="0" lang="en-US" sz="1400" b="0"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(2009), Error structure and atmospheric temperature trends in observations from the Microwave Sounding Unit, J. Climate, 22, 1661-1681, DOI: 10.1175/2008JCLI2233.1.Zou, C.-Z., M. Goldberg, Z. Cheng, N. </a:t>
            </a:r>
            <a:r>
              <a:rPr kumimoji="0" lang="en-US" sz="1400" b="0"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Grody</a:t>
            </a:r>
            <a:r>
              <a:rPr kumimoji="0" lang="en-US" sz="1400" b="0"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J. Sullivan, C. Cao, and D. </a:t>
            </a:r>
            <a:r>
              <a:rPr kumimoji="0" lang="en-US" sz="1400" b="0"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Tarpley</a:t>
            </a:r>
            <a:r>
              <a:rPr kumimoji="0" lang="en-US" sz="1400" b="0"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(2006), Recalibration of microwave sounding unit for climate studies using simultaneous nadir overpasses, J. </a:t>
            </a:r>
            <a:r>
              <a:rPr kumimoji="0" lang="en-US" sz="1400" b="0"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Geophys</a:t>
            </a:r>
            <a:r>
              <a:rPr kumimoji="0" lang="en-US" sz="1400" b="0"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Res., 111, D19114, doi:10.1029/2005JD006798. </a:t>
            </a: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a:t>
            </a:r>
            <a:r>
              <a:rPr kumimoji="0" lang="en-US" sz="1400" b="0" i="0" u="none" strike="noStrike" cap="none" normalizeH="0" baseline="0" dirty="0" err="1" smtClean="0">
                <a:ln>
                  <a:noFill/>
                </a:ln>
                <a:solidFill>
                  <a:schemeClr val="tx1"/>
                </a:solidFill>
                <a:effectLst/>
                <a:latin typeface="Arial Black" pitchFamily="34" charset="0"/>
                <a:ea typeface="Courier New" pitchFamily="49" charset="0"/>
                <a:cs typeface="Times New Roman" pitchFamily="18" charset="0"/>
              </a:rPr>
              <a:t>Metadata_Conventions</a:t>
            </a: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 "CF-1.6,Unidata Dataset Discovery v1.0, NOAA CDR v1.0, GDS v2.0"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a:t>
            </a:r>
            <a:r>
              <a:rPr kumimoji="0" lang="en-US" sz="1400" b="0" i="0" u="none" strike="noStrike" cap="none" normalizeH="0" baseline="0" dirty="0" err="1" smtClean="0">
                <a:ln>
                  <a:noFill/>
                </a:ln>
                <a:solidFill>
                  <a:schemeClr val="tx1"/>
                </a:solidFill>
                <a:effectLst/>
                <a:latin typeface="Arial Black" pitchFamily="34" charset="0"/>
                <a:ea typeface="Courier New" pitchFamily="49" charset="0"/>
                <a:cs typeface="Times New Roman" pitchFamily="18" charset="0"/>
              </a:rPr>
              <a:t>standard_name_vocabulary</a:t>
            </a: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 "CF Standard Name Table (v26, 08 </a:t>
            </a:r>
            <a:r>
              <a:rPr kumimoji="0" lang="en-US" sz="1400" b="0" i="0" u="none" strike="noStrike" cap="none" normalizeH="0" baseline="0" dirty="0" err="1" smtClean="0">
                <a:ln>
                  <a:noFill/>
                </a:ln>
                <a:solidFill>
                  <a:schemeClr val="tx1"/>
                </a:solidFill>
                <a:effectLst/>
                <a:latin typeface="Arial Black" pitchFamily="34" charset="0"/>
                <a:ea typeface="Courier New" pitchFamily="49" charset="0"/>
                <a:cs typeface="Times New Roman" pitchFamily="18" charset="0"/>
              </a:rPr>
              <a:t>Novemeber</a:t>
            </a: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2013)" ;		:id = "NOAA_STAR_TCDR_MSU_channel_TMT_V01R00_197811_200609.nc"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a:t>
            </a:r>
            <a:r>
              <a:rPr kumimoji="0" lang="en-US" sz="1400" b="0" i="0" u="none" strike="noStrike" cap="none" normalizeH="0" baseline="0" dirty="0" err="1" smtClean="0">
                <a:ln>
                  <a:noFill/>
                </a:ln>
                <a:solidFill>
                  <a:schemeClr val="tx1"/>
                </a:solidFill>
                <a:effectLst/>
                <a:latin typeface="Arial Black" pitchFamily="34" charset="0"/>
                <a:ea typeface="Courier New" pitchFamily="49" charset="0"/>
                <a:cs typeface="Times New Roman" pitchFamily="18" charset="0"/>
              </a:rPr>
              <a:t>naming_authority</a:t>
            </a: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 "</a:t>
            </a:r>
            <a:r>
              <a:rPr kumimoji="0" lang="en-US" sz="1400" b="0" i="0" u="none" strike="noStrike" cap="none" normalizeH="0" baseline="0" dirty="0" err="1" smtClean="0">
                <a:ln>
                  <a:noFill/>
                </a:ln>
                <a:solidFill>
                  <a:schemeClr val="tx1"/>
                </a:solidFill>
                <a:effectLst/>
                <a:latin typeface="Arial Black" pitchFamily="34" charset="0"/>
                <a:ea typeface="Courier New" pitchFamily="49" charset="0"/>
                <a:cs typeface="Times New Roman" pitchFamily="18" charset="0"/>
              </a:rPr>
              <a:t>gov.noaa.ncdc</a:t>
            </a: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a:t>
            </a:r>
            <a:r>
              <a:rPr kumimoji="0" lang="en-US" sz="1400" b="0" i="0" u="none" strike="noStrike" cap="none" normalizeH="0" baseline="0" dirty="0" err="1" smtClean="0">
                <a:ln>
                  <a:noFill/>
                </a:ln>
                <a:solidFill>
                  <a:schemeClr val="tx1"/>
                </a:solidFill>
                <a:effectLst/>
                <a:latin typeface="Arial Black" pitchFamily="34" charset="0"/>
                <a:ea typeface="Courier New" pitchFamily="49" charset="0"/>
                <a:cs typeface="Times New Roman" pitchFamily="18" charset="0"/>
              </a:rPr>
              <a:t>date_created</a:t>
            </a: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 "2014-02-24 20-17-07Z"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:license = "No constraints on data access or use." ;</a:t>
            </a:r>
            <a:endParaRPr kumimoji="0" lang="en-US" sz="1000" b="0" i="0" u="none" strike="noStrike" cap="none" normalizeH="0" baseline="0" dirty="0" smtClean="0">
              <a:ln>
                <a:noFill/>
              </a:ln>
              <a:solidFill>
                <a:schemeClr val="tx1"/>
              </a:solidFill>
              <a:effectLst/>
              <a:latin typeface="Arial Narrow" pitchFamily="34" charset="0"/>
              <a:cs typeface="Arial" pitchFamily="34" charset="0"/>
            </a:endParaRPr>
          </a:p>
        </p:txBody>
      </p:sp>
      <p:sp>
        <p:nvSpPr>
          <p:cNvPr id="3" name="Rectangle 1"/>
          <p:cNvSpPr>
            <a:spLocks noChangeArrowheads="1"/>
          </p:cNvSpPr>
          <p:nvPr/>
        </p:nvSpPr>
        <p:spPr bwMode="auto">
          <a:xfrm>
            <a:off x="183210" y="694487"/>
            <a:ext cx="2920208"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dimensions:</a:t>
            </a:r>
            <a:endParaRPr kumimoji="0" lang="en-US" sz="1400" b="1"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a:t>
            </a:r>
            <a:r>
              <a:rPr kumimoji="0" lang="en-US" sz="1400" b="1"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xDim</a:t>
            </a: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 144 ;</a:t>
            </a:r>
            <a:endParaRPr kumimoji="0" lang="en-US" sz="1400" b="1"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a:t>
            </a:r>
            <a:r>
              <a:rPr kumimoji="0" lang="en-US" sz="1400" b="1"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yDim</a:t>
            </a: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 72 ;</a:t>
            </a:r>
            <a:endParaRPr kumimoji="0" lang="en-US" sz="1400" b="1"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a:t>
            </a:r>
            <a:r>
              <a:rPr kumimoji="0" lang="en-US" sz="1400" b="1"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tDim</a:t>
            </a: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 334 ;</a:t>
            </a:r>
            <a:endParaRPr kumimoji="0" lang="en-US" sz="1400" b="1"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a:t>
            </a:r>
            <a:r>
              <a:rPr kumimoji="0" lang="en-US" sz="1400" b="1"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bDim</a:t>
            </a: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 2 </a:t>
            </a:r>
            <a:r>
              <a:rPr kumimoji="0" lang="en-US" sz="1400" b="1"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a:t>
            </a:r>
            <a:endParaRPr kumimoji="0" lang="en-US" sz="1400" b="1" i="0" u="none" strike="noStrike" cap="none" normalizeH="0" baseline="0" dirty="0" smtClean="0">
              <a:ln>
                <a:noFill/>
              </a:ln>
              <a:solidFill>
                <a:schemeClr val="tx1"/>
              </a:solidFill>
              <a:effectLst/>
              <a:latin typeface="Arial Black" pitchFamily="34" charset="0"/>
              <a:cs typeface="Arial" pitchFamily="34" charset="0"/>
            </a:endParaRPr>
          </a:p>
        </p:txBody>
      </p:sp>
      <p:sp>
        <p:nvSpPr>
          <p:cNvPr id="4" name="TextBox 3"/>
          <p:cNvSpPr txBox="1"/>
          <p:nvPr/>
        </p:nvSpPr>
        <p:spPr>
          <a:xfrm>
            <a:off x="2369126" y="0"/>
            <a:ext cx="5929745" cy="338554"/>
          </a:xfrm>
          <a:prstGeom prst="rect">
            <a:avLst/>
          </a:prstGeom>
          <a:noFill/>
        </p:spPr>
        <p:txBody>
          <a:bodyPr wrap="square" rtlCol="0">
            <a:spAutoFit/>
          </a:bodyPr>
          <a:lstStyle/>
          <a:p>
            <a:r>
              <a:rPr lang="en-US" sz="1600" dirty="0" smtClean="0">
                <a:solidFill>
                  <a:schemeClr val="tx1"/>
                </a:solidFill>
              </a:rPr>
              <a:t>Global Attributes for AMSU Cross Calibration Product</a:t>
            </a:r>
            <a:endParaRPr lang="en-US" sz="1600" dirty="0"/>
          </a:p>
        </p:txBody>
      </p:sp>
      <p:sp>
        <p:nvSpPr>
          <p:cNvPr id="5" name="TextBox 4"/>
          <p:cNvSpPr txBox="1"/>
          <p:nvPr/>
        </p:nvSpPr>
        <p:spPr>
          <a:xfrm>
            <a:off x="0" y="0"/>
            <a:ext cx="1551709" cy="338554"/>
          </a:xfrm>
          <a:prstGeom prst="rect">
            <a:avLst/>
          </a:prstGeom>
          <a:noFill/>
        </p:spPr>
        <p:txBody>
          <a:bodyPr wrap="square" rtlCol="0">
            <a:spAutoFit/>
          </a:bodyPr>
          <a:lstStyle/>
          <a:p>
            <a:r>
              <a:rPr lang="en-US" sz="1600" dirty="0" smtClean="0">
                <a:solidFill>
                  <a:schemeClr val="tx1"/>
                </a:solidFill>
              </a:rPr>
              <a:t>Example -3 </a:t>
            </a:r>
            <a:endParaRPr lang="en-US" sz="1600" dirty="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4396" y="242461"/>
            <a:ext cx="8915400" cy="4525963"/>
          </a:xfrm>
        </p:spPr>
        <p:txBody>
          <a:bodyPr/>
          <a:lstStyle/>
          <a:p>
            <a:r>
              <a:rPr lang="en-US" sz="1400" dirty="0" smtClean="0"/>
              <a:t>:summary = "NOAA/NESDIS/STAR Version 1.0 Advanced Microwave Sounding Unit A (AMSU-A) level 1c radiance Fundamental Climate Data Record (FCDR); inter-calibrated channels 4-14 brightness temperatures using the Integrated Microwave Inter-Calibration Approach (IMICA, formerly known as simultaneous nadir overpass method, </a:t>
            </a:r>
            <a:r>
              <a:rPr lang="en-US" sz="1400" dirty="0" err="1" smtClean="0"/>
              <a:t>Zou</a:t>
            </a:r>
            <a:r>
              <a:rPr lang="en-US" sz="1400" dirty="0" smtClean="0"/>
              <a:t> and Wang 2011) and with quality flags, from 1998 - present; NOAA operational calibrated brightness temperatures (channels 4-14), as well as limb effect corrected IMICA and operational calibrated brightness temperatures using Goldberg (2001) method, are also provided." ;</a:t>
            </a:r>
          </a:p>
          <a:p>
            <a:r>
              <a:rPr lang="en-US" sz="1400" dirty="0" smtClean="0"/>
              <a:t>		:keywords = "SPECTRAL/ENGINEERING&gt;MICROWAVE&gt;BRIGHTNESS TEMPERATURE" ;</a:t>
            </a:r>
          </a:p>
          <a:p>
            <a:r>
              <a:rPr lang="en-US" sz="1400" dirty="0" smtClean="0"/>
              <a:t>		:</a:t>
            </a:r>
            <a:r>
              <a:rPr lang="en-US" sz="1400" dirty="0" err="1" smtClean="0"/>
              <a:t>keywords_vocabulary</a:t>
            </a:r>
            <a:r>
              <a:rPr lang="en-US" sz="1400" dirty="0" smtClean="0"/>
              <a:t> = "NASA Global Change Master Directory (GCMD) Earth Science Keywords, Version 8.0" ;</a:t>
            </a:r>
          </a:p>
          <a:p>
            <a:r>
              <a:rPr lang="en-US" sz="1400" dirty="0" smtClean="0"/>
              <a:t>		:</a:t>
            </a:r>
            <a:r>
              <a:rPr lang="en-US" sz="1400" dirty="0" err="1" smtClean="0"/>
              <a:t>cdm_data_type</a:t>
            </a:r>
            <a:r>
              <a:rPr lang="en-US" sz="1400" dirty="0" smtClean="0"/>
              <a:t> = "Swath" ;</a:t>
            </a:r>
          </a:p>
          <a:p>
            <a:r>
              <a:rPr lang="en-US" sz="1400" dirty="0" smtClean="0"/>
              <a:t>		:</a:t>
            </a:r>
            <a:r>
              <a:rPr lang="en-US" sz="1400" dirty="0" err="1" smtClean="0"/>
              <a:t>creator_name</a:t>
            </a:r>
            <a:r>
              <a:rPr lang="en-US" sz="1400" dirty="0" smtClean="0"/>
              <a:t> = "Cheng-</a:t>
            </a:r>
            <a:r>
              <a:rPr lang="en-US" sz="1400" dirty="0" err="1" smtClean="0"/>
              <a:t>Zhi</a:t>
            </a:r>
            <a:r>
              <a:rPr lang="en-US" sz="1400" dirty="0" smtClean="0"/>
              <a:t> </a:t>
            </a:r>
            <a:r>
              <a:rPr lang="en-US" sz="1400" dirty="0" err="1" smtClean="0"/>
              <a:t>Zou</a:t>
            </a:r>
            <a:r>
              <a:rPr lang="en-US" sz="1400" dirty="0" smtClean="0"/>
              <a:t>" ;</a:t>
            </a:r>
          </a:p>
          <a:p>
            <a:r>
              <a:rPr lang="en-US" sz="1400" dirty="0" smtClean="0"/>
              <a:t>		:</a:t>
            </a:r>
            <a:r>
              <a:rPr lang="en-US" sz="1400" dirty="0" err="1" smtClean="0"/>
              <a:t>creator_email</a:t>
            </a:r>
            <a:r>
              <a:rPr lang="en-US" sz="1400" dirty="0" smtClean="0"/>
              <a:t> = "Cheng-Zhi.Zou@noaa.gov" ;</a:t>
            </a:r>
          </a:p>
          <a:p>
            <a:r>
              <a:rPr lang="en-US" sz="1400" dirty="0" smtClean="0"/>
              <a:t>		:institution = "NOAA/NESDIS/STAR&gt;Center for Satellite Application and Research, NESDIS, NOAA, U.S. Department of Commerce" ;</a:t>
            </a:r>
          </a:p>
          <a:p>
            <a:r>
              <a:rPr lang="en-US" sz="1400" dirty="0" smtClean="0"/>
              <a:t>		:</a:t>
            </a:r>
            <a:r>
              <a:rPr lang="en-US" sz="1400" dirty="0" err="1" smtClean="0"/>
              <a:t>geospatial_lat_min</a:t>
            </a:r>
            <a:r>
              <a:rPr lang="en-US" sz="1400" dirty="0" smtClean="0"/>
              <a:t> = -89.3761f ;</a:t>
            </a:r>
          </a:p>
          <a:p>
            <a:r>
              <a:rPr lang="en-US" sz="1400" dirty="0" smtClean="0"/>
              <a:t>		:</a:t>
            </a:r>
            <a:r>
              <a:rPr lang="en-US" sz="1400" dirty="0" err="1" smtClean="0"/>
              <a:t>geospatial_lat_max</a:t>
            </a:r>
            <a:r>
              <a:rPr lang="en-US" sz="1400" dirty="0" smtClean="0"/>
              <a:t> = 89.5457f ;</a:t>
            </a:r>
          </a:p>
          <a:p>
            <a:r>
              <a:rPr lang="en-US" sz="1400" dirty="0" smtClean="0"/>
              <a:t>		:</a:t>
            </a:r>
            <a:r>
              <a:rPr lang="en-US" sz="1400" dirty="0" err="1" smtClean="0"/>
              <a:t>geospatial_lon_min</a:t>
            </a:r>
            <a:r>
              <a:rPr lang="en-US" sz="1400" dirty="0" smtClean="0"/>
              <a:t> = -179.9412f ;</a:t>
            </a:r>
          </a:p>
          <a:p>
            <a:r>
              <a:rPr lang="en-US" sz="1400" dirty="0" smtClean="0"/>
              <a:t>		:</a:t>
            </a:r>
            <a:r>
              <a:rPr lang="en-US" sz="1400" dirty="0" err="1" smtClean="0"/>
              <a:t>geospatial_lon_max</a:t>
            </a:r>
            <a:r>
              <a:rPr lang="en-US" sz="1400" dirty="0" smtClean="0"/>
              <a:t> = 179.9771f ;</a:t>
            </a:r>
          </a:p>
          <a:p>
            <a:r>
              <a:rPr lang="en-US" sz="1400" dirty="0" smtClean="0"/>
              <a:t>		:</a:t>
            </a:r>
            <a:r>
              <a:rPr lang="en-US" sz="1400" dirty="0" err="1" smtClean="0"/>
              <a:t>time_coverage_start</a:t>
            </a:r>
            <a:r>
              <a:rPr lang="en-US" sz="1400" dirty="0" smtClean="0"/>
              <a:t> = "2013-11-30 21-11-19Z" ;</a:t>
            </a:r>
          </a:p>
          <a:p>
            <a:r>
              <a:rPr lang="en-US" sz="1400" dirty="0" smtClean="0"/>
              <a:t>		:</a:t>
            </a:r>
            <a:r>
              <a:rPr lang="en-US" sz="1400" dirty="0" err="1" smtClean="0"/>
              <a:t>time_coverage_end</a:t>
            </a:r>
            <a:r>
              <a:rPr lang="en-US" sz="1400" dirty="0" smtClean="0"/>
              <a:t> = "2013-11-30 22-31-19Z" ;</a:t>
            </a:r>
          </a:p>
          <a:p>
            <a:r>
              <a:rPr lang="en-US" sz="1400" dirty="0" smtClean="0"/>
              <a:t>		:</a:t>
            </a:r>
            <a:r>
              <a:rPr lang="en-US" sz="1400" dirty="0" err="1" smtClean="0"/>
              <a:t>contributor_name</a:t>
            </a:r>
            <a:r>
              <a:rPr lang="en-US" sz="1400" dirty="0" smtClean="0"/>
              <a:t> = "Cheng-</a:t>
            </a:r>
            <a:r>
              <a:rPr lang="en-US" sz="1400" dirty="0" err="1" smtClean="0"/>
              <a:t>Zhi.Zou</a:t>
            </a:r>
            <a:r>
              <a:rPr lang="en-US" sz="1400" dirty="0" smtClean="0"/>
              <a:t>, </a:t>
            </a:r>
            <a:r>
              <a:rPr lang="en-US" sz="1400" dirty="0" err="1" smtClean="0"/>
              <a:t>Wenhui</a:t>
            </a:r>
            <a:r>
              <a:rPr lang="en-US" sz="1400" dirty="0" smtClean="0"/>
              <a:t> Wang" ;</a:t>
            </a:r>
          </a:p>
          <a:p>
            <a:r>
              <a:rPr lang="en-US" sz="1400" dirty="0" smtClean="0"/>
              <a:t>		:</a:t>
            </a:r>
            <a:r>
              <a:rPr lang="en-US" sz="1400" dirty="0" err="1" smtClean="0"/>
              <a:t>contributor_role</a:t>
            </a:r>
            <a:r>
              <a:rPr lang="en-US" sz="1400" dirty="0" smtClean="0"/>
              <a:t> = "Principle Investigator and the architect of the IMICA approach, the author of the Java-based AMSU-A Radiance FCDR processing code and the support scientist who derived new calibration coefficients for AMSU-A channels 4-14 and helped improve the IMICA approach." ;</a:t>
            </a:r>
          </a:p>
          <a:p>
            <a:r>
              <a:rPr lang="en-US" sz="1400" dirty="0" smtClean="0"/>
              <a:t>		:</a:t>
            </a:r>
            <a:r>
              <a:rPr lang="en-US" sz="1400" dirty="0" err="1" smtClean="0"/>
              <a:t>cdr_program</a:t>
            </a:r>
            <a:r>
              <a:rPr lang="en-US" sz="1400" dirty="0" smtClean="0"/>
              <a:t> = "NOAA Climate Data Record Program for satellites, FY 2011." ;</a:t>
            </a:r>
          </a:p>
          <a:p>
            <a:r>
              <a:rPr lang="en-US" sz="1400" dirty="0" smtClean="0"/>
              <a:t>		:</a:t>
            </a:r>
            <a:r>
              <a:rPr lang="en-US" sz="1400" dirty="0" err="1" smtClean="0"/>
              <a:t>cdr_variable</a:t>
            </a:r>
            <a:r>
              <a:rPr lang="en-US" sz="1400" dirty="0" smtClean="0"/>
              <a:t> =</a:t>
            </a:r>
            <a:endParaRPr lang="en-US" sz="1400" dirty="0"/>
          </a:p>
        </p:txBody>
      </p:sp>
      <p:sp>
        <p:nvSpPr>
          <p:cNvPr id="4" name="Rectangle 3"/>
          <p:cNvSpPr/>
          <p:nvPr/>
        </p:nvSpPr>
        <p:spPr>
          <a:xfrm>
            <a:off x="2147455" y="3546763"/>
            <a:ext cx="3061854" cy="102523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175162" y="4627418"/>
            <a:ext cx="3768437" cy="498763"/>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9045" y="0"/>
            <a:ext cx="8915400" cy="4525963"/>
          </a:xfrm>
        </p:spPr>
        <p:txBody>
          <a:bodyPr/>
          <a:lstStyle/>
          <a:p>
            <a:r>
              <a:rPr lang="en-US" sz="1400" dirty="0" smtClean="0"/>
              <a:t>fcdr_brightness_temperature_IMICA_ch4,fcdr_brightness_temperature_IMICA_ch5,fcdr_brightness_temperature_IMICA_ch6,fcdr_brightness_temperature_IMICA_ch7,fcdr_brightness_temperature_IMICA_ch8,fcdr_brightness_temperature_IMICA_ch9,fcdr_brightness_temperature_IMICA_ch10,fcdr_brightness_temperature_IMICA_ch11,fcdr_brightness_temperature_IMICA_ch12</a:t>
            </a:r>
          </a:p>
          <a:p>
            <a:r>
              <a:rPr lang="en-US" sz="1400" dirty="0" err="1" smtClean="0">
                <a:solidFill>
                  <a:srgbClr val="FF0000"/>
                </a:solidFill>
              </a:rPr>
              <a:t>metadata_link</a:t>
            </a:r>
            <a:r>
              <a:rPr lang="en-US" sz="1400" dirty="0" smtClean="0">
                <a:solidFill>
                  <a:srgbClr val="FF0000"/>
                </a:solidFill>
              </a:rPr>
              <a:t> = "gov.noaa.ncdc:C00787"</a:t>
            </a:r>
            <a:r>
              <a:rPr lang="en-US" sz="1400" dirty="0" smtClean="0"/>
              <a:t> ;</a:t>
            </a:r>
          </a:p>
          <a:p>
            <a:r>
              <a:rPr lang="en-US" sz="1400" dirty="0" smtClean="0"/>
              <a:t>		:</a:t>
            </a:r>
            <a:r>
              <a:rPr lang="en-US" sz="1400" dirty="0" err="1" smtClean="0">
                <a:solidFill>
                  <a:srgbClr val="FF0000"/>
                </a:solidFill>
              </a:rPr>
              <a:t>product_version</a:t>
            </a:r>
            <a:r>
              <a:rPr lang="en-US" sz="1400" dirty="0" smtClean="0">
                <a:solidFill>
                  <a:srgbClr val="FF0000"/>
                </a:solidFill>
              </a:rPr>
              <a:t> = "v01r00" </a:t>
            </a:r>
            <a:r>
              <a:rPr lang="en-US" sz="1400" dirty="0" smtClean="0"/>
              <a:t>;</a:t>
            </a:r>
          </a:p>
          <a:p>
            <a:r>
              <a:rPr lang="en-US" sz="1400" dirty="0" smtClean="0"/>
              <a:t>		:platform = "NOAA-15" ;</a:t>
            </a:r>
          </a:p>
          <a:p>
            <a:r>
              <a:rPr lang="en-US" sz="1400" dirty="0" smtClean="0"/>
              <a:t>		:sensor = "AMSU-A&gt;Advanced Microwave Sounding Unit A" ;</a:t>
            </a:r>
          </a:p>
          <a:p>
            <a:r>
              <a:rPr lang="en-US" sz="1400" dirty="0" smtClean="0"/>
              <a:t>		:</a:t>
            </a:r>
            <a:r>
              <a:rPr lang="en-US" sz="1400" dirty="0" err="1" smtClean="0"/>
              <a:t>spatial_resolution</a:t>
            </a:r>
            <a:r>
              <a:rPr lang="en-US" sz="1400" dirty="0" smtClean="0"/>
              <a:t> = "50km at nadir" ;</a:t>
            </a:r>
          </a:p>
          <a:p>
            <a:r>
              <a:rPr lang="en-US" sz="1400" dirty="0" smtClean="0"/>
              <a:t>		:</a:t>
            </a:r>
            <a:r>
              <a:rPr lang="en-US" sz="1400" dirty="0" err="1" smtClean="0"/>
              <a:t>STAR_SatelliteName</a:t>
            </a:r>
            <a:r>
              <a:rPr lang="en-US" sz="1400" dirty="0" smtClean="0"/>
              <a:t> = "n15" ;</a:t>
            </a:r>
          </a:p>
          <a:p>
            <a:r>
              <a:rPr lang="en-US" sz="1400" dirty="0" smtClean="0"/>
              <a:t>		:</a:t>
            </a:r>
            <a:r>
              <a:rPr lang="en-US" sz="1400" dirty="0" err="1" smtClean="0"/>
              <a:t>STAR_SatelliteID</a:t>
            </a:r>
            <a:r>
              <a:rPr lang="en-US" sz="1400" dirty="0" smtClean="0"/>
              <a:t> = 4 ;</a:t>
            </a:r>
          </a:p>
          <a:p>
            <a:r>
              <a:rPr lang="en-US" sz="1400" dirty="0" smtClean="0"/>
              <a:t>		:</a:t>
            </a:r>
            <a:r>
              <a:rPr lang="en-US" sz="1400" dirty="0" err="1" smtClean="0"/>
              <a:t>STAR_SatelliteIDInternal</a:t>
            </a:r>
            <a:r>
              <a:rPr lang="en-US" sz="1400" dirty="0" smtClean="0"/>
              <a:t> = 9 ;</a:t>
            </a:r>
          </a:p>
          <a:p>
            <a:r>
              <a:rPr lang="en-US" sz="1400" dirty="0" smtClean="0"/>
              <a:t>		:</a:t>
            </a:r>
            <a:r>
              <a:rPr lang="en-US" sz="1400" dirty="0" err="1" smtClean="0"/>
              <a:t>uncertainty_estimate_IMICA</a:t>
            </a:r>
            <a:r>
              <a:rPr lang="en-US" sz="1400" dirty="0" smtClean="0"/>
              <a:t> = "ch4: 0.750K ch5: 0.750K ch6: 0.750K ch7: 0.750K ch8: 0.750K ch9: 0.850K ch10: 0.900K ch11: 0.900K ch12: 1.100K ch13: 1.300K ch14: 1.700K" ;</a:t>
            </a:r>
          </a:p>
          <a:p>
            <a:r>
              <a:rPr lang="en-US" sz="1400" dirty="0" smtClean="0"/>
              <a:t>		:</a:t>
            </a:r>
            <a:r>
              <a:rPr lang="en-US" sz="1400" dirty="0" err="1" smtClean="0"/>
              <a:t>STAR_nScanLines</a:t>
            </a:r>
            <a:r>
              <a:rPr lang="en-US" sz="1400" dirty="0" smtClean="0"/>
              <a:t> = 601 ;</a:t>
            </a:r>
          </a:p>
          <a:p>
            <a:r>
              <a:rPr lang="en-US" sz="1400" dirty="0" smtClean="0"/>
              <a:t>		:</a:t>
            </a:r>
            <a:r>
              <a:rPr lang="en-US" sz="1400" dirty="0" err="1" smtClean="0"/>
              <a:t>STAR_LimbCorrectionScheme</a:t>
            </a:r>
            <a:r>
              <a:rPr lang="en-US" sz="1400" dirty="0" smtClean="0"/>
              <a:t> = "Goldberg 2001" ;</a:t>
            </a:r>
          </a:p>
          <a:p>
            <a:r>
              <a:rPr lang="en-US" sz="1400" dirty="0" smtClean="0"/>
              <a:t>		:</a:t>
            </a:r>
            <a:r>
              <a:rPr lang="en-US" sz="1400" dirty="0" err="1" smtClean="0"/>
              <a:t>STAR_IMICA_coefficients</a:t>
            </a:r>
            <a:r>
              <a:rPr lang="en-US" sz="1400" dirty="0" smtClean="0"/>
              <a:t> = "\n", </a:t>
            </a:r>
            <a:r>
              <a:rPr lang="en-US" sz="1400" i="1" dirty="0" smtClean="0">
                <a:solidFill>
                  <a:srgbClr val="FF0000"/>
                </a:solidFill>
              </a:rPr>
              <a:t>Calibration Coefficients</a:t>
            </a:r>
          </a:p>
          <a:p>
            <a:r>
              <a:rPr lang="en-US" sz="1400" dirty="0" smtClean="0"/>
              <a:t>			</a:t>
            </a:r>
            <a:r>
              <a:rPr lang="en-US" sz="1400" dirty="0" smtClean="0">
                <a:solidFill>
                  <a:srgbClr val="C00000"/>
                </a:solidFill>
              </a:rPr>
              <a:t>"</a:t>
            </a:r>
            <a:r>
              <a:rPr lang="en-US" sz="1400" dirty="0" smtClean="0">
                <a:solidFill>
                  <a:srgbClr val="FF0000"/>
                </a:solidFill>
              </a:rPr>
              <a:t>ch4: Delta0=-0.0000e-5 Kappa=-0.0000e-5 Mu0=-0.2690 </a:t>
            </a:r>
            <a:r>
              <a:rPr lang="en-US" sz="1400" dirty="0" err="1" smtClean="0">
                <a:solidFill>
                  <a:srgbClr val="FF0000"/>
                </a:solidFill>
              </a:rPr>
              <a:t>Lamda</a:t>
            </a:r>
            <a:r>
              <a:rPr lang="en-US" sz="1400" dirty="0" smtClean="0">
                <a:solidFill>
                  <a:srgbClr val="FF0000"/>
                </a:solidFill>
              </a:rPr>
              <a:t>=0.0000\n",</a:t>
            </a:r>
          </a:p>
          <a:p>
            <a:r>
              <a:rPr lang="en-US" sz="1400" dirty="0" smtClean="0">
                <a:solidFill>
                  <a:srgbClr val="FF0000"/>
                </a:solidFill>
              </a:rPr>
              <a:t>			"ch5: Delta0=-0.0000e-5 Kappa=-0.0000e-5 Mu0=0.3000 </a:t>
            </a:r>
            <a:r>
              <a:rPr lang="en-US" sz="1400" dirty="0" err="1" smtClean="0">
                <a:solidFill>
                  <a:srgbClr val="FF0000"/>
                </a:solidFill>
              </a:rPr>
              <a:t>Lamda</a:t>
            </a:r>
            <a:r>
              <a:rPr lang="en-US" sz="1400" dirty="0" smtClean="0">
                <a:solidFill>
                  <a:srgbClr val="FF0000"/>
                </a:solidFill>
              </a:rPr>
              <a:t>=0.0000\n",</a:t>
            </a:r>
          </a:p>
          <a:p>
            <a:r>
              <a:rPr lang="en-US" sz="1400" dirty="0" smtClean="0">
                <a:solidFill>
                  <a:srgbClr val="FF0000"/>
                </a:solidFill>
              </a:rPr>
              <a:t>			"ch6: Delta0=1.4060e-5 Kappa=-0.6140e-5 Mu0=0.0000 </a:t>
            </a:r>
            <a:r>
              <a:rPr lang="en-US" sz="1400" dirty="0" err="1" smtClean="0">
                <a:solidFill>
                  <a:srgbClr val="FF0000"/>
                </a:solidFill>
              </a:rPr>
              <a:t>Lamda</a:t>
            </a:r>
            <a:r>
              <a:rPr lang="en-US" sz="1400" dirty="0" smtClean="0">
                <a:solidFill>
                  <a:srgbClr val="FF0000"/>
                </a:solidFill>
              </a:rPr>
              <a:t>=0.4420\n",</a:t>
            </a:r>
          </a:p>
          <a:p>
            <a:r>
              <a:rPr lang="en-US" sz="1400" dirty="0" smtClean="0">
                <a:solidFill>
                  <a:srgbClr val="FF0000"/>
                </a:solidFill>
              </a:rPr>
              <a:t>			"ch7: Delta0=-0.0000e-5 Kappa=-0.0000e-5 Mu0=0.3000 </a:t>
            </a:r>
            <a:r>
              <a:rPr lang="en-US" sz="1400" dirty="0" err="1" smtClean="0">
                <a:solidFill>
                  <a:srgbClr val="FF0000"/>
                </a:solidFill>
              </a:rPr>
              <a:t>Lamda</a:t>
            </a:r>
            <a:r>
              <a:rPr lang="en-US" sz="1400" dirty="0" smtClean="0">
                <a:solidFill>
                  <a:srgbClr val="FF0000"/>
                </a:solidFill>
              </a:rPr>
              <a:t>=0.0000\n",</a:t>
            </a:r>
          </a:p>
          <a:p>
            <a:r>
              <a:rPr lang="en-US" sz="1400" dirty="0" smtClean="0">
                <a:solidFill>
                  <a:srgbClr val="FF0000"/>
                </a:solidFill>
              </a:rPr>
              <a:t>			"ch8: Delta0=-0.0000e-5 Kappa=-0.0000e-5 Mu0=0.6670 </a:t>
            </a:r>
            <a:r>
              <a:rPr lang="en-US" sz="1400" dirty="0" err="1" smtClean="0">
                <a:solidFill>
                  <a:srgbClr val="FF0000"/>
                </a:solidFill>
              </a:rPr>
              <a:t>Lamda</a:t>
            </a:r>
            <a:r>
              <a:rPr lang="en-US" sz="1400" dirty="0" smtClean="0">
                <a:solidFill>
                  <a:srgbClr val="FF0000"/>
                </a:solidFill>
              </a:rPr>
              <a:t>=0.0000\n",</a:t>
            </a:r>
          </a:p>
          <a:p>
            <a:r>
              <a:rPr lang="en-US" sz="1400" dirty="0" smtClean="0">
                <a:solidFill>
                  <a:srgbClr val="FF0000"/>
                </a:solidFill>
              </a:rPr>
              <a:t>			"ch9: Delta0=-0.0000e-5 Kappa=-0.0000e-5 Mu0=0.0770 </a:t>
            </a:r>
            <a:r>
              <a:rPr lang="en-US" sz="1400" dirty="0" err="1" smtClean="0">
                <a:solidFill>
                  <a:srgbClr val="FF0000"/>
                </a:solidFill>
              </a:rPr>
              <a:t>Lamda</a:t>
            </a:r>
            <a:r>
              <a:rPr lang="en-US" sz="1400" dirty="0" smtClean="0">
                <a:solidFill>
                  <a:srgbClr val="FF0000"/>
                </a:solidFill>
              </a:rPr>
              <a:t>=0.0000\n",</a:t>
            </a:r>
          </a:p>
          <a:p>
            <a:r>
              <a:rPr lang="en-US" sz="1400" dirty="0" smtClean="0">
                <a:solidFill>
                  <a:srgbClr val="FF0000"/>
                </a:solidFill>
              </a:rPr>
              <a:t>			"ch10: Delta0=-0.0000e-5 Kappa=-0.0000e-5 Mu0=0.3460 </a:t>
            </a:r>
            <a:r>
              <a:rPr lang="en-US" sz="1400" dirty="0" err="1" smtClean="0">
                <a:solidFill>
                  <a:srgbClr val="FF0000"/>
                </a:solidFill>
              </a:rPr>
              <a:t>Lamda</a:t>
            </a:r>
            <a:r>
              <a:rPr lang="en-US" sz="1400" dirty="0" smtClean="0">
                <a:solidFill>
                  <a:srgbClr val="FF0000"/>
                </a:solidFill>
              </a:rPr>
              <a:t>=0.0000\n",</a:t>
            </a:r>
          </a:p>
          <a:p>
            <a:r>
              <a:rPr lang="en-US" sz="1400" dirty="0" smtClean="0">
                <a:solidFill>
                  <a:srgbClr val="FF0000"/>
                </a:solidFill>
              </a:rPr>
              <a:t>			"ch11: Delta0=0.5318e-5 Kappa=-0.0000e-5 Mu0=0.2510 </a:t>
            </a:r>
            <a:r>
              <a:rPr lang="en-US" sz="1400" dirty="0" err="1" smtClean="0">
                <a:solidFill>
                  <a:srgbClr val="FF0000"/>
                </a:solidFill>
              </a:rPr>
              <a:t>Lamda</a:t>
            </a:r>
            <a:r>
              <a:rPr lang="en-US" sz="1400" dirty="0" smtClean="0">
                <a:solidFill>
                  <a:srgbClr val="FF0000"/>
                </a:solidFill>
              </a:rPr>
              <a:t>=0.0000\n",</a:t>
            </a:r>
          </a:p>
          <a:p>
            <a:r>
              <a:rPr lang="en-US" sz="1400" dirty="0" smtClean="0">
                <a:solidFill>
                  <a:srgbClr val="FF0000"/>
                </a:solidFill>
              </a:rPr>
              <a:t>			"ch12: Delta0=-0.0000e-5 Kappa=-0.0000e-5 Mu0=1.1150 </a:t>
            </a:r>
            <a:r>
              <a:rPr lang="en-US" sz="1400" dirty="0" err="1" smtClean="0">
                <a:solidFill>
                  <a:srgbClr val="FF0000"/>
                </a:solidFill>
              </a:rPr>
              <a:t>Lamda</a:t>
            </a:r>
            <a:r>
              <a:rPr lang="en-US" sz="1400" dirty="0" smtClean="0">
                <a:solidFill>
                  <a:srgbClr val="FF0000"/>
                </a:solidFill>
              </a:rPr>
              <a:t>=0.0000\n",</a:t>
            </a:r>
          </a:p>
          <a:p>
            <a:r>
              <a:rPr lang="en-US" sz="1400" dirty="0" smtClean="0">
                <a:solidFill>
                  <a:srgbClr val="FF0000"/>
                </a:solidFill>
              </a:rPr>
              <a:t>			"ch13: Delta0=-0.0000e-5 Kappa=-0.0000e-5 Mu0=1.5000 </a:t>
            </a:r>
            <a:r>
              <a:rPr lang="en-US" sz="1400" dirty="0" err="1" smtClean="0">
                <a:solidFill>
                  <a:srgbClr val="FF0000"/>
                </a:solidFill>
              </a:rPr>
              <a:t>Lamda</a:t>
            </a:r>
            <a:r>
              <a:rPr lang="en-US" sz="1400" dirty="0" smtClean="0">
                <a:solidFill>
                  <a:srgbClr val="FF0000"/>
                </a:solidFill>
              </a:rPr>
              <a:t>=0.0000\n",</a:t>
            </a:r>
          </a:p>
          <a:p>
            <a:r>
              <a:rPr lang="en-US" sz="1400" dirty="0" smtClean="0">
                <a:solidFill>
                  <a:srgbClr val="C00000"/>
                </a:solidFill>
              </a:rPr>
              <a:t>			“</a:t>
            </a:r>
            <a:endParaRPr lang="en-US" dirty="0">
              <a:solidFill>
                <a:srgbClr val="C00000"/>
              </a:solidFill>
            </a:endParaRPr>
          </a:p>
        </p:txBody>
      </p:sp>
      <p:sp>
        <p:nvSpPr>
          <p:cNvPr id="5" name="TextBox 4"/>
          <p:cNvSpPr txBox="1"/>
          <p:nvPr/>
        </p:nvSpPr>
        <p:spPr>
          <a:xfrm>
            <a:off x="766119" y="5548184"/>
            <a:ext cx="184731" cy="230832"/>
          </a:xfrm>
          <a:prstGeom prst="rect">
            <a:avLst/>
          </a:prstGeom>
          <a:solidFill>
            <a:schemeClr val="bg1"/>
          </a:solidFill>
        </p:spPr>
        <p:txBody>
          <a:bodyPr wrap="none" rtlCol="0">
            <a:spAutoFit/>
          </a:bodyPr>
          <a:lstStyle/>
          <a:p>
            <a:endParaRPr lang="en-US" dirty="0">
              <a:solidFill>
                <a:schemeClr val="tx1"/>
              </a:solidFill>
            </a:endParaRPr>
          </a:p>
        </p:txBody>
      </p:sp>
      <p:sp>
        <p:nvSpPr>
          <p:cNvPr id="6" name="TextBox 5"/>
          <p:cNvSpPr txBox="1"/>
          <p:nvPr/>
        </p:nvSpPr>
        <p:spPr>
          <a:xfrm>
            <a:off x="0" y="6350169"/>
            <a:ext cx="2755557" cy="507831"/>
          </a:xfrm>
          <a:prstGeom prst="rect">
            <a:avLst/>
          </a:prstGeom>
          <a:solidFill>
            <a:srgbClr val="92D050"/>
          </a:solidFill>
        </p:spPr>
        <p:txBody>
          <a:bodyPr wrap="square" rtlCol="0">
            <a:spAutoFit/>
          </a:bodyPr>
          <a:lstStyle/>
          <a:p>
            <a:r>
              <a:rPr lang="en-US" dirty="0" smtClean="0">
                <a:solidFill>
                  <a:schemeClr val="tx1"/>
                </a:solidFill>
              </a:rPr>
              <a:t>Example of  MW Retrospective calibration, Coefficients embedded in Meta Data , not computed in real time. </a:t>
            </a:r>
            <a:endParaRPr lang="en-US" dirty="0">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Title 1"/>
          <p:cNvSpPr txBox="1">
            <a:spLocks/>
          </p:cNvSpPr>
          <p:nvPr/>
        </p:nvSpPr>
        <p:spPr bwMode="auto">
          <a:xfrm>
            <a:off x="2241114" y="2646693"/>
            <a:ext cx="5597172" cy="1325563"/>
          </a:xfrm>
          <a:prstGeom prst="rect">
            <a:avLst/>
          </a:prstGeom>
          <a:solidFill>
            <a:srgbClr val="A2DADE"/>
          </a:solidFill>
          <a:ln w="9525">
            <a:noFill/>
            <a:miter lim="800000"/>
            <a:headEnd/>
            <a:tailEnd/>
          </a:ln>
        </p:spPr>
        <p:txBody>
          <a:bodyPr vert="horz" wrap="square" lIns="91366" tIns="45682" rIns="91366" bIns="45682"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1200" cap="none" spc="0" normalizeH="0" baseline="0" noProof="0" dirty="0" smtClean="0">
                <a:ln>
                  <a:noFill/>
                </a:ln>
                <a:solidFill>
                  <a:schemeClr val="tx1"/>
                </a:solidFill>
                <a:effectLst/>
                <a:uLnTx/>
                <a:uFillTx/>
                <a:latin typeface="+mj-lt"/>
                <a:ea typeface="+mj-ea"/>
                <a:cs typeface="+mj-cs"/>
              </a:rPr>
              <a:t>Variables</a:t>
            </a:r>
            <a:endParaRPr kumimoji="0" lang="en-US" sz="2800" b="1" i="0" u="sng"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6863" y="1378533"/>
            <a:ext cx="8915400" cy="4525963"/>
          </a:xfrm>
        </p:spPr>
        <p:txBody>
          <a:bodyPr/>
          <a:lstStyle/>
          <a:p>
            <a:r>
              <a:rPr lang="en-US" dirty="0" smtClean="0"/>
              <a:t>The GSICS (IR) standard Variables are calibration coefficients and Uncertainty Estimates calculated from global means.</a:t>
            </a:r>
          </a:p>
          <a:p>
            <a:r>
              <a:rPr lang="en-US" dirty="0" smtClean="0"/>
              <a:t>Contemporary MW Cross Calibration products provide corrected radiances 2D fields ( Lat Lon Time)  calculated from MW observations spanning 2 Decades. </a:t>
            </a:r>
          </a:p>
          <a:p>
            <a:r>
              <a:rPr lang="en-US" dirty="0" smtClean="0"/>
              <a:t> Variables  are also pixel level Quality Flags ( way beyond what is required for acceptance in GSICS).Variables are well characterized quantities in 2-3 Dimensions.</a:t>
            </a:r>
          </a:p>
          <a:p>
            <a:pPr>
              <a:buNone/>
            </a:pPr>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75936" y="185352"/>
            <a:ext cx="4819134" cy="369332"/>
          </a:xfrm>
          <a:prstGeom prst="rect">
            <a:avLst/>
          </a:prstGeom>
          <a:noFill/>
        </p:spPr>
        <p:txBody>
          <a:bodyPr wrap="square" rtlCol="0">
            <a:spAutoFit/>
          </a:bodyPr>
          <a:lstStyle/>
          <a:p>
            <a:r>
              <a:rPr lang="en-US" sz="1800" dirty="0" smtClean="0">
                <a:solidFill>
                  <a:srgbClr val="C00000"/>
                </a:solidFill>
              </a:rPr>
              <a:t>Example-1 MW  Product Meta Data </a:t>
            </a:r>
            <a:endParaRPr lang="en-US" sz="1800" dirty="0">
              <a:solidFill>
                <a:srgbClr val="C00000"/>
              </a:solidFill>
            </a:endParaRPr>
          </a:p>
        </p:txBody>
      </p:sp>
      <p:sp>
        <p:nvSpPr>
          <p:cNvPr id="6" name="Content Placeholder 2"/>
          <p:cNvSpPr txBox="1">
            <a:spLocks/>
          </p:cNvSpPr>
          <p:nvPr/>
        </p:nvSpPr>
        <p:spPr bwMode="auto">
          <a:xfrm>
            <a:off x="2384854" y="716692"/>
            <a:ext cx="7364186" cy="5667269"/>
          </a:xfrm>
          <a:prstGeom prst="rect">
            <a:avLst/>
          </a:prstGeom>
          <a:noFill/>
          <a:ln w="9525">
            <a:noFill/>
            <a:miter lim="800000"/>
            <a:headEnd/>
            <a:tailEnd/>
          </a:ln>
        </p:spPr>
        <p:txBody>
          <a:bodyPr vert="horz" wrap="square" lIns="91366" tIns="45682" rIns="91366" bIns="45682" numCol="1" anchor="t" anchorCtr="0" compatLnSpc="1">
            <a:prstTxWarp prst="textNoShape">
              <a:avLst/>
            </a:prstTxWarp>
            <a:noAutofit/>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float time(</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tDim</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time:long_name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"time"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time:standard_name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"time"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time:units</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"days since 1978-1-1 00:00:00"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time:coordinates</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"time"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time:_FillValue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-9999.f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time:valid_range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0.f, 20000.f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float latitude(</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yDim</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latitude:long_name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"latitude"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latitude:standard_name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"latitude"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latitude:units</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degrees_north</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latitude:coordinates</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"latitude"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latitude:_FillValue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-9999.f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latitude:valid_range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-90.f, 90.f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float longitude(</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xDim</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longitude:long_name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"longitude"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longitude:standard_name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"longitude"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longitude:units</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degrees_east</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longitude:coordinates</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"longitude"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longitude:_FillValue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-9999.f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longitude:valid_range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-180.f, 180.f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float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longitude_bounds</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xDim</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bDim</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longitude_bounds:long_name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longitude_bounds</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longitude_bounds:standard_name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"longitude"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longitude_bounds:units</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degrees_east</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longitude_bounds:_FillValue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-9999.f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longitude_bounds:valid_range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-180.f, 180.f ;</a:t>
            </a:r>
            <a:endParaRPr kumimoji="0" lang="en-US" sz="1400" b="1" i="0" u="none" strike="noStrike" kern="1200" cap="none" spc="0" normalizeH="0" baseline="0" noProof="0" dirty="0">
              <a:ln>
                <a:noFill/>
              </a:ln>
              <a:solidFill>
                <a:schemeClr val="tx1"/>
              </a:solidFill>
              <a:effectLst/>
              <a:uLnTx/>
              <a:uFillTx/>
              <a:latin typeface="Arial Black" pitchFamily="34" charset="0"/>
              <a:ea typeface="+mn-ea"/>
              <a:cs typeface="+mn-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64427" y="1474536"/>
            <a:ext cx="7372350" cy="2246769"/>
          </a:xfrm>
          <a:prstGeom prst="rect">
            <a:avLst/>
          </a:prstGeom>
        </p:spPr>
        <p:txBody>
          <a:bodyPr wrap="square">
            <a:spAutoFit/>
          </a:bodyPr>
          <a:lstStyle/>
          <a:p>
            <a:pPr lvl="0" eaLnBrk="0" fontAlgn="base" hangingPunct="0">
              <a:spcBef>
                <a:spcPct val="0"/>
              </a:spcBef>
              <a:spcAft>
                <a:spcPct val="0"/>
              </a:spcAft>
            </a:pPr>
            <a:r>
              <a:rPr lang="en-US" sz="1400" dirty="0" smtClean="0">
                <a:solidFill>
                  <a:schemeClr val="tx1"/>
                </a:solidFill>
                <a:latin typeface="Arial Black" pitchFamily="34" charset="0"/>
                <a:ea typeface="Courier New" pitchFamily="49" charset="0"/>
                <a:cs typeface="Times New Roman" pitchFamily="18" charset="0"/>
              </a:rPr>
              <a:t>Program for satellite" ;</a:t>
            </a:r>
            <a:endParaRPr lang="en-US" sz="1400" dirty="0" smtClean="0">
              <a:solidFill>
                <a:schemeClr val="tx1"/>
              </a:solidFill>
              <a:latin typeface="Arial Black" pitchFamily="34" charset="0"/>
              <a:cs typeface="Arial" pitchFamily="34" charset="0"/>
            </a:endParaRPr>
          </a:p>
          <a:p>
            <a:pPr lvl="0" eaLnBrk="0" fontAlgn="base" hangingPunct="0">
              <a:spcBef>
                <a:spcPct val="0"/>
              </a:spcBef>
              <a:spcAft>
                <a:spcPct val="0"/>
              </a:spcAft>
            </a:pPr>
            <a:r>
              <a:rPr lang="en-US" sz="1400" dirty="0" smtClean="0">
                <a:solidFill>
                  <a:schemeClr val="tx1"/>
                </a:solidFill>
                <a:latin typeface="Arial Black" pitchFamily="34" charset="0"/>
                <a:ea typeface="Courier New" pitchFamily="49" charset="0"/>
                <a:cs typeface="Times New Roman" pitchFamily="18" charset="0"/>
              </a:rPr>
              <a:t>		:</a:t>
            </a:r>
            <a:r>
              <a:rPr lang="en-US" sz="1400" dirty="0" err="1" smtClean="0">
                <a:solidFill>
                  <a:schemeClr val="tx1"/>
                </a:solidFill>
                <a:latin typeface="Arial Black" pitchFamily="34" charset="0"/>
                <a:ea typeface="Courier New" pitchFamily="49" charset="0"/>
                <a:cs typeface="Times New Roman" pitchFamily="18" charset="0"/>
              </a:rPr>
              <a:t>cdr_program</a:t>
            </a:r>
            <a:r>
              <a:rPr lang="en-US" sz="1400" dirty="0" smtClean="0">
                <a:solidFill>
                  <a:schemeClr val="tx1"/>
                </a:solidFill>
                <a:latin typeface="Arial Black" pitchFamily="34" charset="0"/>
                <a:ea typeface="Courier New" pitchFamily="49" charset="0"/>
                <a:cs typeface="Times New Roman" pitchFamily="18" charset="0"/>
              </a:rPr>
              <a:t> = "NOAA Climate Data Record Program for satellites, FY 2009." ;</a:t>
            </a:r>
            <a:endParaRPr lang="en-US" sz="1400" dirty="0" smtClean="0">
              <a:solidFill>
                <a:schemeClr val="tx1"/>
              </a:solidFill>
              <a:latin typeface="Arial Black" pitchFamily="34" charset="0"/>
              <a:cs typeface="Arial" pitchFamily="34" charset="0"/>
            </a:endParaRPr>
          </a:p>
          <a:p>
            <a:pPr lvl="0" eaLnBrk="0" fontAlgn="base" hangingPunct="0">
              <a:spcBef>
                <a:spcPct val="0"/>
              </a:spcBef>
              <a:spcAft>
                <a:spcPct val="0"/>
              </a:spcAft>
            </a:pPr>
            <a:r>
              <a:rPr lang="en-US" sz="1400" dirty="0" smtClean="0">
                <a:solidFill>
                  <a:schemeClr val="tx1"/>
                </a:solidFill>
                <a:latin typeface="Arial Black" pitchFamily="34" charset="0"/>
                <a:ea typeface="Courier New" pitchFamily="49" charset="0"/>
                <a:cs typeface="Times New Roman" pitchFamily="18" charset="0"/>
              </a:rPr>
              <a:t>		:</a:t>
            </a:r>
            <a:r>
              <a:rPr lang="en-US" sz="1400" dirty="0" err="1" smtClean="0">
                <a:solidFill>
                  <a:schemeClr val="tx1"/>
                </a:solidFill>
                <a:latin typeface="Arial Black" pitchFamily="34" charset="0"/>
                <a:ea typeface="Courier New" pitchFamily="49" charset="0"/>
                <a:cs typeface="Times New Roman" pitchFamily="18" charset="0"/>
              </a:rPr>
              <a:t>cdr_variable</a:t>
            </a:r>
            <a:r>
              <a:rPr lang="en-US" sz="1400" dirty="0" smtClean="0">
                <a:solidFill>
                  <a:schemeClr val="tx1"/>
                </a:solidFill>
                <a:latin typeface="Arial Black" pitchFamily="34" charset="0"/>
                <a:ea typeface="Courier New" pitchFamily="49" charset="0"/>
                <a:cs typeface="Times New Roman" pitchFamily="18" charset="0"/>
              </a:rPr>
              <a:t> = "</a:t>
            </a:r>
            <a:r>
              <a:rPr lang="en-US" sz="1400" dirty="0" err="1" smtClean="0">
                <a:solidFill>
                  <a:schemeClr val="tx1"/>
                </a:solidFill>
                <a:latin typeface="Arial Black" pitchFamily="34" charset="0"/>
                <a:ea typeface="Courier New" pitchFamily="49" charset="0"/>
                <a:cs typeface="Times New Roman" pitchFamily="18" charset="0"/>
              </a:rPr>
              <a:t>tcdr_MSU_channel_TMT</a:t>
            </a:r>
            <a:r>
              <a:rPr lang="en-US" sz="1400" dirty="0" smtClean="0">
                <a:solidFill>
                  <a:schemeClr val="tx1"/>
                </a:solidFill>
                <a:latin typeface="Arial Black" pitchFamily="34" charset="0"/>
                <a:ea typeface="Courier New" pitchFamily="49" charset="0"/>
                <a:cs typeface="Times New Roman" pitchFamily="18" charset="0"/>
              </a:rPr>
              <a:t>" ;</a:t>
            </a:r>
            <a:endParaRPr lang="en-US" sz="1400" dirty="0" smtClean="0">
              <a:solidFill>
                <a:schemeClr val="tx1"/>
              </a:solidFill>
              <a:latin typeface="Arial Black" pitchFamily="34" charset="0"/>
              <a:cs typeface="Arial" pitchFamily="34" charset="0"/>
            </a:endParaRPr>
          </a:p>
          <a:p>
            <a:pPr lvl="0" eaLnBrk="0" fontAlgn="base" hangingPunct="0">
              <a:spcBef>
                <a:spcPct val="0"/>
              </a:spcBef>
              <a:spcAft>
                <a:spcPct val="0"/>
              </a:spcAft>
            </a:pPr>
            <a:r>
              <a:rPr lang="en-US" sz="1400" dirty="0" smtClean="0">
                <a:solidFill>
                  <a:schemeClr val="tx1"/>
                </a:solidFill>
                <a:latin typeface="Arial Black" pitchFamily="34" charset="0"/>
                <a:ea typeface="Courier New" pitchFamily="49" charset="0"/>
                <a:cs typeface="Times New Roman" pitchFamily="18" charset="0"/>
              </a:rPr>
              <a:t>		:</a:t>
            </a:r>
            <a:r>
              <a:rPr lang="en-US" sz="1400" dirty="0" err="1" smtClean="0">
                <a:solidFill>
                  <a:schemeClr val="tx1"/>
                </a:solidFill>
                <a:latin typeface="Arial Black" pitchFamily="34" charset="0"/>
                <a:ea typeface="Courier New" pitchFamily="49" charset="0"/>
                <a:cs typeface="Times New Roman" pitchFamily="18" charset="0"/>
              </a:rPr>
              <a:t>metadata_link</a:t>
            </a:r>
            <a:r>
              <a:rPr lang="en-US" sz="1400" dirty="0" smtClean="0">
                <a:solidFill>
                  <a:schemeClr val="tx1"/>
                </a:solidFill>
                <a:latin typeface="Arial Black" pitchFamily="34" charset="0"/>
                <a:ea typeface="Courier New" pitchFamily="49" charset="0"/>
                <a:cs typeface="Times New Roman" pitchFamily="18" charset="0"/>
              </a:rPr>
              <a:t> = "To be obtained from NCDC" ;</a:t>
            </a:r>
            <a:endParaRPr lang="en-US" sz="1400" dirty="0" smtClean="0">
              <a:solidFill>
                <a:schemeClr val="tx1"/>
              </a:solidFill>
              <a:latin typeface="Arial Black" pitchFamily="34" charset="0"/>
              <a:cs typeface="Arial" pitchFamily="34" charset="0"/>
            </a:endParaRPr>
          </a:p>
          <a:p>
            <a:pPr lvl="0" eaLnBrk="0" fontAlgn="base" hangingPunct="0">
              <a:spcBef>
                <a:spcPct val="0"/>
              </a:spcBef>
              <a:spcAft>
                <a:spcPct val="0"/>
              </a:spcAft>
            </a:pPr>
            <a:r>
              <a:rPr lang="en-US" sz="1400" dirty="0" smtClean="0">
                <a:solidFill>
                  <a:schemeClr val="tx1"/>
                </a:solidFill>
                <a:latin typeface="Arial Black" pitchFamily="34" charset="0"/>
                <a:ea typeface="Courier New" pitchFamily="49" charset="0"/>
                <a:cs typeface="Times New Roman" pitchFamily="18" charset="0"/>
              </a:rPr>
              <a:t>		:</a:t>
            </a:r>
            <a:r>
              <a:rPr lang="en-US" sz="1400" dirty="0" err="1" smtClean="0">
                <a:solidFill>
                  <a:schemeClr val="tx1"/>
                </a:solidFill>
                <a:latin typeface="Arial Black" pitchFamily="34" charset="0"/>
                <a:ea typeface="Courier New" pitchFamily="49" charset="0"/>
                <a:cs typeface="Times New Roman" pitchFamily="18" charset="0"/>
              </a:rPr>
              <a:t>product_version</a:t>
            </a:r>
            <a:r>
              <a:rPr lang="en-US" sz="1400" dirty="0" smtClean="0">
                <a:solidFill>
                  <a:schemeClr val="tx1"/>
                </a:solidFill>
                <a:latin typeface="Arial Black" pitchFamily="34" charset="0"/>
                <a:ea typeface="Courier New" pitchFamily="49" charset="0"/>
                <a:cs typeface="Times New Roman" pitchFamily="18" charset="0"/>
              </a:rPr>
              <a:t> = "v01r00" ;</a:t>
            </a:r>
            <a:endParaRPr lang="en-US" sz="1400" dirty="0" smtClean="0">
              <a:solidFill>
                <a:schemeClr val="tx1"/>
              </a:solidFill>
              <a:latin typeface="Arial Black" pitchFamily="34" charset="0"/>
              <a:cs typeface="Arial" pitchFamily="34" charset="0"/>
            </a:endParaRPr>
          </a:p>
          <a:p>
            <a:pPr lvl="0" eaLnBrk="0" fontAlgn="base" hangingPunct="0">
              <a:spcBef>
                <a:spcPct val="0"/>
              </a:spcBef>
              <a:spcAft>
                <a:spcPct val="0"/>
              </a:spcAft>
            </a:pPr>
            <a:r>
              <a:rPr lang="en-US" sz="1400" dirty="0" smtClean="0">
                <a:solidFill>
                  <a:schemeClr val="tx1"/>
                </a:solidFill>
                <a:latin typeface="Arial Black" pitchFamily="34" charset="0"/>
                <a:ea typeface="Courier New" pitchFamily="49" charset="0"/>
                <a:cs typeface="Times New Roman" pitchFamily="18" charset="0"/>
              </a:rPr>
              <a:t>		:platform = "TIROS-N,NOAA-06,NOAA-07,NOAA-08,NOAA-09,NOAA-10,NOAA-11,NOAA-12,NOAA-14" ;</a:t>
            </a:r>
            <a:endParaRPr lang="en-US" sz="1400" dirty="0" smtClean="0">
              <a:solidFill>
                <a:schemeClr val="tx1"/>
              </a:solidFill>
              <a:latin typeface="Arial Black" pitchFamily="34" charset="0"/>
              <a:cs typeface="Arial" pitchFamily="34" charset="0"/>
            </a:endParaRPr>
          </a:p>
          <a:p>
            <a:pPr lvl="0" eaLnBrk="0" fontAlgn="base" hangingPunct="0">
              <a:spcBef>
                <a:spcPct val="0"/>
              </a:spcBef>
              <a:spcAft>
                <a:spcPct val="0"/>
              </a:spcAft>
            </a:pPr>
            <a:r>
              <a:rPr lang="en-US" sz="1400" dirty="0" smtClean="0">
                <a:solidFill>
                  <a:schemeClr val="tx1"/>
                </a:solidFill>
                <a:latin typeface="Arial Black" pitchFamily="34" charset="0"/>
                <a:ea typeface="Courier New" pitchFamily="49" charset="0"/>
                <a:cs typeface="Times New Roman" pitchFamily="18" charset="0"/>
              </a:rPr>
              <a:t>		:sensor = "MSU&gt;Microwave Sounding Unit" ;</a:t>
            </a:r>
            <a:endParaRPr lang="en-US" sz="1400" dirty="0" smtClean="0">
              <a:solidFill>
                <a:schemeClr val="tx1"/>
              </a:solidFill>
              <a:latin typeface="Arial Black" pitchFamily="34" charset="0"/>
              <a:cs typeface="Arial" pitchFamily="34" charset="0"/>
            </a:endParaRPr>
          </a:p>
          <a:p>
            <a:pPr lvl="0" eaLnBrk="0" fontAlgn="base" hangingPunct="0">
              <a:spcBef>
                <a:spcPct val="0"/>
              </a:spcBef>
              <a:spcAft>
                <a:spcPct val="0"/>
              </a:spcAft>
            </a:pPr>
            <a:r>
              <a:rPr lang="en-US" sz="1400" dirty="0" smtClean="0">
                <a:solidFill>
                  <a:schemeClr val="tx1"/>
                </a:solidFill>
                <a:latin typeface="Arial Black" pitchFamily="34" charset="0"/>
                <a:ea typeface="Courier New" pitchFamily="49" charset="0"/>
                <a:cs typeface="Times New Roman" pitchFamily="18" charset="0"/>
              </a:rPr>
              <a:t>		:</a:t>
            </a:r>
            <a:r>
              <a:rPr lang="en-US" sz="1400" dirty="0" err="1" smtClean="0">
                <a:solidFill>
                  <a:schemeClr val="tx1"/>
                </a:solidFill>
                <a:latin typeface="Arial Black" pitchFamily="34" charset="0"/>
                <a:ea typeface="Courier New" pitchFamily="49" charset="0"/>
                <a:cs typeface="Times New Roman" pitchFamily="18" charset="0"/>
              </a:rPr>
              <a:t>spatial_resolution</a:t>
            </a:r>
            <a:r>
              <a:rPr lang="en-US" sz="1400" dirty="0" smtClean="0">
                <a:solidFill>
                  <a:schemeClr val="tx1"/>
                </a:solidFill>
                <a:latin typeface="Arial Black" pitchFamily="34" charset="0"/>
                <a:ea typeface="Courier New" pitchFamily="49" charset="0"/>
                <a:cs typeface="Times New Roman" pitchFamily="18" charset="0"/>
              </a:rPr>
              <a:t> = "2.5</a:t>
            </a:r>
            <a:r>
              <a:rPr lang="en-US" sz="1400" baseline="30000" dirty="0" smtClean="0">
                <a:solidFill>
                  <a:schemeClr val="tx1"/>
                </a:solidFill>
                <a:latin typeface="Arial Black" pitchFamily="34" charset="0"/>
                <a:ea typeface="Courier New" pitchFamily="49" charset="0"/>
                <a:cs typeface="Times New Roman" pitchFamily="18" charset="0"/>
              </a:rPr>
              <a:t>0</a:t>
            </a:r>
            <a:r>
              <a:rPr lang="en-US" sz="1400" dirty="0" smtClean="0">
                <a:solidFill>
                  <a:schemeClr val="tx1"/>
                </a:solidFill>
                <a:latin typeface="Arial Black" pitchFamily="34" charset="0"/>
                <a:ea typeface="Courier New" pitchFamily="49" charset="0"/>
                <a:cs typeface="Times New Roman" pitchFamily="18" charset="0"/>
              </a:rPr>
              <a:t> latitude by 2.5</a:t>
            </a:r>
            <a:r>
              <a:rPr lang="en-US" sz="1400" baseline="30000" dirty="0" smtClean="0">
                <a:solidFill>
                  <a:schemeClr val="tx1"/>
                </a:solidFill>
                <a:latin typeface="Arial Black" pitchFamily="34" charset="0"/>
                <a:ea typeface="Courier New" pitchFamily="49" charset="0"/>
                <a:cs typeface="Times New Roman" pitchFamily="18" charset="0"/>
              </a:rPr>
              <a:t>0</a:t>
            </a:r>
            <a:r>
              <a:rPr lang="en-US" sz="1400" dirty="0" smtClean="0">
                <a:solidFill>
                  <a:schemeClr val="tx1"/>
                </a:solidFill>
                <a:latin typeface="Arial Black" pitchFamily="34" charset="0"/>
                <a:ea typeface="Courier New" pitchFamily="49" charset="0"/>
                <a:cs typeface="Times New Roman" pitchFamily="18" charset="0"/>
              </a:rPr>
              <a:t> longitude" ;</a:t>
            </a:r>
            <a:endParaRPr lang="en-US" sz="1400" dirty="0">
              <a:solidFill>
                <a:schemeClr val="tx1"/>
              </a:solidFill>
              <a:latin typeface="Arial Black" pitchFamily="34" charset="0"/>
            </a:endParaRPr>
          </a:p>
        </p:txBody>
      </p:sp>
      <p:sp>
        <p:nvSpPr>
          <p:cNvPr id="3" name="TextBox 2"/>
          <p:cNvSpPr txBox="1"/>
          <p:nvPr/>
        </p:nvSpPr>
        <p:spPr>
          <a:xfrm>
            <a:off x="2075936" y="185352"/>
            <a:ext cx="4819134" cy="369332"/>
          </a:xfrm>
          <a:prstGeom prst="rect">
            <a:avLst/>
          </a:prstGeom>
          <a:noFill/>
        </p:spPr>
        <p:txBody>
          <a:bodyPr wrap="square" rtlCol="0">
            <a:spAutoFit/>
          </a:bodyPr>
          <a:lstStyle/>
          <a:p>
            <a:r>
              <a:rPr lang="en-US" sz="1800" dirty="0" smtClean="0">
                <a:solidFill>
                  <a:srgbClr val="C00000"/>
                </a:solidFill>
              </a:rPr>
              <a:t>Example-1 MW  Product Meta Data </a:t>
            </a:r>
            <a:endParaRPr lang="en-US" sz="1800" dirty="0">
              <a:solidFill>
                <a:srgbClr val="C0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33307"/>
            <a:ext cx="6356577" cy="4351338"/>
          </a:xfrm>
        </p:spPr>
        <p:txBody>
          <a:bodyPr>
            <a:normAutofit fontScale="25000" lnSpcReduction="20000"/>
          </a:bodyPr>
          <a:lstStyle/>
          <a:p>
            <a:pPr>
              <a:buNone/>
            </a:pPr>
            <a:r>
              <a:rPr lang="en-US" sz="5600" dirty="0" smtClean="0">
                <a:latin typeface="Arial Black" pitchFamily="34" charset="0"/>
              </a:rPr>
              <a:t>variables:</a:t>
            </a:r>
          </a:p>
          <a:p>
            <a:pPr>
              <a:buNone/>
            </a:pPr>
            <a:r>
              <a:rPr lang="en-US" sz="5600" dirty="0" smtClean="0">
                <a:latin typeface="Arial Black" pitchFamily="34" charset="0"/>
              </a:rPr>
              <a:t>	short Year(</a:t>
            </a:r>
            <a:r>
              <a:rPr lang="en-US" sz="5600" dirty="0" err="1" smtClean="0">
                <a:latin typeface="Arial Black" pitchFamily="34" charset="0"/>
              </a:rPr>
              <a:t>ScanLine</a:t>
            </a:r>
            <a:r>
              <a:rPr lang="en-US" sz="5600" dirty="0" smtClean="0">
                <a:latin typeface="Arial Black" pitchFamily="34" charset="0"/>
              </a:rPr>
              <a:t>) ;</a:t>
            </a:r>
          </a:p>
          <a:p>
            <a:pPr>
              <a:buNone/>
            </a:pPr>
            <a:r>
              <a:rPr lang="en-US" sz="5600" dirty="0" smtClean="0">
                <a:latin typeface="Arial Black" pitchFamily="34" charset="0"/>
              </a:rPr>
              <a:t>		</a:t>
            </a:r>
            <a:r>
              <a:rPr lang="en-US" sz="5600" dirty="0" err="1" smtClean="0">
                <a:latin typeface="Arial Black" pitchFamily="34" charset="0"/>
              </a:rPr>
              <a:t>Year:long_name</a:t>
            </a:r>
            <a:r>
              <a:rPr lang="en-US" sz="5600" dirty="0" smtClean="0">
                <a:latin typeface="Arial Black" pitchFamily="34" charset="0"/>
              </a:rPr>
              <a:t> = "Year" ;</a:t>
            </a:r>
          </a:p>
          <a:p>
            <a:pPr>
              <a:buNone/>
            </a:pPr>
            <a:r>
              <a:rPr lang="en-US" sz="5600" dirty="0" smtClean="0">
                <a:latin typeface="Arial Black" pitchFamily="34" charset="0"/>
              </a:rPr>
              <a:t>		</a:t>
            </a:r>
            <a:r>
              <a:rPr lang="en-US" sz="5600" dirty="0" err="1" smtClean="0">
                <a:latin typeface="Arial Black" pitchFamily="34" charset="0"/>
              </a:rPr>
              <a:t>Year:units</a:t>
            </a:r>
            <a:r>
              <a:rPr lang="en-US" sz="5600" dirty="0" smtClean="0">
                <a:latin typeface="Arial Black" pitchFamily="34" charset="0"/>
              </a:rPr>
              <a:t> = " " ;</a:t>
            </a:r>
          </a:p>
          <a:p>
            <a:pPr>
              <a:buNone/>
            </a:pPr>
            <a:r>
              <a:rPr lang="en-US" sz="5600" dirty="0" smtClean="0">
                <a:latin typeface="Arial Black" pitchFamily="34" charset="0"/>
              </a:rPr>
              <a:t>		</a:t>
            </a:r>
            <a:r>
              <a:rPr lang="en-US" sz="5600" dirty="0" err="1" smtClean="0">
                <a:latin typeface="Arial Black" pitchFamily="34" charset="0"/>
              </a:rPr>
              <a:t>Year:missing_value</a:t>
            </a:r>
            <a:r>
              <a:rPr lang="en-US" sz="5600" dirty="0" smtClean="0">
                <a:latin typeface="Arial Black" pitchFamily="34" charset="0"/>
              </a:rPr>
              <a:t> = -9999s ;</a:t>
            </a:r>
          </a:p>
          <a:p>
            <a:pPr>
              <a:buNone/>
            </a:pPr>
            <a:r>
              <a:rPr lang="en-US" sz="5600" dirty="0" smtClean="0">
                <a:latin typeface="Arial Black" pitchFamily="34" charset="0"/>
              </a:rPr>
              <a:t>		</a:t>
            </a:r>
            <a:r>
              <a:rPr lang="en-US" sz="5600" dirty="0" err="1" smtClean="0">
                <a:latin typeface="Arial Black" pitchFamily="34" charset="0"/>
              </a:rPr>
              <a:t>Year:valid_max</a:t>
            </a:r>
            <a:r>
              <a:rPr lang="en-US" sz="5600" dirty="0" smtClean="0">
                <a:latin typeface="Arial Black" pitchFamily="34" charset="0"/>
              </a:rPr>
              <a:t> = 2006s ;</a:t>
            </a:r>
          </a:p>
          <a:p>
            <a:pPr>
              <a:buNone/>
            </a:pPr>
            <a:r>
              <a:rPr lang="en-US" sz="5600" dirty="0" smtClean="0">
                <a:latin typeface="Arial Black" pitchFamily="34" charset="0"/>
              </a:rPr>
              <a:t>		</a:t>
            </a:r>
            <a:r>
              <a:rPr lang="en-US" sz="5600" dirty="0" err="1" smtClean="0">
                <a:latin typeface="Arial Black" pitchFamily="34" charset="0"/>
              </a:rPr>
              <a:t>Year:valid_min</a:t>
            </a:r>
            <a:r>
              <a:rPr lang="en-US" sz="5600" dirty="0" smtClean="0">
                <a:latin typeface="Arial Black" pitchFamily="34" charset="0"/>
              </a:rPr>
              <a:t> = 1978s ;</a:t>
            </a:r>
          </a:p>
          <a:p>
            <a:pPr>
              <a:buNone/>
            </a:pPr>
            <a:r>
              <a:rPr lang="en-US" sz="5600" dirty="0" smtClean="0">
                <a:latin typeface="Arial Black" pitchFamily="34" charset="0"/>
              </a:rPr>
              <a:t>	short </a:t>
            </a:r>
            <a:r>
              <a:rPr lang="en-US" sz="5600" dirty="0" err="1" smtClean="0">
                <a:latin typeface="Arial Black" pitchFamily="34" charset="0"/>
              </a:rPr>
              <a:t>DayOfYear</a:t>
            </a:r>
            <a:r>
              <a:rPr lang="en-US" sz="5600" dirty="0" smtClean="0">
                <a:latin typeface="Arial Black" pitchFamily="34" charset="0"/>
              </a:rPr>
              <a:t>(</a:t>
            </a:r>
            <a:r>
              <a:rPr lang="en-US" sz="5600" dirty="0" err="1" smtClean="0">
                <a:latin typeface="Arial Black" pitchFamily="34" charset="0"/>
              </a:rPr>
              <a:t>ScanLine</a:t>
            </a:r>
            <a:r>
              <a:rPr lang="en-US" sz="5600" dirty="0" smtClean="0">
                <a:latin typeface="Arial Black" pitchFamily="34" charset="0"/>
              </a:rPr>
              <a:t>) ;</a:t>
            </a:r>
          </a:p>
          <a:p>
            <a:pPr>
              <a:buNone/>
            </a:pPr>
            <a:r>
              <a:rPr lang="en-US" sz="5600" dirty="0" smtClean="0">
                <a:latin typeface="Arial Black" pitchFamily="34" charset="0"/>
              </a:rPr>
              <a:t>		</a:t>
            </a:r>
            <a:r>
              <a:rPr lang="en-US" sz="5600" dirty="0" err="1" smtClean="0">
                <a:latin typeface="Arial Black" pitchFamily="34" charset="0"/>
              </a:rPr>
              <a:t>DayOfYear:long_name</a:t>
            </a:r>
            <a:r>
              <a:rPr lang="en-US" sz="5600" dirty="0" smtClean="0">
                <a:latin typeface="Arial Black" pitchFamily="34" charset="0"/>
              </a:rPr>
              <a:t> = "Day of the year" ;</a:t>
            </a:r>
          </a:p>
          <a:p>
            <a:pPr>
              <a:buNone/>
            </a:pPr>
            <a:r>
              <a:rPr lang="en-US" sz="5600" dirty="0" smtClean="0">
                <a:latin typeface="Arial Black" pitchFamily="34" charset="0"/>
              </a:rPr>
              <a:t>		</a:t>
            </a:r>
            <a:r>
              <a:rPr lang="en-US" sz="5600" dirty="0" err="1" smtClean="0">
                <a:latin typeface="Arial Black" pitchFamily="34" charset="0"/>
              </a:rPr>
              <a:t>DayOfYear:units</a:t>
            </a:r>
            <a:r>
              <a:rPr lang="en-US" sz="5600" dirty="0" smtClean="0">
                <a:latin typeface="Arial Black" pitchFamily="34" charset="0"/>
              </a:rPr>
              <a:t> = " " ;</a:t>
            </a:r>
          </a:p>
          <a:p>
            <a:pPr>
              <a:buNone/>
            </a:pPr>
            <a:r>
              <a:rPr lang="en-US" sz="5600" dirty="0" smtClean="0">
                <a:latin typeface="Arial Black" pitchFamily="34" charset="0"/>
              </a:rPr>
              <a:t>		</a:t>
            </a:r>
            <a:r>
              <a:rPr lang="en-US" sz="5600" dirty="0" err="1" smtClean="0">
                <a:latin typeface="Arial Black" pitchFamily="34" charset="0"/>
              </a:rPr>
              <a:t>DayOfYear:missing_value</a:t>
            </a:r>
            <a:r>
              <a:rPr lang="en-US" sz="5600" dirty="0" smtClean="0">
                <a:latin typeface="Arial Black" pitchFamily="34" charset="0"/>
              </a:rPr>
              <a:t> = -9999s ;</a:t>
            </a:r>
          </a:p>
          <a:p>
            <a:pPr>
              <a:buNone/>
            </a:pPr>
            <a:r>
              <a:rPr lang="en-US" sz="5600" dirty="0" smtClean="0">
                <a:latin typeface="Arial Black" pitchFamily="34" charset="0"/>
              </a:rPr>
              <a:t>		</a:t>
            </a:r>
            <a:r>
              <a:rPr lang="en-US" sz="5600" dirty="0" err="1" smtClean="0">
                <a:latin typeface="Arial Black" pitchFamily="34" charset="0"/>
              </a:rPr>
              <a:t>DayOfYear:valid_max</a:t>
            </a:r>
            <a:r>
              <a:rPr lang="en-US" sz="5600" dirty="0" smtClean="0">
                <a:latin typeface="Arial Black" pitchFamily="34" charset="0"/>
              </a:rPr>
              <a:t> = 366s ;</a:t>
            </a:r>
          </a:p>
          <a:p>
            <a:pPr>
              <a:buNone/>
            </a:pPr>
            <a:r>
              <a:rPr lang="en-US" sz="5600" dirty="0" smtClean="0">
                <a:latin typeface="Arial Black" pitchFamily="34" charset="0"/>
              </a:rPr>
              <a:t>		</a:t>
            </a:r>
            <a:r>
              <a:rPr lang="en-US" sz="5600" dirty="0" err="1" smtClean="0">
                <a:latin typeface="Arial Black" pitchFamily="34" charset="0"/>
              </a:rPr>
              <a:t>DayOfYear:valid_min</a:t>
            </a:r>
            <a:r>
              <a:rPr lang="en-US" sz="5600" dirty="0" smtClean="0">
                <a:latin typeface="Arial Black" pitchFamily="34" charset="0"/>
              </a:rPr>
              <a:t> = 1s ;</a:t>
            </a:r>
          </a:p>
          <a:p>
            <a:pPr>
              <a:buNone/>
            </a:pPr>
            <a:r>
              <a:rPr lang="en-US" sz="5600" dirty="0" smtClean="0">
                <a:latin typeface="Arial Black" pitchFamily="34" charset="0"/>
              </a:rPr>
              <a:t>	</a:t>
            </a:r>
            <a:r>
              <a:rPr lang="en-US" sz="5600" dirty="0" err="1" smtClean="0">
                <a:latin typeface="Arial Black" pitchFamily="34" charset="0"/>
              </a:rPr>
              <a:t>int</a:t>
            </a:r>
            <a:r>
              <a:rPr lang="en-US" sz="5600" dirty="0" smtClean="0">
                <a:latin typeface="Arial Black" pitchFamily="34" charset="0"/>
              </a:rPr>
              <a:t> </a:t>
            </a:r>
            <a:r>
              <a:rPr lang="en-US" sz="5600" dirty="0" err="1" smtClean="0">
                <a:latin typeface="Arial Black" pitchFamily="34" charset="0"/>
              </a:rPr>
              <a:t>MillisecondOfDay</a:t>
            </a:r>
            <a:r>
              <a:rPr lang="en-US" sz="5600" dirty="0" smtClean="0">
                <a:latin typeface="Arial Black" pitchFamily="34" charset="0"/>
              </a:rPr>
              <a:t>(</a:t>
            </a:r>
            <a:r>
              <a:rPr lang="en-US" sz="5600" dirty="0" err="1" smtClean="0">
                <a:latin typeface="Arial Black" pitchFamily="34" charset="0"/>
              </a:rPr>
              <a:t>ScanLine</a:t>
            </a:r>
            <a:r>
              <a:rPr lang="en-US" sz="5600" dirty="0" smtClean="0">
                <a:latin typeface="Arial Black" pitchFamily="34" charset="0"/>
              </a:rPr>
              <a:t>) ;</a:t>
            </a:r>
          </a:p>
          <a:p>
            <a:pPr>
              <a:buNone/>
            </a:pPr>
            <a:r>
              <a:rPr lang="en-US" sz="5600" dirty="0" smtClean="0">
                <a:latin typeface="Arial Black" pitchFamily="34" charset="0"/>
              </a:rPr>
              <a:t>		</a:t>
            </a:r>
            <a:r>
              <a:rPr lang="en-US" sz="5600" dirty="0" err="1" smtClean="0">
                <a:latin typeface="Arial Black" pitchFamily="34" charset="0"/>
              </a:rPr>
              <a:t>MillisecondOfDay:long_name</a:t>
            </a:r>
            <a:r>
              <a:rPr lang="en-US" sz="5600" dirty="0" smtClean="0">
                <a:latin typeface="Arial Black" pitchFamily="34" charset="0"/>
              </a:rPr>
              <a:t> = "Millisecond of the day" ;</a:t>
            </a:r>
          </a:p>
          <a:p>
            <a:pPr>
              <a:buNone/>
            </a:pPr>
            <a:r>
              <a:rPr lang="en-US" sz="5600" dirty="0" smtClean="0">
                <a:latin typeface="Arial Black" pitchFamily="34" charset="0"/>
              </a:rPr>
              <a:t>		</a:t>
            </a:r>
            <a:r>
              <a:rPr lang="en-US" sz="5600" dirty="0" err="1" smtClean="0">
                <a:latin typeface="Arial Black" pitchFamily="34" charset="0"/>
              </a:rPr>
              <a:t>MillisecondOfDay:units</a:t>
            </a:r>
            <a:r>
              <a:rPr lang="en-US" sz="5600" dirty="0" smtClean="0">
                <a:latin typeface="Arial Black" pitchFamily="34" charset="0"/>
              </a:rPr>
              <a:t> = " " ;</a:t>
            </a:r>
          </a:p>
          <a:p>
            <a:pPr>
              <a:buNone/>
            </a:pPr>
            <a:r>
              <a:rPr lang="en-US" sz="5600" dirty="0" smtClean="0">
                <a:latin typeface="Arial Black" pitchFamily="34" charset="0"/>
              </a:rPr>
              <a:t>		</a:t>
            </a:r>
            <a:r>
              <a:rPr lang="en-US" sz="5600" dirty="0" err="1" smtClean="0">
                <a:latin typeface="Arial Black" pitchFamily="34" charset="0"/>
              </a:rPr>
              <a:t>MillisecondOfDay:missing_value</a:t>
            </a:r>
            <a:r>
              <a:rPr lang="en-US" sz="5600" dirty="0" smtClean="0">
                <a:latin typeface="Arial Black" pitchFamily="34" charset="0"/>
              </a:rPr>
              <a:t> = -9999 ;</a:t>
            </a:r>
          </a:p>
          <a:p>
            <a:pPr>
              <a:buNone/>
            </a:pPr>
            <a:r>
              <a:rPr lang="en-US" sz="5600" dirty="0" smtClean="0">
                <a:latin typeface="Arial Black" pitchFamily="34" charset="0"/>
              </a:rPr>
              <a:t>		</a:t>
            </a:r>
            <a:r>
              <a:rPr lang="en-US" sz="5600" dirty="0" err="1" smtClean="0">
                <a:latin typeface="Arial Black" pitchFamily="34" charset="0"/>
              </a:rPr>
              <a:t>MillisecondOfDay:valid_max</a:t>
            </a:r>
            <a:r>
              <a:rPr lang="en-US" sz="5600" dirty="0" smtClean="0">
                <a:latin typeface="Arial Black" pitchFamily="34" charset="0"/>
              </a:rPr>
              <a:t> = 86400000 ;</a:t>
            </a:r>
          </a:p>
          <a:p>
            <a:pPr>
              <a:buNone/>
            </a:pPr>
            <a:r>
              <a:rPr lang="en-US" sz="5600" dirty="0" smtClean="0">
                <a:latin typeface="Arial Black" pitchFamily="34" charset="0"/>
              </a:rPr>
              <a:t>		</a:t>
            </a:r>
            <a:r>
              <a:rPr lang="en-US" sz="5600" dirty="0" err="1" smtClean="0">
                <a:latin typeface="Arial Black" pitchFamily="34" charset="0"/>
              </a:rPr>
              <a:t>MillisecondOfDay:valid_min</a:t>
            </a:r>
            <a:r>
              <a:rPr lang="en-US" sz="5600" dirty="0" smtClean="0">
                <a:latin typeface="Arial Black" pitchFamily="34" charset="0"/>
              </a:rPr>
              <a:t> = 1 ;</a:t>
            </a:r>
          </a:p>
          <a:p>
            <a:pPr>
              <a:buNone/>
            </a:pPr>
            <a:r>
              <a:rPr lang="en-US" sz="5600" dirty="0" smtClean="0">
                <a:latin typeface="Arial Black" pitchFamily="34" charset="0"/>
              </a:rPr>
              <a:t>	</a:t>
            </a:r>
            <a:endParaRPr lang="en-US" dirty="0"/>
          </a:p>
        </p:txBody>
      </p:sp>
      <p:sp>
        <p:nvSpPr>
          <p:cNvPr id="1025" name="Rectangle 1"/>
          <p:cNvSpPr>
            <a:spLocks noChangeArrowheads="1"/>
          </p:cNvSpPr>
          <p:nvPr/>
        </p:nvSpPr>
        <p:spPr bwMode="auto">
          <a:xfrm>
            <a:off x="0" y="321734"/>
            <a:ext cx="3285067"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dimensions:</a:t>
            </a:r>
            <a:endParaRPr kumimoji="0" lang="en-US" sz="1400" b="0"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rgbClr val="FF0000"/>
                </a:solidFill>
                <a:effectLst/>
                <a:latin typeface="Arial Black" pitchFamily="34" charset="0"/>
                <a:ea typeface="Calibri" pitchFamily="34" charset="0"/>
                <a:cs typeface="Courier New" pitchFamily="49" charset="0"/>
              </a:rPr>
              <a:t>ScanLine</a:t>
            </a: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 267 ;</a:t>
            </a:r>
            <a:endParaRPr kumimoji="0" lang="en-US" sz="1400" b="0"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rgbClr val="FF0000"/>
                </a:solidFill>
                <a:effectLst/>
                <a:latin typeface="Arial Black" pitchFamily="34" charset="0"/>
                <a:ea typeface="Calibri" pitchFamily="34" charset="0"/>
                <a:cs typeface="Courier New" pitchFamily="49" charset="0"/>
              </a:rPr>
              <a:t>ScanStep</a:t>
            </a: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 11 ;</a:t>
            </a:r>
            <a:endParaRPr kumimoji="0" lang="en-US" sz="1400" b="0"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Channel = 4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rgbClr val="FF0000"/>
                </a:solidFill>
                <a:effectLst/>
                <a:latin typeface="Arial Black" pitchFamily="34" charset="0"/>
                <a:ea typeface="Calibri" pitchFamily="34" charset="0"/>
                <a:cs typeface="Courier New" pitchFamily="49" charset="0"/>
              </a:rPr>
              <a:t>ect</a:t>
            </a: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 1 </a:t>
            </a:r>
            <a:endParaRPr kumimoji="0" lang="en-US" sz="1400" b="0" i="0" u="none" strike="noStrike" cap="none" normalizeH="0" baseline="0" dirty="0" smtClean="0">
              <a:ln>
                <a:noFill/>
              </a:ln>
              <a:solidFill>
                <a:srgbClr val="FF0000"/>
              </a:solidFill>
              <a:effectLst/>
              <a:latin typeface="Arial Black" pitchFamily="34" charset="0"/>
              <a:cs typeface="Arial" pitchFamily="34" charset="0"/>
            </a:endParaRPr>
          </a:p>
        </p:txBody>
      </p:sp>
      <p:sp>
        <p:nvSpPr>
          <p:cNvPr id="5" name="TextBox 4"/>
          <p:cNvSpPr txBox="1"/>
          <p:nvPr/>
        </p:nvSpPr>
        <p:spPr>
          <a:xfrm>
            <a:off x="4301067" y="865414"/>
            <a:ext cx="5604933" cy="2523768"/>
          </a:xfrm>
          <a:prstGeom prst="rect">
            <a:avLst/>
          </a:prstGeom>
          <a:noFill/>
        </p:spPr>
        <p:txBody>
          <a:bodyPr wrap="square" rtlCol="0">
            <a:spAutoFit/>
          </a:bodyPr>
          <a:lstStyle/>
          <a:p>
            <a:pPr>
              <a:buNone/>
            </a:pPr>
            <a:r>
              <a:rPr lang="en-US" sz="1400" dirty="0" smtClean="0">
                <a:solidFill>
                  <a:schemeClr val="tx1"/>
                </a:solidFill>
                <a:latin typeface="Arial Black" pitchFamily="34" charset="0"/>
              </a:rPr>
              <a:t>float </a:t>
            </a:r>
            <a:r>
              <a:rPr lang="en-US" sz="1400" dirty="0" err="1" smtClean="0">
                <a:solidFill>
                  <a:schemeClr val="tx1"/>
                </a:solidFill>
                <a:latin typeface="Arial Black" pitchFamily="34" charset="0"/>
              </a:rPr>
              <a:t>ScanTime</a:t>
            </a:r>
            <a:r>
              <a:rPr lang="en-US" sz="1400" dirty="0" smtClean="0">
                <a:solidFill>
                  <a:schemeClr val="tx1"/>
                </a:solidFill>
                <a:latin typeface="Arial Black" pitchFamily="34" charset="0"/>
              </a:rPr>
              <a:t>(</a:t>
            </a:r>
            <a:r>
              <a:rPr lang="en-US" sz="1400" dirty="0" err="1" smtClean="0">
                <a:solidFill>
                  <a:schemeClr val="tx1"/>
                </a:solidFill>
                <a:latin typeface="Arial Black" pitchFamily="34" charset="0"/>
              </a:rPr>
              <a:t>ScanLine</a:t>
            </a:r>
            <a:r>
              <a:rPr lang="en-US" sz="1400" dirty="0" smtClean="0">
                <a:solidFill>
                  <a:schemeClr val="tx1"/>
                </a:solidFill>
                <a:latin typeface="Arial Black" pitchFamily="34" charset="0"/>
              </a:rPr>
              <a:t>) ;</a:t>
            </a:r>
          </a:p>
          <a:p>
            <a:pPr>
              <a:buNone/>
            </a:pPr>
            <a:r>
              <a:rPr lang="en-US" sz="1400" dirty="0" smtClean="0">
                <a:solidFill>
                  <a:schemeClr val="tx1"/>
                </a:solidFill>
                <a:latin typeface="Arial Black" pitchFamily="34" charset="0"/>
              </a:rPr>
              <a:t>		</a:t>
            </a:r>
            <a:r>
              <a:rPr lang="en-US" sz="1400" dirty="0" err="1" smtClean="0">
                <a:solidFill>
                  <a:schemeClr val="tx1"/>
                </a:solidFill>
                <a:latin typeface="Arial Black" pitchFamily="34" charset="0"/>
              </a:rPr>
              <a:t>ScanTime:long_name</a:t>
            </a:r>
            <a:r>
              <a:rPr lang="en-US" sz="1400" dirty="0" smtClean="0">
                <a:solidFill>
                  <a:schemeClr val="tx1"/>
                </a:solidFill>
                <a:latin typeface="Arial Black" pitchFamily="34" charset="0"/>
              </a:rPr>
              <a:t> = "Scan start time (UTC) in a referenced or elapsed time format" ;</a:t>
            </a:r>
          </a:p>
          <a:p>
            <a:pPr>
              <a:buNone/>
            </a:pPr>
            <a:r>
              <a:rPr lang="en-US" sz="1400" dirty="0" smtClean="0">
                <a:solidFill>
                  <a:schemeClr val="tx1"/>
                </a:solidFill>
                <a:latin typeface="Arial Black" pitchFamily="34" charset="0"/>
              </a:rPr>
              <a:t>		</a:t>
            </a:r>
            <a:r>
              <a:rPr lang="en-US" sz="1400" dirty="0" err="1" smtClean="0">
                <a:solidFill>
                  <a:schemeClr val="tx1"/>
                </a:solidFill>
                <a:latin typeface="Arial Black" pitchFamily="34" charset="0"/>
              </a:rPr>
              <a:t>ScanTime:standard_name</a:t>
            </a:r>
            <a:r>
              <a:rPr lang="en-US" sz="1400" dirty="0" smtClean="0">
                <a:solidFill>
                  <a:schemeClr val="tx1"/>
                </a:solidFill>
                <a:latin typeface="Arial Black" pitchFamily="34" charset="0"/>
              </a:rPr>
              <a:t> = "time" ;</a:t>
            </a:r>
          </a:p>
          <a:p>
            <a:r>
              <a:rPr lang="en-US" sz="1400" dirty="0" smtClean="0">
                <a:solidFill>
                  <a:schemeClr val="tx1"/>
                </a:solidFill>
                <a:latin typeface="Arial Black" pitchFamily="34" charset="0"/>
              </a:rPr>
              <a:t>		</a:t>
            </a:r>
            <a:r>
              <a:rPr lang="en-US" sz="1400" dirty="0" err="1" smtClean="0">
                <a:solidFill>
                  <a:schemeClr val="tx1"/>
                </a:solidFill>
                <a:latin typeface="Arial Black" pitchFamily="34" charset="0"/>
              </a:rPr>
              <a:t>ScanTime:units</a:t>
            </a:r>
            <a:r>
              <a:rPr lang="en-US" sz="1400" dirty="0" smtClean="0">
                <a:solidFill>
                  <a:schemeClr val="tx1"/>
                </a:solidFill>
                <a:latin typeface="Arial Black" pitchFamily="34" charset="0"/>
              </a:rPr>
              <a:t> = "seconds since 1987-01-01T00:00:00.00Z                                                                                           " ;</a:t>
            </a:r>
          </a:p>
          <a:p>
            <a:r>
              <a:rPr lang="en-US" sz="1400" dirty="0" smtClean="0">
                <a:solidFill>
                  <a:schemeClr val="tx1"/>
                </a:solidFill>
                <a:latin typeface="Arial Black" pitchFamily="34" charset="0"/>
              </a:rPr>
              <a:t>		</a:t>
            </a:r>
            <a:r>
              <a:rPr lang="en-US" sz="1400" dirty="0" err="1" smtClean="0">
                <a:solidFill>
                  <a:schemeClr val="tx1"/>
                </a:solidFill>
                <a:latin typeface="Arial Black" pitchFamily="34" charset="0"/>
              </a:rPr>
              <a:t>ScanTime:missing_value</a:t>
            </a:r>
            <a:r>
              <a:rPr lang="en-US" sz="1400" dirty="0" smtClean="0">
                <a:solidFill>
                  <a:schemeClr val="tx1"/>
                </a:solidFill>
                <a:latin typeface="Arial Black" pitchFamily="34" charset="0"/>
              </a:rPr>
              <a:t> = -9999.f ;</a:t>
            </a:r>
          </a:p>
          <a:p>
            <a:r>
              <a:rPr lang="en-US" sz="1400" dirty="0" smtClean="0">
                <a:solidFill>
                  <a:schemeClr val="tx1"/>
                </a:solidFill>
                <a:latin typeface="Arial Black" pitchFamily="34" charset="0"/>
              </a:rPr>
              <a:t>		</a:t>
            </a:r>
            <a:r>
              <a:rPr lang="en-US" sz="1400" dirty="0" err="1" smtClean="0">
                <a:solidFill>
                  <a:schemeClr val="tx1"/>
                </a:solidFill>
                <a:latin typeface="Arial Black" pitchFamily="34" charset="0"/>
              </a:rPr>
              <a:t>ScanTime:valid_max</a:t>
            </a:r>
            <a:r>
              <a:rPr lang="en-US" sz="1400" dirty="0" smtClean="0">
                <a:solidFill>
                  <a:schemeClr val="tx1"/>
                </a:solidFill>
                <a:latin typeface="Arial Black" pitchFamily="34" charset="0"/>
              </a:rPr>
              <a:t> = 3.5e+07f ;</a:t>
            </a:r>
          </a:p>
          <a:p>
            <a:r>
              <a:rPr lang="en-US" sz="1400" dirty="0" smtClean="0">
                <a:solidFill>
                  <a:schemeClr val="tx1"/>
                </a:solidFill>
                <a:latin typeface="Arial Black" pitchFamily="34" charset="0"/>
              </a:rPr>
              <a:t>		</a:t>
            </a:r>
            <a:r>
              <a:rPr lang="en-US" sz="1400" dirty="0" err="1" smtClean="0">
                <a:solidFill>
                  <a:schemeClr val="tx1"/>
                </a:solidFill>
                <a:latin typeface="Arial Black" pitchFamily="34" charset="0"/>
              </a:rPr>
              <a:t>ScanTime:valid_min</a:t>
            </a:r>
            <a:r>
              <a:rPr lang="en-US" sz="1400" dirty="0" smtClean="0">
                <a:solidFill>
                  <a:schemeClr val="tx1"/>
                </a:solidFill>
                <a:latin typeface="Arial Black" pitchFamily="34" charset="0"/>
              </a:rPr>
              <a:t> = 0.f ;</a:t>
            </a:r>
          </a:p>
          <a:p>
            <a:endParaRPr lang="en-US" dirty="0" smtClean="0">
              <a:solidFill>
                <a:schemeClr val="tx1"/>
              </a:solidFill>
            </a:endParaRPr>
          </a:p>
          <a:p>
            <a:endParaRPr lang="en-US" dirty="0">
              <a:solidFill>
                <a:schemeClr val="tx1"/>
              </a:solidFill>
            </a:endParaRPr>
          </a:p>
        </p:txBody>
      </p:sp>
      <p:sp>
        <p:nvSpPr>
          <p:cNvPr id="6" name="TextBox 5"/>
          <p:cNvSpPr txBox="1"/>
          <p:nvPr/>
        </p:nvSpPr>
        <p:spPr>
          <a:xfrm>
            <a:off x="2075936" y="185352"/>
            <a:ext cx="4819134" cy="369332"/>
          </a:xfrm>
          <a:prstGeom prst="rect">
            <a:avLst/>
          </a:prstGeom>
          <a:noFill/>
        </p:spPr>
        <p:txBody>
          <a:bodyPr wrap="square" rtlCol="0">
            <a:spAutoFit/>
          </a:bodyPr>
          <a:lstStyle/>
          <a:p>
            <a:r>
              <a:rPr lang="en-US" sz="1800" dirty="0" smtClean="0">
                <a:solidFill>
                  <a:srgbClr val="C00000"/>
                </a:solidFill>
              </a:rPr>
              <a:t>Example-2 MW  Product Meta Data </a:t>
            </a:r>
            <a:endParaRPr lang="en-US" sz="1800" dirty="0">
              <a:solidFill>
                <a:srgbClr val="C0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1367237"/>
            <a:ext cx="9906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byte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QualityFlag</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ScanLine</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QualityFlag:long_name</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"Scan line quality flags based on 32-bit MSU level-1b scan flags"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QualityFlag:units</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 "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QualityFlag:missing_value</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-99b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QualityFlag:valid_max</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2b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QualityFlag:valid_min</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0b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QualityFlag:flag_values</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"0 1 2 "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QualityFlag:flag_meanings</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"0=good scan; 1=good in at least one channel/pixel; 2=bad scan"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byte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ASDFlag</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ScanLine</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ASDFlag:long_name</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"Ascending/Descending Flag"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ASDFlag:units</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 "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ASDFlag:missing_value</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-99b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ASDFlag:valid_max</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1b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ASDFlag:valid_min</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0b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ASDFlag:flag_values</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"0 1"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ASDFlag:flag_meanings</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"0=Descending; 1=Ascending"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p:txBody>
      </p:sp>
      <p:sp>
        <p:nvSpPr>
          <p:cNvPr id="3" name="TextBox 2"/>
          <p:cNvSpPr txBox="1"/>
          <p:nvPr/>
        </p:nvSpPr>
        <p:spPr>
          <a:xfrm>
            <a:off x="2075936" y="185352"/>
            <a:ext cx="4819134" cy="369332"/>
          </a:xfrm>
          <a:prstGeom prst="rect">
            <a:avLst/>
          </a:prstGeom>
          <a:noFill/>
        </p:spPr>
        <p:txBody>
          <a:bodyPr wrap="square" rtlCol="0">
            <a:spAutoFit/>
          </a:bodyPr>
          <a:lstStyle/>
          <a:p>
            <a:r>
              <a:rPr lang="en-US" sz="1800" dirty="0" smtClean="0">
                <a:solidFill>
                  <a:srgbClr val="C00000"/>
                </a:solidFill>
              </a:rPr>
              <a:t>Example-2 MW  Product Meta Data </a:t>
            </a:r>
            <a:endParaRPr lang="en-US" sz="1800" dirty="0">
              <a:solidFill>
                <a:srgbClr val="C00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None/>
            </a:pPr>
            <a:r>
              <a:rPr lang="en-US" sz="2500" dirty="0" smtClean="0">
                <a:latin typeface="Arial Black" pitchFamily="34" charset="0"/>
              </a:rPr>
              <a:t>float Longitude(</a:t>
            </a:r>
            <a:r>
              <a:rPr lang="en-US" sz="2500" dirty="0" err="1" smtClean="0">
                <a:latin typeface="Arial Black" pitchFamily="34" charset="0"/>
              </a:rPr>
              <a:t>ScanLine</a:t>
            </a:r>
            <a:r>
              <a:rPr lang="en-US" sz="2500" dirty="0" smtClean="0">
                <a:latin typeface="Arial Black" pitchFamily="34" charset="0"/>
              </a:rPr>
              <a:t>, </a:t>
            </a:r>
            <a:r>
              <a:rPr lang="en-US" sz="2500" dirty="0" err="1" smtClean="0">
                <a:latin typeface="Arial Black" pitchFamily="34" charset="0"/>
              </a:rPr>
              <a:t>ScanStep</a:t>
            </a:r>
            <a:r>
              <a:rPr lang="en-US" sz="2500" dirty="0" smtClean="0">
                <a:latin typeface="Arial Black" pitchFamily="34" charset="0"/>
              </a:rPr>
              <a:t>) ;</a:t>
            </a:r>
          </a:p>
          <a:p>
            <a:pPr>
              <a:buNone/>
            </a:pPr>
            <a:r>
              <a:rPr lang="en-US" sz="2500" dirty="0" smtClean="0">
                <a:latin typeface="Arial Black" pitchFamily="34" charset="0"/>
              </a:rPr>
              <a:t>		</a:t>
            </a:r>
            <a:r>
              <a:rPr lang="en-US" sz="2500" dirty="0" err="1" smtClean="0">
                <a:latin typeface="Arial Black" pitchFamily="34" charset="0"/>
              </a:rPr>
              <a:t>Longitude:long_name</a:t>
            </a:r>
            <a:r>
              <a:rPr lang="en-US" sz="2500" dirty="0" smtClean="0">
                <a:latin typeface="Arial Black" pitchFamily="34" charset="0"/>
              </a:rPr>
              <a:t> = "Longitude" ;</a:t>
            </a:r>
          </a:p>
          <a:p>
            <a:pPr>
              <a:buNone/>
            </a:pPr>
            <a:r>
              <a:rPr lang="en-US" sz="2500" dirty="0" smtClean="0">
                <a:latin typeface="Arial Black" pitchFamily="34" charset="0"/>
              </a:rPr>
              <a:t>		</a:t>
            </a:r>
            <a:r>
              <a:rPr lang="en-US" sz="2500" dirty="0" err="1" smtClean="0">
                <a:latin typeface="Arial Black" pitchFamily="34" charset="0"/>
              </a:rPr>
              <a:t>Longitude:standard_name</a:t>
            </a:r>
            <a:r>
              <a:rPr lang="en-US" sz="2500" dirty="0" smtClean="0">
                <a:latin typeface="Arial Black" pitchFamily="34" charset="0"/>
              </a:rPr>
              <a:t> = "longitude" ;</a:t>
            </a:r>
          </a:p>
          <a:p>
            <a:pPr>
              <a:buNone/>
            </a:pPr>
            <a:r>
              <a:rPr lang="en-US" sz="2500" dirty="0" smtClean="0">
                <a:latin typeface="Arial Black" pitchFamily="34" charset="0"/>
              </a:rPr>
              <a:t>		</a:t>
            </a:r>
            <a:r>
              <a:rPr lang="en-US" sz="2500" dirty="0" err="1" smtClean="0">
                <a:latin typeface="Arial Black" pitchFamily="34" charset="0"/>
              </a:rPr>
              <a:t>Longitude:units</a:t>
            </a:r>
            <a:r>
              <a:rPr lang="en-US" sz="2500" dirty="0" smtClean="0">
                <a:latin typeface="Arial Black" pitchFamily="34" charset="0"/>
              </a:rPr>
              <a:t> = "</a:t>
            </a:r>
            <a:r>
              <a:rPr lang="en-US" sz="2500" dirty="0" err="1" smtClean="0">
                <a:latin typeface="Arial Black" pitchFamily="34" charset="0"/>
              </a:rPr>
              <a:t>degrees_east</a:t>
            </a:r>
            <a:r>
              <a:rPr lang="en-US" sz="2500" dirty="0" smtClean="0">
                <a:latin typeface="Arial Black" pitchFamily="34" charset="0"/>
              </a:rPr>
              <a:t>" ;</a:t>
            </a:r>
          </a:p>
          <a:p>
            <a:pPr>
              <a:buNone/>
            </a:pPr>
            <a:r>
              <a:rPr lang="en-US" sz="2500" dirty="0" smtClean="0">
                <a:latin typeface="Arial Black" pitchFamily="34" charset="0"/>
              </a:rPr>
              <a:t>		</a:t>
            </a:r>
            <a:r>
              <a:rPr lang="en-US" sz="2500" dirty="0" err="1" smtClean="0">
                <a:latin typeface="Arial Black" pitchFamily="34" charset="0"/>
              </a:rPr>
              <a:t>Longitude:missing_value</a:t>
            </a:r>
            <a:r>
              <a:rPr lang="en-US" sz="2500" dirty="0" smtClean="0">
                <a:latin typeface="Arial Black" pitchFamily="34" charset="0"/>
              </a:rPr>
              <a:t> = -9999.f ;</a:t>
            </a:r>
          </a:p>
          <a:p>
            <a:pPr>
              <a:buNone/>
            </a:pPr>
            <a:r>
              <a:rPr lang="en-US" sz="2500" dirty="0" smtClean="0">
                <a:latin typeface="Arial Black" pitchFamily="34" charset="0"/>
              </a:rPr>
              <a:t>		</a:t>
            </a:r>
            <a:r>
              <a:rPr lang="en-US" sz="2500" dirty="0" err="1" smtClean="0">
                <a:latin typeface="Arial Black" pitchFamily="34" charset="0"/>
              </a:rPr>
              <a:t>Longitude:valid_max</a:t>
            </a:r>
            <a:r>
              <a:rPr lang="en-US" sz="2500" dirty="0" smtClean="0">
                <a:latin typeface="Arial Black" pitchFamily="34" charset="0"/>
              </a:rPr>
              <a:t> = 180.f ;</a:t>
            </a:r>
          </a:p>
          <a:p>
            <a:pPr>
              <a:buNone/>
            </a:pPr>
            <a:r>
              <a:rPr lang="en-US" sz="2500" dirty="0" smtClean="0">
                <a:latin typeface="Arial Black" pitchFamily="34" charset="0"/>
              </a:rPr>
              <a:t>		</a:t>
            </a:r>
            <a:r>
              <a:rPr lang="en-US" sz="2500" dirty="0" err="1" smtClean="0">
                <a:latin typeface="Arial Black" pitchFamily="34" charset="0"/>
              </a:rPr>
              <a:t>Longitude:valid_min</a:t>
            </a:r>
            <a:r>
              <a:rPr lang="en-US" sz="2500" dirty="0" smtClean="0">
                <a:latin typeface="Arial Black" pitchFamily="34" charset="0"/>
              </a:rPr>
              <a:t> = -180.f ;</a:t>
            </a:r>
          </a:p>
          <a:p>
            <a:pPr>
              <a:buNone/>
            </a:pPr>
            <a:r>
              <a:rPr lang="en-US" sz="2500" dirty="0" smtClean="0">
                <a:latin typeface="Arial Black" pitchFamily="34" charset="0"/>
              </a:rPr>
              <a:t>float Latitude(</a:t>
            </a:r>
            <a:r>
              <a:rPr lang="en-US" sz="2500" dirty="0" err="1" smtClean="0">
                <a:latin typeface="Arial Black" pitchFamily="34" charset="0"/>
              </a:rPr>
              <a:t>ScanLine</a:t>
            </a:r>
            <a:r>
              <a:rPr lang="en-US" sz="2500" dirty="0" smtClean="0">
                <a:latin typeface="Arial Black" pitchFamily="34" charset="0"/>
              </a:rPr>
              <a:t>, </a:t>
            </a:r>
            <a:r>
              <a:rPr lang="en-US" sz="2500" dirty="0" err="1" smtClean="0">
                <a:latin typeface="Arial Black" pitchFamily="34" charset="0"/>
              </a:rPr>
              <a:t>ScanStep</a:t>
            </a:r>
            <a:r>
              <a:rPr lang="en-US" sz="2500" dirty="0" smtClean="0">
                <a:latin typeface="Arial Black" pitchFamily="34" charset="0"/>
              </a:rPr>
              <a:t>) ;</a:t>
            </a:r>
          </a:p>
          <a:p>
            <a:pPr>
              <a:buNone/>
            </a:pPr>
            <a:r>
              <a:rPr lang="en-US" sz="2500" dirty="0" smtClean="0">
                <a:latin typeface="Arial Black" pitchFamily="34" charset="0"/>
              </a:rPr>
              <a:t>		</a:t>
            </a:r>
            <a:r>
              <a:rPr lang="en-US" sz="2500" dirty="0" err="1" smtClean="0">
                <a:latin typeface="Arial Black" pitchFamily="34" charset="0"/>
              </a:rPr>
              <a:t>Latitude:long_name</a:t>
            </a:r>
            <a:r>
              <a:rPr lang="en-US" sz="2500" dirty="0" smtClean="0">
                <a:latin typeface="Arial Black" pitchFamily="34" charset="0"/>
              </a:rPr>
              <a:t> = "Latitude" ;</a:t>
            </a:r>
          </a:p>
          <a:p>
            <a:pPr>
              <a:buNone/>
            </a:pPr>
            <a:r>
              <a:rPr lang="en-US" sz="2500" dirty="0" smtClean="0">
                <a:latin typeface="Arial Black" pitchFamily="34" charset="0"/>
              </a:rPr>
              <a:t>		</a:t>
            </a:r>
            <a:r>
              <a:rPr lang="en-US" sz="2500" dirty="0" err="1" smtClean="0">
                <a:latin typeface="Arial Black" pitchFamily="34" charset="0"/>
              </a:rPr>
              <a:t>Latitude:standard_name</a:t>
            </a:r>
            <a:r>
              <a:rPr lang="en-US" sz="2500" dirty="0" smtClean="0">
                <a:latin typeface="Arial Black" pitchFamily="34" charset="0"/>
              </a:rPr>
              <a:t> = "latitude" ;</a:t>
            </a:r>
          </a:p>
          <a:p>
            <a:pPr>
              <a:buNone/>
            </a:pPr>
            <a:r>
              <a:rPr lang="en-US" sz="2500" dirty="0" smtClean="0">
                <a:latin typeface="Arial Black" pitchFamily="34" charset="0"/>
              </a:rPr>
              <a:t>		</a:t>
            </a:r>
            <a:r>
              <a:rPr lang="en-US" sz="2500" dirty="0" err="1" smtClean="0">
                <a:latin typeface="Arial Black" pitchFamily="34" charset="0"/>
              </a:rPr>
              <a:t>Latitude:units</a:t>
            </a:r>
            <a:r>
              <a:rPr lang="en-US" sz="2500" dirty="0" smtClean="0">
                <a:latin typeface="Arial Black" pitchFamily="34" charset="0"/>
              </a:rPr>
              <a:t> = "</a:t>
            </a:r>
            <a:r>
              <a:rPr lang="en-US" sz="2500" dirty="0" err="1" smtClean="0">
                <a:latin typeface="Arial Black" pitchFamily="34" charset="0"/>
              </a:rPr>
              <a:t>degrees_north</a:t>
            </a:r>
            <a:r>
              <a:rPr lang="en-US" sz="2500" dirty="0" smtClean="0">
                <a:latin typeface="Arial Black" pitchFamily="34" charset="0"/>
              </a:rPr>
              <a:t>" ;</a:t>
            </a:r>
          </a:p>
          <a:p>
            <a:pPr>
              <a:buNone/>
            </a:pPr>
            <a:r>
              <a:rPr lang="en-US" sz="2500" dirty="0" smtClean="0">
                <a:latin typeface="Arial Black" pitchFamily="34" charset="0"/>
              </a:rPr>
              <a:t>		</a:t>
            </a:r>
            <a:r>
              <a:rPr lang="en-US" sz="2500" dirty="0" err="1" smtClean="0">
                <a:latin typeface="Arial Black" pitchFamily="34" charset="0"/>
              </a:rPr>
              <a:t>Latitude:missing_value</a:t>
            </a:r>
            <a:r>
              <a:rPr lang="en-US" sz="2500" dirty="0" smtClean="0">
                <a:latin typeface="Arial Black" pitchFamily="34" charset="0"/>
              </a:rPr>
              <a:t> = -9999.f ;</a:t>
            </a:r>
          </a:p>
          <a:p>
            <a:pPr>
              <a:buNone/>
            </a:pPr>
            <a:r>
              <a:rPr lang="en-US" sz="2500" dirty="0" smtClean="0">
                <a:latin typeface="Arial Black" pitchFamily="34" charset="0"/>
              </a:rPr>
              <a:t>		</a:t>
            </a:r>
            <a:r>
              <a:rPr lang="en-US" sz="2500" dirty="0" err="1" smtClean="0">
                <a:latin typeface="Arial Black" pitchFamily="34" charset="0"/>
              </a:rPr>
              <a:t>Latitude:valid_max</a:t>
            </a:r>
            <a:r>
              <a:rPr lang="en-US" sz="2500" dirty="0" smtClean="0">
                <a:latin typeface="Arial Black" pitchFamily="34" charset="0"/>
              </a:rPr>
              <a:t> = 90.f ;</a:t>
            </a:r>
          </a:p>
          <a:p>
            <a:pPr>
              <a:buNone/>
            </a:pPr>
            <a:r>
              <a:rPr lang="en-US" sz="2500" dirty="0" smtClean="0">
                <a:latin typeface="Arial Black" pitchFamily="34" charset="0"/>
              </a:rPr>
              <a:t>		</a:t>
            </a:r>
            <a:r>
              <a:rPr lang="en-US" sz="2500" dirty="0" err="1" smtClean="0">
                <a:latin typeface="Arial Black" pitchFamily="34" charset="0"/>
              </a:rPr>
              <a:t>Latitude:valid_min</a:t>
            </a:r>
            <a:r>
              <a:rPr lang="en-US" sz="2500" dirty="0" smtClean="0">
                <a:latin typeface="Arial Black" pitchFamily="34" charset="0"/>
              </a:rPr>
              <a:t> = -90.f ;</a:t>
            </a:r>
          </a:p>
          <a:p>
            <a:endParaRPr lang="en-US" dirty="0"/>
          </a:p>
        </p:txBody>
      </p:sp>
      <p:sp>
        <p:nvSpPr>
          <p:cNvPr id="8" name="TextBox 7"/>
          <p:cNvSpPr txBox="1"/>
          <p:nvPr/>
        </p:nvSpPr>
        <p:spPr>
          <a:xfrm>
            <a:off x="2075936" y="185352"/>
            <a:ext cx="4819134" cy="369332"/>
          </a:xfrm>
          <a:prstGeom prst="rect">
            <a:avLst/>
          </a:prstGeom>
          <a:noFill/>
        </p:spPr>
        <p:txBody>
          <a:bodyPr wrap="square" rtlCol="0">
            <a:spAutoFit/>
          </a:bodyPr>
          <a:lstStyle/>
          <a:p>
            <a:r>
              <a:rPr lang="en-US" sz="1800" dirty="0" smtClean="0">
                <a:solidFill>
                  <a:srgbClr val="C00000"/>
                </a:solidFill>
              </a:rPr>
              <a:t>Example-2 MW  Product Meta Data </a:t>
            </a:r>
            <a:endParaRPr lang="en-US" sz="1800" dirty="0">
              <a:solidFill>
                <a:srgbClr val="C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Inputs from GRWG/MW SG</a:t>
            </a:r>
            <a:endParaRPr lang="en-US" dirty="0"/>
          </a:p>
        </p:txBody>
      </p:sp>
      <p:sp>
        <p:nvSpPr>
          <p:cNvPr id="3" name="Content Placeholder 2"/>
          <p:cNvSpPr txBox="1">
            <a:spLocks/>
          </p:cNvSpPr>
          <p:nvPr/>
        </p:nvSpPr>
        <p:spPr>
          <a:xfrm>
            <a:off x="319935" y="779684"/>
            <a:ext cx="9586065" cy="4727981"/>
          </a:xfrm>
          <a:prstGeom prst="rect">
            <a:avLst/>
          </a:prstGeom>
        </p:spPr>
        <p:txBody>
          <a:bodyPr/>
          <a:lstStyle/>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GB" altLang="en-US" sz="2000" b="1" i="0" u="none" strike="noStrike" kern="1200" cap="none" spc="0" normalizeH="0" baseline="0" noProof="0" dirty="0" smtClean="0">
                <a:ln>
                  <a:noFill/>
                </a:ln>
                <a:solidFill>
                  <a:schemeClr val="tx1"/>
                </a:solidFill>
                <a:effectLst/>
                <a:uLnTx/>
                <a:uFillTx/>
                <a:latin typeface="Arial" charset="0"/>
                <a:ea typeface="+mn-ea"/>
                <a:cs typeface="+mn-cs"/>
              </a:rPr>
              <a:t>Understanding the users’ requirements for inter-calibration products for microwave instruments </a:t>
            </a:r>
          </a:p>
          <a:p>
            <a:pPr marL="742359" marR="0" lvl="1" indent="-285521" algn="l" defTabSz="914400" rtl="0" eaLnBrk="0" fontAlgn="base" latinLnBrk="0" hangingPunct="0">
              <a:lnSpc>
                <a:spcPct val="100000"/>
              </a:lnSpc>
              <a:spcBef>
                <a:spcPct val="20000"/>
              </a:spcBef>
              <a:spcAft>
                <a:spcPct val="0"/>
              </a:spcAft>
              <a:buClrTx/>
              <a:buSzTx/>
              <a:buFont typeface="Arial" charset="0"/>
              <a:buChar char="–"/>
              <a:tabLst/>
              <a:defRPr/>
            </a:pPr>
            <a:r>
              <a:rPr kumimoji="0" lang="en-GB" altLang="en-US" sz="1600" b="1" i="0" u="none" strike="noStrike" kern="1200" cap="none" spc="0" normalizeH="0" baseline="0" noProof="0" dirty="0" smtClean="0">
                <a:ln>
                  <a:noFill/>
                </a:ln>
                <a:solidFill>
                  <a:schemeClr val="tx2"/>
                </a:solidFill>
                <a:effectLst/>
                <a:uLnTx/>
                <a:uFillTx/>
                <a:latin typeface="Arial" charset="0"/>
                <a:ea typeface="+mn-ea"/>
                <a:cs typeface="+mn-cs"/>
              </a:rPr>
              <a:t>Imagers + sounders – passive only, initially?</a:t>
            </a:r>
          </a:p>
          <a:p>
            <a:pPr marL="742359" marR="0" lvl="1" indent="-285521" algn="l" defTabSz="914400" rtl="0" eaLnBrk="0" fontAlgn="base" latinLnBrk="0" hangingPunct="0">
              <a:lnSpc>
                <a:spcPct val="100000"/>
              </a:lnSpc>
              <a:spcBef>
                <a:spcPct val="20000"/>
              </a:spcBef>
              <a:spcAft>
                <a:spcPct val="0"/>
              </a:spcAft>
              <a:buClrTx/>
              <a:buSzTx/>
              <a:buFont typeface="Arial" charset="0"/>
              <a:buChar char="–"/>
              <a:tabLst/>
              <a:defRPr/>
            </a:pPr>
            <a:r>
              <a:rPr kumimoji="0" lang="en-GB" altLang="en-US" sz="1600" b="1" i="0" u="none" strike="noStrike" kern="1200" cap="none" spc="0" normalizeH="0" baseline="0" noProof="0" dirty="0" smtClean="0">
                <a:ln>
                  <a:noFill/>
                </a:ln>
                <a:solidFill>
                  <a:schemeClr val="tx2"/>
                </a:solidFill>
                <a:effectLst/>
                <a:uLnTx/>
                <a:uFillTx/>
                <a:latin typeface="Arial" charset="0"/>
                <a:ea typeface="+mn-ea"/>
                <a:cs typeface="+mn-cs"/>
              </a:rPr>
              <a:t>Retrospective calibration</a:t>
            </a:r>
          </a:p>
          <a:p>
            <a:pPr marL="742359" marR="0" lvl="1" indent="-285521" algn="l" defTabSz="914400" rtl="0" eaLnBrk="0" fontAlgn="base" latinLnBrk="0" hangingPunct="0">
              <a:lnSpc>
                <a:spcPct val="100000"/>
              </a:lnSpc>
              <a:spcBef>
                <a:spcPct val="20000"/>
              </a:spcBef>
              <a:spcAft>
                <a:spcPct val="0"/>
              </a:spcAft>
              <a:buClrTx/>
              <a:buSzTx/>
              <a:buFont typeface="Arial" charset="0"/>
              <a:buChar char="–"/>
              <a:tabLst/>
              <a:defRPr/>
            </a:pPr>
            <a:r>
              <a:rPr kumimoji="0" lang="en-GB" altLang="en-US" sz="1600" b="1" i="0" u="none" strike="noStrike" kern="1200" cap="none" spc="0" normalizeH="0" baseline="0" noProof="0" dirty="0" smtClean="0">
                <a:ln>
                  <a:noFill/>
                </a:ln>
                <a:solidFill>
                  <a:schemeClr val="tx2"/>
                </a:solidFill>
                <a:effectLst/>
                <a:uLnTx/>
                <a:uFillTx/>
                <a:latin typeface="Arial" charset="0"/>
                <a:ea typeface="+mn-ea"/>
                <a:cs typeface="+mn-cs"/>
              </a:rPr>
              <a:t>Forward looking calibration</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GB" altLang="en-US" sz="2000" b="1" i="0" u="none" strike="noStrike" kern="1200" cap="none" spc="0" normalizeH="0" baseline="0" noProof="0" dirty="0" smtClean="0">
                <a:ln>
                  <a:noFill/>
                </a:ln>
                <a:solidFill>
                  <a:schemeClr val="tx1"/>
                </a:solidFill>
                <a:effectLst/>
                <a:uLnTx/>
                <a:uFillTx/>
                <a:latin typeface="Arial" charset="0"/>
                <a:ea typeface="+mn-ea"/>
                <a:cs typeface="+mn-cs"/>
              </a:rPr>
              <a:t>Identifying existing products that could meet those requirements, but first….</a:t>
            </a:r>
          </a:p>
          <a:p>
            <a:pPr marL="742359" marR="0" lvl="1" indent="-285521" algn="l" defTabSz="914400" rtl="0" eaLnBrk="0" fontAlgn="base" latinLnBrk="0" hangingPunct="0">
              <a:lnSpc>
                <a:spcPct val="100000"/>
              </a:lnSpc>
              <a:spcBef>
                <a:spcPct val="20000"/>
              </a:spcBef>
              <a:spcAft>
                <a:spcPct val="0"/>
              </a:spcAft>
              <a:buClrTx/>
              <a:buSzTx/>
              <a:buFont typeface="Arial" charset="0"/>
              <a:buChar char="–"/>
              <a:tabLst/>
              <a:defRPr/>
            </a:pPr>
            <a:r>
              <a:rPr kumimoji="0" lang="en-GB" altLang="en-US" sz="1600" b="1" i="0" u="none" strike="noStrike" kern="1200" cap="none" spc="0" normalizeH="0" baseline="0" noProof="0" dirty="0" smtClean="0">
                <a:ln>
                  <a:noFill/>
                </a:ln>
                <a:solidFill>
                  <a:schemeClr val="tx2"/>
                </a:solidFill>
                <a:effectLst/>
                <a:uLnTx/>
                <a:uFillTx/>
                <a:latin typeface="Arial" charset="0"/>
                <a:ea typeface="+mn-ea"/>
                <a:cs typeface="+mn-cs"/>
              </a:rPr>
              <a:t>Need to define criteria…Reference standards (sensor(s), models, calibration methodologies….)</a:t>
            </a:r>
          </a:p>
          <a:p>
            <a:pPr marL="742359" marR="0" lvl="1" indent="-285521" algn="l" defTabSz="914400" rtl="0" eaLnBrk="0" fontAlgn="base" latinLnBrk="0" hangingPunct="0">
              <a:lnSpc>
                <a:spcPct val="100000"/>
              </a:lnSpc>
              <a:spcBef>
                <a:spcPct val="20000"/>
              </a:spcBef>
              <a:spcAft>
                <a:spcPct val="0"/>
              </a:spcAft>
              <a:buClrTx/>
              <a:buSzTx/>
              <a:buFont typeface="Arial" charset="0"/>
              <a:buChar char="–"/>
              <a:tabLst/>
              <a:defRPr/>
            </a:pPr>
            <a:r>
              <a:rPr kumimoji="0" lang="en-GB" altLang="en-US" sz="1600" b="1" i="0" u="none" strike="noStrike" kern="1200" cap="none" spc="0" normalizeH="0" baseline="0" noProof="0" dirty="0" smtClean="0">
                <a:ln>
                  <a:noFill/>
                </a:ln>
                <a:solidFill>
                  <a:schemeClr val="tx2"/>
                </a:solidFill>
                <a:effectLst/>
                <a:uLnTx/>
                <a:uFillTx/>
                <a:latin typeface="Arial" charset="0"/>
                <a:ea typeface="+mn-ea"/>
                <a:cs typeface="+mn-cs"/>
              </a:rPr>
              <a:t>And then a process that adheres to GSICS principles</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GB" altLang="en-US" sz="2000" b="1" i="0" u="none" strike="noStrike" kern="1200" cap="none" spc="0" normalizeH="0" baseline="0" noProof="0" dirty="0" smtClean="0">
                <a:ln>
                  <a:noFill/>
                </a:ln>
                <a:solidFill>
                  <a:schemeClr val="tx1"/>
                </a:solidFill>
                <a:effectLst/>
                <a:uLnTx/>
                <a:uFillTx/>
                <a:latin typeface="Arial" charset="0"/>
                <a:ea typeface="+mn-ea"/>
                <a:cs typeface="+mn-cs"/>
              </a:rPr>
              <a:t>Define data standards (jointly with GDWG)</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GB" altLang="en-US" sz="2000" b="1" i="0" u="none" strike="noStrike" kern="1200" cap="none" spc="0" normalizeH="0" baseline="0" noProof="0" dirty="0" smtClean="0">
                <a:ln>
                  <a:noFill/>
                </a:ln>
                <a:solidFill>
                  <a:schemeClr val="tx1"/>
                </a:solidFill>
                <a:effectLst/>
                <a:uLnTx/>
                <a:uFillTx/>
                <a:latin typeface="Arial" charset="0"/>
                <a:ea typeface="+mn-ea"/>
                <a:cs typeface="+mn-cs"/>
              </a:rPr>
              <a:t>Encourage the creators of those products to submit them to the GSICS Procedure for Product Acceptance (</a:t>
            </a:r>
            <a:r>
              <a:rPr kumimoji="0" lang="en-GB" altLang="en-US" sz="2000" b="1" i="0" u="none" strike="noStrike" kern="1200" cap="none" spc="0" normalizeH="0" baseline="0" noProof="0" dirty="0" smtClean="0">
                <a:ln>
                  <a:noFill/>
                </a:ln>
                <a:solidFill>
                  <a:schemeClr val="tx1"/>
                </a:solidFill>
                <a:effectLst/>
                <a:uLnTx/>
                <a:uFillTx/>
                <a:latin typeface="Arial" charset="0"/>
                <a:ea typeface="+mn-ea"/>
                <a:cs typeface="+mn-cs"/>
                <a:hlinkClick r:id="rId2"/>
              </a:rPr>
              <a:t>GPPA</a:t>
            </a:r>
            <a:r>
              <a:rPr kumimoji="0" lang="en-GB" altLang="en-US" sz="2000" b="1" i="0" u="none" strike="noStrike" kern="1200" cap="none" spc="0" normalizeH="0" baseline="0" noProof="0" dirty="0" smtClean="0">
                <a:ln>
                  <a:noFill/>
                </a:ln>
                <a:solidFill>
                  <a:schemeClr val="tx1"/>
                </a:solidFill>
                <a:effectLst/>
                <a:uLnTx/>
                <a:uFillTx/>
                <a:latin typeface="Arial" charset="0"/>
                <a:ea typeface="+mn-ea"/>
                <a:cs typeface="+mn-cs"/>
              </a:rPr>
              <a:t>), once its defined for MW</a:t>
            </a:r>
          </a:p>
          <a:p>
            <a:pPr marL="742359" marR="0" lvl="1" indent="-285521" algn="l" defTabSz="914400" rtl="0" eaLnBrk="0" fontAlgn="base" latinLnBrk="0" hangingPunct="0">
              <a:lnSpc>
                <a:spcPct val="100000"/>
              </a:lnSpc>
              <a:spcBef>
                <a:spcPct val="20000"/>
              </a:spcBef>
              <a:spcAft>
                <a:spcPct val="0"/>
              </a:spcAft>
              <a:buClrTx/>
              <a:buSzTx/>
              <a:buFont typeface="Arial" charset="0"/>
              <a:buChar char="–"/>
              <a:tabLst/>
              <a:defRPr/>
            </a:pPr>
            <a:r>
              <a:rPr kumimoji="0" lang="en-GB" altLang="en-US" sz="1600" b="1" i="0" u="none" strike="noStrike" kern="1200" cap="none" spc="0" normalizeH="0" baseline="0" noProof="0" dirty="0" smtClean="0">
                <a:ln>
                  <a:noFill/>
                </a:ln>
                <a:solidFill>
                  <a:schemeClr val="tx2"/>
                </a:solidFill>
                <a:effectLst/>
                <a:uLnTx/>
                <a:uFillTx/>
                <a:latin typeface="Arial" charset="0"/>
                <a:ea typeface="+mn-ea"/>
                <a:cs typeface="+mn-cs"/>
              </a:rPr>
              <a:t>Candidates include Cheng-</a:t>
            </a:r>
            <a:r>
              <a:rPr kumimoji="0" lang="en-GB" altLang="en-US" sz="1600" b="1" i="0" u="none" strike="noStrike" kern="1200" cap="none" spc="0" normalizeH="0" baseline="0" noProof="0" dirty="0" err="1" smtClean="0">
                <a:ln>
                  <a:noFill/>
                </a:ln>
                <a:solidFill>
                  <a:schemeClr val="tx2"/>
                </a:solidFill>
                <a:effectLst/>
                <a:uLnTx/>
                <a:uFillTx/>
                <a:latin typeface="Arial" charset="0"/>
                <a:ea typeface="+mn-ea"/>
                <a:cs typeface="+mn-cs"/>
              </a:rPr>
              <a:t>Zhi</a:t>
            </a:r>
            <a:r>
              <a:rPr kumimoji="0" lang="en-GB" altLang="en-US" sz="1600" b="1" i="0" u="none" strike="noStrike" kern="1200" cap="none" spc="0" normalizeH="0" baseline="0" noProof="0" dirty="0" smtClean="0">
                <a:ln>
                  <a:noFill/>
                </a:ln>
                <a:solidFill>
                  <a:schemeClr val="tx2"/>
                </a:solidFill>
                <a:effectLst/>
                <a:uLnTx/>
                <a:uFillTx/>
                <a:latin typeface="Arial" charset="0"/>
                <a:ea typeface="+mn-ea"/>
                <a:cs typeface="+mn-cs"/>
              </a:rPr>
              <a:t> </a:t>
            </a:r>
            <a:r>
              <a:rPr kumimoji="0" lang="en-GB" altLang="en-US" sz="1600" b="1" i="0" u="none" strike="noStrike" kern="1200" cap="none" spc="0" normalizeH="0" baseline="0" noProof="0" dirty="0" err="1" smtClean="0">
                <a:ln>
                  <a:noFill/>
                </a:ln>
                <a:solidFill>
                  <a:schemeClr val="tx2"/>
                </a:solidFill>
                <a:effectLst/>
                <a:uLnTx/>
                <a:uFillTx/>
                <a:latin typeface="Arial" charset="0"/>
                <a:ea typeface="+mn-ea"/>
                <a:cs typeface="+mn-cs"/>
              </a:rPr>
              <a:t>Zou</a:t>
            </a:r>
            <a:r>
              <a:rPr kumimoji="0" lang="en-GB" altLang="en-US" sz="1600" b="1" i="0" u="none" strike="noStrike" kern="1200" cap="none" spc="0" normalizeH="0" baseline="0" noProof="0" dirty="0" smtClean="0">
                <a:ln>
                  <a:noFill/>
                </a:ln>
                <a:solidFill>
                  <a:schemeClr val="tx2"/>
                </a:solidFill>
                <a:effectLst/>
                <a:uLnTx/>
                <a:uFillTx/>
                <a:latin typeface="Arial" charset="0"/>
                <a:ea typeface="+mn-ea"/>
                <a:cs typeface="+mn-cs"/>
              </a:rPr>
              <a:t> (MSU-AMSU), </a:t>
            </a:r>
            <a:r>
              <a:rPr kumimoji="0" lang="en-GB" altLang="en-US" sz="1600" b="1" i="0" u="none" strike="noStrike" kern="1200" cap="none" spc="0" normalizeH="0" baseline="0" noProof="0" dirty="0" err="1" smtClean="0">
                <a:ln>
                  <a:noFill/>
                </a:ln>
                <a:solidFill>
                  <a:schemeClr val="tx2"/>
                </a:solidFill>
                <a:effectLst/>
                <a:uLnTx/>
                <a:uFillTx/>
                <a:latin typeface="Arial" charset="0"/>
                <a:ea typeface="+mn-ea"/>
                <a:cs typeface="+mn-cs"/>
              </a:rPr>
              <a:t>Karsten</a:t>
            </a:r>
            <a:r>
              <a:rPr kumimoji="0" lang="en-GB" altLang="en-US" sz="1600" b="1" i="0" u="none" strike="noStrike" kern="1200" cap="none" spc="0" normalizeH="0" baseline="0" noProof="0" dirty="0" smtClean="0">
                <a:ln>
                  <a:noFill/>
                </a:ln>
                <a:solidFill>
                  <a:schemeClr val="tx2"/>
                </a:solidFill>
                <a:effectLst/>
                <a:uLnTx/>
                <a:uFillTx/>
                <a:latin typeface="Arial" charset="0"/>
                <a:ea typeface="+mn-ea"/>
                <a:cs typeface="+mn-cs"/>
              </a:rPr>
              <a:t> </a:t>
            </a:r>
            <a:r>
              <a:rPr kumimoji="0" lang="en-GB" altLang="en-US" sz="1600" b="1" i="0" u="none" strike="noStrike" kern="1200" cap="none" spc="0" normalizeH="0" baseline="0" noProof="0" dirty="0" err="1" smtClean="0">
                <a:ln>
                  <a:noFill/>
                </a:ln>
                <a:solidFill>
                  <a:schemeClr val="tx2"/>
                </a:solidFill>
                <a:effectLst/>
                <a:uLnTx/>
                <a:uFillTx/>
                <a:latin typeface="Arial" charset="0"/>
                <a:ea typeface="+mn-ea"/>
                <a:cs typeface="+mn-cs"/>
              </a:rPr>
              <a:t>Fennig</a:t>
            </a:r>
            <a:r>
              <a:rPr kumimoji="0" lang="en-GB" altLang="en-US" sz="1600" b="1" i="0" u="none" strike="noStrike" kern="1200" cap="none" spc="0" normalizeH="0" baseline="0" noProof="0" dirty="0" smtClean="0">
                <a:ln>
                  <a:noFill/>
                </a:ln>
                <a:solidFill>
                  <a:schemeClr val="tx2"/>
                </a:solidFill>
                <a:effectLst/>
                <a:uLnTx/>
                <a:uFillTx/>
                <a:latin typeface="Arial" charset="0"/>
                <a:ea typeface="+mn-ea"/>
                <a:cs typeface="+mn-cs"/>
              </a:rPr>
              <a:t> (SSMI)</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MW Cross Calibration Standards</a:t>
            </a:r>
            <a:endParaRPr lang="en-US" dirty="0"/>
          </a:p>
        </p:txBody>
      </p:sp>
      <p:sp>
        <p:nvSpPr>
          <p:cNvPr id="3" name="Content Placeholder 2"/>
          <p:cNvSpPr>
            <a:spLocks noGrp="1"/>
          </p:cNvSpPr>
          <p:nvPr>
            <p:ph idx="1"/>
          </p:nvPr>
        </p:nvSpPr>
        <p:spPr>
          <a:xfrm>
            <a:off x="550718" y="1918860"/>
            <a:ext cx="8915400" cy="2126667"/>
          </a:xfrm>
        </p:spPr>
        <p:txBody>
          <a:bodyPr/>
          <a:lstStyle/>
          <a:p>
            <a:r>
              <a:rPr lang="en-US" dirty="0" smtClean="0"/>
              <a:t>Product Shall follow the GSICS </a:t>
            </a:r>
            <a:r>
              <a:rPr lang="en-US" dirty="0" err="1" smtClean="0"/>
              <a:t>Filenaming</a:t>
            </a:r>
            <a:r>
              <a:rPr lang="en-US" dirty="0" smtClean="0"/>
              <a:t> convention ( strong justification needs to be given if not). </a:t>
            </a:r>
          </a:p>
          <a:p>
            <a:r>
              <a:rPr lang="en-US" dirty="0" smtClean="0"/>
              <a:t>The Global Attributes shall follow the CF-1.5  or higher standards. These attributes shall give an overview of the product, related publications references , versioning,      . </a:t>
            </a:r>
          </a:p>
          <a:p>
            <a:r>
              <a:rPr lang="en-US" dirty="0" smtClean="0"/>
              <a:t>Variables should be able to give the user complete handle on the usage of the MW product. User feedback be key evidence of this.</a:t>
            </a:r>
          </a:p>
          <a:p>
            <a:r>
              <a:rPr lang="en-US" dirty="0" smtClean="0"/>
              <a:t>Product shall have at least the following variables</a:t>
            </a:r>
          </a:p>
          <a:p>
            <a:pPr lvl="2"/>
            <a:r>
              <a:rPr lang="en-US" dirty="0" smtClean="0"/>
              <a:t>Calibration Coefficients</a:t>
            </a:r>
          </a:p>
          <a:p>
            <a:pPr lvl="2"/>
            <a:r>
              <a:rPr lang="en-US" dirty="0" smtClean="0"/>
              <a:t>Uncertainties</a:t>
            </a:r>
          </a:p>
          <a:p>
            <a:pPr lvl="2"/>
            <a:r>
              <a:rPr lang="en-US" dirty="0" smtClean="0"/>
              <a:t>Monitored and/or Reference Radiance</a:t>
            </a:r>
            <a:endParaRPr lang="en-US" dirty="0"/>
          </a:p>
        </p:txBody>
      </p:sp>
      <p:sp>
        <p:nvSpPr>
          <p:cNvPr id="5" name="TextBox 4"/>
          <p:cNvSpPr txBox="1"/>
          <p:nvPr/>
        </p:nvSpPr>
        <p:spPr>
          <a:xfrm>
            <a:off x="623455" y="845127"/>
            <a:ext cx="8021781" cy="523220"/>
          </a:xfrm>
          <a:prstGeom prst="rect">
            <a:avLst/>
          </a:prstGeom>
          <a:noFill/>
        </p:spPr>
        <p:txBody>
          <a:bodyPr wrap="square" rtlCol="0">
            <a:spAutoFit/>
          </a:bodyPr>
          <a:lstStyle/>
          <a:p>
            <a:r>
              <a:rPr lang="en-US" sz="1400" dirty="0" smtClean="0">
                <a:solidFill>
                  <a:schemeClr val="tx1"/>
                </a:solidFill>
              </a:rPr>
              <a:t>MW Products that follow within the preview of GSICS Inter-Calibration shall follow the following standards to get the GPPA stamp of acceptance.</a:t>
            </a:r>
            <a:endParaRPr lang="en-US" sz="1400" dirty="0">
              <a:solidFill>
                <a:schemeClr val="tx1"/>
              </a:solidFill>
            </a:endParaRPr>
          </a:p>
        </p:txBody>
      </p:sp>
      <p:sp>
        <p:nvSpPr>
          <p:cNvPr id="6" name="Rectangle 5"/>
          <p:cNvSpPr/>
          <p:nvPr/>
        </p:nvSpPr>
        <p:spPr>
          <a:xfrm>
            <a:off x="374073" y="4599709"/>
            <a:ext cx="7176654" cy="174567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7675419" y="5070764"/>
            <a:ext cx="817418" cy="5818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8548255" y="5056909"/>
            <a:ext cx="1191490" cy="692497"/>
          </a:xfrm>
          <a:prstGeom prst="rect">
            <a:avLst/>
          </a:prstGeom>
          <a:noFill/>
        </p:spPr>
        <p:txBody>
          <a:bodyPr wrap="square" rtlCol="0">
            <a:spAutoFit/>
          </a:bodyPr>
          <a:lstStyle/>
          <a:p>
            <a:r>
              <a:rPr lang="en-US" sz="1300" dirty="0" smtClean="0">
                <a:solidFill>
                  <a:schemeClr val="tx1"/>
                </a:solidFill>
              </a:rPr>
              <a:t>Standard GSICS Convention</a:t>
            </a:r>
            <a:endParaRPr lang="en-US" sz="1300" dirty="0">
              <a:solidFill>
                <a:schemeClr val="tx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MW product File</a:t>
            </a:r>
            <a:endParaRPr lang="en-US" dirty="0"/>
          </a:p>
        </p:txBody>
      </p:sp>
      <p:sp>
        <p:nvSpPr>
          <p:cNvPr id="4" name="Content Placeholder 2"/>
          <p:cNvSpPr txBox="1">
            <a:spLocks/>
          </p:cNvSpPr>
          <p:nvPr/>
        </p:nvSpPr>
        <p:spPr bwMode="auto">
          <a:xfrm>
            <a:off x="483318" y="916466"/>
            <a:ext cx="8915400" cy="4525963"/>
          </a:xfrm>
          <a:prstGeom prst="rect">
            <a:avLst/>
          </a:prstGeom>
          <a:noFill/>
          <a:ln w="9525">
            <a:noFill/>
            <a:miter lim="800000"/>
            <a:headEnd/>
            <a:tailEnd/>
          </a:ln>
        </p:spPr>
        <p:txBody>
          <a:bodyPr vert="horz" wrap="square" lIns="91366" tIns="45682" rIns="91366" bIns="45682" numCol="1" anchor="t" anchorCtr="0" compatLnSpc="1">
            <a:prstTxWarp prst="textNoShape">
              <a:avLst/>
            </a:prstTxWarp>
          </a:bodyPr>
          <a:lstStyle/>
          <a:p>
            <a:pPr marL="342627" marR="0" lvl="0" indent="-342627" algn="l" defTabSz="914400" rtl="0" eaLnBrk="0" fontAlgn="base" latinLnBrk="0" hangingPunct="0">
              <a:lnSpc>
                <a:spcPct val="100000"/>
              </a:lnSpc>
              <a:spcBef>
                <a:spcPct val="20000"/>
              </a:spcBef>
              <a:spcAft>
                <a:spcPct val="0"/>
              </a:spcAft>
              <a:buClrTx/>
              <a:buSzTx/>
              <a:buFont typeface="Arial" charset="0"/>
              <a:buNone/>
              <a:tabLst/>
              <a:defRPr/>
            </a:pPr>
            <a:r>
              <a:rPr kumimoji="0" lang="en-US" sz="1400" b="1" i="0" u="none" strike="noStrike" kern="1200" cap="none" spc="0" normalizeH="0" baseline="0" noProof="0" dirty="0" smtClean="0">
                <a:ln>
                  <a:noFill/>
                </a:ln>
                <a:solidFill>
                  <a:srgbClr val="C00000"/>
                </a:solidFill>
                <a:effectLst/>
                <a:uLnTx/>
                <a:uFillTx/>
                <a:latin typeface="+mn-lt"/>
                <a:ea typeface="+mn-ea"/>
                <a:cs typeface="+mn-cs"/>
              </a:rPr>
              <a:t>// global attributes</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:Conventions = "CF-1.6"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:title = "NOAA/NESDIS/STAR MSU Level-1C Product"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:source = "MSU Level-1b"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:methodology = "Integrated Microwave Inter-Calibration Approach (IMICA), "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:references = "doi:10.1029/2005JD006798;doi:10.1175/2008JCLI2233.1;doi:10.1175/2009JTECHA1333.1"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:history = "None"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:comment = "None"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Metadata_Conventions</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"CF-1.6,Unidata Dataset Discovery v1.0,NOAA CDR v1.0,GDS v2.0"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standard_name_vocabulary</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"CF Standard Name Table (v16, 11 October 2010)"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:id = "W_US-NESDIS-STAR,SATCAL+OPR+IMICA,C_KNES_NOAA-10+D87003.S0102.E0256_L1C_V1.3.nc"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naming_authority</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gov.noaa.ncdc</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date_created</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"20130515T113945Z"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:license = "No constraints on data access or use"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:summary = "Swath data of Level-1C products derived from MSU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onboarding</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NOAA polar-orbit satellites"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:keywords = "EARTH SCIENCE &gt; ATMOSPHERE &gt; ATMOSPHEREIC TEMPERATURE &gt;</a:t>
            </a:r>
            <a:endParaRPr kumimoji="0" lang="en-US" sz="2300" b="1" i="0" u="none" strike="noStrike" kern="1200" cap="none" spc="0" normalizeH="0" baseline="0" noProof="0" dirty="0">
              <a:ln>
                <a:noFill/>
              </a:ln>
              <a:solidFill>
                <a:schemeClr val="tx1"/>
              </a:solidFill>
              <a:effectLst/>
              <a:uLnTx/>
              <a:uFillTx/>
              <a:latin typeface="+mn-lt"/>
              <a:ea typeface="+mn-ea"/>
              <a:cs typeface="+mn-cs"/>
            </a:endParaRPr>
          </a:p>
        </p:txBody>
      </p:sp>
      <p:sp>
        <p:nvSpPr>
          <p:cNvPr id="5" name="TextBox 4"/>
          <p:cNvSpPr txBox="1"/>
          <p:nvPr/>
        </p:nvSpPr>
        <p:spPr>
          <a:xfrm>
            <a:off x="9016313" y="568413"/>
            <a:ext cx="889687" cy="1415772"/>
          </a:xfrm>
          <a:prstGeom prst="rect">
            <a:avLst/>
          </a:prstGeom>
          <a:noFill/>
        </p:spPr>
        <p:txBody>
          <a:bodyPr wrap="square" rtlCol="0">
            <a:spAutoFit/>
          </a:bodyPr>
          <a:lstStyle/>
          <a:p>
            <a:r>
              <a:rPr lang="en-US" sz="1400" u="sng" dirty="0" smtClean="0">
                <a:solidFill>
                  <a:srgbClr val="FF0000"/>
                </a:solidFill>
              </a:rPr>
              <a:t>6W’s</a:t>
            </a:r>
          </a:p>
          <a:p>
            <a:endParaRPr lang="en-US" dirty="0" smtClean="0">
              <a:solidFill>
                <a:schemeClr val="tx1"/>
              </a:solidFill>
              <a:latin typeface="Arial Black" pitchFamily="34" charset="0"/>
            </a:endParaRPr>
          </a:p>
          <a:p>
            <a:r>
              <a:rPr lang="en-US" sz="1050" dirty="0" smtClean="0">
                <a:solidFill>
                  <a:srgbClr val="7030A0"/>
                </a:solidFill>
                <a:latin typeface="Arial Black" pitchFamily="34" charset="0"/>
              </a:rPr>
              <a:t>Who</a:t>
            </a:r>
          </a:p>
          <a:p>
            <a:r>
              <a:rPr lang="en-US" sz="1050" dirty="0" smtClean="0">
                <a:solidFill>
                  <a:srgbClr val="7030A0"/>
                </a:solidFill>
                <a:latin typeface="Arial Black" pitchFamily="34" charset="0"/>
              </a:rPr>
              <a:t>What </a:t>
            </a:r>
          </a:p>
          <a:p>
            <a:r>
              <a:rPr lang="en-US" sz="1050" dirty="0" smtClean="0">
                <a:solidFill>
                  <a:srgbClr val="7030A0"/>
                </a:solidFill>
                <a:latin typeface="Arial Black" pitchFamily="34" charset="0"/>
              </a:rPr>
              <a:t>Where</a:t>
            </a:r>
          </a:p>
          <a:p>
            <a:r>
              <a:rPr lang="en-US" sz="1050" dirty="0" smtClean="0">
                <a:solidFill>
                  <a:srgbClr val="7030A0"/>
                </a:solidFill>
                <a:latin typeface="Arial Black" pitchFamily="34" charset="0"/>
              </a:rPr>
              <a:t>When</a:t>
            </a:r>
          </a:p>
          <a:p>
            <a:r>
              <a:rPr lang="en-US" sz="1050" dirty="0" smtClean="0">
                <a:solidFill>
                  <a:srgbClr val="7030A0"/>
                </a:solidFill>
                <a:latin typeface="Arial Black" pitchFamily="34" charset="0"/>
              </a:rPr>
              <a:t>Why</a:t>
            </a:r>
          </a:p>
          <a:p>
            <a:r>
              <a:rPr lang="en-US" sz="1050" dirty="0" smtClean="0">
                <a:solidFill>
                  <a:srgbClr val="7030A0"/>
                </a:solidFill>
                <a:latin typeface="Arial Black" pitchFamily="34" charset="0"/>
              </a:rPr>
              <a:t>How</a:t>
            </a:r>
            <a:endParaRPr lang="en-US" sz="1050" dirty="0">
              <a:solidFill>
                <a:srgbClr val="7030A0"/>
              </a:solidFill>
              <a:latin typeface="Arial Black"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798601" y="366028"/>
            <a:ext cx="8915400" cy="4525963"/>
          </a:xfrm>
          <a:prstGeom prst="rect">
            <a:avLst/>
          </a:prstGeom>
          <a:noFill/>
          <a:ln w="9525">
            <a:noFill/>
            <a:miter lim="800000"/>
            <a:headEnd/>
            <a:tailEnd/>
          </a:ln>
        </p:spPr>
        <p:txBody>
          <a:bodyPr vert="horz" wrap="square" lIns="91366" tIns="45682" rIns="91366" bIns="45682" numCol="1" anchor="t" anchorCtr="0" compatLnSpc="1">
            <a:prstTxWarp prst="textNoShape">
              <a:avLst/>
            </a:prstTxWarp>
          </a:bodyPr>
          <a:lstStyle/>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:summary = "NOAA/NESDIS/STAR Version 1.0 Advanced Microwave Sounding Unit A (AMSU-A) level 1c radiance Fundamental Climate Data Record (FCDR); inter-calibrated channels 4-14 brightness temperatures using the Integrated Microwave Inter-Calibration Approach (IMICA, formerly known as simultaneous nadir overpass method,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Zou</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and Wang 2011) and with quality flags, from 1998 - present; NOAA operational calibrated brightness temperatures (channels 4-14), as well as limb effect corrected IMICA and operational calibrated brightness temperatures using Goldberg (2001) method, are also provided."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:keywords = "SPECTRAL/ENGINEERING&gt;MICROWAVE&gt;BRIGHTNESS TEMPERATURE"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keywords_vocabulary</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"NASA Global Change Master Directory (GCMD) Earth Science Keywords, Version 8.0"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cdm_data_type</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"Swath"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creator_name</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"Cheng-</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Zhi</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Zou</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creator_email</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"Cheng-Zhi.Zou@noaa.gov"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:institution = "NOAA/NESDIS/STAR&gt;Center for Satellite Application and Research, NESDIS, NOAA, U.S. Department of Commerce"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geospatial_lat_min</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-89.3761f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geospatial_lat_max</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89.5457f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geospatial_lon_min</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-179.9412f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geospatial_lon_max</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179.9771f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time_coverage_start</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"2013-11-30 21-11-19Z"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time_coverage_end</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"2013-11-30 22-31-19Z"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contributor_name</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"Cheng-</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Zhi.Zou</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Wenhui</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Wang"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contributor_role</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"Principle Investigator and the architect of the IMICA approach, the author of the Java-based AMSU-A Radiance FCDR processing code and the support scientist who derived new calibration coefficients for AMSU-A channels 4-14 and helped improve the IMICA approach."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:program = "NOA Data Record Program for satellites, FY 2011."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:variable =</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0" y="692437"/>
            <a:ext cx="3285067"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dimensions:</a:t>
            </a:r>
            <a:endParaRPr kumimoji="0" lang="en-US" sz="1400" b="0"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rgbClr val="FF0000"/>
                </a:solidFill>
                <a:effectLst/>
                <a:latin typeface="Arial Black" pitchFamily="34" charset="0"/>
                <a:ea typeface="Calibri" pitchFamily="34" charset="0"/>
                <a:cs typeface="Courier New" pitchFamily="49" charset="0"/>
              </a:rPr>
              <a:t>ScanLine</a:t>
            </a: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 267 ;</a:t>
            </a:r>
            <a:endParaRPr kumimoji="0" lang="en-US" sz="1400" b="0"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rgbClr val="FF0000"/>
                </a:solidFill>
                <a:effectLst/>
                <a:latin typeface="Arial Black" pitchFamily="34" charset="0"/>
                <a:ea typeface="Calibri" pitchFamily="34" charset="0"/>
                <a:cs typeface="Courier New" pitchFamily="49" charset="0"/>
              </a:rPr>
              <a:t>ScanStep</a:t>
            </a: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 11 ;</a:t>
            </a:r>
            <a:endParaRPr kumimoji="0" lang="en-US" sz="1400" b="0"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Channel = 4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rgbClr val="FF0000"/>
                </a:solidFill>
                <a:effectLst/>
                <a:latin typeface="Arial Black" pitchFamily="34" charset="0"/>
                <a:ea typeface="Calibri" pitchFamily="34" charset="0"/>
                <a:cs typeface="Courier New" pitchFamily="49" charset="0"/>
              </a:rPr>
              <a:t>ect</a:t>
            </a: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 1 </a:t>
            </a:r>
            <a:endParaRPr kumimoji="0" lang="en-US" sz="1400" b="0" i="0" u="none" strike="noStrike" cap="none" normalizeH="0" baseline="0" dirty="0" smtClean="0">
              <a:ln>
                <a:noFill/>
              </a:ln>
              <a:solidFill>
                <a:srgbClr val="FF0000"/>
              </a:solidFill>
              <a:effectLst/>
              <a:latin typeface="Arial Black" pitchFamily="34" charset="0"/>
              <a:cs typeface="Arial" pitchFamily="34" charset="0"/>
            </a:endParaRPr>
          </a:p>
        </p:txBody>
      </p:sp>
      <p:sp>
        <p:nvSpPr>
          <p:cNvPr id="5" name="Title 1"/>
          <p:cNvSpPr>
            <a:spLocks noGrp="1"/>
          </p:cNvSpPr>
          <p:nvPr>
            <p:ph type="title"/>
          </p:nvPr>
        </p:nvSpPr>
        <p:spPr>
          <a:xfrm>
            <a:off x="285064" y="0"/>
            <a:ext cx="8915400" cy="555625"/>
          </a:xfrm>
        </p:spPr>
        <p:txBody>
          <a:bodyPr/>
          <a:lstStyle/>
          <a:p>
            <a:r>
              <a:rPr lang="en-US" dirty="0" smtClean="0"/>
              <a:t>Proposed MW Cross Calibration Standards</a:t>
            </a:r>
            <a:endParaRPr lang="en-US" dirty="0"/>
          </a:p>
        </p:txBody>
      </p:sp>
      <p:sp>
        <p:nvSpPr>
          <p:cNvPr id="6" name="Content Placeholder 2"/>
          <p:cNvSpPr>
            <a:spLocks noGrp="1"/>
          </p:cNvSpPr>
          <p:nvPr>
            <p:ph idx="1"/>
          </p:nvPr>
        </p:nvSpPr>
        <p:spPr>
          <a:xfrm>
            <a:off x="0" y="1805156"/>
            <a:ext cx="6356577" cy="4351338"/>
          </a:xfrm>
        </p:spPr>
        <p:txBody>
          <a:bodyPr>
            <a:normAutofit fontScale="25000" lnSpcReduction="20000"/>
          </a:bodyPr>
          <a:lstStyle/>
          <a:p>
            <a:pPr>
              <a:buNone/>
            </a:pPr>
            <a:r>
              <a:rPr lang="en-US" sz="5600" dirty="0" smtClean="0">
                <a:latin typeface="Arial Black" pitchFamily="34" charset="0"/>
              </a:rPr>
              <a:t>variables:</a:t>
            </a:r>
          </a:p>
          <a:p>
            <a:pPr>
              <a:buNone/>
            </a:pPr>
            <a:r>
              <a:rPr lang="en-US" sz="5600" dirty="0" smtClean="0">
                <a:latin typeface="Arial Black" pitchFamily="34" charset="0"/>
              </a:rPr>
              <a:t>	short Year(</a:t>
            </a:r>
            <a:r>
              <a:rPr lang="en-US" sz="5600" dirty="0" err="1" smtClean="0">
                <a:latin typeface="Arial Black" pitchFamily="34" charset="0"/>
              </a:rPr>
              <a:t>ScanLine</a:t>
            </a:r>
            <a:r>
              <a:rPr lang="en-US" sz="5600" dirty="0" smtClean="0">
                <a:latin typeface="Arial Black" pitchFamily="34" charset="0"/>
              </a:rPr>
              <a:t>) ;</a:t>
            </a:r>
          </a:p>
          <a:p>
            <a:pPr>
              <a:buNone/>
            </a:pPr>
            <a:r>
              <a:rPr lang="en-US" sz="5600" dirty="0" smtClean="0">
                <a:latin typeface="Arial Black" pitchFamily="34" charset="0"/>
              </a:rPr>
              <a:t>		</a:t>
            </a:r>
            <a:r>
              <a:rPr lang="en-US" sz="5600" dirty="0" err="1" smtClean="0">
                <a:latin typeface="Arial Black" pitchFamily="34" charset="0"/>
              </a:rPr>
              <a:t>Year:long_name</a:t>
            </a:r>
            <a:r>
              <a:rPr lang="en-US" sz="5600" dirty="0" smtClean="0">
                <a:latin typeface="Arial Black" pitchFamily="34" charset="0"/>
              </a:rPr>
              <a:t> = "Year" ;</a:t>
            </a:r>
          </a:p>
          <a:p>
            <a:pPr>
              <a:buNone/>
            </a:pPr>
            <a:r>
              <a:rPr lang="en-US" sz="5600" dirty="0" smtClean="0">
                <a:latin typeface="Arial Black" pitchFamily="34" charset="0"/>
              </a:rPr>
              <a:t>		</a:t>
            </a:r>
            <a:r>
              <a:rPr lang="en-US" sz="5600" dirty="0" err="1" smtClean="0">
                <a:latin typeface="Arial Black" pitchFamily="34" charset="0"/>
              </a:rPr>
              <a:t>Year:units</a:t>
            </a:r>
            <a:r>
              <a:rPr lang="en-US" sz="5600" dirty="0" smtClean="0">
                <a:latin typeface="Arial Black" pitchFamily="34" charset="0"/>
              </a:rPr>
              <a:t> = " " ;</a:t>
            </a:r>
          </a:p>
          <a:p>
            <a:pPr>
              <a:buNone/>
            </a:pPr>
            <a:r>
              <a:rPr lang="en-US" sz="5600" dirty="0" smtClean="0">
                <a:latin typeface="Arial Black" pitchFamily="34" charset="0"/>
              </a:rPr>
              <a:t>		</a:t>
            </a:r>
            <a:r>
              <a:rPr lang="en-US" sz="5600" dirty="0" err="1" smtClean="0">
                <a:latin typeface="Arial Black" pitchFamily="34" charset="0"/>
              </a:rPr>
              <a:t>Year:missing_value</a:t>
            </a:r>
            <a:r>
              <a:rPr lang="en-US" sz="5600" dirty="0" smtClean="0">
                <a:latin typeface="Arial Black" pitchFamily="34" charset="0"/>
              </a:rPr>
              <a:t> = -9999s ;</a:t>
            </a:r>
          </a:p>
          <a:p>
            <a:pPr>
              <a:buNone/>
            </a:pPr>
            <a:r>
              <a:rPr lang="en-US" sz="5600" dirty="0" smtClean="0">
                <a:latin typeface="Arial Black" pitchFamily="34" charset="0"/>
              </a:rPr>
              <a:t>		</a:t>
            </a:r>
            <a:r>
              <a:rPr lang="en-US" sz="5600" dirty="0" err="1" smtClean="0">
                <a:latin typeface="Arial Black" pitchFamily="34" charset="0"/>
              </a:rPr>
              <a:t>Year:valid_max</a:t>
            </a:r>
            <a:r>
              <a:rPr lang="en-US" sz="5600" dirty="0" smtClean="0">
                <a:latin typeface="Arial Black" pitchFamily="34" charset="0"/>
              </a:rPr>
              <a:t> = 2006s ;</a:t>
            </a:r>
          </a:p>
          <a:p>
            <a:pPr>
              <a:buNone/>
            </a:pPr>
            <a:r>
              <a:rPr lang="en-US" sz="5600" dirty="0" smtClean="0">
                <a:latin typeface="Arial Black" pitchFamily="34" charset="0"/>
              </a:rPr>
              <a:t>		</a:t>
            </a:r>
            <a:r>
              <a:rPr lang="en-US" sz="5600" dirty="0" err="1" smtClean="0">
                <a:latin typeface="Arial Black" pitchFamily="34" charset="0"/>
              </a:rPr>
              <a:t>Year:valid_min</a:t>
            </a:r>
            <a:r>
              <a:rPr lang="en-US" sz="5600" dirty="0" smtClean="0">
                <a:latin typeface="Arial Black" pitchFamily="34" charset="0"/>
              </a:rPr>
              <a:t> = 1978s ;</a:t>
            </a:r>
          </a:p>
          <a:p>
            <a:pPr>
              <a:buNone/>
            </a:pPr>
            <a:r>
              <a:rPr lang="en-US" sz="5600" dirty="0" smtClean="0">
                <a:latin typeface="Arial Black" pitchFamily="34" charset="0"/>
              </a:rPr>
              <a:t>	short </a:t>
            </a:r>
            <a:r>
              <a:rPr lang="en-US" sz="5600" dirty="0" err="1" smtClean="0">
                <a:latin typeface="Arial Black" pitchFamily="34" charset="0"/>
              </a:rPr>
              <a:t>DayOfYear</a:t>
            </a:r>
            <a:r>
              <a:rPr lang="en-US" sz="5600" dirty="0" smtClean="0">
                <a:latin typeface="Arial Black" pitchFamily="34" charset="0"/>
              </a:rPr>
              <a:t>(</a:t>
            </a:r>
            <a:r>
              <a:rPr lang="en-US" sz="5600" dirty="0" err="1" smtClean="0">
                <a:latin typeface="Arial Black" pitchFamily="34" charset="0"/>
              </a:rPr>
              <a:t>ScanLine</a:t>
            </a:r>
            <a:r>
              <a:rPr lang="en-US" sz="5600" dirty="0" smtClean="0">
                <a:latin typeface="Arial Black" pitchFamily="34" charset="0"/>
              </a:rPr>
              <a:t>) ;</a:t>
            </a:r>
          </a:p>
          <a:p>
            <a:pPr>
              <a:buNone/>
            </a:pPr>
            <a:r>
              <a:rPr lang="en-US" sz="5600" dirty="0" smtClean="0">
                <a:latin typeface="Arial Black" pitchFamily="34" charset="0"/>
              </a:rPr>
              <a:t>		</a:t>
            </a:r>
            <a:r>
              <a:rPr lang="en-US" sz="5600" dirty="0" err="1" smtClean="0">
                <a:latin typeface="Arial Black" pitchFamily="34" charset="0"/>
              </a:rPr>
              <a:t>DayOfYear:long_name</a:t>
            </a:r>
            <a:r>
              <a:rPr lang="en-US" sz="5600" dirty="0" smtClean="0">
                <a:latin typeface="Arial Black" pitchFamily="34" charset="0"/>
              </a:rPr>
              <a:t> = "Day of the year" ;</a:t>
            </a:r>
          </a:p>
          <a:p>
            <a:pPr>
              <a:buNone/>
            </a:pPr>
            <a:r>
              <a:rPr lang="en-US" sz="5600" dirty="0" smtClean="0">
                <a:latin typeface="Arial Black" pitchFamily="34" charset="0"/>
              </a:rPr>
              <a:t>		</a:t>
            </a:r>
            <a:r>
              <a:rPr lang="en-US" sz="5600" dirty="0" err="1" smtClean="0">
                <a:latin typeface="Arial Black" pitchFamily="34" charset="0"/>
              </a:rPr>
              <a:t>DayOfYear:units</a:t>
            </a:r>
            <a:r>
              <a:rPr lang="en-US" sz="5600" dirty="0" smtClean="0">
                <a:latin typeface="Arial Black" pitchFamily="34" charset="0"/>
              </a:rPr>
              <a:t> = " " ;</a:t>
            </a:r>
          </a:p>
          <a:p>
            <a:pPr>
              <a:buNone/>
            </a:pPr>
            <a:r>
              <a:rPr lang="en-US" sz="5600" dirty="0" smtClean="0">
                <a:latin typeface="Arial Black" pitchFamily="34" charset="0"/>
              </a:rPr>
              <a:t>		</a:t>
            </a:r>
            <a:r>
              <a:rPr lang="en-US" sz="5600" dirty="0" err="1" smtClean="0">
                <a:latin typeface="Arial Black" pitchFamily="34" charset="0"/>
              </a:rPr>
              <a:t>DayOfYear:missing_value</a:t>
            </a:r>
            <a:r>
              <a:rPr lang="en-US" sz="5600" dirty="0" smtClean="0">
                <a:latin typeface="Arial Black" pitchFamily="34" charset="0"/>
              </a:rPr>
              <a:t> = -9999s ;</a:t>
            </a:r>
          </a:p>
          <a:p>
            <a:pPr>
              <a:buNone/>
            </a:pPr>
            <a:r>
              <a:rPr lang="en-US" sz="5600" dirty="0" smtClean="0">
                <a:latin typeface="Arial Black" pitchFamily="34" charset="0"/>
              </a:rPr>
              <a:t>		</a:t>
            </a:r>
            <a:r>
              <a:rPr lang="en-US" sz="5600" dirty="0" err="1" smtClean="0">
                <a:latin typeface="Arial Black" pitchFamily="34" charset="0"/>
              </a:rPr>
              <a:t>DayOfYear:valid_max</a:t>
            </a:r>
            <a:r>
              <a:rPr lang="en-US" sz="5600" dirty="0" smtClean="0">
                <a:latin typeface="Arial Black" pitchFamily="34" charset="0"/>
              </a:rPr>
              <a:t> = 366s ;</a:t>
            </a:r>
          </a:p>
          <a:p>
            <a:pPr>
              <a:buNone/>
            </a:pPr>
            <a:r>
              <a:rPr lang="en-US" sz="5600" dirty="0" smtClean="0">
                <a:latin typeface="Arial Black" pitchFamily="34" charset="0"/>
              </a:rPr>
              <a:t>		</a:t>
            </a:r>
            <a:r>
              <a:rPr lang="en-US" sz="5600" dirty="0" err="1" smtClean="0">
                <a:latin typeface="Arial Black" pitchFamily="34" charset="0"/>
              </a:rPr>
              <a:t>DayOfYear:valid_min</a:t>
            </a:r>
            <a:r>
              <a:rPr lang="en-US" sz="5600" dirty="0" smtClean="0">
                <a:latin typeface="Arial Black" pitchFamily="34" charset="0"/>
              </a:rPr>
              <a:t> = 1s ;</a:t>
            </a:r>
          </a:p>
          <a:p>
            <a:pPr>
              <a:buNone/>
            </a:pPr>
            <a:r>
              <a:rPr lang="en-US" sz="5600" dirty="0" smtClean="0">
                <a:latin typeface="Arial Black" pitchFamily="34" charset="0"/>
              </a:rPr>
              <a:t>	</a:t>
            </a:r>
            <a:r>
              <a:rPr lang="en-US" sz="5600" dirty="0" err="1" smtClean="0">
                <a:latin typeface="Arial Black" pitchFamily="34" charset="0"/>
              </a:rPr>
              <a:t>int</a:t>
            </a:r>
            <a:r>
              <a:rPr lang="en-US" sz="5600" dirty="0" smtClean="0">
                <a:latin typeface="Arial Black" pitchFamily="34" charset="0"/>
              </a:rPr>
              <a:t> </a:t>
            </a:r>
            <a:r>
              <a:rPr lang="en-US" sz="5600" dirty="0" err="1" smtClean="0">
                <a:latin typeface="Arial Black" pitchFamily="34" charset="0"/>
              </a:rPr>
              <a:t>MillisecondOfDay</a:t>
            </a:r>
            <a:r>
              <a:rPr lang="en-US" sz="5600" dirty="0" smtClean="0">
                <a:latin typeface="Arial Black" pitchFamily="34" charset="0"/>
              </a:rPr>
              <a:t>(</a:t>
            </a:r>
            <a:r>
              <a:rPr lang="en-US" sz="5600" dirty="0" err="1" smtClean="0">
                <a:latin typeface="Arial Black" pitchFamily="34" charset="0"/>
              </a:rPr>
              <a:t>ScanLine</a:t>
            </a:r>
            <a:r>
              <a:rPr lang="en-US" sz="5600" dirty="0" smtClean="0">
                <a:latin typeface="Arial Black" pitchFamily="34" charset="0"/>
              </a:rPr>
              <a:t>) ;</a:t>
            </a:r>
          </a:p>
          <a:p>
            <a:pPr>
              <a:buNone/>
            </a:pPr>
            <a:r>
              <a:rPr lang="en-US" sz="5600" dirty="0" smtClean="0">
                <a:latin typeface="Arial Black" pitchFamily="34" charset="0"/>
              </a:rPr>
              <a:t>		</a:t>
            </a:r>
            <a:r>
              <a:rPr lang="en-US" sz="5600" dirty="0" err="1" smtClean="0">
                <a:latin typeface="Arial Black" pitchFamily="34" charset="0"/>
              </a:rPr>
              <a:t>MillisecondOfDay:long_name</a:t>
            </a:r>
            <a:r>
              <a:rPr lang="en-US" sz="5600" dirty="0" smtClean="0">
                <a:latin typeface="Arial Black" pitchFamily="34" charset="0"/>
              </a:rPr>
              <a:t> = "Millisecond of the day" ;</a:t>
            </a:r>
          </a:p>
          <a:p>
            <a:pPr>
              <a:buNone/>
            </a:pPr>
            <a:r>
              <a:rPr lang="en-US" sz="5600" dirty="0" smtClean="0">
                <a:latin typeface="Arial Black" pitchFamily="34" charset="0"/>
              </a:rPr>
              <a:t>		</a:t>
            </a:r>
            <a:r>
              <a:rPr lang="en-US" sz="5600" dirty="0" err="1" smtClean="0">
                <a:latin typeface="Arial Black" pitchFamily="34" charset="0"/>
              </a:rPr>
              <a:t>MillisecondOfDay:units</a:t>
            </a:r>
            <a:r>
              <a:rPr lang="en-US" sz="5600" dirty="0" smtClean="0">
                <a:latin typeface="Arial Black" pitchFamily="34" charset="0"/>
              </a:rPr>
              <a:t> = " " ;</a:t>
            </a:r>
          </a:p>
          <a:p>
            <a:pPr>
              <a:buNone/>
            </a:pPr>
            <a:r>
              <a:rPr lang="en-US" sz="5600" dirty="0" smtClean="0">
                <a:latin typeface="Arial Black" pitchFamily="34" charset="0"/>
              </a:rPr>
              <a:t>		</a:t>
            </a:r>
            <a:r>
              <a:rPr lang="en-US" sz="5600" dirty="0" err="1" smtClean="0">
                <a:latin typeface="Arial Black" pitchFamily="34" charset="0"/>
              </a:rPr>
              <a:t>MillisecondOfDay:missing_value</a:t>
            </a:r>
            <a:r>
              <a:rPr lang="en-US" sz="5600" dirty="0" smtClean="0">
                <a:latin typeface="Arial Black" pitchFamily="34" charset="0"/>
              </a:rPr>
              <a:t> = -9999 ;</a:t>
            </a:r>
          </a:p>
          <a:p>
            <a:pPr>
              <a:buNone/>
            </a:pPr>
            <a:r>
              <a:rPr lang="en-US" sz="5600" dirty="0" smtClean="0">
                <a:latin typeface="Arial Black" pitchFamily="34" charset="0"/>
              </a:rPr>
              <a:t>		</a:t>
            </a:r>
            <a:r>
              <a:rPr lang="en-US" sz="5600" dirty="0" err="1" smtClean="0">
                <a:latin typeface="Arial Black" pitchFamily="34" charset="0"/>
              </a:rPr>
              <a:t>MillisecondOfDay:valid_max</a:t>
            </a:r>
            <a:r>
              <a:rPr lang="en-US" sz="5600" dirty="0" smtClean="0">
                <a:latin typeface="Arial Black" pitchFamily="34" charset="0"/>
              </a:rPr>
              <a:t> = 86400000 ;</a:t>
            </a:r>
          </a:p>
          <a:p>
            <a:pPr>
              <a:buNone/>
            </a:pPr>
            <a:r>
              <a:rPr lang="en-US" sz="5600" dirty="0" smtClean="0">
                <a:latin typeface="Arial Black" pitchFamily="34" charset="0"/>
              </a:rPr>
              <a:t>		</a:t>
            </a:r>
            <a:r>
              <a:rPr lang="en-US" sz="5600" dirty="0" err="1" smtClean="0">
                <a:latin typeface="Arial Black" pitchFamily="34" charset="0"/>
              </a:rPr>
              <a:t>MillisecondOfDay:valid_min</a:t>
            </a:r>
            <a:r>
              <a:rPr lang="en-US" sz="5600" dirty="0" smtClean="0">
                <a:latin typeface="Arial Black" pitchFamily="34" charset="0"/>
              </a:rPr>
              <a:t> = 1 ;</a:t>
            </a:r>
          </a:p>
          <a:p>
            <a:pPr>
              <a:buNone/>
            </a:pPr>
            <a:r>
              <a:rPr lang="en-US" sz="5600" dirty="0" smtClean="0">
                <a:latin typeface="Arial Black" pitchFamily="34" charset="0"/>
              </a:rPr>
              <a:t>	</a:t>
            </a:r>
            <a:endParaRPr lang="en-US" dirty="0"/>
          </a:p>
        </p:txBody>
      </p:sp>
      <p:sp>
        <p:nvSpPr>
          <p:cNvPr id="7" name="TextBox 6"/>
          <p:cNvSpPr txBox="1"/>
          <p:nvPr/>
        </p:nvSpPr>
        <p:spPr>
          <a:xfrm>
            <a:off x="4301067" y="865414"/>
            <a:ext cx="5604933" cy="2523768"/>
          </a:xfrm>
          <a:prstGeom prst="rect">
            <a:avLst/>
          </a:prstGeom>
          <a:noFill/>
        </p:spPr>
        <p:txBody>
          <a:bodyPr wrap="square" rtlCol="0">
            <a:spAutoFit/>
          </a:bodyPr>
          <a:lstStyle/>
          <a:p>
            <a:pPr>
              <a:buNone/>
            </a:pPr>
            <a:r>
              <a:rPr lang="en-US" sz="1400" dirty="0" smtClean="0">
                <a:solidFill>
                  <a:schemeClr val="tx1"/>
                </a:solidFill>
                <a:latin typeface="Arial Black" pitchFamily="34" charset="0"/>
              </a:rPr>
              <a:t>float </a:t>
            </a:r>
            <a:r>
              <a:rPr lang="en-US" sz="1400" dirty="0" err="1" smtClean="0">
                <a:solidFill>
                  <a:schemeClr val="tx1"/>
                </a:solidFill>
                <a:latin typeface="Arial Black" pitchFamily="34" charset="0"/>
              </a:rPr>
              <a:t>ScanTime</a:t>
            </a:r>
            <a:r>
              <a:rPr lang="en-US" sz="1400" dirty="0" smtClean="0">
                <a:solidFill>
                  <a:schemeClr val="tx1"/>
                </a:solidFill>
                <a:latin typeface="Arial Black" pitchFamily="34" charset="0"/>
              </a:rPr>
              <a:t>(</a:t>
            </a:r>
            <a:r>
              <a:rPr lang="en-US" sz="1400" dirty="0" err="1" smtClean="0">
                <a:solidFill>
                  <a:schemeClr val="tx1"/>
                </a:solidFill>
                <a:latin typeface="Arial Black" pitchFamily="34" charset="0"/>
              </a:rPr>
              <a:t>ScanLine</a:t>
            </a:r>
            <a:r>
              <a:rPr lang="en-US" sz="1400" dirty="0" smtClean="0">
                <a:solidFill>
                  <a:schemeClr val="tx1"/>
                </a:solidFill>
                <a:latin typeface="Arial Black" pitchFamily="34" charset="0"/>
              </a:rPr>
              <a:t>) ;</a:t>
            </a:r>
          </a:p>
          <a:p>
            <a:pPr>
              <a:buNone/>
            </a:pPr>
            <a:r>
              <a:rPr lang="en-US" sz="1400" dirty="0" smtClean="0">
                <a:solidFill>
                  <a:schemeClr val="tx1"/>
                </a:solidFill>
                <a:latin typeface="Arial Black" pitchFamily="34" charset="0"/>
              </a:rPr>
              <a:t>		</a:t>
            </a:r>
            <a:r>
              <a:rPr lang="en-US" sz="1400" dirty="0" err="1" smtClean="0">
                <a:solidFill>
                  <a:schemeClr val="tx1"/>
                </a:solidFill>
                <a:latin typeface="Arial Black" pitchFamily="34" charset="0"/>
              </a:rPr>
              <a:t>ScanTime:long_name</a:t>
            </a:r>
            <a:r>
              <a:rPr lang="en-US" sz="1400" dirty="0" smtClean="0">
                <a:solidFill>
                  <a:schemeClr val="tx1"/>
                </a:solidFill>
                <a:latin typeface="Arial Black" pitchFamily="34" charset="0"/>
              </a:rPr>
              <a:t> = "Scan start time (UTC) in a referenced or elapsed time format" ;</a:t>
            </a:r>
          </a:p>
          <a:p>
            <a:pPr>
              <a:buNone/>
            </a:pPr>
            <a:r>
              <a:rPr lang="en-US" sz="1400" dirty="0" smtClean="0">
                <a:solidFill>
                  <a:schemeClr val="tx1"/>
                </a:solidFill>
                <a:latin typeface="Arial Black" pitchFamily="34" charset="0"/>
              </a:rPr>
              <a:t>		</a:t>
            </a:r>
            <a:r>
              <a:rPr lang="en-US" sz="1400" dirty="0" err="1" smtClean="0">
                <a:solidFill>
                  <a:schemeClr val="tx1"/>
                </a:solidFill>
                <a:latin typeface="Arial Black" pitchFamily="34" charset="0"/>
              </a:rPr>
              <a:t>ScanTime:standard_name</a:t>
            </a:r>
            <a:r>
              <a:rPr lang="en-US" sz="1400" dirty="0" smtClean="0">
                <a:solidFill>
                  <a:schemeClr val="tx1"/>
                </a:solidFill>
                <a:latin typeface="Arial Black" pitchFamily="34" charset="0"/>
              </a:rPr>
              <a:t> = "time" ;</a:t>
            </a:r>
          </a:p>
          <a:p>
            <a:r>
              <a:rPr lang="en-US" sz="1400" dirty="0" smtClean="0">
                <a:solidFill>
                  <a:schemeClr val="tx1"/>
                </a:solidFill>
                <a:latin typeface="Arial Black" pitchFamily="34" charset="0"/>
              </a:rPr>
              <a:t>		</a:t>
            </a:r>
            <a:r>
              <a:rPr lang="en-US" sz="1400" dirty="0" err="1" smtClean="0">
                <a:solidFill>
                  <a:schemeClr val="tx1"/>
                </a:solidFill>
                <a:latin typeface="Arial Black" pitchFamily="34" charset="0"/>
              </a:rPr>
              <a:t>ScanTime:units</a:t>
            </a:r>
            <a:r>
              <a:rPr lang="en-US" sz="1400" dirty="0" smtClean="0">
                <a:solidFill>
                  <a:schemeClr val="tx1"/>
                </a:solidFill>
                <a:latin typeface="Arial Black" pitchFamily="34" charset="0"/>
              </a:rPr>
              <a:t> = "seconds since 1987-01-01T00:00:00.00Z                                                                                           " ;</a:t>
            </a:r>
          </a:p>
          <a:p>
            <a:r>
              <a:rPr lang="en-US" sz="1400" dirty="0" smtClean="0">
                <a:solidFill>
                  <a:schemeClr val="tx1"/>
                </a:solidFill>
                <a:latin typeface="Arial Black" pitchFamily="34" charset="0"/>
              </a:rPr>
              <a:t>		</a:t>
            </a:r>
            <a:r>
              <a:rPr lang="en-US" sz="1400" dirty="0" err="1" smtClean="0">
                <a:solidFill>
                  <a:schemeClr val="tx1"/>
                </a:solidFill>
                <a:latin typeface="Arial Black" pitchFamily="34" charset="0"/>
              </a:rPr>
              <a:t>ScanTime:missing_value</a:t>
            </a:r>
            <a:r>
              <a:rPr lang="en-US" sz="1400" dirty="0" smtClean="0">
                <a:solidFill>
                  <a:schemeClr val="tx1"/>
                </a:solidFill>
                <a:latin typeface="Arial Black" pitchFamily="34" charset="0"/>
              </a:rPr>
              <a:t> = -9999.f ;</a:t>
            </a:r>
          </a:p>
          <a:p>
            <a:r>
              <a:rPr lang="en-US" sz="1400" dirty="0" smtClean="0">
                <a:solidFill>
                  <a:schemeClr val="tx1"/>
                </a:solidFill>
                <a:latin typeface="Arial Black" pitchFamily="34" charset="0"/>
              </a:rPr>
              <a:t>		</a:t>
            </a:r>
            <a:r>
              <a:rPr lang="en-US" sz="1400" dirty="0" err="1" smtClean="0">
                <a:solidFill>
                  <a:schemeClr val="tx1"/>
                </a:solidFill>
                <a:latin typeface="Arial Black" pitchFamily="34" charset="0"/>
              </a:rPr>
              <a:t>ScanTime:valid_max</a:t>
            </a:r>
            <a:r>
              <a:rPr lang="en-US" sz="1400" dirty="0" smtClean="0">
                <a:solidFill>
                  <a:schemeClr val="tx1"/>
                </a:solidFill>
                <a:latin typeface="Arial Black" pitchFamily="34" charset="0"/>
              </a:rPr>
              <a:t> = 3.5e+07f ;</a:t>
            </a:r>
          </a:p>
          <a:p>
            <a:r>
              <a:rPr lang="en-US" sz="1400" dirty="0" smtClean="0">
                <a:solidFill>
                  <a:schemeClr val="tx1"/>
                </a:solidFill>
                <a:latin typeface="Arial Black" pitchFamily="34" charset="0"/>
              </a:rPr>
              <a:t>		</a:t>
            </a:r>
            <a:r>
              <a:rPr lang="en-US" sz="1400" dirty="0" err="1" smtClean="0">
                <a:solidFill>
                  <a:schemeClr val="tx1"/>
                </a:solidFill>
                <a:latin typeface="Arial Black" pitchFamily="34" charset="0"/>
              </a:rPr>
              <a:t>ScanTime:valid_min</a:t>
            </a:r>
            <a:r>
              <a:rPr lang="en-US" sz="1400" dirty="0" smtClean="0">
                <a:solidFill>
                  <a:schemeClr val="tx1"/>
                </a:solidFill>
                <a:latin typeface="Arial Black" pitchFamily="34" charset="0"/>
              </a:rPr>
              <a:t> = 0.f ;</a:t>
            </a:r>
          </a:p>
          <a:p>
            <a:endParaRPr lang="en-US" dirty="0" smtClean="0">
              <a:solidFill>
                <a:schemeClr val="tx1"/>
              </a:solidFill>
            </a:endParaRPr>
          </a:p>
          <a:p>
            <a:endParaRPr lang="en-US" dirty="0">
              <a:solidFill>
                <a:schemeClr val="tx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7503" y="1065635"/>
            <a:ext cx="8915400" cy="2535696"/>
          </a:xfrm>
        </p:spPr>
        <p:txBody>
          <a:bodyPr/>
          <a:lstStyle/>
          <a:p>
            <a:pPr>
              <a:buNone/>
            </a:pPr>
            <a:r>
              <a:rPr lang="en-US" dirty="0" smtClean="0">
                <a:solidFill>
                  <a:srgbClr val="FF0000"/>
                </a:solidFill>
              </a:rPr>
              <a:t>Format of Calibration Coefficients</a:t>
            </a:r>
          </a:p>
          <a:p>
            <a:pPr>
              <a:buNone/>
            </a:pPr>
            <a:endParaRPr lang="en-US" dirty="0" smtClean="0"/>
          </a:p>
          <a:p>
            <a:pPr>
              <a:buNone/>
            </a:pPr>
            <a:r>
              <a:rPr lang="en-US" sz="2000" dirty="0" smtClean="0"/>
              <a:t>ch4: Delta0=-0.0000e-5 Kappa=-0.0000e-5 Mu0=-0.2690 </a:t>
            </a:r>
            <a:r>
              <a:rPr lang="en-US" sz="2000" dirty="0" err="1" smtClean="0"/>
              <a:t>Lamda</a:t>
            </a:r>
            <a:r>
              <a:rPr lang="en-US" sz="2000" dirty="0" smtClean="0"/>
              <a:t>=0.0000\n"</a:t>
            </a:r>
          </a:p>
          <a:p>
            <a:pPr>
              <a:buNone/>
            </a:pPr>
            <a:r>
              <a:rPr lang="en-US" sz="2000" dirty="0" smtClean="0"/>
              <a:t>ch5: Delta0=-0.0000e-5 Kappa=-0.0000e-5 Mu0=0.3000 </a:t>
            </a:r>
            <a:r>
              <a:rPr lang="en-US" sz="2000" dirty="0" err="1" smtClean="0"/>
              <a:t>Lamda</a:t>
            </a:r>
            <a:r>
              <a:rPr lang="en-US" sz="2000" dirty="0" smtClean="0"/>
              <a:t>=0.0000\n"</a:t>
            </a:r>
          </a:p>
          <a:p>
            <a:pPr>
              <a:buNone/>
            </a:pPr>
            <a:r>
              <a:rPr lang="en-US" sz="2000" dirty="0" smtClean="0"/>
              <a:t>ch6: Delta0=1.4060e-5 Kappa=-0.6140e-5 Mu0=0.0000 </a:t>
            </a:r>
            <a:r>
              <a:rPr lang="en-US" sz="2000" dirty="0" err="1" smtClean="0"/>
              <a:t>Lamda</a:t>
            </a:r>
            <a:r>
              <a:rPr lang="en-US" sz="2000" dirty="0" smtClean="0"/>
              <a:t>=0.4420\n"</a:t>
            </a:r>
          </a:p>
          <a:p>
            <a:pPr>
              <a:buNone/>
            </a:pPr>
            <a:r>
              <a:rPr lang="en-US" sz="2000" dirty="0" smtClean="0"/>
              <a:t>ch7: Delta0=-0.0000e-5 Kappa=-0.0000e-5 Mu0=0.3000 </a:t>
            </a:r>
            <a:r>
              <a:rPr lang="en-US" sz="2000" dirty="0" err="1" smtClean="0"/>
              <a:t>Lamda</a:t>
            </a:r>
            <a:r>
              <a:rPr lang="en-US" sz="2000" dirty="0" smtClean="0"/>
              <a:t>=0.0000\n"</a:t>
            </a:r>
          </a:p>
          <a:p>
            <a:pPr>
              <a:buNone/>
            </a:pPr>
            <a:endParaRPr lang="en-US" dirty="0" smtClean="0"/>
          </a:p>
          <a:p>
            <a:pPr>
              <a:buNone/>
            </a:pPr>
            <a:endParaRPr lang="en-US" dirty="0" smtClean="0"/>
          </a:p>
          <a:p>
            <a:pPr>
              <a:buNone/>
            </a:pPr>
            <a:endParaRPr lang="en-US" dirty="0"/>
          </a:p>
        </p:txBody>
      </p:sp>
      <p:sp>
        <p:nvSpPr>
          <p:cNvPr id="4" name="Title 1"/>
          <p:cNvSpPr txBox="1">
            <a:spLocks/>
          </p:cNvSpPr>
          <p:nvPr/>
        </p:nvSpPr>
        <p:spPr bwMode="auto">
          <a:xfrm>
            <a:off x="285064" y="0"/>
            <a:ext cx="8915400" cy="555625"/>
          </a:xfrm>
          <a:prstGeom prst="rect">
            <a:avLst/>
          </a:prstGeom>
          <a:noFill/>
          <a:ln w="9525">
            <a:noFill/>
            <a:miter lim="800000"/>
            <a:headEnd/>
            <a:tailEnd/>
          </a:ln>
        </p:spPr>
        <p:txBody>
          <a:bodyPr vert="horz" wrap="square" lIns="91366" tIns="45682" rIns="91366" bIns="45682"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smtClean="0">
                <a:ln>
                  <a:noFill/>
                </a:ln>
                <a:solidFill>
                  <a:schemeClr val="tx1"/>
                </a:solidFill>
                <a:effectLst/>
                <a:uLnTx/>
                <a:uFillTx/>
                <a:latin typeface="+mj-lt"/>
                <a:ea typeface="+mj-ea"/>
                <a:cs typeface="+mj-cs"/>
              </a:rPr>
              <a:t>Proposed MW Cross Calibration Standards</a:t>
            </a:r>
            <a:endParaRPr kumimoji="0" lang="en-US" sz="2800" b="1" i="0" u="none" strike="noStrike" kern="1200" cap="none" spc="0" normalizeH="0" baseline="0" noProof="0" dirty="0">
              <a:ln>
                <a:noFill/>
              </a:ln>
              <a:solidFill>
                <a:schemeClr val="tx1"/>
              </a:solidFill>
              <a:effectLst/>
              <a:uLnTx/>
              <a:uFillTx/>
              <a:latin typeface="+mj-lt"/>
              <a:ea typeface="+mj-ea"/>
              <a:cs typeface="+mj-cs"/>
            </a:endParaRPr>
          </a:p>
        </p:txBody>
      </p:sp>
      <p:sp>
        <p:nvSpPr>
          <p:cNvPr id="5" name="Content Placeholder 2"/>
          <p:cNvSpPr txBox="1">
            <a:spLocks/>
          </p:cNvSpPr>
          <p:nvPr/>
        </p:nvSpPr>
        <p:spPr bwMode="auto">
          <a:xfrm>
            <a:off x="633632" y="3989370"/>
            <a:ext cx="8915400" cy="2535696"/>
          </a:xfrm>
          <a:prstGeom prst="rect">
            <a:avLst/>
          </a:prstGeom>
          <a:noFill/>
          <a:ln w="9525">
            <a:noFill/>
            <a:miter lim="800000"/>
            <a:headEnd/>
            <a:tailEnd/>
          </a:ln>
        </p:spPr>
        <p:txBody>
          <a:bodyPr vert="horz" wrap="square" lIns="91366" tIns="45682" rIns="91366" bIns="45682" numCol="1" anchor="t" anchorCtr="0" compatLnSpc="1">
            <a:prstTxWarp prst="textNoShape">
              <a:avLst/>
            </a:prstTxWarp>
          </a:bodyPr>
          <a:lstStyle/>
          <a:p>
            <a:pPr marL="342627" marR="0" lvl="0" indent="-342627" algn="l" defTabSz="914400" rtl="0" eaLnBrk="0" fontAlgn="base" latinLnBrk="0" hangingPunct="0">
              <a:lnSpc>
                <a:spcPct val="100000"/>
              </a:lnSpc>
              <a:spcBef>
                <a:spcPct val="20000"/>
              </a:spcBef>
              <a:spcAft>
                <a:spcPct val="0"/>
              </a:spcAft>
              <a:buClrTx/>
              <a:buSzTx/>
              <a:buFont typeface="Arial" charset="0"/>
              <a:buNone/>
              <a:tabLst/>
              <a:defRPr/>
            </a:pPr>
            <a:endParaRPr kumimoji="0" lang="en-US" sz="2300" b="1" i="0" u="none" strike="noStrike" kern="1200" cap="none" spc="0" normalizeH="0" baseline="0" noProof="0" dirty="0" smtClean="0">
              <a:ln>
                <a:noFill/>
              </a:ln>
              <a:solidFill>
                <a:schemeClr val="tx1"/>
              </a:solidFill>
              <a:effectLst/>
              <a:uLnTx/>
              <a:uFillTx/>
              <a:latin typeface="+mn-lt"/>
              <a:ea typeface="+mn-ea"/>
              <a:cs typeface="+mn-cs"/>
            </a:endParaRPr>
          </a:p>
          <a:p>
            <a:pPr marL="342627" marR="0" lvl="0" indent="-342627" algn="l" defTabSz="914400" rtl="0" eaLnBrk="0" fontAlgn="base" latinLnBrk="0" hangingPunct="0">
              <a:lnSpc>
                <a:spcPct val="100000"/>
              </a:lnSpc>
              <a:spcBef>
                <a:spcPct val="20000"/>
              </a:spcBef>
              <a:spcAft>
                <a:spcPct val="0"/>
              </a:spcAft>
              <a:buClrTx/>
              <a:buSzTx/>
              <a:buFont typeface="Arial" charset="0"/>
              <a:buNone/>
              <a:tabLst/>
              <a:defRPr/>
            </a:pPr>
            <a:endParaRPr kumimoji="0" lang="en-US" sz="2300" b="1" i="0" u="none" strike="noStrike" kern="1200" cap="none" spc="0" normalizeH="0" baseline="0" noProof="0" dirty="0" smtClean="0">
              <a:ln>
                <a:noFill/>
              </a:ln>
              <a:solidFill>
                <a:schemeClr val="tx1"/>
              </a:solidFill>
              <a:effectLst/>
              <a:uLnTx/>
              <a:uFillTx/>
              <a:latin typeface="+mn-lt"/>
              <a:ea typeface="+mn-ea"/>
              <a:cs typeface="+mn-cs"/>
            </a:endParaRPr>
          </a:p>
          <a:p>
            <a:pPr marL="342627" marR="0" lvl="0" indent="-342627" algn="l" defTabSz="914400" rtl="0" eaLnBrk="0" fontAlgn="base" latinLnBrk="0" hangingPunct="0">
              <a:lnSpc>
                <a:spcPct val="100000"/>
              </a:lnSpc>
              <a:spcBef>
                <a:spcPct val="20000"/>
              </a:spcBef>
              <a:spcAft>
                <a:spcPct val="0"/>
              </a:spcAft>
              <a:buClrTx/>
              <a:buSzTx/>
              <a:buFont typeface="Arial" charset="0"/>
              <a:buNone/>
              <a:tabLst/>
              <a:defRPr/>
            </a:pPr>
            <a:endParaRPr kumimoji="0" lang="en-US" sz="2300" b="1"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6"/>
          <p:cNvSpPr/>
          <p:nvPr/>
        </p:nvSpPr>
        <p:spPr>
          <a:xfrm>
            <a:off x="549225" y="4131688"/>
            <a:ext cx="7708509" cy="1323439"/>
          </a:xfrm>
          <a:prstGeom prst="rect">
            <a:avLst/>
          </a:prstGeom>
        </p:spPr>
        <p:txBody>
          <a:bodyPr wrap="square">
            <a:spAutoFit/>
          </a:bodyPr>
          <a:lstStyle/>
          <a:p>
            <a:r>
              <a:rPr lang="en-US" sz="2000" dirty="0" err="1" smtClean="0">
                <a:solidFill>
                  <a:schemeClr val="tx1"/>
                </a:solidFill>
              </a:rPr>
              <a:t>Uncertainty_estimate_IMICA</a:t>
            </a:r>
            <a:r>
              <a:rPr lang="en-US" sz="2000" dirty="0" smtClean="0">
                <a:solidFill>
                  <a:schemeClr val="tx1"/>
                </a:solidFill>
              </a:rPr>
              <a:t> = "ch4: 0.750K ch5: 0.750K ch6: 0.750K ch7: 0.750K ch8: 0.750K ch9: 0.850K ch10: 0.900K ch11: 0.900K ch12: 1.100K ch13: 1.300K ch14: 1.700K" </a:t>
            </a:r>
            <a:endParaRPr lang="en-US" sz="2000" dirty="0">
              <a:solidFill>
                <a:schemeClr val="tx1"/>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0"/>
            <a:ext cx="8915400" cy="555665"/>
          </a:xfrm>
          <a:solidFill>
            <a:srgbClr val="92D050"/>
          </a:solidFill>
        </p:spPr>
        <p:txBody>
          <a:bodyPr/>
          <a:lstStyle/>
          <a:p>
            <a:r>
              <a:rPr lang="en-US" dirty="0" smtClean="0">
                <a:solidFill>
                  <a:schemeClr val="bg1"/>
                </a:solidFill>
              </a:rPr>
              <a:t>Microwave Reference Records</a:t>
            </a:r>
            <a:endParaRPr lang="en-US" dirty="0">
              <a:solidFill>
                <a:schemeClr val="bg1"/>
              </a:solidFill>
            </a:endParaRPr>
          </a:p>
        </p:txBody>
      </p:sp>
      <p:sp>
        <p:nvSpPr>
          <p:cNvPr id="7" name="Content Placeholder 6"/>
          <p:cNvSpPr>
            <a:spLocks noGrp="1"/>
          </p:cNvSpPr>
          <p:nvPr>
            <p:ph idx="1"/>
          </p:nvPr>
        </p:nvSpPr>
        <p:spPr>
          <a:xfrm>
            <a:off x="495299" y="1495259"/>
            <a:ext cx="8915400" cy="3208799"/>
          </a:xfrm>
        </p:spPr>
        <p:txBody>
          <a:bodyPr/>
          <a:lstStyle/>
          <a:p>
            <a:pPr>
              <a:buNone/>
            </a:pPr>
            <a:r>
              <a:rPr lang="en-US" sz="2800" dirty="0" smtClean="0"/>
              <a:t>The AMSU/MSU L1B FCDR for O</a:t>
            </a:r>
            <a:r>
              <a:rPr lang="en-US" sz="2800" baseline="-25000" dirty="0" smtClean="0"/>
              <a:t>2</a:t>
            </a:r>
            <a:r>
              <a:rPr lang="en-US" sz="2800" dirty="0" smtClean="0"/>
              <a:t> bands is stable better than 0.1K/</a:t>
            </a:r>
            <a:r>
              <a:rPr lang="en-US" sz="2800" dirty="0" err="1" smtClean="0"/>
              <a:t>dec.</a:t>
            </a:r>
            <a:endParaRPr lang="en-US" sz="2800" dirty="0" smtClean="0"/>
          </a:p>
          <a:p>
            <a:pPr lvl="1"/>
            <a:r>
              <a:rPr lang="en-US" sz="2800" dirty="0" smtClean="0"/>
              <a:t>Has scan angle corrected radiances</a:t>
            </a:r>
          </a:p>
          <a:p>
            <a:pPr lvl="1"/>
            <a:r>
              <a:rPr lang="en-US" sz="2800" dirty="0" smtClean="0"/>
              <a:t>De-trended time series.</a:t>
            </a:r>
          </a:p>
          <a:p>
            <a:pPr lvl="1"/>
            <a:r>
              <a:rPr lang="en-US" sz="2800" dirty="0" smtClean="0"/>
              <a:t>Undergoes stringent quality assurance test</a:t>
            </a:r>
          </a:p>
          <a:p>
            <a:pPr lvl="1"/>
            <a:r>
              <a:rPr lang="en-US" sz="2800" dirty="0" smtClean="0"/>
              <a:t>Real time quality flags for each pixel  provided with the product</a:t>
            </a:r>
          </a:p>
          <a:p>
            <a:pPr lvl="1">
              <a:buNone/>
            </a:pPr>
            <a:endParaRPr lang="en-US" dirty="0" smtClean="0"/>
          </a:p>
          <a:p>
            <a:pPr lvl="1">
              <a:buNone/>
            </a:pPr>
            <a:endParaRPr lang="en-US" dirty="0" smtClean="0"/>
          </a:p>
          <a:p>
            <a:pPr>
              <a:buNone/>
            </a:pPr>
            <a:endParaRPr lang="en-US" dirty="0"/>
          </a:p>
        </p:txBody>
      </p:sp>
      <p:sp>
        <p:nvSpPr>
          <p:cNvPr id="4" name="TextBox 3"/>
          <p:cNvSpPr txBox="1"/>
          <p:nvPr/>
        </p:nvSpPr>
        <p:spPr>
          <a:xfrm>
            <a:off x="495300" y="733074"/>
            <a:ext cx="8915399" cy="584775"/>
          </a:xfrm>
          <a:prstGeom prst="rect">
            <a:avLst/>
          </a:prstGeom>
          <a:noFill/>
        </p:spPr>
        <p:txBody>
          <a:bodyPr wrap="square" rtlCol="0">
            <a:spAutoFit/>
          </a:bodyPr>
          <a:lstStyle/>
          <a:p>
            <a:r>
              <a:rPr lang="en-US" sz="1600" dirty="0" smtClean="0">
                <a:solidFill>
                  <a:schemeClr val="tx1"/>
                </a:solidFill>
              </a:rPr>
              <a:t>In Microwave we don’t have SI traceable instruments that can act as references</a:t>
            </a:r>
          </a:p>
          <a:p>
            <a:r>
              <a:rPr lang="en-US" sz="1600" dirty="0" smtClean="0">
                <a:solidFill>
                  <a:schemeClr val="tx1"/>
                </a:solidFill>
              </a:rPr>
              <a:t> It is proposed that in-orbit MW instruments would use FCDR (L1B) as references.</a:t>
            </a:r>
            <a:endParaRPr lang="en-US" sz="1600" dirty="0">
              <a:solidFill>
                <a:schemeClr val="tx1"/>
              </a:solidFill>
            </a:endParaRPr>
          </a:p>
        </p:txBody>
      </p:sp>
      <p:sp>
        <p:nvSpPr>
          <p:cNvPr id="8" name="TextBox 7"/>
          <p:cNvSpPr txBox="1"/>
          <p:nvPr/>
        </p:nvSpPr>
        <p:spPr>
          <a:xfrm>
            <a:off x="495299" y="5477849"/>
            <a:ext cx="8915399" cy="584775"/>
          </a:xfrm>
          <a:prstGeom prst="rect">
            <a:avLst/>
          </a:prstGeom>
          <a:solidFill>
            <a:schemeClr val="accent2"/>
          </a:solidFill>
        </p:spPr>
        <p:txBody>
          <a:bodyPr wrap="square" rtlCol="0">
            <a:spAutoFit/>
          </a:bodyPr>
          <a:lstStyle/>
          <a:p>
            <a:r>
              <a:rPr lang="en-US" sz="1600" dirty="0" smtClean="0"/>
              <a:t>The FCDR should have enough information to able to perform SNO with contemporary instruments. Evaluation of its Metadata was required.</a:t>
            </a:r>
            <a:endParaRPr lang="en-US" sz="1600" dirty="0"/>
          </a:p>
        </p:txBody>
      </p:sp>
    </p:spTree>
    <p:extLst>
      <p:ext uri="{BB962C8B-B14F-4D97-AF65-F5344CB8AC3E}">
        <p14:creationId xmlns:p14="http://schemas.microsoft.com/office/powerpoint/2010/main" val="22909602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95300" y="1207080"/>
            <a:ext cx="8915400" cy="1266980"/>
          </a:xfrm>
        </p:spPr>
        <p:txBody>
          <a:bodyPr/>
          <a:lstStyle/>
          <a:p>
            <a:r>
              <a:rPr lang="en-US" dirty="0" smtClean="0"/>
              <a:t>The FCDR is resembles a typical scene L1B file.</a:t>
            </a:r>
          </a:p>
          <a:p>
            <a:r>
              <a:rPr lang="en-US" dirty="0" smtClean="0"/>
              <a:t>CF1.5 Metadata conventions are followed. </a:t>
            </a:r>
          </a:p>
          <a:p>
            <a:pPr marL="0" indent="0">
              <a:buNone/>
            </a:pPr>
            <a:endParaRPr lang="en-US" dirty="0" smtClean="0"/>
          </a:p>
          <a:p>
            <a:pPr marL="0" indent="0">
              <a:buNone/>
            </a:pPr>
            <a:endParaRPr lang="en-US" dirty="0"/>
          </a:p>
        </p:txBody>
      </p:sp>
      <p:sp>
        <p:nvSpPr>
          <p:cNvPr id="4" name="Title 1"/>
          <p:cNvSpPr txBox="1">
            <a:spLocks/>
          </p:cNvSpPr>
          <p:nvPr/>
        </p:nvSpPr>
        <p:spPr bwMode="auto">
          <a:xfrm>
            <a:off x="495300" y="0"/>
            <a:ext cx="8915400" cy="555665"/>
          </a:xfrm>
          <a:prstGeom prst="rect">
            <a:avLst/>
          </a:prstGeom>
          <a:solidFill>
            <a:srgbClr val="92D050"/>
          </a:solidFill>
          <a:ln w="9525">
            <a:noFill/>
            <a:miter lim="800000"/>
            <a:headEnd/>
            <a:tailEnd/>
          </a:ln>
        </p:spPr>
        <p:txBody>
          <a:bodyPr vert="horz" wrap="square" lIns="91366" tIns="45682" rIns="91366" bIns="45682" numCol="1" anchor="ctr" anchorCtr="0" compatLnSpc="1">
            <a:prstTxWarp prst="textNoShape">
              <a:avLst/>
            </a:prstTxWarp>
          </a:bodyPr>
          <a:lstStyle>
            <a:lvl1pPr algn="ctr" rtl="0" eaLnBrk="0" fontAlgn="base" hangingPunct="0">
              <a:spcBef>
                <a:spcPct val="0"/>
              </a:spcBef>
              <a:spcAft>
                <a:spcPct val="0"/>
              </a:spcAft>
              <a:defRPr sz="2800" b="1" kern="1200">
                <a:solidFill>
                  <a:schemeClr val="tx1"/>
                </a:solidFill>
                <a:latin typeface="+mj-lt"/>
                <a:ea typeface="+mj-ea"/>
                <a:cs typeface="+mj-cs"/>
              </a:defRPr>
            </a:lvl1pPr>
            <a:lvl2pPr algn="ctr" rtl="0" eaLnBrk="0" fontAlgn="base" hangingPunct="0">
              <a:spcBef>
                <a:spcPct val="0"/>
              </a:spcBef>
              <a:spcAft>
                <a:spcPct val="0"/>
              </a:spcAft>
              <a:defRPr sz="4300">
                <a:solidFill>
                  <a:schemeClr val="tx1"/>
                </a:solidFill>
                <a:latin typeface="Calibri" pitchFamily="34" charset="0"/>
              </a:defRPr>
            </a:lvl2pPr>
            <a:lvl3pPr algn="ctr" rtl="0" eaLnBrk="0" fontAlgn="base" hangingPunct="0">
              <a:spcBef>
                <a:spcPct val="0"/>
              </a:spcBef>
              <a:spcAft>
                <a:spcPct val="0"/>
              </a:spcAft>
              <a:defRPr sz="4300">
                <a:solidFill>
                  <a:schemeClr val="tx1"/>
                </a:solidFill>
                <a:latin typeface="Calibri" pitchFamily="34" charset="0"/>
              </a:defRPr>
            </a:lvl3pPr>
            <a:lvl4pPr algn="ctr" rtl="0" eaLnBrk="0" fontAlgn="base" hangingPunct="0">
              <a:spcBef>
                <a:spcPct val="0"/>
              </a:spcBef>
              <a:spcAft>
                <a:spcPct val="0"/>
              </a:spcAft>
              <a:defRPr sz="4300">
                <a:solidFill>
                  <a:schemeClr val="tx1"/>
                </a:solidFill>
                <a:latin typeface="Calibri" pitchFamily="34" charset="0"/>
              </a:defRPr>
            </a:lvl4pPr>
            <a:lvl5pPr algn="ctr" rtl="0" eaLnBrk="0" fontAlgn="base" hangingPunct="0">
              <a:spcBef>
                <a:spcPct val="0"/>
              </a:spcBef>
              <a:spcAft>
                <a:spcPct val="0"/>
              </a:spcAft>
              <a:defRPr sz="4300">
                <a:solidFill>
                  <a:schemeClr val="tx1"/>
                </a:solidFill>
                <a:latin typeface="Calibri" pitchFamily="34" charset="0"/>
              </a:defRPr>
            </a:lvl5pPr>
            <a:lvl6pPr marL="456837" algn="ctr" rtl="0" fontAlgn="base">
              <a:spcBef>
                <a:spcPct val="0"/>
              </a:spcBef>
              <a:spcAft>
                <a:spcPct val="0"/>
              </a:spcAft>
              <a:defRPr sz="4300">
                <a:solidFill>
                  <a:schemeClr val="tx1"/>
                </a:solidFill>
                <a:latin typeface="Calibri" pitchFamily="34" charset="0"/>
              </a:defRPr>
            </a:lvl6pPr>
            <a:lvl7pPr marL="913673" algn="ctr" rtl="0" fontAlgn="base">
              <a:spcBef>
                <a:spcPct val="0"/>
              </a:spcBef>
              <a:spcAft>
                <a:spcPct val="0"/>
              </a:spcAft>
              <a:defRPr sz="4300">
                <a:solidFill>
                  <a:schemeClr val="tx1"/>
                </a:solidFill>
                <a:latin typeface="Calibri" pitchFamily="34" charset="0"/>
              </a:defRPr>
            </a:lvl7pPr>
            <a:lvl8pPr marL="1370508" algn="ctr" rtl="0" fontAlgn="base">
              <a:spcBef>
                <a:spcPct val="0"/>
              </a:spcBef>
              <a:spcAft>
                <a:spcPct val="0"/>
              </a:spcAft>
              <a:defRPr sz="4300">
                <a:solidFill>
                  <a:schemeClr val="tx1"/>
                </a:solidFill>
                <a:latin typeface="Calibri" pitchFamily="34" charset="0"/>
              </a:defRPr>
            </a:lvl8pPr>
            <a:lvl9pPr marL="1827346" algn="ctr" rtl="0" fontAlgn="base">
              <a:spcBef>
                <a:spcPct val="0"/>
              </a:spcBef>
              <a:spcAft>
                <a:spcPct val="0"/>
              </a:spcAft>
              <a:defRPr sz="4300">
                <a:solidFill>
                  <a:schemeClr val="tx1"/>
                </a:solidFill>
                <a:latin typeface="Calibri" pitchFamily="34" charset="0"/>
              </a:defRPr>
            </a:lvl9pPr>
          </a:lstStyle>
          <a:p>
            <a:r>
              <a:rPr lang="en-US" dirty="0" smtClean="0">
                <a:solidFill>
                  <a:schemeClr val="bg1"/>
                </a:solidFill>
              </a:rPr>
              <a:t>Results of Evaluation</a:t>
            </a:r>
            <a:endParaRPr lang="en-US" dirty="0">
              <a:solidFill>
                <a:schemeClr val="bg1"/>
              </a:solidFill>
            </a:endParaRPr>
          </a:p>
        </p:txBody>
      </p:sp>
      <p:sp>
        <p:nvSpPr>
          <p:cNvPr id="5" name="TextBox 4"/>
          <p:cNvSpPr txBox="1"/>
          <p:nvPr/>
        </p:nvSpPr>
        <p:spPr>
          <a:xfrm>
            <a:off x="1316710" y="2655701"/>
            <a:ext cx="5657527" cy="338554"/>
          </a:xfrm>
          <a:prstGeom prst="rect">
            <a:avLst/>
          </a:prstGeom>
          <a:solidFill>
            <a:schemeClr val="accent2"/>
          </a:solidFill>
        </p:spPr>
        <p:txBody>
          <a:bodyPr wrap="square" rtlCol="0">
            <a:spAutoFit/>
          </a:bodyPr>
          <a:lstStyle/>
          <a:p>
            <a:r>
              <a:rPr lang="en-US" sz="1600" dirty="0" smtClean="0"/>
              <a:t>However not enough information to perform SNO.</a:t>
            </a:r>
            <a:endParaRPr lang="en-US" sz="1600" dirty="0"/>
          </a:p>
        </p:txBody>
      </p:sp>
      <p:sp>
        <p:nvSpPr>
          <p:cNvPr id="6" name="Content Placeholder 2"/>
          <p:cNvSpPr txBox="1">
            <a:spLocks/>
          </p:cNvSpPr>
          <p:nvPr/>
        </p:nvSpPr>
        <p:spPr bwMode="auto">
          <a:xfrm>
            <a:off x="603788" y="3741040"/>
            <a:ext cx="8915400" cy="1266980"/>
          </a:xfrm>
          <a:prstGeom prst="rect">
            <a:avLst/>
          </a:prstGeom>
          <a:noFill/>
          <a:ln w="9525">
            <a:noFill/>
            <a:miter lim="800000"/>
            <a:headEnd/>
            <a:tailEnd/>
          </a:ln>
        </p:spPr>
        <p:txBody>
          <a:bodyPr vert="horz" wrap="square" lIns="91366" tIns="45682" rIns="91366" bIns="45682" numCol="1" anchor="t" anchorCtr="0" compatLnSpc="1">
            <a:prstTxWarp prst="textNoShape">
              <a:avLst/>
            </a:prstTxWarp>
          </a:bodyPr>
          <a:lstStyle>
            <a:lvl1pPr marL="342627" indent="-342627" algn="l" rtl="0" eaLnBrk="0" fontAlgn="base" hangingPunct="0">
              <a:spcBef>
                <a:spcPct val="20000"/>
              </a:spcBef>
              <a:spcAft>
                <a:spcPct val="0"/>
              </a:spcAft>
              <a:buFont typeface="Arial" charset="0"/>
              <a:buChar char="•"/>
              <a:defRPr sz="2300" b="1" kern="1200">
                <a:solidFill>
                  <a:schemeClr val="tx1"/>
                </a:solidFill>
                <a:latin typeface="+mn-lt"/>
                <a:ea typeface="+mn-ea"/>
                <a:cs typeface="+mn-cs"/>
              </a:defRPr>
            </a:lvl1pPr>
            <a:lvl2pPr marL="742359" indent="-285521" algn="l" rtl="0" eaLnBrk="0" fontAlgn="base" hangingPunct="0">
              <a:spcBef>
                <a:spcPct val="20000"/>
              </a:spcBef>
              <a:spcAft>
                <a:spcPct val="0"/>
              </a:spcAft>
              <a:buFont typeface="Arial" charset="0"/>
              <a:buChar char="–"/>
              <a:defRPr sz="2000" b="1" kern="1200">
                <a:solidFill>
                  <a:schemeClr val="tx2"/>
                </a:solidFill>
                <a:latin typeface="+mn-lt"/>
                <a:ea typeface="+mn-ea"/>
                <a:cs typeface="+mn-cs"/>
              </a:defRPr>
            </a:lvl2pPr>
            <a:lvl3pPr marL="1142090" indent="-228416" algn="l" rtl="0" eaLnBrk="0" fontAlgn="base" hangingPunct="0">
              <a:spcBef>
                <a:spcPct val="20000"/>
              </a:spcBef>
              <a:spcAft>
                <a:spcPct val="0"/>
              </a:spcAft>
              <a:buFont typeface="Arial" charset="0"/>
              <a:buChar char="•"/>
              <a:defRPr sz="2300" kern="1200">
                <a:solidFill>
                  <a:schemeClr val="tx1"/>
                </a:solidFill>
                <a:latin typeface="+mn-lt"/>
                <a:ea typeface="+mn-ea"/>
                <a:cs typeface="+mn-cs"/>
              </a:defRPr>
            </a:lvl3pPr>
            <a:lvl4pPr marL="1598925" indent="-228416"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5764" indent="-228416"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2598" indent="-228416" algn="l" defTabSz="91367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9435" indent="-228416" algn="l" defTabSz="91367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6271" indent="-228416" algn="l" defTabSz="91367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3107" indent="-228416" algn="l" defTabSz="91367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Channel dependent spatial resolution.</a:t>
            </a:r>
          </a:p>
          <a:p>
            <a:r>
              <a:rPr lang="en-US" dirty="0" smtClean="0"/>
              <a:t>CF1.5 Metadata conventions are followed. </a:t>
            </a:r>
          </a:p>
          <a:p>
            <a:r>
              <a:rPr lang="en-US" dirty="0" smtClean="0"/>
              <a:t>Time stamp for each scan needed to be encoded</a:t>
            </a:r>
          </a:p>
          <a:p>
            <a:r>
              <a:rPr lang="en-US" dirty="0" smtClean="0"/>
              <a:t>Scan Angle  values calculated from variables.</a:t>
            </a:r>
          </a:p>
          <a:p>
            <a:endParaRPr lang="en-US" dirty="0" smtClean="0"/>
          </a:p>
          <a:p>
            <a:pPr marL="0" indent="0">
              <a:buFont typeface="Arial" charset="0"/>
              <a:buNone/>
            </a:pPr>
            <a:endParaRPr lang="en-US" dirty="0" smtClean="0"/>
          </a:p>
          <a:p>
            <a:pPr marL="0" indent="0">
              <a:buFont typeface="Arial" charset="0"/>
              <a:buNone/>
            </a:pPr>
            <a:endParaRPr lang="en-US" dirty="0"/>
          </a:p>
        </p:txBody>
      </p:sp>
    </p:spTree>
    <p:extLst>
      <p:ext uri="{BB962C8B-B14F-4D97-AF65-F5344CB8AC3E}">
        <p14:creationId xmlns:p14="http://schemas.microsoft.com/office/powerpoint/2010/main" val="37275569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495300" y="1212279"/>
            <a:ext cx="8915400" cy="2237008"/>
          </a:xfrm>
        </p:spPr>
        <p:txBody>
          <a:bodyPr/>
          <a:lstStyle/>
          <a:p>
            <a:r>
              <a:rPr lang="en-US" dirty="0" smtClean="0"/>
              <a:t>A very flexible Metadata standard for GSICS MW cross calibration product has been presented. This allows products to be aligned with their respective satellite operators and yet be accepted by GSICS thereby allowing participation in GSICS with minimal allocation or resources.</a:t>
            </a:r>
          </a:p>
          <a:p>
            <a:r>
              <a:rPr lang="en-US" dirty="0" smtClean="0"/>
              <a:t>It is proposed that Global Attributes shall follow CF-1.5 or higher standards and shall provide to the user a complete overview of the product. </a:t>
            </a:r>
          </a:p>
          <a:p>
            <a:r>
              <a:rPr lang="en-US" dirty="0" smtClean="0"/>
              <a:t>CF conventions followed to adapt FCDR reference records to resemble a </a:t>
            </a:r>
            <a:r>
              <a:rPr lang="en-US" smtClean="0"/>
              <a:t>typical orbit file. </a:t>
            </a:r>
            <a:endParaRPr lang="en-US" dirty="0" smtClean="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813538" y="2954216"/>
            <a:ext cx="4459459" cy="555665"/>
          </a:xfrm>
          <a:prstGeom prst="rect">
            <a:avLst/>
          </a:prstGeom>
          <a:noFill/>
          <a:ln w="9525">
            <a:noFill/>
            <a:miter lim="800000"/>
            <a:headEnd/>
            <a:tailEnd/>
          </a:ln>
        </p:spPr>
        <p:txBody>
          <a:bodyPr vert="horz" wrap="square" lIns="91366" tIns="45682" rIns="91366" bIns="45682"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smtClean="0">
                <a:ln>
                  <a:noFill/>
                </a:ln>
                <a:solidFill>
                  <a:schemeClr val="tx1"/>
                </a:solidFill>
                <a:effectLst/>
                <a:uLnTx/>
                <a:uFillTx/>
                <a:latin typeface="+mj-lt"/>
                <a:ea typeface="+mj-ea"/>
                <a:cs typeface="+mj-cs"/>
              </a:rPr>
              <a:t>Thank you</a:t>
            </a:r>
            <a:endParaRPr kumimoji="0" lang="en-US" sz="28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Should  Cheng-</a:t>
            </a:r>
            <a:r>
              <a:rPr lang="en-US" dirty="0" err="1" smtClean="0"/>
              <a:t>Zhi’s</a:t>
            </a:r>
            <a:r>
              <a:rPr lang="en-US" dirty="0" smtClean="0"/>
              <a:t> FCDR which is a superset of Correction product   included as a correction product in the GSICS ? </a:t>
            </a:r>
          </a:p>
          <a:p>
            <a:r>
              <a:rPr lang="en-US" dirty="0" smtClean="0"/>
              <a:t>If similar to a Primary reference product can it be included as a Primary reference product in GSICS.</a:t>
            </a:r>
          </a:p>
          <a:p>
            <a:endParaRPr lang="en-US" dirty="0" smtClean="0"/>
          </a:p>
          <a:p>
            <a:r>
              <a:rPr lang="en-US" dirty="0" smtClean="0"/>
              <a:t>Questions being asked how much does NOAA benefit from GSICS ?</a:t>
            </a:r>
          </a:p>
          <a:p>
            <a:r>
              <a:rPr lang="en-US" dirty="0" smtClean="0"/>
              <a:t>In the light of this can we really have cross calibration products that follow the GSICS standards to the point or do we have the resources to formulate baseline algorithms something similar that was done for IR.</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827" y="657313"/>
            <a:ext cx="8915400" cy="555665"/>
          </a:xfrm>
        </p:spPr>
        <p:txBody>
          <a:bodyPr/>
          <a:lstStyle/>
          <a:p>
            <a:r>
              <a:rPr lang="en-US" dirty="0" smtClean="0"/>
              <a:t>GRWG (Tim’s) Inputs</a:t>
            </a:r>
            <a:endParaRPr lang="en-US" dirty="0"/>
          </a:p>
        </p:txBody>
      </p:sp>
      <p:sp>
        <p:nvSpPr>
          <p:cNvPr id="3" name="Content Placeholder 2"/>
          <p:cNvSpPr>
            <a:spLocks noGrp="1"/>
          </p:cNvSpPr>
          <p:nvPr>
            <p:ph idx="1"/>
          </p:nvPr>
        </p:nvSpPr>
        <p:spPr>
          <a:xfrm>
            <a:off x="520352" y="1099165"/>
            <a:ext cx="8915400" cy="4525963"/>
          </a:xfrm>
        </p:spPr>
        <p:txBody>
          <a:bodyPr/>
          <a:lstStyle/>
          <a:p>
            <a:r>
              <a:rPr lang="en-US" b="0" dirty="0" smtClean="0"/>
              <a:t>In terms of developing GSICS Products for Microwave instruments, the considerations should be :</a:t>
            </a:r>
          </a:p>
          <a:p>
            <a:r>
              <a:rPr lang="en-US" b="0" dirty="0" smtClean="0"/>
              <a:t>1.       What are the users’ requirements for inter-calibration products?</a:t>
            </a:r>
          </a:p>
          <a:p>
            <a:r>
              <a:rPr lang="en-US" b="0" dirty="0" smtClean="0"/>
              <a:t>2.       What can we do to meet these?</a:t>
            </a:r>
          </a:p>
          <a:p>
            <a:r>
              <a:rPr lang="en-US" b="0" dirty="0" smtClean="0"/>
              <a:t>3.       Can we make products that fit within existing GSICS Conventions and systems?</a:t>
            </a:r>
          </a:p>
          <a:p>
            <a:pPr>
              <a:buNone/>
            </a:pPr>
            <a:r>
              <a:rPr lang="en-US" b="0" i="1" dirty="0" smtClean="0"/>
              <a:t>As such, I suggest your presentation first reviews the what we have for the GEO-LEO IR in terms of file and variable conventions, and distribution. And then allow the group to consider how they could applied to potential new products.</a:t>
            </a:r>
          </a:p>
          <a:p>
            <a:pPr>
              <a:buNone/>
            </a:pPr>
            <a:r>
              <a:rPr lang="en-US" b="0" i="1" dirty="0" smtClean="0"/>
              <a:t>As such I don’t think it is helpful to review the contents of current FCDR/TCDR products (slides 14-27) – </a:t>
            </a:r>
            <a:r>
              <a:rPr lang="en-US" b="0" i="1" dirty="0" smtClean="0">
                <a:solidFill>
                  <a:srgbClr val="C00000"/>
                </a:solidFill>
              </a:rPr>
              <a:t>unless you can already identify how the inter-calibration component of the processing can be separated out. </a:t>
            </a:r>
          </a:p>
          <a:p>
            <a:endParaRPr lang="en-US" dirty="0"/>
          </a:p>
        </p:txBody>
      </p:sp>
      <p:sp>
        <p:nvSpPr>
          <p:cNvPr id="4" name="Title 1"/>
          <p:cNvSpPr txBox="1">
            <a:spLocks/>
          </p:cNvSpPr>
          <p:nvPr/>
        </p:nvSpPr>
        <p:spPr bwMode="auto">
          <a:xfrm>
            <a:off x="495300" y="131220"/>
            <a:ext cx="8915400" cy="555665"/>
          </a:xfrm>
          <a:prstGeom prst="rect">
            <a:avLst/>
          </a:prstGeom>
          <a:noFill/>
          <a:ln w="9525">
            <a:noFill/>
            <a:miter lim="800000"/>
            <a:headEnd/>
            <a:tailEnd/>
          </a:ln>
        </p:spPr>
        <p:txBody>
          <a:bodyPr vert="horz" wrap="square" lIns="91366" tIns="45682" rIns="91366" bIns="45682"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smtClean="0">
                <a:ln>
                  <a:noFill/>
                </a:ln>
                <a:solidFill>
                  <a:schemeClr val="tx1"/>
                </a:solidFill>
                <a:effectLst/>
                <a:uLnTx/>
                <a:uFillTx/>
                <a:latin typeface="+mj-lt"/>
                <a:ea typeface="+mj-ea"/>
                <a:cs typeface="+mj-cs"/>
              </a:rPr>
              <a:t>Introduction</a:t>
            </a:r>
            <a:endParaRPr kumimoji="0" lang="en-US" sz="2800" b="1" i="0" u="none" strike="noStrike" kern="1200" cap="none" spc="0" normalizeH="0" baseline="0" noProof="0" dirty="0">
              <a:ln>
                <a:noFill/>
              </a:ln>
              <a:solidFill>
                <a:schemeClr val="tx1"/>
              </a:solidFill>
              <a:effectLst/>
              <a:uLnTx/>
              <a:uFillTx/>
              <a:latin typeface="+mj-lt"/>
              <a:ea typeface="+mj-ea"/>
              <a:cs typeface="+mj-cs"/>
            </a:endParaRPr>
          </a:p>
        </p:txBody>
      </p:sp>
      <p:sp>
        <p:nvSpPr>
          <p:cNvPr id="6" name="Rectangle 5"/>
          <p:cNvSpPr/>
          <p:nvPr/>
        </p:nvSpPr>
        <p:spPr>
          <a:xfrm>
            <a:off x="299270" y="3444827"/>
            <a:ext cx="9294313" cy="294361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043" y="0"/>
            <a:ext cx="8915400" cy="555665"/>
          </a:xfrm>
        </p:spPr>
        <p:txBody>
          <a:bodyPr/>
          <a:lstStyle/>
          <a:p>
            <a:r>
              <a:rPr lang="en-US" dirty="0" smtClean="0"/>
              <a:t>MW Products as Primary Reference product</a:t>
            </a:r>
            <a:endParaRPr lang="en-US" dirty="0"/>
          </a:p>
        </p:txBody>
      </p:sp>
      <p:sp>
        <p:nvSpPr>
          <p:cNvPr id="3" name="Content Placeholder 2"/>
          <p:cNvSpPr>
            <a:spLocks noGrp="1"/>
          </p:cNvSpPr>
          <p:nvPr>
            <p:ph idx="1"/>
          </p:nvPr>
        </p:nvSpPr>
        <p:spPr>
          <a:xfrm>
            <a:off x="199033" y="3478784"/>
            <a:ext cx="9336264" cy="1085741"/>
          </a:xfrm>
        </p:spPr>
        <p:txBody>
          <a:bodyPr>
            <a:normAutofit/>
          </a:bodyPr>
          <a:lstStyle/>
          <a:p>
            <a:pPr>
              <a:buNone/>
            </a:pPr>
            <a:r>
              <a:rPr lang="en-US" sz="1500" dirty="0" smtClean="0"/>
              <a:t>W_XX-EUMETSAT-Darmstadt,SATCAL+RAC+GEOLEOIR,MSG2+SEVIRI_C_EUMG_20110101000000_preop_01.nc</a:t>
            </a:r>
          </a:p>
          <a:p>
            <a:pPr>
              <a:buNone/>
            </a:pPr>
            <a:endParaRPr lang="en-US" sz="1400" dirty="0" smtClean="0">
              <a:latin typeface="Arial Black" pitchFamily="34" charset="0"/>
              <a:ea typeface="Courier New" pitchFamily="49" charset="0"/>
              <a:cs typeface="Times New Roman" pitchFamily="18" charset="0"/>
            </a:endParaRPr>
          </a:p>
          <a:p>
            <a:pPr>
              <a:buNone/>
            </a:pPr>
            <a:r>
              <a:rPr lang="en-US" sz="1400" dirty="0" smtClean="0">
                <a:latin typeface="Arial Black" pitchFamily="34" charset="0"/>
                <a:ea typeface="Courier New" pitchFamily="49" charset="0"/>
                <a:cs typeface="Times New Roman" pitchFamily="18" charset="0"/>
              </a:rPr>
              <a:t>NOAA_STAR_TCDR_MSU_channel_TMT_V01R00_197811_200609.nc</a:t>
            </a:r>
          </a:p>
          <a:p>
            <a:pPr>
              <a:buNone/>
            </a:pPr>
            <a:endParaRPr lang="en-US" sz="1400" dirty="0" smtClean="0">
              <a:latin typeface="Arial Black" pitchFamily="34" charset="0"/>
              <a:ea typeface="Courier New" pitchFamily="49" charset="0"/>
              <a:cs typeface="Times New Roman" pitchFamily="18" charset="0"/>
            </a:endParaRPr>
          </a:p>
          <a:p>
            <a:pPr>
              <a:buNone/>
            </a:pPr>
            <a:endParaRPr lang="en-US" sz="1400" dirty="0" smtClean="0"/>
          </a:p>
          <a:p>
            <a:pPr>
              <a:buNone/>
            </a:pPr>
            <a:endParaRPr lang="en-US" sz="1400" dirty="0"/>
          </a:p>
        </p:txBody>
      </p:sp>
      <p:pic>
        <p:nvPicPr>
          <p:cNvPr id="134146" name="Picture 2" descr="http://www.fellowshipofchristianfirefighters.com/images/shared/Site%20Images/internet%20images/food-for-thought-image.jpg"/>
          <p:cNvPicPr>
            <a:picLocks noChangeAspect="1" noChangeArrowheads="1"/>
          </p:cNvPicPr>
          <p:nvPr/>
        </p:nvPicPr>
        <p:blipFill>
          <a:blip r:embed="rId2" cstate="print"/>
          <a:srcRect/>
          <a:stretch>
            <a:fillRect/>
          </a:stretch>
        </p:blipFill>
        <p:spPr bwMode="auto">
          <a:xfrm>
            <a:off x="155575" y="868363"/>
            <a:ext cx="2857500" cy="2009776"/>
          </a:xfrm>
          <a:prstGeom prst="rect">
            <a:avLst/>
          </a:prstGeom>
          <a:noFill/>
        </p:spPr>
      </p:pic>
      <p:sp>
        <p:nvSpPr>
          <p:cNvPr id="6" name="TextBox 5"/>
          <p:cNvSpPr txBox="1"/>
          <p:nvPr/>
        </p:nvSpPr>
        <p:spPr>
          <a:xfrm>
            <a:off x="420506" y="5440716"/>
            <a:ext cx="8862039" cy="738664"/>
          </a:xfrm>
          <a:prstGeom prst="rect">
            <a:avLst/>
          </a:prstGeom>
          <a:noFill/>
        </p:spPr>
        <p:txBody>
          <a:bodyPr wrap="square" rtlCol="0">
            <a:spAutoFit/>
          </a:bodyPr>
          <a:lstStyle/>
          <a:p>
            <a:r>
              <a:rPr lang="en-US" sz="1400" dirty="0" smtClean="0">
                <a:solidFill>
                  <a:schemeClr val="tx1"/>
                </a:solidFill>
              </a:rPr>
              <a:t>The NOAA MW CDR Product or the DWD SSMI Product  Can be included as a Correction Product</a:t>
            </a:r>
          </a:p>
          <a:p>
            <a:endParaRPr lang="en-US" sz="1400" dirty="0" smtClean="0">
              <a:solidFill>
                <a:schemeClr val="tx1"/>
              </a:solidFill>
            </a:endParaRPr>
          </a:p>
          <a:p>
            <a:r>
              <a:rPr lang="en-US" sz="1400" dirty="0" smtClean="0">
                <a:solidFill>
                  <a:schemeClr val="tx1"/>
                </a:solidFill>
              </a:rPr>
              <a:t>They can also be included as a Primary Reference Product.</a:t>
            </a:r>
            <a:endParaRPr lang="en-US" sz="1400"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Contd.</a:t>
            </a:r>
            <a:endParaRPr lang="en-US" dirty="0"/>
          </a:p>
        </p:txBody>
      </p:sp>
      <p:sp>
        <p:nvSpPr>
          <p:cNvPr id="3" name="Content Placeholder 2"/>
          <p:cNvSpPr>
            <a:spLocks noGrp="1"/>
          </p:cNvSpPr>
          <p:nvPr>
            <p:ph idx="1"/>
          </p:nvPr>
        </p:nvSpPr>
        <p:spPr>
          <a:xfrm>
            <a:off x="495300" y="1600207"/>
            <a:ext cx="8915400" cy="2157602"/>
          </a:xfrm>
        </p:spPr>
        <p:txBody>
          <a:bodyPr/>
          <a:lstStyle/>
          <a:p>
            <a:r>
              <a:rPr lang="en-US" b="0" i="1" dirty="0" smtClean="0"/>
              <a:t>Also, throughout the presentation you often mention flexibility. I would caution that we should add a caveat to say that although we can have some flexibility in how the GSICS conventions are defined for new products, but there should be no ambiguity in how those conventions are applied</a:t>
            </a:r>
            <a:r>
              <a:rPr lang="en-US" b="0" dirty="0" smtClean="0"/>
              <a:t>. </a:t>
            </a:r>
            <a:endParaRPr lang="en-US" dirty="0"/>
          </a:p>
        </p:txBody>
      </p:sp>
      <p:sp>
        <p:nvSpPr>
          <p:cNvPr id="4" name="TextBox 3"/>
          <p:cNvSpPr txBox="1"/>
          <p:nvPr/>
        </p:nvSpPr>
        <p:spPr>
          <a:xfrm>
            <a:off x="1306286" y="5230968"/>
            <a:ext cx="7893698" cy="1015663"/>
          </a:xfrm>
          <a:prstGeom prst="rect">
            <a:avLst/>
          </a:prstGeom>
          <a:solidFill>
            <a:srgbClr val="FF0000"/>
          </a:solidFill>
        </p:spPr>
        <p:txBody>
          <a:bodyPr wrap="square" rtlCol="0">
            <a:spAutoFit/>
          </a:bodyPr>
          <a:lstStyle/>
          <a:p>
            <a:r>
              <a:rPr lang="en-US" sz="2000" dirty="0" smtClean="0"/>
              <a:t>Products in Microwave Subgroup some way ( 1-2 </a:t>
            </a:r>
            <a:r>
              <a:rPr lang="en-US" sz="2000" dirty="0" err="1" smtClean="0"/>
              <a:t>Yrs</a:t>
            </a:r>
            <a:r>
              <a:rPr lang="en-US" sz="2000" dirty="0" smtClean="0"/>
              <a:t>)</a:t>
            </a:r>
          </a:p>
          <a:p>
            <a:r>
              <a:rPr lang="en-US" sz="2000" dirty="0" smtClean="0"/>
              <a:t>Right now we are zeroing on the References</a:t>
            </a:r>
          </a:p>
          <a:p>
            <a:r>
              <a:rPr lang="en-US" sz="2000" dirty="0" smtClean="0"/>
              <a:t>                MW subgroup are thinking of deliverables</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263047" y="1260743"/>
            <a:ext cx="9642953" cy="2903484"/>
          </a:xfrm>
        </p:spPr>
        <p:txBody>
          <a:bodyPr>
            <a:normAutofit fontScale="55000" lnSpcReduction="20000"/>
          </a:bodyPr>
          <a:lstStyle/>
          <a:p>
            <a:pPr marL="0" indent="0">
              <a:buNone/>
            </a:pPr>
            <a:endParaRPr lang="en-US" dirty="0"/>
          </a:p>
          <a:p>
            <a:pPr marL="0" indent="0">
              <a:buNone/>
            </a:pPr>
            <a:r>
              <a:rPr lang="en-US" sz="2600" dirty="0" smtClean="0">
                <a:solidFill>
                  <a:srgbClr val="7030A0"/>
                </a:solidFill>
              </a:rPr>
              <a:t>                                                               </a:t>
            </a:r>
            <a:r>
              <a:rPr lang="en-US" sz="2600" u="sng" dirty="0" smtClean="0">
                <a:solidFill>
                  <a:srgbClr val="7030A0"/>
                </a:solidFill>
              </a:rPr>
              <a:t>MW GSICS Products –Types (Based on GRWG Inputs)</a:t>
            </a:r>
          </a:p>
          <a:p>
            <a:pPr marL="0" indent="0">
              <a:buNone/>
            </a:pPr>
            <a:endParaRPr lang="en-US" sz="2600" u="sng" dirty="0" smtClean="0">
              <a:solidFill>
                <a:srgbClr val="7030A0"/>
              </a:solidFill>
            </a:endParaRPr>
          </a:p>
          <a:p>
            <a:pPr marL="0" indent="0">
              <a:buNone/>
            </a:pPr>
            <a:r>
              <a:rPr lang="en-US" sz="2600" dirty="0" smtClean="0"/>
              <a:t>                      In-orbit Cross Calibration Products</a:t>
            </a:r>
            <a:endParaRPr lang="en-US" sz="2600" u="sng" dirty="0" smtClean="0">
              <a:solidFill>
                <a:srgbClr val="7030A0"/>
              </a:solidFill>
            </a:endParaRPr>
          </a:p>
          <a:p>
            <a:pPr marL="399732" lvl="1" indent="0">
              <a:buNone/>
            </a:pPr>
            <a:endParaRPr lang="en-US" sz="2600" u="sng" dirty="0" smtClean="0">
              <a:solidFill>
                <a:srgbClr val="7030A0"/>
              </a:solidFill>
            </a:endParaRPr>
          </a:p>
          <a:p>
            <a:pPr lvl="2">
              <a:defRPr/>
            </a:pPr>
            <a:r>
              <a:rPr lang="en-GB" altLang="en-US" sz="2600" dirty="0" smtClean="0">
                <a:latin typeface="Arial" charset="0"/>
              </a:rPr>
              <a:t>Imagers + sounders – passive only, initially?</a:t>
            </a:r>
          </a:p>
          <a:p>
            <a:pPr lvl="2">
              <a:defRPr/>
            </a:pPr>
            <a:r>
              <a:rPr lang="en-GB" altLang="en-US" sz="2600" dirty="0" smtClean="0">
                <a:latin typeface="Arial" charset="0"/>
              </a:rPr>
              <a:t>Retrospective calibration</a:t>
            </a:r>
          </a:p>
          <a:p>
            <a:pPr lvl="2">
              <a:defRPr/>
            </a:pPr>
            <a:r>
              <a:rPr lang="en-GB" altLang="en-US" sz="2600" dirty="0" smtClean="0">
                <a:latin typeface="Arial" charset="0"/>
              </a:rPr>
              <a:t>Forward looking calibration</a:t>
            </a:r>
          </a:p>
          <a:p>
            <a:pPr lvl="2">
              <a:defRPr/>
            </a:pPr>
            <a:r>
              <a:rPr lang="en-GB" altLang="en-US" sz="2600" b="1" i="1" dirty="0" smtClean="0">
                <a:latin typeface="Arial" charset="0"/>
              </a:rPr>
              <a:t>Active Sensors part of GPM-X ( not urgent but part of Metadata superset)</a:t>
            </a:r>
          </a:p>
          <a:p>
            <a:pPr marL="0" indent="0">
              <a:buNone/>
            </a:pPr>
            <a:endParaRPr lang="en-US" sz="2600" u="sng" dirty="0" smtClean="0">
              <a:solidFill>
                <a:srgbClr val="7030A0"/>
              </a:solidFill>
            </a:endParaRPr>
          </a:p>
          <a:p>
            <a:pPr marL="0" indent="0">
              <a:buNone/>
            </a:pPr>
            <a:r>
              <a:rPr lang="en-US" u="sng" dirty="0" smtClean="0">
                <a:solidFill>
                  <a:srgbClr val="7030A0"/>
                </a:solidFill>
              </a:rPr>
              <a:t> </a:t>
            </a:r>
          </a:p>
          <a:p>
            <a:pPr marL="0" indent="0">
              <a:buNone/>
            </a:pPr>
            <a:r>
              <a:rPr lang="en-US" sz="2500" i="1" dirty="0" smtClean="0"/>
              <a:t>Product shall contain cross calibration coefficients ( more non linear that we are used to )</a:t>
            </a:r>
          </a:p>
          <a:p>
            <a:pPr marL="0" indent="0">
              <a:buNone/>
            </a:pPr>
            <a:endParaRPr lang="en-US" sz="1800" dirty="0" smtClean="0"/>
          </a:p>
          <a:p>
            <a:pPr marL="0" indent="0">
              <a:buNone/>
            </a:pPr>
            <a:r>
              <a:rPr lang="en-US" sz="1800" dirty="0" smtClean="0"/>
              <a:t>                  </a:t>
            </a:r>
          </a:p>
          <a:p>
            <a:pPr marL="0" indent="0">
              <a:buNone/>
            </a:pPr>
            <a:endParaRPr lang="en-US" dirty="0" smtClean="0"/>
          </a:p>
        </p:txBody>
      </p:sp>
      <p:sp>
        <p:nvSpPr>
          <p:cNvPr id="4" name="TextBox 3"/>
          <p:cNvSpPr txBox="1"/>
          <p:nvPr/>
        </p:nvSpPr>
        <p:spPr>
          <a:xfrm>
            <a:off x="2007413" y="4543170"/>
            <a:ext cx="6567054" cy="523220"/>
          </a:xfrm>
          <a:prstGeom prst="rect">
            <a:avLst/>
          </a:prstGeom>
          <a:noFill/>
        </p:spPr>
        <p:txBody>
          <a:bodyPr wrap="square" rtlCol="0">
            <a:spAutoFit/>
          </a:bodyPr>
          <a:lstStyle/>
          <a:p>
            <a:r>
              <a:rPr lang="en-US" sz="1400" i="1" dirty="0" smtClean="0">
                <a:solidFill>
                  <a:schemeClr val="tx1"/>
                </a:solidFill>
              </a:rPr>
              <a:t>As per EP-15  decision  in </a:t>
            </a:r>
            <a:r>
              <a:rPr lang="en-US" sz="1400" i="1" dirty="0" err="1" smtClean="0">
                <a:solidFill>
                  <a:schemeClr val="tx1"/>
                </a:solidFill>
              </a:rPr>
              <a:t>Guangzou</a:t>
            </a:r>
            <a:r>
              <a:rPr lang="en-US" sz="1400" i="1" dirty="0" smtClean="0">
                <a:solidFill>
                  <a:schemeClr val="tx1"/>
                </a:solidFill>
              </a:rPr>
              <a:t>, May 2014,  FCDR  would not be GSICS products,  however correction products would be.</a:t>
            </a:r>
            <a:endParaRPr lang="en-US" sz="1400" i="1" dirty="0">
              <a:solidFill>
                <a:schemeClr val="tx1"/>
              </a:solidFill>
            </a:endParaRPr>
          </a:p>
        </p:txBody>
      </p:sp>
      <p:sp>
        <p:nvSpPr>
          <p:cNvPr id="5" name="TextBox 4"/>
          <p:cNvSpPr txBox="1"/>
          <p:nvPr/>
        </p:nvSpPr>
        <p:spPr>
          <a:xfrm>
            <a:off x="1565564" y="5408889"/>
            <a:ext cx="8340436" cy="600164"/>
          </a:xfrm>
          <a:prstGeom prst="rect">
            <a:avLst/>
          </a:prstGeom>
          <a:noFill/>
        </p:spPr>
        <p:txBody>
          <a:bodyPr wrap="square" rtlCol="0">
            <a:spAutoFit/>
          </a:bodyPr>
          <a:lstStyle/>
          <a:p>
            <a:r>
              <a:rPr lang="en-US" sz="1100" dirty="0" smtClean="0">
                <a:solidFill>
                  <a:schemeClr val="tx1"/>
                </a:solidFill>
              </a:rPr>
              <a:t>This presentation proposes  GSICS MW Product </a:t>
            </a:r>
            <a:r>
              <a:rPr lang="en-US" sz="1100" dirty="0" err="1" smtClean="0">
                <a:solidFill>
                  <a:schemeClr val="tx1"/>
                </a:solidFill>
              </a:rPr>
              <a:t>Filenaming</a:t>
            </a:r>
            <a:r>
              <a:rPr lang="en-US" sz="1100" dirty="0" smtClean="0">
                <a:solidFill>
                  <a:schemeClr val="tx1"/>
                </a:solidFill>
              </a:rPr>
              <a:t> and Metadata standards by considering the existing GSICS IR metadata standards and the MW metadata standards followed by contemporary cross calibration products to fulfill requirements of their own agencies.</a:t>
            </a:r>
            <a:endParaRPr lang="en-US" sz="1100" dirty="0">
              <a:solidFill>
                <a:schemeClr val="tx1"/>
              </a:solidFill>
            </a:endParaRPr>
          </a:p>
        </p:txBody>
      </p:sp>
      <p:pic>
        <p:nvPicPr>
          <p:cNvPr id="28674" name="Picture 2" descr="http://www.southmountaincrossfit.com/wp-content/uploads/2013/09/goal.gif"/>
          <p:cNvPicPr>
            <a:picLocks noChangeAspect="1" noChangeArrowheads="1"/>
          </p:cNvPicPr>
          <p:nvPr/>
        </p:nvPicPr>
        <p:blipFill>
          <a:blip r:embed="rId2" cstate="print"/>
          <a:srcRect/>
          <a:stretch>
            <a:fillRect/>
          </a:stretch>
        </p:blipFill>
        <p:spPr bwMode="auto">
          <a:xfrm>
            <a:off x="-1" y="4641273"/>
            <a:ext cx="1607127" cy="1593272"/>
          </a:xfrm>
          <a:prstGeom prst="rect">
            <a:avLst/>
          </a:prstGeom>
          <a:noFill/>
        </p:spPr>
      </p:pic>
    </p:spTree>
    <p:extLst>
      <p:ext uri="{BB962C8B-B14F-4D97-AF65-F5344CB8AC3E}">
        <p14:creationId xmlns:p14="http://schemas.microsoft.com/office/powerpoint/2010/main" val="28164328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0"/>
            <a:ext cx="8915400" cy="555665"/>
          </a:xfrm>
        </p:spPr>
        <p:txBody>
          <a:bodyPr/>
          <a:lstStyle/>
          <a:p>
            <a:r>
              <a:rPr lang="en-US" dirty="0" smtClean="0"/>
              <a:t>Approach</a:t>
            </a:r>
            <a:endParaRPr lang="en-US" dirty="0"/>
          </a:p>
        </p:txBody>
      </p:sp>
      <p:sp>
        <p:nvSpPr>
          <p:cNvPr id="3" name="Content Placeholder 2"/>
          <p:cNvSpPr>
            <a:spLocks noGrp="1"/>
          </p:cNvSpPr>
          <p:nvPr>
            <p:ph idx="1"/>
          </p:nvPr>
        </p:nvSpPr>
        <p:spPr/>
        <p:txBody>
          <a:bodyPr/>
          <a:lstStyle/>
          <a:p>
            <a:r>
              <a:rPr lang="en-US" sz="2800" dirty="0" smtClean="0"/>
              <a:t>Analyzed MW Metadata from two sources</a:t>
            </a:r>
          </a:p>
          <a:p>
            <a:pPr marL="0" indent="0">
              <a:buNone/>
            </a:pPr>
            <a:endParaRPr lang="en-US" sz="2800" dirty="0" smtClean="0"/>
          </a:p>
          <a:p>
            <a:pPr lvl="4"/>
            <a:r>
              <a:rPr lang="en-US" sz="3200" dirty="0" smtClean="0"/>
              <a:t>NOAA- FCDR </a:t>
            </a:r>
          </a:p>
          <a:p>
            <a:pPr lvl="4"/>
            <a:r>
              <a:rPr lang="en-US" sz="3200" dirty="0" smtClean="0"/>
              <a:t>CM-SAF -FCDR</a:t>
            </a:r>
            <a:endParaRPr lang="en-US" sz="3200" dirty="0"/>
          </a:p>
        </p:txBody>
      </p:sp>
      <p:sp>
        <p:nvSpPr>
          <p:cNvPr id="4" name="TextBox 3"/>
          <p:cNvSpPr txBox="1"/>
          <p:nvPr/>
        </p:nvSpPr>
        <p:spPr>
          <a:xfrm>
            <a:off x="1791477" y="4465857"/>
            <a:ext cx="5673012" cy="400110"/>
          </a:xfrm>
          <a:prstGeom prst="rect">
            <a:avLst/>
          </a:prstGeom>
          <a:solidFill>
            <a:srgbClr val="FF0000"/>
          </a:solidFill>
        </p:spPr>
        <p:txBody>
          <a:bodyPr wrap="square" rtlCol="0">
            <a:spAutoFit/>
          </a:bodyPr>
          <a:lstStyle/>
          <a:p>
            <a:r>
              <a:rPr lang="en-US" sz="2000" dirty="0" smtClean="0"/>
              <a:t>Both follow CF 1.6 Meta data Conventions</a:t>
            </a:r>
            <a:endParaRPr lang="en-US" sz="2000" dirty="0"/>
          </a:p>
        </p:txBody>
      </p:sp>
    </p:spTree>
    <p:extLst>
      <p:ext uri="{BB962C8B-B14F-4D97-AF65-F5344CB8AC3E}">
        <p14:creationId xmlns:p14="http://schemas.microsoft.com/office/powerpoint/2010/main" val="1770591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0" y="4865507"/>
            <a:ext cx="4841422" cy="1569660"/>
          </a:xfrm>
          <a:prstGeom prst="rect">
            <a:avLst/>
          </a:prstGeom>
          <a:noFill/>
        </p:spPr>
        <p:txBody>
          <a:bodyPr wrap="square" rtlCol="0">
            <a:spAutoFit/>
          </a:bodyPr>
          <a:lstStyle/>
          <a:p>
            <a:pPr>
              <a:lnSpc>
                <a:spcPct val="120000"/>
              </a:lnSpc>
            </a:pPr>
            <a:r>
              <a:rPr lang="en-GB" sz="1100" dirty="0" smtClean="0">
                <a:solidFill>
                  <a:srgbClr val="FF0000"/>
                </a:solidFill>
              </a:rPr>
              <a:t>Masaya’s presentation in VIS Cal group</a:t>
            </a:r>
          </a:p>
          <a:p>
            <a:pPr>
              <a:lnSpc>
                <a:spcPct val="120000"/>
              </a:lnSpc>
            </a:pPr>
            <a:r>
              <a:rPr lang="en-GB" sz="1100" dirty="0" smtClean="0">
                <a:solidFill>
                  <a:srgbClr val="FF0000"/>
                </a:solidFill>
              </a:rPr>
              <a:t>GSICS </a:t>
            </a:r>
            <a:r>
              <a:rPr lang="en-GB" sz="1100" dirty="0">
                <a:solidFill>
                  <a:srgbClr val="FF0000"/>
                </a:solidFill>
              </a:rPr>
              <a:t>file naming convention:</a:t>
            </a:r>
          </a:p>
          <a:p>
            <a:pPr>
              <a:lnSpc>
                <a:spcPct val="120000"/>
              </a:lnSpc>
            </a:pPr>
            <a:r>
              <a:rPr lang="en-GB" sz="1100" dirty="0">
                <a:solidFill>
                  <a:srgbClr val="0C62FF"/>
                </a:solidFill>
                <a:hlinkClick r:id="rId2"/>
              </a:rPr>
              <a:t>https://gsics.nesdis.noaa.gov/wiki/Development/FilenameConvention</a:t>
            </a:r>
            <a:endParaRPr lang="en-GB" sz="1100" dirty="0">
              <a:solidFill>
                <a:srgbClr val="FF0000"/>
              </a:solidFill>
            </a:endParaRPr>
          </a:p>
          <a:p>
            <a:pPr marL="444500" indent="-269875">
              <a:lnSpc>
                <a:spcPct val="120000"/>
              </a:lnSpc>
              <a:buFont typeface="Wingdings"/>
              <a:buChar char="è"/>
            </a:pPr>
            <a:r>
              <a:rPr lang="en-IE" sz="1100" dirty="0" smtClean="0"/>
              <a:t>Follows </a:t>
            </a:r>
            <a:r>
              <a:rPr lang="en-IE" sz="1100" dirty="0"/>
              <a:t>the rules given in the General File </a:t>
            </a:r>
            <a:endParaRPr lang="en-IE" sz="1100" dirty="0" smtClean="0"/>
          </a:p>
          <a:p>
            <a:pPr marL="444500" indent="-269875">
              <a:lnSpc>
                <a:spcPct val="120000"/>
              </a:lnSpc>
              <a:buFont typeface="Wingdings"/>
              <a:buChar char="è"/>
            </a:pPr>
            <a:r>
              <a:rPr lang="en-IE" sz="1100" i="1" dirty="0" smtClean="0">
                <a:solidFill>
                  <a:srgbClr val="FF0000"/>
                </a:solidFill>
              </a:rPr>
              <a:t>W.M.O</a:t>
            </a:r>
            <a:r>
              <a:rPr lang="en-IE" sz="1100" i="1" dirty="0">
                <a:solidFill>
                  <a:srgbClr val="FF0000"/>
                </a:solidFill>
              </a:rPr>
              <a:t>. Manual on The Global Telecommunication System</a:t>
            </a:r>
            <a:r>
              <a:rPr lang="en-GB" sz="1100" dirty="0">
                <a:solidFill>
                  <a:srgbClr val="FF0000"/>
                </a:solidFill>
              </a:rPr>
              <a:t> </a:t>
            </a:r>
          </a:p>
          <a:p>
            <a:pPr>
              <a:lnSpc>
                <a:spcPct val="120000"/>
              </a:lnSpc>
            </a:pPr>
            <a:endParaRPr lang="en-GB" sz="1400" dirty="0">
              <a:solidFill>
                <a:srgbClr val="0C62FF"/>
              </a:solidFill>
            </a:endParaRPr>
          </a:p>
        </p:txBody>
      </p:sp>
      <p:sp>
        <p:nvSpPr>
          <p:cNvPr id="2" name="Title 1"/>
          <p:cNvSpPr>
            <a:spLocks noGrp="1"/>
          </p:cNvSpPr>
          <p:nvPr>
            <p:ph type="title"/>
          </p:nvPr>
        </p:nvSpPr>
        <p:spPr>
          <a:xfrm>
            <a:off x="818098" y="0"/>
            <a:ext cx="8543925" cy="812800"/>
          </a:xfrm>
        </p:spPr>
        <p:txBody>
          <a:bodyPr/>
          <a:lstStyle/>
          <a:p>
            <a:r>
              <a:rPr lang="en-GB" dirty="0" smtClean="0">
                <a:latin typeface="Calibri"/>
                <a:cs typeface="Calibri"/>
              </a:rPr>
              <a:t>Proposed MW Product File Naming convention</a:t>
            </a:r>
            <a:endParaRPr lang="en-GB" dirty="0" smtClean="0">
              <a:solidFill>
                <a:srgbClr val="0C62FF"/>
              </a:solidFill>
            </a:endParaRPr>
          </a:p>
        </p:txBody>
      </p:sp>
      <p:sp>
        <p:nvSpPr>
          <p:cNvPr id="5" name="TextBox 4"/>
          <p:cNvSpPr txBox="1"/>
          <p:nvPr/>
        </p:nvSpPr>
        <p:spPr>
          <a:xfrm>
            <a:off x="4523014" y="4637314"/>
            <a:ext cx="5382986" cy="2585323"/>
          </a:xfrm>
          <a:prstGeom prst="rect">
            <a:avLst/>
          </a:prstGeom>
          <a:noFill/>
        </p:spPr>
        <p:txBody>
          <a:bodyPr wrap="square" rtlCol="0">
            <a:spAutoFit/>
          </a:bodyPr>
          <a:lstStyle/>
          <a:p>
            <a:pPr marL="268288" indent="-93663">
              <a:lnSpc>
                <a:spcPct val="120000"/>
              </a:lnSpc>
            </a:pPr>
            <a:r>
              <a:rPr lang="en-GB" sz="1100" dirty="0">
                <a:solidFill>
                  <a:srgbClr val="FF0000"/>
                </a:solidFill>
              </a:rPr>
              <a:t>GSICS file naming convention:</a:t>
            </a:r>
          </a:p>
          <a:p>
            <a:pPr marL="268288" indent="-93663">
              <a:lnSpc>
                <a:spcPct val="120000"/>
              </a:lnSpc>
            </a:pPr>
            <a:r>
              <a:rPr lang="en-GB" sz="1100" dirty="0">
                <a:solidFill>
                  <a:srgbClr val="0C62FF"/>
                </a:solidFill>
                <a:hlinkClick r:id="rId3"/>
              </a:rPr>
              <a:t>https://gsics.nesdis.noaa.gov/wiki/Development/NetcdfConvention</a:t>
            </a:r>
            <a:endParaRPr lang="en-GB" sz="1100" dirty="0">
              <a:sym typeface="Wingdings"/>
            </a:endParaRPr>
          </a:p>
          <a:p>
            <a:pPr marL="268288">
              <a:lnSpc>
                <a:spcPct val="120000"/>
              </a:lnSpc>
            </a:pPr>
            <a:r>
              <a:rPr lang="en-GB" sz="1100" dirty="0">
                <a:solidFill>
                  <a:schemeClr val="tx1"/>
                </a:solidFill>
                <a:sym typeface="Wingdings"/>
              </a:rPr>
              <a:t> </a:t>
            </a:r>
            <a:r>
              <a:rPr lang="en-GB" sz="1100" dirty="0">
                <a:solidFill>
                  <a:schemeClr val="tx1"/>
                </a:solidFill>
              </a:rPr>
              <a:t>Relies on the following </a:t>
            </a:r>
            <a:r>
              <a:rPr lang="en-GB" sz="1100" dirty="0" err="1">
                <a:solidFill>
                  <a:schemeClr val="tx1"/>
                </a:solidFill>
              </a:rPr>
              <a:t>NetCDF</a:t>
            </a:r>
            <a:r>
              <a:rPr lang="en-GB" sz="1100" dirty="0">
                <a:solidFill>
                  <a:schemeClr val="tx1"/>
                </a:solidFill>
              </a:rPr>
              <a:t> conventions</a:t>
            </a:r>
            <a:r>
              <a:rPr lang="en-GB" sz="1100" dirty="0"/>
              <a:t>:</a:t>
            </a:r>
          </a:p>
          <a:p>
            <a:pPr>
              <a:lnSpc>
                <a:spcPct val="120000"/>
              </a:lnSpc>
            </a:pPr>
            <a:endParaRPr lang="en-GB" sz="1100" dirty="0"/>
          </a:p>
          <a:p>
            <a:pPr marL="265113" indent="182563">
              <a:lnSpc>
                <a:spcPct val="120000"/>
              </a:lnSpc>
              <a:buFont typeface="Arial" pitchFamily="34" charset="0"/>
              <a:buChar char="•"/>
            </a:pPr>
            <a:r>
              <a:rPr lang="en-GB" sz="1100" dirty="0" err="1">
                <a:solidFill>
                  <a:schemeClr val="tx1"/>
                </a:solidFill>
              </a:rPr>
              <a:t>NetCDF</a:t>
            </a:r>
            <a:r>
              <a:rPr lang="en-GB" sz="1100" dirty="0">
                <a:solidFill>
                  <a:schemeClr val="tx1"/>
                </a:solidFill>
              </a:rPr>
              <a:t> Climate and Forecast Metadata Convention</a:t>
            </a:r>
          </a:p>
          <a:p>
            <a:pPr marL="265113" indent="182563">
              <a:lnSpc>
                <a:spcPct val="120000"/>
              </a:lnSpc>
            </a:pPr>
            <a:r>
              <a:rPr lang="en-GB" sz="1100" dirty="0">
                <a:solidFill>
                  <a:srgbClr val="0C62FF"/>
                </a:solidFill>
                <a:hlinkClick r:id="rId4"/>
              </a:rPr>
              <a:t>http://cf-pcmdi.llnl.gov/documents/cf-conventions/latest-cf-conventions-document-1/</a:t>
            </a:r>
            <a:endParaRPr lang="en-GB" sz="1100" dirty="0">
              <a:solidFill>
                <a:srgbClr val="0C62FF"/>
              </a:solidFill>
            </a:endParaRPr>
          </a:p>
          <a:p>
            <a:pPr marL="265113" indent="182563">
              <a:lnSpc>
                <a:spcPct val="120000"/>
              </a:lnSpc>
            </a:pPr>
            <a:endParaRPr lang="en-GB" sz="1100" dirty="0">
              <a:solidFill>
                <a:schemeClr val="tx1"/>
              </a:solidFill>
            </a:endParaRPr>
          </a:p>
          <a:p>
            <a:pPr marL="265113" indent="182563">
              <a:lnSpc>
                <a:spcPct val="120000"/>
              </a:lnSpc>
              <a:buFont typeface="Arial" pitchFamily="34" charset="0"/>
              <a:buChar char="•"/>
            </a:pPr>
            <a:r>
              <a:rPr lang="en-GB" sz="1100" dirty="0" err="1">
                <a:solidFill>
                  <a:schemeClr val="tx1"/>
                </a:solidFill>
              </a:rPr>
              <a:t>NetCDF</a:t>
            </a:r>
            <a:r>
              <a:rPr lang="en-GB" sz="1100" dirty="0">
                <a:solidFill>
                  <a:schemeClr val="tx1"/>
                </a:solidFill>
              </a:rPr>
              <a:t> Attribute Convention for Dataset Directory</a:t>
            </a:r>
          </a:p>
          <a:p>
            <a:pPr marL="265113" indent="182563">
              <a:lnSpc>
                <a:spcPct val="120000"/>
              </a:lnSpc>
            </a:pPr>
            <a:r>
              <a:rPr lang="en-GB" sz="1100" dirty="0">
                <a:solidFill>
                  <a:srgbClr val="0C62FF"/>
                </a:solidFill>
                <a:hlinkClick r:id="rId5"/>
              </a:rPr>
              <a:t>http://www.unidata.ucar.edu/software/netcdf-java/formats/DataDiscoveryAttConvention.html</a:t>
            </a:r>
            <a:endParaRPr lang="en-GB" sz="1100" dirty="0">
              <a:solidFill>
                <a:srgbClr val="0C62FF"/>
              </a:solidFill>
            </a:endParaRPr>
          </a:p>
          <a:p>
            <a:pPr marL="265113" indent="182563">
              <a:lnSpc>
                <a:spcPct val="120000"/>
              </a:lnSpc>
            </a:pPr>
            <a:endParaRPr lang="en-GB" sz="1400" dirty="0">
              <a:solidFill>
                <a:srgbClr val="0C62FF"/>
              </a:solidFill>
            </a:endParaRPr>
          </a:p>
        </p:txBody>
      </p:sp>
      <p:sp>
        <p:nvSpPr>
          <p:cNvPr id="6" name="Rectangle 5"/>
          <p:cNvSpPr/>
          <p:nvPr/>
        </p:nvSpPr>
        <p:spPr>
          <a:xfrm>
            <a:off x="506627" y="1381285"/>
            <a:ext cx="8612659" cy="338554"/>
          </a:xfrm>
          <a:prstGeom prst="rect">
            <a:avLst/>
          </a:prstGeom>
        </p:spPr>
        <p:txBody>
          <a:bodyPr wrap="square">
            <a:spAutoFit/>
          </a:bodyPr>
          <a:lstStyle/>
          <a:p>
            <a:r>
              <a:rPr lang="en-US" sz="1600" dirty="0" err="1" smtClean="0">
                <a:solidFill>
                  <a:schemeClr val="tx1"/>
                </a:solidFill>
                <a:latin typeface="Calibri" pitchFamily="34" charset="0"/>
              </a:rPr>
              <a:t>pflag_productidentifier_oflag_originator_yyyyMMddhhmmss</a:t>
            </a:r>
            <a:r>
              <a:rPr lang="en-US" sz="1600" dirty="0" smtClean="0">
                <a:solidFill>
                  <a:schemeClr val="tx1"/>
                </a:solidFill>
                <a:latin typeface="Calibri" pitchFamily="34" charset="0"/>
              </a:rPr>
              <a:t>[_</a:t>
            </a:r>
            <a:r>
              <a:rPr lang="en-US" sz="1600" dirty="0" err="1" smtClean="0">
                <a:solidFill>
                  <a:schemeClr val="tx1"/>
                </a:solidFill>
                <a:latin typeface="Calibri" pitchFamily="34" charset="0"/>
              </a:rPr>
              <a:t>freeformat</a:t>
            </a:r>
            <a:r>
              <a:rPr lang="en-US" sz="1600" dirty="0" smtClean="0">
                <a:solidFill>
                  <a:schemeClr val="tx1"/>
                </a:solidFill>
                <a:latin typeface="Calibri" pitchFamily="34" charset="0"/>
              </a:rPr>
              <a:t>].type[.compression]</a:t>
            </a:r>
            <a:endParaRPr lang="en-US" sz="1600" dirty="0">
              <a:solidFill>
                <a:schemeClr val="tx1"/>
              </a:solidFill>
              <a:latin typeface="Calibri" pitchFamily="34" charset="0"/>
            </a:endParaRPr>
          </a:p>
        </p:txBody>
      </p:sp>
      <p:sp>
        <p:nvSpPr>
          <p:cNvPr id="7" name="TextBox 6"/>
          <p:cNvSpPr txBox="1"/>
          <p:nvPr/>
        </p:nvSpPr>
        <p:spPr>
          <a:xfrm>
            <a:off x="0" y="4531806"/>
            <a:ext cx="3094264" cy="230832"/>
          </a:xfrm>
          <a:prstGeom prst="rect">
            <a:avLst/>
          </a:prstGeom>
          <a:noFill/>
        </p:spPr>
        <p:txBody>
          <a:bodyPr wrap="square" rtlCol="0">
            <a:spAutoFit/>
          </a:bodyPr>
          <a:lstStyle/>
          <a:p>
            <a:r>
              <a:rPr lang="en-US" b="1" dirty="0" smtClean="0"/>
              <a:t>References</a:t>
            </a:r>
            <a:endParaRPr lang="en-US" b="1" dirty="0"/>
          </a:p>
        </p:txBody>
      </p:sp>
      <p:sp>
        <p:nvSpPr>
          <p:cNvPr id="9" name="TextBox 8"/>
          <p:cNvSpPr txBox="1"/>
          <p:nvPr/>
        </p:nvSpPr>
        <p:spPr>
          <a:xfrm>
            <a:off x="898072" y="2010926"/>
            <a:ext cx="8115300" cy="652486"/>
          </a:xfrm>
          <a:prstGeom prst="rect">
            <a:avLst/>
          </a:prstGeom>
          <a:noFill/>
          <a:ln>
            <a:solidFill>
              <a:schemeClr val="tx2"/>
            </a:solidFill>
          </a:ln>
        </p:spPr>
        <p:txBody>
          <a:bodyPr wrap="square" rtlCol="0">
            <a:spAutoFit/>
          </a:bodyPr>
          <a:lstStyle/>
          <a:p>
            <a:pPr lvl="1">
              <a:lnSpc>
                <a:spcPct val="130000"/>
              </a:lnSpc>
            </a:pPr>
            <a:r>
              <a:rPr lang="en-GB" sz="1400" dirty="0" smtClean="0">
                <a:solidFill>
                  <a:schemeClr val="tx1"/>
                </a:solidFill>
              </a:rPr>
              <a:t>W_XX-EUMETSAT-Darmstadt,SATCAL+RAC+</a:t>
            </a:r>
            <a:r>
              <a:rPr lang="en-GB" sz="1400" dirty="0" smtClean="0">
                <a:solidFill>
                  <a:srgbClr val="FF0000"/>
                </a:solidFill>
              </a:rPr>
              <a:t>GEOLEOVISNIR</a:t>
            </a:r>
            <a:r>
              <a:rPr lang="en-GB" sz="1400" dirty="0" smtClean="0">
                <a:solidFill>
                  <a:schemeClr val="tx1"/>
                </a:solidFill>
              </a:rPr>
              <a:t>,MSG3+SEVIRI </a:t>
            </a:r>
            <a:r>
              <a:rPr lang="en-GB" sz="1400" dirty="0" smtClean="0">
                <a:solidFill>
                  <a:srgbClr val="FF0000"/>
                </a:solidFill>
              </a:rPr>
              <a:t>Aqua+MODIS</a:t>
            </a:r>
            <a:r>
              <a:rPr lang="en-GB" sz="1400" dirty="0" smtClean="0"/>
              <a:t>_</a:t>
            </a:r>
            <a:r>
              <a:rPr lang="en-GB" sz="1400" dirty="0" smtClean="0">
                <a:solidFill>
                  <a:schemeClr val="tx1"/>
                </a:solidFill>
              </a:rPr>
              <a:t>C_EUMG_20130601000000_demo_01.nc</a:t>
            </a:r>
            <a:endParaRPr lang="en-GB" sz="1400" u="sng" dirty="0">
              <a:solidFill>
                <a:schemeClr val="tx1"/>
              </a:solidFill>
            </a:endParaRPr>
          </a:p>
        </p:txBody>
      </p:sp>
      <p:sp>
        <p:nvSpPr>
          <p:cNvPr id="8" name="TextBox 7"/>
          <p:cNvSpPr txBox="1"/>
          <p:nvPr/>
        </p:nvSpPr>
        <p:spPr>
          <a:xfrm>
            <a:off x="859361" y="2910254"/>
            <a:ext cx="8276476" cy="619337"/>
          </a:xfrm>
          <a:prstGeom prst="rect">
            <a:avLst/>
          </a:prstGeom>
          <a:noFill/>
          <a:ln>
            <a:solidFill>
              <a:schemeClr val="tx1"/>
            </a:solidFill>
          </a:ln>
        </p:spPr>
        <p:txBody>
          <a:bodyPr wrap="square" rtlCol="0">
            <a:spAutoFit/>
          </a:bodyPr>
          <a:lstStyle/>
          <a:p>
            <a:pPr lvl="1">
              <a:lnSpc>
                <a:spcPct val="130000"/>
              </a:lnSpc>
            </a:pPr>
            <a:r>
              <a:rPr lang="en-US" sz="1400" u="sng" dirty="0" smtClean="0">
                <a:solidFill>
                  <a:schemeClr val="tx1"/>
                </a:solidFill>
              </a:rPr>
              <a:t>W_US-NESDIS-STAR,SATCAL+NRTC+</a:t>
            </a:r>
            <a:r>
              <a:rPr lang="en-US" sz="1400" u="sng" dirty="0" smtClean="0">
                <a:solidFill>
                  <a:srgbClr val="FF0000"/>
                </a:solidFill>
              </a:rPr>
              <a:t>GEOLEOIR</a:t>
            </a:r>
            <a:r>
              <a:rPr lang="en-US" sz="1400" u="sng" dirty="0" smtClean="0"/>
              <a:t>,</a:t>
            </a:r>
            <a:r>
              <a:rPr lang="en-US" sz="1400" u="sng" dirty="0" smtClean="0">
                <a:solidFill>
                  <a:schemeClr val="tx1"/>
                </a:solidFill>
              </a:rPr>
              <a:t>GOES13+Imager-</a:t>
            </a:r>
            <a:r>
              <a:rPr lang="en-US" sz="1400" u="sng" dirty="0" smtClean="0">
                <a:solidFill>
                  <a:srgbClr val="FF0000"/>
                </a:solidFill>
              </a:rPr>
              <a:t>MetopA+IASI</a:t>
            </a:r>
            <a:r>
              <a:rPr lang="en-US" sz="1400" u="sng" dirty="0" smtClean="0">
                <a:solidFill>
                  <a:schemeClr val="tx1"/>
                </a:solidFill>
              </a:rPr>
              <a:t>_C_KNES_20140312120000_preop_01.nc</a:t>
            </a:r>
            <a:endParaRPr lang="en-GB" sz="1400" u="sng" dirty="0">
              <a:solidFill>
                <a:schemeClr val="tx1"/>
              </a:solidFill>
            </a:endParaRPr>
          </a:p>
        </p:txBody>
      </p:sp>
      <p:sp>
        <p:nvSpPr>
          <p:cNvPr id="10" name="TextBox 9"/>
          <p:cNvSpPr txBox="1"/>
          <p:nvPr/>
        </p:nvSpPr>
        <p:spPr>
          <a:xfrm>
            <a:off x="374073" y="872836"/>
            <a:ext cx="3061854" cy="292388"/>
          </a:xfrm>
          <a:prstGeom prst="rect">
            <a:avLst/>
          </a:prstGeom>
          <a:noFill/>
        </p:spPr>
        <p:txBody>
          <a:bodyPr wrap="square" rtlCol="0">
            <a:spAutoFit/>
          </a:bodyPr>
          <a:lstStyle/>
          <a:p>
            <a:r>
              <a:rPr lang="en-US" sz="1300" u="sng" dirty="0" smtClean="0">
                <a:solidFill>
                  <a:schemeClr val="tx1"/>
                </a:solidFill>
              </a:rPr>
              <a:t>For  MW Correction Product</a:t>
            </a:r>
            <a:endParaRPr lang="en-US" sz="1300" u="sng" dirty="0">
              <a:solidFill>
                <a:schemeClr val="tx1"/>
              </a:solidFill>
            </a:endParaRPr>
          </a:p>
        </p:txBody>
      </p:sp>
    </p:spTree>
    <p:extLst>
      <p:ext uri="{BB962C8B-B14F-4D97-AF65-F5344CB8AC3E}">
        <p14:creationId xmlns:p14="http://schemas.microsoft.com/office/powerpoint/2010/main" val="32070466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0" y="5491472"/>
            <a:ext cx="4841422" cy="1366528"/>
          </a:xfrm>
          <a:prstGeom prst="rect">
            <a:avLst/>
          </a:prstGeom>
          <a:noFill/>
        </p:spPr>
        <p:txBody>
          <a:bodyPr wrap="square" rtlCol="0">
            <a:spAutoFit/>
          </a:bodyPr>
          <a:lstStyle/>
          <a:p>
            <a:pPr>
              <a:lnSpc>
                <a:spcPct val="120000"/>
              </a:lnSpc>
            </a:pPr>
            <a:r>
              <a:rPr lang="en-GB" sz="1100" dirty="0">
                <a:solidFill>
                  <a:srgbClr val="FF0000"/>
                </a:solidFill>
              </a:rPr>
              <a:t>GSICS file naming convention:</a:t>
            </a:r>
          </a:p>
          <a:p>
            <a:pPr>
              <a:lnSpc>
                <a:spcPct val="120000"/>
              </a:lnSpc>
            </a:pPr>
            <a:r>
              <a:rPr lang="en-GB" sz="1100" dirty="0">
                <a:solidFill>
                  <a:srgbClr val="0C62FF"/>
                </a:solidFill>
                <a:hlinkClick r:id="rId2"/>
              </a:rPr>
              <a:t>https://gsics.nesdis.noaa.gov/wiki/Development/FilenameConvention</a:t>
            </a:r>
            <a:endParaRPr lang="en-GB" sz="1100" dirty="0">
              <a:solidFill>
                <a:srgbClr val="FF0000"/>
              </a:solidFill>
            </a:endParaRPr>
          </a:p>
          <a:p>
            <a:pPr marL="444500" indent="-269875">
              <a:lnSpc>
                <a:spcPct val="120000"/>
              </a:lnSpc>
              <a:buFont typeface="Wingdings"/>
              <a:buChar char="è"/>
            </a:pPr>
            <a:r>
              <a:rPr lang="en-IE" sz="1100" dirty="0" smtClean="0"/>
              <a:t>Follows </a:t>
            </a:r>
            <a:r>
              <a:rPr lang="en-IE" sz="1100" dirty="0"/>
              <a:t>the rules given in the General File </a:t>
            </a:r>
            <a:endParaRPr lang="en-IE" sz="1100" dirty="0" smtClean="0"/>
          </a:p>
          <a:p>
            <a:pPr marL="444500" indent="-269875">
              <a:lnSpc>
                <a:spcPct val="120000"/>
              </a:lnSpc>
              <a:buFont typeface="Wingdings"/>
              <a:buChar char="è"/>
            </a:pPr>
            <a:r>
              <a:rPr lang="en-IE" sz="1100" i="1" dirty="0" smtClean="0">
                <a:solidFill>
                  <a:srgbClr val="FF0000"/>
                </a:solidFill>
              </a:rPr>
              <a:t>W.M.O</a:t>
            </a:r>
            <a:r>
              <a:rPr lang="en-IE" sz="1100" i="1" dirty="0">
                <a:solidFill>
                  <a:srgbClr val="FF0000"/>
                </a:solidFill>
              </a:rPr>
              <a:t>. Manual on The Global Telecommunication System</a:t>
            </a:r>
            <a:r>
              <a:rPr lang="en-GB" sz="1100" dirty="0">
                <a:solidFill>
                  <a:srgbClr val="FF0000"/>
                </a:solidFill>
              </a:rPr>
              <a:t> </a:t>
            </a:r>
          </a:p>
          <a:p>
            <a:pPr>
              <a:lnSpc>
                <a:spcPct val="120000"/>
              </a:lnSpc>
            </a:pPr>
            <a:endParaRPr lang="en-GB" sz="1400" dirty="0">
              <a:solidFill>
                <a:srgbClr val="0C62FF"/>
              </a:solidFill>
            </a:endParaRPr>
          </a:p>
        </p:txBody>
      </p:sp>
      <p:sp>
        <p:nvSpPr>
          <p:cNvPr id="7" name="TextBox 6"/>
          <p:cNvSpPr txBox="1"/>
          <p:nvPr/>
        </p:nvSpPr>
        <p:spPr>
          <a:xfrm>
            <a:off x="0" y="4531806"/>
            <a:ext cx="3094264" cy="230832"/>
          </a:xfrm>
          <a:prstGeom prst="rect">
            <a:avLst/>
          </a:prstGeom>
          <a:noFill/>
        </p:spPr>
        <p:txBody>
          <a:bodyPr wrap="square" rtlCol="0">
            <a:spAutoFit/>
          </a:bodyPr>
          <a:lstStyle/>
          <a:p>
            <a:r>
              <a:rPr lang="en-US" b="1" dirty="0" smtClean="0"/>
              <a:t>References</a:t>
            </a:r>
            <a:endParaRPr lang="en-US" b="1" dirty="0"/>
          </a:p>
        </p:txBody>
      </p:sp>
      <p:sp>
        <p:nvSpPr>
          <p:cNvPr id="9" name="TextBox 8"/>
          <p:cNvSpPr txBox="1"/>
          <p:nvPr/>
        </p:nvSpPr>
        <p:spPr>
          <a:xfrm>
            <a:off x="898072" y="2010926"/>
            <a:ext cx="8115300" cy="652486"/>
          </a:xfrm>
          <a:prstGeom prst="rect">
            <a:avLst/>
          </a:prstGeom>
          <a:noFill/>
          <a:ln>
            <a:solidFill>
              <a:schemeClr val="tx2"/>
            </a:solidFill>
          </a:ln>
        </p:spPr>
        <p:txBody>
          <a:bodyPr wrap="square" rtlCol="0">
            <a:spAutoFit/>
          </a:bodyPr>
          <a:lstStyle/>
          <a:p>
            <a:pPr lvl="1">
              <a:lnSpc>
                <a:spcPct val="130000"/>
              </a:lnSpc>
            </a:pPr>
            <a:r>
              <a:rPr lang="en-GB" sz="1400" dirty="0" smtClean="0">
                <a:solidFill>
                  <a:schemeClr val="tx1"/>
                </a:solidFill>
              </a:rPr>
              <a:t>W_XX-EUMETSAT-Darmstadt,SATCAL+RAC+</a:t>
            </a:r>
            <a:r>
              <a:rPr lang="en-GB" sz="1400" dirty="0" smtClean="0">
                <a:solidFill>
                  <a:srgbClr val="FF0000"/>
                </a:solidFill>
              </a:rPr>
              <a:t>GEOLEOVISNIR</a:t>
            </a:r>
            <a:r>
              <a:rPr lang="en-GB" sz="1400" dirty="0" smtClean="0">
                <a:solidFill>
                  <a:schemeClr val="tx1"/>
                </a:solidFill>
              </a:rPr>
              <a:t>,MSG3+SEVIRI </a:t>
            </a:r>
            <a:r>
              <a:rPr lang="en-GB" sz="1400" dirty="0" smtClean="0">
                <a:solidFill>
                  <a:srgbClr val="FF0000"/>
                </a:solidFill>
              </a:rPr>
              <a:t>Aqua+MODIS</a:t>
            </a:r>
            <a:r>
              <a:rPr lang="en-GB" sz="1400" dirty="0" smtClean="0"/>
              <a:t>_</a:t>
            </a:r>
            <a:r>
              <a:rPr lang="en-GB" sz="1400" dirty="0" smtClean="0">
                <a:solidFill>
                  <a:schemeClr val="tx1"/>
                </a:solidFill>
              </a:rPr>
              <a:t>C_EUMG_20130601000000_demo_01.nc</a:t>
            </a:r>
            <a:endParaRPr lang="en-GB" sz="1400" u="sng" dirty="0">
              <a:solidFill>
                <a:schemeClr val="tx1"/>
              </a:solidFill>
            </a:endParaRPr>
          </a:p>
        </p:txBody>
      </p:sp>
      <p:sp>
        <p:nvSpPr>
          <p:cNvPr id="8" name="TextBox 7"/>
          <p:cNvSpPr txBox="1"/>
          <p:nvPr/>
        </p:nvSpPr>
        <p:spPr>
          <a:xfrm>
            <a:off x="859361" y="2910254"/>
            <a:ext cx="8276476" cy="619337"/>
          </a:xfrm>
          <a:prstGeom prst="rect">
            <a:avLst/>
          </a:prstGeom>
          <a:noFill/>
          <a:ln>
            <a:solidFill>
              <a:schemeClr val="tx1"/>
            </a:solidFill>
          </a:ln>
        </p:spPr>
        <p:txBody>
          <a:bodyPr wrap="square" rtlCol="0">
            <a:spAutoFit/>
          </a:bodyPr>
          <a:lstStyle/>
          <a:p>
            <a:pPr lvl="1">
              <a:lnSpc>
                <a:spcPct val="130000"/>
              </a:lnSpc>
            </a:pPr>
            <a:r>
              <a:rPr lang="en-US" sz="1400" u="sng" dirty="0" smtClean="0">
                <a:solidFill>
                  <a:schemeClr val="tx1"/>
                </a:solidFill>
              </a:rPr>
              <a:t>W_US-NESDIS-STAR,SATCAL+NRTC+</a:t>
            </a:r>
            <a:r>
              <a:rPr lang="en-US" sz="1400" u="sng" dirty="0" smtClean="0">
                <a:solidFill>
                  <a:srgbClr val="FF0000"/>
                </a:solidFill>
              </a:rPr>
              <a:t>GEOLEOIR</a:t>
            </a:r>
            <a:r>
              <a:rPr lang="en-US" sz="1400" u="sng" dirty="0" smtClean="0"/>
              <a:t>,</a:t>
            </a:r>
            <a:r>
              <a:rPr lang="en-US" sz="1400" u="sng" dirty="0" smtClean="0">
                <a:solidFill>
                  <a:schemeClr val="tx1"/>
                </a:solidFill>
              </a:rPr>
              <a:t>GOES13+Imager-</a:t>
            </a:r>
            <a:r>
              <a:rPr lang="en-US" sz="1400" u="sng" dirty="0" smtClean="0">
                <a:solidFill>
                  <a:srgbClr val="FF0000"/>
                </a:solidFill>
              </a:rPr>
              <a:t>MetopA+IASI</a:t>
            </a:r>
            <a:r>
              <a:rPr lang="en-US" sz="1400" u="sng" dirty="0" smtClean="0">
                <a:solidFill>
                  <a:schemeClr val="tx1"/>
                </a:solidFill>
              </a:rPr>
              <a:t>_C_KNES_20140312120000_preop_01.nc</a:t>
            </a:r>
            <a:endParaRPr lang="en-GB" sz="1400" u="sng" dirty="0">
              <a:solidFill>
                <a:schemeClr val="tx1"/>
              </a:solidFill>
            </a:endParaRPr>
          </a:p>
        </p:txBody>
      </p:sp>
      <p:sp>
        <p:nvSpPr>
          <p:cNvPr id="10" name="TextBox 9"/>
          <p:cNvSpPr txBox="1"/>
          <p:nvPr/>
        </p:nvSpPr>
        <p:spPr>
          <a:xfrm>
            <a:off x="868886" y="3767294"/>
            <a:ext cx="8276476" cy="619337"/>
          </a:xfrm>
          <a:prstGeom prst="rect">
            <a:avLst/>
          </a:prstGeom>
          <a:solidFill>
            <a:srgbClr val="FFC000"/>
          </a:solidFill>
          <a:ln>
            <a:solidFill>
              <a:schemeClr val="tx1"/>
            </a:solidFill>
          </a:ln>
        </p:spPr>
        <p:txBody>
          <a:bodyPr wrap="square" rtlCol="0">
            <a:spAutoFit/>
          </a:bodyPr>
          <a:lstStyle/>
          <a:p>
            <a:pPr lvl="1">
              <a:lnSpc>
                <a:spcPct val="130000"/>
              </a:lnSpc>
            </a:pPr>
            <a:r>
              <a:rPr lang="en-US" sz="1400" b="1" u="sng" dirty="0" smtClean="0">
                <a:solidFill>
                  <a:schemeClr val="tx1"/>
                </a:solidFill>
              </a:rPr>
              <a:t>W_US-NESDIS-STAR,SATCAL+RAC+</a:t>
            </a:r>
            <a:r>
              <a:rPr lang="en-US" sz="1400" b="1" u="sng" dirty="0" smtClean="0">
                <a:solidFill>
                  <a:srgbClr val="FF0000"/>
                </a:solidFill>
              </a:rPr>
              <a:t>LEOLEOMW</a:t>
            </a:r>
            <a:r>
              <a:rPr lang="en-US" sz="1400" b="1" u="sng" dirty="0" smtClean="0"/>
              <a:t>,</a:t>
            </a:r>
            <a:r>
              <a:rPr lang="en-US" sz="1400" b="1" u="sng" dirty="0" smtClean="0">
                <a:solidFill>
                  <a:schemeClr val="tx1"/>
                </a:solidFill>
              </a:rPr>
              <a:t>NOAA14+MSU-</a:t>
            </a:r>
            <a:r>
              <a:rPr lang="en-US" sz="1400" b="1" u="sng" dirty="0" smtClean="0">
                <a:solidFill>
                  <a:srgbClr val="FF0000"/>
                </a:solidFill>
              </a:rPr>
              <a:t>NOAA15+AMSU</a:t>
            </a:r>
            <a:r>
              <a:rPr lang="en-US" sz="1400" b="1" u="sng" dirty="0" smtClean="0"/>
              <a:t>_</a:t>
            </a:r>
            <a:r>
              <a:rPr lang="en-US" sz="1400" b="1" u="sng" dirty="0" smtClean="0">
                <a:solidFill>
                  <a:schemeClr val="tx1"/>
                </a:solidFill>
              </a:rPr>
              <a:t>C_KNES_20140312120000_preop_01.nc</a:t>
            </a:r>
            <a:endParaRPr lang="en-GB" sz="1400" b="1" u="sng" dirty="0">
              <a:solidFill>
                <a:schemeClr val="tx1"/>
              </a:solidFill>
            </a:endParaRPr>
          </a:p>
        </p:txBody>
      </p:sp>
      <p:sp>
        <p:nvSpPr>
          <p:cNvPr id="15" name="Rectangle 14"/>
          <p:cNvSpPr/>
          <p:nvPr/>
        </p:nvSpPr>
        <p:spPr>
          <a:xfrm>
            <a:off x="506627" y="1381285"/>
            <a:ext cx="8612659" cy="338554"/>
          </a:xfrm>
          <a:prstGeom prst="rect">
            <a:avLst/>
          </a:prstGeom>
        </p:spPr>
        <p:txBody>
          <a:bodyPr wrap="square">
            <a:spAutoFit/>
          </a:bodyPr>
          <a:lstStyle/>
          <a:p>
            <a:r>
              <a:rPr lang="en-US" sz="1600" dirty="0" err="1" smtClean="0">
                <a:solidFill>
                  <a:schemeClr val="tx1"/>
                </a:solidFill>
                <a:latin typeface="Calibri" pitchFamily="34" charset="0"/>
              </a:rPr>
              <a:t>pflag_productidentifier_oflag_originator_yyyyMMddhhmmss</a:t>
            </a:r>
            <a:r>
              <a:rPr lang="en-US" sz="1600" dirty="0" smtClean="0">
                <a:solidFill>
                  <a:schemeClr val="tx1"/>
                </a:solidFill>
                <a:latin typeface="Calibri" pitchFamily="34" charset="0"/>
              </a:rPr>
              <a:t>[_</a:t>
            </a:r>
            <a:r>
              <a:rPr lang="en-US" sz="1600" dirty="0" err="1" smtClean="0">
                <a:solidFill>
                  <a:schemeClr val="tx1"/>
                </a:solidFill>
                <a:latin typeface="Calibri" pitchFamily="34" charset="0"/>
              </a:rPr>
              <a:t>freeformat</a:t>
            </a:r>
            <a:r>
              <a:rPr lang="en-US" sz="1600" dirty="0" smtClean="0">
                <a:solidFill>
                  <a:schemeClr val="tx1"/>
                </a:solidFill>
                <a:latin typeface="Calibri" pitchFamily="34" charset="0"/>
              </a:rPr>
              <a:t>].type[.compression]</a:t>
            </a:r>
            <a:endParaRPr lang="en-US" sz="1600" dirty="0">
              <a:solidFill>
                <a:schemeClr val="tx1"/>
              </a:solidFill>
              <a:latin typeface="Calibri" pitchFamily="34" charset="0"/>
            </a:endParaRPr>
          </a:p>
        </p:txBody>
      </p:sp>
      <p:sp>
        <p:nvSpPr>
          <p:cNvPr id="12" name="Title 1"/>
          <p:cNvSpPr txBox="1">
            <a:spLocks/>
          </p:cNvSpPr>
          <p:nvPr/>
        </p:nvSpPr>
        <p:spPr bwMode="auto">
          <a:xfrm>
            <a:off x="818098" y="0"/>
            <a:ext cx="8543925" cy="812800"/>
          </a:xfrm>
          <a:prstGeom prst="rect">
            <a:avLst/>
          </a:prstGeom>
          <a:noFill/>
          <a:ln w="9525">
            <a:noFill/>
            <a:miter lim="800000"/>
            <a:headEnd/>
            <a:tailEnd/>
          </a:ln>
        </p:spPr>
        <p:txBody>
          <a:bodyPr vert="horz" wrap="square" lIns="91366" tIns="45682" rIns="91366" bIns="45682"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dirty="0" smtClean="0">
                <a:ln>
                  <a:noFill/>
                </a:ln>
                <a:solidFill>
                  <a:schemeClr val="tx1"/>
                </a:solidFill>
                <a:effectLst/>
                <a:uLnTx/>
                <a:uFillTx/>
                <a:latin typeface="Calibri"/>
                <a:ea typeface="+mj-ea"/>
                <a:cs typeface="Calibri"/>
              </a:rPr>
              <a:t>Proposed MW Product File Naming convention</a:t>
            </a:r>
            <a:endParaRPr kumimoji="0" lang="en-GB" sz="2800" b="1" i="0" u="none" strike="noStrike" kern="1200" cap="none" spc="0" normalizeH="0" baseline="0" noProof="0" dirty="0" smtClean="0">
              <a:ln>
                <a:noFill/>
              </a:ln>
              <a:solidFill>
                <a:srgbClr val="0C62FF"/>
              </a:solidFill>
              <a:effectLst/>
              <a:uLnTx/>
              <a:uFillTx/>
              <a:latin typeface="+mj-lt"/>
              <a:ea typeface="+mj-ea"/>
              <a:cs typeface="+mj-cs"/>
            </a:endParaRPr>
          </a:p>
        </p:txBody>
      </p:sp>
      <p:sp>
        <p:nvSpPr>
          <p:cNvPr id="13" name="TextBox 12"/>
          <p:cNvSpPr txBox="1"/>
          <p:nvPr/>
        </p:nvSpPr>
        <p:spPr>
          <a:xfrm>
            <a:off x="374073" y="872836"/>
            <a:ext cx="3061854" cy="292388"/>
          </a:xfrm>
          <a:prstGeom prst="rect">
            <a:avLst/>
          </a:prstGeom>
          <a:noFill/>
        </p:spPr>
        <p:txBody>
          <a:bodyPr wrap="square" rtlCol="0">
            <a:spAutoFit/>
          </a:bodyPr>
          <a:lstStyle/>
          <a:p>
            <a:r>
              <a:rPr lang="en-US" sz="1300" u="sng" dirty="0" smtClean="0">
                <a:solidFill>
                  <a:schemeClr val="tx1"/>
                </a:solidFill>
              </a:rPr>
              <a:t>For  MW Correction Product</a:t>
            </a:r>
            <a:endParaRPr lang="en-US" sz="1300" u="sng" dirty="0">
              <a:solidFill>
                <a:schemeClr val="tx1"/>
              </a:solidFill>
            </a:endParaRPr>
          </a:p>
        </p:txBody>
      </p:sp>
    </p:spTree>
    <p:extLst>
      <p:ext uri="{BB962C8B-B14F-4D97-AF65-F5344CB8AC3E}">
        <p14:creationId xmlns:p14="http://schemas.microsoft.com/office/powerpoint/2010/main" val="32070466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162940</TotalTime>
  <Words>2453</Words>
  <Application>Microsoft Office PowerPoint</Application>
  <PresentationFormat>A4 Paper (210x297 mm)</PresentationFormat>
  <Paragraphs>552</Paragraphs>
  <Slides>40</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40</vt:i4>
      </vt:variant>
    </vt:vector>
  </HeadingPairs>
  <TitlesOfParts>
    <vt:vector size="50" baseType="lpstr">
      <vt:lpstr>Arial</vt:lpstr>
      <vt:lpstr>Arial Black</vt:lpstr>
      <vt:lpstr>Arial Narrow</vt:lpstr>
      <vt:lpstr>Calibri</vt:lpstr>
      <vt:lpstr>Courier New</vt:lpstr>
      <vt:lpstr>Helvetica</vt:lpstr>
      <vt:lpstr>Tahoma</vt:lpstr>
      <vt:lpstr>Times New Roman</vt:lpstr>
      <vt:lpstr>Wingdings</vt:lpstr>
      <vt:lpstr>Office Theme</vt:lpstr>
      <vt:lpstr>Microwave Product and Reference records Filenaming and Metadata standards  </vt:lpstr>
      <vt:lpstr>Outline </vt:lpstr>
      <vt:lpstr>Inputs from GRWG/MW SG</vt:lpstr>
      <vt:lpstr>GRWG (Tim’s) Inputs</vt:lpstr>
      <vt:lpstr>Introduction Contd.</vt:lpstr>
      <vt:lpstr>Introduction</vt:lpstr>
      <vt:lpstr>Approach</vt:lpstr>
      <vt:lpstr>Proposed MW Product File Naming convention</vt:lpstr>
      <vt:lpstr>PowerPoint Presentation</vt:lpstr>
      <vt:lpstr>PowerPoint Presentation</vt:lpstr>
      <vt:lpstr>PowerPoint Presentation</vt:lpstr>
      <vt:lpstr>PowerPoint Presentation</vt:lpstr>
      <vt:lpstr>PowerPoint Presentation</vt:lpstr>
      <vt:lpstr>PowerPoint Presentation</vt:lpstr>
      <vt:lpstr>Example -2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Proposed MW Cross Calibration Standards</vt:lpstr>
      <vt:lpstr>Suggested MW product File</vt:lpstr>
      <vt:lpstr>PowerPoint Presentation</vt:lpstr>
      <vt:lpstr>Proposed MW Cross Calibration Standards</vt:lpstr>
      <vt:lpstr>PowerPoint Presentation</vt:lpstr>
      <vt:lpstr>Microwave Reference Records</vt:lpstr>
      <vt:lpstr>PowerPoint Presentation</vt:lpstr>
      <vt:lpstr>Conclusions</vt:lpstr>
      <vt:lpstr>PowerPoint Presentation</vt:lpstr>
      <vt:lpstr>DISCUSSION</vt:lpstr>
      <vt:lpstr>MW Products as Primary Reference product</vt:lpstr>
    </vt:vector>
  </TitlesOfParts>
  <Company>Eumetsat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Thomas Staudte</dc:creator>
  <cp:lastModifiedBy>Manik Bali</cp:lastModifiedBy>
  <cp:revision>5465</cp:revision>
  <cp:lastPrinted>2006-03-06T14:11:17Z</cp:lastPrinted>
  <dcterms:created xsi:type="dcterms:W3CDTF">2010-09-10T00:53:07Z</dcterms:created>
  <dcterms:modified xsi:type="dcterms:W3CDTF">2017-03-22T20:07:54Z</dcterms:modified>
</cp:coreProperties>
</file>