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4" r:id="rId2"/>
    <p:sldId id="715" r:id="rId3"/>
    <p:sldId id="716" r:id="rId4"/>
    <p:sldId id="718" r:id="rId5"/>
    <p:sldId id="717" r:id="rId6"/>
    <p:sldId id="719" r:id="rId7"/>
    <p:sldId id="720" r:id="rId8"/>
    <p:sldId id="721" r:id="rId9"/>
    <p:sldId id="678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1694" autoAdjust="0"/>
  </p:normalViewPr>
  <p:slideViewPr>
    <p:cSldViewPr snapToGrid="0">
      <p:cViewPr varScale="1">
        <p:scale>
          <a:sx n="81" d="100"/>
          <a:sy n="81" d="100"/>
        </p:scale>
        <p:origin x="-17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02" y="4715373"/>
            <a:ext cx="5437271" cy="4466329"/>
          </a:xfrm>
          <a:prstGeom prst="rect">
            <a:avLst/>
          </a:prstGeom>
        </p:spPr>
        <p:txBody>
          <a:bodyPr lIns="62938" tIns="31469" rIns="62938" bIns="31469">
            <a:normAutofit/>
          </a:bodyPr>
          <a:lstStyle/>
          <a:p>
            <a:pPr marL="427038" indent="0">
              <a:lnSpc>
                <a:spcPct val="11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r>
              <a:rPr lang="en-US" sz="1200" kern="0" dirty="0" smtClean="0"/>
              <a:t>For info (remove</a:t>
            </a:r>
            <a:r>
              <a:rPr lang="en-US" sz="1200" kern="0" baseline="0" dirty="0" smtClean="0"/>
              <a:t> from slide to keep it simple)</a:t>
            </a:r>
            <a:r>
              <a:rPr lang="en-US" sz="1200" kern="0" dirty="0" smtClean="0"/>
              <a:t>:</a:t>
            </a:r>
          </a:p>
          <a:p>
            <a:pPr marL="427038" indent="0">
              <a:lnSpc>
                <a:spcPct val="11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US" sz="1200" kern="0" dirty="0" smtClean="0"/>
          </a:p>
          <a:p>
            <a:pPr marL="712788" indent="-285750">
              <a:lnSpc>
                <a:spcPct val="11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200" kern="0" dirty="0" smtClean="0"/>
              <a:t>JMA co-chair have also spent 2 years as a vice-chair.</a:t>
            </a:r>
          </a:p>
          <a:p>
            <a:pPr marL="712788" indent="-285750">
              <a:lnSpc>
                <a:spcPct val="11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200" kern="0" dirty="0" smtClean="0"/>
              <a:t>EUMETSAT co-chair cannot commit to spend more time to work on GSICS in the next years due to </a:t>
            </a:r>
            <a:r>
              <a:rPr lang="en-US" sz="1200" kern="0" dirty="0" err="1" smtClean="0"/>
              <a:t>organisation's</a:t>
            </a:r>
            <a:r>
              <a:rPr lang="en-US" sz="1200" kern="0" dirty="0" smtClean="0"/>
              <a:t> commitments.</a:t>
            </a:r>
          </a:p>
          <a:p>
            <a:pPr marL="712788" indent="-285750">
              <a:lnSpc>
                <a:spcPct val="11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sz="1200" kern="0" dirty="0" smtClean="0"/>
          </a:p>
          <a:p>
            <a:pPr marL="427038" indent="0">
              <a:lnSpc>
                <a:spcPct val="110000"/>
              </a:lnSpc>
              <a:buClr>
                <a:srgbClr val="006600"/>
              </a:buClr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E02029-9BE2-4139-82E8-7E205433FD5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9855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936" y="445273"/>
            <a:ext cx="5724941" cy="5327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24" y="1194683"/>
            <a:ext cx="8384651" cy="49437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 smtClean="0"/>
              <a:t>GDWG</a:t>
            </a:r>
            <a:r>
              <a:rPr lang="it-IT" sz="1000" b="1" baseline="0" dirty="0" smtClean="0"/>
              <a:t> Breakout Session 2017 - </a:t>
            </a:r>
            <a:r>
              <a:rPr lang="it-IT" sz="1000" b="1" dirty="0" smtClean="0"/>
              <a:t>Charing</a:t>
            </a:r>
            <a:r>
              <a:rPr lang="it-IT" sz="1000" b="1" baseline="0" dirty="0" smtClean="0"/>
              <a:t> of the GDWG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mo.int/pages/prog/sat/documents/GSICS-RD004_TOR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FF0000"/>
                </a:solidFill>
              </a:rPr>
              <a:t/>
            </a:r>
            <a:br>
              <a:rPr lang="en-IE" sz="3200" dirty="0" smtClean="0">
                <a:solidFill>
                  <a:srgbClr val="FF0000"/>
                </a:solidFill>
              </a:rPr>
            </a:br>
            <a:r>
              <a:rPr lang="en-IE" sz="3200" i="1" dirty="0" smtClean="0">
                <a:solidFill>
                  <a:srgbClr val="FF0000"/>
                </a:solidFill>
              </a:rPr>
              <a:t>Chairing of the GDWG</a:t>
            </a:r>
            <a:endParaRPr lang="en-US" sz="3200" i="1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Peter Miu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CMA, CNES, EUMETSAT, ISRO, IMD, JMA, KMA, NASA, NIST, NOAA, 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0"/>
            <a:ext cx="5673013" cy="673767"/>
          </a:xfrm>
        </p:spPr>
        <p:txBody>
          <a:bodyPr/>
          <a:lstStyle/>
          <a:p>
            <a:r>
              <a:rPr lang="en-GB" sz="4000" dirty="0" smtClean="0"/>
              <a:t>Presentation Overview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5765"/>
            <a:ext cx="8783053" cy="5074582"/>
          </a:xfrm>
        </p:spPr>
        <p:txBody>
          <a:bodyPr/>
          <a:lstStyle/>
          <a:p>
            <a:pPr lvl="0"/>
            <a:r>
              <a:rPr lang="en-GB" sz="2800" dirty="0" err="1" smtClean="0">
                <a:hlinkClick r:id="rId2"/>
              </a:rPr>
              <a:t>ToR</a:t>
            </a:r>
            <a:r>
              <a:rPr lang="en-GB" sz="2800" dirty="0" smtClean="0"/>
              <a:t> for Chair / Vice Chair / Co-Chair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What does a Chair Actually do?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GDWG Charing Status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Candidates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smtClean="0"/>
              <a:t>Group Decision to EP</a:t>
            </a:r>
          </a:p>
          <a:p>
            <a:pPr marL="0" lvl="0" indent="0">
              <a:buNone/>
            </a:pPr>
            <a:endParaRPr lang="en-GB" sz="2800" dirty="0" smtClean="0"/>
          </a:p>
          <a:p>
            <a:pPr lvl="0"/>
            <a:endParaRPr lang="en-GB" sz="2800" dirty="0"/>
          </a:p>
          <a:p>
            <a:pPr lvl="0"/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1793" y="3112477"/>
            <a:ext cx="4450280" cy="2365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25" y="1072662"/>
            <a:ext cx="8694752" cy="5187461"/>
          </a:xfrm>
        </p:spPr>
        <p:txBody>
          <a:bodyPr/>
          <a:lstStyle/>
          <a:p>
            <a:r>
              <a:rPr lang="en-GB" dirty="0" smtClean="0"/>
              <a:t>Chair </a:t>
            </a:r>
            <a:r>
              <a:rPr lang="en-GB" dirty="0"/>
              <a:t>/</a:t>
            </a:r>
            <a:r>
              <a:rPr lang="en-GB" dirty="0" smtClean="0"/>
              <a:t> Co-Chair:</a:t>
            </a:r>
          </a:p>
          <a:p>
            <a:pPr lvl="1"/>
            <a:r>
              <a:rPr lang="en-GB" dirty="0" smtClean="0"/>
              <a:t>Lead the GSICS Data Management Activities</a:t>
            </a:r>
          </a:p>
          <a:p>
            <a:pPr lvl="2"/>
            <a:r>
              <a:rPr lang="en-GB" dirty="0" smtClean="0"/>
              <a:t>Plan &amp; Organise</a:t>
            </a:r>
          </a:p>
          <a:p>
            <a:pPr lvl="2"/>
            <a:r>
              <a:rPr lang="en-GB" dirty="0" smtClean="0"/>
              <a:t>Coordinate</a:t>
            </a:r>
          </a:p>
          <a:p>
            <a:pPr lvl="2"/>
            <a:r>
              <a:rPr lang="en-GB" dirty="0" smtClean="0"/>
              <a:t>Report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Vice Chair / Co-Chair:</a:t>
            </a:r>
          </a:p>
          <a:p>
            <a:pPr lvl="1"/>
            <a:r>
              <a:rPr lang="en-GB" dirty="0" smtClean="0"/>
              <a:t>Support the Chair</a:t>
            </a:r>
          </a:p>
          <a:p>
            <a:pPr lvl="1"/>
            <a:r>
              <a:rPr lang="en-GB" dirty="0" smtClean="0"/>
              <a:t>Take over the role of the Chair after 3 years if needed.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3770" y="2356337"/>
            <a:ext cx="4017107" cy="2259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</a:t>
            </a:r>
            <a:r>
              <a:rPr lang="en-GB" dirty="0" err="1" smtClean="0"/>
              <a:t>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2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What </a:t>
            </a:r>
            <a:r>
              <a:rPr lang="en-GB" sz="2800" dirty="0"/>
              <a:t>does a Chair </a:t>
            </a:r>
            <a:r>
              <a:rPr lang="en-GB" sz="2800" dirty="0" smtClean="0"/>
              <a:t>actually do?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Coordinate</a:t>
            </a:r>
          </a:p>
          <a:p>
            <a:r>
              <a:rPr lang="en-GB" sz="3600" dirty="0" smtClean="0"/>
              <a:t>Report</a:t>
            </a:r>
          </a:p>
          <a:p>
            <a:r>
              <a:rPr lang="en-GB" sz="3600" dirty="0" smtClean="0"/>
              <a:t>Data Management Developments</a:t>
            </a:r>
          </a:p>
          <a:p>
            <a:r>
              <a:rPr lang="en-GB" sz="3600" dirty="0" smtClean="0"/>
              <a:t>Checking Actions</a:t>
            </a:r>
          </a:p>
          <a:p>
            <a:r>
              <a:rPr lang="en-GB" sz="3600" dirty="0" smtClean="0"/>
              <a:t>GPPA</a:t>
            </a:r>
          </a:p>
          <a:p>
            <a:r>
              <a:rPr lang="en-GB" sz="3600" dirty="0" smtClean="0"/>
              <a:t>Web Meetings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4884" y="3090407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28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396344" y="326852"/>
            <a:ext cx="5394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GDWG Chairing Status</a:t>
            </a:r>
            <a:endParaRPr lang="ja-JP" altLang="en-US" sz="28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6922" y="1065524"/>
            <a:ext cx="8722457" cy="514903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400" kern="0" dirty="0"/>
              <a:t>By the end of 2017, current </a:t>
            </a:r>
            <a:r>
              <a:rPr lang="en-US" altLang="ja-JP" sz="1400" kern="0" dirty="0" smtClean="0"/>
              <a:t>GDWG Co-chairs </a:t>
            </a:r>
            <a:r>
              <a:rPr lang="en-US" altLang="ja-JP" sz="1400" kern="0" dirty="0"/>
              <a:t>have completed </a:t>
            </a:r>
            <a:r>
              <a:rPr lang="en-US" altLang="ja-JP" sz="1400" kern="0" dirty="0" smtClean="0"/>
              <a:t>their </a:t>
            </a:r>
            <a:r>
              <a:rPr lang="en-US" altLang="ja-JP" sz="1400" kern="0" dirty="0"/>
              <a:t>3 years </a:t>
            </a:r>
            <a:r>
              <a:rPr lang="en-US" altLang="ja-JP" sz="1400" kern="0" dirty="0" smtClean="0"/>
              <a:t>of leading </a:t>
            </a:r>
            <a:r>
              <a:rPr lang="en-US" altLang="ja-JP" sz="1400" kern="0" dirty="0"/>
              <a:t>and </a:t>
            </a:r>
            <a:r>
              <a:rPr lang="en-US" altLang="ja-JP" sz="1400" kern="0" dirty="0" smtClean="0"/>
              <a:t>chairing </a:t>
            </a:r>
            <a:r>
              <a:rPr lang="en-US" altLang="ja-JP" sz="1400" kern="0" dirty="0"/>
              <a:t>the </a:t>
            </a:r>
            <a:r>
              <a:rPr lang="en-US" altLang="ja-JP" sz="1400" kern="0" dirty="0" smtClean="0"/>
              <a:t>GDWG as specified in the GSICS </a:t>
            </a:r>
            <a:r>
              <a:rPr lang="en-US" altLang="ja-JP" sz="1400" kern="0" dirty="0" err="1" smtClean="0"/>
              <a:t>ToR</a:t>
            </a:r>
            <a:r>
              <a:rPr lang="en-US" altLang="ja-JP" sz="1400" kern="0" dirty="0" smtClean="0"/>
              <a:t> ref: GSICS-RD004-v1.0.</a:t>
            </a:r>
          </a:p>
          <a:p>
            <a:pPr>
              <a:lnSpc>
                <a:spcPct val="110000"/>
              </a:lnSpc>
            </a:pPr>
            <a:endParaRPr lang="en-US" altLang="ja-JP" sz="1400" kern="0" dirty="0" smtClean="0"/>
          </a:p>
          <a:p>
            <a:pPr marL="342900" lvl="1" indent="-342900"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1400" b="1" kern="0" dirty="0" smtClean="0"/>
              <a:t>Chair &amp; Vice Chair, or Co-chairs Election Possibilities</a:t>
            </a:r>
          </a:p>
          <a:p>
            <a:pPr marL="712788" lvl="1">
              <a:lnSpc>
                <a:spcPct val="110000"/>
              </a:lnSpc>
            </a:pPr>
            <a:r>
              <a:rPr lang="en-US" sz="1400" kern="0" dirty="0"/>
              <a:t>The </a:t>
            </a:r>
            <a:r>
              <a:rPr lang="en-US" sz="1400" kern="0" dirty="0" err="1"/>
              <a:t>ToR</a:t>
            </a:r>
            <a:r>
              <a:rPr lang="en-US" sz="1400" kern="0" dirty="0"/>
              <a:t> does not limit the renewal of the chairing roles if agreed amongst the </a:t>
            </a:r>
            <a:r>
              <a:rPr lang="en-US" sz="1400" kern="0" dirty="0" smtClean="0"/>
              <a:t>GDWG </a:t>
            </a:r>
            <a:r>
              <a:rPr lang="en-US" sz="1400" kern="0" dirty="0"/>
              <a:t>members</a:t>
            </a:r>
            <a:r>
              <a:rPr lang="en-US" sz="1400" kern="0" dirty="0" smtClean="0"/>
              <a:t>.</a:t>
            </a:r>
          </a:p>
          <a:p>
            <a:pPr marL="427038" lvl="1" indent="0">
              <a:lnSpc>
                <a:spcPct val="110000"/>
              </a:lnSpc>
              <a:buNone/>
            </a:pPr>
            <a:r>
              <a:rPr lang="en-US" sz="1400" kern="0" dirty="0" smtClean="0"/>
              <a:t>or</a:t>
            </a:r>
          </a:p>
          <a:p>
            <a:pPr marL="712788" lvl="1">
              <a:lnSpc>
                <a:spcPct val="110000"/>
              </a:lnSpc>
            </a:pPr>
            <a:r>
              <a:rPr lang="en-US" sz="1400" kern="0" dirty="0" smtClean="0"/>
              <a:t>A Vice Chair is expected to offer to replace the Chair, and new Vice Chair(s) to be elected by the GDWG members.</a:t>
            </a:r>
          </a:p>
          <a:p>
            <a:pPr marL="712788" lvl="1">
              <a:lnSpc>
                <a:spcPct val="110000"/>
              </a:lnSpc>
            </a:pPr>
            <a:r>
              <a:rPr lang="en-US" sz="1400" kern="0" dirty="0" smtClean="0"/>
              <a:t>a new Co-chair replaces one of the Co-chairs, staying in the Co-chairing leadership. </a:t>
            </a:r>
          </a:p>
          <a:p>
            <a:pPr marL="712788" lvl="1">
              <a:lnSpc>
                <a:spcPct val="110000"/>
              </a:lnSpc>
            </a:pPr>
            <a:r>
              <a:rPr lang="en-US" sz="1400" kern="0" dirty="0"/>
              <a:t>a new Co-chair replaces one of the </a:t>
            </a:r>
            <a:r>
              <a:rPr lang="en-US" sz="1400" kern="0" dirty="0" smtClean="0"/>
              <a:t>Co-chairs, converting to the Chair and Vice-chair leadership</a:t>
            </a:r>
            <a:r>
              <a:rPr lang="en-US" sz="1400" kern="0" dirty="0"/>
              <a:t>.</a:t>
            </a:r>
            <a:endParaRPr lang="en-US" sz="1400" kern="0" dirty="0" smtClean="0"/>
          </a:p>
          <a:p>
            <a:pPr marL="712788" lvl="1">
              <a:lnSpc>
                <a:spcPct val="110000"/>
              </a:lnSpc>
            </a:pPr>
            <a:r>
              <a:rPr lang="en-US" sz="1400" kern="0" dirty="0" smtClean="0"/>
              <a:t>A completely new Chair and vice Chair(s), or  co-chair(s) are elected.</a:t>
            </a:r>
          </a:p>
          <a:p>
            <a:pPr marL="712788" lvl="1">
              <a:lnSpc>
                <a:spcPct val="110000"/>
              </a:lnSpc>
            </a:pPr>
            <a:endParaRPr lang="en-US" sz="1400" kern="0" dirty="0"/>
          </a:p>
          <a:p>
            <a:pPr marL="427038" lvl="1" indent="0">
              <a:lnSpc>
                <a:spcPct val="110000"/>
              </a:lnSpc>
              <a:buNone/>
            </a:pPr>
            <a:r>
              <a:rPr lang="en-US" sz="1400" kern="0" dirty="0" smtClean="0"/>
              <a:t>The EP will be informed of the above for discussion &amp; inclusion in the </a:t>
            </a:r>
            <a:r>
              <a:rPr lang="en-US" sz="1400" kern="0" dirty="0" err="1" smtClean="0"/>
              <a:t>ToR</a:t>
            </a:r>
            <a:r>
              <a:rPr lang="en-US" sz="1400" kern="0" dirty="0" smtClean="0"/>
              <a:t>.</a:t>
            </a:r>
          </a:p>
          <a:p>
            <a:pPr>
              <a:lnSpc>
                <a:spcPct val="110000"/>
              </a:lnSpc>
            </a:pPr>
            <a:endParaRPr lang="en-US" sz="1400" b="1" kern="0" dirty="0" smtClean="0"/>
          </a:p>
          <a:p>
            <a:pPr>
              <a:lnSpc>
                <a:spcPct val="110000"/>
              </a:lnSpc>
            </a:pPr>
            <a:r>
              <a:rPr lang="en-US" sz="1400" b="1" kern="0" dirty="0" smtClean="0"/>
              <a:t>Nominations</a:t>
            </a:r>
          </a:p>
          <a:p>
            <a:pPr lvl="1">
              <a:lnSpc>
                <a:spcPct val="110000"/>
              </a:lnSpc>
            </a:pPr>
            <a:r>
              <a:rPr lang="en-US" altLang="ja-JP" sz="1400" kern="0" dirty="0" smtClean="0"/>
              <a:t>Peter Miu (EUMETSAT) – Chair or Co-Chair</a:t>
            </a:r>
          </a:p>
          <a:p>
            <a:pPr lvl="1">
              <a:lnSpc>
                <a:spcPct val="110000"/>
              </a:lnSpc>
            </a:pPr>
            <a:r>
              <a:rPr lang="en-US" altLang="ja-JP" sz="1400" kern="0" dirty="0" smtClean="0"/>
              <a:t>Masaya Takahashi (JMA) – Vice Chair or Co-Chair</a:t>
            </a:r>
          </a:p>
          <a:p>
            <a:pPr lvl="1">
              <a:lnSpc>
                <a:spcPct val="110000"/>
              </a:lnSpc>
            </a:pPr>
            <a:r>
              <a:rPr lang="en-US" altLang="ja-JP" sz="1400" kern="0" dirty="0" smtClean="0"/>
              <a:t>Xu Zhe (CMA) – Vice Chair</a:t>
            </a:r>
          </a:p>
          <a:p>
            <a:pPr lvl="1">
              <a:lnSpc>
                <a:spcPct val="110000"/>
              </a:lnSpc>
            </a:pPr>
            <a:endParaRPr lang="en-US" altLang="ja-JP" sz="1400" kern="0" dirty="0"/>
          </a:p>
          <a:p>
            <a:pPr>
              <a:lnSpc>
                <a:spcPct val="110000"/>
              </a:lnSpc>
            </a:pPr>
            <a:endParaRPr lang="en-US" sz="1400" b="1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1925182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76146" y="3117407"/>
            <a:ext cx="4413738" cy="114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b="1" kern="0" dirty="0" smtClean="0"/>
              <a:t>Masaya Takahashi - JMA</a:t>
            </a:r>
          </a:p>
          <a:p>
            <a:pPr lvl="1"/>
            <a:r>
              <a:rPr lang="en-GB" sz="1200" kern="0" dirty="0" smtClean="0"/>
              <a:t>Member of GRWG/GDWG since 2013</a:t>
            </a:r>
          </a:p>
          <a:p>
            <a:pPr lvl="1"/>
            <a:r>
              <a:rPr lang="en-GB" sz="1200" kern="0" dirty="0" smtClean="0"/>
              <a:t>System Engineering &amp; Data Processing Expert</a:t>
            </a:r>
          </a:p>
          <a:p>
            <a:pPr lvl="1"/>
            <a:r>
              <a:rPr lang="en-GB" sz="1200" kern="0" dirty="0" smtClean="0"/>
              <a:t>Co-Chair of the GDWG since 2014</a:t>
            </a:r>
          </a:p>
          <a:p>
            <a:pPr lvl="1"/>
            <a:endParaRPr lang="en-GB" sz="16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Candidates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146" y="1261695"/>
            <a:ext cx="4492870" cy="1504555"/>
          </a:xfrm>
        </p:spPr>
        <p:txBody>
          <a:bodyPr/>
          <a:lstStyle/>
          <a:p>
            <a:r>
              <a:rPr lang="en-GB" sz="1400" b="1" dirty="0" smtClean="0"/>
              <a:t>Peter Miu - EUMETSAT</a:t>
            </a:r>
          </a:p>
          <a:p>
            <a:pPr lvl="1"/>
            <a:r>
              <a:rPr lang="en-GB" sz="1200" dirty="0" smtClean="0"/>
              <a:t>Member of GDWG since 2006</a:t>
            </a:r>
          </a:p>
          <a:p>
            <a:pPr lvl="1"/>
            <a:r>
              <a:rPr lang="en-GB" sz="1200" dirty="0" smtClean="0"/>
              <a:t>Software Engineer – Degree in Computer Science</a:t>
            </a:r>
          </a:p>
          <a:p>
            <a:pPr lvl="1"/>
            <a:r>
              <a:rPr lang="en-GB" sz="1200" dirty="0" smtClean="0"/>
              <a:t>Formats and Meta-Data Expert</a:t>
            </a:r>
          </a:p>
          <a:p>
            <a:pPr lvl="1"/>
            <a:r>
              <a:rPr lang="en-GB" sz="1200" dirty="0" smtClean="0"/>
              <a:t>Data Centre Operations Team Leader</a:t>
            </a:r>
          </a:p>
          <a:p>
            <a:pPr lvl="1"/>
            <a:r>
              <a:rPr lang="en-GB" sz="1200" dirty="0" smtClean="0"/>
              <a:t>Co-Chair of the GDWG since 2014</a:t>
            </a:r>
          </a:p>
          <a:p>
            <a:pPr lvl="1"/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70" y="1126666"/>
            <a:ext cx="2553067" cy="4538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2389773"/>
            <a:ext cx="2325976" cy="259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40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76146" y="3117407"/>
            <a:ext cx="4413738" cy="114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400" b="1" kern="0" dirty="0" smtClean="0"/>
              <a:t>XXX</a:t>
            </a:r>
          </a:p>
          <a:p>
            <a:pPr lvl="1"/>
            <a:r>
              <a:rPr lang="en-GB" sz="1200" kern="0" dirty="0" smtClean="0"/>
              <a:t>Member of GRWG/GDWG since 2013</a:t>
            </a:r>
          </a:p>
          <a:p>
            <a:pPr lvl="1"/>
            <a:endParaRPr lang="en-GB" sz="16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Candidates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146" y="1261695"/>
            <a:ext cx="4492870" cy="1504555"/>
          </a:xfrm>
        </p:spPr>
        <p:txBody>
          <a:bodyPr/>
          <a:lstStyle/>
          <a:p>
            <a:r>
              <a:rPr lang="en-GB" sz="1400" b="1" dirty="0" err="1"/>
              <a:t>Z</a:t>
            </a:r>
            <a:r>
              <a:rPr lang="en-GB" sz="1400" b="1" dirty="0" err="1" smtClean="0"/>
              <a:t>u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Xhe</a:t>
            </a:r>
            <a:r>
              <a:rPr lang="en-GB" sz="1400" b="1" dirty="0" smtClean="0"/>
              <a:t> (Thomas) - CMA</a:t>
            </a:r>
          </a:p>
          <a:p>
            <a:pPr lvl="1"/>
            <a:r>
              <a:rPr lang="en-GB" sz="1200" dirty="0" smtClean="0"/>
              <a:t>Member of GDWG since 2015</a:t>
            </a:r>
          </a:p>
          <a:p>
            <a:pPr lvl="1"/>
            <a:r>
              <a:rPr lang="en-GB" sz="1200" dirty="0" smtClean="0"/>
              <a:t>Software Engineer – Degree in Computer Science</a:t>
            </a:r>
          </a:p>
          <a:p>
            <a:pPr lvl="1"/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480" y="1141827"/>
            <a:ext cx="2753085" cy="344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2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Decision to 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14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3438" y="1350963"/>
            <a:ext cx="4919207" cy="460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31360</TotalTime>
  <Words>425</Words>
  <Application>Microsoft Office PowerPoint</Application>
  <PresentationFormat>On-screen Show (4:3)</PresentationFormat>
  <Paragraphs>87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 Chairing of the GDWG</vt:lpstr>
      <vt:lpstr>Presentation Overview</vt:lpstr>
      <vt:lpstr>GSICS ToR</vt:lpstr>
      <vt:lpstr>What does a Chair actually do? </vt:lpstr>
      <vt:lpstr>Slide 5</vt:lpstr>
      <vt:lpstr>Candidates</vt:lpstr>
      <vt:lpstr>Candidates</vt:lpstr>
      <vt:lpstr>Group Decision to EP</vt:lpstr>
      <vt:lpstr>Thank you for your attention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Peter Miu</cp:lastModifiedBy>
  <cp:revision>842</cp:revision>
  <dcterms:created xsi:type="dcterms:W3CDTF">2004-06-10T15:46:18Z</dcterms:created>
  <dcterms:modified xsi:type="dcterms:W3CDTF">2017-03-20T13:56:00Z</dcterms:modified>
</cp:coreProperties>
</file>