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4"/>
  </p:notesMasterIdLst>
  <p:handoutMasterIdLst>
    <p:handoutMasterId r:id="rId15"/>
  </p:handoutMasterIdLst>
  <p:sldIdLst>
    <p:sldId id="410" r:id="rId2"/>
    <p:sldId id="420" r:id="rId3"/>
    <p:sldId id="415" r:id="rId4"/>
    <p:sldId id="425" r:id="rId5"/>
    <p:sldId id="426" r:id="rId6"/>
    <p:sldId id="422" r:id="rId7"/>
    <p:sldId id="423" r:id="rId8"/>
    <p:sldId id="424" r:id="rId9"/>
    <p:sldId id="419" r:id="rId10"/>
    <p:sldId id="392" r:id="rId11"/>
    <p:sldId id="421" r:id="rId12"/>
    <p:sldId id="407" r:id="rId13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EFC8DF"/>
    <a:srgbClr val="A2DADE"/>
    <a:srgbClr val="3333FF"/>
    <a:srgbClr val="4E0B55"/>
    <a:srgbClr val="EE2D24"/>
    <a:srgbClr val="C7A775"/>
    <a:srgbClr val="00B5EF"/>
    <a:srgbClr val="CDE3A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93959" autoAdjust="0"/>
  </p:normalViewPr>
  <p:slideViewPr>
    <p:cSldViewPr snapToGrid="0">
      <p:cViewPr>
        <p:scale>
          <a:sx n="80" d="100"/>
          <a:sy n="80" d="100"/>
        </p:scale>
        <p:origin x="-252" y="-414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5512D122-5CC6-11CF-8D67-00AA00BDCE1D}"/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298BE994-7E1D-4B74-A0AB-6447C27BAAA1}" type="datetime4">
              <a:rPr lang="en-GB"/>
              <a:pPr>
                <a:defRPr/>
              </a:pPr>
              <a:t>16 March 2017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F3074629-B39C-44A2-9073-D9DE82F215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28A4BDC-EC44-46D1-993C-E507C117F681}" type="datetime4">
              <a:rPr lang="en-GB"/>
              <a:pPr>
                <a:defRPr/>
              </a:pPr>
              <a:t>16 March 2017</a:t>
            </a:fld>
            <a:endParaRPr 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EBF27B-5CB3-489D-AFAE-7A2AA41265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9396F8-A9FE-4918-B2E2-A2304C457091}" type="datetime4">
              <a:rPr lang="en-GB" smtClean="0"/>
              <a:pPr/>
              <a:t>16 March 2017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</p:spPr>
        <p:txBody>
          <a:bodyPr/>
          <a:lstStyle/>
          <a:p>
            <a:fld id="{8F18DA27-B3A0-4D83-B30E-B06E198A3390}" type="datetime1">
              <a:rPr lang="en-GB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16/03/2017</a:t>
            </a:fld>
            <a:endParaRPr lang="en-GB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8777F4B-C175-4CCA-A610-A90DED55FB7B}" type="slidenum">
              <a:rPr lang="de-DE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2</a:t>
            </a:fld>
            <a:endParaRPr lang="de-DE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4301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6113" y="742950"/>
            <a:ext cx="5375275" cy="3722688"/>
          </a:xfrm>
          <a:solidFill>
            <a:srgbClr val="FFFFFF"/>
          </a:solidFill>
          <a:ln/>
        </p:spPr>
      </p:sp>
      <p:sp>
        <p:nvSpPr>
          <p:cNvPr id="4301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887202" y="4714875"/>
            <a:ext cx="4893098" cy="44704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16 March 2017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CA31D592-4D83-4517-9884-F2C159147DA8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24" r:id="rId3"/>
    <p:sldLayoutId id="2147484525" r:id="rId4"/>
    <p:sldLayoutId id="2147484526" r:id="rId5"/>
    <p:sldLayoutId id="2147484534" r:id="rId6"/>
    <p:sldLayoutId id="2147484535" r:id="rId7"/>
    <p:sldLayoutId id="2147484527" r:id="rId8"/>
    <p:sldLayoutId id="2147484528" r:id="rId9"/>
    <p:sldLayoutId id="2147484529" r:id="rId10"/>
    <p:sldLayoutId id="2147484530" r:id="rId11"/>
    <p:sldLayoutId id="2147484531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.nesdis.noaa.gov/smcd/GCC/ProductCatalog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o-sat.info/oscar/instruments/view/3" TargetMode="External"/><Relationship Id="rId7" Type="http://schemas.openxmlformats.org/officeDocument/2006/relationships/hyperlink" Target="http://www.wmo-sat.info/oscar/instruments/view/218" TargetMode="External"/><Relationship Id="rId2" Type="http://schemas.openxmlformats.org/officeDocument/2006/relationships/hyperlink" Target="http://www.wmo-sat.info/oscar/instruments/view/13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mo-sat.info/oscar/instruments/view/285" TargetMode="External"/><Relationship Id="rId5" Type="http://schemas.openxmlformats.org/officeDocument/2006/relationships/hyperlink" Target="http://www.wmo-sat.info/oscar/instruments/view/275" TargetMode="External"/><Relationship Id="rId4" Type="http://schemas.openxmlformats.org/officeDocument/2006/relationships/hyperlink" Target="http://www.wmo-sat.info/oscar/instruments/view/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US" sz="4000" dirty="0" smtClean="0"/>
              <a:t>Developing GSICS products for IR channels of GEO imagers</a:t>
            </a:r>
            <a:br>
              <a:rPr lang="en-US" sz="4000" dirty="0" smtClean="0"/>
            </a:br>
            <a:r>
              <a:rPr lang="en-GB" sz="4000" b="1" dirty="0" smtClean="0"/>
              <a:t> </a:t>
            </a:r>
            <a:r>
              <a:rPr lang="en-GB" sz="3200" b="1" dirty="0" smtClean="0"/>
              <a:t>Tim Hewison</a:t>
            </a:r>
            <a:endParaRPr lang="en-GB" sz="40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11289"/>
            <a:ext cx="9799638" cy="854075"/>
          </a:xfrm>
        </p:spPr>
        <p:txBody>
          <a:bodyPr/>
          <a:lstStyle/>
          <a:p>
            <a:r>
              <a:rPr lang="en-GB" sz="3600" dirty="0" smtClean="0"/>
              <a:t>Actions on IR Sub-Group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" y="1173985"/>
          <a:ext cx="9905998" cy="2697442"/>
        </p:xfrm>
        <a:graphic>
          <a:graphicData uri="http://schemas.openxmlformats.org/drawingml/2006/table">
            <a:tbl>
              <a:tblPr/>
              <a:tblGrid>
                <a:gridCol w="1145447"/>
                <a:gridCol w="1170902"/>
                <a:gridCol w="492119"/>
                <a:gridCol w="623631"/>
                <a:gridCol w="2036354"/>
                <a:gridCol w="814542"/>
                <a:gridCol w="649086"/>
                <a:gridCol w="827266"/>
                <a:gridCol w="827266"/>
                <a:gridCol w="827266"/>
                <a:gridCol w="492119"/>
              </a:tblGrid>
              <a:tr h="676720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rgbClr val="2E6E9E"/>
                          </a:solidFill>
                        </a:rPr>
                        <a:t>Action Id</a:t>
                      </a:r>
                    </a:p>
                  </a:txBody>
                  <a:tcPr marL="37680" marR="37680" marT="20933" marB="20933" anchor="ctr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>
                          <a:solidFill>
                            <a:srgbClr val="2E6E9E"/>
                          </a:solidFill>
                        </a:rPr>
                        <a:t>Item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>
                          <a:solidFill>
                            <a:srgbClr val="2E6E9E"/>
                          </a:solidFill>
                        </a:rPr>
                        <a:t>Effort Level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>
                          <a:solidFill>
                            <a:srgbClr val="2E6E9E"/>
                          </a:solidFill>
                        </a:rPr>
                        <a:t>Urgency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rgbClr val="2E6E9E"/>
                          </a:solidFill>
                        </a:rPr>
                        <a:t>Summary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>
                          <a:solidFill>
                            <a:srgbClr val="2E6E9E"/>
                          </a:solidFill>
                        </a:rPr>
                        <a:t>Lead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>
                          <a:solidFill>
                            <a:srgbClr val="2E6E9E"/>
                          </a:solidFill>
                        </a:rPr>
                        <a:t>What to Do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>
                          <a:solidFill>
                            <a:srgbClr val="2E6E9E"/>
                          </a:solidFill>
                        </a:rPr>
                        <a:t>Expected Completion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>
                          <a:solidFill>
                            <a:srgbClr val="2E6E9E"/>
                          </a:solidFill>
                        </a:rPr>
                        <a:t>Actual Completion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>
                          <a:solidFill>
                            <a:srgbClr val="2E6E9E"/>
                          </a:solidFill>
                        </a:rPr>
                        <a:t>Deliverable Usage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>
                          <a:solidFill>
                            <a:srgbClr val="2E6E9E"/>
                          </a:solidFill>
                        </a:rPr>
                        <a:t>Status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</a:tr>
              <a:tr h="510242">
                <a:tc>
                  <a:txBody>
                    <a:bodyPr/>
                    <a:lstStyle/>
                    <a:p>
                      <a:pPr fontAlgn="t"/>
                      <a:r>
                        <a:rPr lang="en-GB" sz="1050" dirty="0"/>
                        <a:t>GIR.2016.3n.1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50"/>
                        <a:t>Handling Diurnal Cycle in GEO-LEO IR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50"/>
                        <a:t>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50"/>
                        <a:t>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50"/>
                        <a:t>Fred to report at next meeting on cooperation with KMA on black body calibration correction.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50"/>
                        <a:t>NOAA(Fred)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/>
                        <a:t>Analysis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/>
                        <a:t>2017-annual meeting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/>
                        <a:t>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/>
                        <a:t>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/>
                        <a:t>Pending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D8"/>
                    </a:solidFill>
                  </a:tcPr>
                </a:tc>
              </a:tr>
              <a:tr h="588076">
                <a:tc>
                  <a:txBody>
                    <a:bodyPr/>
                    <a:lstStyle/>
                    <a:p>
                      <a:pPr fontAlgn="t"/>
                      <a:r>
                        <a:rPr lang="en-GB" sz="1050"/>
                        <a:t>GIR.2016.3o.1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50"/>
                        <a:t>v2 of GEO-LEO IR - alternative ATBDs(cold end corrections effect)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50"/>
                        <a:t>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50"/>
                        <a:t>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50"/>
                        <a:t>Arata to check how the cold end corrections are behaving using AIRS.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50"/>
                        <a:t>JMA(Arata)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/>
                        <a:t>Analysis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/>
                        <a:t>2017-annual meeting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/>
                        <a:t>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/>
                        <a:t>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/>
                        <a:t>Pending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D8"/>
                    </a:solidFill>
                  </a:tcPr>
                </a:tc>
              </a:tr>
              <a:tr h="821577">
                <a:tc>
                  <a:txBody>
                    <a:bodyPr/>
                    <a:lstStyle/>
                    <a:p>
                      <a:pPr fontAlgn="t"/>
                      <a:r>
                        <a:rPr lang="en-GB" sz="1050"/>
                        <a:t>GIR.2016.3o.2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50"/>
                        <a:t>v2 of GEO-LEO IR - alternative ATBDs (regression model and correction)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50"/>
                        <a:t>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50"/>
                        <a:t>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50"/>
                        <a:t>Arata to use the various regression methods for both radiance and brightness temperatures and process the corrections as derived from AIRS and report back.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50"/>
                        <a:t>JMA(Arata)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/>
                        <a:t>Analysis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/>
                        <a:t>2017-annual meeting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/>
                        <a:t>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/>
                        <a:t>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 dirty="0"/>
                        <a:t>Pending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D8"/>
                    </a:solidFill>
                  </a:tcPr>
                </a:tc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Show  entries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Search: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ontrols>
      <p:control spid="10242" r:id="rId2" imgW="0" imgH="0"/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Sub-Group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35034"/>
            <a:ext cx="8915400" cy="4891129"/>
          </a:xfrm>
        </p:spPr>
        <p:txBody>
          <a:bodyPr/>
          <a:lstStyle/>
          <a:p>
            <a:r>
              <a:rPr lang="de-DE" sz="2000" dirty="0" smtClean="0"/>
              <a:t>GEO-LEO IR</a:t>
            </a:r>
          </a:p>
          <a:p>
            <a:pPr lvl="1"/>
            <a:r>
              <a:rPr lang="de-DE" sz="1600" dirty="0" smtClean="0"/>
              <a:t>GEO-ring test data to support SCOPE-CM IOGEO</a:t>
            </a:r>
          </a:p>
          <a:p>
            <a:pPr lvl="1"/>
            <a:r>
              <a:rPr lang="de-DE" sz="1600" dirty="0" smtClean="0"/>
              <a:t>Promotion of products through GPPA</a:t>
            </a:r>
          </a:p>
          <a:p>
            <a:pPr lvl="1"/>
            <a:r>
              <a:rPr lang="de-DE" sz="1600" dirty="0" smtClean="0"/>
              <a:t>Handling GEO diurnal calibration variations</a:t>
            </a:r>
          </a:p>
          <a:p>
            <a:pPr lvl="1"/>
            <a:r>
              <a:rPr lang="de-DE" sz="1600" dirty="0" smtClean="0"/>
              <a:t>New inter-calibration algorithms</a:t>
            </a:r>
          </a:p>
          <a:p>
            <a:pPr lvl="1"/>
            <a:endParaRPr lang="en-US" sz="1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79522" y="1305688"/>
          <a:ext cx="4526477" cy="4869480"/>
        </p:xfrm>
        <a:graphic>
          <a:graphicData uri="http://schemas.openxmlformats.org/drawingml/2006/table">
            <a:tbl>
              <a:tblPr/>
              <a:tblGrid>
                <a:gridCol w="610091"/>
                <a:gridCol w="1239861"/>
                <a:gridCol w="2676525"/>
              </a:tblGrid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Wed pm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GRWG: IR Sub-Group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644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Chair: Tim Hewison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13:00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Tim Hewison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Developing GSICS products for GEO imagers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Fred Wu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 – including diurnal cycles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Dohyeong Kim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 – accounting for seasonal variations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All (incl Na Xu)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 – Review Plans for GEO-LEO IR products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8644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All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 – new algorithms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sz="4000" dirty="0" smtClean="0"/>
              <a:t>Thank You for your contributions!</a:t>
            </a:r>
            <a:endParaRPr lang="en-GB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Group 1"/>
          <p:cNvGraphicFramePr>
            <a:graphicFrameLocks noGrp="1"/>
          </p:cNvGraphicFramePr>
          <p:nvPr/>
        </p:nvGraphicFramePr>
        <p:xfrm>
          <a:off x="238087" y="930276"/>
          <a:ext cx="9448874" cy="52990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12660"/>
                <a:gridCol w="2061831"/>
                <a:gridCol w="1515682"/>
                <a:gridCol w="1479451"/>
                <a:gridCol w="1679306"/>
                <a:gridCol w="1599944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GPRC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Monitored Instrument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Reference Instrument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GSICS NRT Correction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GSICS Re-Analysis Correction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GSICS Bias Monitoring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EUMETSAT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Meteosat-8-11/SEVIRI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Meteosat-7/MVIRI  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Metop-A/IASI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Operational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Demo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Operational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Demo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Plots RAC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JMA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MTSAT-2 Imager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IASI (+ AIRS)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Demo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Demo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Plots RAC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611188">
                <a:tc row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NOAA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GOES-13 &amp; -15 Imager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GOES-11 &amp; -12 Imager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IASI (+ AIRS)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Pre-op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Pre-op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Demo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Prototype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5365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GOES Sounder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IASI (+ AIRS)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Development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Development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 development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CMA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FY2C – E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IASI (+ AIRS)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Development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Development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Prototype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KMA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COMS-1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IASI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Prototype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Prototype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ISRO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INSAT-3D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IASI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Prototype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Prototype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</a:tbl>
          </a:graphicData>
        </a:graphic>
      </p:graphicFrame>
      <p:sp>
        <p:nvSpPr>
          <p:cNvPr id="16451" name="Text Box 156"/>
          <p:cNvSpPr txBox="1">
            <a:spLocks noChangeArrowheads="1"/>
          </p:cNvSpPr>
          <p:nvPr/>
        </p:nvSpPr>
        <p:spPr bwMode="auto">
          <a:xfrm>
            <a:off x="0" y="274639"/>
            <a:ext cx="9905999" cy="655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b="0" dirty="0">
                <a:solidFill>
                  <a:srgbClr val="000000"/>
                </a:solidFill>
                <a:latin typeface="Calibri" pitchFamily="34" charset="0"/>
              </a:rPr>
              <a:t>GSICS </a:t>
            </a:r>
            <a:r>
              <a:rPr lang="en-GB" sz="4400" b="0" dirty="0" smtClean="0">
                <a:solidFill>
                  <a:srgbClr val="000000"/>
                </a:solidFill>
                <a:latin typeface="Calibri" pitchFamily="34" charset="0"/>
              </a:rPr>
              <a:t>GEO-LEO IR Product </a:t>
            </a:r>
            <a:r>
              <a:rPr lang="en-GB" sz="4400" b="0" dirty="0">
                <a:solidFill>
                  <a:srgbClr val="000000"/>
                </a:solidFill>
                <a:latin typeface="Calibri" pitchFamily="34" charset="0"/>
              </a:rPr>
              <a:t>Status </a:t>
            </a:r>
            <a:r>
              <a:rPr lang="en-GB" sz="4400" b="0" dirty="0" smtClean="0">
                <a:solidFill>
                  <a:srgbClr val="000000"/>
                </a:solidFill>
                <a:latin typeface="Calibri" pitchFamily="34" charset="0"/>
              </a:rPr>
              <a:t>2017-02</a:t>
            </a:r>
            <a:endParaRPr lang="en-GB" sz="44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452" name="Rectangle 157"/>
          <p:cNvSpPr>
            <a:spLocks noChangeArrowheads="1"/>
          </p:cNvSpPr>
          <p:nvPr/>
        </p:nvSpPr>
        <p:spPr bwMode="auto">
          <a:xfrm>
            <a:off x="88886" y="6238876"/>
            <a:ext cx="8363197" cy="27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0" dirty="0">
                <a:solidFill>
                  <a:schemeClr val="accent2"/>
                </a:solidFill>
              </a:rPr>
              <a:t>Full GSICS Product </a:t>
            </a:r>
            <a:r>
              <a:rPr lang="en-GB" sz="1200" b="0" dirty="0" err="1">
                <a:solidFill>
                  <a:schemeClr val="accent2"/>
                </a:solidFill>
              </a:rPr>
              <a:t>Catalog</a:t>
            </a:r>
            <a:r>
              <a:rPr lang="en-GB" sz="1200" b="0" dirty="0">
                <a:solidFill>
                  <a:schemeClr val="accent2"/>
                </a:solidFill>
              </a:rPr>
              <a:t> available at </a:t>
            </a:r>
            <a:r>
              <a:rPr lang="en-GB" sz="1200" b="0" dirty="0">
                <a:solidFill>
                  <a:schemeClr val="accent2"/>
                </a:solidFill>
                <a:hlinkClick r:id="rId3"/>
              </a:rPr>
              <a:t>http://www.star.nesdis.noaa.gov/smcd/GCC/ProductCatalog.php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GEO-LEO IR Issues - Prime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35034"/>
            <a:ext cx="8915400" cy="4891129"/>
          </a:xfrm>
        </p:spPr>
        <p:txBody>
          <a:bodyPr/>
          <a:lstStyle/>
          <a:p>
            <a:r>
              <a:rPr lang="de-DE" sz="2800" dirty="0" smtClean="0"/>
              <a:t>Combining and Transitioning Reference Sensors</a:t>
            </a:r>
          </a:p>
          <a:p>
            <a:pPr lvl="1"/>
            <a:r>
              <a:rPr lang="de-DE" sz="2000" dirty="0" smtClean="0"/>
              <a:t>Prime GSICS Correction concept</a:t>
            </a:r>
          </a:p>
          <a:p>
            <a:pPr lvl="1"/>
            <a:r>
              <a:rPr lang="de-DE" sz="2000" dirty="0" smtClean="0"/>
              <a:t>Based on series of double-differences</a:t>
            </a:r>
          </a:p>
          <a:p>
            <a:pPr lvl="1"/>
            <a:r>
              <a:rPr lang="de-DE" sz="2000" dirty="0" smtClean="0"/>
              <a:t>Also good for monitoring reference sensors‘ relative calibration</a:t>
            </a:r>
          </a:p>
          <a:p>
            <a:pPr lvl="1"/>
            <a:r>
              <a:rPr lang="de-DE" sz="2000" dirty="0" smtClean="0">
                <a:solidFill>
                  <a:srgbClr val="FF0000"/>
                </a:solidFill>
              </a:rPr>
              <a:t>Need to include double-differences in the netCDF files!</a:t>
            </a:r>
          </a:p>
          <a:p>
            <a:pPr lvl="1"/>
            <a:r>
              <a:rPr lang="de-DE" sz="2000" dirty="0" smtClean="0">
                <a:solidFill>
                  <a:srgbClr val="FF0000"/>
                </a:solidFill>
              </a:rPr>
              <a:t>Need to enhance plotting tool to visualise double differences!</a:t>
            </a:r>
          </a:p>
          <a:p>
            <a:pPr lvl="1"/>
            <a:endParaRPr lang="de-DE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GEO-LEO IR Issues – Incidence Angle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2400" dirty="0" smtClean="0"/>
              <a:t>Meteosat-8 moved to 41.5°E</a:t>
            </a:r>
          </a:p>
          <a:p>
            <a:pPr lvl="1"/>
            <a:r>
              <a:rPr lang="de-DE" sz="2000" dirty="0" smtClean="0"/>
              <a:t>During summer 2016</a:t>
            </a:r>
          </a:p>
          <a:p>
            <a:r>
              <a:rPr lang="de-DE" sz="2400" dirty="0" smtClean="0"/>
              <a:t>Kept fixed 21:30Z IASI overpass</a:t>
            </a:r>
          </a:p>
          <a:p>
            <a:pPr lvl="1"/>
            <a:r>
              <a:rPr lang="de-DE" sz="2000" dirty="0" smtClean="0"/>
              <a:t>Used for 0°E SEVIRI images</a:t>
            </a:r>
          </a:p>
          <a:p>
            <a:pPr lvl="1"/>
            <a:r>
              <a:rPr lang="de-DE" sz="2000" dirty="0" smtClean="0"/>
              <a:t>In prototype processor</a:t>
            </a:r>
          </a:p>
          <a:p>
            <a:pPr lvl="1"/>
            <a:r>
              <a:rPr lang="de-DE" sz="2000" dirty="0" smtClean="0"/>
              <a:t>Until 2016-09-11</a:t>
            </a:r>
          </a:p>
          <a:p>
            <a:r>
              <a:rPr lang="de-DE" sz="2400" dirty="0" smtClean="0"/>
              <a:t>Fewer collocations</a:t>
            </a:r>
          </a:p>
          <a:p>
            <a:pPr lvl="1"/>
            <a:r>
              <a:rPr lang="de-DE" sz="2000" dirty="0" smtClean="0"/>
              <a:t>More variable results</a:t>
            </a:r>
          </a:p>
          <a:p>
            <a:r>
              <a:rPr lang="de-DE" sz="2400" dirty="0" smtClean="0"/>
              <a:t>Increased incidence angle</a:t>
            </a:r>
          </a:p>
          <a:p>
            <a:pPr lvl="1"/>
            <a:r>
              <a:rPr lang="de-DE" sz="2000" dirty="0" smtClean="0"/>
              <a:t>Changed sounding channels´ bias</a:t>
            </a:r>
          </a:p>
          <a:p>
            <a:pPr lvl="1"/>
            <a:r>
              <a:rPr lang="de-DE" sz="2000" dirty="0" smtClean="0"/>
              <a:t>Further investigation of sensitivity?</a:t>
            </a:r>
          </a:p>
          <a:p>
            <a:r>
              <a:rPr lang="de-DE" sz="2400" dirty="0" smtClean="0"/>
              <a:t>Decontamination in Jan 2017</a:t>
            </a:r>
          </a:p>
          <a:p>
            <a:pPr lvl="1"/>
            <a:endParaRPr lang="en-GB" sz="2000" dirty="0"/>
          </a:p>
        </p:txBody>
      </p:sp>
      <p:pic>
        <p:nvPicPr>
          <p:cNvPr id="35842" name="Picture 2" descr="http://tcweb.eumetsat.int/tcc1/proj/gsics/results/seviri/msg1/iasi/metopb/2017/03/msg1-iasi_20170314_1845_bias_ts_ir13.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1680" y="3794760"/>
            <a:ext cx="4084320" cy="3063240"/>
          </a:xfrm>
          <a:prstGeom prst="rect">
            <a:avLst/>
          </a:prstGeom>
          <a:noFill/>
        </p:spPr>
      </p:pic>
      <p:pic>
        <p:nvPicPr>
          <p:cNvPr id="35844" name="Picture 4" descr="http://tcweb.eumetsat.int/tcc1/proj/gsics/results/seviri/msg1/iasi/metopb/2016/08/msg1-iasi_20160828_2200_colplot.gif"/>
          <p:cNvPicPr>
            <a:picLocks noChangeAspect="1" noChangeArrowheads="1"/>
          </p:cNvPicPr>
          <p:nvPr/>
        </p:nvPicPr>
        <p:blipFill>
          <a:blip r:embed="rId3" cstate="print"/>
          <a:srcRect r="15701"/>
          <a:stretch>
            <a:fillRect/>
          </a:stretch>
        </p:blipFill>
        <p:spPr bwMode="auto">
          <a:xfrm>
            <a:off x="6462947" y="920931"/>
            <a:ext cx="3443053" cy="3063240"/>
          </a:xfrm>
          <a:prstGeom prst="rect">
            <a:avLst/>
          </a:prstGeom>
          <a:noFill/>
        </p:spPr>
      </p:pic>
      <p:sp>
        <p:nvSpPr>
          <p:cNvPr id="11" name="Oval 10"/>
          <p:cNvSpPr/>
          <p:nvPr/>
        </p:nvSpPr>
        <p:spPr>
          <a:xfrm>
            <a:off x="7742712" y="5723906"/>
            <a:ext cx="510639" cy="9381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>
            <a:endCxn id="11" idx="2"/>
          </p:cNvCxnSpPr>
          <p:nvPr/>
        </p:nvCxnSpPr>
        <p:spPr>
          <a:xfrm>
            <a:off x="4821382" y="5332021"/>
            <a:ext cx="2921330" cy="860961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cweb.eumetsat.int/tcc1/proj/gsics/results/mviri/met7/iasi/metopa/2017/03/met7-iasi_20170315_1730_bias_ts_mult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809999"/>
            <a:ext cx="6096000" cy="304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4694217" cy="954087"/>
          </a:xfrm>
        </p:spPr>
        <p:txBody>
          <a:bodyPr/>
          <a:lstStyle/>
          <a:p>
            <a:r>
              <a:rPr lang="de-DE" dirty="0" smtClean="0"/>
              <a:t>Meteosat-7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7816" y="1327073"/>
            <a:ext cx="4746625" cy="4525963"/>
          </a:xfrm>
        </p:spPr>
        <p:txBody>
          <a:bodyPr/>
          <a:lstStyle/>
          <a:p>
            <a:r>
              <a:rPr lang="de-DE" sz="2400" dirty="0" smtClean="0"/>
              <a:t>Meteosat-7 End of Life</a:t>
            </a:r>
          </a:p>
          <a:p>
            <a:r>
              <a:rPr lang="de-DE" sz="2400" dirty="0" smtClean="0"/>
              <a:t>Long-term drift in IR channel bias</a:t>
            </a:r>
          </a:p>
          <a:p>
            <a:pPr lvl="1"/>
            <a:r>
              <a:rPr lang="de-DE" sz="2000" dirty="0" smtClean="0"/>
              <a:t>-1.75K in 2008-06</a:t>
            </a:r>
          </a:p>
          <a:p>
            <a:pPr lvl="1"/>
            <a:r>
              <a:rPr lang="de-DE" sz="2000" dirty="0" smtClean="0"/>
              <a:t>-3.5K in 2017-02</a:t>
            </a:r>
          </a:p>
          <a:p>
            <a:r>
              <a:rPr lang="de-DE" sz="2400" dirty="0" smtClean="0"/>
              <a:t>Prime suspect: ice contamination</a:t>
            </a:r>
          </a:p>
          <a:p>
            <a:pPr lvl="1"/>
            <a:r>
              <a:rPr lang="de-DE" sz="2000" dirty="0" smtClean="0"/>
              <a:t>Build-up of ice layer on optics</a:t>
            </a:r>
          </a:p>
          <a:p>
            <a:pPr lvl="1"/>
            <a:r>
              <a:rPr lang="de-DE" sz="2000" dirty="0" smtClean="0"/>
              <a:t>Absorption band ~12µm</a:t>
            </a:r>
          </a:p>
          <a:p>
            <a:pPr lvl="1"/>
            <a:r>
              <a:rPr lang="de-DE" sz="2000" dirty="0" smtClean="0"/>
              <a:t>Modifies SRF</a:t>
            </a:r>
          </a:p>
          <a:p>
            <a:pPr lvl="1"/>
            <a:r>
              <a:rPr lang="de-DE" sz="2000" dirty="0" smtClean="0"/>
              <a:t>Apparent </a:t>
            </a:r>
            <a:r>
              <a:rPr lang="de-DE" sz="2000" dirty="0" smtClean="0"/>
              <a:t>bias in IR</a:t>
            </a:r>
          </a:p>
          <a:p>
            <a:r>
              <a:rPr lang="de-DE" sz="2400" dirty="0" smtClean="0"/>
              <a:t>Decontamination 2016-03</a:t>
            </a:r>
            <a:endParaRPr lang="de-DE" sz="2400" dirty="0" smtClean="0"/>
          </a:p>
          <a:p>
            <a:pPr lvl="1"/>
            <a:r>
              <a:rPr lang="de-DE" sz="2000" dirty="0" smtClean="0"/>
              <a:t>1st since </a:t>
            </a:r>
            <a:r>
              <a:rPr lang="de-DE" sz="2000" dirty="0" smtClean="0"/>
              <a:t>move to </a:t>
            </a:r>
            <a:r>
              <a:rPr lang="de-DE" sz="2000" dirty="0" smtClean="0"/>
              <a:t>IODC</a:t>
            </a:r>
            <a:endParaRPr lang="de-DE" sz="2000" dirty="0" smtClean="0"/>
          </a:p>
          <a:p>
            <a:r>
              <a:rPr lang="de-DE" sz="2400" dirty="0" smtClean="0"/>
              <a:t>Sudden change in bias</a:t>
            </a:r>
          </a:p>
          <a:p>
            <a:pPr lvl="1"/>
            <a:r>
              <a:rPr lang="de-DE" sz="2000" dirty="0" smtClean="0"/>
              <a:t>Need to </a:t>
            </a:r>
            <a:r>
              <a:rPr lang="de-DE" sz="2000" dirty="0" smtClean="0"/>
              <a:t>r</a:t>
            </a:r>
            <a:r>
              <a:rPr lang="de-DE" sz="2000" dirty="0" smtClean="0"/>
              <a:t>eprocess!</a:t>
            </a:r>
            <a:endParaRPr lang="en-GB" sz="2000" dirty="0"/>
          </a:p>
        </p:txBody>
      </p:sp>
      <p:sp>
        <p:nvSpPr>
          <p:cNvPr id="3" name="AutoShape 2" descr="data:image/png;base64,iVBORw0KGgoAAAANSUhEUgAAA2oAAALrCAYAAACPsHTCAAAgAElEQVR4XuydCZQVxfX/7wzLAMO+b7IJguCeqIkmKho1qFHUaFQicaKRoBAVkYiIxCBxiaKIihoU9w2jxo1o3Jeo+au4sIiibCKbDDvMwDDzP9+Ser+apvt1db/q+xZun+MReNV1qz91u7pu1a17i2pqamqogK+xY8fS+PHjC+4JX3/9derfv3/BPVcuP5Aw5+8dYS7M+QnwSxQ9F+b8BPglip4Lc34C/BJd63mRGGr8nehComtFcNGmQq9DmPP3sDAX5vwE+CWKngtzfgL8EkXPhTk/AX6JrvVcDDX+PnQi0bUiOGlUgVcizPk7WJgLc34C/BJFz4U5PwF+iaLnwpyfAL9E13ouhhp/HzqR6FoRnDSqwCsR5vwdLMyFOT8Bfomi58KcnwC/RNFzYc5PgF+iaz0XQ42/D51IdK0IThpV4JUIc/4OFubCnJ8Av0TRc2HOT4Bfoui5MOcnwC/RtZ6Locbfh04kulYEJ40q8EqEOX8HC3Nhzk+AX6LouTDnJ8AvUfRcmPMT4JfoWs/FUOPvQycSXSuCk0YVeCXCnL+Dhbkw5yfAL1H0XJjzE+CXKHouzPkJ8Et0rediqPH3oROJrhXBSaMKvBJhzt/BwlyY8xPglyh6Lsz5CfBLFD0X5vwE+CW61nMx1Pj70IlE14rgpFEFXokw5+9gYS7M+QnwSxQ9F+b8BPglip4Lc34C/BJd67kYavx96ESia0Vw0qgCr0SY83ewMBfm/AT4JYqeC3N+AvwSRc+FOT8Bfomu9VwMNf4+dCLRtSI4aVSBVyLM+TtYmAtzfgL8EkXPhTk/AX6JoufCnJ8Av0TXei6GGn8fOpHoWhGcNKrAKxHm/B0szIU5PwF+iaLnwpyfAL9E0XNhzk+AX6JrPRdDjb8PnUh0rQhOGlXglQhz/g4W5sKcnwC/RNFzYc5PgF+i6Lkw5yfAL9G1nouhxt+HTiS6VgQnjSrwSoQ5fwcLc2HOT4Bfoui5MOcnwC9R9FyY8xPgl+haz8VQ4+9DJxJdK4KTRhV4JcKcv4OFuTDnJ8AvUfRcmPMT4Jcoei7M+QnwS3St52Ko8fehE4muFcFJowq8EmHO38HCXJjzE+CXKHouzPkJ8EsUPRfm/AT4JbrWczHU+PvQiUTXiuCkUQVeiTDn72BhLsz5CfBLFD0X5vwE+CWKngtzfgL8El3ruRhq/H3oRKJrRXDSqAKvRJjzd7AwF+b8BPglip4Lc34C/BJFz4U5PwF+ia71PKcMtZqaGpo+fTqNGjWK9t57b5o0aRL16NFjJ8pr1qyhIUOGqLLnnHMO3XbbbVRaWurbG2PHjqXx48fz91TCEl0rQsLNLYjqhTl/NwpzYc5PgF+i6Lkw5yfAL1H0XJjzE+CX6FrPc8pQ++abb2jlypV04IEH0kMPPUTl5eV0ySWX7ET5/fffpw4dOlDXrl1De0AMtVBEUsCSgOuXz1LsLl1MmPN3vzAX5vwE+CWKngtzfgL8EkXP8595ThlqJs733ntPGW0nnXRSLcrr16+n4cOHKyNuzJgxdPDBB1NRUVFgTwwePJjKysr4eyphiYsWLbIyVBNuxi5VvTDn725hLsz5CfBLFD0X5vwE+CWKngtzfgL8EjPR8/79++/U4Jw01JYtW0bvvPMODRw4kOrVq7dTo6uqqmjmzJk0YcIEteN2+OGHB/aE7KjxK2mhSpSVKf6eFebCnJ8Av0TRc2HOT4Bfoui5MOcnwC/RtZ7nnKE2b948+s1vfkNwg7z77rvpjDPOCKQ8d+5cmjZtGl199dXUsGFD33JiqPEraaFKdP3yFSonl88lzF3StKtLmNtxcllKmLukaVeXMLfj5LKUMHdJ064uYW7HyWUp18xzzlADrC1btqgzathVQ6CQJk2a+DLcunUr3Xrrrcq1sVWrVmKoudQ0qWsnAq5fPkEcTkCYhzNyXUKYuyYaXp8wD2fkuoQwd000vD5hHs7IdQlh7ppoeH2umeekoQYMq1evpptuuolGjx4daKjBoLvnnnuUoSZRH8OVR0pkRsD1y5dZa3aNu4U5fz8Lc2HOT4Bfoui5MOcnwC9R9Dz/meekoYYw/VCupUuX0tlnn+1Lubq6WpWpqKig448/PrAnxPWRX0kLVaIMePw9K8yFOT8Bfomi58KcnwC/RNFzYc5PgF+iaz3PKUPt5ZdfpjPPPFPtoCFIyPnnn6/OniH642WXXUbjxo0jRH0cMWKECjKCXGoIOFJcXCyGGr8u7nISXb98uxzAGA8szGNAy/AWYZ4hwBi3C/MY0DK8RZhnCDDG7cI8BrQMbxHmGQKMcbtr5jllqMXgEXqL7KiFIpIClgRcv3yWYnfpYsKcv/uFuTDnJ8AvUfRcmPMT4Jcoep7/zMVQ4+9DJxLl5XOCMVIlwjwSLieFhbkTjJEqEeaRcDkpLMydYIxUiTCPhMtJYWHuBGOkSoR5JFxOCrtmLoaak27hr8S1IvA/Qf5JFOb8fSbMhTk/AX6JoufCnJ8Av0TRc2HOT4Bfoms9F0ONvw+dSHStCE4aVeCVCHP+DhbmwpyfAL9E0XNhzk+AX6LouTDnJ8Av0bWei6HG34dOJLpWBCeNKvBKhDl/BwtzYc5PgF+i6Lkw5yfAL1H0XJjzE+CX6FrPxVDj70MnEl0rgpNGFXglwpy/g4W5MOcnwC9R9FyY8xPglyh6Lsz5CfBLdK3nYqjx96ETia4VwUmjCrwSYc7fwcJcmPMT4Jcoei7M+QnwSxQ9F+b8BPglutZzMdT4+9CJRNeK4KRRBV6JMOfvYGEuzPkJ8EsUPRfm/AT4JYqeC3N+AvwSXeu5GGr8fehEomtFcNKoAq9EmPN3sDAX5vwE+CWKngtzfgL8EkXPhTk/AX6JrvVcDDX+PnQi0bUiOGlUgVcizPk7WJgLc34C/BJFz4U5PwF+iaLnwpyfAL9E13ouhhp/HzqR6FoRnDSqwCsR5vwdLMyFOT8Bfomi58KcnwC/RNFzYc5PgF+iaz0XQ42/D51IdK0IThpV4JUIc/4OFubCnJ8Av0TRc2HOT4Bfoui5MOcnwC/RtZ6Locbfh04kulYEJ40q8EqEOX8HC3Nhzk+AX6LouTDnJ8AvUfRcmPMT4JfoWs/FUOPvQycSXSuCk0YVeCXCnL+Dhbkw5yfAL1H0XJjzE+CXKHouzPkJ8Et0rediqPH3oROJrhXBSaMKvBJhzt/BwlyY8xPglyh6Lsz5CfBLFD0X5vwE+CW61nMx1Pj70IlE14rgpFEFXokw5+9gYS7M+QnwSxQ9F+b8BPglip4Lc34C/BJd67kYavx96ESia0Vw0qgCr0SY83ewMBfm/AT4JYqeC3N+AvwSRc+FOT8Bfomu9VwMNf4+dCLRtSI4aVSBVyLM+TtYmAtzfgL8EkXPhTk/AX6JoufCnJ8Av0TXei6GGn8fOpHoWhGcNKrAKxHm/B0szIU5PwF+iaLnwpyfAL9E0XNhzk+AX6JrPRdDjb8PnUh0rQhOGlXglQhz/g4W5sKcnwC/RNFzYc5PgF+i6Lkw5yfAL9G1nouhxt+HTiS6VgQnjSrwSoQ5fwcLc2HOT4Bfoui5MOcnwC9R9FyY8xPgl+haz8VQ4+9DJxJdK4KTRhV4JcKcv4OFuTDnJ8AvUfRcmPMT4Jcoei7M+QnwS3St52Ko8fehE4muFcFJowq8EmHO38HCXJjzE+CXKHouzPkJ8EsUPRfm/AT4JbrWczHU+PvQiUTXiuCkUQVeiTDn72BhLsz5CfBLFD0X5vwE+CWKngtzfgL8El3ruRhq/H3oRKJrRXDSqAKvRJjzd7AwF+b8BPglip4Lc34C/BJFz4U5PwF+ia71XAw1/j50ItG1IjhpVIFXIszjdfDmr76iRr16xbpZmMfCltFNwjwjfLFuFuaxsGV0kzDPCF+sm4V5LGwZ3STMM8IX62bXzMVQi9UN2b/JtSJk/4lyvwXCPF4frZw+ndqedlqsm4V5LGwZ3STMM8IX62ZhHgtbRjcJ84zwxbpZmMfCltFNwjwjfLFuds1cDLVY3ZD9m1wrQvafKPdbIMzj9dHcc8+lPe+5J9bNwjwWtoxuEuYZ4Yt1szCPhS2jm4R5Rvhi3SzMY2HL6CZhHh3f1pUrqW7TplTcoEH0m4nINXMx1GJ1Q/Zvcq0I2X+i3G+BMI/eRxtmzqQvL7qIfvTWW9FvTmDAi9WIXewm0XP+Dhfm6ZlnOnHyq12Yi57zE+CXKHoenXmm441r5mKoRe/DnLjDtSLkxEPleCOEefQO+m7aNFo2bZoYatHRZe0O0XN+9MI8PfPK5cupTmkp1W3SxFnnCHNnKK0rEubWqJwVFObRUYqhFp1ZRneMHTuWxo8fn1EduXizvHz8vSLMozP/8k9/og2ffEJ7TJpETfbfP3IFwjwysoxvEOYZI4xcgTAPRrZ6xgza/OWXVFSvHrU56SQq6dQpMl+/G4S5E4yRKhHmkXA5KSzMo2HUcxbclSvzlrzbUaupqaHp06fTqFGjaO+996ZJkyZRjx49AntCDLVoSiqlgwnIgBddOz467DB1U64MeNGfIPfu2Lp8OdVv3z6xhomeJ4Y2sGJhHszcnDjtfu211PzQQ510kDB3gjFSJcI8Ei4nhYV5NIxiqEXj5Vv6m2++oZUrV9KBBx5IDz30EJWXl9Mll1wihpoDtrt6Fds3bVLuNUGXDHjRNAQGxeenn65u6jZ6NLUaMCBaBXJGzZcX3Ek7lpVFZml7g+i5LSl35YR5GkNt2DDa8NlnqoAYau50Lhs1iZ7zUxfm0ZiLoRaNV2jp9957TxltJ510UmDZwYMHU1mCk5rQRsYoUFRdTcXLl1Px2rVU1aED1bRosVMtixYtoq5du8aoXW4JIlBcXk7VLVsGAhLm9rpTVFFBTW6+maiiQt1UecQRVNm/v30FO0oK852RlU6bRpsSHNOEeWQ1zfgGYR6MsOm4cakfK486iip37NJnCl2YZ0ow+v3CPDqzTO8Q5tEI4vtaZ+FCddPmsjKq6tYtWgVElAnz/j7zpLxzfdTEli1bRu+88w4NHDiQ6tWrFwgy31wfsQvx/XPP0cqnniLs8HQoK/NdPZdVksjvTtobzFWUoAiFwtyeuQ4iou9ovPfe1Pv22+0r2FFSmO+MDO6kcaNo2nSAMLeh5LaMMPfniUBEGEv0Va9NG+p03nmxdue9EoS5Wx22qU2Y21ByW0aYR+NpzgW7XXkltTrmmGgVJOAJlJeG2rx58+g3v/kNwQ3y7rvvpjPOOKNgDDUdzlw/UMPu3ann9dfvdCZFXr7I707aG5Dra/NXX6kyYqhlzhYuj1h0MC/kUmvUq1ekykXPa+PS4wNYIgJeEmfVhHkkFXVSON+YVyxZQg12283Js6erRJ9xNcsELV5GbUy+MY/6fLlYXpjz94owj8bcnAu2P+ss6vTHP0arQAy1/+O1ZcsWdUYNu2q33XYbNQkI25tvO2peQw1P3PbXv6bd/vSnWsoiL1/kd2enG6rWr1e7ljVVVTR70KDU72KoZcbWPJuW6QRL9NzfUGt26KFU0qHDTuNCZj33w93C3AXFaHXkE3PTeEpyZxcEtawOv/sdVSxaRGveeCPQyyQacdHzqLzM8ghfXr9t28hV5JOeR364HL1BmEfrGHN8gydQx/POixyx2jXzvNxR09hXr15NN910E40ePbrgDLXiRo2opH172vLNN9Rkv/1oj1tvFUMt2vuWtrSfQaxv2GPiRGry4x/vdL/rl8/h4+RUVSbb+m3aUPPDD6eVTz6pPuytBw6kDr/9rXV7hbm/oYZ/bdijB/W97z5rlrYFhbktKXfl8ol5Ngw1GITLHniAvps61XfhMk5P5BPzOM+X5D3WhlpNDVVt2JBqyjv/7//REUcdlWTTpG4PAdHzaCrh3cWPs4PvmnneGmoI0w8YS5cupbPPPjuwJ/JtR23l9Om0ZPJkann00dTx97+nWWeeqdyb9n7iCTHUor1vgaXBePljj9G2Vat8y3QaOpTa/OpXVKdxY2Eeg7k21Br27El97riDqtauTUV/RHVRBj7XA16Mx6l1S822bSqfU7YuPT5o+chNh9QHLq9cY+7y2XK1rnxhXrlkCc2y8D5wxVlPmmCorX33Xfp69Ggq3WsvNa5keuUL80yfM4n7bQ216ooK2mp8Z9+bO5f6xzjzk8Qz7Cp1ip4H9zS8quo0akRFdeumCukxp7RfP9o0e3ak+YquxDXzvDPUXn75ZTrzzDPVDhrC8p9//vnUsGHDgjHUlv7jH7T8wQdTyqGVpsvIkdTmxBNTz+laEXaVQQvPaR4W7XP33VS9ZYsy2tZ/+CGt/ve/FQq/vF/C3E5LtKFm7gTPKSujLV9/rSrw2yEOqjnXmGPiUdygAVUuW6Z2vKmoyA6Ko1LeIC2o1rX7Wa4xd4Qup6vJdeZwZ948f74aH9e+9VaKpWvd83aSaait/9//6KuRI8VQy7Imzxs+nKiqihrtuadyvcbRAfyHq6hOnVoLWX5nDOPm1MzyY+et+FwfW7IJFmdt4fWDb7q+tM7ifNryRx4RQ42jg/JpRw3+99/edhthtUrnnTKDMuz16KNU0qmTwiYvX3zt0YZalxEjqM3AgUQ73DPWvfsuLZ40iao3bxZDLT5e0rs+5tnK7Rs3KrclRDNFQBEEw7C5ck3PYaitef11NYA33H136oHQ4YzGmv6ItPzFL6j8lVcUQteT5VxjbqMn+V4m15n7LRAkoXvpDDW9AIRclzAQ4uRlNOvPdea5qtN6DNILbtiVqFq37ofmFhVRg86d1R+9u//6ecRQ4+1Z0fNg3mkNtUGDaPnDD4uhxqGuuWqoIcKgGQEPf1/24IO09o03VNLlvadPV6535u6P6QIpL1987dFMe0+aRI33379WRfOGDqWNs2fnpaG2esYMWv3ii9T5T3+KHF0xPs2d79STOj8XR3OF3E8mVmZNN4Rc0nPzXdRth7HW1wgf7pKjX12a327Dh9P3M2bQlvnzafcJE6j5z3/uTHQuMXf2UDleUa4zX3LrreqcaYMuXdSOFsaZpA017868efY1ivt0UNfnOvNcVVnTUEMCchhqekcNbdbRQPV3oMmPfkRYFF14zTW0ae5c329rrj5rIbRL9Ny/FzHn3rJgAdVt3pya7r8/bd+yRRX89IQT1P8xxiA9SJyxxjXzvHN9jPri5KKhpnKlzZhBzX/2M9q2Zo3a0Vnx8MO04ZNP1OMhHCi2XXHpD6R+bhh3vW66id6eOZP8EuNF5VNo5bHjgYm+Odn3PuMnxx1H2OHBuT9vePMlN99MK59+mjqdfz619wS9cP3yuWavDYkO55yjzjdm60pnqH0yYICKtKnZY9W18X77KcMSfbLs/vtVkAy9Wp5LzP0MNTDmWiHW0TQRlGXvJ59MLeJE2aG00YlcYm7T3kIok+vM511wAW2cNUstCjT7yU/o4x0BIVzv5pp96TXUMD4svvlmKv/PfyJNnuChgqteixa13PJynXmu6rVpqCHPVHVlZa2meg01zGXanXUWzb/8cto0axbbeJmr/LjbJXruT1zPA/Hrvs8/n9oV1hHA8V3/8qKLIh3V0JJcMxdDjfutISLsfGAy26hnT1r7zjuqBXUbN6aqjRvVn82Jnzob8NVXtOLxx2njZ5+p3xt07Upr99iDDh07Ngutz12R4Pr9s88S1alDu19zjVop8bvS7epoI8MvLKvrl881SdOQ2O/FF3cKhuJaXlB9X19xhdJr7b5rltO/YUcIAXO+OP98qly+XP0Z5xtwBgY7yvvNmKFuyyXmXkMNbrOrnnkm0qQxkz7wTlw1S9Tpt+gQV1YuMY/7DPl2Xy4zN/Vef5vCdsZd8Pc76+o9w+0nBwtBxfXrK6MMOz04T4qrXsuWamxJajLl4plzvQ5zVxOujy2POYZWPfdcrWY37tdPuabq8Unv+OtF545/+AN1SBMALtcZ5Fv7cnlsyRrLmhr66PDDU+KxMwxvAVxeQ63xPvtQ79tui9RU18zFUIuE301hPWDBtRGrhN7Lb5K99u236esxY2oVbfXLX1K3K65w06gCqGXxTTfRqn/9Sz0JzvC0/tWvdsp/oVdRTGPAfHQYewuvvVb9k3fL2/XL5xq5eXDbtTtclLbqiZ3fTpPWY+wKYUKF//yuXhMnUtMf/zinDDUzEabWD+UawbSD6Z24mueGXO7q5bqeR9HFfCmbi8xh5OD79NWll6rFQlzZNtS+u+cetese5I6EdwTRIam6WpX55ooraPvWrartxXXr0m4XX5xyC89F5rmur7VSr7Rvr4zfTXPm1Gq2PqLh/Q7o8QrR9OCxgoi1ciVPQPR8Z8bwvJppRB9NZ6hBX/tMmRKpo1wzF0MtEn43hYNcqOq3a0etjjuOOpaV+Qryi6DU/uyzqaioiFqfcMJObnxuWuumFgzwSQ7MMH5hZJkT/3RnpNJFHvzigguUi0Y+G2px/Krd9PT/RdUMMh789NgrG+8Czmm6HvAyeUZvu7EriFQa5pnSTOoPu9fvzA52GKCraEvb004LrAIT7oV/+xvt/re/hYnJKeahjc3xAhiX4IbsTfXhbXYu6blum1ff93/55VR0tGztqKVzq0a7zcWL5ocdVitCJX7XC0D4cy4yz3F1pqD8o5iHNOzalRZcc416hANee42+GjFCHefQ3wGzb5DAvOO55+b64xZE+0TPww01v47Wro/4vuMoBnaJbS/XzMVQsyXvolxNDX3/4ou06PrrfWvDmTXskAV91LHCid0euIitmjmTilesSNXjckXdxaN664Cvr+t8T5Cx7oMPlG/x0jvvpG3ff19LbJxgFqgAEf1Qnxm1EOzfeOst6n/kkUngcVKnObGKEgLfiXCjEh2pFJEdzYA5ush3995LywISNReXllKdhg1VXyJQx4rBg3PmLKZ34qoHcjxXmKHkgrGfK1jYxBVy4T6N6FXYbbbZaXX9kXHx7Plax+ennUZtTz2V2p1xRtpHyDXm2EHDDrJ5mefRsm2omWOz2UbTHVj/O1yaGnTrpow20+0u15jnso6rpNU1NbTx889VLjvzgkEMHa/XunXKbWzfF15Qu5kbPv00Zahh/Jpz441Ud8kSanPqqdTlooty+ZELpm2i57W7UsWIeO45Fbwv3WV+36POp1wzF0MtwdcRbl6IIIiVJpzB+Thgkg83MAxynYYMCd11wgcUq+OzHn2UGn72GW3fvFk9Qc4aajU1tHXFCpXw2PXBcx1cwexCcMZhc1x+rqE2EwzvhBjMy199lRYvWUI/Hj48Z3cuTUMCq0CIRugNlpKguqeqDmMM/VU7oDty1mF1FakRkKcJfYadV+1+urmsjH4esMPM8SymDK+hBn3Wrlg4q9Hl4otDd04yabOfoaZDYKdzg/aGVm951FHU4he/oOaHHurbHNcfmUyeOV/vRV8hN88XQ4aoHdeef/sbrXnnHWXQ+125xtxv5yQXDDW/d8Dkqb1VSvv2Tbnkle65p8r5teqpp2p9K3ONeS7rOsKY49rw4YcqoIt5db/ySsUXlz7fA8Nt07x5OwUPefvOO6nRI4+o+U7noUPVvEiuZAmIntfmG7Qr3OaUU9SCAy4ExME8ZdWzz6pFezHUktVRymbUxyAXRzyyaVDsMXGiWvHD4GV74eXr/t57tSa7uehK8OXw4bRt/XqqWLBA5c7y22GxfWZvOX2eDNyQtLBRnz7U8ogjaN6OlTrvyxX2kdf1pzsLtPv48dTcOIQat+2Z3oc2rnvvPZWzpvWOROjakIDbIIxjm92TTNvhvd80ntMZ5iqv2r33qsEQLgXoSyxsYBcUhtr8UaNo3fvv09Z99qGfRjzI6/qZdH1+hpp5dtQveIrLtvjpr5lbSqf08MoMGoeaHnwwdb300p2M+TdmzKBD9t8/K0a+S17ZqmvT7Nn0xdChtcTrd3LPqVOp0R577NS0bE6marZto+qtW2sF2ggz1PSueZJBi9Lpe9DESes6ohFunjePaqqrqXSPPajyu+/U2TZcelzMJvNs6WZUudCNecOGqbD6QVf3q64iBFzA9fmvf50qpnXeXER+G3OAHf2A3+FBlOSRiKjPW4jlRc9r96oeVzBvRHRwzFlweQ01/Jsey83UWDY64pq57KjZUI9Zxm+ChNVVGCuYkMIdEBcGMkQZTBdS3tsEKMI+FRVqZ0Kfy0p6ohgHgzm5db3rp3cKdPjfuk2bKh96uL+AiQtDDflfYFAgGTkuvNw9r7/eqcEZh6t+dp38FXm0ECgFf297+umx83/EaYt5jw6UE3UFCruWdZs0SRkHpuuVa72J+4zeHUtEpkQ74QqEEOBB7lhx5XnvSzdxRdmgc4l6HGpz0kmqvRULF6Z24hFqHediWxxxRErc29OmUd/27TNOKOzqufOlHiw2IIQ93GqCrqAPvusPexRm6/77X1UcaTH0DrzWNfy92SGHUGnv3rX0IV3AoCiy05W1MdRgSCDJMo4DIEz87MGD1cQLi4IlHTuq7wA8VnBhZRxu7fo9ySZzV4ySrmfd//5HC8aNCwz6BPkHvPpqKu0B3gG4WVcsXpxqmjl+v/HUU9Rr1SpVJt2YlfRz7Ur1c+k5jofgHTQjq+YiZz2uYKe9uKQklRbLz1CDu6+ODtlvh85iDojjGeku18zFUEtQk8w8DRCz3wsvUJ0mTZQxUdKhg9pWxUem/ZlnRnaZgiIcduCBKvTwwgkTaMs336gPEnbVdA6qBB/NqmrvqqzrCbff+RzTrc40FjCIrP/oI5p/2WWh29h6V6hemzbKMNvsWU1Uxtp11/mujFuBcVDIXARA1EGsSuqcH0jiHTdRY6ZN0+1ycWYLK7lISZG0AWTzzNrFUJc1dWvjzJlqFxcrxB3PP5+a/+Qn6j13fflNXKHvSN2B3QKccfUGC8HEaenUqbRt1ar/c4+uqVEhtRffeGOqiTDWuo4cqRaLYKjttmyZRJSN2IF+C3M4E/Cj13UAACAASURBVIVJa/lLL6Vq8/MscP1ht226OUabhr6pa8jbiVD35sViqH34IX05YkSt8dpsF3ZjsNNTvW0bVS5erIyJlf/8p2qm326+N7R/tpjb9o1ZTiWV3rqVihs2ZJsIY2zBHEZfeqKKifhnAwem/t3Luvzll1U/6F0487sP5of/9Kcq6AjODGYz6FWcfsjHe7j0HJEUt65alUp4nqusUoZa374EF+mVTz6pmorvH44w4ILbur70Aq3W/7rNmhE2BdJdrpmLoZaANkER8NHAzg6u9oMGKYXAroerq5Yi1NSoAdVvF8mVvDj1eA0114NyUCAFvRujQ/BXLlmijOINn32mjC6btAZeN7fSvfaiNc2bU4OPP6bqzZvVyjNyV2XrmlNWRlu+/lqJx0p44732Us8IAwLR/5DKIequlotncTmBs3VVddHusDq0riHYScMuXajH1Vendh+8Exro3R633up811Ubi17DNR0n7aLWZJ99aA+PCyncknHYX19NDzyQOv3xj/TJgw9Sky++yKp+h/VHLv6uWaNteAeRywu7mLg2fvopLb7lFjVG+y1Yuf6w2/IxFyCCDDXosvdy+Z77tRXv1MpnnqHv7r470FBD0C2dh9Rbh5+h5v1eZIu5bd/ocviebVmwQH27ikpKqO3AgSxuySm36kaNVLobLELhgl6boc29rOFdsPzRR2nVDqPZa6j1P+IIUkbzQw+JoWapDDCCFPuSErW4H+Xi0HMdoAMxE+Da3eynP1Xu1FpfgnLaRnkOV2W9iz0b585VOt1k3319N0z8olSHbTq4Zi6GmqveN+oxDRS/VW4XIr2KsPnLL2nueeepql0H7YjbXrgLfnPVVanbcS6vu8Mk3ely6uiXCztNWIlEUBd92RiM+n5sj8P1B8b2G2+/TT0//5xWv/iich3retllKlcbx4WJCw5xl3TuTNs3bEitAnllwwjFjqp2q3WxsxXl+VxP4HQ/hA2MUdoYp2zKzfbss6ndaaftlExdu3zqupNob9DChN4Bxo4eAsiYUWM1P79dHJyv27JwIVUuXUpr33hD6TSM+++bN6eSN95wmkQ7DvN8u0ezxg53h8GDlTueOanSOuL3Trr+sNuyqxUyvawslRombJHE9Xvuba/5DTUXnMx2IVcaFt/0hbEaV4OuXX13g/WZZr1Qly3mtn2DcpigzzrrrFoRjbnGdNNFrM9dd9VqNvofbm7F9erttACEgvrbjD/vZKj1759Ko2DzLY7Cq1DL6mAuOIuvd3tgEOPPdRo1SntshkPPzfcVi9qY58GLCReMS+1+nAv94x3bNMegXTI/Q63LyJHUZkdsADynflaM+fA+cM1cDLUENCepRLRmU/0UQa/oJjFJjINJu66Z97oamJXhMnEilb/yiu+qnN/LhTDCLX7+c2q8775WK5IV335L9Vu3Tg2Mmvn8yy8nfa4Du2pJR1bERHzB+PEqNDIMfzw78tPgwk6JOVnBQXkYp2APd9iS9u1pL8adP83dVZCB/512GtVZsSLrK682YfBXP/88LbzhBtUvSbyD6dqguUO3EZwIH4vVL7xAC6+/nhr27El977037SuMSKnQMVzb+vShel98odxAENFNrnAC5q5q0EKZNhSwAw7XaXPccP1hD2/xDyVq5R0zXGezbaiZgaJwflLnMNLtwjlvrNhXLFpE3a+++ofV8EaN1L8FTbi8z5Qt5rZ9g3Efxxr0rjdc7pG2xNU3NKwdSByO87d+u/G4F8aDaTiY9QXNgTRzm/E0rH2F/juM9JqaGvpy2LBUwnk8s4o2/I9/qIU16ETDXr2o2UEHqfQJ2ysq1EKuaRhx6Llf8CGzf5LasIijA1ENNa3r+D9cehE9tt3pp1PnYcPUQsq2tWtJnZU1jFLXzMVQi9PTIffoQQgfjz0mT05Agn+yTiS0Rcjz3YYNUwElsnnpVf7iRo2o6QEHUM327SpKIVxA4Q6U6Tk680MQFN3QNNZaHHkk7XbRRVSvRYvYWPTLh0nE4kmTlAtkzxtuIARkSPLSkxbIQG6xlMtjz56EADJrXnmFGh9wAFWVl9fi6tposnnGsND8NnWYZd4bNYrqv/8+2+QkqH06P1NYJM0kdxrSTW4gF7vqOl0H3C91kCFbF1jdd9XNmlHxunUKBcdCRFSdyMXyeuxNx9qMiOrdFXH9YbdlZI6jQTtX2XB91DsyekKkn8dvQmi7KJRvhlqtXYp+/ahxv3604oknWMZCuFviHBmiNQfpNAw1hDH3u8RQs30D/cthrMBCa9WmTbRwxwKaLmnm99L/1uvGG5XLocp3R1TLgOYYW8IMNeyy9bnjjsygOLrbOw7gO4mdMPNcmlcUdt1wrXziCfUO4l2EKzDOfteKiFqnDjXafXf6rEEDp/lfxVBz1PlmNTq0uM1ZqLji/V4+PTjCBar35MmJ7/Ska7sOW45zLziMXsuVxee8TFQOqWdt25Z2v/Za3/NA5uH+A157LVJUTb/2mMyx0ogVR1xJR9v05sHSbQsLsqGfHztsSSQb92Pk2lB7+447qNFjj2XlvJ35fLYGWJIrxWF1mzu9ZtttV+D9kgUnsTMY9V3Ph/Ipt0fDfdB3AnvPPSrwizfwE8dkyq89Zp+X9utHfaZMUcWyuaNmehAgx6KZdsY7IQza7fF7Vn0vJlm9p0xx7p7kWk91e5Gwu/u4ceo8HleQKPObEzSPSWeomYuL4voYXTP8vvlw7YVRgGMYiJqJHWRcWJyD5wN+QzAP/Fenfv3UJgHH2OJnqKHfYcjA4Efb4T6bchGsWzc6FEd3hI1t6cTU8kA47DDFHrkFzQsLG0tPPlkMtSj9xZ1HLcjnP0qbbcr6vXzmwXCcU4G7U9JueUFtnTd8uDpAj/MaHX//exUyGZHmlhvZ4LGFD5chRK6Mml/NPDPU6Q9/8G2Gaai5OLdnMjf7GQmE2511VuRnsOlnlPEbtLFjEpQ3S9drfixd57ALartzQ23aNGo0bVreGWphRrRt35vlwgw1vGNwj139n//Q+vffV7fi/cO7ZRPICB8wuBNvKS+nkkaNVC4+3IcxBK4rku/Iv9d01E9Eie1z++1px1xzV83cqeCYTPm13hwj4UaFsRTeDmGTGduFizh6bk76vIsM5m9o7z4IWGEZXEHfi/twhubjr7+mw046aaeIlnHaHOeebeXlKiWJN6Kmrmv9//5HX40cqVL39L799tR3AFGiO3ny9MWRbzMhhdtp5wsu8NXpdIaa2U9+hppeyM0llzjXDDOpzzzjh3rgLl23cWN1zAHJxRFYBrtU9Vq2VNEztVusKXPf559XQTLefO89p0aD33Pp/tbpPCC3/W9/q74hc889V0UqRa69LpdeqnauwqImZsIu6F64J8KzC5Gk8V7ZepqY9WH8XnrXXVT+6qu1xOBYDS70hRhqMXqP01BDJyLnFtwPEYACK4FRDRDbRwz6sK998036ekfADrQBKy1mcAHb+jMtF7TCbLojwmVlxfTpSrGjTgLDJq26/diydnWQ1cscURZ1iPM4L70NY+jU/D//WUX9wqQFK6q4bHdrPz/tNDVYcu2quTbUwLzpuHHqmV0Y2zbM001ow3aYTKPadXttdR7tT+WXirhyiUWT92bOpD2WL6dl992XQiETKn/NUXn0rrhCvWO276Q5Ruvd+Fww1PCECMTR5847acuXX6qUE2GJpcPehzjvm57EY3IKd3Xz2xAUZMRGjtfIq2jQgJq3apXY8YR0bdKRHBENr3Hfvjt9o8226kUf/f5rt6uo30wbRrqMTmWA3ZtOQ4b43oqUAUETbnWO+tNPVbARHHfQcxCt52ELAVHamq9lcb4pyN3u29tuUy522ImCYYY8hngvzCineDdxJlkncgeHJj/6kTq3ibOMeDdxVOLtjz5iM9TQpi6XXVbL9dKc8yERPXYCG/Xsyb6JgLkgAuDAmIKxFfebps9uar1DH+G5YDxj9xC7/EtPPJH6H3209SJSmA6L62MYoQi/L5k0KZXHJYkPmNmUoA+7uWKL8lwRosy26TZgFQVR6Ly7el9ccAFtmjWLWh57LG369FMVyhr/RbmiTFqj1Juu7E6RNr/6KpXDzpWhpn3T0Q5MVLThj7/DsIV7G9wH8PG0+VCb+uDacPCySuLjC+btHnhAncvLhi7rZ7TdQcAupk5C73oX0/acXKb6Dub7VFTQwmuvrVVV0vqTabs57scEFJNO9PPmr7+mym+/VYGFoqZkmPv739Pm+fPVffs8/TS99e67dMRRR3E8Qi0ZWq8RkRcBZXBhdR5jC/6eDUMt5S3hYyToMQZpJNqfdVYkXn5eHagA72nD7t1Zk/WaO5l+cwW/XcVaZ9YSPPMTFqjLFjoMER0FT98jhtoPJPANx6KY3xm/WroxcSI16NFD7ZzVckc97jhqdeyxKh/v5nnzlO7iKunShZbcfLNyg8QifdODDqK3Z85kNdR6XHON2inWO93YGUb0b31+Gu20dce31TWbctpQ0wFB4rZh2+rV9NnJJyuRcEvufccdaucS48vswYPV+LnmrLPoZ8cfH5oY26bdKCOGmi2pkHKYnOHjrQ/w2x5wjis+3Qrs+g8/VBHfsD3ryoCI0k79QQk6QOpNDBvnhdGH95M+H2Y+tx9z+Cd7k7JGYeUt63WdLZ8xgyqXL6e2p56qVpcR2UmFRTYSMobJm/P739OW+fMTP0uXlKHWe+FCtZOYDV3WbG0NNZTXBpVr3dRRVDkWgQ7dc09a9cwzKorYunffVTtGEljkBzfkjmVlZOZMUxMPz1mqsHdS7cSNHk36kHpNSQn1vuEGNfHidFfXO+573n23yr2I8y3mlU1Dze+7gDEGbmF73HxzLJdFGA9YUVfv6V13UfGqVSpqJFbDa6qrVSCATANdhfU9xvCPDj88VSydoYb8mJgI4jLdrrDzCTcy9I/ry3SZdz2GiaH2Q2+t+9//qGrtWuXt4+3DdEY8xgvoKQwhLPLggk4j2ilcaOs0aEAqP+Znn6kUIdhR+3TNGjrilFNcq0mt+sK+/V8MHUqbjBRJWGTBcRFcHG6QmJ/jHa+urlbn5jKNnqqTeyP1AALUafdlvXtY1bcv9R40SLktu8ghJ4aaI/U1Xy64HCL8cpJXmKvMTpFtdqwEJ9kmXXfYS4stfCR/xQuDC6uZ3caMUVGLbK8oE2fbOsPK+RpqM2eqnGXwv+7tSSgcVp/f76ahBpeXlU8+qYplMjnXH96gHc447fS7Jyghcyb1g/nBnTsrP3dc2drViaJvSez2YmKPNgQlTM6Esfder55HeXaX7cjFumadfjq1HDAg5YKs2xhnYc6bew+TtpJOndSCCoexZk7I9XsF1yqcI9aRzMIMtSTeyXTvD74t2NGMfaRgRwhzuAZ/NHQo1V2ypJaacSwGYZJnJoxOZ6h521OxcKFatdeXi/EQ7cEuGgwA6KBNoK6476YYaj+QM90BvX2ox9uef/87NTv44MiovQvhlUccQYf89a+R64lygz5PGfT+4PuFCKIb58xR4e1xpku71Dbo3NmZi2BQm71MUC7OBoGuXxtq3h1Rb1ooBLprfuihUVD6lhVDLWOEtV88dAo6J+krzFDDi4HJLT74WAnHpEDnokm6bWGGGuTjY4CX21xlgcHW5IADqKikhNoOHJh2spKNyaMfczN/kgvXvKAIj3Emgrqf0cY5ZWVqVyQTgy9Mb1LpIYYPj+zKGlS3Zp5a+b/nnviTtLAHSPN7FH1LHaz2SUAdtwlmoKCkd7a8eq77FRNk6GE2L4xrsSfpERqOdwYuRVRcnHIx1mOqWQ0i7CIBepx0KJCxcfZsFSTgi4svJtrhvpTJBCLCI9ZypTIni2Ygg1wz1KI8X1jZ/151lUrsbl4chpra8fj005TYKIYabkJeLZ07M1NDTbvaf3f//VRUXKzORNVp0kQtRKQ7nxbGNmw8t5kjxJWR6/eZcwa01duH+mhI70mTqPH++0d+HMz1VATIFSvUzhGHobb0zjtp+SOPpDV+4Bm0Zd68VAwF88EQlRtXUcQz1bZw9Pe7/dlnU8OuXam4YUP1HXG9IIbAUuVvvkkr//MfKtqwgToiONPRR2csRww1254OKec6iEJYs8IMNdyv24QVWqye+uXDCZMT53dbd0AMWF9ffjlVfPedGlDMq83AgdTp/PMDA6FEmTjHeQa/e4KYa84uPvILrr56p4hCfoN51Gfi4JWEDM1cGws419h9zJioj59x+U+OO06tOtsYzN5QxebEW59xitogbcBzJKH26nmSAVKicoBb6e5/+5uKSmhzRjNq/bq82Yc454HzHpi8rnz6aVUEER5bn3CC+jNcITO93nrkESq9805VDYw/RHRN+tL96g2CYvZ3ujEtqTyNSexIB43nB7VtmzpTWrF4ceLu1d4z5GhXr4kTqemPf5xqIsog/Pqqf/2L/KLHYjfw4x3nGTM11LwLg+hvTGKR8zQsZ2Qc/cyHHTXslpiX95xdnOc27/F+H7x96GIuCRdJGE7YvUraUFPuyFOnqojDYYtMfmH8wQYRKsHdVeA3bx/puQnGcQRnqdusWWIul4iGOvPWW6n+Bx+oZoQxsdEnMdRCKGEVFecGvJET9b9XrVlDS6dOpTWvv574IG821cZQ0+co0HZMEDMd1G0UCnIwmfnuH/+w47HjzNW3t9/+Q8LeTZsIH0xc6XaokjAKwp4viLkefOBauN+MGWHVBP4etJvm4kXXblYu6gp6gCT6RDM33bSS3lHye74oH0+8A9iVwKFlXHqXHf8Ot984Z2C4Jq9or5+eZ3tHE+3CBBbnLXFeE+ME0n4kFdHWO6EwE4ibYxPa5GJVFsw7PfVUaqcFxh/e1SSvIJ2qlSvoZz9ThrHfldSZSS5d13oOXdrw8cfqjJ6LxbZ0fab1CkEI8B9cTTucfbZaedeXTYqfKONRuvZoWTq8O3S5XqtWytMlCe+LXDXUtm/ZQtt3JIvWgTk0N5w/Kmnf3tmrmM5QS+cSGaUBMNQ2fvKJikK4vVs3OuiBB6LcHqmsjb6aFWq3Qfwbjo2Yi/RJzU84DTU817sTJlDTjz9WZ35rLdRu2qQCjwSl5AgCv8sYajCs1r3zDjX72c/UlqcKHztzZtr8Qnpy6+fygwkXJo+oQwcQSXqQj2qomZNb3MthqOnQypAXlQdeYBhp2D3Z8s03ac99JWEUhI1O6YxjPcBi1zLuAW9zwENUs/qtW1Pp3nurhYJML47JD1xt8Z65jHZoMsdHp/zll1O5+TJlEuX+OBOj+aNHq0Ac+l1AZFOEvAefqBdH/+k2+em5ft+SWGW3ZeENzQ63IBe7WX7y9diJFV58K8yIZa7OHXjH856ff546k8oxXgcFZAJnhGdH0Is2J54YuLCQ1BjMpeumnmt3tKTde1OBtvr1UxH5dLoV0ygyz4ghxY/fwo4OEIUxBQuacS9E41vzxhvU+cILCYul5uVyHPeOLbnm+ohUAyufeILWvPmmCm9vXgjcgjPoXS+7LC7mWvcVqqGG4HHIwxjm6YAd4W1r1igm34wbV+v4S9MDD6ReN93khLNZSVJjVVBDMbb0mjOHVjz+eC1DDQZ0nDxyu4Sh9pc//1mtxGL1E3knWh9/vDKwsIpmuphgkokkzTA2kOgVeSxwD65uo0apg97I+4UVRuRhgHsCLqxGtTzySFW3TWJZF1pos6MGOTibhNDmuJJYIfM+i63bTDoG2Fmbe955KqoRzn74Tca4Xzy0Nx1z87BqXIM4NUGJGEHORp84Jj9xjJmwtpvMzZ1Lv7QPYXVl8nvcZ9O7DpCNs0hVGzcSIuw16tMnUnM4+s87mTIbmJo8tm+vXKI4zontNLbcc0+tnEFY5d7riSf8OdbUEBIKIwQ+8k5F3XkzeSPI0dIpU9Qi0u7jx1NzI2JfpE5MUxh6riJtPvecclfC4l8SE2WzCel2xLBohuSwOrKcX9OTGoP1AqmLM7/p+sc7nsd9x6PogGmgwABbPGkSVW/eTD1vuIGa/uhHaqVd6166M2IuvjdmpGrMDbC7YV5xv2M2zHPJUDPzGga1HXM8zBthOGd62RhqLthrOVw7aojkiAXmKJc3yAc4w9iL43WSTm5SY1WQTIwte3z5pbIR9I4a+gM52HAOLywGg7feXcJQO2f79lqJAk0ICLBR+d13aiXT694S1AkNundXEWz05fUxj6KoccvaGmpmZLE4hlrFt9+qldX6bdpYhYSPug0e9Pzpzn3BeP7qssvUylfSkxmzfemYm5zjDrJJTsaTrFszSmKi41311kFRXIeNDnsPM3k2vXNhyoi6M8WZjsJPz83JRZxxJB1ffSYkXcoJyMeOqo4Uq+vDu+Z1P9QRyHSZFv37U7Of/CTSx9/7vqx+/nlaeMMNiY03JnM9qUCeJETDTeLCouTCa66hLQsWxF7AS2ryk1S9Xo7ZNtTgfaEDRyCUus6XhcAMm+bMSZtOxS9iZ1Q98YaBNw21fg88QA26dYtaZWj5XHN9xNjx7ZQp6ugKLiSMxnlBRCXEhTkGzsWa403oQ4YUKFRDLWqKEmDyi8aoA+Blytm8n2tM0TKh5/vXravcqXVibfNZo37/C95Qe/q006jLihWKHw5Nr/73v9P2Pw5yK1cX+JKWllIRUcq10e/GuCFUM1VCW0NN5V6ZOvUHl7GyskiuQuZuANrbZ8oUKu3Xb6emm5HYXBlqcENYctttvu6TCJGNCEK44hpFcfiHMde84hruSRpTZiTCbldcEeqeEJWPjojXsGdP6nvvvVFvDyzvZW5GP4w62MVtVMotKoMziGYkPTUh2G+/SMF9OD80QXqu9dsldxVQaPRoqqmpUXkC/XbqoFtL776b1u84nI3osDAwcMF9DOdpuv/lLyqUddA5z6i8ve+i1oGkxhuTufkMNsFr4ui1d5Ie5q7kJyOpc69cup4NQw0r6tB3rY9B+greYQsimSwemZNk7ILAxRUBk1IGyZtvJhIy3WuoJTEpD30fdpyLRznslOsAQW1OOUUlUceitE7WjLNrnxx77P9x2ZGDL0gGXNvCAmIEGWquv6HcO2pR55dgiAUHeHypaI916qjUILj2f/ll9X/8u4tIkFxjitYL6PmPmzdXu9T6XTfH3KisCt5QMyMfYjsVLwOS/2KAWDJpkjoLhQsTzNa//KVytdORmbBbg8SCi2++WbknwI1Gn0fTu29JfbjDBpswo8G8P44B4BeKGskTMcn3Tqbwsumtap3s10VY0qAPkasDt2GMvb+HMdfPjh3Xnn/7m3KVBcfKb79VSQ/DJkP6/rAPdNR2o7w32hh87vEfwjG7cNdNypXFyxwT5i8uvFDtaOMdxs5aGNc4vMx79Op11Mm+V+66Dz6gmooKFZ4Y4wd28/HeLLz2WvUc6S7OD02QnscZR8LY2+zUmR+47uPGUbODDqJ5f/pTyqVby8CuGSKP6TEa/44J6Kpnn1XBAALdJD2NhI5BJsZ7813EIgHOBCVxmczxrsIoxqQvibHAnKQ37NHjhxyWvXpFfiytDy2PPpq6XHJJZPfSIIFcus5tqPkF2sLYAv2k6upU7jpwwdgctHChuWlOcRcG9f1mGHhErMO7EjXYga3yeA013Mc9hzKDWWBXGaHsVQLxESN8vyXmfCMd63nDh6vE00g6jffW74Ls9R99pIx1feH5YRCue/tt5TWQ6XdG15sPhpqam6xcqb6HCLKho5n223GsyFV0Rq4xRbOvZajtsw/1vPFGmj9yZCqtRtTdx13CUPMLcauB4jwaPoyYMJnnGPAR8p6N0mentC8u3JFguGTjCjMazDbpD6qtKw0+KIgYif8jMhVeIp0A1W8lAPVjexcf+9TH48Yb1Wp3JpceIM0IaNqYqdOoEe0XsjuaiWy/e8OY19pNPOccanPyybRg3Dja8MknqrqwD1LSg4mfCx76Fuc0o57h8fLRxow31HemfeDH3HT7wbnQFocdltgE2pzUuvqA6giKMDRhdGCi1u3Pf6ZWxx8fiCtp3TAFcxpqZl8GubPq6LXNfvpT6nn99aqpGLdXPPoobZw1S50R9qb3QBmti6kFH8tdgiDj0VWER5uxJWlXV51uYq+HH6aS3XaL9Zqa411cY8FPMJeue/X8kwEDlJGf1C6mqevaHQrPj0AWkDvrN79J4Tjg1VdDjSXNCSk7Op13XuToo36cYUikc0GOpSjGTZo53qXZZWVUnSDvoLaCNc6v4tKGWroAQeZCEc4SYkHI77JZQEZfr3//fWWQ6Wvvp56iLV9+qdxdlz3wwC5nqJksNUOE0MdVXLcutTvjjIwXk7nGFP0spqGGxfBuV16Z0jWUaXf66dR52DDr16ngDbXrRo2iy2+4wRpIWEFMGvQqftycSGEybH4PMxrMOsxIjGFnujCALp44kda9/76qotmhhxIO0+voVOYHRsvApAKGLnY2/FbpbJ4n3Qcbv8HIqamqoo+PPFIVdTVpjtK2MObQh0U33khrdiRvhJvottWrUwFpwsLKcwwmqn9vuUW1Ce3Fahb6DYNGnFV1zS+J3RbU7ccc7cbqpQ6Sk3TeKZd58vBMKsx8WdlOLtXp3k0O3TA/Mv3799/p1dDjCHgjNH6mB77NBSEIwyJQy1/8ghrsMBywyly9ZQt9NnCgaot3oQO71eCy73PP0fwrrqDt69apsQpnTLBrqXejtKGHXYqe110XuiiRivjYrp0KHJXJe2E7vnj1PLVbdcwx1OXii0PbbCtHl8vUbQ71gBNcejGGwO203VlnOdndTirsv5eRl7l+x9DfcSKzhvWBdn8OCpiw/sMPqaq8nOq2bFkrr1pQvZmeP+ccU/zGFp24W+e2qtOwoVp0SfLCmIFvtL4qFy9W43CvNAvL3nNU3l1ujOeIYvjFkCGpev0WZSG7/NVXlYfNWsOFEs9vGm6u5jZ+O2qmR5grzi6//Tqaqdk2F4nXuXXdNNSwW4tE23Dr1BFFFmvX3QAAIABJREFUEeCq4/nnW4+XOWWobdq0if7+97/T5MmTacCAAXTTTTdRu3btdtKnNWvW0JAhQ2j69Ol0zjnn0G233UalpaW+ejd27FgaP368K51UoePhspTpDkSmDQozGsz6MUBgJwqZ6sOCMJhngPTkCf/XhprfIIKXAJM2/KcPR7tw2TFXIFHfsnvvVXmGsJu2x+TJLBMok6MNc0w+EegE52a8VxgTrsFELzCYBnzUrXjvs+m2uzy/BBlBzKHTcF3e+NlnqilhRnDc9810AXb1AUVb9CSruFEjpc/YEUrnt86lG+mYmztNUX3svfyrNmygFQ89RMsffTT1E3YY67ZoQaV77EGtjjuu1sQnKEdhkDsieKGNWIQwd5LD3kE0JjXxOOccZZByXF49N1m7fqfwPC4MNdRjRj9uc9JJ1OXSSzPCBaPvq0svVRMam77KRFiQoYY6w7wf4shdMnkyQV/TraZH2dHC2DT/z39WY0ecHU29q5rUDqIfI5O5HtMQuEOdC6tTR+WcTNKVXZ8R9LYtHQPtxaPvMfUSfYA+hbeVPkYTpD9B5xHx/DDcYKRiEQw7MJhjZnr5GWpxw8P7tUUHgdIufS7GKfDUgfrWvPWW4hJ198mvrZzfT/0N1WfUgvrRb9MjqGxOGWoffPABtWnThjp16kQTJ06ktWvXKiOrfv36tdr//vvvU4cOHahr166huuzaUEvS/SX0YYwCNkaDWZ82wBrvvTd1Hzs20E3CO5joHC34yOBqvNde1PuOO2o1FSvWMNLg2478O/hwuPrI6tVVTLq0sYiV8d633RYFl5OytsyxE/Dd1KlqADevMCbcgwkMNqzkrfvvf1UzM3Fb1B991wZTOuamoZlUKG/kQdH5hdK5UEdVMIwjWxYtonotW6odNpVsd9991QJEtj80QcyhLwgnXv7SS5EDE5nPpHe40jHzRuCNaiSb52YhB14Cq555RiXLRojtdAtt2rBLSqfCJrD6d+0i61LvdN2uDDVMrBCCGl4E6DOcd4WLPaLnRb3Cdi6i1hdW3qvn5qKMa0Ot/LXXVE6lzXPnUqaLYuZzLRg/nsr/8x+1mxk15LcrHQjjbP7uZ6iZvyeh62b92lDDkQ5E2sSF8+Ppjmnoox0Y95CySS9SYTzEghuSluPP5uWnP3puBUMM8zAYIjr9E+5NBTNp2zYK0sCyQYZaUXGxk51LnGfEpd1Hw+Y3tg8FYxIXovcu2uENFzT+2wRvQV36m+N6fhL0TNDzgzt3pm+RfmPbtlSx4nr1qF6bNmpnNco3LacMtVoD0IIFdNVVV9Ett9xCrVq1Sv20fv16Gj58OJWXl9OYMWPo4IMPpqIixGb0vwYPHkxlZWW2OpI35RYtWmRlqOoHKlqzhprccov6a+WAAVQZ4Gdd8sorVPL221TdrBlVN21KlSecQEUVFdRo2rQUm81nnEFVO3yI8Y9Nx42jbfvtR3W/+EKVrSkpoQ2Ozu6VTptGdRYupKq+fanunDlU3aYNbfn1r2l7+/bsfRWFeVF1NTW5+upabdxcVkZVaUIe62cNK+f6wZvcfDMVrV2rqt1w8cVU06JFZBHQATW4ep45ckWeG8KY1507lxo99phTndNNgM4Xl5dT8fr1P7w3RxxBlT4ugZk+Y61300cGfm88ZQoVVVbSBkRIbNAgU5Fp70/HvO7ChWosQG6eTTHGVfNZrR6ipISosjKyPDUOGZxKXn+dSt54Q4kMe7+y8R76Mc+UdRBf3QfVzZvTxksuseqGdIXqlJdTqSd4go2e1oH7tTGO6zGkpn599e+Vxx+f6DjvxzyJcax4zRpqiPQ/SHUD/fN8PzPpAFOvo4xPxatXU+Nbb01kzE73PCbzejNnUh1E5K6upqJ166jeF19Q1W670ebzzssESeC90Pv6s2YR5jjbO3WiLaeeqspinkP16gXeB8YY90tefZVK3nqLKn/2M6o8+miq/9Zb1ODVV1P3bcMcBREMMU77fEd1X209+GCqxJGSp55Scxt9Vf7857S1f3+qqVPHyfPr8WNT+/a0fehQAu/6H32k0i1V/vSnVLXXXrHlYCwt2rxZ3Y9vML6RYeNqVGG6/bgv9b3Zto2Kqqp+qKqmhorgHh/SfyiaxHttpefbtqXmD6rJzZtTnfnzqdEjjwR+0/yOHeSsobZ69WqaMGECjUOUr2bNajGpqqqimTNnqt8vueQSOjxNAlLXO2pRlS2p8ra7O6b8JbfcQiufeipw5d7coYArBXbPcLAYKzPYUUO0TFxYlUZEqqq1a6m6qoo+P+UUQkRIfWYIobKRANzF5d3hc7kaGbV9UZmbh4shK2zFiXvVx3x+vYsQZ0XTdVhhs11hzHXYdBu+Ufvb238uXDuC2qB3JP1cCl3k6Ivy7OmYZxrdU9+PaIPYgUGUxnQXXLXrNG2qQl5nclYMYxtcZbECG+b+zb2zjef3Y64jtWL3D65Zrq5M+9CvHRs+/JDKX3mF1rzxBm3fvDntmR99vxmwq2bbtloR32zzdmbCxI+5HoNd5hH7+sorU2eSEIiszcCBkQN/BD2nOic4dSptXbXKepdbRyfE7h4u17uH6frEy1zNIbZupY2zZ6vAW9ht6nPXXZl0a+C95lwC7nSI8I2rXosWaQO36PRD+n7ci/mO9h7SAjE32fjppyp4mJ8raiqR+VlnqTNLGP+Qp3bznDlU1KCBcvmG+7ery7uj5n3+KMEsvG3yfhuT+P6iTm86CwRjqVq3TjUHbtfQ+zr16wd6ouh2c+8eaz1HXAWMh/qq27Qp4SzqV4gwGiFFT84aarNnz1bG2KBBgwJ3zObOnUvTpk2jq6++mho2bOir32Ko/R8Wc1Kro1zioCNCWOMKyt+DCQMmi1As5DbDQcgWRx6pjDfvFXSWJO7go8MX6zNfmZ6NidsO3BdmNHjrxkCJBL3fP/+8Gry7jhxJrXewNstiEgmXIe7BxGyDHtTTHaQPOg+UxMRPt82GuTYyXetGVEM7E93S5zH9/Na14ZCJa2qUttkYanHz5enFIIwljfffP+XOHNS+sMWNKM+lgzmE6cncc89VaTXCAi9FkR1WNoi51sGwNofV7/euR5ko2NavA0QgRYkKEhEQ9h/flO9nzEhFVv5y+HB1/hgXl+Hgx9x0v3She3DXh7scgjjACEHeVUzWXF5IkL38kUesDTXvuMbFO9031DyTmVgwl2nT1HgTFMwlrE/S5bzDvXhHN86cqb71fqmM/IJuYOGourKSXIWh93vPsUv5oylT1DEHRJzUVybvv9YhuGviwryvza9+5dTQRL3aqEFgtk7nn08qxU1lpZK58p//TD1L2DlL7rmVzTc0Cv+cNNSwY/bMM8+ogCJBQULQQ1u3bqVbb71VuTaa7pGmsoqhVnv48Z4DwK96QqJ33DpfcIEKiWpeGGTanXZaraSY3oENQREQBMDFQVizbhxahZFZ3LChGhCyddkYDd62oe0ImIAPBA4Ke6PIqYS/Y8YQwswvu+8+1omKt63ewQyGGYJdwKcdB7yx2owJWJ/bb691xkeff4yzGxfWlzbM9eQ/yuHcMLn4ndNQ8zN2YVjAvx3nfzCxdTFxtHnuMOaaS9RktdD1+ZdfrgLAYFLTesAAWvX002o1XQeFQfuwoAHDtahOHRXW2NUqs02QEHPCmAsTWB0FzZlu19TQxk8+oXlGIlYbnbAtY+7+pjMuwRl9jPQ2JvO4CwC27TPLcRhq+l2BcdD3/vupbuPGzhNJ6/HPTF8RxMMvP2ou6Lm5iIy2J9Emc0cszm5SFEMNz+Adr/0MNewo4oLnkuu0CKkdtU6daJ8bbqgVHh4yoxgKQXMFne8sqR1wrRd4f1r/6leBC3th30Yx1OKMkGnuqampoTfffJP69u1LbUMOVW7ZsoXuueceZahxRX10/LixqwubTAVVrPKXnHOOSuCtLxhmjXr3VpEhsfLnt5Ksd31mDhigcp/oq+Uvf0nlO/KZtT7hBOo6alTsZ8r1G+MyN6NXegMU6MG0uLQ0xTWJj5QNWz0pxCFrGOoIIY9IoXC9wmRZu756J1N6cuZy1V+314Z5Ejt6pjunfu4kDyJ73dz8JlRcOzxhzG3yBfnpm1/USLiGLHvwwVof4P1ffpnwHUAOHZeJd7V8LPbsceutvrs95mSM8z0MYu5St6FjK595hiq++UalX0liYQUyvr3zTrW4kG48AGfsPqAf9DMiwAMSmmfi4mozzoWNLV8MHaqi9oZN/mxk6XcFi5c4MkBpztPb1JfuvUKQAuRTS5c2AwEavho5slY1uaDnaBAWNWcec4xqWxJtytRQQ7vg2gjXUVwwHpDuA8FcsKjU4qij1L8vHD+etixcaGWoxe1zm/uCDDXsgq3CEZgIrndBhhrGalzFOEucgG6jbu+CKXamdZ41RIVE8LruV12lUlogMIzfJYaajcZYlsHH+bXXXqPu3btTjx49aPny5bRhwwbq5eM+UV1drVzRKioq6Pg0iWJlR21n+HpXzRtZDSXDclLppN+qbPv21PvWW9VOS4v+/anz0KHOVr8tVYa1WNgENqgxKlrexInqDId38mJOXrEjicSbSYYnTgfMnKRi5bfKE8lKDciNGikjXxsNZk4zFxMbb/tsmJtGTZgLhK3CwMVi/mWXqY+ZbcJy27qDyqUS7r7wAn3/wgv0rRFdNey9zFS2eX8Yc+gsIn3hfEAU41XvvJbutRd1+sMfUnpupgRx7TptPpepJ0HnDbUbLZebqW5fukibOL/o4pyauWAEuUksrKBem7xKWNzBAggMtdQ5lH32oT0Yo/kGMU/pwHHHqfQMOB8Z9+KYIJrfkHSTb7Oc+TxJGEVBvNKOLTU19NGOeANJtCllqJ1xBmFxOs4FY/K7e+9V5+pKe/dWRjEWm3AV1a2r/v/16NFKp71jjM17EadNQfcEGWrtzzxTefm4MNSS6Cfv83gNNZzvw/iMa/H119MGeGgMHqyOlQS9qxzvoe03NM7iW864PsJIe/zxx+nCCy9UER1xHXLIIfTII4+o82eXXXaZCiyCqI8jRoygevXqqVxqAwcOpOLi4kD9FkNtZzQqNPjChVSvVSvCeQzzsglJ7U0AbCYBdznQ5FpdYRPYdO3Vk9GmBx9MXS+9NGXQ1vrIpgnPzsVCf2S0PEwQdehhpEUo6diRVv/73z+E4f7lL9VB9i0LFqjiUSbtts9jyzy1cj18OLU97TTb6n3LYfcYB8UrFi5UHzOcpcLHGMZFkpe5gAI52N3GhGL9Rx+pJNCuXYpjTaZ23KTbGuVjHzRRsZ1oumCPcxrlL78caKRkI5AIniudnruYZIDxd//4B22cNSuFMZuGGjhvnj+fulx0ES2YMEG1yZl7p6WiBDE3F6wQtr3lUUfFSu5uBkhJckKL7znGK+zs2BpqKNf1iitUSh3OK2w8d6HrQc+z8LrraPWLL6qzTu1/+9vYj41+RUCLoOTcqaAhZ59d65uRK4aaTnUUZew2YSUZPCyoUz755S9TQTmQnBxzEexiIueiXkjVsRP8vv9J6pVfm9PpufaeiXJ0IGcMtdhvTciNYqilB7TiscdqrdzbfFBw8BtnZ0r79lWTR6xAYmUpWztBSemOt96wj0y6dpiTUe1yhKS/OKMDYwcsOw0ZknWGKjn66NEqOl6zQw6hFocfTjgrhb9jFw1G25cXXbTToyJRKXYDXV+2zFNBKiKsyuNZcXldrZCwfP0HH6jfknAPC2KED/na119Xiyj6wi4l2le5bFnWXcLMdmuDJspOn96p8EZdNN+NpCfrYecpddQ/LjdTzTSdnrtIJu89X4NdzR5XXZWIB0RqQvq736mcdX6XzhEHdz0EXMKVlOEY9L4FMcfOI76LegEq9oR2/nyaix259u3VIlaSV+WSJTRr0CB1hnu/GTN8Rekd1RZHHEE9/vrXJJsTWHfYeJ7khNqlS2s6eOa7huiPOFZSt0kTq51ml52SGldLSqhRjx5UuXixWvzL1FCLsyOU6XN9MWQIbdoRpdT03AFruPPqYHNB72qSehXVUEP5qO0RQy1TDcrS/WEDXpRmaZcrRCrqa+RLS1cHXngd2MObXDaK7HwqmynzOeecQ1u++Sa1S6MTeKtJSppJDTcjDMRr33iD2p15pppkwDiDu4fe0cHZNZ2KATqw59SpVNKpUyLNtGVuHka32RVGY/GccL/SK3DQ4zWvv67O78ANFavpbU4+md14RmLm5Q89pN7FOk2aJMI1XaW2zPXHxsbdFKz1GVg/F1lEC6zevl1FoE13xiZTGOkmGWgfkte6cDOM2k4bQw112iyk+cnWxl7Lo49WOy+270jU50B5PVH1C56k6/O6M4WlTIjTjrB70q56r1xJ306eTGvefDOWixgWgRb89a9UsWhRrPvD2u73u2YKd1JMWL2XjQEdR26Ue8LGFv0MB7z2WsqVMEr9QWUxti+dOlUtCiThom/KNQ21lscco4y0kt12o20rV0aKzpnpcwe5uuajoZYuGisWkVf961+0/MEHA9+1qIZRpuxt9dx2PBdDLdMeydL9YYoQpVk4DwM3lKYHHKBc2qJe2Mp1FZktqmzO8pky16FmG3bvTiUdOtDa//431Xzu1eRMuOF8iQouc8ghKWMuk/pcGA2oQ+/Y2IZ3NiPP4X4dlh1/7vTHP1LbU05xHonLlpPO3WNb3mU5Wz2P4iao+wbt9Jso4ewHcuRkch7IhkE6Q01/zLnPp6Hd6ZhrAxLl4u70zRs2TEXWBPuF116rzs8kFbTDL2iM2TdeI63jH/5AbU8+uVYkWZu+zLRMmJ4jN9yXI0YoTuAe5dLn7nBP3B25KPJQNizID7frnV/7w5jrZ0CQCpdREF2nXQjrm69GjaoVCh9pkPAfgl8kuUhitguLl5vmzKHP/vtfFZwPF4JtIEATvGLi6DXq0O8Fl17rZ4JXCXLeefUCmwY4U77gL3/xfdfC3ouwvozzu62ei6G2g664PsZRM7knzkcmjJpfJL8O55yjXCMa7b573hi7mIipCcj++4c9csa/hw14XgFRVs6wyrryySfV5BUh4hE8BBfcsfYxcrRk/BB5VoEtcx3t08a1S0+UcOYO0WGxa5WNy9x5NT+SiOSGiG5IxN13R5oMzvalY473DalT4IoXJ+m6ucIPXddh8ZN6PjN4EgIXdBo6tJYor6G21+OPq4Ur7stGz6OMJ7r9Ju/mhx+uAh0kZRSbzExjBLqt09ros1T5YKhp7x48V9ydL0zcEYVQB/dAXakd5V/8Qp1RS3phOV0o/7jPFef9gA68/fzzdPDBB6vbdRj9OHqt5evIodyGGlIZwIPHLxJwuiTSYqjF0Rzme8RQYwZewOJsPuxhj49BA251Olt93BXyMDmF8ntU5jrFgM3HUH9MUdY8d8e14pmrfWTL3IzWGKbHUXbfkubinaTow91q8SGDkNWZtDuMudbVVsceS93GjIkkytyRw1kprEwnvchiRpj0nvP0Gmq2q8qRHtqicBhzVBHmTmiKgUENruYkvd3pp1OcnF0Wzfctos9hdf/LX2gVFpuqq1U0PLgTf3v77bTi8cfZzwKaDQ1jHmXnCzvw+iquXz+101Lx7bdUv3XrWjsvul4EooBLe9KXqQMwjmAs+52xSrodYYbaXk88ofKk4oIRFJanljPwUxQ2Np4SnONMmJ5HNZTF9TGKNuRQ2TBFyKGmFkxTXDBH9ECsjFcsWKDcEDg+GvncAVGZaxc7m6AU+mOKjyhyseiP1d7Tp2dtxycX+ioKc0TsK3/pJQo7YxT1w5QkB90WtBk5ARdOmKDOjuLKhtsj5IYxN43iqNFVU5PUiRNVriGOC7tqCBiC3Q3kPepz110psZp/96uvVud3uNrkfe4w5qahhj+nm+jheVdMn04dy8pShhrOvnb+4x+d5gIM6zvd14333ps2fv55Sqcb9elDKx5+WKXUyKabvQ1zHTgibLGtYsmSFA7sntVp2JDWvfceIYVQUf361HrAALVzhojiX40Y8UNuvIkTqQnDO6CDW6GB4N3yF79QbcW3Bu3kusIMNbQHbv64kJIHHgXpdhvFULPruTA9j/o9FEPNjnvOlQpThJxrcAE0SJjzd2JU5voDiY/Ovi++mLbB5rkpXTCbkxh+uv4SozC3DVAQ9cOUJAvzLBpc0pZMnpwSl63+D2MOt2lMwmH4hE1gTXaIKLv6pZdU4vqwXU/XzJHeYvbgwalqYeho11Os3O/77LOsRkwcQ83rThjECBNYhAk3DbX2gwapSL6cl9leLReu3PDiQGATbTigndm4wvQcbZp34YXKyEyn595dWdyHZ0IwIB3Nt/uVV6YSIyPvI3a0orw7mfAxd+n1mIKw/sodM6HE0H7tDTPUvPeEjX/aUCvt14/6TJmSCSKn98qOmlOc/JWJ6yM/80KVaPORKdRnz9ZzxWGuQ3+HTUxTecsaNVKJ3us2a6YS8O7qVxTm5spx0CTILMPpfhLUj9otD0Zas5/9jBB9FdEQSzp3VqvKmebhi6M/NsyjuI+qczr169PHRx2lmlNcWkr7B4Rtj9Ne23u850OyEdo7qK02zHGvzSIDFiy0sRCUhsKWWSbloNurnn02Fa7cW1e3K6+kJvvsk/gZrUyY2+i5n6HmlWkaarMHDVI/c44/27dsIRhndZs2zaRLM743SM8X33ILbd4R8h47rfAqCTPU9M4+ovN2GTky47a5qkAMNVcks1SPGGpZAl+AYm0/7AX46Fl7pDjM9URJTb47dgzM5aQnBO2RmPS889SuQ9KHzLMGMoLgKMxt0iLooCPcE6V0j6wnejDQ0e8wMhHQguP8ll+7bJjbTGBRt2kYa1nZcumEq/fHRx6pmoGgIZs+/5yQdDxbZwFN9jbMbQ01jDn1O3RQuzrzLrhAJRbn2r3x6tPSu+6i5Q8/XOuf4eKGxN3Ia+cymmKEYUUVtWGeTs+xQ4Rr5jHHqP/3e/hhtVO49M47qWLx4lrNybahFpVNUuWDmOOMHxJ341r5z3/SqqeeCjXUkFN12f33h5ZL6lmC6g0y1OIkl3bR9jA9t1n8Mdshro8ueiULdYQpQhaaVPAihTl/F8dhbgYyQIuDJkw6uXHUMz/8FHglRmWOHHvL7rsvMDm4nnjlUpAWr4uY1hEYntmISGnD3DZq307Jrfv2VS54SQcQCdJSHeDH/D2fDDXd/nQ79Ejtgd1ZGGpciZWDeJvjH4JnwIBU0f5KSljd7vzaZ6Pn6Qw1GBcw/j8bOFBVv+/zz6v/r//oI1owblwtkQiHX9yokfo3vXPEuaPGO2oHS0vHHDvvNdu304pHHrHK8ZYLAWn8njTIUMvWDn6YnmtDLczrRz+rGGq58jZFbEeYIkSsTopbEBDmFpAcF4nDHGcUlkyapHZHkODUayDoyXjUVS3Hj5az1UVlrj+G2J3qdsUVOxkEnx53HFVt3Eg2ibG5oGCl9dspU1SCc1zZnsDZMLc11EwjtBRG2nnnsQRQCOo7v3NT+WSo2exkYixBdMst8+ers2rpFog4dFxFRCwqUsFacumy0fMwQw0Rk2edfnqt93bzF1/Q3PPPD33UbL/noQ1MoIANc5uxZdUzz6ik0tkOSFMIhprt2Vcx1BJ4ITirtHn5ONuzK8gS5vy9nAnz1Fmknj3V2TO9U/L1mDEqSuEnxx2nwhHvl4WzO/wk7SXGYa7zHyG6Wbszz0zljQrKW2bfmmRLwpUqX3Ya9GQKEf26jx0b6KZrTgJQDi7A2bywcIIIfTgzp3Y5SkoST2xu87y2eh5mqCHK4FwYw/vtp8TmgqFm8/zZKGPDPIi3d6fYm7/xy2HDqHrbNqrXqhW1gM5v21brEbGr2Jgh92c2uKaTacPcZudp0XXX0fc7AnSFnWXjZpBvO2pRjwPIjhq3RjmSZ/PyORIl1ewgIMz5VSET5qaR0LB7d2Wo9bz+emWgNd5nH9r42Wc5cVaGn2p6iXGYm5MoBOmASwcuPenKhR2UXONstseGuXn2LJ0bqWaOHU6kmsiFKxXxjki5rvklreVupw1zU4d73nADNf3Rj2q1HWPMsoceUq5j0PGKpUvVLn6/Bx6gBt26cT9SzsuzYW5rqHnHFCy6YLenwW670daVK6m6srIWD/z7rnjZMPcaOt4IlebiT8c//IFaHX10Tp3nDjTUPvyQvhwxgv07b8M8ikePGGp5+ubaKEKePlrONluY83dNpszNlSu0HvnVEMJZXzb51vifOrsS4zA38+ug9drFCGd3sKOSrWAW2SVpL92GOdw1EYgDCwwdfvc7an388b6TpVw8E2hPgq+kDXPTUGvQvbuKCrrbxRendoxNvS9p354qly9XD3DAa6/9EIpdrloEbJjHNdSopoaqNmxQURar1q5VfzYvMdSCldFr6MDQRdAZHbHSNNR6T55MjffdN6c0O8hQW/+//9FXI0eKoZZTveXTGIn6mOs9lD/ts/nI5M/T5EdLXTDX4fr9njgsUXN+UHLbyrjMzZDZ+jxalFVDt0+RX7XZMjcTX3tdv/QTY8cYOz25dCYwF3vDlrn3jF3vSZNUfi5MZBFdEVEWvdeueBbKpo9tmIcZakigXrrXXtSoZ09qNWCAr1jsrlVv3frDb9XVymgTQ83OUGvYs+cPwVeKi1OLEnpM6XvffSopdq5dfoZaNpNz2+h5lG+j7KjlmsZZtsdGESyrkmKWBIS5JSiHxVwwx1k1rHQjX5Z54axP79tvd9jawqgqLnPTUOs1cSI1/fGPrXJQFQa1zJ7Cljl2J7FLqS+/QDmYVOESYyF9n9gy9xpqSOeBHWLknfru7rtp4+zZtQTl2vmdzDTT7d02zMMMtXa/+Y3KdVi/bVu3jSvQ2myYm4YOMOhzlrtPmEDNf/7z1Dh+wKuv5oTbsrerxFDLc+WVHbU878Acar7NgJdDzS2IprhgrqM8zh89mta9+26Ki+ym+atIXOaYYJkfeezoiNFg9xrcbpw/AAAgAElEQVRGYb5p7lzCwf4tCxYoFzx9HhCSvAmm7aTvmqVsmcN9GkEUqjdvDgVV2q8f9ZkyJbTcrlrAhnmYoSaGcDTtsWGuDR2c3S4qLk4Zapp1lN2faK1zUzqdoZaNd9KGeZT0QLKj5kZP2GuxUQT2RhW4QGHO38Eumeuw/UVYMfzsM3ENC+jOuMzhlocw/HrnEh95/BmuNH3vvZdfefJIYlTmOpErHtHcOdMTKgneEt75UZjrJNZ+tSKRdPmrr6qfhHt67jbMxVAL190oJWyYa0MHRk1xvXopQ639WWdRu7POok9POEGJzNVd+nSGWuO99qLed9wRBVnGZW2Yh0WTNRshhlrGXZKdCmwUITstK1ypwpy/b50zr6lR+YWQxFaMB//+zJT5vGHDfgh4scNQk8lr+HsTh7lekTWTpmpDTXaL3TLHIs+Kxx6j8v/8Z6eK4eb71YgRYqiFIycbPdcT2N2vvZaaH3poqlabXF8WTdjlitgw9waD0pDanHIKtT31VJo9aFDeGmrZ+P7YMBdDzXgVxfVxlxuXEntgm5cvMeG7aMVJMUeoc/jey7UzgUyZ6w8Q8ndhYpuND2W+9Wsc5l9fcYWKYIrD/TjkjyvXXZRyqV+iMt84cyat++ADlV5gzVtvEXY1ce39xBP0/YwZVL1pEzXcfffAABe59OzZaosNc22QIQx8h7PPFkMtw86yYR5kqCFoTuO+fWnlP/+ZF4YadgR7XH21auumOXPom6uuykrEYRvmYqiJoZbhqy23+xGwefmEnFsCwtwtT5vaMmXuTYkghlo49TjMzQiQOPS/+oUXaO1//yuGcThuVSIOc0QTrNm+nSq/+44qFiygus2bU9ODDlL1ISQ8/i5XMAEb5mZORvM8muyoxdMsG+aoWYeyTycl110fERG025VXqkdY/e9/0/IHH1SeHR3LyuLBi3mXDXNtqHW/+mpq3K8f1SktVf/5XeL6GLMjsn2bjSJku42FJl+Y8/eoMM8/5thpmHfhhSr5LC4x1ML7MK6eL7n5Zlr59NOkdy+FdzhrXSIuc3sJUtJLwIa5GGpu9caGOSRWLl1Ks848MyUcZy/rNGuW+nvdZs3YDR5bEggYpgNXee/JdUOtw+DBVNKli8rRCO8IpF3xXmKo2WpCjpWzfflyrNl53Rxhzt99wjw/ma998036euxY1fhsfCj5qWUmMa6ew4X36zFjUsLh+tNlxIhUQubMWlXYd8dlXthUkn06W+ZLp0yh5Y8+WmvskB21eH1jyxy1m1FjcUawQZcuKaG5nofObLtJKhvfHxvm5oKEbm9QW8VQi6f7Wb/LRhGy3sgCa4Aw5+9QYZ6fzM0zD9n4UPJTy0xiXD33ni3x5lXLrFWFfXdc5oVNJdmns2W+9M47afkjj4ih5qA7bJl7DTUEyUHERH0hwXsuX3BL1l4cC6+5hpDGJFsLhTbMkd911bPPqoTsaDfyMnb43e+oo5EnU/MWQy2XNS9N22wUIU8fLWebLcz5u0aY5y9zvcIpxkN4H2ai59+/8AJ9/9xz1OzQQ2sFXwiXumuXyIT5rk0u/tPbMv/unnto2f331zLU9NlXGU+i8bdl7jXU9pg0iZrsv380YdksXVNDFd9+q1qQD4Ya2rmtvJy2b9qkgrWseuopanf66dR52LCdKIqhlk3FykB2lJcvAzFyq0FAmPOrgzDPX+YbPvyQtldWUpN996U6jRvzP0geScxUz2u2baOievXy6Imz39RMmWf/CfKvBbbM/dwco0TJyz8yybXYlnneG2oGQh0RF/+UDY8OW+aIIIv/kM7mq5EjVTCR/WbMEEMtudeBt2ZbReBtVWFLE+b8/SvMhTk/AX6JoufCnJ8Av0RbPdeGGnYY2p5+umoodkk2fPIJ5d1ODz/mWhJtmXsNNaSd8AtskeXHsRIfFJDG6mYHhaIwhzjThd0vsqbsqDnolGxUEVURstHGQpMpzPl7VJgLc34C/BJFz4U5PwF+ibZ6rlNPND/sMOo0ZIhq6OK//10MtRhdZsvca6jlaih+GwT5ZqghamX5K6/Q4okTSQw1mx7OkzJRXr48eaScb6Yw5+8iYS7M+QnwSxQ9F+b8BPgl2uq53mGo17o1tTj8cNXQte++q5KMy45atH6zZV5Ihhr0ZPO8eUR161Kj3Xdn3xmMwlz3JoKhzDzmGDHUoql3bpeOowi5/US53zphzt9HwlyY8xPglyh6Lsz5CfBLtNVzbzRTs6ViqEXrN1vmqBU7UVXr1lEu50yzffqq9etV0bpNm9re4qxcFOam0IqFC6lBt247tUNcH511DW9FcRWBt5WFJU2Y8/enMBfm/AT4JYqeC3N+AvwSbfUcOyKrnnmGtldUqEYiIp6+xFCL1m+2zHWtFUuWUK7nTLMhgCAduIrq1rUp7rRMVOZaeFBQqLwz1DZt2kR///vfafLkyTRgwAC66aabqF27doGQx44dS+PHj3faCblQWVxFyIW252sbhDl/zwlzYc5PgF+i6Lkw5yfALzGKnpt5sWYPGiSGWszuisIcIsA913OmxUTBdltU5mENyztD7YMPPqA2bdpQp06daOLEibR27VpliNWvX9/3WcVQC1MB+d2WgOuXz1burlxOmPP3vjAX5vwE+CWKnuc2c+wubFuzRjVy9uDBVL15s/qz7KhF6zfR82i8XJR2zTzvDDUT4oIFC+iqq66iW265hVq1auXLd/DgwVRWVuaCfU7VsWjRIuratWtOtanQGyPM+XtYmAtzfgL8EkXPhTk/AX6JcfW8dNo0qrNwoWrw5rIyqvI5x8P/NPkhMS7z/Hi63GxlJsz79++/00PltaG2evVqmjBhAo0bN46aNWvm22Oyo5abipyPrXK9SpKPDLjbLMy5iRMJc2HOT4Bfouh5/jDXya7RYtlRi9ZvoufReLko7Zp5Xhtqs2fPppkzZ9KgQYOoqKhIDDUXGiZ1BBJw/fIJ6nACwjyckesSwtw10fD6hHk4I9clhLlrouH1xWUuhlo426AScZnHlyh3umaet4ZaVVUVPfPMMyqgSGlpaaBmyI6avDSuCLh++Vy1q5DrEeb8vSvMhTk/AX6Jouf5w3z1jBm0ef58FeSiza9+xZ4Xi5+UO4mi5+5Y2tbkmnleGmo1NTX05ptvUt++falt27Zp2YmhZqtaUi6MgOuXL0ye/C5ueNnQAdFzfurCXJjzE+CXmImeb125UuXEkoiE0fotE+bRJElpTcA187wz1GCkvfbaa9S9e3fq0aMHLV++nDZs2EC9evXy1RIx1OTlcUXA9cvnql2FXI8w5+9dYS7M+QnwSxQ9zy/mYqjF6y/R83jcMrnLNfO8MtRgpD3++ON04YUXUnl5ueJ4yCGH0COPPBIYAVEMtUzUTe41Cbh++YRuOAFhHs7IdQlh7ppoeH3CPJyR6xLC3DXR8PqEeTgj1yWEuWui4fW5Zp5Xhlo4np1LiKEWh5rc40fA9csnlMMJCPNwRq5LCHPXRMPrE+bhjFyXEOauiYbXJ8zDGbkuIcxdEw2vzzVzMdTCmedkCdeKkJMPmWONEub8HSLMhTk/AX6JoufCnJ8Av0TRc2HOT4Bfoms9F0ONvw+dSHStCE4aVeCVCHP+DhbmwpyfAL9E0XNhzk+AX6LouTDnJ8Av0bWei6HG34dOJLpWBCeNKvBKhDl/BwtzYc5PgF+i6Lkw5yfAL1H0XJjzE+CX6FrPxVDj70MnEl0rgpNGFXglwpy/g4W5MOcnwC9R9FyY8xPglyh6Lsz5CfBLdK3nYqjx96ETia4VwUmjCrwSYc7fwcJcmPMT4Jcoei7M+QnwSxQ9F+b8BPglutZzMdT4+9CJRNeK4KRRBV6JMOfvYGEuzPkJ8EsUPRfm/AT4JYqeC3N+AvwSXeu5GGr8fehEomtFcNKoAq9EmPN3sDAX5vwE+CWKngtzfgL8EkXPhTk/AX6JrvVcDDX+PnQi0bUiOGlUgVcizPk7WJgLc34C/BJFz4U5PwF+iaLnwpyfAL9E13ouhhp/HzqR6FoRnDSqwCsR5vwdLMyFOT8Bfomi58KcnwC/RNFzYc5PgF+iaz0XQ42/D51IdK0IThpV4JUIc/4OFubCnJ8Av0TRc2HOT4Bfoui5MOcnwC/RtZ6Locbfh04kulYEJ40q8EqEOX8HC3Nhzk+AX6LouTDnJ8AvUfRcmPMT4JfoWs/FUOPvQycSXSuCk0YVeCXCnL+Dhbkw5yfAL1H0XJjzE+CXKHouzPkJ8Et0rediqPH3oROJrhXBSaMKvBJhzt/BwlyY8xPglyh6Lsz5CfBLFD0X5vwE+CW61nMx1Pj70IlE14rgpFEFXokw5+9gYS7M+QnwSxQ9F+b8BPglip4Lc34C/BJd67kYavx96ESia0Vw0qgCr0SY83ewMBfm/AT4JYqeC3N+AvwSRc+FOT8Bfomu9VwMNf4+dCLRtSI4aVSBVyLM+TtYmAtzfgL8EkXPhTk/AX6JoufCnJ8Av0TXei6GGn8fOpHoWhGcNKrAKxHm/B0szIU5PwF+iaLnwpyfAL9E0XNhzk+AX6JrPRdDjb8PnUh0rQhOGlXglQhz/g4W5sKcnwC/RNFzYc5PgF+i6Lkw5yfAL9G1nouhxt+HTiS6VgQnjSrwSoQ5fwcLc2HOT4Bfoui5MOcnwC9R9FyY8xPgl+haz8VQ4+9DJxJdK4KTRhV4JcKcv4OFuTDnJ8AvUfRcmPMT4Jcoei7M+QnwS3St52Ko8fehE4muFcFJowq8EmHO38HCXJjzE+CXKHouzPkJ8EsUPRfm/AT4JbrWczHU+PvQiUTXiuCkUQVeiTDn72BhLsz5CfBLFD0X5vwE+CWKngtzfgL8El3ruRhq/H3oRKJrRXDSqAKvRJjzd7AwF+b8BPglip4Lc34C/BJFz4U5PwF+ia71XAw1/j50ItG1IjhpVIFXIsz5O1iYC3N+AvwSRc+FOT8Bfomi58KcnwC/RNd6LoYafx86kehaEZw0qsArEeb8HSzMhTk/AX6JoufCnJ8Av0TRc2HOT4Bfoms9F0ONvw+dSHStCE4aVeCVCHP+DhbmwpyfAL9E0XNhzk+AX6LouTDnJ8Av0bWei6HG34dOJLpWBCeNKvBKhDl/BwtzYc5PgF+i6Lkw5yfAL1H0XJjzE+CX6FrPxVDj70MnEl0rgpNGFXglwpy/g4W5MOcnwC9R9FyY8xPglyh6Lsz5CfBLdK3nsQy16upqWrduHeH/tldxcTE1a9aM8H/Oa+zYsTR+/HhOkSyyXCsCS6PzXIgw5+9AYS7M+QnwSxQ9F+b8BPglip4Lc34C/BJd63ksQ2316tU0aNAgeumll6wJHHvssfTwww9Tq1atrO9xUVAMNRcUpQ4QcP3yCdVwAsI8nJHrEsLcNdHw+oR5OCPXJYS5a6Lh9QnzcEauSwhz10TD63PNPLahNmzYMPr1r39tZXjBsHvyySfptttuCy2/fv16evDBB6l9+/Z06qmn+hJZs2YNDRkyhKZPn07nnHOOqre0tNS3rBhq4UolJewIuH757KTu2qWEOX//C3Nhzk+AX6LouTDnJ8AvUfQ8/5nHMtQ2btxIzz77LJ144onUuHHjUApRyt9///107bXXEgws7Nr5Xe+//z516NCBunbtGipbDLVQRFLAkoAMeJagHBYT5g5hWlYlzC1BOSwmzB3CtKxKmFuCclhMmDuEaVmVMLcE5bCYa+aJGWqrVq2iMWPGKKMrqrsjXCRx+Rlq2HEbPnw4lZeXq/oPPvhgKioqCkQ8ePBgKisrc9gFuVHVokWLrAzV3GhtYbRCmPP3ozAX5vwE+CWKngtzfgL8EkXPhTk/AX6Jmeh5//79d2pwLEMNroxwffzLX/5CvXv39qXwr3/9i+6880566KGHnBpqEFZVVUUzZ86kCRMm0CWXXEKHH354YE/Ijhq/khaqRNerJIXKyeVzCXOXNO3qEuZ2nFyWEuYuadrVJcztOLksJcxd0rSrS5jbcXJZyjXz2IYadrtwhuy8886rtaOFSJAzZsygSy+9lLp16xYrgEi6HTUT5ty5c2natGl09dVXU8OGDX05i6HmUv127bpcv3y7Nk27pxfmdpxclhLmLmna1SXM7Ti5LCXMXdK0q0uY23FyWUqYu6RpV5dr5rENtcsvv5wOOugg6tWrl9rRgvvhhg0b6LrrrqPJkyerP8eN9GhrqG3dupVuvfVW5doY5F4phpqdYkmpcAKuX75wiVJCmPPrgDAX5vwE+CWKngtzfgL8EkXP8595LEMNu2YwxLCLdfvtt9MBBxygcqT9+c9/ppdfflm5Q8It8eOPP6aRI0dSixYtIpGyNdS2bNlC99xzjzLUJOpjJMRSOAYBGfBiQMvwFmGeIcAYtwvzGNAyvEWYZwgwxu3CPAa0DG8R5hkCjHG7MI8BLcNbXDPPyFBr0qQJwVgaPXo03Xfffcp4O/PMM+n666+nTp06qb+jTNQk1zaGGoxFwKioqKDjjz8+EKvsqGWocXJ7ioDrl0/QhhMQ5uGMXJcQ5q6JhtcnzMMZuS4hzF0TDa9PmIczcl1CmLsmGl6fa+axDDUEExk1ahSNHz+eOnbsSCtWrFB5zY444ggaOnQolZSU0HfffadC7N9www2RgonASPvtb3+rSCAQCc7CrVy5ki677DIaN24cIerjiBEjqF69ekrmwIED0xqCYqiFK5WUsCPg+uWzk7prlxLm/P0vzIU5PwF+iaLnwpyfAL9E0fP8Zx7bUNMGVJs2bRQFhOPHZf69bdu2sYKJuMQqhppLmrt2XTLg8fe/MBfm/AT4JYqeC3N+AvwSRc+FOT8Bfomu9TwjQ+2ll15KSyBuMBGXWMVQc0lz167L9cu3a9O0e3phbsfJZSlh7pKmXV3C3I6Ty1LC3CVNu7qEuR0nl6WEuUuadnW5Zh7bUDv33HPp5JNPDky6jIRvTz/9tAr2ETXhtR0Ku1JiqNlxklLhBFy/fOESpYQw59cBYS7M+QnwSxQ9F+b8BPglip7nP/NYhtrGjRvp2WefpRNPPJEaN27sS8GmDAc+MdQ4KO8aMmTA4+9nYS7M+QnwSxQ9F+b8BPglip4Lc34C/BJd63ksQ62yspKQbHrPPfdUgUPCrqjlw+qL8rsYalFoSdl0BFy/fEI7nIAwD2fkuoQwd000vD5hHs7IdQlh7ppoeH3CPJyR6xLC3DXR8PpcM49lqCHqI/KjIepj586dQ1uNQCNjxoyha6+9lt0NUgy10O6RApYEXL98lmJ36WLCnL/7hbkw5yfAL1H0XJjzE+CXKHqe/8xjG2qI+hgWTMTEk63AImKo8StpoUqUAY+/Z4W5MOcnwC9R9FyY8xPglyh6Lsz5CfBLdK3nsQw1nD9DjrN169ZZE2jWrJnKjxZ0ps26oogFxVCLCEyKBxJw/fIJ6nACwjyckesSwtw10fD6hHk4I9clhLlrouH1CfNwRq5LCHPXRMPrc808lqEW3szcKSGGWu70Rb63xPXLl+88ONovzDko15YhzIU5PwF+iaLnwpyfAL9E0fP8Zy6GGn8fOpEoL58TjJEqEeaRcDkpLMydYIxUiTCPhMtJYWHuBGOkSoR5JFxOCgtzJxgjVSLMI+FyUtg1czHUnHQLfyWuFYH/CfJPojDn7zNhLsz5CfBLFD0X5vwE+CWKngtzfgL8El3ruRhq/H3oRKJrRXDSqAKvRJjzd7AwF+b8BPglip4Lc34C/BJFz4U5PwF+ia71XAw1/j50ItG1IjhpVIFXIsz5O1iYC3N+AvwSRc+FOT8Bfomi58KcnwC/RNd6nrGhpiNAAgWiOs6aNYtGjRpF9evXp2uuuYZ+8pOf8FMyJEowkaziLyjhrl++goKT0MMI84TApqlWmAtzfgL8EkXPhTk/AX6Jouf5zzxjQw3Jr88991z605/+RB06dKCysjKaM2cOtWnThg444ACaOnUqITR/ti4x1LJFvvDkyoDH36fCXJjzE+CXKHouzPkJ8EsUPRfm/AT4JbrWcyeG2rBhw+j444+nxx57TO2o3X///dSnTx/6xz/+QZdeeik1bNiQn9QOiWKoZQ19wQl2/fIVHKAEHkiYJwA1pEphLsz5CfBLFD0X5vwE+CX+f/bOBMyK6kz/H83aNC2bICAEUMCwGBR13KNgRobBMDpuMSBrjGhABY1/DS5RQCaTABMkkUnCFiGKoEY042DQxF3jKChBwiaiCApCszVLs/T/+Q6ea/Xte2+dqvrud++tfut5fKS7T33fOb/zVt167zl1DnRe+MwjG7WDBw/SuHHjaPLkyVRaWkozZsyga6+9lhYvXkwnnXQSnXrqqVRUVKRPCkYtZ8zjmhg3PP2eBXMw1yegnxE6B3N9AvoZoXMw1yegn1Fa55GNGiPYv3+/GUmrX78+9ejRgw4dOkTLli0zdE4//XTz+1wdGFHLFfn45ZW++OJHSL5FYC7P1C8imPsRkv87mMsz9YsI5n6E5P8O5vJM/SKCuR8h+b9LMxcxaqmayYuMbN68mbp06SJPIUBEGLUAsFA0IwHpiw+4/QmAuT8j6RJgLk3UPx6Y+zOSLgHm0kT944G5PyPpEmAuTdQ/njRzEaP23nvv0aRJk2j37t2JFvC/27Zti8VE/Ps0VAlpIYSqRA07Ccz1OxzMwVyfgH5G6BzM9QnoZ4TOwVyfgH5GaZ1HNmrl5eXEi4nMmTOnGo2hQ4fS9OnTqaSkRJ/UVxkxopYz9LFLLH3xxQ5QFhoE5lmA6hMSzMFcn4B+RugczPUJ6GeEzgufeWSjxsvz33HHHWZ1xw8++IDOO+88s6jI2rVrqVatWnT22WfrU/JkhFHLKf5YJccNT787wRzM9QnoZ4TOwVyfgH5G6BzM9QnoZ5TWeWSjtmfPHrrnnnuoe/fuxpTddtttdOaZZ9LOnTvp6NGjNG3aNIyoZUEn0kLIQhVjFxLM9bsUzMFcn4B+RugczPUJ6GeEzsFcn4B+RmmdRzZqjID3T3vqqafMvmnLly+nIUOG0MaNG80y/b/5zW/ouOOO0yf1VUaMqOUMfewSS198sQOUhQaBeRag+oQEczDXJ6CfEToHc30C+hmh88JnLmLUeOTswIED1LBhQ0Nk69at9NFHH1G3bt1yatK4LjBq+iKNa0bc8PR7FszBXJ+AfkboHMz1CehnhM7BXJ+AfkZpnYc2ahUVFXTkyBGzR9quXbvMNEfvwb+bOXOmeX+tadOm+qQwopYz5nFNLH3xxZWTZLvAXJKmWywwd+MkWQrMJWm6xQJzN06SpcBckqZbLDB34yRZSpp5KKPGS+//8Ic/NO166KGH6Oabb6YlS5ZUa2ffvn1p/vz51Lx5c0kGgWJhRC0QLhTOQED64gNsfwJg7s9IugSYSxP1jwfm/oykS4C5NFH/eGDuz0i6BJhLE/WPJ808lFE7fPiwWXafj+uuu45GjBhB+/bto7p16yZacOjQITMVcu7cuTBq/v0auIS0EAJXoAaeAOb6nQ7mYK5PQD8jdA7m+gT0M0LnYK5PQD+jtM5DGTVvs/fu3UuLFy+mAQMGUKNGjRJ/Svd7bWQYUdMmHt980hdffEnJtQzM5Vi6RgJzV1Jy5cBcjqVrJDB3JSVXDszlWLpGAnNXUnLlpJmHNmqVlZW0adMm+uSTT+i0004zS/CvWLHCLMfPJo2nRl500UVUVFQk1/oQkWDUQkDDKSkJSF98wOxPAMz9GUmXAHNpov7xwNyfkXQJMJcm6h8PzP0ZSZcAc2mi/vGkmYc2as8++ywNHTqUduzYQaNGjTLTH/nn999/37SCN71etGgRXXrppf6tCliC35F79NFHqVWrVnTllVdmPBtGLSBcFE9LQPriA2p/AmDuz0i6BJhLE/WPB+b+jKRLgLk0Uf94YO7PSLoEmEsT9Y8nzTyUUeP30W699VZasGABdenShb788kvq1asXLV26lC677DLq2LEjPfnkk3TJJZfQ5MmTqUGDBv4tC1CC33ubNGmSWXp/4MCBMGoB2KFoeALSF1/4mtScM8Fcv6/BHMz1CehnhM7BXJ+AfkbovPCZhzJq27dvp+HDhxuz1qdPH3rhhRfoqquuoocffpiuv/56M93xb3/7G02cOJFmzZqVlcVEeDVJPmDU9EVYUzPihqff82AO5voE9DNC52CuT0A/I3QO5voE9DNK6zy0Ubv77ruNEWvRogVt27aN7rzzTvNzmzZtDBU2c+PGjTO/y8by/K5GbfDgwTRs2DD9nspyxo0bN1L79u2znAXhvQTAXF8PYA7m+gT0M0LnYK5PQD8jdA7m+gT0M0bRee/evatVOLRRGzlyJHXv3p2Ki4tp//79Ztrjd77zHfMzH7zh9Ycffmg2vc6lUcM7avoijWtG6W9J4spJsl1gLknTLRaYu3GSLAXmkjTdYoG5GyfJUmAuSdMtFpi7cZIsJc08tFHjKYepNrn2NjabG167jqjBqEnKr2bHkr74ajZNt9aDuRsnyVJgLknTLRaYu3GSLAXmkjTdYoG5GyfJUmAuSdMtljTz0EaNV3m84oor0k6/46G/p59+GiNqbv0auJS0EAJXoAaeAOb6nQ7mYK5PQD8jdA7m+gT0M0LnYK5PQD+jtM5DGbWysjKaMmUKjR07lpo2bZqSgkuZKPgwovYXSjWXNQpTnJuZgPTFB97+BMDcn5F0CTCXJuofD8z9GUmXAHNpov7xwNyfkXQJMJcm6h9Pmnkoo+ZfzeyWYJM2aNAgk2TevHkZV37E1Mfs9kVNii598dUkdmHbCuZhyYU/D8zDswt7JpiHJRf+PDAPzy7smWAellz488A8PLuwZ0ozL0ijFgQejFoQWiibiYD0xQfa/gTA3J+RdAkwlybqHw/M/RlJlwBzaaL+8cDcn5F0CTCXJuofT5o5jJo/87wsIS2EvGxknlUKzPU7BMzBXJ+AfkboHMz1CehnhM7BXJ+AfkZpncOo6fehSEZpIYhUKqfB93UAACAASURBVOZBwFy/g8EczPUJ6GeEzsFcn4B+RugczPUJ6GeU1rmIUTt8+DC9+OKLNGfOHKqoqDALjbz22ms0YMAAKi0t1afkyYipjznFH6vk0hdfrOBkqTFgniWwGcKCOZjrE9DPCJ2DuT4B/YzQeeEzj2zUjhw5YozZY489Rk2aNKGGDRvS3LlzzSbYixYtotGjR1Pt2rX1SX2VEUYtZ+hjlxg3PP0uBXMw1yegnxE6B3N9AvoZoXMw1yegn1Fa55GN2vbt2+muu+6iCRMmUJ06dWjcuHE0ceJE2rp1Kz344IM0ffp0at68uT4pGLWcMY9rYumLL66cJNsF5pI03WKBuRsnyVJgLknTLRaYu3GSLAXmkjTdYoG5GyfJUtLMIxu1gwcP0p133klbtmyhbt260dKlS+mss86i559/ns4991xj1EpKSiQZBIqFEbVAuFA4AwHpiw+w/QmAuT8j6RJgLk3UPx6Y+zOSLgHm0kT944G5PyPpEmAuTdQ/njTzyEaNq7x27Vqz+fVzzz2XaEHPnj3pkUceMWYtlweMWi7pxyu39MUXLzrZaQ2YZ4drpqhgDub6BPQzQudgrk9APyN0XvjMRYza3r17iRcU2bhxI5WVlZkRtB49elBxcbE+oaSMMGo574LYVAA3PP2uBHMw1yegnxE6B3N9AvoZoXMw1yegn1Fa55GNGhuz66+/3ryfNnv2bGratKk+lQwZYdTyqjsKujLSF19Bw1CqPJgrgfakAXMw1yegnxE6B3N9AvoZofPCZx7ZqPGqj7zKY58+fahDhw76RHwywqjlXZcUbIVww9PvOjAHc30C+hmhczDXJ6CfEToHc30C+hmldR7ZqPFiIu+99x6tXLnSrO5oR9T27NlDCxcupKlTp2LVxyzoRFoIWahi7EKCuX6XgjmY6xPQzwidg7k+Af2M0DmY6xPQzyit88hGjZfnHzhwIC1ZsqQajb59+9L8+fNh1LKgE2khZKGKsQsJ5vpdCuZgrk9APyN0Dub6BPQzQudgrk9AP6O0zkWM2siRI6l79+5VFg/hDa95lG3GjBkwalnQibQQslDF2IUEc/0uBXMw1yegnxE6B3N9AvoZoXMw1yegn1Fa55GNGk99XLVqFXXt2pXq16+fIJLu99rI8I6aNvH45pO++OJLSq5lYC7H0jUSmLuSkisH5nIsXSOBuSspuXJgLsfSNRKYu5KSKyfNPLJRS9c0GDW5Tk8VSVoI2a1tPKKDuX4/gjmY6xPQzwidg7k+Af2M0DmY6xPQzyit88hGjfdQmzdvHu3atasKDUx9zK44pIWQ3drGIzqY6/cjmIO5PgH9jNA5mOsT0M8InYO5PgH9jNI6j2zUsJiIvgg4o7QQctOKwsoK5vr9BeZgrk9APyN0Dub6BPQzQudgrk9AP6O0zkWM2pgxY+jqq6+m0tLSBJGlS5fS8ccfTzfddFOVd9e0keEdNW3i8c0nffHFl5Rcy8BcjqVrJDB3JSVXDszlWLpGAnNXUnLlwFyOpWskMHclJVdOmnlko5auaZs2bTJ7qP30pz+tYuDkULhFglFz44RS/gSkLz7/jCgB5voaAHMw1yegnxE6B3N9AvoZofPCZx7ZqGWa+ti/f3969NFHE5tg6+MiglHLBfV45sQNT79fwRzM9QnoZ4TOwVyfgH5G6BzM9QnoZ5TWedaM2tlnn00PPPAAXXrppVSrVi19Ul9lhFHLGfrYJZa++GIHKAsNAvMsQPUJCeZgrk9APyN0Dub6BPQzQueFzzyyUeNVHxcvXkwDBgygRo0a6RPxyQijlnddUrAVwg1Pv+vAHMz1CehnhM7BXJ+AfkboHMz1CehnlNZ5ZKOWar+0w4cP0yeffEIdOnSgoqIifUqejDBqOcUfq+TSF1+s4GSpMWCeJbAZwoI5mOsT0M8InYO5PgH9jNB54TOPbNT4HbVx48bRxIkTqXnz5oZIZWUlrVy5kl599VW64YYbqE6dOvqkvsoIo5Yz9LFLjBuefpeCOZjrE9DPCJ2DuT4B/YzQOZjrE9DPKK3z0EaNR83mz59PY8eOpR07dqQk0bdvX1PGGjh9XFhMJBfM45pT+uKLKyfJdoG5JE23WGDuxkmyFJhL0nSLBeZunCRLgbkkTbdYYO7GSbKUNPPQRo0bxSNnXKHhw4fTxo0bq7SzWbNm9Ktf/YquvfZaLCYiqYCvYkkLIQtVjF1IMNfvUjAHc30C+hmhczDXJ6CfEToHc30C+hmldR7JqFmz9tJLL1GvXr1yugx/uq7A1Ed9kcY1o/TFF1dOku0Cc0mabrHA3I2TZCkwl6TpFgvM3ThJlgJzSZpuscDcjZNkKWnmkY1ausbxapCbN2+mLl26SLY/cCwYtcDIcEIaAtIXH0D7EwBzf0bSJcBcmqh/PDD3ZyRdAsylifrHA3N/RtIlwFyaqH88aeYiRu29996jSZMm0e7duxMt4H+3bduWfve731Hjxo39W5alEjBqWQJbA8NKX3w1EGHgJoN5YGSRTwDzyAgDBwDzwMginwDmkREGDgDmgZFFPgHMIyMMHECaeWSjVl5eTqNGjaI5c+ZUa8zQoUNp+vTpVFJSErihUifAqEmRRBzpiw9E/QmAuT8j6RJgLk3UPx6Y+zOSLgHm0kT944G5PyPpEmAuTdQ/njTzyEaNl+e/44476Pbbb6cPPviAzjvvPCotLaW1a9eaRUTOPvts/1Z5SvB5vJLk/v37zWIkp5xySrXzy8rK6MYbb6SFCxeSnxmEUQuEH4UzEJC++ADbnwCY+zOSLgHm0kT944G5PyPpEmAuTdQ/Hpj7M5IuAebSRP3jSTOPbNT27NlD99xzD3Xv3t2Ysttuu43OPPNM2rlzJx09epSmTZvmPKLGo3NsrHjvNR6FmzFjhtmjLXlE7q233qLWrVtT+/btfYnBqPkiQgFHAtIXn2PaGl0MzPW7H8zBXJ+AfkboHMz1CehnhM4Ln3lko8YIHn/8cXrqqafot7/9LS1fvpyGDBliluvnpfl/85vf0HHHHedE6t1336VnnnmG7r//fioqKjKbaPfr14/OOOOMxPn87tvo0aPN3m1s4tgc8shdugNGzQk9CjkQwA3PAZJwETAXBuoQDswdIAkXAXNhoA7hwNwBknARMBcG6hAOzB0gCReRZi5i1Ng8HThwgFq2bGmau3XrVvroo4+oW7duziaNz1uwYIEZieNpjXzwZtl16tQxhs978Gbby5YtM0ZuzJgxdNFFF6XFPHjwYBo2bJhwN+Q+HBthlxHF3Nc0PjUAc/2+BHMw1yegnxE6B3N9AvoZoXMw1yegnzGKznv37l2twpGNGr8vdv311xtDNXv27Eh7qbEx42PgwIEJo+b9Obn2q1atMjkfeOABKi4uTtkbGFHTF2lcM0p/SxJXTpLtAnNJmm6xwNyNk2QpMJek6RYLzN04SZYCc0mabrHA3I2TZClp5pGN2pEjR2ju3LnUp08f6tChQ6S28ogaj5ZZo/b73/+e6tevX21EzSapqKgw78DxiFnz5s1h1CLRx8l+BKQvPr98+DsRmOurAMzBXJ+AfkboHMz1CehnhM4Ln3lko3bw4EHifdRWrlxpzFLTpk0NFV5khFdlnDp1aloTlYyP31F7/vnnzbtnfKR6R817Dq8MOXPmTGPU0m0BgBE1fZHGNSNuePo9C+Zgrk9APyN0Dub6BPQzQudgrk9AP6O0ziMbNV6en0fAlixZUo1G3759zXtm6Ua7kk/wrvrII3WzZs2i8ePHpzRhvKIkw+B34/r375+2J2DU9EUa14zSF19cOUm2C8wlabrFAnM3TpKlwFySplssMHfjJFkKzCVpusUCczdOkqWkmYsYtZEjR5rl+b3vifFoF4+y8RL7rkaNQa1evZpGjBhhRuamTJlCnTt3NouT/PjHPzarQfLCJbzPWt26dc2iI5dffrlZITLdAaMmKb+aHUv64qvZNN1aD+ZunCRLgbkkTbdYYO7GSbIUmEvSdIsF5m6cJEuBuSRNt1jSzCMbNZ76yIt6dO3a1bxPZo90v3drplwpGDU5ljU9kvTFV9N5urQfzF0oyZYBc1meLtHA3IWSbBkwl+XpEg3MXSjJlgFzWZ4u0aSZRzZqXGleAOTFF1+kOXPmEC/wwSNhr732Gg0YMIBKS0td2pW1MjBqWUNb4wJLX3w1DmCIBoN5CGgRTwHziABDnA7mIaBFPAXMIwIMcTqYh4AW8RQwjwgwxOnSzCMbNX6XjI3ZY489Rk2aNKGGDRuaVSB56uOiRYvM5tS1a9cO0VSZU2DUZDgiClYgzIUGpG94uWhDoeUEc/0eA3Mw1yegnxE6B3N9AvoZpXUe2ajxYiJ33XUXTZgwweylxis28mqN/F7Zgw8+SNOnTw/0jpo0Uhg1aaI1N570xVdzSbq3HMzdWUmVBHMpku5xwNydlVRJMJci6R4HzN1ZSZUEcymS7nGkmUc2avwu2p133klbtmyhbt260dKlS+mss84yy+yfe+65xqilWzrfvdnhS8KohWeHM6sSkL74wNefAJj7M5IuAebSRP3jgbk/I+kSYC5N1D8emPszki4B5tJE/eNJM49s1LjKa9euNSsxPvfcc4kW9OzZkx555BFj1nJ5wKjlkn68cktffPGik53WgHl2uGaKCuZgrk9APyN0Dub6BPQzQueFz1zEqDEGXlCEl+MvKyszI2g9evSosly/PqpjGWHUckU+fnlxw9PvUzAHc30C+hmhczDXJ6CfEToHc30C+hmldS5m1BgFLyCyb98+s6CId081fUxfZ4RRyyX9eOWWvvjiRSc7rQHz7HDNFBXMwVyfgH5G6BzM9QnoZ4TOC5+5iFH79NNPzWbUvMrjnj17DJXBgwebBUbatWunT8mTEUYtp/hjlRw3PP3uBHMw1yegnxE6B3N9AvoZoXMw1yegn1Fa55GNWnl5OY0aNcrsoXbOOefQcccdZ0bWli9fTsOGDaP//M//rLIRtjYyGDVt4vHNJ33xxZeUXMvAXI6layQwdyUlVw7M5Vi6RgJzV1Jy5cBcjqVrJDB3JSVXTpp5ZKPGy/OzUbvvvvuoa9euiZZu3LiRfvrTn9IvfvELLM8v1/+JSNJCyEIVYxcSzPW7FMzBXJ+AfkboHMz1CehnhM7BXJ+AfkZpnUc2aryIyK9//Wvq1asXnX/++VSrVi1D5eWXXzajamzidu7cmdhfrXnz5qrUMKKmijvWyaQvvljDEmocmAuBDBAGzAPAEioK5kIgA4QB8wCwhIqCuRDIAGHAPAAsoaLSzCMbNR5RGzhwIC1ZsiRjE/v27Uvz589XH12DURNSHsKQ9MUHpP4EwNyfkXQJMJcm6h8PzP0ZSZcAc2mi/vHA3J+RdAkwlybqH0+aOYyaP/O8LCEthLxsZJ5VCsz1OwTMwVyfgH5G6BzM9QnoZ4TOwVyfgH5GaZ1HNmp79+6lxYsX04ABA6hRo0YpibiUyRZKjKhli2zNiyt98dU8gsFbDObBmUU9A8yjEgx+PpgHZxb1DDCPSjD4+WAenFnUM8A8KsHg50szj2zUgjdB9wwYNV3ecc4mffHFmZVU28BciqR7HDB3ZyVVEsylSLrHAXN3VlIlwVyKpHscMHdnJVVSmrmIUeMFRTZt2kQff/xxop28n9rChQtp6tSp6u+leWHDqElJD3GkLz4Q9ScA5v6MpEuAuTRR/3hg7s9IugSYSxP1jwfm/oykS4C5NFH/eNLMIxu1gwcPmhUdJ0+eXK32uVpABEbNX0goEZyA9MUXvAY17www1+9zMAdzfQL6GaFzMNcnoJ8ROi985pGNGq/6OGjQIGrbti116tQpQYQ3vV65ciXNmDEDI2pZ0AkuvixA9QkJ5mCuT0A/I3QO5voE9DNC52CuT0A/I3Re+MwjG7XKykqaN28e9e7d25g1e/DUxz/84Q/0/e9/n0pLS/VJfZURUx9zhj52iXHD0+9SMAdzfQL6GaFzMNcnoJ8ROgdzfQL6GaV1HtmoMYJ169bR+PHj6ZRTTqHatWsbKhhRy644pIWQ3drGIzqY6/cjmIO5PgH9jNA5mOsT0M8InYO5PgH9jNI6j2zUysvLadSoUTRnzpxqNPCOWvYEIi2E7NU0PpHBXL8vwRzM9QnoZ4TOwVyfgH5G6BzM9QnoZ5TWeWSjtmvXLrr99tupX79+Vd5Fw6qP2RWHtBCyW9t4RAdz/X4EczDXJ6CfEToHc30C+hmhczDXJ6CfUVrnkY0aI3j99dfp6NGjdMEFF1CtWrUMlVxucu3tFryjpi/SuGaUvvjiykmyXWAuSdMtFpi7cZIsBeaSNN1igbkbJ8lSYC5J0y0WmLtxkiwlzTyyUeNVHwcOHEhLliyp1k5MfZTs+qqxpIWQvZrGJzKY6/clmIO5PgH9jNA5mOsT0M8InYO5PgH9jNI6h1HT70ORjNJCEKlUzIOAuX4HgzmY6xPQzwidg7k+Af2M0DmY6xPQzyit88hGLd0UR0x9zK44pIWQ3drGIzqY6/cjmIO5PgH9jNA5mOsT0M8InYO5PgH9jNI6j2zUGMHhw4fpxRdfNCs/VlRU0JQpU+i1116jAQMG5HQPNa4b3lHTF2lcM0pffHHlJNkuMJek6RYLzN04SZYCc0mabrHA3I2TZCkwl6TpFgvM3ThJlpJmHtmoHTlyxBizxx57jJo0aUINGzakuXPnmn3UFi1aRKNHj07srSYJwjUWjJorKZTzIyB98fnlw9+JwFxfBWAO5voE9DNC59GY79u3zzzvBTnAPAit6GV5kb+XX36Zzj77bKqsrKQGDRrk9Hk8eosKI4K0ziMbNV5M5K677qIJEyZQnTp1aNy4cTRx4kTaunUrPfjggzR9+vQqy/ZrY4ZR0yYe33zSF198Scm1DMzlWLpGAnNXUnLlwFyOpWskMHclVb3coUOH6Msvv6QWLVpQUVER8Rf2fPCq3/wcmO7IBXOuG28XVVpaSlxvNizFxcXhGy94Js9Gq127dmK1dMHQJtTBgwfpjTfeoDPOOMOszM7trl+/vnSago/H/cB8vBq2K9iHaZy0ziMbNRbCnXfeSVu2bKFu3brR0qVL6ayzzqLnn3+ezj33XGPUSkpKwrRV5BwYNRGMCEIY3cmFCKRveFHaYG/k/GAS5yOfmMeZs7dtYJ65p3mGDj9s80Nt48aNM5oBV82AuSupquXY7Gzbts088LPp4f/43sj/8b3x+OOPTztqE4W5NVlsBDPdg7k+u3fvTphH/pnNWqNGjRJGjUcC7YM4x8v0UM7nR3loT0eZ6/T5558bPXPdpA6uL/ePrffKlSsTI2rMsF69eoFHQqXqlss4/FoWM7d6YHPG/oV/x/3L/1k9s7ZZI0FHjG37oug8FaNQRq2srMyYs2bNmpl3wNikjR07lp577rlEjp49e9IjjzxizJr0sXbtWpOPb96/+tWv6JRTTkmbAkZNhj7fhO2F7/KgyhcBl69bt65MBRSi8AVrv+FK9a2g9MWn0KSCT5EPzFnHfK/hD38+WrVqVfBcMzUgH5jHGnCKxuWSuX04cbmva/QLP0zy5w0/WPG/7cMUPzTZOh533HEZH9a5nnw/5zh87fJ5/J99KOfPpWwx5zpz3Q8cOGDqz3Xl/3N9OD/n5odCO5Ji6+bH1vaTfdjk8vzQbU2S/cyy7bYPn5yHP9fsZ7LNne6zmXlzLD6P683/8WEfZPnvfHC7+FmQy3F5+wDM7ebRK/t7ey7//9VXX6VzzjnHlLX9wb/nn705eEaWnarH5bjutu+4Hjwy5NUr/5vLW63YNlimfA7/zjIvLy83/7ajTPbZhh/Q+fe2PpyX28ODDZyDy3M9eAph0IP7hT9DuB62PlYbNqZtY6ZRSW9erp89uG6cg2e5cf1srPfee4/OPPNMU4zLeA2qt63cZj7H6on73Rufz7Patc+D1px79c2cWJfJBpfP5+uCYyRrz14DXIZ5W/72Oub+svq3/7ft4LZyPb2juXaU17bXa8g4Jv/d6oj73MayXzrwPYNjcj1tX1i92brZspYJx7Waevvtt+n0009PMLd9ZPVnr8Hk0VTmmGpgK5RRYyHcdtttZmpjx44dTR24Uezc+cLlRDy6xr/jC1byA4A7jM3XDTfcYPLMmDHDTLdMN2onbdSSb4IsKts5Vpxegaa7GdqbCgvCflPE53N56/CtmDi+vZmxaPi/v/71r3ThhRcmctsyfjcPFq696dmLi0Xjzcn/th+Str02Ltfb3oDtN1v2fPsNhb0Je0cgWAfcPm4Tn28vJHvztzcZ+2FmLwb+va2n/aCxf7M3Z3sDtf1gbxQcK9XNnH9vp2rYDxdb1huT62svam7rO++8YzZ19zKx9ee62XO9dbYXr70RefvJ3uzszcj2sb1h2g8D7wew1Za9mdpz7U3U6i2b0ynSaczWyft/y99+IFjNWO62nrZv7QeDLffKK68Ynbs+zLjo3zJjjdv+5f9bzlwH++2bV3t8j2G+/GHLD432w9B7o7YfDFbHfvVx+bu9V/C9hjlwnZgb57XXFPe/94PEq0vL3l5zVpP2OvB+8PF5PFWGH6a8H+jMJvke4c1ptWv7j2MmPxjahxw+z2qf73+WtX2QsPc9+4HOnO09ks+zv7faSX5QtXHs/cfeo+2Dp71W7L0ouQ8sD1tH+4Fs+9b7wMgxLRebzz7Y2rhe7abLaU2D97PDPgR562fvk/Yh3Oa09yTL3z7M29z8f34gsXrm/1sDY7ViuTFv2/eWO5/P/WS1ZO+XrD97vrc/rMa8GvB+hniZ2vu3LWsf+u2DF/+/efPmJjf3JV9/XC9rJjiuNSxWd14d8u/s56q3b9evX0/f/OY3q4yW2M8mWyd7f+B8tp2WjW2j/Uzl2JaXfcDjePwul43r1QjX335ucCw+x2rOy9Lqy/ap96HSXiv2mkr+HPM+8Fot2OvFPixaJt77g3eUgcvbz1Z73+Epj14Otm+5LD8DWp15Y3L5devWUefOnRNGzdbbG4tjsIHh33Ec72e4rTs/eNvr0dtGe09q2rSp0buXFT872nuHvfdzDF6hnNvLf7P3Cm6P92Gaf+9lwv+2LPg8qzfvdWmn09k+tzq00y7tyNauXbuq3AO99wBv/e2/LQ+b03uf4Hrx5xQ/b9nPM++9ha95ZmeNu41l6+jVhr3+bH2STZu9HrwatJ+t/Duvti0v+zmRfP/y3g+s3ryfW8zKe9+1nyX2iwT7zGTvIbb/vM9fPGrpZej3zMx6YZ1Yrdl7gr2OvM+5Xh1zW1evXk3du3c3l0WyTr3PnKwdG8dybt26dbXHgtBGzb6LxjfQVAcPvXKZSZMmib6j9u6779IzzzxD999/v7mA+X24fv36mTm4qQ4ecbv66qsTF7vtKO9N1wrNitQ+cHu/ueIOsyDtjcF2jr2JWYHZ39ublL0YvDmtcPlv9sPOftNi28Hlkz9wrADtDc/+bG+26S5yb9299fSW9/7b1otvKvYisJzsh6X9QLW5uR38H98grTj5HBa890bnvRl425r8oMbtZ04c037QeS90703G3qDtzdEaMe8NwdaJY9mbgP2A5AuG43GbuK72RuY1h3zxderUKaEDG9v+33KwRtbqwLbLqyd7A7HtsT/zufYGZx/MvXqz5fl3tg3eNnrNqdW6valZXduHD3tztOd7Y9sbrrdt9nzvh4f3wcf2pb0evNea98M+1XWT/IWG/VDk0fMuXbokmHs/lLx6tdeB/cDxXsPeG7L95s3LwN4o+W/2AYnraHXH/7Zz+zk+T8GyH3Ycx55n2XsffOy/bf28hsf7wW/72F5j3n70tsm2xT7Q2XuK5evVvfehz8vH2z/2fNv3nJ+Zs86T/+bVia2T997n/XC0//ZeA9549ppgHvYLKs5tzZT9BtRq1Pan/bD0Pvx46+W9nrwfpJar9xr1asFeS/bv3g907z3K9pn3fuu9l9iy3ns+19Xe77397P0331vYNNg+s+30MvVqyV7/3s88y8j2ib0+vHW2OmHu/OBiP3PsQ53VNZdL/tLHMrT3Br7P8z3KxrD3V3u/8erW6sB+0Zisff69NSpcf/uZmOoznT+L7X+cw/sAyeWtpux92HvNWN3xOfzFG3/r7X1ItVri+tkvNJM14b3/2XNt/bkNfK+wZVLV3/sZxv+2WrdfEHnvTRzP6st+cWi/xOJy9ksbWw87YuG9Dqym7BdK9pqynzP271Yv9kHUa4TTtSPd7+0XB97PEf43fwn07W9/u8qXnd4vFWz/MMN0D9K2b2ybvdqyjILW11s++XMlOZbVnP2S3erE3rOt/q0m7H3N+wzjjcnlreGwbeH/e78ksfdOLyv7GWXvNfbaStZe8sgxx2Cd2OvVxrb3FPtcZ41RGJbWqPO51tB675ne5yp7j7N/d7l+wtQpyjleA2ivT/us5v0yymrnzTffpIsvvjjlfcBeG/ZZxp6faqQx8dlTaT8tArSCR9SGDBlivilKN2LE33rx3Nv58+eLGrUFCxbQzp076cYbbzQ15vgsqGuvvTZlC+677z7q06dPxtZZuN4Pdise7w0v+UEjADJT1J4fJY69CDdt2kRt27atNmUg0bFfzbeVyBm0nXEtv3HjRmrfvn3BNM+rM68OUjXA+0Dt/bv3pp/KMHp17QImU52Sb0X8AfTZZ59RmzZtquk81YNQ8vneByq/6y/KNenS7nTMU91+g9YlXXn74J6Ki7cvk/+eTudB7yVB2xGEY7Zip9KnX72C1iX5muKfN2/eTPxNajLjVMy9Js6vbvh7egKFdj+PQ1+CuX4vgnlhMe/du3e1CoceURs4cCAtWbIkI4G+ffuKGzU2ZnxwfmvUvD8nV0h66qN+l6fOmK359fnSvnysB5jr9wqYg7k+Af2M0DmY6xPQzwidg7k+Af2M0joPbdTGjBljphTyXNhUB7v4p59+mmbOnCk+osZDhdao/f73vzdT7dKNqMGoqCTSBQAAIABJREFU6Ys0rhmlL764cpJsF5hL0nSLBeZunCRLgbkkTbdYYO7GSbIUmEvSdIsF5m6cJEtJMw9t1PzeUeMXSnkjbF6dkV/slDr4HTVe+p/z8+H3jhqMmhR5xJG++EDUnwCY+zOSLgHm0kT944G5PyPpEmAuTdQ/Hpj7M5IuAebSRP3jSTMPbdSGDx9Ot956q+/7X/5NClbCu+ojv5Q3a9YsGj9+vNqqj8Fqm73S0kLIXk3jExnM9fsSzMFcn4B+RugczPUJ6GeEzsFcn4B+RmmdhzJqvJzpvHnzTOsHDRokulmfC1JeIWvEiBFmpI5H7Xi513QHRtRciKKMCwHpi88lZ00vA+b6CgBzMNcnoJ8ROgdzfQL6GaHzwmceyqjpNzt8Rhi18OxwZlUCuOHpKwLMwVyfgH5G6BzM9QnoZ4TOwVyfgH5GaZ3DqOn3oUhGaSGIVCrmQcBcv4PBHMz1CehnhM7BXJ+AfkboHMz1CehnlNY5jJp+H4pklBaCSKViHgTM9TsYzMFcn4B+RugczPUJ6GeEzsFcn4B+Rmmdw6jp96FIRmkhiFQq5kHAXL+DwRzM9QnoZ4TOwVyfgH5G6BzM9QnoZ5TWeWSjlrywyN///ne68847qV69ejRhwgQ655xz9Cl5MuIdtZzij1Vy6YsvVnCy1BgwzxLYDGHBHMz1CehnhM7BXJ+AfkbovPCZRzZq27dvNysw3nLLLdS6dWsaNmwYffjhh9SiRQvq1asX/e53v6PGjRvrk/oqI4xaztDHLjFuePpdCuZgrk9APyN0Dub6BPQzQudgrk9AP6O0zkWM2qhRo6h///70+OOPE4+ozZ07l775zW/Sb3/7W7r99tupuLhYnxSMWs6YxzWx9MUXV06S7QJzSZpuscDcjZNkKTCXpOkWC8zdOEmWAnNJmm6xwNyNk2QpaeaRjdrBgwdp3LhxNHnyZCotLaUZM2bQtddeS4sXL6aTTjqJTj31VCoqKpJkECgWRtQC4ULhDASkLz7A9icA5v6MpEuAuTRR/3hg7s9IugSYSxP1jwfm/oykS4C5NFH/eNLMIxs1rvL+/fvNSFr9+vWpR48edOjQIVq2bJlpzemnn25+n6sDRi1X5OOXV/riix8h+RaBuTxTv4hg7kdI/u9gLs/ULyKY+xGS/zuYyzP1iwjmfoTk/y7NPLJRw2Ii8p3sElFaCC45a3oZMNdXAJiDuT4B/YzQOZjrE9DPCJ2DuT4B/YzSOo9s1LCYiL4IOKO0EHLTisLKCub6/QXmYK5PQD8jdA7m+gT0M0LnYK5PQD+jtM5FjBoWEyl8Iei3oPAySl98hUdAv8ZgDub6BPQzQudgrk9APyN0Dub6BPQzSus8slHDYiL6IsCIGpjnhoB+Vukbnn4LCi8jmOv3GZiDuT4B/YzQOZjrE9DPKK3zyEaNEWAxkcIXgn4LCi+j9MVXeAT0awzmYK5PQD8jdA7m+gT0M0LnYK5PQD+jtM5FjNrhw4fpxRdfpDlz5lBFRQVNmTKFXnvtNRowYIBZsj+XB1Z9zCX9eOWWvvjiRSc7rQHz7HDNFBXMwVyfgH5G6BzM9QnoZ4TOC595ZKN25MgRY8wee+wxatKkCTVs2NBseM2jbIsWLaLRo0dT7dq19Ul9lRFGLWfoY5cYNzz9LgVzMNcnoJ8ROgdzfQL6GaFzMNcnoJ9RWueRjRqv+njXXXfRhAkTqE6dOmbz64kTJ9LWrVvpwQcfpOnTp1Pz5s31ScGo5Yx5XBNLX3xx5STZLjCXpOkWC8zdOEmWAnNJmm6xwNyNk2QpMJek6RYLzN04SZaSZh7ZqPFiInfeeSdt2bKFunXrRkuXLqWzzjqLnn/+eTr33HONUSspKZFkECgWRtQC4ULhDASkLz7A9icA5v6MpEuAuTRR/3hg7s9IugSYSxP1jwfm/oykS4C5NFH/eNLMIxs1rvLatWtp7Nix9NxzzyVa0LNnT3rkkUeMWcvlAaOWS/rxyi198cWLTnZaA+bZ4ZopKpiDuT4B/YzQOZjrE9DPCJ0XPnMRo8YYeEGRlStXUllZmRlB69GjBxUXF+sTSsoIo5bzLohNBXDD0+9KMAdzfQL6GaFzMNcnoJ8ROgdzfQL6GaV1LmbUklHwlMhVq1ZR165dqX79+vqkvsoIo5Yz9LFLLH3xxQ5QFhoE5lmA6hMSzMFcn4B+RugczPUJ6GeEzgufuYhR27x5M/3xj3+kPXv2JIjwqo88wjZjxgwsJpIFneDiywJUPMDqQwVzMM87AvoVwv0czPUJ6GeEzsFcn4B+RmmdRzZq5eXlNGrUKLOHWvLRt29fmj9/PoxaFnQiLYQsVDF2IcFcv0vBHMz1CehnhM7BXJ+AfkboHMz1CehnlNZ5ZKO2a9cuuv3226lfv35VDBmPri1cuJCmTp0Ko5YFnUgLIQtVjF1IMNfvUjAHc30C+hmhczDXJ6CfEToHc30C+hmldR7ZqDGCJ5980pixiy66iGrVqmWo7N27lxYvXkwDBgygRo0a6ZP6KiPeUcsZ+tgllr74YgcoCw0C8yxA9QkJ5mCuT0A/I3QO5voE9DNC54XPPLJR4w2vBw4cSEuWLKlGA1MfsycQXHzZY5suMpiDuT4B/YzQOZjrE9DPCJ2DuT4B/YzQeeEzh1HT70ORjLj4RDAGCgLmgXCJFAZzEYyBgoB5IFwihcFcBGOgIGAeCJdIYTAXwRgoCJgHwiVSWJp5ZKOWboojpj6K9HfaINJCyG5t4xEdzPX7EczBXJ+AfkboHMz1CehnhM7BXJ+AfkZpnUc2aqn2S+PNrz/55BPq0KEDFRUV6VPyZMQ7ajnFH6vk0hdfrOBkqTFgniWwGcKCOZjrE9DPCJ2DuT4B/YzQeeEzj2zU+B21cePG0cSJExOrO1ZWVpo91F599VW64YYbqE6dOvqkvsoIo5Yz9LFLjBuefpeCOZjrE9DPCJ2DuT4B/YzQOZjrE9DPKK3z0EaNR814j7SxY8fSjh07UpLAYiLZE4i0ELJX0/hEBnP9vgRzMNcnoJ8ROgdzfQL6GaFzMNcnoJ9RWuehjRo3nUfOuELDhw+njRs3VqHRrFkz+tWvfkXXXnttYsl+F1xr16415m///v3m/FNOOaXaaWVlZXTjjTeafdqGDh1K06dPp5KSkpThMaLmQh1lXAhIX3wuOWt6GTDXVwCYg7k+Af2M0DmY6xPQzwidFz7zSEbNmrWXXnqJevXqRU2bNo1EpLy8nNhY8XRJNl4zZsww0yqTTdhbb71FrVu3pvbt2/vmg1HzRYQCjgRww3MEJVgMzAVhOoYCc0dQgsXAXBCmYygwdwQlWAzMBWE6hgJzR1CCxaSZRzZq6dqWapERPw7vvvsuPfPMM3T//febRUj4vbd+/frRGWeckTh19+7dNHr0aDPdkk3c2WefnXHEDkbNjzr+7kpA+uJzzVuTy4G5fu+DOZjrE9DPCJ2DuT4B/YzQeeEzFzFq27Zto6eeeop27tyZIMJTF3lBER4Va968uROpBQsWmBg8rZEPfgeOFyLh6ZPeg9+PW7ZsmTFyY8aMoYsuuiht/MGDB9OwYcOc8hdSIZ5q6jKiWEhtyve6grl+D4E5mOsT0M8InYO5PgH9jNA5mOsT0M8YRee9e/euVuHIRo2nK44aNYrmzJlTLXjQxUTYmPExcODAhFHz/pycYNWqVTR79mx64IEHqLi4OGVvYERNX6RxzYhvpvR7FszBXJ+AfkboHMz1CehnhM7BXJ+AfkZpnUc2art27aLbb7/dTFH0jpzt2bPHLPYxderUQCNqPFpmjdrvf/97ql+/frURNYu9oqKCpk2bZkbM0o3awajpizSuGaUvvrhykmwXmEvSdIsF5m6cJEuBuSRNt1hg7sZJshSYS9J0iwXmbpwkS0kzj2zUuHGvv/66aeP555+faOvevXtp8eLFNGDAAGrUqFFKBjyCNmjQIPO3efPm0Te/+U16/vnnzbtnfKR6R80biKdXzpw50xg1rPooKTPESkVA+uIDZX8CYO7PSLoEmEsT9Y8H5v6MpEuAuTRR/3hg7s9IugSYSxP1jyfNPJRR402uedRryZIlGWscdOqjd9XHI0eO0KxZs2j8+PEpTdjRo0fN1gAHDhyg/v37p60HRtT8RYUSbgSkLz63rDW7FJjr9z+Yg7k+Af2M0DmY6xPQzwidFz7zvDJqjHP16tU0YsQIs9T/lClTqHPnzrR161b68Y9/bFaD5FUfeZ+1unXrmkVHLr/8crNCZLoDRk1fpHHNiBuefs+COZjrE9DPCJ2DuT4B/YzQOZjrE9DPKK3zUEbNZVqjSxkNfDBqGpRrRg7pi69mUIvWSjCPxi/M2WAehlq0c8A8Gr8wZ4N5GGrRzgHzaPzCnA3mYahFO0eaeSij5m1CWVmZGfniZfIbNGhgVl+sVauWKbJixQr69a9/TT179qQhQ4akXZkxGpLMZ8OoZZNuzYotffHVLHrhWgvm4bhFOQvMo9ALdy6Yh+MW5Swwj0Iv3LlgHo5blLPAPAq9cOdKM49s1Ph9tZEjRxL/nyt32WWXGePWtm1bY95eeeUVuu6666hZs2Z08803Z9ycOhwSGLVscEPM6gSkLz4w9icA5v6MpEuAuTRR/3hg7s9IugSYSxP1jwfm/oykS4C5NFH/eNLMRYwaLyzyzjvvUPfu3c0m1z/4wQ/otttuS2w0zUv0z50716zmWFpa6t9KwRIYUROEWcNDSV98NRynU/PB3AmTaCEwF8XpFAzMnTCJFgJzUZxOwcDcCZNoITAXxekUTJq5iFG74447zOqMPIq2adMmYnN099130y233GIaxXud8SgbL7efbr8zp9aHKASjFgIaTklJQPriA2Z/AmDuz0i6BJhLE/WPB+b+jKRLgLk0Uf94YO7PSLoEmEsT9Y8nzTyyUeMNr2+44QZq06YNtW7dmrZs2ULr1q2jn//858ao1a5d2/z74Ycfpp/97GdmNUfNA0ZNk3a8c0lffPGmJdM6MJfhGCQKmAehJVMWzGU4BokC5kFoyZQFcxmOQaKAeRBaMmWlmUc2atysxx9/nH74wx/Snj17zNTGGTNm0JtvvknTp0+nSy+9lFq1akUdOnSg++67zxg3zQNGTZN2vHNJX3zxpiXTOjCX4RgkCpgHoSVTFsxlOAaJAuZBaMmUBXMZjkGigHkQWjJlpZmLGLXKykpav369mfbI0x9PPvlk4g2rP/vsM2rZsiV9+OGH5vcnnHCCDIUAUWDUAsBC0YwEpC8+4PYnAOb+jKRLgLk0Uf94YO7PSLoEmEsT9Y8H5v6MpEuAuTRR/3jSzEMbtYqKCmPG6tevTzz98ejRo1Vqz7+bOXMm8ftr2tMdvRWBUfMXFUq4EZC++Nyy1uxSYK7f/2AO5voE9DNC52CuT0A/I3Re+MxDGbXdu3ebqY58PPTQQ2bZ/SVLllSj0bdvX5o/f776AiIwavrCrAkZccPT72UwB3N9AvoZoXMw1yegnxE6B3N9AvoZpXUeyqgdPnzYvH/GB++RNmLECNq3bx/VrVs3QeTQoUPUsGFDsyy/9kqPMGr6wqwJGaUvvprALGobwTwqweDng3lwZlHPAPOoBIOfD+bBmUU9A8yjEgx+PpgHZxb1DGnmoYyatxF79+6lJ554gvr371/lHTT+/eLFi2nAgAHUqFGjqO0OfT6mPoZGhxOTCEhffADsTwDM/RlJlwBzaaL+8cDcn5F0CTCXJuofD8z9GUmXAHNpov7xpJlHNmplZWV0/fXXU506dWj27Nk5fR8tFT4YNX9RoYQbAemLzy1rzS4F5vr9D+Zgrk9APyN0Dub6BPQzQueFzzyyUeMFRXh6Y58+fcwS/Pl2wKjlW48Ubn1ww9PvOzAHc30C+hmhczDXJ6CfEToHc30C+hmldR7ZqB08eJDee+89WrlypXkXza7wyHuqLVy4kKZOnYp31LKgE2khZKGKsQsJ5vpdCuZgrk9APyN0Dub6BPQzQudgrk9AP6O0ziMbte3bt9PAgQOx6qOyFqSFoFz9gkwH5vrdBuZgrk9APyN0Dub6BPQzQudgrk9AP6O0zkWM2siRI6l79+5UXFycILJ//34zyjZjxgyMqGVBJ9JCyEIVYxcSzPW7FMzBXJ+AfkboHMz1CehnhM7BXJ+AfkZpnUc2ajz1cdWqVdS1a1ez+bU90v1eGxneUdMmHt980hdffEnJtQzM5Vi6RgJzV1Jy5cBcjqVrJDB3JSVXDszlWLpGAnNXUnLlpJmHNmqVlZW0adMm+uSTT+i0006jkpISWrFiBU2bNo14aX7eEPuiiy6ioqIiudaHiASjFgIaTklJQPriA2Z/AmDuz0i6BJhLE/WPB+b+jKRLgLk0Uf94YO7PSLoEmEsT9Y8nzTy0UXv22Wdp6NChtGPHDho1apTZ9Jp/fv/9900rSktLadGiRXTppZf6tyqLJWDUsgi3hoWWvvhqGL5QzQXzUNginQTmkfCFOhnMQ2GLdBKYR8IX6mQwD4Ut0klgHglfqJOlmYcyavv27aNbb72VFixYQF26dKEvv/ySevXqRUuXLqXLLruMOnbsSE8++SRdcsklNHnyZGrQoEGoxkqcBKMmQRExmID0xQeq/gTA3J+RdAkwlybqHw/M/RlJlwBzaaL+8cDcn5F0CTCXJuofT5p5KKPGKz0OHz7cmDXeP+2FF16gq666ih5++GGz+TVPd/zb3/5GEydOpFmzZmExEf9+DVxCWgiBK1ADTwBz/U4HczDXJ6CfEToHc30C+hmhczDXJ6CfUVrnoY3a3XffbYxYixYtaNu2bXTnnXean9u0aWOosJkbN26c+R3vr5arAyNquSIfv7zSF1/8CMm3CMzlmfpFBHM/QvJ/B3N5pn4RwdyPkPzfwVyeqV9EMPcjJP93aeahjZp3SX5eip+nPX7nO99JLNG/a9cu+vDDD2nmzJkwavI6wDS8LDD1Cyl98fnlw98x3TQXGoDO9amDOZjrE9DPCJ2DuT4B/YzSOg9t1NJtcu1F0rdvX5o/fz6MWhZ0Ii2ELFQxdiHBXL9LwRzM9QnoZ4TOwVyfgH5G6BzM9QnoZ5TWeWijxqs8XnHFFdS+ffuUFDZu3EhPP/00RtSypBFpIWSpmrEKC+b63QnmYK5PQD8jdA7m+gT0M0LnYK5PQD+jtM5DGbWysjKaMmUKjR07lpo2bZqSgksZDXx4R02Dcs3IIX3x1Qxq0VoJ5tH4hTkbzMNQi3YOmEfjF+ZsMA9DLdo5YB6NX5izwTwMtWjnSDMPZdSiNUH3bBg1Xd5xziZ98cWZlVTbwFyKpHscMHdnJVUSzKVIuscBc3dWUiXBXIqkexwwd2clVVKaOYyaVM8ox5EWgnL1CzIdmOt3G5iDuT4B/YzQOZjrE9DPCJ2DuT4B/YzSOodR0+9DkYzSQhCpVMyDgLl+B4M5mOsT0M8InYO5PgH9jNA5mOsT0M8orXMYNf0+FMkoLQSRSsU8CJjrdzCYg7k+Af2M0DmY6xPQzwidg7k+Af2M0jovSKO2e/duevTRR6lVq1Z05ZVXZuwFvKOmL9K4ZpS++OLKSbJdYC5J0y0WmLtxkiwF5pI03WKBuRsnyVJgLknTLRaYu3GSLCXNvCCN2ty5c2nSpEnEJoz3c8t0wKhJyq9mx5K++Go2TbfWg7kbJ8lSYC5J0y0WmLtxkiwF5pI03WKBuRsnyVJgLknTLZY084I0aoyKN9LmA0bNTTgoFZ2A9MUXvUbxjwDm+n0M5mCuT0A/I3QO5voE9DNC54XPPPZGbfDgwTRs2DD9nspyRt5QPN1m41lOXWPDg7l+14M5mOsT0M8InYO5PgH9jNA5mOsT0M8YRee9e/euVuHYGzVMfdQXaVwz4psp/Z4FczDXJ6CfEToHc30C+hmhczDXJ6CfUVrnMGr6fSiSUVoIIpWKeRAw1+9gMAdzfQL6GaFzMNcnoJ8ROgdzfQL6GaV1nvdGjd9FGzRokCE9b968xDtpeEftL5RqiFRfkjUno/TFV3PIhW8pmIdnF/ZMMA9LLvx5YB6eXdgzwTwsufDngXl4dmHPBPOw5MKfJ808741aOlQwajBq4S+jcGdKX3zhalGzzgJz/f4GczDXJ6CfEToHc30C+hmh88JnXpBGLd0oW6ruwDtq+iKNa0bc8PR7FszBXJ+AfkboHMz1CehnhM7BXJ+AfkZpnRekUQuCHUYtCC2UzURA+uIDbX8CYO7PSLoEmEsT9Y8H5v6MpEuAuTRR/3hg7s9IugSYSxP1jyfNHEbNn3lelpAWQl42Ms8qBeb6HQLmYK5PQD8jdA7m+gT0M0LnYK5PQD+jtM5h1PT7UCSjtBBEKhXzIGCu38FgDub6BPQzQudgrk9APyN0Dub6BPQzSuscRk2/D0UySgtBpFIxDwLm+h0M5mCuT0A/I3QO5voE9DNC52CuT0A/o7TOYdT0+1Ako7QQRCoV8yBgrt/BYA7m+gT0M0LnYK5PQD8jdA7m+gT0M0rrHEZNvw9FMkoLQaRSMQ8C5vodDOZgrk9APyN0Dub6BPQzQudgrk9AP6O0zmHU9PtQJKO0EEQqFfMgYK7fwWAO5voE9DNC52CuT0A/I3QO5voE9DNK6xxGTb8PRTJKC0GkUjEPAub6HQzmYK5PQD8jdA7m+gT0M0LnYK5PQD+jtM5h1PT7UCSjtBBEKhXzIGCu38FgDub6BPQzQudgrk9APyN0Dub6BPQzSuscRk2/D0UySgtBpFIxDwLm+h0M5mCuT0A/I3QO5voE9DNC52CuT0A/o7TOYdT0+1Ako7QQRCoV8yBgrt/BYA7m+gT0M0LnYK5PQD8jdA7m+gT0M0rrHEZNvw9FMkoLQaRSMQ8C5vodDOZgrk9APyN0Dub6BPQzQudgrk9AP6O0zmHU9PtQJKO0EEQqFfMgYK7fwWAO5voE9DNC52CuT0A/I3QO5voE9DNK6xxGTb8PRTJKC0GkUjEPAub6HQzmYK5PQD8jdA7m+gT0M0LnYK5PQD+jtM5h1PT7UCSjtBBEKhXzIGCu38FgDub6BPQzQudgrk9APyN0Dub6BPQzSuscRk2/D0UySgtBpFIxDwLm+h0M5mCuT0A/I3QO5voE9DNC52CuT0A/o7TOYdT0+1Ako7QQRCoV8yBgrt/BYA7m+gT0M0LnYK5PQD8jdA7m+gT0M0rrHEZNvw9FMkoLQaRSMQ8C5vodDOZgrk9APyN0Dub6BPQzQudgrk9AP6O0zmHU9PtQJKO0EEQqFfMgYK7fwWAO5voE9DNC52CuT0A/I3QO5voE9DNK6xxGTb8PRTJKC0GkUjEPAub6HQzmYK5PQD8jdA7m+gT0M0LnYK5PQD+jtM5h1PT7UCSjtBBEKhXzIGCu38FgDub6BPQzQudgrk9APyN0Dub6BPQzSuscRk2/D0UySgtBpFIxDwLm+h0M5mCuT0A/I3QO5voE9DNC52CuT0A/o7TOYdT0+1Ako7QQRCoV8yBgrt/BYA7m+gT0M0LnYK5PQD8jdA7m+gT0M0rrHEZNvw9FMkoLQaRSMQ8C5vodDOZgrk9APyN0Dub6BPQzQudgrk9AP6O0zmHU9PtQJKO0EEQqFfMgYK7fwWAO5voE9DNC52CuT0A/I3QO5voE9DNK6xxGTb8PRTJKC0GkUjEPAub6HQzmYK5PQD8jdA7m+gT0M0LnYK5PQD+jtM5h1PT7UCSjtBBEKhXzIGCu38FgDub6BPQzQudgrk9APyN0Dub6BPQzSuscRk2/D0UySgtBpFIxDwLm+h0M5mCuT0A/I3QO5voE9DNC52CuT0A/o7TOYdT0+1Ako7QQRCoV8yBgrt/BYA7m+gT0M0LnYK5PQD8jdA7m+gT0M0rrHEZNvw9FMkoLQaRSMQ8C5vodDOZgrk9APyN0Dub6BPQzQudgrk9AP6O0zmHU9PtQJKO0EEQqFfMgYK7fwWAO5voE9DNC52CuT0A/I3QO5voE9DNK6zzvjNru3bvp0UcfpVatWtGVV16ZknBZWRndeOONtHDhQho6dChNnz6dSkpKUpa99957afz48fo9leWM0kLIcnVjER7M9bsRzMFcn4B+RugczPUJ6GeEzsFcn4B+Rmmd551Rmzt3Lk2aNInYYA0cODAl4bfeeotat25N7du39+0BGDVfRCjgSED64nNMW6OLgbl+94M5mOsT0M8InYO5PgH9jNB54TPPO6PGSOfPn2/IpjJqPOI2evRo2rFjB40bN47OPvtsqlWrVtqegFHTF2lcM+KGp9+zYA7m+gT0M0LnYK5PQD8jdA7m+gT0M0rrvOCMGiM/fPgwLVu2jCZOnEhjxoyhiy66KG1PDB48mIYNG6bfU1nOuHHjRqcRxSxXo0aFB3P97gZzMNcnoJ8ROgdzfQL6GaFzMNcnoJ8xis579+5drcIFadRsK1atWkWzZ8+mBx54gIqLi1P2BkbU9EUa14zS35LElZNku8BckqZbLDB34yRZCswlabrFAnM3TpKlwFySplssMHfjJFlKmnlBG7WKigqaNm2aGTFr3rw5jJqk0pJiVVYe+0WGWaZZzJ4foaUvvvxoVX7XAsz1+wfMwVyfgH5G6BzM9QnoZ4TOC595To0av4s2aNAgQ3HevHmJd9IyvaPmRb5//36aOXOmMWpY9TG7YjxQcdQkaFCvKLuJ8jg6bnj6nQPmYK5PQD8jdA7m+gT0M0LnYK5PQD+jtM5zatTS4XMxakePHiWGceDAAerfv3/ansDUx+giXfvpPpr2xCYT6JZr2lLndg2jBy3ACNIXXwEiUK8ymKsjN/fVVPPk9WtSczKCuX5fgzmY6xPQzwidFz7zvDNqqUbZtm7dSj/+8Y/p/vvvJ171cezYsVS3bl2zl9rll19ORUXpR3lg1KKLdNmaPXTrlDUm0C/HdqHTu5RGD1qAEXDD0+80MAdzfQL6GaFzMNcnoJ8ROgdzfQL6GaV1nndGTRpyXiPnAAAgAElEQVQpjFp0ojBqxxhKX3zReyb+EcBcv4/BHMz1CehnhM7BXJ+AfkbovPCZw6jp96FIRs2LD0YNRk1EtCGCaOo8RPVieQqY63crmIO5PgH9jNA5mOsT0M8orXMYNf0+FMkoLYRMlYJRg1ETEW2IIJo6D1G9WJ4C5vrdCuZgrk9APyN0Dub6BPQzSuscRk2/D0UySgshU6UWvriVHl74qSmCd9Sqb0Yo0qEIkpKAps7RBfhCIlcagM71yYM5mOsT0M8InRc+cxg1/T4Uyah58c1+bjPNfm4LjBpWwxPRbpAgmjoPUq84lwVz/d4FczDXJ6CfEToHc30C+hmldQ6jloU+5OXsWzevT40a1s5CdP1vvSWM2qvLd9KFpzXJGg+NwNIXn0adCz0HmOv3IJiDuT4B/YzQOZjrE9DPCJ0XPnMYtSz0Ib/TtXzNHhp2WZssRM8Po7Z335FARnTaE5/SLde0yxoPjcC44WlQrpoDzMFcn4B+RugczPUJ6GeEzsFcn4B+Rmmdw6hloQ+ff3O7eafrl2O60JpP99MZp5RSq+b1RDNJCyFT5bwjancP6UD9zm1OriNkh49UUp3ateiacSvoiYmnijLQDqbJXLtt+ZoPzPV7BszBXJ+AfkboHMz1CehnhM4LnzmMWsA+dBlJ8hobDn9Cs3rUsmk94n25H779lIAZUxfXvPi87fmXc5vTT4Z0oFumrKFpY7v4tmX05DVUVIuIRxkLfSESTea+YFMUYMZx24w835mH6ad8PwfM9XsIzMFcn4B+RugczPUJ6GeU1jmMWsA+TH4YTvUzj6j975vbU0aWMivSQnAdUTutS6kxaGzURl/dljq3a5j21I8276ehD36Y+LtU2wN2mVhxTeZhKs26Y6MmPXobpi5S5+Q7c6l25lMcMNfvDTAHc30C+hmhczDXJ6CfUVrnMGoB+/ChuR+bESV7JP/MBobfT0s+ShoUUfmBozT66nZ09SUtA2atXlxaCGGM2oU9m6Rty61T1tDOvYdow+YDMGqRe9s/wG/++BmtWF9Ow7/bOlajapo696dcM0qAuX4/gzmY6xPQzwidg7k+Af2M0jqHUQvYh2zE2KjZUYtvj3zXvHvFP/OIBi+aUb7/SJWor8w4w7zTNW7GerqgZxN66KaTA2bNT6PGbfaaVq6lXfHyX8cur1ZpjKhF7vaUARa9tNXojg+pLwKyU9PgUaVveMFrUPPOAHP9PgdzMNcnoJ8ROgdzfQL6GaV1Hnuj9r0xC+low640a1zXKqsUhn2fh43asMuOjVrw+2psSCaOPNksPe99l+tbnUtp/aZ9xrSxUeN8PMpUUlzbTB20UwZd3nlLJTNpIWSSsrddduojG9RObYvpv+/qahYLqVXrWARuJx/c1uQDRi07NwzuC3vY/slOJv2omjrXb11+ZgRz/X4BczDXJ6CfEToHc30C+hmldR57o2YfYu1IgzUS3HVhFl7geHxe1w4NqWzPYTOKdmXvlnTrte2Ip0Hyu2k2F5s6PtiYWVPHP7PRa8X7rBXXNuYxTD2khRDGqPE53TqWGKPG7Wfz+Zf/20F/fqeMXnt/ZyJkSYPaVH7gCBYTydL9wmvUWE//M+W0LGXSD6upc/3W5WdGMNfvFzAHc30C+hmhczDXJ6CfUVrnsTdqV9zyJ9pe0cr0FK9Y+MX2CjqtSyPzc5h9zrwPxbb72YhcfEYTevcfe+jz7RUJQ8LT0dZt2p9YHXHWs5tpzp+2mBUgt5ZVGLN295D2ZnPsoAtASAshiFHjbQcuuunrURxrPvfsO0LvfLibtu8+ZIypPa7q05J4el6hT8vTZB7k1pKsyUIfufS2PV+ZB+mfQisL5vo9BuZgrk9APyN0Dub6BPQzSus89kbt7nEP0pYGV9FHn+1P9BabIt4LLKhRYxPG+4H5HTyiwSMbPGVwy/aKxHtcbF6u/skKM7pkDx5dY4Mz/LI2gTaQlhZCpjax4WSjlek4+cRiWu9h7C3LbZz93BYzkhiUuR9rzb9rMg/SrmSjFqdRtXxlHqR/Cq0smOv3GJiDuT4B/YzQOZjrE9DPKK3z2Bu1e++9l/79+jvpoTkf0xc7KhI9FuZdnoUvbjUbWScfxzepS1/uPGR+zSbQbuzM0yI/336wijnhRUX+a8GntK3sWF2G9m9Nr3+wy4zyFdWqRQ0b1KZvdTo24nfKNxqmNW/SQsgk5XQrWTZsUGRGBb0m2BvnpBOLzZRIXgUzW0bt0OFKKtt9jP1xjepQ/bpFifflpC9PTeaudefFW0ZMXFWtOL8XGYcjH5nHgWumNoC5fg+DOZjrE9DPCJ2DuT4B/YzSOq8RRm38+PGJxTy8XdazcyO65pITzEIgmQ5+GP7Lu2U0738/r1KMzR6PzPGiGvZh2WsA+X04NinJo0jeESo7DTJV/kxT2KSFEMao8YIpt17TNtF2Npn7PKOFbDin33FKYpGVbIyo8YbaFYeOjVC2b1VM3zmrKXXr2CjQ6KTrZazJ3LVOdpGa5PIwaq4EUS6ZQD7qPO69BOb6PQzmYK5PQD8jdF74zGuMUeNphxPmbKA3PthVrddmjuuaceNm76qHfPIlZzWjunVqmUVA2KjxweZr1YZy6tqxhG65pp35HRu8vfuPVFsshB+un331S1r6zo6MCrr5yrb0vX8+IWUZrYuPR6zG/HItfbC2+t5w3hUguZL/9u0W9Mwr2xL1tX+3/KSNWjqTkq13tLSYB7mtLFuzl26dsrraKXbLiCCx8rFsPjLPR06SdQJzSZpuscDcjZNkKTCXpOkWC8zdOEmWAnNJmm6xpJnXGKNm8fYbs7zaPme8ATUvdGEPfhfNrsjIv0s2amw4OrVt6DsSx+em2waATdyE2RuqbAidLAEebRsxoE3CDHr/Li2EdPLbtPUAjZ/1Ma36uLxKkesubUU3/fuJ5nc8xXP9pv10fs/GVZbl1zJq32jVwKzC+eryXWZEr6YYNf7yYcpjn1Qx/MycR3GzxcDtNiVXSkvncjUu/Ehgrt+HYA7m+gT0M0LnYK5PQD+jtM5rnFGzS+YfrSQqLS4y74fxwdMX+517PLFp42X2L+zZJGHEfvLI+sRy87wPGi/8weVcjkz7pFVWEk2cs4FeeHsHdWhdTE1K69CaT8pp34GjidC8UmXyptL8R2khpGpL8rtpzIhXseQjeXTs8JFKs0x/qj29sj2ixlMwfzG6E42ZuoZWbijPmknRYO6iKVsm+Z1JNml8wKgFoYiyyQTyTec1oYfAXL+XwRzM9QnoZ4TOC595jTNqXuPE/x49ZbUZDeKDpzJe0LOJWTCE31vjjax55Os/fr/R/N8aFDZ0QZfTzyQVNkQPjTyZtmw/SAtf2mr2YrOrKJ7ctpgm3dSpWj6Ni4838/Yus29XbzypTTH9x4+q14nbmAujZkfurLGMMprEi8LwqokN6hVV6zIN5q63FB6ptQvk9Di5EY35XjszsslGGkbNlSLKpSKQTzqvKT0E5vo9DeZgrk9APyN0XvjMa5xRS9Vl6d51Si7L5unh208RX6iCTSBvFs0Hrwo5bsZ6slPYrDlMXpDEXnyZRuyiytOarvkPdKcWTevRp18cMAuHXHFxS2MM0h2jJq8x77RZA2X5sgl+6KaTo1Yrcb4dUeJ92vi9wKBGjbdJOHKkkorr1zbvHHpHqFKZvXy64Xmn49r30bj+r76/E0ZNTGE1M1A+6bym9ACY6/c0mIO5PgH9jNB54TOHUfuqD73TG9N1q90fLdvdfs1PVtAFpzWh91bvMUvfp9pKwF58/MCerb3JrFHzriDIv+ORxkwrZaYzamG2RMjEOnlKZRCjZg0xx+/dqyldfnELY9Ree3+nSVkoRq3v2c1o3LCOps5siG0b/Poo2xqWio8PGSmS7nHA3J2VVEkwlyLpHgfM3VlJlQRzKZLuccDcnZVUSWnmMGpf9YxdQITfT7MP6/wnfieNp/qd2bU0a4YoWRy8gmTr5vXN3mo8guXdm82WtULgDbjtvm1SIrNxUhk1Xoxl9j3dMk79tIYpeUSNF2CZdU9XsWqGMWp2cRfuZ55iag+u6649h2nDlmPTYP9zVCc6p0fjKnWVvviigEj13h+Pri586Yus7VkXpb5hz80n5mHbUGjngbl+j4E5mOsT0M8InYO5PgH9jNI6h1FL6kMeaeGHeD5Ki2tTv/Oaqxk0WxU2jfy+Gr8zZ81S8nLrLIQmJ55pVlm0Ro0316786l27dNLk2K7v16Uyajzy6Dd90ZqgZKPGdYry/lhym5LNit2fLtO2Blw3Xpzl5p+vpr+v30vdO5aYBUjYkJfvP7Yfmz2SF0yRvvii3D7SjR5ma+GWKHWNcm4+MY/SjkI6F8z1ewvMwVyfgH5G6BzM9QnoZ5TWOYxaUh/yqMS0hZ+a5fl5DzTeJ40Nk/Zh3z2zZil5VI2F8OXR7mbhk7uHdDDvttmRwFFXt6NrPKtS8nQ4nqrIbeIFJ1xWrOT35ng0j1d6nHVPt0TzOY/fBuHWLHC9mB/HYoP3xY4KU1e791xUpjOf3Uxz/7QlsQKl970tuzde8jt8bHCY5avLdhK/ozbkX1vT3P/ZkrIqMGpReyj6+dI3vOg1in8EMNfvYzAHc30C+hmhczDXJ6CfUVrnMGop+tBOj2NTw8v08yqAuTqGT/gwsSS+dzSKhfDmJx3N9L2SBkVUWlKXeETNHt6ybE72lB+ma75zginj8k6bXQAkzHtlzK1dy/rEqxHaQ3qkh0cGx8/aQCvW701p1H5xS2f6p27HmXe2vMbUuyol143fO+TVLflo2KA2ffv0Jokpkbkyagcqjm3PkGrlScsTI2q5uiLjn1f6Qyb+xKK3EMyjMwwaAcyDEoteHsyjMwwaAcyDEoteXpo5jFqGPgkyTTB616aOwCNRbK542XU7GsWjWv+9aA1t31vPjArZg6fv9ezUiN5YsSvxbt3FvZrS7D9tob37DhvDeXWflk5G7eVlO+ne/z62+uS0sV0iN8+uqPjvF7ek2zKsGOmayDt65l04Y9QvVtMH6/ZSxzbF9L1/PsGMINr6c3/yO332+OkPOlKfM5vRb5/5zEx7POnEYjpYUUmznttsfs6FUXvp/3bQT3+3wVQxOb+XDYyaq1JQLigB6Q+ZoPlrYnkw1+91MAdzfQL6GaHzwmcOo6bfh4EyeheI6Nm5kVnG/+X3ymjbzkMmjp2iyf/mzbF5WiG/t5bu8DNebGb++PJWWvpOGW0tq8hoFoI0xLsFgusy/VyX1RvLqXGjOsYweg9r1HqcXEL3DT8p8d6d18DxFMdWzesbo8axfrf4M7O5uD28q1nyKBaPYPE0TTZ3i17aqm7UkjewDmPU7GqWroyD9GEuyuJDRp86mIO5PgH9jNA5mOsT0M8InRc+cxg1/T4MnJGNw6SvFjjxLnrBI0LtTmhgRts2bztI137nBDNqNnryGrOoCO9llnz4GbVksyD1TpnXqB3fpC5994IWxghlOuyoEZfxmir+2RqyIf1b04jvtkmE8Ro1/qV9ty95r7xMHNJN+8z2DS+57pnMVroRNVv3np1L6eHbo4+EBhar8AnZZi5c3ViEA3P9bgRzMNcnoJ8ROgdzfQL6GaV1XnBGrby8nH7+85/Tww8/TP369aPJkyfTCSeckLYn7r33Xho/frx+Twlm5NGgCbM3mCl9fPA7abf020X9+l6cMQsvpc9T+HhZ/I5tGtCf/7bDdyrjxNkbaMlXo07n9DjOjFZJvaN3+Egl9fnRe4k6J5svb2O8Ji3ZqO0/eIQmzP7YLKCSPOrEpta7sIo91xoY3rh77HXt6PxvNUnLLldGze7lxxuKP/3XrRn7yr5rl7y3H4/A2nfutPb9E5R6tVDSN7xs1jUuscFcvyfBHMz1CehnhM7BXJ+AfkZpnRecUXv77bepRYsWdOKJJ9KUKVNo586dxojVq1cvZW/Ewahxw7yjalf1aUmntlhHvXv3zqhAPueTLw6YRTX44CmRmUaSgky9Cyt9bzvSGTWv2bB5eBVHfu/smVe20evv76T/+8ex0cLkjZ3te4XeRUNenN7LbAZ9x7S1vkaVY+bKqNn369h8zn5uC32rcylN94yKMRfmx8bZjrCmYsgjqu+v3SO6FULY/o56nvQNL2p9asL5YK7fy2AO5voE9DNC52CuT0A/o7TOC86oeZFv2LCB7rvvPvqv//ovat68ecreGDx4MA0bNky/p4QzHqioRX96rwHtLC+i/mccoIO7PqL27ds7Z/l4ax2a/ZeG1KHlERrWuzzleX9ZWZ/++vf6ib8N672POrQ87JzDteAjSxrR5zuL6Ka+5dSqydeLoZSV16KtO2vTtt216c8f1KcWxx2h2kW1TNnvX7iP1n9eh5Z/XI8OHns9zxzp6jj7LyW0eUcRVRyuVaVaF/c4SL27f706Zqo6W1bfOP4Ijbjka1YbN24MxNyVB5fj+n689djqot+7YB89/lpD8+8TGh+h6y7cR01LKon7hw+uH5dt1eQo3dT32Cir93j67WJa/nFduvyf9tPpHT2wglQoT8pmk3meNDHvqgHm+l0C5mCuT0A/I3QO5voE9DNG0XmqAZiCNmrbt2+niRMn0v3330+NGzdO2RtxGVFLblxQx273RePFSHh0ig+eilin9tdGJvkdqWxNnUv3fpXdsNq2ld/R4r3slq+p/q6dLZNpA207QuVll2mBDlvOrg5Z0uDYhue3XNPO/Cko8yC3B+9UT26Td0EYHkEdflkbunrcCrM/3rI1ew2T5NFEm096K4Qg7ZAum03m0nWNSzww1+9JMAdzfQL6GaFzMNcnoJ9RWucFbdRWrlxJy5Yto4EDB1KtWlVHTmzXwKh9LVI7HZAf8Ndt2mem1/Fhp8/ZB3ze5HrL9gp6fuppWVG4NSWD/7U1/WDAsYVAeIn8p/6yrcp2A2yq1n66P7GRN5fre04zWrZ6r1mRko8nJp6aWPExubJs/FZtKKcTmtWjsd//BtWrW5RxbzLv+ZaVd6qo9MXnzZdsXisrybyXyO8Vcv1PbltMb3ywy0zdtMY13dRRGLWsyLbGBM2mzmsMxIANBfOAwASKg7kAxIAhwDwgMIHiYC4AMWAIaeYFa9QOHz5Mf/zjH82CIiUlJWkxwqhVN2o8UlRaUtssWe81anZEyy6FL7F/WqqO8Y4esWl8eOGnibpw+e/3bWVOu/zbLej5N79MGMpxQ3nfs6b08/kbE5tSZ1qQhGPwPnPc3qCHfU/NrhrJy/e//tordEmfzAu4BM1jy/P+btwfycaz323LqPzAsQ2w+YBRC0sY57kSkP6Qcc1bk8uBuX7vgzmY6xPQzwidFz7zvDdq8+fPp0GDBhnS8+bNM6NnlZWV9PLLL1O3bt2oZcuWGXsBRu1rPN6FPLzQrDmwUwVHX92Otmw/mJjyJy1zrsfjL3xBG7bsr2I8uncsoREDTqQzu369Z5p3OqZ3muPWHRXUrHHdKlM3petpR9V4hJG3QOAj01TLKPltrmTjmbz6JYxaFMo414UAPthdKMmWAXNZni7RwNyFkmwZMJfl6RINzF0oyZaRZp73Ri0ZH5u0l156iTp27EgnnXQSff7557Rnzx7q3LlzStIwalWxJL8Hxn/lKYZ7eEXBN7abESh+h235mr109SWZTXAUaSe/D8exUo2O8cjW2yt3U+0iMnuv8QiX1uFdOdLm1DZqD839ODF6yHVwMWpx2vRa+oanpZ1CzgPm+r0H5mCuT0A/I3QO5voE9DNK67ygjBqbtAULFtCPfvQj2rFjh6F/3nnn0R/+8Ie0q/HBqFUX6dU/WUFf7Dg27dEaNbtAxUknFtOce7uZJepP7/L1yJa01F2NGuflRU949cc0ryFKVy0RjxlMfexT+njLsdE0y2rYZV9vsC2VPN2IGk+HXLF+L035w0YzBZL30LNTIdNN+/Ru7s1l7JYFUnXVjCN9w9Ose6HmAnP9ngNzMNcnoJ8ROgdzfQL6GaV1XlBGLQxuGLXq1Hi/tBf/bwdVHKo0i4qUFNc2Joj36Uq3kmAY9pnOCWLUpHMHiZc89dBl1cgg8dlUrft0v3lPj4905suOktnYmfbDs6tWclkeHV340lb6yZAOQaqVN2Wlb3h507A8rgiY63cOmIO5PgH9jNA5mOsT0M8orXMYNf0+FMkoIQTvyIutVLam9iU3mt9TW/DnL+ijzcdGq9gsZmuVySjA2SD9/aNyWrmhnD5Yu8dME5UcUfP2QSbzxW3wvmPIWxc8dNPJaZvmXUWSl/r3W3QlCqNsniuh82zWL46xwVy/V8EczPUJ6GeEzsFcn4B+Rmmdw6jp96FIRgkh8AjaXb9eRx+s+3rTZC2jZiGMmrzGGCA/kyICLUIQOwL4z//UjG74txPF3pULYtS4+szryJFKGntdO+I98dId9l1ELsN76MGoRej8GnaqxL2lhiGL3Fwwj4wwcAAwD4ws8glgHhlh4ABgHhhZ5BOkmcOoRe6S3ASQEkLyFMRcPNDzghk8XS9b2wFI9JCXE29AbTfBjho7qFFzzWc3OLflc9GvrnXNVE5K5xJ14RjJm8RLxc2nOPnGPJ/YZKsuYJ4tsunjgjmY6xPQzwidFz5zGDX9PhTJKHXx5YNRY7PCm28XilGTHP3j9wX5/TTeH+6nPzhJRBs2yLAJH9L6r7YV4HfVMo3AiSYWDCalc6kq8X56DeoVSYXLyzj5xjwvIQlXCsyFgTqEA3MHSMJFwFwYqEM4MHeAJFxEmjmMmnAHaYWTEkI+GDVmxvWQfPdLuh/4XbUHZ66jg4dqUaOGtemJCaea/0c9Zj27meb8aYv4u29cr588sp5ee3+nqaL2lNaoXOz5UjqXqg+MmhRJxPESyDed14TeAXP9XgZzMNcnoJ9RWucwavp9KJJRSgh2gYp/Obe52a8rV1Pk+H05CeMjAjdFEB71e/qFFfTXv9c3f23VrB498dCpkdLx9EQ2U7xVgvQiJVwxjn/L5DVmbzwYtUhdZU7ma2XT1oP03QuOF3tHMXqt5CNI3VvkaxbfiGCu37dgDub6BPQzQueFzxxGTb8PRTJKXXz2HSmeGscrBebjyosiwCIGYdOz7sO/0aSnv95b7omJp0Z6YPe+n5YNo8ZNtqs/Sr5XFxFloNOldB4oaZrCliUvKHPjFSdSy6Z6m69L1N81Rj4xd61zoZcDc/0eBHMw1yegnxE6L3zmMGr6fSiSUeris2aBR9LyffqhCLgIQZj5im2d6H/e2E77DhyhH13Vljq1bUgVh49Sx9bFgU2bfT/t3FMb05jvfSPw+S5N8a7++MsxXfJ61DJVe6R07sIqUxle7IYXvVm+Zo8pdnyTumb1zwt7Nik4pn4s8oW5Xz3j9Hcw1+9NMAdzfQL6GaHzwmcOo6bfhyIZpS4+70Ie/DDaqnk8RwkkoFvm3ne/bNwwC4z89pnP6NHnP8/KtEdbL+87iKOvbkf9zm2eNWORDf1I6Txq//O0R/7PGjWOxyNqRbUoMQWW//7pFweo3QkNDOdCPfKFeaHyC1NvMA9DLdo5YB6NX5izwTwMtWjngHk0fmHOlmYOoxamF/LgHCkh8MP1rOc200+GdMiDVuV3FSxzfiD/5YJPaN+Bo4kKBzVqXgOVrWmPXDleBGXcjPWJembzXbURE1cRT6FlTe3Zd1hklUkpnUdVlh1N47YlH3ZFTTs1krXAI21XX9IyatqcnJ8vzHPS+BwlBXN98GAO5voE9DNC54XPHEZNvw9FMkpefJjy6NYlXuZ2SqE981udGtGt1369CfW7/9hD+w8coROa10tpWLSMGtfPOwLIo2rSBoLf35s452P66LP9dH2/VmYDdd4KgPeaS14khn9eu2mfwXZ6l1KzLQMb1XSHpM7dejl1KWvCUv21Y5ti0+4/LPmc1n21HUJJce2Cfd8zX5hH6a9COxfM9XsMzMFcn4B+Rui88JnDqOn3oUhGyYuPpz/yQzOOzAS8zJnZ2yt3U61aRPP/93NzIq9a+T9TTiOXTaztg/8vbulM/9TtuKyiZ3M0espqs6daNkbvkrd44MawUZk1riv971vbiUeYWF88uvfqV9sFfLG9gj7bdpC2llVkXGlUUudRIKcyao2Ka9Pe/UfShr17SIeCnAKZL8yj9FehnQvm+j0G5mCuT0A/I3Re+Mxh1PT7UCSj5MWX70vjiwATCJKO+bdHvpuI/rNRnWjNxn0089nN5ndsUh4aeTKt+GgvNaxfm3p2bmR+bx/8szkV0dtku3AJj3TxVD2pg6cC3jJ5NX2+o/qUQM7RqW0xbdleYTYzv3XqGmJzkzx9MNPqmZI6j9Lma8atqFZvNmL169YiZrtyQ3m18NkwxZWVREeOVlKd2rWiNCfjufnCPGsNzMPAYK7fKWAO5voE9DNC54XPHEZNvw9FMuLiE8EYKEgm5kPHf2im/iUfPMo2rH8benjhp+ZPPPXwwtOa0P+bvo42bNmvtr8Zm/Grf/IBlR84Snakh3+3ZfvBSO+SeUeaeBTtX85pTpu/PEhvrthVBcV532pMb3xQ9Xe2AJvVf3xcTryZdPKm5/mgc+b0r2OXV2nPBT2b0EM3nZz43Z9e/5J+9uhG4v0IN287aKZ/Shs1Hqn93eLNRJVEt33v62m2gUTsUDgfmDtUM1ZFwFy/O8EczPUJ6GeEzgufOYyafh+KZMTFJ4IxUJBMzDO9w8QP7PwuFh88BXDnnsPGpPGhNaLGuXhBDN7UnA82RK+9v5Mu6Nm4mjmyUHikKNP7bPxuGi8gwgdvU8Bl7WqHd/16XVpjZuPzaBu/03VCs3pm029ecZRH17xHPujcbgpv69Xj5BKznQKPTnqPa36ygmbd081MfeUFXJLNHPNKPieIADX23eP65APzIFziUBbM9XsRzMFcn4B+Rui88JnDqOn3oUhGXHwiGAMF8WM+6herzUjKD684ka7q3ZIuvWWZic/THd9fu7darmwxYpIAACAASURBVG91LqVbr2kb6eE9SAOSDQefm2wmbDy7bxhP2+RRwVSHd0GV5A21+XyeLpjqYGM2ceTJhokdabTlfjn2FDq9y7HpofliGm6dssaYL3u8MO10alCvqFrT7PYE1lB5VwLlv/Hvoyzb730XMJsbmPvpPIjmUNaNAJhX5cRTfPn932weYJ5NuqljgzmY6xPQzyitcxg1/T4UySgtBJFKxTyIH3P7IM2bh/PhfXctGc0VF7Wg2773jaw/jHjzWvPE0xNXb9xnRvXsAijecjySxqNbPCrEI4A86pfquGbc3+nz7QepVbN6dPfQDtUWpHn8z1/Qr5/cZMwgL7rRs1Mjmvs/W8iaDJ5SOPXxT+jPf9tRJTybOJ4emg9G7eMtB2jwAysT9eNRQB41y3R4R74GXNiC+p/fnDjOwhe/oIdu6hR6r0KvUUveDoJH60ob1gkd29seP53H/DLPSfPAvCp2ngad6ssQyc4Bc0mabrHA3I2TZCkwl6TpFkuaOYyaG/e8KyUthLxrYB5WyI85j1jNfnZzYgNkfrB+9tUv6ctdh6q1xpo57Wba6YzeES/vYh52OiObqUUvbTXV45Usk0fV7Pm8OAi/82aNVXJ7mAEf9t0zniJ6dZ+WifI2Dpu9o5VkVoHkETfOf+13TsjJNDxmtG1nBRUVkVkY5v/+8fVomst+eV6jlsyD28XTHzdtPUBndj0u0GqrmYwaj26yqU7XD0F05qfzILHClN1/8Ag1qFc7MR02TIxsnhN1CmuquuWaeTZ5BY3NJo0XzClpkHokP2i8dOXBXIqkexwwd2clVRLMpUi6x5FmDqPmzj6vSkoLIa8al6eV8WPOD3APL9xkVji0x6jJa+iDtV8/6Nvf58qoedHa9+rs4iL8sM9L6PP7Yt7DGLGex0a42LCxYXjt/V3E7U03ddKen7xgSao9+3ifN95wnRc2se+88fk8sna4bBn17t1bVRHpRkJPalNM44Z18J2qyuaTFxepOFxJj71wbOsGezC/1s3rG3ZsTuc/2MOMqrqs4ug1ai2a1qV7hnVMGD2eZsrTKpMXYwkDzk/nYWK6nsNfdix+9Usz/ZVHIfn9zjDv9bHuOJb0noF2Cqz0dia5ZO7aN1rlbv/lWnpn1W7xxXiS6w/mWj36dR4wB3N9AvoZpXUOo6bfhyIZpYUgUqmYB3FhnmxE+Oe/rdxN+w4epQ2bv14VMh+Mmn3wt1MR0xkUNhd3D+5glqfnERvvu2fSe4UlL8rywLW7c2rUGjaoTfsOHNsrjTc1n37HKYFUvmzNXnpozoZq5jc5iN8KkWw8Jsz5mN74YGfiVDu6xwvVcF/an8t2H6KFL22loqJadNn5xweeDumi80AQAhT2LnhjzTprzr7/5xrKLujyxIRT075j6RrLW46/yODrAUYtDD3/c9hcT1vwKZUfOAKj5o+r4Erk8t5ScLCEKgzmQiADhJFmDqMWAH4+FZUWQj61LV/r4sI81Z50/NBRv24R3fZfa83oGi9j//zU03LeTO+qjTxqwT9z3XjqIW81wCM+e/YdMQ9N9uDl5+3KkTw1afa93QIbgUwN51G915bvTOzL9r0L9tHNgy5UY+Vlcuu17eikE4uJFxPh4/xvNaZJN3cKXBfvoivpTvYzat7plHZaKhuGgX1b0X8//ZkJy/3R5RsNqyx84n3fz7XiLjp3jRW0XLJR735SI+rWsSG1alY/0OiY5cVa/tGVbeniM5oGrUrK8tYQw6iJ4KwWpOrKtK1FRojT1TSXOs8OvfyPCub6fQTmhc8cRk2/D0Uy4uITwRgoSFTmvJIZ77fWuFGdKtMjA1VCuPDdv15Hr3v2N+MRMn4I5VEz3vONpyPad9W8qXn0ZvTV8itW8jfqvJAJm5v1m/bTOV0q6D/Hnivc6vThrKnyLhpiRxr9zFSmStp91rhM+1YNqM+ZTalbxxKzhcHTL29LbE2QbvN5O/rJxmPhQ6dmXKjGW48wdY6q87CdxSb5wZkbaOPnB6qFCGqSeSTz1imrE3Fc3i10qTdP0+XplDBqLrSCl/Ea9ev7taIb/u3E4EEcz8iVzh2rF8tiYF61W3mrHv5ytG6d7C1xCub6l5I0cxg1/T4UySgtBJFKxTyIBHNeqOLV93fmjVHjLntozsf03uo9ZuRs9j3HRsiGT/iQRl/Tjtg48OqP3qPv2c1o3LCOWelta1SsMalft5Ke/tnpotPX0lXc+5DIJtW+38R8/vet7ZGmYvHUvWdf22amI474bptEFbwjZfzwf1qXRilHESyPof1b0/DvtiHes+3zpHcJbdCTTyymb5/exOzdF2YZfwmdhxEHv5/IZo2POwa2NyODL75zbEVQHi2cdPPJZnqn3zTIVIu5SBk11gi/ryn97luumIfpp2yec/PP/0F/X19uUny/bysaeQWMWjZ5a8eGzqsS37qjgo5rVCerK5yCubbK5fcihVHT70ORjLj4RDAGCiLB3O5P5l1wJFAlsljYO5rj3ezau/9az86l9PDtqZfrl6ya92Hba5okcyTH4lFE7h87auX9O5vYbKxCx8xnPruZnvzLsRU20y3OYo2aHSGzppLr+pOhvKhII2PeeOVMfo+O+U2a+7GJeX7PJjRuSAdnsyuh8zD9ZEcur7i4JY35XjviEeiLbnq3Sih+tzPVgjS2EPffX97dQY88dWw6qD1SbUMRto5hRin9cuWKuV+9tP5++EglrfyonH4xf2NiRLVl03rE048lVjJN1Y6azlyrb715wBxGLRe6084prXMYNe0eFMonLQShasU6jBRznl53yzXt8ppV8hQ8awy8S/lnuwFsFnlDbL+VJaPWg0dxfrngU7NZOR/SC6S41K/fbcvNiGayoWCTvHHLflq5odxsEO41Ccnmkafl8UMtr/6YvOE4753Hmku3eXk+PExZo/bSr3olVsHk33VsU5xYiIeNGmvR+0WHV6velTGTuUddwIfz/OvY5ZFGVtNpQere4qK1fCvDXD/csJf+49GN9OXOqluZXHdpK7rp37MzqlaTmedKA2D+NXn+3Nm09SCVNCiibh0bOd2bw/QbmIehFu0caeYwatH6I2dnSwshZw0poMRSzNO9h5TPKHiE5uEnPvXd7FmyDfbBmGOGWRTDtS7eEUOXDa1d4wYp513EhA0Ft331J+V0z39/ROX7v17MJdNoDreDTZo9eKRu7Sf76I0Vu8yv+F0IO7U1Xd047ztvv6K+0ibXxxo1r6Gyo2c8FXfdpv00c1xXMxXXvkvJ53nbnbxqpLedUYwa53j8z5/Ths3HtgyQ2AYhH8xxEI1mq6x39JxXWe3UriG1bPL/2TsPKKmKrI9fZhgmMeQMEgUFRGUNmBFdA8vuYlhFBVH0W12zIKIoiC5gBgUxB9aArrIG1BXFrCjgiiAKSB5yhmGAmQEmfOfWWM2bntf93uuuvv26+1/nfOdbmffqVv3qvtf1f3XrVgZ99r8ddPGZTenGi1rFxLSp93lMGpeklX7+xVfUs2dPV8eRJCmCQLesofYThnQyvu9VG4Kfy3uSaeYQavJjaMSiaUcw0qgkryTVmfOEynQSBSeXufjO/9GmgrSYTI61bWtWxkj2dDn1we3ftRjhH+2Pvt9On8zeXu3WSEQCC7aX/7tR1RVurxaLxT3FZVSw/kdRocYhjvsOlNPZN89TbbQTVHpSw4KdhZqe2LCwfOnDDYEV6uCskbrP85fuVslxIt1bZl2pCzcGenWoVkaaYu22pPK7RQs1FmmnHl2XbrusDX32v5308Kv51LheBvX8Q/2YRCCkMnO3fmnyOl7ln/bxD9StWzeVTZf3QqdygVBL3tE3/W6BUEtQXzHtCAmKQbTZYC6KWxkb/9JMeu+H7IhT4zu1mEXa9O+3B44giOWXTae26B9uDk/kCT+XnKw0KiopD9waiVDjm/n8L50Uho9imDC4U7VQGxYjtbNrUqO0haJC7flpG+jV6ZVCko+EeOv+btVQaTbcf06SokUXT/L5v/nA9A9mbqNP52yvkmRFiyUWaoe2yqGXRnR2Ggbbv1uFWqhQXBa6b32+JSCwvazgpfK7RQu1zm1z6dk7D1f8ratsphLBBA9sKjOP6CGI8ia3HzuiNJMwt0OoJcxQeW6o6XcLhJrnIfDHDaYdwR+98ncrwFx+fN549xt6+pNcZZjPcOMJucnSe/D8QGhhvM+3Cz5vjQ/YfvD6Q4nD+Wb+XHnQdaRCjb9mj5m8KrAPj1cq+pzcSGWQ5MJ/ZyF3VMfa1K3x8pgKNWvorzXkM1z/NBtOnrJ5x37FQQm7hpkqacoVf2pOL39UKfZ0YdE3/MrKg9r1IcoThhymEq94LdZJZrBwmPtbIfFxALwCym3Txct+zlR+t2hRZuXKPvLu11uIRTyEmldv9ef1EGpVxwVCzZ9+aqJVpt/nEGomRiUOdZh2hDh0IeFMgrn8kDHzkswj6YFX8lXWxWaNaqkwKA7BjHavn05WwqtWY649lGb8sN24EPRKzCoc9b487udFd/+iBGU0K37WVTXdLi1+WaTx33lSfH739TEVamxHZ/Kzrpx0bZ9LTw+rXFEJLsFJQjhsigWYPqhdX89j2bxRJu0tKlN7ne6/roP6k967xmJ86thunjfuW0W0VTjYMdVt4WMS7rqyrWqjU0nld4udUGNecxbuotufWE5d2+XS03fY+4UT13B/T2Xm0XCL9F4ItarkrMeRRPNedxoP+LkTIfN/N83cV0Jt79699Mgjj9ATTzxBvXv3pnHjxlHTpk2rUdy5cydde+21NHXqVLryyitp0qRJlJtb+dU9uIwcOZJGjx5tfiTiXKNpR4hzdxLCPJjLD5Nmbv36yKsqR3esTS0aZ0aV1EHXqcVKPPbgBRO19pMTZ+hJvv53L+F0dqPFKz9lZeXqOAB90DlPEm4Zv1RdzkLmrG57aMhVp8RssK1ZT61CJ9zKCY/N89PWB87Ysmscp3O/e1Dliisn/+jYKiewJ43v58PdOYxUr1S6yYCp7VjHhQXY5JFd1J/CJS/hv7udgCXiu8XUkRWhhJpebW1UL4PefuBIqmH4TOBEZB7qoSzeV0a795ZRkwb+3fdl/dgRaWRAzF5KcahYJ0/y8p6IpJnJ5OeR9D8e95hm7iuhNmfOHGrcuDG1bNmSxo8fTwUFBUpk1apV9eUze/Zsat68ObVp08ZxDCDUHBHhApcETD98Ls2m9GVW5l/PK6CRz1Y9fDuaBBF68u12Mi0xENYMlFZRxm3lYvL8PU7nzyGVOpzQ2j8vYXteuXCK+4/GH61uG/3SKvr0h8pDrZ1CW3nifvO4pYH9hMF2rb7AHHnV1Zqw4L/fbaOHXl2tbvOaRTQ4SYk+wkGfvWdtCyek2bWnVPXLrX/6+d3CKfNZLFkL812xrohys2sGwlC9+oG+PpRQ47/rySyL6yduO8yoWPMzcy8st+86QG/M2KRu6dAqp0rmVy/1xPpa6zMEoXbQt5l7LH+DksXPY+2fJus3zdxXQs0KatWqVXTPPffQ448/Tg0bHkw5XVhYSDfddBPt2LGD7r77burRowfVCPOpbeDAgTRo0CCTY+CLulavXu1KqPqisUnSCDCXH8hg5vlbatLrM7Np34HKz+ttm5TRoF57I2rY5C9zKX9LOg3qVURtm5RGVEcsbiqvqEFpNSqqVM1t5Tb26rrPmMnZSzNp+rzMQH31csupYG+a+u+j2x6g83sUG7NlrWjUm3UU8517a6hEMVwuOrGYjmhd9QytUMb5/uDSulEZ9TmmhJrVq0zCwnXXz63KkP/9xc9zaM22mnR4y1K69JQi1/3jfZKbCtJDXp+ZUWkru1YFnX98Ca3amk5f/ZpJPbvuozOOcB4zv75bps/LonXb06lmeoUaM130s8P/fV+/Qtcc7S7kZ3rylzm2z7J1rEdcWEgZNaMyVeVmvzL32sMlG2rS699WhtdG8z70atfr9VafOf2IfUbfZV7b4ofrrb4dy9+gZPFzP4yZ2zZEw7xXr17VzPhWqG3fvp3Gjh1Lo0aNorp161ZpeGlpKc2bN0/9ffDgwepcjlAFK2puXQvXOREw/ZXEyR7+TmTHnPcmDRqzKJAEhFdnvISxaa56j4A1xNCvzDnEjs9IM3k8Au9949T9HAbJhUMPOTuiLrE4qkCfjXfOCQ1p5fpi4lWybh1q06Sh7ldL9CoLhzpyYpA/ndzYdYKQSM7ms4ZsccZHndhFc+KkJc0aZarVO5W4ZEgnFXrJSU64uPla7td3i3XFkFd4S8sq1FEKw59aEfCV6MNxd6vQW7vQ1x8XF9KQCcsUx+mPH632qZoqfmXupX/BezedEq/sLiql4pJysRDJA6UVtGl75YeKMZPzaXF+5Ue1UJlTvfQ90a9F6GOij2Do9pt+t/hWqC1cuFCJsf79+4dcMVu8eDFNnjyZ7rvvPsrOrvwyG1wg1JL3YZDumemHT7r9iWgvFHNOBDL1880qFbvb8LLg/tsdsOxXRvrg51i1j8VIXk66SnVvLaZDIK3JQ7SdN8ccoRKAuC089tsLD1CPrnUiEq4X3fWLys7oNKlV4mDWdnrpgw2B62+6qBW99dlm+mROZbgmh41Ovb8b8fj0PrERTZ+1Te2btGazTGShZp1MzpjYnWb9sosqKipoyiebVR+5uOlfuLENF/rI91374G9qgt+uRRaNGNTOVXIWN76UDO9zL0Itf2MJfThzq0IjFSJp9R/rmLh59tyMYSJfA6GWyKMXvu2m3y2+FGq8Yvbee++phCKhkoQwpv3799PEiRNVaKM1PNKKEEIteR8G6Z6Zfvik25+I9kIx55URnkQ/MXWt6lYkq2qJJNSsmRJjMY486Z6/dE9A/Gob0U7Cg9saLNRys9Jo+uPdY9GlkHVqEcWrsHqvnPVi9q03P9tMazaX0Jdzd6o/8UoOr+joctWYxbSnqJR6n9QwIMw48Yt1nPRB42724/j13WKdTJ5xbH364sdKHtYSrY84CTXr3qaHbzyUTjiiaoRNpM7jV+Ze+qOFWq8/1Kcvf9qpVnX544pdse7RlBBKOquuXVsk7HvhGI9rIdTiQV3Gpul3S1yF2pQpU2jAgAGK3GuvvaZWz/hr3ddff01dunShJk2ahKVaXFxML774ohJqyPoo44CpbMX0w5fKLN32PRxzDjO7adwStdrhdbKoJ+uHtsqml0ZUZvDzc4n2KAI3fWOeL324gT6etT1wuVeu4eywiPlo1nb67vcz4fjaeIVAhRPpwWKSz5z78ymNqmQY5UnonuJSuuiMplXCbq3jpCfRiSrUgs+4CzW20fqIk1Djdtz34ipas6mEHri+A518ZD037ux4TTK8z7WPXd67Gb06vTKhiF0oKn/UemHaetpaULkPVEIo6baddnQ9uvb8lsrux5//QK9+kyti39EB4nwBhFqcByCG5k2/W+Iq1II5sUj74osvqF27dtS+fXvatGkT7d69mzp27FgNaXl5udq/UlJSQn369AmJHCtqMfTGFKva9MOXYvgi6q4Tc50enUPQOCucNcsfG+QVNw6N1Gng+e9/PK4BrdpQrNLTS0xYIup4nG5isfb+Jz/QqoJmio/Obqibw5NmN+eC2TXfutfrij7N1SHVNdMN51x3yU1PkvhA8fR0Uvvl9hSX019OqQxf5BDQIzrk0tEd8+ivpzau5lfMaeP2fWFDL7XPufExJz932S2jl1n3h+mKjzk8j+b+dnAfI/+7VaiV7C+nrFqVCWncFiehxvU8+Eo+ffT9drrkj03p+r+1clt12Ov8yNxrx6yZa/URG3ZCLThE8siOeTTptk5ezXm63u5DxeQ3v1WJY2J1Np6nBnq4eMuO/dSgbobR9xWEmocBSLBLTb9bfCPUWKS9+eabdMMNN6iMjlxOOukkev3119X+s9tvv10lFuGsj0OGDKGMjAx1ltp5551HaWmhfxgg1BLMw33cXNMPn4+76pumOTHnSd5dT61QKdtPPqoePfD7AcfcAZ5MczIEFht6n1Fwx2KRMMM38CJsCDPP33uYEiucwOTsHg2pZePKZBm8knTRmeEjHezM8jg98K98taeQ9xrdeknriPaXRdilarcFp9vXF7Co57ZywpBgkRpcidMqp16RYmHLCWvCFSc/N9VvL/WMmbyKZvy+F0/fxytab3y6hQ4cKKedhQfUeF56djMacG5T5S8LV+6hWhnp9IQHEeBGqD373nqa8nHlipGbFUo3/fQjczfttl5jJ9Qeu7UTsaC2u06Hr3Zum0vP3mn+EHGrzXBCja9z8wHDK49YXM/P8bot+yizVg068Yh6xo6IgFCLxWj5o07T7xbfCLVY4YVQixXZ1KvX9MOXegS999gNc2uomp5cqzO3xi8NZIa0s8whbU/efni11RLvrUyuO1SkQtaRgayF3Dt9xhmvYN51ReWh0l6KdYxMTbS92A++1irUcrLSqaikMq0/h2LuKS5TGQ2jDenj+vRkzCmzqBs/j6a/Xu8NFfaomfAKw3+/r1x5tCtektDo8xHDhcFaV4RM+Y/fmHsdI77+xkeX0ILle5Sv6hU1/vevnz6miqDQ/s57/IZNWq5McQZZvi9WJVmEmvVd8d5DR1Kd2jWNrKxBqMXK8+Jfr+l3C4Ra/Mc0ohaYdoSIGpFiN4G5/IC7Zf7W51to0tS1KizvxG51acac7WpFTRdOBtGxdU6V9POJ8kVXmjoz73zkyWo1UhfNSq9Qej0mIBYT7Wi46MlXbnY6TX/saLpp3FL6eVnVkL5o085bhZrTYd5u/TyaPnu594dFhTR04jJ10HXNtBpq5YyLVbwGh9NZ63cjcnkVfN2WEhr/+hpanF/kuFL2n8+30MSpa+ms4xvQyKvaKXMFu0vVSkd2pve0/X5j7mV8+Fr++HH/v/IDe3RZNC9dU6Q+Orwyqiu1apJJB0rLFRu7lTeuw4SPh2q3Dku3Cmtmntv0GOVbifL+tQq107rXo4vPaEJtW2RTndzoDvWDUPPq8Ylzvel3C4Ra4ox9lZaadoQExSDabDAXxa2MuWUeagWAJ3W8/+jiPzZVYXzzlu6heUsK6V//3eg4MZTvrT8saua8R4kzHz7+77XUrGGmOh+MhZqbSXhwT/wm1Di5wvvfbqPObXPo5osPCYTJ6nbz2Whv3W+fPc/LKOl9eU7hj2793IvtSK7duG0ffTJ7h0oqw+XIQ2tTp9Y5tHDlXsrISKNbLm4V2KPIQmHOwkJav2UffT2vajZIp+yMzIX3uvFeUV2cVsq+W1Cgzm9r1yKbnhx6mBJtOvFNJD7pF+aRjBPfY32mdP/1UQbtW2bT7QPaUOO6GerMNKtQKyurCJxNF0uhZrWpP+ww83otj6Nbxi9JSKHG3Ns0y6JjO9dRzwX/pkRaINQiJef/+0y/WyDU/D/mti007QgJikG02WAuituTUOOL9flYvHrGX+v1ZDt4L5EOw3OaGMr31h8Wg/38T4Pnq3BA5sVf7Z32btn1wvpVeuw/OtCpR5vJ3GeS2MV3/RJYOfISuufUBjfHQPjh3XL3MytUZsXVm0qqiSdeueLVx4ya1ZO/2J2NxxXocbZLMBK8R/Cyc5o5nos3+9ddgbA99sX/LS6kX1dUHqDMH2QGX9La08H3fmDu5Dvh/q6FGicGGXFlWxXCbbf3klnxByprOK8bn+RxKyouU+/SQ5pmeW5qaKF2bMgDzj0bEbhB96N1syz1fOji9PHFqWkQak6EEvfvpt8tEGoJ6gumHSFBMYg2G8xFcXsWapWZ+PZT84a11GG8ocSAnlhG8hVenoC8xWA/D5788cSP09KzeAvOshmqtdY6/Mpdt9F0ghk3k+J4v1sqKoh6XjdXDR/v2WvXPEtlV+zWobYrB+RQycK9pcT/X69yXdmnOZWVkwrF42Q0zFUXzfr6C1vRn05qqGw6ZQDlZ3rM5Pwqq3DWxvFKx3Fd6qgVUjcl3swPlFaoPteIMPGpFmqcQfXqv7RQXeZ3IO9By994cKXypG51qbCoVIla/ew5+SR/3OK9b6s2FtO2ggPU6ZAcdWagl5JsQm3YgDZUKyONVm8qDnsUgltGEGpuSSXedabfLRBqiecDniewCdpF3zXb9MPnuw76sEGxYs4/kk4JHnyIQ6RJwcz1XhNtnIXaoa1ylFBzE/qj09Tr+/0q1GIF96oxi2j5uuKw/hYrP3fTJ57cfzBzG706fSPlZKXRxCGHqfBCu9UzN/XpDI1tm2dR/saDKxDWMDu7Sbyburm+gfctrHIpH6OgV9b4D27D+eLJnNvJ+/Ma1avl+TgD3fnbn1imQk+DV6iffmc9vTGjMkMmF87wyGVxvnuhxqHBD7ycH6iDoxSeG16ZJTIzI02FUzoVPwo1Xh3kwv1xW6z9aNc8m4r3lVG/Eb+q2936mp0tCDW3I5B415l+t0CoJZ4PqBabdoQExSDabDAXxR1TP+cfyWh+ZOVJyFkM9nOetH0wcysVFZfTyg3FxGfW8Ub6Dq2yXWWAtE5IOEzLus9Jrlfxs+RGlMTz3WINXTSR4IGPcODzC4PLF0/+Qa0gcQjeY2+sVas1kXwsGf3SKpUuvftheXTteS2prLxCiRAWLkUl5a4n0PFkbl1hnvbwkVS/ToYnB+XVRebAwjX4w4ebJC9OK2q6jkZ1M2jbrspDsnk/Jxc+DmnU1e0cV9P9KNR41Xf/gQqVJMdtseuH5hfN6juEmtsRSLzrTL9bINQSzwdiOoFNUBwizTb98Ik0OsGNxIr5XU+voPstZ64lOCajzQ/FPHgvUu2cdPpo/NFhbT/2xhp69+utxF+ih1/Zlg5rnRNxqJfRTgpWpid64fZExsrP3XRTjysfV/F/fVu6WiUNV6/VT/50UiOa+1uhykx4VMc8uvniVnT12MWB2yP9WLK7qJTycqpm3bOKHzf1xos5h5lyUh5mwuW6C1rSX05p7Gl/XbhQ4nBCTQtjt0LtgtMb04+/7a6yN4vbrsB4XAAAIABJREFUHO4oBT24fhVqJfvKXa0IhuuH3s/q5h0Y6lmBUHPzdkrMa0y/WyDUEtMPsKIWh3Ez/fDFoQsJZzJWzHkyM+jPlfs6UKoSCMWc961wGOMDrxwMiQq3AmOdiLiZ2CXrOOgJa7jkA7HyczdMtbDiDI+Thh7m5hbHazgRBa901aqZRrdNXBY4FmP8LR0DGQe5EjeCytGY5QInAWKtK17Mf1i4i4Y+UXmWmS5ew4FZ7PKqGpdwK2rnn96E/tarsbqucf2DYZZOnJ55dz29/skmurx3MzrpyHoqsycXvT/Lzcqr34RapJln7fphzTIciQ9b94TajaEXn3e6Nl5+7tSuZP67aeYQagnqLaYdIUExiDYbzEVxK2OxYs6Cw4+ZB+UJV7foxFxn19R32oWv8b4nfQ5b39MaU/9zmjmGSvmh77Fog3W/D69A8lf44OLEPBbt0nVqoeZm8h1JO1QSkJfyVagjh83qlSSuK5JJbrg2OAkQ673xYm79gMF7Ajlc06tQC7caYxUknNCFM2py4b1lOnFJOE7W+2+66BC66MwmKqFIeXkFLVy5h0a9sMpVav1QQk2f0Rht1kSvvmjtF7+T/t638kNdcCKbTdv3ESd64cJn0N37wsrAoeLW8yO9+FpwW5+ftkHtCdXF6/h76Xu8/NxLG5PtWtPMIdQS1ENMO0KCYhBtNpiL4o6pUJPvSeJYdOvnOskIT76nBp05FotVmsQhWL2letIa6mgCt8xjwSDWQo3bbJc2PhWFmmbN4oCzXfJB3yx+vE7UtUjgjI63XtK6ykcQqyAJdZSGW6EW3C4vvhJKqPXq1YuiETmRPgNWLpxgZcSgtoGqWMTm5qSrJCNrNx9MgMMX9B9Vmbwm+KOCThI0/pZOdGznPE/NsgptvtHr+HsxFs93i5d2JtO1pplDqCWod5h2hATFINpsMBfFDaEmj9sTc+tKEadEP/eEhoHVIj63KZEOtY01ap1gI9RB2vF8t3iZfEfKSR/8zff36FqHzji2gcoqGKsVtct7N6dLz2oadt9XPJhr1iwUnr3zcLpp3FL6edlucjog3Mr9pnFL6Odle9Q/zZjYvVrWSJ38h//OZ8vxylVwcSPUeCXuH+e3rHKrna+UllUQ/x+X9LQagWyhfhNqL76/gV7+qHIVi5OJ9Oxev0rfenavR89NW18lg6j1gmBftX588HLuIoeQ/2nIfLWSVycnXZ3dCKEW6ZvFn/eZfrdAqPlznB1bZdoRHA3igpiF4QFtaALwc3nv8MLc+pVaTzasySSiyYom3/PYWbSGgtqFinphbrqVEkLNbn8Qr8jedcXBVQ0T/bIeWu40+Y0H82DWmkuT+rXoln6HuArHtq7GhBK6nN2QwxyDE65oxm6EGodNXvX7+Wz6PjtfYVu79pSqSzirZ/NGmep/+02o3fPcSvrqp50h3ey07vVo0aq9KszTrgSztnv3ufFhq1jv2j6X/vPFFtIhpm7u93pNPPzcaxuT7XrTzCHUEtRDTDtCgmIQbTaYi+JWxsDc38z56/CgMYvUviMdZmWdwIQK9ZPvVfwt3vnUcvp+wa4AJ2uL4unn+py7WO1R437aCbVY7BP1crB6PJiHEmrM6NKzm6kMkOGKFvy8GvPA9R3IumfKi4e7EWp2WUrthBoLGz5bTJdDmmb5TqjxKuML09bT1oID9MfjG6iVLF24/d/ML6iCb8p9XWn1phLi7MC62IniGx9dYrt/LdxYaIZd2+XS8V3r0OQPN1K4jLBextXu2nj4ebRtlr6fk7vsO1B5tAeXrFppUTXBNHMItaiGI343m3aE+PUkcSyDufxYgbn/metJeLOGtahh3Vq0Zcc+NSHi1bSr/tzCU9px+d7KWdSc7CZl8fLz7xYU0BszNqvJZiwni0yZM0FaJ0Es8u0Sq0QzIlah9ujNHen4LnVCVhcP5sFCh4XXax9vove/3Up8PELPP9QnDiMOVayT/KfvqDyAOpJiSqjN+XUXzV5YWKUJnVrnqCMe/LSiFuwXzRsePLCbD8H+eNZ2euerraofnODllXu6qv/NmUvDHW6t9+mG2gtoNzZWH+jeqTaEWiQObPgefjdt3Vl5XAYX/bEhUjOm3y0QapGORJzvM+0Ice5OQpgHc/lhAnP/Mw91bpOXyYt8L+Ut+k2ovfLRRnrh/Q0BELEWahLErRPydi2y6JKzmoU8Fy4e75bZv+6iYZOWV8ma+MOiQho6cZnC47SqaSpMNVqhpjM2Tpq6jt76fHOVodV98KNQ49W0q//SgvIsK2q8OllUUqY+VnAGzrbNs4jFJhcWcc+/t55aNs5S2S+DS7hnOpS/J7tQY9ET7YqUxLvCasMavguhJk2fiEaOHEmjR4+Og+XYmozHj0xse+T/2sFcfozA3P/MrfuvuLVD+7dWSQV4smOXyEC+R/6wGG6SLe3nnNyD9+tY9+Mki1Dj4wD2FleG4vnpkHE+i2z67O3EAtkqyHhl8d2vtxCnbPe7UGOmWuTxirn2oWMOz6M2zbICq1IcJugnoXbtg7/R4vy9FGqVldPxs8/sP1D1MGxOklK4p5Qa1M2wfYloocZnEB7WOodOObqeYzhqsgs1zpppPbPPH2/f0K3g549F+p7iyn2WXHjPKD+LkRbT73OsqEU6EnG+z7QjxLk7CWEezOWHCcwTg7kOAQqV1VC+F/6z6CehZpcuP1mE2kVnNKEv5u6kz/+3I65CjVcWeJLfpEEtdVD8Zz/soC9/T2YRLMjcZkmN94qaVahxH+Yv3a0etBGD2lHntjlVUtn7SahdcOcC9VHCS3ZG/Qbh/Uv6/Lngt0pwNEG7Ftk0+JJDwk7yk1mo3TJ+KZXsL6NaGen0xG2d/PcStmmRNfmV9c/RZKQ1PW+BUEsIV6reSNOOkKAYRJsN5qK4lTEwTxzm/KXdaUVAvjf+segnocaHkfNK6Ind6tKsX3YpSMkg1Dj5w/3XdQgkL4nnihoLtYLdB6hZw8wq58i1bZ5Nl57dtEpIpk7ZzuMQaoLIqz4/LNpFw59aEfVzFmnoo1WocTKMhav20uW9m6lslXwGmfXMMb8INeZ25o0/KR+PZvJt9ybRx24E/y2cHTuhdkWf5iokMxZF8jfUmpHULrttLPoXbZ3Wsw15VZhXXqP1FdPMIdSiHeU43W/aEeLUjYQyC+bywwXmicOcD4CtnVOTJg5JjC+p0mT1hODQVtk0cchhVRJpSPu5nlCNvrYDjXx2hcog2KFlTpWDk6X5mLDHYY8cbutm71AsmVu/0vPHC16V4fPSTju6nsruyGnZg4sek0F/bqFEs7WwqOYJ5Ip1xfTK9Kqhk5FwMyHU+Cw4bhP7zslH1lPN0PXy+W68F49X3KzHJGjmkgdeuznOIBKGfI91nJs2qKWy3zpN8u2Emt2ZdZG2Kfi+WPp5KB/mf+cwUw4JtZ6tF02feL8gH0zOR0CYLFpsX3B6Y7qwV5OQB5x7sWmaOYSaF/o+uta0I/ioa75tCpjLDw2YJw5z3vfEm/R5oolSnYB1L1/wsQWSfs77bs64oXKFgUPBeHXN9EpDvMdfHzlwdo8GKizPrsSSebBQK68gWrBsdxVRE26SGzwe1gPD+b5oV65NCDVeQePJ8yujuqoEHFahxgeO/7JiT9ILNX6mp327VQnx805rrJ6lSIQa3xO8+ms9SJz3znHhxCdehUos/TycDw/s3ZxaN8ukjJppxKKeswJHU7bs2E91atc0nqhEf9SBUItmdKK8F8lEogSI2wMEJF94wF5JAMzlPSFS5nxW0abt+yDUwgzZ2Mmr6JM51fdORcrcq3dwiN2VoxfRlt9TUbMg4JXQl0Z08VqVr6/XQon3DI0Y1NY2qU0smVuFGh9BUFFemUEw3CHc1v1OWqjxZJ2TXNz55HIVZti6WRblZadT53a5YdP4Ow2OCaGmbVhFpXX1iverbtqxPy4rajt2HVC8uVjDMZ24RPt3p5VCDoed+1thIHxVp+cPFmr8oeHfn26m0rJylYmSz3TT5aPxR3s61iKWfh5OqFn/Fu2HBV4pX7dlH+VmpVGXdrU99d9pTPVzd/GZTeniM5vQ3+5yFttOdZpmjhU1J+I+/btpR/BpN33VLDCXHw4wTxzm/HWZJ6h8hhKKPYFQh0vHws9ZOAePxUsfbKB//XejapyePPFEJdlWQYNXtOzCcWPBXI96qAQF4YQa3xs80edMkKs3FdPcxbuV8ODVwaM71lYJSqIpLM6Xrysmu31ETmGjwX2zCjX2OU5nv23XgUDzwoU+RpLcw02/efWFDzBenF9EYyavUis6z94Z+blzbmzyNZrrhCGHEYuw4MJp4Gf/WqjapJ+/Z95dT69/simwosZi7o0Zm9T5anblj8c1oGvOa+l6hSqWfh5KqPH+RV5FZp9ds6kk6hVgLwfZux0rfV2wvzuJbTf1m2YOoeaGug+vMe0IPuyi75oE5vJDAuaJxVzvEZJvdWJYtCaN4PTm+nDjWPg5h8tx/VqI8djwhEenrtcTRRaPnAwimQr3dey/8mnl+uKQk8RYMHcSak4hptZJop3Y+++4oykrM40yaka3T8cu0UeoiaudX4Tb96VT4ev7wgk1UwlseOWRww+Zy4vvb6CXP6oqclg4RHNAuNtnQ3PlUNAJgztRvbwMJRg5++f6bfvohWkbiMUar5BZP5SwKGMW85fuUVkTWehu3XmAurTLpcPb5NBxXerQZ/+rzGTK5aaLDrE9182unbH0c6s9a9KW/9zfrYpQjnZFLR5C7eunjwmZ7dPJH0wzh1BzIu7Tv5t2BJ9201fNAnP54QBzMJcnEFuL9/8rnz6evV0Z0YeCm/ZznuTz5I9XkjgT4vqt+4ioglZtOBhCpSdPLB45PC/Zyo+Ld9OQCUt9IdRystLo0ENyaZJDynItgDi87YOZW+npd9ZTo7oZKslBx9Y5dHyXOkaGKVqhxmdlceGMlsGiMXg/nZ1Qu/iuX1RYZDRCjVfNdOH9cGlpNdTK2aSpa+mb+QVVOEUrFNxCDz72ghNq8LPHq0q8gskJZXSxE2rBq2jWvaz8TD/37noVAtu1fW267Oymrj6wmH632LHgd8iiVXto6BPLKTc7naY/drS6TH9siHZF08qVk9d061C5Wlmyr+q5d27HyXpd8IqaXhV98vbDAna81muaOYSa1xHwyfWmHcEn3fJ1M8BcfnjAHMzlCcTeop4M8AZ7Dv8y5eccfsp18gTp7mdWEE/4L7rrl0A2Ou7ZOT0a0DknNKS6tWsm9YHkvKp29djF1KFlNk0eWX0Pninmdt4SvBrGKzpPDTvc8Qu9npCygNGT9r6nNaYb/tZKZbwLdZ6XV48NJ9TC/U3b4fC8rTv30yFNK5OIWAv74FNvr1OHYXOxE2pO4ZVO/dHndenrOMQxuOiz3Tj5RvNGmU5VGvk7+9wns3fQW59vDlkfZ/4889j61LldbfWs6nDok7rVpe9/PypD3xwcKquv5b+7FZ+x9HPdzlChxjqCgBPPdGqdo3whkmIVajrph64n2sO1g31R22L/OeGIOlQnt6bnJptmDqHmeQj8cYNpR/BHr/zdCjCXHx8wB3N5ArG3qEUEW2Ix9b8531CvXr2iNqz3penJh87qaK3YS9hU1A2KcwXh9pvE8t1i3Ys4fGAbalSvlqtwxWChxitxt/RrbXzfZ7AY+2HhLtpbUk6tmmTSE1PXVcvWGDyMHGq4cds+W6HG1z773nqa8vGmmAk1a+hlKBfj0MNG9TKUwI12T59XN9b7zuzuY6Fx2dnNAm0KFvUswO69uh3l5das5jMsgp97bz199r8dvhRqnJXyTyc1rJLoxsTxCH8aMp9Y9HHhg9U5ocjWgv3qY0Ekh2tbD6MPJdSOPTxPicseR9Sl7p3yPLmA6XcLhJon/P652LQj+Kdn/m0JmMuPDZiDuTwBGYt6sswTs/O7rzci1HjS0fvERuqL/n++2KK+2PPkjgufmfav/25QkyivEw8ZIuathJskxvLdYp38DTi3uSuRxr0PFmp8DtWkoYcZB2MValw5r1BxYV/kEnz+mV0DOPQwlACyZrCMxYqaHld99MKazcX0ykeVwpDLh+OOoloZaep/mzrHy8sg8AeTB17OV7ece0IDWrd1H/26ovIg5eBwTzuhFu4syuCMpvyMF5eUU25Oujp0nAvvFysrr1Cp/L/95isj75Zw/ddt4j11z9xRNWnLj4sLaciEZep2pz2aoWw4CXM39RbsLiV9zAGz4Y8NvCIcSqjptkQSnmv63QKh5uXp89G1ph3BR13zbVPAXH5owBzM5QnIWLROZnt3L6Hh154ctWGegJ96VD36en6BOrfLWngywyt5XPhQ6FQowUJNh4Zy32P5bok0tE8LqCv6NKeX/xv9wdahxljb4T2S2wr2E2eX1H6RnZlGC5bvCXuUgJPvSAk1PlibCwsSfTYgHzzNK8mmwkSd+mr3d+uZiTzRn7e08kw5LsETf76W9yNykp+a6WnUoVW24wqq9mveD9amWRZVVFRQjRo16M+nNKY/n9yQdNZLDm+e+8O3YkIt1IeFaDIpWs995MPi9+2vXFnj8s28ApV4xSmbKl+rmfD/fuerrep+XjHjI2V0MhfOfquOAthcQv/+bIs60B1CLZInwOM9OEfNIzBcHpJALH/Ygd2eAJjLewaYyzG//+V8+nhWZWIRE6nKeQK+fF1RIEzI2hM3X53lei5nyTpJnPr5lkC2vFj6eXDKdbe91QKq26G16Zfle1yHt7mtX19nXc3VAkL/jcMFtxW4m/yGssucn5i6Vv05litqVp/+YVEh8apJuxZZvvgQUbyvjPbtr6B6eTUDK6XMI/iwe/43FiNFJWWUnl4jsCoWbkxvfHSJEtPB5bTu9eiKPzUPHArNK2w//zTTiFBjtiwM7TKO6hW1UPvmohFqHKZ49s3zVFd5pXTXntJAt8dMzldiavwtHenYzqET7fAK54p1RVTG5xkWlwWSOXF79Vl2VkHGou71GZuUoINQ8/p2ieB6CLUIoOEWWwKx/GEHcgg1v/gA/FxuJPjr7fCnVqgDqE3sHbPu5dC94MkVH5L81v3d5DrmI0t6ksiC4YGXV9NbY49QrYuVn/OkldOwcyZCr5O84KyBbhNGeMUdLNQ4IQPv97GWaIS9NZzPtFBjwfDX23+ukl2Q283p+XcXlUaU/MErP6/Xc+bVmT9XZqJ0s/rjpn4+uJ6Pn+DCCUp0pksW2j2711f/np5GlFueT4P6neqmyrDXsHjJy02n7Mz0AGt9w9I1RSq8MZS/9h48XwmkaQ8fSfXrZIS1wx8JyvkQNiIVvtlvxK+B63kFVYcv8j/e9cxKFTnAmSBPPjL0ESPBz5WukCMLTjmqbpUVNf4b+9jULzbTq9MPnm/nBaDpd0vChT7yEu/UqVNp2LBh1K1bN5owYQK1b98+JEMINS/uhWvDETD98IG2MwEwd2Zk+gowN000fH169eHcExvSXVe0VathkabLt4b6XX9hK2rZOJP4azKX+6/rINsxn1izCjXei/XEbZ3oqI55MRNq1rA/r0KNx+r9b7aqFOxcrGftmcSpJ65aoA25rDWNf31NwMTlvZvR3/u2jNgk+/DPy3dTRs006tI2N+DP+t2i93Bpn3driCfQE95cS5//6D6Zhtu6Y30dC53srDTKy/GeRdCubcxw6Zq9KpnGMYfnqb1WC1dW+o21nH7EPvrnjSdF1T2r0Hl62OHUsG5NtQ9Ol43b99PQiaGFmr7/7B4N6P/+Gvqwbv5wtWpDpfjkwkds6KNM+L+DPx7oenkVlfcrhgrp1texoGUhy0WHP+oMq8HPaqThy1y36d/QhBNqK1eupC1bttBxxx1Hr732Gu3YsYMGDx4c0gkh1KJ6PnGzhYDphw9wnQmAuTMj01eAuWmi4evTqw88ybhzYBsVJnXxmU3VaoyXwslD+AwrXV68u7OauPCk+dufCxz3vXixlUjX6knakR3z1Nf3xvUy6P/6tqSskgVGQsKCWegJ3hEdcpXY8Zq4xXpgs1eh53ZcglcYdNp0PmS5Yd0MNfGPtnA4HxfeP6aLfrc4hcqFsv3dggK1As0lVquN0fY71P0sbJiFyb1ze0vKVFZLrtcaIsht4LPLOCzQtFDj8Mq5i3cT2w4uocbE7YHVfJyG3kdrrTvUOWzWevWZlHb8rSn3OWskl/6jFqr/D6EWK4//vd5Zs2Yp0da3b9+QlgYOHEiDBg2KcUvkq1+9ejW1adNG3nAKWwRz+cEHczCXJyBrsWR/DXrg3eoT4/v6FXpqyKg3D+7ROKrtAbqgx8Ev02wjq9bBL+CeKk7wiyd/mUv5W9Kpbk457SqqzAR4bIf91KnecurY4RBKq2GWy5cLM+mrXzPplM776Kwj+aBxb0Xfz3fxJLtXV+91OFnUTPR1g3oVUdsmpXSglCjDzIKPbRP0+zx/S02a/GUOtW1SRoN6VV8Fsrt53qoMmrU0kzYXpFHjOmV08uH7qXu7A05dTam/r9+RTtsK0ygzo4J2F6fRh3OzqFmdvXRd7+qiyguYYH8JdW+o8eSx+/yXTNWmi04sokMaHWxPWXkNyspgEVtBY9+ufIe1bHDw760alqn/5ndacNm5twbN+DmLFq3NCPus6PZr2xnpRA+9V/nOZT/67rda1e6PxEd1+6KZt9gd05JwK2oaxMaNG2nmzJl03nnnUUZG6JhXrKh5eRxxbTgCWGmQ9w8wB3N5AvIWh42fRSu21q6yT+jkI+vSA9cf6qoxV41ZrJKI8GrRJWc1U6tnkYZPujKYQBfZ7U/hJAv1c/dTwwb1VCikyRJNyBS3g7MArlhfmZ2zQ8scdcSC6WJlwvt+smpVCthYl2hW1Kwhpf3PbUbXnhd5aGas+xnP+tduLlHm+RDwMZNXKTH8yj+Pj6pJOnz4ojOa0MoNxVRUUk7Hds6jc09oSOPfWENzf6vMaBlulfPeF1bSFz/uVFkq+XxAXfRh5bxSx1kcuUy5r2vg75y8pFnD0AeWP/3OenpjxiaVROXqv7aw7afeu8tnVur3ou4TRy/wcSahjk2IZOXW9LwlIYXakiVLqF+/fsRhkM899xxdcsklIZ0QQi2q5xM3WwiYfvgA15kAmDszMn0FmJsm6lwfMz+ux2n0xqeb6NM5O2jTjsrEDjp8MVwN//1uOz30auWZTbEKlXPugX+vsIqSru1zq+3jeW54Zzq8jbnjCjj8lMNQo0kOYxc2aJJwZRa8YpUhsc/JjUxWHbYuE0Kt1x/q03UXtoqJgBUDIWBIh5eaFGqcdZGTgnCSjzq5lUuvr8/YTK9/UnmGXThRYxXa4brPxyu8em+lUOOQTmvorN19ul4WXDde1Mq2aruskwHxeWYT4n3CEGoxcMri4mK1R41X1SZNmkR5efYx1RBqMYCfolViAis/8GAO5vIE5C1a/Zz3lD3+5hqaMWeHo/D6dn4B3f1M5Z6dcF+U5XvkH4tWocZpvDmhHCelePbtFbS1ME194b+wVxPiM6daNcmMOrW79TBpr/vTJKnxnim7VOuxbIMJoYbVNHcjFAuhxsk8OLsmf0jQvmMVYOGS33B7vl+wiw6UllOb5tlVjiF4+8stqlOcXOaI9rmenkFtv2v72nTNeS2q7QnlM9L4Gi7WZCTBh2iHEmpd2+XS00GHeDuNgOl5i+9X1KZMmUIDBgxQXFiY9e/fP8Bo+/btNG7cOBo+fDiEmpPn4O9REzD98EXdoBSoAMzlBxnM489cCzD+unzXlW1DJqTQqzd80OyD1x+KcEebodOrRzVr1qDzTmscWIm5+cHZND+/6raJSMKcgk3qM65MpWGX98bYWTQh1LBq7G58YiXUgq17yXLKCUgOHKigrMyDoY+cDKVkf9nv4i/Ncxiu9cy+U46qVy27bfCh97r9boUah0n3Pqkh3XzxIe7AI+vjQU6cpp8f+vXr19Pll18eEiBW1Fz7Fi50IIAJrLyLgDmYyxOQtxjs57xP6eK7f1ENYfHAafuD9yqxmOMDszkUCaIg/JjZHdb7zodfUa16R9AHM7epDHZrNpVElUlQr1Bd99BvKr0+xqT6mEQj1LQAtjswWv6J9b9FPwq1WFDjd+Wz762nz/9X/cgGXv3red1cZTZY4FuFmt05bNazAL1+wDE9b/H9ilrwwM6YMYMuvfRStYLGafmvueYays7OhlCLxROAOqsQMP3wAa8zATB3ZmT6CjA3TdS5Pjvm1omCXUiRPkSXV90mj+iC1TRnzLbvc05rPve3QpX23euETFfIKfWL95WpQ4d54sgFQs2sUIMA9ubgqSLUmIo+tiH4+f11xR66/pEl1LpZFr32+743TdEq1Oz2AnMI+vvfbqVn3l3v+b1g+jc04YSaN1clwoqaV2K4PhQB0w8fSDsTAHNnRqavAHPTRJ3rC8WcV8w+nrWdDm2VTS+N6BKoiMXAoDGL1Gqam4Qjzi1IvSuszN2c6xXuIPLgMCoINXt/inRFjUN8p3+/Xa18QgC7e1alhJpEllKnHv+4uJCGTFhGfFbiozdVZsrdWXiAnp+2gT773w7175OCsrtyyOT6rZUZMq/6S4tAchSrrd9WF9E1DyxW0Qxvje3m1IzA303/hkKouUbvrwtNO4K/eufP1oC5/LiAOZjLE5C3GMrPWRxcdNcC2ltSTrnZ6XRUxzx68PoO6lDs+Ut3E6+mTb3f/QRCvmf+tehVqPHE1y45CB/Qywf1WgsnH+AkBChVCUQq1NwemAzeBwlEK9R4pXn/gXJV4Z9v+1n9f2syDitrffg17+eKR9F95YOxRwxqq5qwcn0JjXwu/OHofJRB4/q1wu6L0x9hOOMll5ysdMdMlKbnLRBq8fAqAzZNO4KBJiV9FWAuP8RgDubyBOQthvNz62Z5bhmnfX9i6lrVyGhSwMv30l8Wg5nbpfDWLWYxtnxdsTqfzvpvnKiE97/xV3tr+frpY6hGDX85TkL7AAAgAElEQVT11w+tiVao/eP8lvTXUxsjzNfFYGrxckijUnp6+DGuRYauunBvKe3aU6r+s/+oher/hxJqLpoT00t0X1kotm5WeeYan/W2elOJ+mDy19MaV3l2dWO8CDUtAPkctiM75IX1QdPzFgi1mLpP7Co37Qixa2ny1Azm8mMJ5mAuT0DeopOf8360eUt2q9AvXewynMm3PHEtehFqPBHkFcxBf648UNfuEG0rCb9OaOM9WtEKtfG3dFIHLaM4E9DipWWDMnr4liPVDU6rR7pW/gDxwMuVZzMmil/bhR9z28Odr+ZMkSiSsGan97kbu9ZrINS8EvPJ9aYdwSfd8nUzwFx+eMAczOUJyFt08nPeBzJ91jbiM4F0GX5FW9uvxPKtT0yLwcx7D56v9vydenQ94syC1sKT3n99uJEuObspLc7fq/53uAKhZk/HjVDjjxGcst160DGHlvKqJvZjun/WQgk1zpi+b38F1curPLDaroQ6nNrPfv3DokK1us1l0ao99M5XW9X/jjbqgD/K7NtfGQK6ded+2rbrgGOdTu9z96NYeSWEmldiPrnetCP4pFu+bgaYyw8PmIO5PAF5i2783JoFEmdJRT9Gwcytq2TBE9Lg8FO23qR+LRrzjw408a01PJWiv/dtQS0bZVKTBrWib1yS1hAs1LibVtacNGThyj1UKyOdbr64VeDg43BhqUmKKupu6fdFZgZR+5Y5qr60tIPnlx3fJS+wQhxsTAu1C05vrA6D53JI06yo2xTLCvgQ7iJLxAF/dOF9vXVyQwtSt+3hEEkufDA3C8BL/tiUrv9bK9pWcIDq1q5Z7eB4N+9zt7Yh1LyQ8tm1ph3BZ93zZXPAXH5YwBzM5QnIW3Tj55xYZNm6YsrOTKPD21ROvFAiJxDM3JoU5PLezejvfVsGKreuMDSqm0HHdM6jPxxWR61o8vlpZeUVng/qjbzliXunk1DjswP18Qbjb+lInVpX+rlTMovEJRK7lls/7NhZscuEqK/T/n7ZOc3osrObqn82IXhi19vqNfNzyftErSuz0drXXBrXy6BWTbLUQd38UeGB6zpU2bPm5n3upS1YUfNCy0fXmnYEH3XNt00Bc/mhAXMwlycgbxF+7g/m1lW1a89vSWce20Cl5rYKtf7nNKMr+jSHMItgyKx+fuXoRbRyfTE9enNHOvLQ2mpCfcYNPwVqve6CltSwbob67zGTK/dL+Tn0LgIcMb2FP+wsyt9L389ZQF26dKFXpm9Uh7rr0qZZFt12WWt1Rlhw0f6OlfuqZOxW1vmK4CMjTL/PIdRi+qjErnLTjhC7liZPzWAuP5ZgDubyBOQtws/9wZyTKEz7ZistWrVXNUhPVPXh4tZ/k29x4lu0+rkWxad1r0eN69Wi9DSitz7fEraTEGrefIBT7H/48bfUo0ePQNhecA12TCHU7Dmz+H336y3qfDZrgVDz5pfVrsaB11ECxO0BAphMyTsDmIO5PAF5i/Bz/zD/dn4BPT9tPeVvLKEu7XLpugta0YsfbFBZHyHUohsnO6EWrkY+s4pXfrhk1kqjiUM6RdeAFLvbKtR4P9XWggOUm51Gb8zYTAuW71E0INS8OQUnLRk6cVmVm/SqMIdA79h1gJYvmkW9evXyVnGYq7GiZgylbEX4YZflzdbAHMzlCchbhJ+DuTwBeYvh/Dzc/p7gr+fyLU9ci1bmvHq5Yl0xlZaVq6QM38wvqNYx6wHGfk9m4ddRsTLnrIgZGTWIzxvTCVpmTOyums7ZIMsrSP3t6XfW0xszNgVWlP3at3i0y+7dMLB3c3V+22NvrA0coWJy9RdCLR4jbcAmJlMGIHqsAsw9AjNwOZgbgOixCjD3CMzA5WBuAKLHKsIx54QWH8zcSl/PK6iyr4dNQKh5BG25PJi5TsTCqzvBqxR8Gyd1ubx3c1VDVq2DGQsjb0Hq3RnKz4NDT1dvLFYiI6tWOq3bUqJW36JNbZ+MtJ2StOg+swA25bMQagnqSfhhlx84MAdzeQLyFuHnYC5PQN6iGz+vqCC648llNPvXQtXAL578g9EscvK9jq/FUMxDTX6RzCL68XISauEs4KNEdTrBvtq1Xa5aidRl9aYSdUwAJ8i5pd8hgSMmohlJCLVo6MXxXjc/MnFsXlKaBnP5YQVzMJcnIG8Rfu5f5ry6xqn7a+ekU3ebDHnyLU9cixBq8mMXirk19FS3Sh8Szf/N5wKe37NJlbTz8q33n0V+H/AxElwObZWtVtiLSyoPxObMpfe+uCqwn9WU0IVQ858fuGoRfthdYTJ6EZgbxemqMjB3hcnoRWBuFKerysDcFSajF4G5UZyuKoNQc4XJ6EXh/JxDHcvKKpeD+MyxPkN+Dth+Y/QR1LJxptG2JEtlnFCE9/u1a5FVbcWMP+rc+cRC2lqYRnwW4LGd60TdbQi1qBHGpwL8yMhzB3MwlycgbxF+DubyBOQtws/9w9y6SmFtFUIfox8jL37ee/B82ltcpoyaTIYRfS/8VUNpWYUKbwx1CPhtj86i/y2vRf3+2JRu+FurqBsPoRY1wvhU4OXhi08Lk88qmMuPKZiDuTwBeYvwczCXJyBvMZyf61WKf3+6iZavK1aNg1CLfoy8vlvWbi6hZg0zKaNmjeiNp2gN90z6nr76NZMa1cugC09vQnxWIJdWTbLUyqXXAqHmlZhPrvf68Pmk2QndDDCXHz4wB3N5AvIW4edgLk9A3qIbP7//5Xz6eNZ2CDVDw+OGudUUn71mKluhoS4kXDVaqHHDO7fNoS7taqs+8LmAvPfPa4FQ80rMJ9d7ffh80uyEbgaYyw8fmIO5PAF5i/BzMJcnIG/RjZ9P/nADTf5wI4SaoeFxw9yQKVTzO4F3PvyK9qYfRs9P21CNSSQhpRBqCepaePjkBw7MwVyegLxF+DmYyxOQtwg/9ydzCDWz4wI/N8vTTW3M/MSTe9IL0zaoA925fDOvgLbtOkAv3t3Zc8p+CDU31H14DR4++UEBczCXJyBvEX4O5vIE5C3Cz/3LfMeuA1SzZo2QyRrkW564FuHn8mOnmXMY6dad+1UDxkzOp8X5e1U6fz7mY09RmeujDyDU5MfQiEU8fEYweqoEzD3hMnIxmBvB6KkSMPeEy8jFYG4Eo6dKwNwTLiMXu2VeuLdU2QuVVc9IY1KkErfMUwSHSDftmN88fqk6X42FWrvm2fTUO+vorivaumoPhJorTP67CA+f/JiAOZjLE5C3CD8Hc3kC8hbh52AuT0DeIvzcH8y1ULvn6nY0Z+Eu2rzjAE0c0slV4yDUXGHy30V4+OTHBMzBXJ6AvEX4OZjLE5C3CD8Hc3kC8hbh5/5groWabk3tnHT6aPzRrhoHoeYKk/8uwsMnPyZgDubyBOQtws/BXJ6AvEX4OZjLE5C3CD/3B/NgocatcpsBEkJNfgyNWMTDZwSjp0rA3BMuIxeDuRGMnioBc0+4jFwM5kYweqoEzD3hMnIxmBvB6KkSMPeEy8jFdsw5m+kPCwupvIJUUhEINQvqkSNH0ujRo43A91MlePjkRwPMwVyegLxF+DmYyxOQtwg/B3N5AvIW4ef+Yb5lx37KykyjP9/2M4SadVgg1OSdNFkt4oUnP7JgDubyBOQtws/BXJ6AvEX4OZjLE5C36OTnp/1jLoQahJq8Y6aCRaeHLxUYSPcRzKWJE4E5mMsTkLcIPwdzeQLyFuHn/mPee/B82ltcRr1PbEjDXaToxx41+TE0YhEPnxGMnioBc0+4jFwM5kYweqoEzD3hMnIxmBvB6KkSMPeEy8jFYG4Eo6dKwNwTLiMXOzG3JhZxk1AEQs3IsMhX4uQI8i1KfotgLj/GYA7m8gTkLcLPwVyegLxF+DmYyxOQt+jk58vWFtHVYxerhiWcUKuoqKCpU6fSsGHDqFu3bjRhwgRq3759Nco7d+6ka6+9Vl175ZVX0qRJkyg3N9d2NLBHTd5Jk9Wi08OXrP2OZ7/AXJ4+mIO5PAF5i/BzMJcnIG8Rfu5P5l72qflqRW3lypW0ZcsWOu644+i1116jHTt20ODBg6tRnj17NjVv3pzatGnjOAIQao6IcIFLAnjhuQRl8DIwNwjTZVVg7hKUwcvA3CBMl1WBuUtQBi8Dc4MwXVYF5i5BGbzMDfOEFWpWTrNmzVKirW/fvlXwFRYW0k033aRE3N133009evSgGjVqhEQ8cOBAGjRokMEh8EdVq1evdiVU/dHa5GgFmMuPI5iDuTwBeYvwczCXJyBvEX4O5vIE5C268fOnP6lNmwrS6Lpz9lKzemWBRvbq1atag321oqZbt3HjRpo5cyadd955lJGRUa3RpaWlNG/ePBo7dqxacevZs2fIkcCKmryTJqtFN19JkrXv8eoXmMuTB3MwlycgbxF+DubyBOQtws/9yVwnFBkxqB11bptDuVnp1KBudb3DrfedUFuyZAn169ePOAzyueeeo0suuSQk5cWLF9PkyZPpvvvuo+zsbNvrINTknTRZLeKFJz+yYA7m8gTkLcLPwVyegLxF+DmYyxOQt+jGz+96egXN/LmgSuNu+Fsr6vfHpomxolZcXKz2qPGqGicKycvLsyW9f/9+mjhxogptbNiwIYSavD+mlEU3D19KARHoLJgLQA4yAeZgLk9A3iL8HMzlCchbhJ/7k/nkDzfQ5A83Vmlc43oZ9PaDR/pLqE2ZMoUGDBigGsXCrH///oEGbt++ncaNG0fDhw8PKdRY0L344otKqCHro7wzpppFvPDkRxzMwVyegLxF+DmYyxOQtwg/B3N5AvIW3fr5toIDVLyvjBbnF9GYyatUQ+3S9fsu9JEbymn6uaPr16+nyy+/3JZyeXm5uqakpIT69OkTciQQ+ijvpMlq0e3Dl6z9j0e/wFyeOpiDuTwBeYvwczCXJyBvEX6eGMxfnb6Rnp+2wf9CbcaMGXTppZeqFTROEnLNNdeovWec/fH222+nUaNGEWd9HDJkiEoywmepccKRtLQ0CDV5X0w5i3jhyQ85mIO5PAF5i/BzMJcnIG8Rfg7m8gTkLUbi5z8uLqQhE5b5X6jFAidW1GJBNTXrjOThS01S5noN5uZYuq0JzN2SMncdmJtj6bYmMHdLytx1YG6OpduawNwtKXPXRcJ82doiunrsYgg1c8MQ/5oicYT4tzqxWwDm8uMH5mAuT0DeIvwczOUJyFuEn4O5PAF5i5H6OR+CnTB71ExixYqaSZqpXVekD19qU4uu92AeHb9I7gbzSKhFdw+YR8cvkrvBPBJq0d0D5tHxi+RuMI+EWnT3RMocQi067r67O1JH8F1HEqhBYC4/WGAO5vIE5C3Cz8FcnoC8Rfg5mMsTkLcYqZ9DqMmPVUwtRuoIMW1UklcO5vIDDOZgLk9A3iL8HMzlCchbhJ+DuTwBeYuR+vm8pbupe6fq50b7Mj2/SawIfTRJM7XrivThS21q0fUezKPjF8ndYB4JtejuAfPo+EVyN5hHQi26e8A8On6R3A3mkVCL7h7TzCHUohuPuN1t2hHi1pEEMgzm8oMF5mAuT0DeIvwczOUJyFuEn4O5PAF5i6b9HEJNfgyNWDTtCEYaleSVgLn8AIM5mMsTkLcIPwdzeQLyFuHnYC5PQN6iaT+HUJMfQyMWTTuCkUYleSVgLj/AYA7m8gTkLcLPwVyegLxF+DmYyxOQt2jazyHU5MfQiEXTjmCkUUleCZjLDzCYg7k8AXmL8HMwlycgbxF+DubyBOQtmvZzCDX5MTRi0bQjGGlUklcC5vIDDOZgLk9A3iL8HMzlCchbhJ+DuTwBeYum/RxCTX4MjVg07QhGGpXklYC5/ACDOZjLE5C3CD8Hc3kC8hbh52AuT0Deomk/h1CTH0MjFk07gpFGJXklYC4/wGAO5vIE5C3Cz8FcnoC8Rfg5mMsTkLdo2s8h1OTH0IhF045gpFFJXgmYyw8wmIO5PAF5i/BzMJcnIG8Rfg7m8gTkLZr2cwg1+TE0YtG0IxhpVJJXAubyAwzmYC5PQN4i/BzM5QnIW4Sfg7k8AXmLpv0cQk1+DI1YNO0IRhqV5JWAufwAgzmYyxOQtwg/B3N5AvIW4edgLk9A3qJpP4dQkx9DIxZNO4KRRiV5JWAuP8BgDubyBOQtws/BXJ6AvEX4OZjLE5C3aNrPIdTkx9CIRdOOYKRRSV4JmMsPMJiDuTwBeYvwczCXJyBvEX4O5vIE5C2a9nMINfkxNGLRtCMYaVSSVwLm8gMM5mAuT0DeIvwczOUJyFuEn4O5PAF5i6b9HEJNfgyNWDTtCEYaleSVgLn8AIM5mMsTkLcIPwdzeQLyFuHnYC5PQN6iaT+HUJMfQyMWTTuCkUYleSVgLj/AYA7m8gTkLcLPwVyegLxF+DmYyxOQt2jazyHU5MfQiEXTjmCkUUleCZjLDzCYg7k8AXmL8HMwlycgbxF+DubyBOQtmvZzCDX5MTRi0bQjGGlUklcC5vIDDOZgLk9A3iL8HMzlCchbhJ+DuTwBeYum/RxCTX4MjVg07QhGGpXklYC5/ACDOZjLE5C3CD8Hc3kC8hbh52AuT0Deomk/h1CTH0MjFk07gpFGJXklYC4/wGAO5vIE5C3Cz8FcnoC8Rfg5mMsTkLdo2s8h1OTH0IhF045gpFFJXgmYyw8wmIO5PAF5i/BzMJcnIG8Rfg7m8gTkLZr2cwg1+TE0YtG0IxhpVJJXAubyAwzmYC5PQN4i/BzM5QnIW4Sfg7k8AXmLpv0cQk1+DI1YNO0IRhqV5JWAufwAgzmYyxOQtwg/B3N5AvIW4edgLk9A3qJpP4dQkx9DIxZNO4KRRiV5JWAuP8BgDubyBOQtws/BXJ6AvEX4OZjLE5C3aNrPIdTkx9CIRdOOYKRRSV4JmMsPMJiDuTwBeYvwczCXJyBvEX4O5vIE5C2a9nMINfkxNGLRtCMYaVSSVwLm8gMM5mAuT0DeIvwczOUJyFuEn4O5PAF5i6b9PKGF2rRp06ioqIguvfTSkCMxcuRIGj16tPxIxdiiaUeIcXOTonowlx9GMAdzeQLyFuHnYC5PQN4i/BzM5QnIWzTt5wkr1DZs2EBDhw6lPn36UP/+/SHU5H0x5SyafvhSDmAEHQbzCKBFeQuYRwkwgtvBPAJoUd4C5lECjOB2MI8AWpS3gHmUACO43TTzhBRqZWVlNGPGDFq9ejXl5eWFFWoDBw6kQYMGRYDa37dw39u0aePvRiZZ68BcfkDBHMzlCchbhJ+DuTwBeYvwczCXJyBvMRo/79WrV7UGJ6RQW7RoEbFYW7BggeoQVtTkHTEVLZr+SpKKDL32Gcy9Eov+ejCPnqHXGsDcK7Horwfz6Bl6rQHMvRKL/nowj56h1xpMM084oVZcXEwM4eyzz6Y333wTQs2rB+H6iAmYfvgibkgK3Qjm8oMN5mAuT0DeIvwczOUJyFuEnyc+84QTarNnz6bmzZursL8pU6ZAqMn7YMpaxAtPfujBHMzlCchbhJ+DuTwBeYvwczCXJyBv0bSf+16osRgbMGCAIv3SSy/RnDlz6Nlnn61C/rXXXgsZ/oisj/JOmqwWTT98ycrJZL/A3CRNd3WBuTtOJq8Cc5M03dUF5u44mbwKzE3SdFcXmLvjZPIq08x9L9TCwcOKWvVNhyadDXVVJWD64QNfZwJg7szI9BVgbpqoc31g7szI9BVgbpqoc31g7szI9BVgbpqoc32mmUOoOTP35RWmHcGXnfRZo8BcfkDAHMzlCchbhJ+DuTwBeYvwczCXJyBv0bSfJ7RQc4MfoY9uKOEaNwRMP3xubKb6NWAu7wFgDubyBOQtws/BXJ6AvEX4eeIzh1CTH0MjFvHwGcHoqRIw94TLyMVgbgSjp0rA3BMuIxeDuRGMnioBc0+4jFwM5kYweqoEzD3hMnKxaeYQakaGRb4S044g34PEswjm8mMG5mAuT0DeIvwczOUJyFuEn4O5PAF5i6b9HEJNfgyNWDTtCEYaleSVgLn8AIM5mMsTkLcIPwdzeQLyFuHnYC5PQN6iaT+HUJMfQyMWTTuCkUYleSVgLj/AYA7m8gTkLcLPwVyegLxF+DmYyxOQt2jazyHU5MfQiEXTjmCkUUleCZjLDzCYg7k8AXmL8HMwlycgbxF+DubyBOQtmvZzCDX5MTRi0bQjGGlUklcC5vIDDOZgLk9A3iL8HMzlCchbhJ+DuTwBeYum/RxCTX4MjVg07QhGGpXklYC5/ACDOZjLE5C3CD8Hc3kC8hbh52AuT0Deomk/h1CTH0MjFk07gpFGJXklYC4/wGAO5vIE5C3Cz8FcnoC8Rfg5mMsTkLdo2s8h1OTH0IhF045gpFFJXgmYyw8wmIO5PAF5i/BzMJcnIG8Rfg7m8gTkLZr2cwg1+TE0YtG0IxhpVJJXAubyAwzmYC5PQN4i/BzM5QnIW4Sfg7k8AXmLpv0cQk1+DI1YNO0IRhqV5JWAufwAgzmYyxOQtwg/B3N5AvIW4edgLk9A3qJpP4dQkx9DIxZNO4KRRiV5JWAuP8BgDubyBOQtws/BXJ6AvEX4OZjLE5C3aNrPIdTkx9CIRdOOYKRRSV4JmMsPMJiDuTwBeYvwczCXJyBvEX4O5vIE5C2a9nMINfkxNGLRtCMYaVSSVwLm8gMM5mAuT0DeIvwczOUJyFuEn4O5PAF5i6b9HEJNfgyNWDTtCEYaleSVgLn8AIM5mMsTkLcIPwdzeQLyFuHnYC5PQN6iaT+HUJMfQyMWTTuCkUYleSVgLj/AYA7m8gTkLcLPwVyegLxF+DmYyxOQt2jazyHU5MfQiEXTjmCkUUleCZjLDzCYg7k8AXmL8HMwlycgbxF+DubyBOQtmvZzCDX5MTRi0bQjGGlUklcC5vIDDOZgLk9A3iL8HMzlCchbhJ+DuTwBeYum/RxCTX4MjVg07QhGGpXklYC5/ACDOZjLE5C3CD8Hc3kC8hbh52AuT0Deomk/T3qhdtppp1HPnj3lRyrGFlevXk1t2rSJsRVUbyUA5vL+AOZgLk9A3iL8HMzlCchbhJ+DuTwBeYvR+Pno0aOrNTjphZr8EMEiCIAACIAACIAACIAACIAACERHAEItOn64GwRAAARAAARAAARAAARAAASME4BQM44UFYIACIAACIAACIAACIAACIBAdAQg1KLjh7tBAARAAARAAARAAARAAARAwDgBCDXjSFEhCIAACIAACIAACIAACIAACERHAEItOn64GwRAAARAAARAAARAAARAAASME4BQM47UXYWcgvOee+5RF//zn/+kkSNHurvR5qply5bRkCFDqLi4mJ588kk67LDD1FXffvst3XDDDZSVlUUTJ06kE044IWIbyXCjSeaFhYX06quvUrNmzejCCy8M4Ak1FsnAL5I+SDAPNRaRtDcZ7ok1871799IjjzxCTzzxBPXu3ZvGjRtHTZs2TQZ0Efch1swrKipo6tSpNGzYMOrWrRtNmDCB2rdvH3F7k+HGWDO3Mpo2bRoVFRXRpZdemgzoIuqDBO+dO3fStddeq3z9yiuvpEmTJlFubm5E7U2GmySYM6cdO3bQM888Q8899xxNmTKFTj755GTAZ6QPsR4D9vmrr76a3n33XdXeo446it58883APJ7/DULNyFBGVgk/EFz69+8fWQVExJMmFnl///vf1QuNH7a7776btm7dqh664cOHE5/pcP/996sJVfPmzSO2lQw3mmDOHF5++WV64IEHFHs9fqHGIpV/aJhVLJmHGotk8NVo+hBL5nPmzKHGjRtTy5Ytafz48VRQUED8Y1arVq1ompzw98aS+cqVK2nLli103HHH0WuvvaYmVoMHD054ZtF2IJbMdds2bNhAQ4cOpT59+kT1Wx1tX/1wf6x5z549W81RcEbswdGONfPNmzfT9ddfT6eccooSx/Xr1/eDq/mqDbEcA36382JKixYtVJ95AeDMM88M/DeEWpxdwcTgz507l/hr36hRoygtLY3Gjh2rvnKvX7+edu/erX5Y+GvsY489pr7EnnXWWXHudXzNm2CuexBcV6ixOOaYY+Lb6ThbjyXzUGMR5y7H3bwEc+7kqlWrVGTA448/Tg0bNox7v+PZACnms2bNUqKtb9++8eyuL2zHmnlZWRnNmDFDfezMy8uDUDPwcTnUO5sjI2666Sb1EYI/Nvfo0YNq1KjhCz+LZyNi6eOlpaV07733UpcuXdRqMXjbj3Qsx8Bqkefs//73v+mKK66o8uETK2pxfAKtg89fpfmBeemll+j4449XEx9e9s/Pz6cbb7xRhUfycjSvjGVnZwdazUukfC+HC3DhOmvWrEn8AO7Zs6fKv/Pfo1m9iyMqY6ZNMA/1QxNqLPr162es/YlYUSyZQ6g5/7BE+m5xw3b79u3q4xB/KKpbt24iuqexNkv4+caNG2nmzJl03nnnUUZGhrG2J2pFsWa+aNEiYrG2YMEChQi/nwejgGLxXuF5y7x589Q7hVeMe/bsmaiuaazdsfTxJUuW0F133aWiI9577z0VgcXRWTyHRDlIIJZjYOXM4/Hbb79V+wgHoRZHb7QOPi/5f/7553TnnXfS008/rZafe/XqRbfccoval9CxY0f1QPF/6z1oWphZf0B0nXz9gw8+qPam8ZduFnonnngi/fWvf41jj+Nv2gTzUBPY4K8uJr/CxJ9c5C2IJXM3YiLylifunRLMmc7ChQvVxIonsKn+NTbWzPlHnD/6cKgMh7VfcsklieughloeS+a85/vLL7+ks88+W+0ZgVCrGsYe6ZzFzTt78eLFNHnyZLrvvvuqfJg25DYJVU0sffz999+nr776SoWu816pm2++Wa1mpnoUULCDxHIMrLZ49Z5Fc9euXas0AUItjo9s8ESev06//vrrKiEI730699xz1UPDX5dycnLUV2vedGgVavwDwl+h9Je+V155hTIzM1WCi+eff17to7r88stVOMGtt95a5d44dj1upk0wD/VDE2ossKJWdS9mJBx5V8oAACAASURBVH7u9OMOUVz1kYqln2tL/N7hr7Acap3q+zDtPprFws9ZPPAeNV5V44gLDsdL5RJLP7ful8L7pdLLYsnb6sf79+9XH5kHDRqEkOqgcFOT75Xg8eQtMk2aNEn5leNwQo3/ZnIMtC32ec59wB/ggt/rEGpx/JXTYYo8kecvSCzQOITxp59+UkvPboQa74uaPn26EnRc9B416xcRDtv44IMP6I477kj5JW0TzEOJBjdjEUd3i5vpWDJ3EnBx63ScDceaOe97/frrr9XeBv5hRzkYdh7N+9yNP/MkgRNDcZgShFplqL9p5iyIOfTu2WefreLaLJJTOfwx1u8VDZv5v/jii0qopfpHoFgy//TTT+mXX35Rvs4REWyL3ympHnllJ9Ri8Z6x2uGkRRxVxwsrwQVCLQ4zjIceeogaNWqkLLOgOvroo9UDwptpr7rqKvWllLOqnXrqqWpljb9y8MuKwyL5xdW9e/dAq62ZBjmWnve48TI2X88KnZe1eaWH97alcgptk8xDTabCjUUc3CzuJiWYu5nYxh2EYAMkmLNI++KLL6hdu3YqRfymTZtU4iIOt07FIsFcc2X2HI7HyaLsftBThb8kc2aa6itqkrzLy8uVj5eUlKhMm6laJJjzntfbbrtNbavhTJscgXXNNddQ27ZtUxV7lX5LjIE2+N1336n/aXc0AoRaHNyRzwjhh8O6cZNXvQYOHEinn366ynb0zjvvqHBHDmXkVbY6deqos4vOOecc9aNhzbDGexc4JJL3tXG6bJ4w8aDzl78BAwaoM9YaNGgQh576x6Rp5jwGzJaL9Sur3Vj4h4JsS6SYhxoL2d76w1qsmV922WXqww+fz8jh1FxOOukkFbKdqim1Y82c3+O8d4GzsvHXbv76zZMpa1Ipf3ifXCskmFt7k+pCTYL3/Pnz1VyFk+TwnIcT5nAm61QtEsyZLYf48t40Ljhvt6q3SY0Bf4Dj31Ce3+tFHGtLINRS9S2AfoMACIAACIAACIAACIAACPiWAISab4cGDQMBEAABEAABEAABEAABEEhVAhBqqTry6DcIgAAIgAAIgAAIgAAIgIBvCUCo+XZo0DAQAAEQAAEQAAEQAAEQAIFUJQChlqojj36DAAiAAAiAAAiAAAiAAAj4lgCEmm+HBg0DARAAARAAARAAARAAARBIVQIQaqk68ug3CIAACIAACIAACIAACICAbwlAqPl2aNAwEAABEAABEAABEAABEACBVCUAoZaqI49+gwAIgAAIgAAIgAAIgAAI+JYAhJpvhwYNAwEQAAEQAAEQAAEQAAEQSFUCEGqpOvLoNwiAAAiAAAiAAAiAAAiAgG8JQKj5dmjQMBAAARAAARAAARAAARAAgVQlAKGWqiOPfoMACIAACIAACIAACIAACPiWAISab4cGDQMBEAABEAABEAABEAABEEhVAhBqqTry6DcIgAAIgAAIgAAIgAAIgIBvCUCo+XZo0DAQAAEQAAEQAAEQAAEQAIFUJQChlqojj36DAAiAAAiAAAiAAAiAAAj4lgCEmm+HBg0DARAAARAAARAAARAAARBIVQIQaqk68ug3CIAACIAACIAACIAACICAbwlAqPl2aNAwEAABEPAfgeLiYho8eDA9++yzVRrXpk0bOuecc2jIkCF02GGHxbzhU6ZMoQEDBig7n3/+Ob311ltV2nTUUUfRm2++Sdu2baNTTjlFXXfttddSjx496KqrrgrZPr7mscceo+zsbNq7dy/95z//oaeffprmzJlDZ555Jt15553UsmVLWrp0KS1YsIDuueceVdfMmTPp5JNPjnm/YQAEQAAEQCB1CECopc5Yo6cgAAIgYIRARUUFvfzyyzRo0CAlfsaNG0fr1q2j2267jX799Vf1t549ezra4npmzJhBxx57LDVs2NDxeusFLNRYLL7++uvUqlUrsraJhdjjjz9OeXl56pbVq1fTZ599ptr79ttvU/369emMM86gN954Q4k9Lc527dql/u0f//gHFRYW0k033UQ//PADjRkzhi688ELKyMigefPm0YgRI2jgwIHUv39/+uabb1RfIdQ8DR8uBgEQAAEQcEEAQs0FJFwCAiAAAiBQlYBe0bKuQPHK1vnnn69WrV555RVq3rx5SGwsrL788kuaOHEivfjiixEJtVdffZW4HVrk2bWJG7B9+3b66aef6KyzzqrSnlDXl5aW0qhRo+j++++n5557jv7v//6PatSoEbiXxVt+fj5dfPHF9N1336kVOwg1PCEgAAIgAAKmCUComSaK+kAABEAgBQjYiZytW7fSZZddplaveKWsV69eKnTwmWeeoa+//lqFDj788MPEYYlTp05VYYS82sXltddeUytUa9euVStWH374IQ0dOpRuvfVWFYYYXNh+rITakiVLqF+/flReXq5CKg8//PCQIwqhlgLOji6CAAiAQJwIQKjFCTzMggAIgEAiE7ATart376YbbrhBCSgWXqeddpoKN7z00kvV/i1egTr11FNVqCTv/2JhxkWviu3cuVOFITZt2lSJOBZpHJrYt29fUaH26aef0tlnn6323FlX7OzGC0Itkb0YbQcBEAABfxOAUPP3+KB1IAACIOBLAnZCraioiG655RZ64YUXAitk3HheaWPhNmHCBDr33HNVsg6+NliozZ49WwkkTt5xwQUXqKQlOTk59OCDD1KtWrWqcIjlitr777+vxOEf//hHtQeucePGWFHzpReiUSAAAiCQ3AQg1JJ7fNE7EAABEIgJATehjyx0OOSRE3twYg5ONnLCCSeEFGqcpfGSSy6p0t7LL7+cnnzyyUBiEP3HWAq1uXPn0l/+8hdq1KgRQh9j4j2oFARAAARAwA0BCDU3lHANCIAACIBAtRUta8ZE3kfGSTbOO+886tq1q0omUlJSosIeeRWN/z/v+won1HQYISfxGD58eFjidkJNZ2Dk5B+8esercVxWrVpFv/32G/Xu3duxD3wBh2XeeOON9K9//cs2mciaNWuoZs2a1KJFCyQTwXMBAiAAAiAQMwIQajFDi4pBAARAIDkJWFPha1G0Y8cOuv3222nWrFmB9PxaeA0bNkwlErnyyiupT58+SkTxeWwc+lhWVkb89yZNmqj/47T3vNeNwyd5rxpnhuTU+Onp6dVEVnAykY0bN6r7ly1bpu7nFPyccp//90UXXURt27YN1BEunT9ftHjxYrW/rqCgQO2p4/1qXH788UeaPn26anNubi6EWnK6OHoFAiAAAr4gAKHmi2FAI0AABEAgMQiEOvCaD7lmEcYhjloQbd68WSUHYTHGe9deeuklWr58uUrJzyn8OdSRD8hmsccraLwqx/vUWAQtXLhQJSZh8afPQ7MSsltR47/zyhkfQv3xxx+ry/m4AM4i2bFjx8Dtdn3QB2RbD+vmvXV8dABnfuTz0/hv1113nWovizQuSCaSGH6LVoIACIBAIhKAUEvEUUObQQAEQCDFCYQSatJYINSkicMeCIAACKQOAQi11Blr9BQEQAAEkoYAC7XJkyer9PkcIhmvwqGZHGKJA6/jNQKwCwIgAALJSwBCLXnHFj0DARAAgaQloLNOcgfjJZJGjx6twizj2YakHWB0DARAAARAgCDU4AQgAAIgAAIgAAIgAAIgAAIg4DMCEGo+GxA0BwRAAARAAARAAARAAARAAAQg1OADIAACIAACIAACIAACIAACIOAzAhBqPhsQNAcEQAAEQAAEQAAEQAAEQAAEINTgAyAAAiAAAiAAAiAAAiAAAiDgMwIQaj4bEDQHBEAABEAABEAABEAABEAABCDU4AMgAAIgAAIgAAIgAAIgAAIg4DMCEGo+GxA0BwRAAARAAARAAARAAARAAAQ8CbXykhJaec89tGv2bEqrVYsOfeQRyuve/SDFigpa98wztPmNNyjrkEMoo0kT2j13bjXKdU84gdr/85+07cMPae3Eibaj0PHRRymrdWtaeuuttG/DhsA19U47jdrdc4+yv+2DD2jzv/9NJWvXem4P193pd9tLb76ZStasoVbXXUe7581T/eNSs25dOvTBB2njyy8H/k03JD03lxpfcAE1v/xy9U+ai76v02OPUfahh0bkYQe2b6f8sWNp9/z5qv7mV15JVKNGRHWZusk69o379qXWt93mueqyvXtp1X33Ud4xx1DTfv2q3L/lP/9RvhCubk/+9/v4ZjRo4NzO8nLa/umntOHFF2n/pk2UlpVFjf70J2p+xRVUs3595/t/v4J9Z/XDD1PHRx6hzFatqt1n9ddQfhKyjooK2vbRR7Ru0iSq1bQpHXLLLVSyejU1PPdcR9+zcmv05z/TgW3bqvkzt4efy7Z33UX5999f5RlgXz6wYwctGzpU9cn6nEi8B+ocd5xt3xufd14VxnbstF/ZDSK/Ywq+/Za2Tpum+s7vJOuzHIqV9dlnX7GWsD5QUUF7fvmF1j35JBUtWaLeD4fwu2ftWqp74om0cfLkkG2xPhcmnkU3Tr1m3Ljw7RkyJDAuNevVo7bDh1PtI49UVfN7f9Xo0ep/txs5Uj3zof69orSUtrz9tnr++H9zX1tee616Drls//hj2r9lC9Xu2tW2Tr6mrKiItrz5Jm394ANqdtll1ORvf3O8d//mzep9tPe336jOsceq8Q8eT699sePqhUW09zuOWZj3tm07Kypo51dfEddbUVZGrW68Ub0b14wf78pX3fiZ0zWhxsmxr6H8M0Sf2E64+YZuZzCn3K5dbd/BfP3SwYOpdNcuNZfJ7dJF+bJ+19j5mhML/B0EQCD1CHgSahqPfkE2Pv98an3rrQERwZM5ftFRebkSQTxJ5mt58qL/myfCPDHiSfDOL7+krLZt1cSTxVJmixbU7t57adesWUokpWVk0LLbbqPy/fsDI8MTG/4RrjhwgPIfeED9qO/47DNVp1N7eFK5ctQo2rt4MXUaP55yDj9c1btv40baNXMmNerbVwm+4DbzNdZ/q1mnDm155x1a/9RT1Pr226lRnz6qHrv7PLvU72K3ePly9XLnlzxPgGpkZHiuyvQNanxvvlmJcxNCjcd113ffUf1evZQQcFu3F/+zY2C1SxUVaiw3PP+86lODM89U/sDCu0bNmnToww8rX3Qslo8Ube64I+AT+r5gf7U+E4G6w9RR9NtvtPqRR6j9ffdRRqNGtP6ZZ9TESY9DON/TE/s6xx8fmMCGey55AmFXH/tkWUkJ1T7iiIC/u3nuon0P1KxdO2zfVWNCsNs+fXrYdwxP0FnMFf7wQxWhFopVqGc/XBv0+O76/nta9c9/UqO//IWaDxqk3jU7Pv+ctrz1lvroxZyc2qLr8vK8OPpumAvCtYc/JC0fNozYv7jk/eEP1GHsWCovKqIVd99NLa+7Tv372scfV89RjbQ023/nD3HLb7+d2rDQ69pVvfNZqPFHOf3c1O/ZkzZNmVKtTv7t2L91K624805iAc02czp2VM+um3v1s8HttBNqB7huD33h9lhLPO5360Nu2slsy/bsUSKDRS1/5Ok0YQKxMI/ETqS+GGqcIvHP4lWrbPvEH75CzTcCz10If+BxD35n8kcHfuYzW7akrDZtlE9a2wuhFqk34D4QSC0CEQm19c8/T1vffpsyGjakjuPHK6HFhSef/LWYX6qhhJodXj3pYKFm/bHklS1emeMXHdfJqxX8tZS/RLPg4xWYNnfeSZv5S6rL9hR8842ahLf4+9+pWf/+qjl7fv5ZvUj5x4eLk1DjCRX/AC+5+Wb1dYxXN0Ld59WdnCYOXuszeb3RyeHvAolXMlsPHuxJqHnxv2r9D7LL9vnjAk9E9Eot38NfkdlPeMKo/SQcS2az9Z13lOjjCau1Lr7P6q8sCu2EWrg6WEiseeyxwGpdaUEBbf/kk8DKZLRCLbhvboSal3Fw8xEj1HvAqe/cdif+oerme50mnMFtt3v2ndrA9yy74w5iocdihkWFKuyPb79N9c84I+GEGvtf3lFHUUVFhRJKXHgSz6uF/BGNVyy58Eosf2ziYvfvB3buVKu47UaNononnaQ+pjW58EKq06NH4LlpcNZZtHbChGp11u7eXd1bvm8ftRsx4iBXyzMX6l6u3+l9Wzhnjqe+cJ3WEo/7nfzZ7j0Wqp26P/vWr1fvw5zDDqPWQ4ZUEx1cJ//d+oHD5G9PJEItlH/q3/ngPhX++GPI+YbuSzhO1vdEWmYm7Zgxg+qffnqVqAwINZNegbpAIDUIRCTUOGSRJ088mWVhxS8jXqXY+cUXSvRweE81oTZhgvq6lNu5c7WQwHCTKD0MPKHm0Jg2w4apH2MWXIVz56oVvW3//a/r9vCEmSfmtZo1UxMmXqnivtQ7+eTAyqCTUOPJ1vaPPqINL7+sQiP5Cy6XcJNRHYLFwq7OCSeoSX2H0aPV6t66p55SqyQ8UeF/51UKLircacgQ4lUB6zUcesEi1akufR2vWPEqJ/8Q8YoM/5jyBFHXGwhp6d1bhWZYbfGq3tZ33yWelLM9bm/dHj2qrKjp8eMx4mvSa9dWq5y8EtXq+utVfbyCyl8s1QpM375qNZMnXvwDzPewWFt2++2U3aGD6jt/rT/0gQeUgAourv2vfv2q7O65R7Xfarfeqaeq1ZoW//d/1HzgwIApXj3isJXcI45Qk1HuQ3a7dirEqry4mNqOGKHarQsLr/ScHOWjRcuXU6fHH1crorpY/ZXDhuyEWrg6mC1/7eWv2zyJ5bBba1hnxEItxHPpRqi5HgfrynoE7wGnvit/ceBvSqiFevad2sBRAsvvuKOanwX7drhJNj+nIZ9Fy/Os3yXW5599k8M8ebV3z6+/qvcMP5s6fFS/C7g9/O8Ne/dW70O3k34VGldaSq2HDlVt5HBxDpnlws8RP/9c7P693imnKDHHId+8ol0jM5Na/v3vKgxRPzf8wc7uXn4/LBsyhNLr1KHSHTuIRRmH51l/I0Ldy5EZTkKN+++lL43++lf1QZFXFfljDT8jkvdzn0KNGX8M0GH+/G7i3wIWxfyBlD8u8Ypl8JhxffrZ2bduHTXjUPwrrggr1Kx2Qv0eNLnoIiVk+NkObovdymYkQs36bFn9s0Z6esg+hZpv6H8P5Q/MSb8zmSuLxGYDBqgPM9YCoZYaE2v0EgRMEohIqPGPOv8wrho1SokO/kHat2aN+qrJE33rJFSHqXGjeeJut3fLjVDjevmHXK1uVFTQmscfV19f+Yufl/bwZGf1Qw9RwcyZKvwxPS9PTbyt+8lCCTUtoLgvPKE4ZPDgKi9iN5PlfZs2UVteBXzrLRXaw+GTLNBYQHB4GwsWvbeDf7BK8vNpxYgRttc41dXyH/+onMTk5KgQzVX33qtEGq8Asq3ld96pxo4F3L61a4l/PDk0y9qeJhdcQMuGDVPCLKN+fXVPw3POqRb6WLRsmZqIcogS/5jrUFYWNHsWLFBjdaCgIBDeyKFf1lBH7QO1mjenQ266iVYMHx5oa7DDux3vA1u2VGOnmejwTS2gdUitthUQap07B0Qkt43323AoF09aDn30UTX+7FP8kYI/WLCPsIiuUl+Qv9r5iWMdln0/zIonojx2vLeJixvfCw7n0/5s91y6EWpux0GHPoazx30I9x7Q+0Ls+u6GXbRCzenZd2pDKD/zItT4mV06ZIjts8h/C35PaF/niAf+4MOrWeojw913q8gHLh3GjFEfUPi55n/n8KyVI0dShwcfVCGuboSainZ49NHKaIf27dU9XsQJT3L5Pcdt4DBIFon8HuRVCf2e5318dnVyeze88IIKHS1etkztneL3Jn+Acbo31YQa95ffW/xBjAUUC9q9CxeqaJIdn35qy1fv9WP+qx98UK2Wdhw3jmofdVRY33Dze8BjbdcWu1DzaIRasH8GxJhNn/Tfqsw3LA+pk1Bjjjw34t8e/iiiPngE3a/DrBH6aHIqi7pAIHkJRCzUeIP/qjFjqHjFCiW+9m/bRrW7dVN7Z4KFmvrvCL6ka+y814BXPfjrL39BLS0sVD8aPBnmlTGeMLptD9dpDWvj+ngVx/rlK9yKGosYFnq88Zh/sHI6dQp4h5vJMk/oeHKUlp1NW997T00sdOEVm0Mfeijwbzzh4B+MUNc41cVf9njyxqIkWBhZf3C0SLVrDyer2PT662qMazZoEHIfmRbAvL+Lk01wXbt/+kmFpvIeI15Bs4ZOhhJqdm21E2puxpu/xgezszJh8al9IdSKGn9pbnXDDUrwWsWdnjTqMNzgTejWDePB/mrnJ3ql15o4x27TOU86+Ev0hpdeUmJNhx678T3bfVdRrKh5ee4C7YviPRCq727YRSvU+B0W7tl3agM/xxyixx+aOJw2VAknjPiZ4hVbu2fR7tm1+jr7MIemceFnkt+f7Gsc+cAfGexEULjVGT2B5/p4hY5XkNRK/e+hpF6EGica4SQ5bW6/XX3A4tU+fvfVPvrowHueP6x5qbPB2Wc73hsLoWblEgkLE/c7rcry7xcnUOGIBRZu/LEznAAJ/njV4uqr1W+xGzvhfg/0b0ZwW+yejWiEWrB/WuvXH+R0n/hvwfONYKEV6lnR7zgO8+W5EX+45t9zHXGj/QFCLXkn1OgZCMSCgK1Qs66C2WXh4wkah9Px3or1zz6rEhRw+ApPaoMnjHYTSA6TLNu1izIaN1Z9clpR40kQ2+GwGp6ccnglf+HWSTa8tIft6UkVizNuO/+oW4tT6COHa/Am+tzDD6/cb/L/7V0JeFbF1T7sSwgJW4AkkJAEcK0bVoVqUalWbbGI1h1xoYCi1aIoFRWLW90QERCXSlFxh7riStW6oW1FVCyQEAKEhBAgkEASIMn/vCecz8nNvXfu/cgX+M25z9On8uXO3Jl3zsyc95wzZ+LjuXgQZRnvSWgHNjpYg6FsS4ifc0NC6IztHVjm3OryI0Zu73v9VjBnDvWdOpXPJPol/OCwyRkzOLwLVvxVkyZxmAzIHsa6IYlaEPmDAurEznnOTsLqcPbC7YwarKLwWpn9dpJchLXBk4A+Q7bhlQRJlYQ1Tnl1kxNbHfB6QhmGF5aV42+/pdV33MHyB7IYRPb8komgTnNeFsydywozxh0GBDwcXgjSvSfUN8y825t1wNZ3G3a2NcbmNTLb7jX3bW2Qs5AI86pzRm3PeoS5hTBsv7aw3HnMRdv8jxVRw9m7HStWUMLAgWy8gtcca3uYM2rw1ojyCuIgoZKQM1nnMZ+8zrfBw401FMlZwpRtqmfUYJzC2oHICnjGIJO2M2q8PpSXc6gkMvaCXNvmjW0/QJ1ubXHTP6Ilam7yiX1bHmefRD8w9Q1TNwh6Rg0e7lWTJzO+GZMnR85OauhjLNRYrVMR+GkjELVHDYoyUiZzlkccIt9zJseNqG1dvJg9am169mRr1eZFi6hNjx68iNmUKFnMEXIhlmgoka2TkpgA4BGFMUh78L5Y8qDISxhHGKKGEECQVIS4dT//fD5PgRCcIMqySdRg6YOnBmnAkYIf57o6DxnCm6i8h/NOtndA1Nzqwrk7nGty81JB6UamtS5nnMG4ln39NXv5EH5ktgebOBIFIMwTihPqQ4ifW9bH7cuWcVuRfRNhlJANjLMQUzeiBhlIw/mULVs8wyKdUzDoeHNojQNfwUS+i7q9sj7iegkkKIBlFEQNRAz/xhUUFbm5HPoI8sTnES6+mLPaibzCewGrM8KLcIWEKa9OOYHhwFZH2ZIltclzJkzgkDR4GOB9gNKPUKEgsuckan7zkuVjz5kqhL8i+xtn3Rs1KpIFM+g4SOhjtOsAlHivvkPRsmEHBb4hPGp87tZl7iMTnrUNIGHz5/NZx+SRI3l+YM3AubHy1av5fCTOzvgpvyD8mH9uc9E2//2IGuYJ5jg8hniQ3S9I6CPOpK2dPp3PpOGREFr8PzIlImET+ujM+uj8HbKGK10QvgjSx+HXkyYxLjJvJHuisyzmJjDpNnQo7ycoi4iFrV9+aS2L+YwrQxDqCSNF5l131TtT5PVdyWDpbA+u8zDPqFWVlobCYm/Lo082AiWGShiXEO4K46dbP7G2wHOPowaQH8whRFfA84kytu/Y9gMhRdgnzLa4qVxe4+Tr1XORT1ydgnXTq09u+oaQM3iocZ7PTbadWR8xB7Dug/Ahy2vqmDFs0FWi9tNWqLV3ikAsEAhF1Mz7e/gesqlTaxdyHEAfN443eLmDzO8eNfNMjJmIAvU4w71AqrDRg8BgIzazP+KuKrm/zNoex71asORtmDcvcs4I3zb7J4qH8x41aTvOKyG8AenlJeQHCqWpsJjn3uSMCv6ObGgoA0UHyi/+x1cTuCQTgdXT+Y4kCbDVJe+hzQgVBBGUMnJ4XL6NDRueE+e3MI6S3S9h0CA+S4eNXvpgCiVC/ED+ki+7jOIHDOAQUYyRJOkQSynag/J8rcKCBawE8Dg//DAre862Cr6h5K93b/YGIemLiS/3Z/bsyHc5mUJNDROfdbNmETKB8T1Zw4bxYXCc7xMZxZkZtBMZF3FWzbw/R+RWPAK4VoHnxdixhPMaOL9jyqubfHnVgRBfXGMBpRT1o/2i2MD4YbvDz0zPDxJuvm+OX52zatXVVLxwIeXPmsUJTOBxRMgcZCTUOPjcpxh0HWCPmqXvftiZyQ3c1hgvZc+JlW3u+7WBQ9qqq6nks8/4vjSEjMMw0v2889jYAzLJRgOfqwKwXnjNRed8xlpizn8QQ3iX8cDjXfTSS3z1B5+lHD48ch8ayGKgZCLDh9cSz+nTqaa6muuVuylBzMPcHQYlHAQWxB9zDOsHzvYgbFmy/KJ+W53AB22HERGh8rayEvYmc9VsvzkvbN/Fu3JXHAifSdRgRGvM8jYZwt9hLMXehT3HDMOt184jj6SNr73GURLAlhO1jBkTyWJoI2q2/cCvLSb+fuPk2QYv+Zw2rXat9+iTU99AO0yiBh0kyD1qmXffTYVz59a5rxJ7HjzrGvoYC1VW61QEfroIhCJq76LCcQAAGQVJREFUP10YtGeKgDcCDXotwT4A2u0etX3QjP32kzaFszEbvj+1JYjS35jY6LeCIdBYMtRY3/Hr9f7QhmCjUvuWetTCoKXvKgKKABBQoqZyoAhYEPipEDV4u93OnDZlARAvr3jDgIV4HBsbq/2pLcBhf2tPU5bToH1vrDFrrO/49Xt/aEPQcXGbT5r1MQx6+q4i0HQRUKLWdMdeex4QATNs1ZnGP2AV+poioAgoAoqAIqAIKAKKgCIQCgElaqHg0pcVAUVAEVAEFAFFQBFQBBQBRUARiD0CStRij7F+QRFQBBQBRUARUAQUAUVAEVAEFIFQCChRCwWXvqwIKAKKgCKgCCgCioAioAgoAopA7BFQohZ7jPULioAioAgoAoqAIqAIKAKKgCKgCIRCQIlaKLj0ZUVAEVAEFAFFQBFQBBQBRUARUARij4AStdhjrF9QBBQBRUARUAQUAUVAEVAEFAFFIBQCStRCwaUvKwKKgCKgCCgCioAioAgoAoqAIhB7BJSoxR5j/YIioAgoAoqAIqAIKAKKgCKgCCgCoRAIRdS2V1TRhOnZ9G1OGbVs0YymjM6kQT9LiHywpobovmfz6I1PiimpU2vq3LEV/S9ve70GHZrZge69Oote+qCI/vb6etcGTxmdQZkp7enqB5bTpq27Iu8c2T+e7rkqi9q2bk7z3imkl/9ZRMUlu0K3p3vn1jRzwgFc75X3/o82bN5JF5/Wk5asKOX+4Ylr14LuHJ1JT76+PvKbNATf//VxXWjMsBSqIYrgIuUeuKYvHdQnLtRgyMtoy62PraLla3bQWYO70dXn9KJmzaKqqsEKmWN/0oBONPmKjNB1l+2oogkzsunIfvF0xZnJdcrPebOAZcGv7jDyJ+PbLbGVtZ3V1TX0j4830ty3Cmnztl3UqmUzGnxkJxp7Vip1DVBePvDp0q30wLw8uv/qvpSR0q7ed0159ZITrzowt15atIGeeHU9z6trzu1Fq/LLadjgblbZM3E74YhE2rJtdz15RnswLyeP6kOTH8+tMwcgyxtLdtIts1dxn8x50hjrwAmHd3Lt+0W/7lEHYzfsRK7chABrzD//s4UW/XsL9x1rEh5Z47ywMud++7YtrG2QFzCGX/2wjaa/uJbWbqiglKS29Mdze1Hu+nI6aUBnmvHyWs+2mPOiIeaidVIQ0eQnVvm257bLMyLjEt++Bd04Ip1+flBHrvqTb0ronrl5/N83jUijXxyW6Pn7rt019Pe3Cui5dwupqppoyNGd6E/n9ybB9uVFRbw+H9a3g2udqHh7eRWv0+8u3kxnn5REI8/oyd/zK5u/sZL+PCuH8gor6OA+cTz+cY7xDNsXN1zDYLG35W1j5rduu7UTMvvmp8U04+V1VFVdw+v2OSd1p9uf9JeN6y9I81zrnX001zZTjmx98ZI/P3n6enkpTXgkmyp3VXMzrhqeSuf+qnudJjlxOKJ/vOsai0LjH17Jsof9Jiu1PX26tCSylrjJUpB5p+8oAoqAImAiEIqoSUFZQIcc3ZluuaxPhEQUbdlJ4+5bzsQFJAhKMt79ftX2yL/XbKigF9/fQGOHp9LCzzZRZmo7Sk1qy2QJ5O7ecVn0wb83U2J8K2rdshlvpLurUGPtc9lvk3kTxkILxRFE5u0vNrFCYWtPm1bN6MZHsilnfTkr0z/L6sB1rimsoPe/2kwXnNqDCaCzzXjH/C2xQ0uau7CAnn6rgJV5WejdyoUVNyG7ufnllJLUhrZtryIolG1aNQ9bVYO/v7FkF4/TwRlxDULUKnZW0wdfbaYzBnWlMHWHkT83EMzvAu+5bxXQM28X0pVnp9KZx3dlxQ1yBxIy7U/9mBjZHtNI4bb5O+XVnBNSt18dS7PL6J65q+nOMZmsFDwwbw0rTqJ4+cmeKPZHH9QxosD6zUsoGG71LcvdTjsqqmjAgbXKeJhx2Jt1APPNr+9oixd2UNT91pgTDk8kkLmvlm2rQ9S8sPKa+35tkPHFGvPXuXm8To07J5Vat2pOr3+ykQ1WD4/vz+ulrS1SV5j5YpNdv7/7teeL77bSzY/mEBRjPAektacH/9iPysqr6PrpK3ltxPPwi2vpwT/2pRbNm7n+vrqggm6ZnUPXnteLDu8XT9c9tJJGDU1mQ5jMmxOPTKRn391Qr86Ubm1ofXEljZ+2kg1rV52dSodkdGBjS5CyMjfQTjeiVrhpZ6i+oD3msy/KB5WhIO0sKK6k0h1VdES/eJo4M5s2l+6mmTf0py4J/rLqZ5RzypuXHHVo38J3PniV+ya7zFOeTMMN5MVpUPUaL4yrcw2D3GP/SuvZlkkaZM7EXona3qw8WlYRUAQEgaiI2oPPrWGS1bFDS3r4T/1INidYtGe+so527qr2JGpu0IvSwUTNsGrC2p3esy31SW5H2FBvfyKXFU14qtYVVdJ9z+TR5FEZ9NQb6wO35+3PN7HSd/4pPWj0sBRuDhb8vr3a8+YjCqhTkXYu0tjAxt2/nGBtm3RpH89yYUXNpjiEra8h329I5VAIEkjRrZf3CUXUwsifs//O765cu4MVw6zUdhFPLcq8+VkxK9UXnvqjnPhhCSPFs+8U0sLPN9FB6XF16kI5U16nvbCmjvFC6vWr46Ovt9C0F9ayYoH5AC/zgo820hVDaz2Te0vUnH0LQtTCjEMQI4bXOmDrO9puw9+rbpS1KbZB5r6tDVAAr3toBcFjADIDJRQP5BHf/80vuv6/I2rzPyyqJe01RDc8ks39gRKPiASszfdd3Zd/u2H6SrrhojT+b7ffEREBMnf9hb3p5AGdua7fn5zEXm2ZN6cc04VmvrK2Xp3HHpJAkx7NYVJ299isCK7mnPMqi/pt6+2H/90Sqi+o03z2RXmbPLutY17tlP7A6wvjFQgJ1msnKUGd8ESbBo6ge4+XHNnIoFc56A1u8oS2LfhwI533q+5shAuLg7kOtGvdnOZ/VESnH9e1TtSFErWgo67vKQKKQFAEoiJqz7+3gb5cto3+/cM2unFEGp0xsCvBS4GQxyUrS2l53o56RO2R6/uz1wvhK86QQD8lSjoChfrRBfl0+xUZvBmDcH35wza65dI+9ML7wduDjR/hlLBeQ2Fq2bIZffx1Cf3q550jnsEgHjWEoT337ga6e2wmHZJZ65nzU0bFkocQq2MO7kivf1JMd4zJpKUryzjkL6FDSyadz79XyDjhQbgTwjvgFTDfAbHEv211yXvYoBDeB/J586Xp9MsjOrGCKPVKSMvZJ3anV/5Z91sgME8vLGQSAg8kwu0O79ehjkdNxg/hSWgTLJX4Nv7/8t8mc0jSuUO60+qCcu4b+nVgWhw99mo+W+NRBnIEq3jvHm257z+s3s5hpyDCzieo/HVNaFUHu9tGZdDSFaV1vjvosAR6dH4+tw/WeHngPUJYC/p/WFY8e1B7dm1DFZVVtHNXDU24OI1OPOpHpQxGCijhsxfks0du6rV9mfzLY8orwobcPGp+dWSvK6fx01ZQeWU1nXZcF7rotJ4sw/JES9S85mUQohZ0HEzPejTrgK3vwMCGf0MRNXjU3Oa+rQ2IEoChySlnTtn2U7IRWeA1F835LGuJOf+hWCLs8rrzexO8s+98sYlGnpFMEj4qawHag6gFhA8i3Dqo0g95Qfvg4YV3GmsyjAp4MI/Qbzxuv8PDeO3UFbRt+2467tAEatO6OV17bi8OfZR50zupLb3wQf06D8vqwKFsWGtQfuChCXTTiPQ6e4RXWRj9bEQN/Q/TF5CAyY+v4nl615WZ7C1tzPLok9eYIXJBwvzhlf/LHzI4xB4GUqzp8z/cWG/MUJ/MnY1bdtLvfpnE66SNqIm3HWt9es929fYrRAb06/3j+miuYyJHIFPRyB+MIm7yxL8/tILl9NiDE+ji03qw0ct8vMYbOMiaCNxe+1cxjTozuV60hRK1oKqnvqcIKAJBEYiKqGFThzJw999Xs/KOM2M5+eVUUVnNoTymEioLNhrkFmqA34MQNXwTXgR4waCUTHkqlxC2BItfmPZgkUaYzX+Wl3L4I5RrbKomefQiakKg0GaQrT+P7EOd4luGUpax2U28JJ2Jz+CjOtFj/8hnsrk0p4wJ7sRL0mjSo7VngeBdzFlXTpNm57i+Y6sL51+wYUHxmTginW59fBUd0a8DewChrCGU5c8j0+mL77bRuqIKuuCUHoyr2Z7fD0liS+q4s1PZ44iN/fjDE+uFPn6XU0Y3zcyhYw/pSKOHpUZCWUFGEVaGcyebtu2OhE5edXavOmGUIgM4Ezb+gjS6cUZ2pK1OYQ463vB6OrETTCR8Uwi0hNQ6iVpGcrsIiUTboGDg7A3CraaP78/jD5kC8T59YBcm7yDRZn1OeXWTL1sdaJecnYBCihBdkFt4IPBEQ9REnt3mZRCiFnQchKj5fc+2Dvj1PQh2e0vUbHPf1gYvOQtD1DBnEVLoNhfxNy9Zh8EC58f+8mQtgbjt8j7sncVz/zV9ee3GWnDjxenUokUzfg9yDm9ZEEUZZGfKk7XRDgekx3GZMOQE5Vas2cFzHms8zrPBoNS+TYvIOo/wSLc6ocw/+3YhkyIYdx5bkM9E7dRju1jLNjWihv7CMwbijLPewOm/y0vZGAXi4YavnPWDjEz5Wy4fE7hrbCbBk+knG2b0Bbyp8LaZ+9Wo36VQfwdRc8oR5DMa+UM5N3mC1xBREvJ0jGtJ91+dxTIrj42offpNrQGypHQXjTunFxs0nERPwqg19DGoGqrvKQKKgB8CURO1XxyeSLfOzqG1RZVshYM35egDO9L98/LqETUQt2gs6dJwhLUgwQHCYeBh2VK6m62W2ABSk9owUQvaHtRphrUdmtWBDkyPsxIuUVyh5Nw9N4+TTuA8HbxB8gRRluHZgnKExR6WZxA1eeCxwcYhh/BB1BCq4fWOra4pf8jgMyQgJU5iZG5IQlLd2nPygE4cYocx7taptecZNSHARVt2sSL54gcb6Pvc7XT9hWkELwQIvbl5exE1t7a6EbUg4w2vgRM7ExNY/0UWvDxqkI3xF/RmwmuSO1FqJAzXmfRGklNgs3bKq5uciKfXTJxj1iEY4IwYEp/Me2cDE3AJPQ4ie27nrvbGoxZm3kn79mYd8Op7EOz2lqhhDfOb+7Y2ACuEYw09vivPCa/HTzHF/ISBx20uus1dU9ZFWWZSPyqD10+Ei+IsMZJFeCnpQRRlRFZAyYanXpTrMEQNXrSHnltDE0em0zMLC+ndxZuYRBxzSEJkncf5vjB1nnlCN2vZWBA1ITY2xR9/9yNGe1Pe5pWFoRIGwL+Oy2LvP4ydfgRF2iJRBggHhyc2LFEz9ys3+XfKUVCi5iyHJFxu8oQzjzCaFZfs5D0NcxLn0s0xsxE1rAMwtN7xVC5HVtxz5Y8RNc72KlFT5VsRUAQaAgFXomZ6wdyy8GGBO21gF95UoTicekwXGnxUIg36WWI9y76bAokwyZLS3dSjS2vug82jBiUI53qQuARWMIT0IExDkmyEaQ++J0oVyNLwwUmcOc98bKGPOet2MAFC2ASUJngXWQFyJE4x63QLscGmAGswCJ+E+DnfQ+iM7R1sCG51+REjt/e9fnvhvQ1MLpM6exM19BXjgDDHi07twWGC2MxgcTxrcBKPdUMStSDyBwXUiZ3znJ2E1WEsJZuoSeaRGOSkozvXIahOkouwtgPS4visJmT7phnZtGz19kjCGqe8usmJrY6Pl5TQjvIqTrCAB1bbO+esZus2yGIQ2fNLJoI6zXmJLG9vfVZMD17bL2L5/vzbrTz/QFhlvIOMg1tSIef3/NYBW99t2NnWGBsZMbH1mvu2NshZyOSureucUZP1qFunVpwwyK8tLHcec9E2/2NF1BBOBm/6yUd3prVFFbR56y4qKdsd6lwXvGXihcgrqIiESiI5iazzkD2v820IN8YaCsOFhFkGKdtUz6jBOPXAs2to1JkpNODAeA7Rtp1Rg5wiuyHOD15wSnf2eoYlaqgDxkeMoxneD4OZmxwhsYxtbrqVW7KyzFWenCQae1VCXMs6XjE/HMx14JuVpRxRhPDN+8b1jZyN1NDHhlBLtQ5FQBEwEYjaowYFbf3GSk7EgEfO5DgVRvx7yYoytvzj/BG8Y1Cgk7u24fAJmxIlSvMPe7wz+DeUSMTYS9iBELUg7UF58f4s/n5bJIwjDFFDKNGcN9fTU2/UJgG47rzeHLMfRFmWzQrkis/4zcjm8LUxZ6XwGT/UJ2nQsamh37Z3vOoCwbhujyfI6cHCmR5YVqGswGMERQhnQm55LKdOe0Bgbnt8FY3+XQodlBHH50EQ9umW5llSH596bGcacXpPzgAKL5wkiHEjavBY3T4qg4q3/phR0tlW55QNOt55BeX1sBNM5Luo2yvrI0IdkaCgfGc1EzWMO66kQBINZC9F6GPpjt302sfFNHZ4Cme1M0kexhXhiU++tr6OvDrlBHXZ6lj8/Vaa/uI6Phs34IB4emfxZnrpg1oCjayUQWTPSdT85iXk49bHctjiPOK0noQwUig2CB2VLJhBx0GIWrTrAJKJePUdGQZt2CFMtCE8avA+uc39gk2V1jaAhEHOoMidc3Jt+vhWLZuz9whhZVcOT+UEB36KKQg/wpDd5qLbWmLOfz+ihnkCw9PNI2uTIt05JzdQ6CPOl0JZhbcLj4TQQj4QovmHM1M4lNKZ9dH5O9aelxYVcWbI71aV0b1P59ENF6YxLrLOSzY+Z1mEcuLsJkIdEaoJ49AdozPpX0tKrGVhWEEY8Q3Ts2nX7mom0IlGKDv65PVdyWDpbA/Cw80zaqXbazNgBsVib8ujTzZyI4bK3t3bsrETxhe3fsJbNGt+PtXU1ND4C9M4dPHvbxbw2m/LyOgW+mjufeaa7iVHMED59cWrHDx/bvKEdRxrMfY77GG42uc3g7ryMYD7n11Dky5N5/N0buPlzPqIkHfUxUcY9uyhMNgqUVMFWxFQBBoagVBEzby/BxsoFNVHXq496zDhojSaODMncv+S3z1q5pkYMxEF6nGGe4FUYfP99bFdmNiZ2R+RFlfuPLK1x3mvFqyKOE8k54zwbbN/ong471GTtmOTmzgrm75ZWcZ38CBBNTYIU2Exz73JGRX8HZsjwoSw0cAavOCjIuqW2No1mQiUJ+c7kiTAVpe8hzYDV/xbygw8NLFOvfBWwjro/FZmSjua+vwaPtQPCyeSiSDsU/pgCiRC/K55YDldPjSZLa4ggrh6QZJ0iKcW7fnrVVnsscG9R5f+Jpmqqmrob2+sZ2XP2VYJqQojfxhvpDx/ZVFRHXzRH9x1Jt9FCA8UERCfJ17NZ4Ueij0UP9yRh/aIjEKRRugMyAHuhjLv1xG5FY8ArM94cOcYvClQzE15dZMvrzpw3g33slXurCbU/8w7hey9w5j16t4m8D1qIGogCTJnnIuJOS8RpgRvLuS2vLKKenVvSzdf2odTsIcZh4ZYB+BRs/XdDzsziYLbGuOlDDqxss19vzZg/IHp+19tYSMPjEpIzz/0+G58NxVkDo9NMfWai875jPBGc/7DAARvHB5cJwKjEGQUsnXJ6T0j96GBgARJJoIyIJ7IuFu95/YUc40Nc3cYUrnf+0weYZxxJQsScgw/MYk9xpLlF+221Yk1BG2HEfEve87MyRrsVlZC+WSuet29aPsu2iZ3xcErbRI1GNEas7xNhvB3GEuxV8O7a4bhOtuJCBnc/Yh1GffbIVEL7reTuyX9ZNVc6086qhOf4TX3K1l7JAuvlxx5fcNP/pA4xylPWIdXrN3BxzVwVtrsC7xoQtSgYwS5Rw1hxTDUyp2r0rfc9T96hzX0saHVVa1PEWiaCIQiak0TIu11U0egIa8l2BdYut2jti/asb9+0+aBaMx2709tCaL0NyY2+q1gCDSWDDXGdxrjG8FQDfaWetSC4aRvKQKKQHAElKgFx0rfbKII/FSIGqy/bmdOm+iwcrfF8i/eMPwmHsfGxmp/asv+hk1TltEwfW8sGWqM7zTGN8Jga3vX2V71qNkQ078rAopAEASUqAVBSd9p0giYYavONP5NGhjtvCKgCCgCioAioAgoAopAzBBQohYzaLViRUARUAQUAUVAEVAEFAFFQBFQBKJDQIladLhpKUVAEVAEFAFFQBFQBBQBRUARUARihoAStZhBqxUrAoqAIqAIKAKKgCKgCCgCioAiEB0CStSiw01LKQKKgCKgCCgCioAioAgoAoqAIhAzBJSoxQxarVgRUAQUAUVAEVAEFAFFQBFQBBSB6BBQohYdblpKEVAEFAFFQBFQBBQBRUARUAQUgZghoEQtZtBqxYqAIqAIKAKKgCKgCCgCioAioAhEh4AStehw01KKgCKgCCgCioAioAgoAoqAIqAIxAwBJWoxg1YrVgQUAUVAEVAEFAFFQBFQBBQBRSA6BJSoRYebllIEFAFFQBFQBBQBRUARUAQUAUUgZggoUYsZtFqxIqAIKAKKgCKgCCgCioAioAgoAtEhoEQtOty0lCKgCCgCioAioAgoAoqAIqAIKAIxQ0CJWsyg1YoVAUVAEVAEFAFFQBFQBBQBRUARiA6B/wNt/fu4EUSRT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data:image/png;base64,iVBORw0KGgoAAAANSUhEUgAAA2oAAALrCAYAAACPsHTCAAAgAElEQVR4XuydCZQVxfX/7wzLAMO+b7IJguCeqIkmKho1qFHUaFQicaKRoBAVkYiIxCBxiaKIihoU9w2jxo1o3Jeo+au4sIiibCKbDDvMwDDzP9+Ser+apvt1db/q+xZun+MReNV1qz91u7pu1a17i2pqamqogK+xY8fS+PHjC+4JX3/9derfv3/BPVcuP5Aw5+8dYS7M+QnwSxQ9F+b8BPglip4Lc34C/BJd63mRGGr8nehComtFcNGmQq9DmPP3sDAX5vwE+CWKngtzfgL8EkXPhTk/AX6JrvVcDDX+PnQi0bUiOGlUgVcizPk7WJgLc34C/BJFz4U5PwF+iaLnwpyfAL9E13ouhhp/HzqR6FoRnDSqwCsR5vwdLMyFOT8Bfomi58KcnwC/RNFzYc5PgF+iaz0XQ42/D51IdK0IThpV4JUIc/4OFubCnJ8Av0TRc2HOT4Bfoui5MOcnwC/RtZ6Locbfh04kulYEJ40q8EqEOX8HC3Nhzk+AX6LouTDnJ8AvUfRcmPMT4JfoWs/FUOPvQycSXSuCk0YVeCXCnL+Dhbkw5yfAL1H0XJjzE+CXKHouzPkJ8Et0rediqPH3oROJrhXBSaMKvBJhzt/BwlyY8xPglyh6Lsz5CfBLFD0X5vwE+CW61nMx1Pj70IlE14rgpFEFXokw5+9gYS7M+QnwSxQ9F+b8BPglip4Lc34C/BJd67kYavx96ESia0Vw0qgCr0SY83ewMBfm/AT4JYqeC3N+AvwSRc+FOT8Bfomu9VwMNf4+dCLRtSI4aVSBVyLM+TtYmAtzfgL8EkXPhTk/AX6JoufCnJ8Av0TXei6GGn8fOpHoWhGcNKrAKxHm/B0szIU5PwF+iaLnwpyfAL9E0XNhzk+AX6JrPRdDjb8PnUh0rQhOGlXglQhz/g4W5sKcnwC/RNFzYc5PgF+i6Lkw5yfAL9G1nouhxt+HTiS6VgQnjSrwSoQ5fwcLc2HOT4Bfoui5MOcnwC9R9FyY8xPgl+haz8VQ4+9DJxJdK4KTRhV4JcKcv4OFuTDnJ8AvUfRcmPMT4Jcoei7M+QnwS3St52Ko8fehE4muFcFJowq8EmHO38HCXJjzE+CXKHouzPkJ8EsUPRfm/AT4JbrWczHU+PvQiUTXiuCkUQVeiTDn72BhLsz5CfBLFD0X5vwE+CWKngtzfgL8El3ruRhq/H3oRKJrRXDSqAKvRJjzd7AwF+b8BPglip4Lc34C/BJFz4U5PwF+ia71PKcMtZqaGpo+fTqNGjWK9t57b5o0aRL16NFjJ8pr1qyhIUOGqLLnnHMO3XbbbVRaWurbG2PHjqXx48fz91TCEl0rQsLNLYjqhTl/NwpzYc5PgF+i6Lkw5yfAL1H0XJjzE+CX6FrPc8pQ++abb2jlypV04IEH0kMPPUTl5eV0ySWX7ET5/fffpw4dOlDXrl1De0AMtVBEUsCSgOuXz1LsLl1MmPN3vzAX5vwE+CWKngtzfgL8EkXP8595ThlqJs733ntPGW0nnXRSLcrr16+n4cOHKyNuzJgxdPDBB1NRUVFgTwwePJjKysr4eyphiYsWLbIyVBNuxi5VvTDn725hLsz5CfBLFD0X5vwE+CWKngtzfgL8EjPR8/79++/U4Jw01JYtW0bvvPMODRw4kOrVq7dTo6uqqmjmzJk0YcIEteN2+OGHB/aE7KjxK2mhSpSVKf6eFebCnJ8Av0TRc2HOT4Bfoui5MOcnwC/RtZ7nnKE2b948+s1vfkNwg7z77rvpjDPOCKQ8d+5cmjZtGl199dXUsGFD33JiqPEraaFKdP3yFSonl88lzF3StKtLmNtxcllKmLukaVeXMLfj5LKUMHdJ064uYW7HyWUp18xzzlADrC1btqgzathVQ6CQJk2a+DLcunUr3Xrrrcq1sVWrVmKoudQ0qWsnAq5fPkEcTkCYhzNyXUKYuyYaXp8wD2fkuoQwd000vD5hHs7IdQlh7ppoeH2umeekoQYMq1evpptuuolGjx4daKjBoLvnnnuUoSZRH8OVR0pkRsD1y5dZa3aNu4U5fz8Lc2HOT4Bfoui5MOcnwC9R9Dz/meekoYYw/VCupUuX0tlnn+1Lubq6WpWpqKig448/PrAnxPWRX0kLVaIMePw9K8yFOT8Bfomi58KcnwC/RNFzYc5PgF+iaz3PKUPt5ZdfpjPPPFPtoCFIyPnnn6/OniH642WXXUbjxo0jRH0cMWKECjKCXGoIOFJcXCyGGr8u7nISXb98uxzAGA8szGNAy/AWYZ4hwBi3C/MY0DK8RZhnCDDG7cI8BrQMbxHmGQKMcbtr5jllqMXgEXqL7KiFIpIClgRcv3yWYnfpYsKcv/uFuTDnJ8AvUfRcmPMT4Jcoep7/zMVQ4+9DJxLl5XOCMVIlwjwSLieFhbkTjJEqEeaRcDkpLMydYIxUiTCPhMtJYWHuBGOkSoR5JFxOCrtmLoaak27hr8S1IvA/Qf5JFOb8fSbMhTk/AX6JoufCnJ8Av0TRc2HOT4Bfoms9F0ONvw+dSHStCE4aVeCVCHP+DhbmwpyfAL9E0XNhzk+AX6LouTDnJ8Av0bWei6HG34dOJLpWBCeNKvBKhDl/BwtzYc5PgF+i6Lkw5yfAL1H0XJjzE+CX6FrPxVDj70MnEl0rgpNGFXglwpy/g4W5MOcnwC9R9FyY8xPglyh6Lsz5CfBLdK3nYqjx96ETia4VwUmjCrwSYc7fwcJcmPMT4Jcoei7M+QnwSxQ9F+b8BPglutZzMdT4+9CJRNeK4KRRBV6JMOfvYGEuzPkJ8EsUPRfm/AT4JYqeC3N+AvwSXeu5GGr8fehEomtFcNKoAq9EmPN3sDAX5vwE+CWKngtzfgL8EkXPhTk/AX6JrvVcDDX+PnQi0bUiOGlUgVcizPk7WJgLc34C/BJFz4U5PwF+iaLnwpyfAL9E13ouhhp/HzqR6FoRnDSqwCsR5vwdLMyFOT8Bfomi58KcnwC/RNFzYc5PgF+iaz0XQ42/D51IdK0IThpV4JUIc/4OFubCnJ8Av0TRc2HOT4Bfoui5MOcnwC/RtZ6Locbfh04kulYEJ40q8EqEOX8HC3Nhzk+AX6LouTDnJ8AvUfRcmPMT4JfoWs/FUOPvQycSXSuCk0YVeCXCnL+Dhbkw5yfAL1H0XJjzE+CXKHouzPkJ8Et0rediqPH3oROJrhXBSaMKvBJhzt/BwlyY8xPglyh6Lsz5CfBLFD0X5vwE+CW61nMx1Pj70IlE14rgpFEFXokw5+9gYS7M+QnwSxQ9F+b8BPglip4Lc34C/BJd67kYavx96ESia0Vw0qgCr0SY83ewMBfm/AT4JYqeC3N+AvwSRc+FOT8Bfomu9VwMNf4+dCLRtSI4aVSBVyLM+TtYmAtzfgL8EkXPhTk/AX6JoufCnJ8Av0TXei6GGn8fOpHoWhGcNKrAKxHm/B0szIU5PwF+iaLnwpyfAL9E0XNhzk+AX6JrPRdDjb8PnUh0rQhOGlXglQhz/g4W5sKcnwC/RNFzYc5PgF+i6Lkw5yfAL9G1nouhxt+HTiS6VgQnjSrwSoQ5fwcLc2HOT4Bfoui5MOcnwC9R9FyY8xPgl+haz8VQ4+9DJxJdK4KTRhV4JcKcv4OFuTDnJ8AvUfRcmPMT4Jcoei7M+QnwS3St52Ko8fehE4muFcFJowq8EmHO38HCXJjzE+CXKHouzPkJ8EsUPRfm/AT4JbrWczHU+PvQiUTXiuCkUQVeiTDn72BhLsz5CfBLFD0X5vwE+CWKngtzfgL8El3ruRhq/H3oRKJrRXDSqAKvRJjzd7AwF+b8BPglip4Lc34C/BJFz4U5PwF+ia71XAw1/j50ItG1IjhpVIFXIszjdfDmr76iRr16xbpZmMfCltFNwjwjfLFuFuaxsGV0kzDPCF+sm4V5LGwZ3STMM8IX62bXzMVQi9UN2b/JtSJk/4lyvwXCPF4frZw+ndqedlqsm4V5LGwZ3STMM8IX62ZhHgtbRjcJ84zwxbpZmMfCltFNwjwjfLFuds1cDLVY3ZD9m1wrQvafKPdbIMzj9dHcc8+lPe+5J9bNwjwWtoxuEuYZ4Yt1szCPhS2jm4R5Rvhi3SzMY2HL6CZhHh3f1pUrqW7TplTcoEH0m4nINXMx1GJ1Q/Zvcq0I2X+i3G+BMI/eRxtmzqQvL7qIfvTWW9FvTmDAi9WIXewm0XP+Dhfm6ZlnOnHyq12Yi57zE+CXKHoenXmm441r5mKoRe/DnLjDtSLkxEPleCOEefQO+m7aNFo2bZoYatHRZe0O0XN+9MI8PfPK5cupTmkp1W3SxFnnCHNnKK0rEubWqJwVFObRUYqhFp1ZRneMHTuWxo8fn1EduXizvHz8vSLMozP/8k9/og2ffEJ7TJpETfbfP3IFwjwysoxvEOYZI4xcgTAPRrZ6xgza/OWXVFSvHrU56SQq6dQpMl+/G4S5E4yRKhHmkXA5KSzMo2HUcxbclSvzlrzbUaupqaHp06fTqFGjaO+996ZJkyZRjx49AntCDLVoSiqlgwnIgBddOz467DB1U64MeNGfIPfu2Lp8OdVv3z6xhomeJ4Y2sGJhHszcnDjtfu211PzQQ510kDB3gjFSJcI8Ei4nhYV5NIxiqEXj5Vv6m2++oZUrV9KBBx5IDz30EJWXl9Mll1wihpoDtrt6Fds3bVLuNUGXDHjRNAQGxeenn65u6jZ6NLUaMCBaBXJGzZcX3Ek7lpVFZml7g+i5LSl35YR5GkNt2DDa8NlnqoAYau50Lhs1iZ7zUxfm0ZiLoRaNV2jp9957TxltJ510UmDZwYMHU1mCk5rQRsYoUFRdTcXLl1Px2rVU1aED1bRosVMtixYtoq5du8aoXW4JIlBcXk7VLVsGAhLm9rpTVFFBTW6+maiiQt1UecQRVNm/v30FO0oK852RlU6bRpsSHNOEeWQ1zfgGYR6MsOm4cakfK486iip37NJnCl2YZ0ow+v3CPDqzTO8Q5tEI4vtaZ+FCddPmsjKq6tYtWgVElAnz/j7zpLxzfdTEli1bRu+88w4NHDiQ6tWrFwgy31wfsQvx/XPP0cqnniLs8HQoK/NdPZdVksjvTtobzFWUoAiFwtyeuQ4iou9ovPfe1Pv22+0r2FFSmO+MDO6kcaNo2nSAMLeh5LaMMPfniUBEGEv0Va9NG+p03nmxdue9EoS5Wx22qU2Y21ByW0aYR+NpzgW7XXkltTrmmGgVJOAJlJeG2rx58+g3v/kNwQ3y7rvvpjPOOKNgDDUdzlw/UMPu3ann9dfvdCZFXr7I707aG5Dra/NXX6kyYqhlzhYuj1h0MC/kUmvUq1ekykXPa+PS4wNYIgJeEmfVhHkkFXVSON+YVyxZQg12283Js6erRJ9xNcsELV5GbUy+MY/6fLlYXpjz94owj8bcnAu2P+ss6vTHP0arQAy1/+O1ZcsWdUYNu2q33XYbNQkI25tvO2peQw1P3PbXv6bd/vSnWsoiL1/kd2enG6rWr1e7ljVVVTR70KDU72KoZcbWPJuW6QRL9NzfUGt26KFU0qHDTuNCZj33w93C3AXFaHXkE3PTeEpyZxcEtawOv/sdVSxaRGveeCPQyyQacdHzqLzM8ghfXr9t28hV5JOeR364HL1BmEfrGHN8gydQx/POixyx2jXzvNxR09hXr15NN910E40ePbrgDLXiRo2opH172vLNN9Rkv/1oj1tvFUMt2vuWtrSfQaxv2GPiRGry4x/vdL/rl8/h4+RUVSbb+m3aUPPDD6eVTz6pPuytBw6kDr/9rXV7hbm/oYZ/bdijB/W97z5rlrYFhbktKXfl8ol5Ngw1GITLHniAvps61XfhMk5P5BPzOM+X5D3WhlpNDVVt2JBqyjv/7//REUcdlWTTpG4PAdHzaCrh3cWPs4PvmnneGmoI0w8YS5cupbPPPjuwJ/JtR23l9Om0ZPJkann00dTx97+nWWeeqdyb9n7iCTHUor1vgaXBePljj9G2Vat8y3QaOpTa/OpXVKdxY2Eeg7k21Br27El97riDqtauTUV/RHVRBj7XA16Mx6l1S822bSqfU7YuPT5o+chNh9QHLq9cY+7y2XK1rnxhXrlkCc2y8D5wxVlPmmCorX33Xfp69Ggq3WsvNa5keuUL80yfM4n7bQ216ooK2mp8Z9+bO5f6xzjzk8Qz7Cp1ip4H9zS8quo0akRFdeumCukxp7RfP9o0e3ak+YquxDXzvDPUXn75ZTrzzDPVDhrC8p9//vnUsGHDgjHUlv7jH7T8wQdTyqGVpsvIkdTmxBNTz+laEXaVQQvPaR4W7XP33VS9ZYsy2tZ/+CGt/ve/FQq/vF/C3E5LtKFm7gTPKSujLV9/rSrw2yEOqjnXmGPiUdygAVUuW6Z2vKmoyA6Ko1LeIC2o1rX7Wa4xd4Qup6vJdeZwZ948f74aH9e+9VaKpWvd83aSaait/9//6KuRI8VQy7Imzxs+nKiqihrtuadyvcbRAfyHq6hOnVoLWX5nDOPm1MzyY+et+FwfW7IJFmdt4fWDb7q+tM7ifNryRx4RQ42jg/JpRw3+99/edhthtUrnnTKDMuz16KNU0qmTwiYvX3zt0YZalxEjqM3AgUQ73DPWvfsuLZ40iao3bxZDLT5e0rs+5tnK7Rs3KrclRDNFQBEEw7C5ck3PYaitef11NYA33H136oHQ4YzGmv6ItPzFL6j8lVcUQteT5VxjbqMn+V4m15n7LRAkoXvpDDW9AIRclzAQ4uRlNOvPdea5qtN6DNILbtiVqFq37ofmFhVRg86d1R+9u//6ecRQ4+1Z0fNg3mkNtUGDaPnDD4uhxqGuuWqoIcKgGQEPf1/24IO09o03VNLlvadPV6535u6P6QIpL1987dFMe0+aRI33379WRfOGDqWNs2fnpaG2esYMWv3ii9T5T3+KHF0xPs2d79STOj8XR3OF3E8mVmZNN4Rc0nPzXdRth7HW1wgf7pKjX12a327Dh9P3M2bQlvnzafcJE6j5z3/uTHQuMXf2UDleUa4zX3LrreqcaYMuXdSOFsaZpA017868efY1ivt0UNfnOvNcVVnTUEMCchhqekcNbdbRQPV3oMmPfkRYFF14zTW0ae5c329rrj5rIbRL9Ny/FzHn3rJgAdVt3pya7r8/bd+yRRX89IQT1P8xxiA9SJyxxjXzvHN9jPri5KKhpnKlzZhBzX/2M9q2Zo3a0Vnx8MO04ZNP1OMhHCi2XXHpD6R+bhh3vW66id6eOZP8EuNF5VNo5bHjgYm+Odn3PuMnxx1H2OHBuT9vePMlN99MK59+mjqdfz619wS9cP3yuWavDYkO55yjzjdm60pnqH0yYICKtKnZY9W18X77KcMSfbLs/vtVkAy9Wp5LzP0MNTDmWiHW0TQRlGXvJ59MLeJE2aG00YlcYm7T3kIok+vM511wAW2cNUstCjT7yU/o4x0BIVzv5pp96TXUMD4svvlmKv/PfyJNnuChgqteixa13PJynXmu6rVpqCHPVHVlZa2meg01zGXanXUWzb/8cto0axbbeJmr/LjbJXruT1zPA/Hrvs8/n9oV1hHA8V3/8qKLIh3V0JJcMxdDjfutISLsfGAy26hnT1r7zjuqBXUbN6aqjRvVn82Jnzob8NVXtOLxx2njZ5+p3xt07Upr99iDDh07Ngutz12R4Pr9s88S1alDu19zjVop8bvS7epoI8MvLKvrl881SdOQ2O/FF3cKhuJaXlB9X19xhdJr7b5rltO/YUcIAXO+OP98qly+XP0Z5xtwBgY7yvvNmKFuyyXmXkMNbrOrnnkm0qQxkz7wTlw1S9Tpt+gQV1YuMY/7DPl2Xy4zN/Vef5vCdsZd8Pc76+o9w+0nBwtBxfXrK6MMOz04T4qrXsuWamxJajLl4plzvQ5zVxOujy2POYZWPfdcrWY37tdPuabq8Unv+OtF545/+AN1SBMALtcZ5Fv7cnlsyRrLmhr66PDDU+KxMwxvAVxeQ63xPvtQ79tui9RU18zFUIuE301hPWDBtRGrhN7Lb5K99u236esxY2oVbfXLX1K3K65w06gCqGXxTTfRqn/9Sz0JzvC0/tWvdsp/oVdRTGPAfHQYewuvvVb9k3fL2/XL5xq5eXDbtTtclLbqiZ3fTpPWY+wKYUKF//yuXhMnUtMf/zinDDUzEabWD+UawbSD6Z24mueGXO7q5bqeR9HFfCmbi8xh5OD79NWll6rFQlzZNtS+u+cetese5I6EdwTRIam6WpX55ooraPvWrartxXXr0m4XX5xyC89F5rmur7VSr7Rvr4zfTXPm1Gq2PqLh/Q7o8QrR9OCxgoi1ciVPQPR8Z8bwvJppRB9NZ6hBX/tMmRKpo1wzF0MtEn43hYNcqOq3a0etjjuOOpaV+Qryi6DU/uyzqaioiFqfcMJObnxuWuumFgzwSQ7MMH5hZJkT/3RnpNJFHvzigguUi0Y+G2px/Krd9PT/RdUMMh789NgrG+8Czmm6HvAyeUZvu7EriFQa5pnSTOoPu9fvzA52GKCraEvb004LrAIT7oV/+xvt/re/hYnJKeahjc3xAhiX4IbsTfXhbXYu6blum1ff93/55VR0tGztqKVzq0a7zcWL5ocdVitCJX7XC0D4cy4yz3F1pqD8o5iHNOzalRZcc416hANee42+GjFCHefQ3wGzb5DAvOO55+b64xZE+0TPww01v47Wro/4vuMoBnaJbS/XzMVQsyXvolxNDX3/4ou06PrrfWvDmTXskAV91LHCid0euIitmjmTilesSNXjckXdxaN664Cvr+t8T5Cx7oMPlG/x0jvvpG3ff19LbJxgFqgAEf1Qnxm1EOzfeOst6n/kkUngcVKnObGKEgLfiXCjEh2pFJEdzYA5ush3995LywISNReXllKdhg1VXyJQx4rBg3PmLKZ34qoHcjxXmKHkgrGfK1jYxBVy4T6N6FXYbbbZaXX9kXHx7Plax+ennUZtTz2V2p1xRtpHyDXm2EHDDrJ5mefRsm2omWOz2UbTHVj/O1yaGnTrpow20+0u15jnso6rpNU1NbTx889VLjvzgkEMHa/XunXKbWzfF15Qu5kbPv00Zahh/Jpz441Ud8kSanPqqdTlooty+ZELpm2i57W7UsWIeO45Fbwv3WV+36POp1wzF0MtwdcRbl6IIIiVJpzB+Thgkg83MAxynYYMCd11wgcUq+OzHn2UGn72GW3fvFk9Qc4aajU1tHXFCpXw2PXBcx1cwexCcMZhc1x+rqE2EwzvhBjMy199lRYvWUI/Hj48Z3cuTUMCq0CIRugNlpKguqeqDmMM/VU7oDty1mF1FakRkKcJfYadV+1+urmsjH4esMPM8SymDK+hBn3Wrlg4q9Hl4otDd04yabOfoaZDYKdzg/aGVm951FHU4he/oOaHHurbHNcfmUyeOV/vRV8hN88XQ4aoHdeef/sbrXnnHWXQ+125xtxv5yQXDDW/d8Dkqb1VSvv2Tbnkle65p8r5teqpp2p9K3ONeS7rOsKY49rw4YcqoIt5db/ySsUXlz7fA8Nt07x5OwUPefvOO6nRI4+o+U7noUPVvEiuZAmIntfmG7Qr3OaUU9SCAy4ExME8ZdWzz6pFezHUktVRymbUxyAXRzyyaVDsMXGiWvHD4GV74eXr/t57tSa7uehK8OXw4bRt/XqqWLBA5c7y22GxfWZvOX2eDNyQtLBRnz7U8ogjaN6OlTrvyxX2kdf1pzsLtPv48dTcOIQat+2Z3oc2rnvvPZWzpvWOROjakIDbIIxjm92TTNvhvd80ntMZ5iqv2r33qsEQLgXoSyxsYBcUhtr8UaNo3fvv09Z99qGfRjzI6/qZdH1+hpp5dtQveIrLtvjpr5lbSqf08MoMGoeaHnwwdb300p2M+TdmzKBD9t8/K0a+S17ZqmvT7Nn0xdChtcTrd3LPqVOp0R577NS0bE6marZto+qtW2sF2ggz1PSueZJBi9Lpe9DESes6ohFunjePaqqrqXSPPajyu+/U2TZcelzMJvNs6WZUudCNecOGqbD6QVf3q64iBFzA9fmvf50qpnXeXER+G3OAHf2A3+FBlOSRiKjPW4jlRc9r96oeVzBvRHRwzFlweQ01/Jsey83UWDY64pq57KjZUI9Zxm+ChNVVGCuYkMIdEBcGMkQZTBdS3tsEKMI+FRVqZ0Kfy0p6ohgHgzm5db3rp3cKdPjfuk2bKh96uL+AiQtDDflfYFAgGTkuvNw9r7/eqcEZh6t+dp38FXm0ECgFf297+umx83/EaYt5jw6UE3UFCruWdZs0SRkHpuuVa72J+4zeHUtEpkQ74QqEEOBB7lhx5XnvSzdxRdmgc4l6HGpz0kmqvRULF6Z24hFqHediWxxxRErc29OmUd/27TNOKOzqufOlHiw2IIQ93GqCrqAPvusPexRm6/77X1UcaTH0DrzWNfy92SGHUGnv3rX0IV3AoCiy05W1MdRgSCDJMo4DIEz87MGD1cQLi4IlHTuq7wA8VnBhZRxu7fo9ySZzV4ySrmfd//5HC8aNCwz6BPkHvPpqKu0B3gG4WVcsXpxqmjl+v/HUU9Rr1SpVJt2YlfRz7Ur1c+k5jofgHTQjq+YiZz2uYKe9uKQklRbLz1CDu6+ODtlvh85iDojjGeku18zFUEtQk8w8DRCz3wsvUJ0mTZQxUdKhg9pWxUem/ZlnRnaZgiIcduCBKvTwwgkTaMs336gPEnbVdA6qBB/NqmrvqqzrCbff+RzTrc40FjCIrP/oI5p/2WWh29h6V6hemzbKMNvsWU1Uxtp11/mujFuBcVDIXARA1EGsSuqcH0jiHTdRY6ZN0+1ycWYLK7lISZG0AWTzzNrFUJc1dWvjzJlqFxcrxB3PP5+a/+Qn6j13fflNXKHvSN2B3QKccfUGC8HEaenUqbRt1ar/c4+uqVEhtRffeGOqiTDWuo4cqRaLYKjttmyZRJSN2IF+C3M4E/Cj13UAACAASURBVIVJa/lLL6Vq8/MscP1ht226OUabhr6pa8jbiVD35sViqH34IX05YkSt8dpsF3ZjsNNTvW0bVS5erIyJlf/8p2qm326+N7R/tpjb9o1ZTiWV3rqVihs2ZJsIY2zBHEZfeqKKifhnAwem/t3Luvzll1U/6F0487sP5of/9Kcq6AjODGYz6FWcfsjHe7j0HJEUt65alUp4nqusUoZa374EF+mVTz6pmorvH44w4ILbur70Aq3W/7rNmhE2BdJdrpmLoZaANkER8NHAzg6u9oMGKYXAroerq5Yi1NSoAdVvF8mVvDj1eA0114NyUCAFvRujQ/BXLlmijOINn32mjC6btAZeN7fSvfaiNc2bU4OPP6bqzZvVyjNyV2XrmlNWRlu+/lqJx0p44732Us8IAwLR/5DKIequlotncTmBs3VVddHusDq0riHYScMuXajH1Vendh+8Exro3R633up811Ubi17DNR0n7aLWZJ99aA+PCyncknHYX19NDzyQOv3xj/TJgw9Sky++yKp+h/VHLv6uWaNteAeRywu7mLg2fvopLb7lFjVG+y1Yuf6w2/IxFyCCDDXosvdy+Z77tRXv1MpnnqHv7r470FBD0C2dh9Rbh5+h5v1eZIu5bd/ocviebVmwQH27ikpKqO3AgSxuySm36kaNVLobLELhgl6boc29rOFdsPzRR2nVDqPZa6j1P+IIUkbzQw+JoWapDDCCFPuSErW4H+Xi0HMdoAMxE+Da3eynP1Xu1FpfgnLaRnkOV2W9iz0b585VOt1k3319N0z8olSHbTq4Zi6GmqveN+oxDRS/VW4XIr2KsPnLL2nueeepql0H7YjbXrgLfnPVVanbcS6vu8Mk3ely6uiXCztNWIlEUBd92RiM+n5sj8P1B8b2G2+/TT0//5xWv/iich3retllKlcbx4WJCw5xl3TuTNs3bEitAnllwwjFjqp2q3WxsxXl+VxP4HQ/hA2MUdoYp2zKzfbss6ndaaftlExdu3zqupNob9DChN4Bxo4eAsiYUWM1P79dHJyv27JwIVUuXUpr33hD6TSM+++bN6eSN95wmkQ7DvN8u0ezxg53h8GDlTueOanSOuL3Trr+sNuyqxUyvawslRombJHE9Xvuba/5DTUXnMx2IVcaFt/0hbEaV4OuXX13g/WZZr1Qly3mtn2DcpigzzrrrFoRjbnGdNNFrM9dd9VqNvofbm7F9erttACEgvrbjD/vZKj1759Ko2DzLY7Cq1DL6mAuOIuvd3tgEOPPdRo1SntshkPPzfcVi9qY58GLCReMS+1+nAv94x3bNMegXTI/Q63LyJHUZkdsADynflaM+fA+cM1cDLUENCepRLRmU/0UQa/oJjFJjINJu66Z97oamJXhMnEilb/yiu+qnN/LhTDCLX7+c2q8775WK5IV335L9Vu3Tg2Mmvn8yy8nfa4Du2pJR1bERHzB+PEqNDIMfzw78tPgwk6JOVnBQXkYp2APd9iS9u1pL8adP83dVZCB/512GtVZsSLrK682YfBXP/88LbzhBtUvSbyD6dqguUO3EZwIH4vVL7xAC6+/nhr27El977037SuMSKnQMVzb+vShel98odxAENFNrnAC5q5q0EKZNhSwAw7XaXPccP1hD2/xDyVq5R0zXGezbaiZgaJwflLnMNLtwjlvrNhXLFpE3a+++ofV8EaN1L8FTbi8z5Qt5rZ9g3Efxxr0rjdc7pG2xNU3NKwdSByO87d+u/G4F8aDaTiY9QXNgTRzm/E0rH2F/juM9JqaGvpy2LBUwnk8s4o2/I9/qIU16ETDXr2o2UEHqfQJ2ysq1EKuaRhx6Llf8CGzf5LasIijA1ENNa3r+D9cehE9tt3pp1PnYcPUQsq2tWtJnZU1jFLXzMVQi9PTIffoQQgfjz0mT05Agn+yTiS0Rcjz3YYNUwElsnnpVf7iRo2o6QEHUM327SpKIVxA4Q6U6Tk680MQFN3QNNZaHHkk7XbRRVSvRYvYWPTLh0nE4kmTlAtkzxtuIARkSPLSkxbIQG6xlMtjz56EADJrXnmFGh9wAFWVl9fi6tposnnGsND8NnWYZd4bNYrqv/8+2+QkqH06P1NYJM0kdxrSTW4gF7vqOl0H3C91kCFbF1jdd9XNmlHxunUKBcdCRFSdyMXyeuxNx9qMiOrdFXH9YbdlZI6jQTtX2XB91DsyekKkn8dvQmi7KJRvhlqtXYp+/ahxv3604oknWMZCuFviHBmiNQfpNAw1hDH3u8RQs30D/cthrMBCa9WmTbRwxwKaLmnm99L/1uvGG5XLocp3R1TLgOYYW8IMNeyy9bnjjsygOLrbOw7gO4mdMPNcmlcUdt1wrXziCfUO4l2EKzDOfteKiFqnDjXafXf6rEEDp/lfxVBz1PlmNTq0uM1ZqLji/V4+PTjCBar35MmJ7/Ska7sOW45zLziMXsuVxee8TFQOqWdt25Z2v/Za3/NA5uH+A157LVJUTb/2mMyx0ogVR1xJR9v05sHSbQsLsqGfHztsSSQb92Pk2lB7+447qNFjj2XlvJ35fLYGWJIrxWF1mzu9ZtttV+D9kgUnsTMY9V3Ph/Ipt0fDfdB3AnvPPSrwizfwE8dkyq89Zp+X9utHfaZMUcWyuaNmehAgx6KZdsY7IQza7fF7Vn0vJlm9p0xx7p7kWk91e5Gwu/u4ceo8HleQKPObEzSPSWeomYuL4voYXTP8vvlw7YVRgGMYiJqJHWRcWJyD5wN+QzAP/Fenfv3UJgHH2OJnqKHfYcjA4Efb4T6bchGsWzc6FEd3hI1t6cTU8kA47DDFHrkFzQsLG0tPPlkMtSj9xZ1HLcjnP0qbbcr6vXzmwXCcU4G7U9JueUFtnTd8uDpAj/MaHX//exUyGZHmlhvZ4LGFD5chRK6Mml/NPDPU6Q9/8G2Gaai5OLdnMjf7GQmE2511VuRnsOlnlPEbtLFjEpQ3S9drfixd57ALartzQ23aNGo0bVreGWphRrRt35vlwgw1vGNwj139n//Q+vffV7fi/cO7ZRPICB8wuBNvKS+nkkaNVC4+3IcxBK4rku/Iv9d01E9Eie1z++1px1xzV83cqeCYTPm13hwj4UaFsRTeDmGTGduFizh6bk76vIsM5m9o7z4IWGEZXEHfi/twhubjr7+mw046aaeIlnHaHOeebeXlKiWJN6Kmrmv9//5HX40cqVL39L799tR3AFGiO3ny9MWRbzMhhdtp5wsu8NXpdIaa2U9+hppeyM0llzjXDDOpzzzjh3rgLl23cWN1zAHJxRFYBrtU9Vq2VNEztVusKXPf559XQTLefO89p0aD33Pp/tbpPCC3/W9/q74hc889V0UqRa69LpdeqnauwqImZsIu6F64J8KzC5Gk8V7ZepqY9WH8XnrXXVT+6qu1xOBYDS70hRhqMXqP01BDJyLnFtwPEYACK4FRDRDbRwz6sK998036ekfADrQBKy1mcAHb+jMtF7TCbLojwmVlxfTpSrGjTgLDJq26/diydnWQ1cscURZ1iPM4L70NY+jU/D//WUX9wqQFK6q4bHdrPz/tNDVYcu2quTbUwLzpuHHqmV0Y2zbM001ow3aYTKPadXttdR7tT+WXirhyiUWT92bOpD2WL6dl992XQiETKn/NUXn0rrhCvWO276Q5Ruvd+Fww1PCECMTR5847acuXX6qUE2GJpcPehzjvm57EY3IKd3Xz2xAUZMRGjtfIq2jQgJq3apXY8YR0bdKRHBENr3Hfvjt9o8226kUf/f5rt6uo30wbRrqMTmWA3ZtOQ4b43oqUAUETbnWO+tNPVbARHHfQcxCt52ELAVHamq9lcb4pyN3u29tuUy522ImCYYY8hngvzCineDdxJlkncgeHJj/6kTq3ibOMeDdxVOLtjz5iM9TQpi6XXVbL9dKc8yERPXYCG/Xsyb6JgLkgAuDAmIKxFfebps9uar1DH+G5YDxj9xC7/EtPPJH6H3209SJSmA6L62MYoQi/L5k0KZXHJYkPmNmUoA+7uWKL8lwRosy26TZgFQVR6Ly7el9ccAFtmjWLWh57LG369FMVyhr/RbmiTFqj1Juu7E6RNr/6KpXDzpWhpn3T0Q5MVLThj7/DsIV7G9wH8PG0+VCb+uDacPCySuLjC+btHnhAncvLhi7rZ7TdQcAupk5C73oX0/acXKb6Dub7VFTQwmuvrVVV0vqTabs57scEFJNO9PPmr7+mym+/VYGFoqZkmPv739Pm+fPVffs8/TS99e67dMRRR3E8Qi0ZWq8RkRcBZXBhdR5jC/6eDUMt5S3hYyToMQZpJNqfdVYkXn5eHagA72nD7t1Zk/WaO5l+cwW/XcVaZ9YSPPMTFqjLFjoMER0FT98jhtoPJPANx6KY3xm/WroxcSI16NFD7ZzVckc97jhqdeyxKh/v5nnzlO7iKunShZbcfLNyg8QifdODDqK3Z85kNdR6XHON2inWO93YGUb0b31+Gu20dce31TWbctpQ0wFB4rZh2+rV9NnJJyuRcEvufccdaucS48vswYPV+LnmrLPoZ8cfH5oY26bdKCOGmi2pkHKYnOHjrQ/w2x5wjis+3Qrs+g8/VBHfsD3ryoCI0k79QQk6QOpNDBvnhdGH95M+H2Y+tx9z+Cd7k7JGYeUt63WdLZ8xgyqXL6e2p56qVpcR2UmFRTYSMobJm/P739OW+fMTP0uXlKHWe+FCtZOYDV3WbG0NNZTXBpVr3dRRVDkWgQ7dc09a9cwzKorYunffVTtGEljkBzfkjmVlZOZMUxMPz1mqsHdS7cSNHk36kHpNSQn1vuEGNfHidFfXO+573n23yr2I8y3mlU1Dze+7gDEGbmF73HxzLJdFGA9YUVfv6V13UfGqVSpqJFbDa6qrVSCATANdhfU9xvCPDj88VSydoYb8mJgI4jLdrrDzCTcy9I/ry3SZdz2GiaH2Q2+t+9//qGrtWuXt4+3DdEY8xgvoKQwhLPLggk4j2ilcaOs0aEAqP+Znn6kUIdhR+3TNGjrilFNcq0mt+sK+/V8MHUqbjBRJWGTBcRFcHG6QmJ/jHa+urlbn5jKNnqqTeyP1AALUafdlvXtY1bcv9R40SLktu8ghJ4aaI/U1Xy64HCL8cpJXmKvMTpFtdqwEJ9kmXXfYS4stfCR/xQuDC6uZ3caMUVGLbK8oE2fbOsPK+RpqM2eqnGXwv+7tSSgcVp/f76ahBpeXlU8+qYplMjnXH96gHc447fS7Jyghcyb1g/nBnTsrP3dc2drViaJvSez2YmKPNgQlTM6Esfder55HeXaX7cjFumadfjq1HDAg5YKs2xhnYc6bew+TtpJOndSCCoexZk7I9XsF1yqcI9aRzMIMtSTeyXTvD74t2NGMfaRgRwhzuAZ/NHQo1V2ypJaacSwGYZJnJoxOZ6h521OxcKFatdeXi/EQ7cEuGgwA6KBNoK6476YYaj+QM90BvX2ox9uef/87NTv44MiovQvhlUccQYf89a+R64lygz5PGfT+4PuFCKIb58xR4e1xpku71Dbo3NmZi2BQm71MUC7OBoGuXxtq3h1Rb1ooBLprfuihUVD6lhVDLWOEtV88dAo6J+krzFDDi4HJLT74WAnHpEDnokm6bWGGGuTjY4CX21xlgcHW5IADqKikhNoOHJh2spKNyaMfczN/kgvXvKAIj3Emgrqf0cY5ZWVqVyQTgy9Mb1LpIYYPj+zKGlS3Zp5a+b/nnviTtLAHSPN7FH1LHaz2SUAdtwlmoKCkd7a8eq77FRNk6GE2L4xrsSfpERqOdwYuRVRcnHIx1mOqWQ0i7CIBepx0KJCxcfZsFSTgi4svJtrhvpTJBCLCI9ZypTIni2Ygg1wz1KI8X1jZ/151lUrsbl4chpra8fj005TYKIYabkJeLZ07M1NDTbvaf3f//VRUXKzORNVp0kQtRKQ7nxbGNmw8t5kjxJWR6/eZcwa01duH+mhI70mTqPH++0d+HMz1VATIFSvUzhGHobb0zjtp+SOPpDV+4Bm0Zd68VAwF88EQlRtXUcQz1bZw9Pe7/dlnU8OuXam4YUP1HXG9IIbAUuVvvkkr//MfKtqwgToiONPRR2csRww1254OKec6iEJYs8IMNdyv24QVWqye+uXDCZMT53dbd0AMWF9ffjlVfPedGlDMq83AgdTp/PMDA6FEmTjHeQa/e4KYa84uPvILrr56p4hCfoN51Gfi4JWEDM1cGws419h9zJioj59x+U+OO06tOtsYzN5QxebEW59xitogbcBzJKH26nmSAVKicoBb6e5/+5uKSmhzRjNq/bq82Yc454HzHpi8rnz6aVUEER5bn3CC+jNcITO93nrkESq9805VDYw/RHRN+tL96g2CYvZ3ujEtqTyNSexIB43nB7VtmzpTWrF4ceLu1d4z5GhXr4kTqemPf5xqIsog/Pqqf/2L/KLHYjfw4x3nGTM11LwLg+hvTGKR8zQsZ2Qc/cyHHTXslpiX95xdnOc27/F+H7x96GIuCRdJGE7YvUraUFPuyFOnqojDYYtMfmH8wQYRKsHdVeA3bx/puQnGcQRnqdusWWIul4iGOvPWW6n+Bx+oZoQxsdEnMdRCKGEVFecGvJET9b9XrVlDS6dOpTWvv574IG821cZQ0+co0HZMEDMd1G0UCnIwmfnuH/+w47HjzNW3t9/+Q8LeTZsIH0xc6XaokjAKwp4viLkefOBauN+MGWHVBP4etJvm4kXXblYu6gp6gCT6RDM33bSS3lHye74oH0+8A9iVwKFlXHqXHf8Ot984Z2C4Jq9or5+eZ3tHE+3CBBbnLXFeE+ME0n4kFdHWO6EwE4ibYxPa5GJVFsw7PfVUaqcFxh/e1SSvIJ2qlSvoZz9ThrHfldSZSS5d13oOXdrw8cfqjJ6LxbZ0fab1CkEI8B9cTTucfbZaedeXTYqfKONRuvZoWTq8O3S5XqtWytMlCe+LXDXUtm/ZQtt3JIvWgTk0N5w/Kmnf3tmrmM5QS+cSGaUBMNQ2fvKJikK4vVs3OuiBB6LcHqmsjb6aFWq3Qfwbjo2Yi/RJzU84DTU817sTJlDTjz9WZ35rLdRu2qQCjwSl5AgCv8sYajCs1r3zDjX72c/UlqcKHztzZtr8Qnpy6+fygwkXJo+oQwcQSXqQj2qomZNb3MthqOnQypAXlQdeYBhp2D3Z8s03ac99JWEUhI1O6YxjPcBi1zLuAW9zwENUs/qtW1Pp3nurhYJML47JD1xt8Z65jHZoMsdHp/zll1O5+TJlEuX+OBOj+aNHq0Ac+l1AZFOEvAefqBdH/+k2+em5ft+SWGW3ZeENzQ63IBe7WX7y9diJFV58K8yIZa7OHXjH856ff546k8oxXgcFZAJnhGdH0Is2J54YuLCQ1BjMpeumnmt3tKTde1OBtvr1UxH5dLoV0ygyz4ghxY/fwo4OEIUxBQuacS9E41vzxhvU+cILCYul5uVyHPeOLbnm+ohUAyufeILWvPmmCm9vXgjcgjPoXS+7LC7mWvcVqqGG4HHIwxjm6YAd4W1r1igm34wbV+v4S9MDD6ReN93khLNZSVJjVVBDMbb0mjOHVjz+eC1DDQZ0nDxyu4Sh9pc//1mtxGL1E3knWh9/vDKwsIpmuphgkokkzTA2kOgVeSxwD65uo0apg97I+4UVRuRhgHsCLqxGtTzySFW3TWJZF1pos6MGOTibhNDmuJJYIfM+i63bTDoG2Fmbe955KqoRzn74Tca4Xzy0Nx1z87BqXIM4NUGJGEHORp84Jj9xjJmwtpvMzZ1Lv7QPYXVl8nvcZ9O7DpCNs0hVGzcSIuw16tMnUnM4+s87mTIbmJo8tm+vXKI4zontNLbcc0+tnEFY5d7riSf8OdbUEBIKIwQ+8k5F3XkzeSPI0dIpU9Qi0u7jx1NzI2JfpE5MUxh6riJtPvecclfC4l8SE2WzCel2xLBohuSwOrKcX9OTGoP1AqmLM7/p+sc7nsd9x6PogGmgwABbPGkSVW/eTD1vuIGa/uhHaqVd6166M2IuvjdmpGrMDbC7YV5xv2M2zHPJUDPzGga1HXM8zBthOGd62RhqLthrOVw7aojkiAXmKJc3yAc4w9iL43WSTm5SY1WQTIwte3z5pbIR9I4a+gM52HAOLywGg7feXcJQO2f79lqJAk0ICLBR+d13aiXT694S1AkNundXEWz05fUxj6KoccvaGmpmZLE4hlrFt9+qldX6bdpYhYSPug0e9Pzpzn3BeP7qssvUylfSkxmzfemYm5zjDrJJTsaTrFszSmKi41311kFRXIeNDnsPM3k2vXNhyoi6M8WZjsJPz83JRZxxJB1ffSYkXcoJyMeOqo4Uq+vDu+Z1P9QRyHSZFv37U7Of/CTSx9/7vqx+/nlaeMMNiY03JnM9qUCeJETDTeLCouTCa66hLQsWxF7AS2ryk1S9Xo7ZNtTgfaEDRyCUus6XhcAMm+bMSZtOxS9iZ1Q98YaBNw21fg88QA26dYtaZWj5XHN9xNjx7ZQp6ugKLiSMxnlBRCXEhTkGzsWa403oQ4YUKFRDLWqKEmDyi8aoA+Blytm8n2tM0TKh5/vXravcqXVibfNZo37/C95Qe/q006jLihWKHw5Nr/73v9P2Pw5yK1cX+JKWllIRUcq10e/GuCFUM1VCW0NN5V6ZOvUHl7GyskiuQuZuANrbZ8oUKu3Xb6emm5HYXBlqcENYctttvu6TCJGNCEK44hpFcfiHMde84hruSRpTZiTCbldcEeqeEJWPjojXsGdP6nvvvVFvDyzvZW5GP4w62MVtVMotKoMziGYkPTUh2G+/SMF9OD80QXqu9dsldxVQaPRoqqmpUXkC/XbqoFtL776b1u84nI3osDAwcMF9DOdpuv/lLyqUddA5z6i8ve+i1oGkxhuTufkMNsFr4ui1d5Ie5q7kJyOpc69cup4NQw0r6tB3rY9B+greYQsimSwemZNk7ILAxRUBk1IGyZtvJhIy3WuoJTEpD30fdpyLRznslOsAQW1OOUUlUceitE7WjLNrnxx77P9x2ZGDL0gGXNvCAmIEGWquv6HcO2pR55dgiAUHeHypaI916qjUILj2f/ll9X/8u4tIkFxjitYL6PmPmzdXu9T6XTfH3KisCt5QMyMfYjsVLwOS/2KAWDJpkjoLhQsTzNa//KVytdORmbBbg8SCi2++WbknwI1Gn0fTu29JfbjDBpswo8G8P44B4BeKGskTMcn3Tqbwsumtap3s10VY0qAPkasDt2GMvb+HMdfPjh3Xnn/7m3KVBcfKb79VSQ/DJkP6/rAPdNR2o7w32hh87vEfwjG7cNdNypXFyxwT5i8uvFDtaOMdxs5aGNc4vMx79Op11Mm+V+66Dz6gmooKFZ4Y4wd28/HeLLz2WvUc6S7OD02QnscZR8LY2+zUmR+47uPGUbODDqJ5f/pTyqVby8CuGSKP6TEa/44J6Kpnn1XBAALdJD2NhI5BJsZ7813EIgHOBCVxmczxrsIoxqQvibHAnKQ37NHjhxyWvXpFfiytDy2PPpq6XHJJZPfSIIFcus5tqPkF2sLYAv2k6upU7jpwwdgctHChuWlOcRcG9f1mGHhErMO7EjXYga3yeA013Mc9hzKDWWBXGaHsVQLxESN8vyXmfCMd63nDh6vE00g6jffW74Ls9R99pIx1feH5YRCue/tt5TWQ6XdG15sPhpqam6xcqb6HCLKho5n223GsyFV0Rq4xRbOvZajtsw/1vPFGmj9yZCqtRtTdx13CUPMLcauB4jwaPoyYMJnnGPAR8p6N0mentC8u3JFguGTjCjMazDbpD6qtKw0+KIgYif8jMhVeIp0A1W8lAPVjexcf+9TH48Yb1Wp3JpceIM0IaNqYqdOoEe0XsjuaiWy/e8OY19pNPOccanPyybRg3Dja8MknqrqwD1LSg4mfCx76Fuc0o57h8fLRxow31HemfeDH3HT7wbnQFocdltgE2pzUuvqA6giKMDRhdGCi1u3Pf6ZWxx8fiCtp3TAFcxpqZl8GubPq6LXNfvpT6nn99aqpGLdXPPoobZw1S50R9qb3QBmti6kFH8tdgiDj0VWER5uxJWlXV51uYq+HH6aS3XaL9Zqa411cY8FPMJeue/X8kwEDlJGf1C6mqevaHQrPj0AWkDvrN79J4Tjg1VdDjSXNCSk7Op13XuToo36cYUikc0GOpSjGTZo53qXZZWVUnSDvoLaCNc6v4tKGWroAQeZCEc4SYkHI77JZQEZfr3//fWWQ6Wvvp56iLV9+qdxdlz3wwC5nqJksNUOE0MdVXLcutTvjjIwXk7nGFP0spqGGxfBuV16Z0jWUaXf66dR52DDr16ngDbXrRo2iy2+4wRpIWEFMGvQqftycSGEybH4PMxrMOsxIjGFnujCALp44kda9/76qotmhhxIO0+voVOYHRsvApAKGLnY2/FbpbJ4n3Qcbv8HIqamqoo+PPFIVdTVpjtK2MObQh0U33khrdiRvhJvottWrUwFpwsLKcwwmqn9vuUW1Ce3Fahb6DYNGnFV1zS+J3RbU7ccc7cbqpQ6Sk3TeKZd58vBMKsx8WdlOLtXp3k0O3TA/Mv3799/p1dDjCHgjNH6mB77NBSEIwyJQy1/8ghrsMBywyly9ZQt9NnCgaot3oQO71eCy73PP0fwrrqDt69apsQpnTLBrqXejtKGHXYqe110XuiiRivjYrp0KHJXJe2E7vnj1PLVbdcwx1OXii0PbbCtHl8vUbQ71gBNcejGGwO203VlnOdndTirsv5eRl7l+x9DfcSKzhvWBdn8OCpiw/sMPqaq8nOq2bFkrr1pQvZmeP+ccU/zGFp24W+e2qtOwoVp0SfLCmIFvtL4qFy9W43CvNAvL3nNU3l1ujOeIYvjFkCGpev0WZSG7/NVXlYfNWsOFEs9vGm6u5jZ+O2qmR5grzi6//Tqaqdk2F4nXuXXdNNSwW4tE23Dr1BFFFmvX3QAAIABJREFUEeCq4/nnW4+XOWWobdq0if7+97/T5MmTacCAAXTTTTdRu3btdtKnNWvW0JAhQ2j69Ol0zjnn0G233UalpaW+ejd27FgaP368K51UoePhspTpDkSmDQozGsz6MUBgJwqZ6sOCMJhngPTkCf/XhprfIIKXAJM2/KcPR7tw2TFXIFHfsnvvVXmGsJu2x+TJLBMok6MNc0w+EegE52a8VxgTrsFELzCYBnzUrXjvs+m2uzy/BBlBzKHTcF3e+NlnqilhRnDc9810AXb1AUVb9CSruFEjpc/YEUrnt86lG+mYmztNUX3svfyrNmygFQ89RMsffTT1E3YY67ZoQaV77EGtjjuu1sQnKEdhkDsieKGNWIQwd5LD3kE0JjXxOOccZZByXF49N1m7fqfwPC4MNdRjRj9uc9JJ1OXSSzPCBaPvq0svVRMam77KRFiQoYY6w7wf4shdMnkyQV/TraZH2dHC2DT/z39WY0ecHU29q5rUDqIfI5O5HtMQuEOdC6tTR+WcTNKVXZ8R9LYtHQPtxaPvMfUSfYA+hbeVPkYTpD9B5xHx/DDcYKRiEQw7MJhjZnr5GWpxw8P7tUUHgdIufS7GKfDUgfrWvPWW4hJ198mvrZzfT/0N1WfUgvrRb9MjqGxOGWoffPABtWnThjp16kQTJ06ktWvXKiOrfv36tdr//vvvU4cOHahr166huuzaUEvS/SX0YYwCNkaDWZ82wBrvvTd1Hzs20E3CO5joHC34yOBqvNde1PuOO2o1FSvWMNLg2478O/hwuPrI6tVVTLq0sYiV8d633RYFl5OytsyxE/Dd1KlqADevMCbcgwkMNqzkrfvvf1UzM3Fb1B991wZTOuamoZlUKG/kQdH5hdK5UEdVMIwjWxYtonotW6odNpVsd9991QJEtj80QcyhLwgnXv7SS5EDE5nPpHe40jHzRuCNaiSb52YhB14Cq555RiXLRojtdAtt2rBLSqfCJrD6d+0i61LvdN2uDDVMrBCCGl4E6DOcd4WLPaLnRb3Cdi6i1hdW3qvn5qKMa0Ot/LXXVE6lzXPnUqaLYuZzLRg/nsr/8x+1mxk15LcrHQjjbP7uZ6iZvyeh62b92lDDkQ5E2sSF8+Ppjmnoox0Y95CySS9SYTzEghuSluPP5uWnP3puBUMM8zAYIjr9E+5NBTNp2zYK0sCyQYZaUXGxk51LnGfEpd1Hw+Y3tg8FYxIXovcu2uENFzT+2wRvQV36m+N6fhL0TNDzgzt3pm+RfmPbtlSx4nr1qF6bNmpnNco3LacMtVoD0IIFdNVVV9Ett9xCrVq1Sv20fv16Gj58OJWXl9OYMWPo4IMPpqIixGb0vwYPHkxlZWW2OpI35RYtWmRlqOoHKlqzhprccov6a+WAAVQZ4Gdd8sorVPL221TdrBlVN21KlSecQEUVFdRo2rQUm81nnEFVO3yI8Y9Nx42jbfvtR3W/+EKVrSkpoQ2Ozu6VTptGdRYupKq+fanunDlU3aYNbfn1r2l7+/bsfRWFeVF1NTW5+upabdxcVkZVaUIe62cNK+f6wZvcfDMVrV2rqt1w8cVU06JFZBHQATW4ep45ckWeG8KY1507lxo99phTndNNgM4Xl5dT8fr1P7w3RxxBlT4ugZk+Y61300cGfm88ZQoVVVbSBkRIbNAgU5Fp70/HvO7ChWosQG6eTTHGVfNZrR6ipISosjKyPDUOGZxKXn+dSt54Q4kMe7+y8R76Mc+UdRBf3QfVzZvTxksuseqGdIXqlJdTqSd4go2e1oH7tTGO6zGkpn599e+Vxx+f6DjvxzyJcax4zRpqiPQ/SHUD/fN8PzPpAFOvo4xPxatXU+Nbb01kzE73PCbzejNnUh1E5K6upqJ166jeF19Q1W670ebzzssESeC90Pv6s2YR5jjbO3WiLaeeqspinkP16gXeB8YY90tefZVK3nqLKn/2M6o8+miq/9Zb1ODVV1P3bcMcBREMMU77fEd1X209+GCqxJGSp55Scxt9Vf7857S1f3+qqVPHyfPr8WNT+/a0fehQAu/6H32k0i1V/vSnVLXXXrHlYCwt2rxZ3Y9vML6RYeNqVGG6/bgv9b3Zto2Kqqp+qKqmhorgHh/SfyiaxHttpefbtqXmD6rJzZtTnfnzqdEjjwR+0/yOHeSsobZ69WqaMGECjUOUr2bNajGpqqqimTNnqt8vueQSOjxNAlLXO2pRlS2p8ra7O6b8JbfcQiufeipw5d7coYArBXbPcLAYKzPYUUO0TFxYlUZEqqq1a6m6qoo+P+UUQkRIfWYIobKRANzF5d3hc7kaGbV9UZmbh4shK2zFiXvVx3x+vYsQZ0XTdVhhs11hzHXYdBu+Ufvb238uXDuC2qB3JP1cCl3k6Ivy7OmYZxrdU9+PaIPYgUGUxnQXXLXrNG2qQl5nclYMYxtcZbECG+b+zb2zjef3Y64jtWL3D65Zrq5M+9CvHRs+/JDKX3mF1rzxBm3fvDntmR99vxmwq2bbtloR32zzdmbCxI+5HoNd5hH7+sorU2eSEIiszcCBkQN/BD2nOic4dSptXbXKepdbRyfE7h4u17uH6frEy1zNIbZupY2zZ6vAW9ht6nPXXZl0a+C95lwC7nSI8I2rXosWaQO36PRD+n7ci/mO9h7SAjE32fjppyp4mJ8raiqR+VlnqTNLGP+Qp3bznDlU1KCBcvmG+7ery7uj5n3+KMEsvG3yfhuT+P6iTm86CwRjqVq3TjUHbtfQ+zr16wd6ouh2c+8eaz1HXAWMh/qq27Qp4SzqV4gwGiFFT84aarNnz1bG2KBBgwJ3zObOnUvTpk2jq6++mho2bOir32Ko/R8Wc1Kro1zioCNCWOMKyt+DCQMmi1As5DbDQcgWRx6pjDfvFXSWJO7go8MX6zNfmZ6NidsO3BdmNHjrxkCJBL3fP/+8Gry7jhxJrXewNstiEgmXIe7BxGyDHtTTHaQPOg+UxMRPt82GuTYyXetGVEM7E93S5zH9/Na14ZCJa2qUttkYanHz5enFIIwljfffP+XOHNS+sMWNKM+lgzmE6cncc89VaTXCAi9FkR1WNoi51sGwNofV7/euR5ko2NavA0QgRYkKEhEQ9h/flO9nzEhFVv5y+HB1/hgXl+Hgx9x0v3She3DXh7scgjjACEHeVUzWXF5IkL38kUesDTXvuMbFO9031DyTmVgwl2nT1HgTFMwlrE/S5bzDvXhHN86cqb71fqmM/IJuYOGourKSXIWh93vPsUv5oylT1DEHRJzUVybvv9YhuGviwryvza9+5dTQRL3aqEFgtk7nn08qxU1lpZK58p//TD1L2DlL7rmVzTc0Cv+cNNSwY/bMM8+ogCJBQULQQ1u3bqVbb71VuTaa7pGmsoqhVnv48Z4DwK96QqJ33DpfcIEKiWpeGGTanXZaraSY3oENQREQBMDFQVizbhxahZFZ3LChGhCyddkYDd62oe0ImIAPBA4Ke6PIqYS/Y8YQwswvu+8+1omKt63ewQyGGYJdwKcdB7yx2owJWJ/bb691xkeff4yzGxfWlzbM9eQ/yuHcMLn4ndNQ8zN2YVjAvx3nfzCxdTFxtHnuMOaaS9RktdD1+ZdfrgLAYFLTesAAWvX002o1XQeFQfuwoAHDtahOHRXW2NUqs02QEHPCmAsTWB0FzZlu19TQxk8+oXlGIlYbnbAtY+7+pjMuwRl9jPQ2JvO4CwC27TPLcRhq+l2BcdD3/vupbuPGzhNJ6/HPTF8RxMMvP2ou6Lm5iIy2J9Emc0cszm5SFEMNz+Adr/0MNewo4oLnkuu0CKkdtU6daJ8bbqgVHh4yoxgKQXMFne8sqR1wrRd4f1r/6leBC3th30Yx1OKMkGnuqampoTfffJP69u1LbUMOVW7ZsoXuueceZahxRX10/LixqwubTAVVrPKXnHOOSuCtLxhmjXr3VpEhsfLnt5Ksd31mDhigcp/oq+Uvf0nlO/KZtT7hBOo6alTsZ8r1G+MyN6NXegMU6MG0uLQ0xTWJj5QNWz0pxCFrGOoIIY9IoXC9wmRZu756J1N6cuZy1V+314Z5Ejt6pjunfu4kDyJ73dz8JlRcOzxhzG3yBfnpm1/USLiGLHvwwVof4P1ffpnwHUAOHZeJd7V8LPbsceutvrs95mSM8z0MYu5St6FjK595hiq++UalX0liYQUyvr3zTrW4kG48AGfsPqAf9DMiwAMSmmfi4mozzoWNLV8MHaqi9oZN/mxk6XcFi5c4MkBpztPb1JfuvUKQAuRTS5c2AwEavho5slY1uaDnaBAWNWcec4xqWxJtytRQQ7vg2gjXUVwwHpDuA8FcsKjU4qij1L8vHD+etixcaGWoxe1zm/uCDDXsgq3CEZgIrndBhhrGalzFOEucgG6jbu+CKXamdZ41RIVE8LruV12lUlogMIzfJYaajcZYlsHH+bXXXqPu3btTjx49aPny5bRhwwbq5eM+UV1drVzRKioq6Pg0iWJlR21n+HpXzRtZDSXDclLppN+qbPv21PvWW9VOS4v+/anz0KHOVr8tVYa1WNgENqgxKlrexInqDId38mJOXrEjicSbSYYnTgfMnKRi5bfKE8lKDciNGikjXxsNZk4zFxMbb/tsmJtGTZgLhK3CwMVi/mWXqY+ZbcJy27qDyqUS7r7wAn3/wgv0rRFdNey9zFS2eX8Yc+gsIn3hfEAU41XvvJbutRd1+sMfUnpupgRx7TptPpepJ0HnDbUbLZebqW5fukibOL/o4pyauWAEuUksrKBem7xKWNzBAggMtdQ5lH32oT0Yo/kGMU/pwHHHqfQMOB8Z9+KYIJrfkHSTb7Oc+TxJGEVBvNKOLTU19NGOeANJtCllqJ1xBmFxOs4FY/K7e+9V5+pKe/dWRjEWm3AV1a2r/v/16NFKp71jjM17EadNQfcEGWrtzzxTefm4MNSS6Cfv83gNNZzvw/iMa/H119MGeGgMHqyOlQS9qxzvoe03NM7iW864PsJIe/zxx+nCCy9UER1xHXLIIfTII4+o82eXXXaZCiyCqI8jRoygevXqqVxqAwcOpOLi4kD9FkNtZzQqNPjChVSvVSvCeQzzsglJ7U0AbCYBdznQ5FpdYRPYdO3Vk9GmBx9MXS+9NGXQ1vrIpgnPzsVCf2S0PEwQdehhpEUo6diRVv/73z+E4f7lL9VB9i0LFqjiUSbtts9jyzy1cj18OLU97TTb6n3LYfcYB8UrFi5UHzOcpcLHGMZFkpe5gAI52N3GhGL9Rx+pJNCuXYpjTaZ23KTbGuVjHzRRsZ1oumCPcxrlL78caKRkI5AIniudnruYZIDxd//4B22cNSuFMZuGGjhvnj+fulx0ES2YMEG1yZl7p6WiBDE3F6wQtr3lUUfFSu5uBkhJckKL7znGK+zs2BpqKNf1iitUSh3OK2w8d6HrQc+z8LrraPWLL6qzTu1/+9vYj41+RUCLoOTcqaAhZ59d65uRK4aaTnUUZew2YSUZPCyoUz755S9TQTmQnBxzEexiIueiXkjVsRP8vv9J6pVfm9PpufaeiXJ0IGcMtdhvTciNYqilB7TiscdqrdzbfFBw8BtnZ0r79lWTR6xAYmUpWztBSemOt96wj0y6dpiTUe1yhKS/OKMDYwcsOw0ZknWGKjn66NEqOl6zQw6hFocfTjgrhb9jFw1G25cXXbTToyJRKXYDXV+2zFNBKiKsyuNZcXldrZCwfP0HH6jfknAPC2KED/na119Xiyj6wi4l2le5bFnWXcLMdmuDJspOn96p8EZdNN+NpCfrYecpddQ/LjdTzTSdnrtIJu89X4NdzR5XXZWIB0RqQvq736mcdX6XzhEHdz0EXMKVlOEY9L4FMcfOI76LegEq9oR2/nyaix259u3VIlaSV+WSJTRr0CB1hnu/GTN8Rekd1RZHHEE9/vrXJJsTWHfYeJ7khNqlS2s6eOa7huiPOFZSt0kTq51ml52SGldLSqhRjx5UuXixWvzL1FCLsyOU6XN9MWQIbdoRpdT03AFruPPqYHNB72qSehXVUEP5qO0RQy1TDcrS/WEDXpRmaZcrRCrqa+RLS1cHXngd2MObXDaK7HwqmynzOeecQ1u++Sa1S6MTeKtJSppJDTcjDMRr33iD2p15pppkwDiDu4fe0cHZNZ2KATqw59SpVNKpUyLNtGVuHka32RVGY/GccL/SK3DQ4zWvv67O78ANFavpbU4+md14RmLm5Q89pN7FOk2aJMI1XaW2zPXHxsbdFKz1GVg/F1lEC6zevl1FoE13xiZTGOkmGWgfkte6cDOM2k4bQw112iyk+cnWxl7Lo49WOy+270jU50B5PVH1C56k6/O6M4WlTIjTjrB70q56r1xJ306eTGvefDOWixgWgRb89a9UsWhRrPvD2u73u2YKd1JMWL2XjQEdR26Ue8LGFv0MB7z2WsqVMEr9QWUxti+dOlUtCiThom/KNQ21lscco4y0kt12o20rV0aKzpnpcwe5uuajoZYuGisWkVf961+0/MEHA9+1qIZRpuxt9dx2PBdDLdMeydL9YYoQpVk4DwM3lKYHHKBc2qJe2Mp1FZktqmzO8pky16FmG3bvTiUdOtDa//431Xzu1eRMuOF8iQouc8ghKWMuk/pcGA2oQ+/Y2IZ3NiPP4X4dlh1/7vTHP1LbU05xHonLlpPO3WNb3mU5Wz2P4iao+wbt9Jso4ewHcuRkch7IhkE6Q01/zLnPp6Hd6ZhrAxLl4u70zRs2TEXWBPuF116rzs8kFbTDL2iM2TdeI63jH/5AbU8+uVYkWZu+zLRMmJ4jN9yXI0YoTuAe5dLn7nBP3B25KPJQNizID7frnV/7w5jrZ0CQCpdREF2nXQjrm69GjaoVCh9pkPAfgl8kuUhitguLl5vmzKHP/vtfFZwPF4JtIEATvGLi6DXq0O8Fl17rZ4JXCXLeefUCmwY4U77gL3/xfdfC3ouwvozzu62ei6G2g664PsZRM7knzkcmjJpfJL8O55yjXCMa7b573hi7mIipCcj++4c9csa/hw14XgFRVs6wyrryySfV5BUh4hE8BBfcsfYxcrRk/BB5VoEtcx3t08a1S0+UcOYO0WGxa5WNy9x5NT+SiOSGiG5IxN13R5oMzvalY473DalT4IoXJ+m6ucIPXddh8ZN6PjN4EgIXdBo6tJYor6G21+OPq4Ur7stGz6OMJ7r9Ju/mhx+uAh0kZRSbzExjBLqt09ros1T5YKhp7x48V9ydL0zcEYVQB/dAXakd5V/8Qp1RS3phOV0o/7jPFef9gA68/fzzdPDBB6vbdRj9OHqt5evIodyGGlIZwIPHLxJwuiTSYqjF0Rzme8RQYwZewOJsPuxhj49BA251Olt93BXyMDmF8ntU5jrFgM3HUH9MUdY8d8e14pmrfWTL3IzWGKbHUXbfkubinaTow91q8SGDkNWZtDuMudbVVsceS93GjIkkytyRw1kprEwnvchiRpj0nvP0Gmq2q8qRHtqicBhzVBHmTmiKgUENruYkvd3pp1OcnF0Wzfctos9hdf/LX2gVFpuqq1U0PLgTf3v77bTi8cfZzwKaDQ1jHmXnCzvw+iquXz+101Lx7bdUv3XrWjsvul4EooBLe9KXqQMwjmAs+52xSrodYYbaXk88ofKk4oIRFJanljPwUxQ2Np4SnONMmJ5HNZTF9TGKNuRQ2TBFyKGmFkxTXDBH9ECsjFcsWKDcEDg+GvncAVGZaxc7m6AU+mOKjyhyseiP1d7Tp2dtxycX+ioKc0TsK3/pJQo7YxT1w5QkB90WtBk5ARdOmKDOjuLKhtsj5IYxN43iqNFVU5PUiRNVriGOC7tqCBiC3Q3kPepz110psZp/96uvVud3uNrkfe4w5qahhj+nm+jheVdMn04dy8pShhrOvnb+4x+d5gIM6zvd14333ps2fv55Sqcb9elDKx5+WKXUyKabvQ1zHTgibLGtYsmSFA7sntVp2JDWvfceIYVQUf361HrAALVzhojiX40Y8UNuvIkTqQnDO6CDW6GB4N3yF79QbcW3Bu3kusIMNbQHbv64kJIHHgXpdhvFULPruTA9j/o9FEPNjnvOlQpThJxrcAE0SJjzd2JU5voDiY/Ovi++mLbB5rkpXTCbkxh+uv4SozC3DVAQ9cOUJAvzLBpc0pZMnpwSl63+D2MOt2lMwmH4hE1gTXaIKLv6pZdU4vqwXU/XzJHeYvbgwalqYeho11Os3O/77LOsRkwcQ83rThjECBNYhAk3DbX2gwapSL6cl9leLReu3PDiQGATbTigndm4wvQcbZp34YXKyEyn595dWdyHZ0IwIB3Nt/uVV6YSIyPvI3a0orw7mfAxd+n1mIKw/sodM6HE0H7tDTPUvPeEjX/aUCvt14/6TJmSCSKn98qOmlOc/JWJ6yM/80KVaPORKdRnz9ZzxWGuQ3+HTUxTecsaNVKJ3us2a6YS8O7qVxTm5spx0CTILMPpfhLUj9otD0Zas5/9jBB9FdEQSzp3VqvKmebhi6M/NsyjuI+qczr169PHRx2lmlNcWkr7B4Rtj9Ne23u850OyEdo7qK02zHGvzSIDFiy0sRCUhsKWWSbloNurnn02Fa7cW1e3K6+kJvvsk/gZrUyY2+i5n6HmlWkaarMHDVI/c44/27dsIRhndZs2zaRLM743SM8X33ILbd4R8h47rfAqCTPU9M4+ovN2GTky47a5qkAMNVcks1SPGGpZAl+AYm0/7AX46Fl7pDjM9URJTb47dgzM5aQnBO2RmPS889SuQ9KHzLMGMoLgKMxt0iLooCPcE6V0j6wnejDQ0e8wMhHQguP8ll+7bJjbTGBRt2kYa1nZcumEq/fHRx6pmoGgIZs+/5yQdDxbZwFN9jbMbQ01jDn1O3RQuzrzLrhAJRbn2r3x6tPSu+6i5Q8/XOuf4eKGxN3Ia+cymmKEYUUVtWGeTs+xQ4Rr5jHHqP/3e/hhtVO49M47qWLx4lrNybahFpVNUuWDmOOMHxJ341r5z3/SqqeeCjXUkFN12f33h5ZL6lmC6g0y1OIkl3bR9jA9t1n8Mdshro8ueiULdYQpQhaaVPAihTl/F8dhbgYyQIuDJkw6uXHUMz/8FHglRmWOHHvL7rsvMDm4nnjlUpAWr4uY1hEYntmISGnD3DZq307Jrfv2VS54SQcQCdJSHeDH/D2fDDXd/nQ79Ejtgd1ZGGpciZWDeJvjH4JnwIBU0f5KSljd7vzaZ6Pn6Qw1GBcw/j8bOFBVv+/zz6v/r//oI1owblwtkQiHX9yokfo3vXPEuaPGO2oHS0vHHDvvNdu304pHHrHK8ZYLAWn8njTIUMvWDn6YnmtDLczrRz+rGGq58jZFbEeYIkSsTopbEBDmFpAcF4nDHGcUlkyapHZHkODUayDoyXjUVS3Hj5az1UVlrj+G2J3qdsUVOxkEnx53HFVt3Eg2ibG5oGCl9dspU1SCc1zZnsDZMLc11EwjtBRG2nnnsQRQCOo7v3NT+WSo2exkYixBdMst8+ers2rpFog4dFxFRCwqUsFacumy0fMwQw0Rk2edfnqt93bzF1/Q3PPPD33UbL/noQ1MoIANc5uxZdUzz6ik0tkOSFMIhprt2Vcx1BJ4ITirtHn5ONuzK8gS5vy9nAnz1Fmknj3V2TO9U/L1mDEqSuEnxx2nwhHvl4WzO/wk7SXGYa7zHyG6Wbszz0zljQrKW2bfmmRLwpUqX3Ya9GQKEf26jx0b6KZrTgJQDi7A2bywcIIIfTgzp3Y5SkoST2xu87y2eh5mqCHK4FwYw/vtp8TmgqFm8/zZKGPDPIi3d6fYm7/xy2HDqHrbNqrXqhW1gM5v21brEbGr2Jgh92c2uKaTacPcZudp0XXX0fc7AnSFnWXjZpBvO2pRjwPIjhq3RjmSZ/PyORIl1ewgIMz5VSET5qaR0LB7d2Wo9bz+emWgNd5nH9r42Wc5cVaGn2p6iXGYm5MoBOmASwcuPenKhR2UXONstseGuXn2LJ0bqWaOHU6kmsiFKxXxjki5rvklreVupw1zU4d73nADNf3Rj2q1HWPMsoceUq5j0PGKpUvVLn6/Bx6gBt26cT9SzsuzYW5rqHnHFCy6YLenwW670daVK6m6srIWD/z7rnjZMPcaOt4IlebiT8c//IFaHX10Tp3nDjTUPvyQvhwxgv07b8M8ikePGGp5+ubaKEKePlrONluY83dNpszNlSu0HvnVEMJZXzb51vifOrsS4zA38+ug9drFCGd3sKOSrWAW2SVpL92GOdw1EYgDCwwdfvc7an388b6TpVw8E2hPgq+kDXPTUGvQvbuKCrrbxRendoxNvS9p354qly9XD3DAa6/9EIpdrloEbJjHNdSopoaqNmxQURar1q5VfzYvMdSCldFr6MDQRdAZHbHSNNR6T55MjffdN6c0O8hQW/+//9FXI0eKoZZTveXTGIn6mOs9lD/ts/nI5M/T5EdLXTDX4fr9njgsUXN+UHLbyrjMzZDZ+jxalFVDt0+RX7XZMjcTX3tdv/QTY8cYOz25dCYwF3vDlrn3jF3vSZNUfi5MZBFdEVEWvdeueBbKpo9tmIcZakigXrrXXtSoZ09qNWCAr1jsrlVv3frDb9XVymgTQ83OUGvYs+cPwVeKi1OLEnpM6XvffSopdq5dfoZaNpNz2+h5lG+j7KjlmsZZtsdGESyrkmKWBIS5JSiHxVwwx1k1rHQjX5Z54axP79tvd9jawqgqLnPTUOs1cSI1/fGPrXJQFQa1zJ7Cljl2J7FLqS+/QDmYVOESYyF9n9gy9xpqSOeBHWLknfru7rtp4+zZtQTl2vmdzDTT7d02zMMMtXa/+Y3KdVi/bVu3jSvQ2myYm4YOMOhzlrtPmEDNf/7z1Dh+wKuv5oTbsrerxFDLc+WVHbU878Acar7NgJdDzS2IprhgrqM8zh89mta9+26Ki+ym+atIXOaYYJkfeezoiNFg9xrcbpw/AAAgAElEQVRGYb5p7lzCwf4tCxYoFzx9HhCSvAmm7aTvmqVsmcN9GkEUqjdvDgVV2q8f9ZkyJbTcrlrAhnmYoSaGcDTtsWGuDR2c3S4qLk4Zapp1lN2faK1zUzqdoZaNd9KGeZT0QLKj5kZP2GuxUQT2RhW4QGHO38Eumeuw/UVYMfzsM3ENC+jOuMzhlocw/HrnEh95/BmuNH3vvZdfefJIYlTmOpErHtHcOdMTKgneEt75UZjrJNZ+tSKRdPmrr6qfhHt67jbMxVAL190oJWyYa0MHRk1xvXopQ639WWdRu7POok9POEGJzNVd+nSGWuO99qLed9wRBVnGZW2Yh0WTNRshhlrGXZKdCmwUITstK1ypwpy/b50zr6lR+YWQxFaMB//+zJT5vGHDfgh4scNQk8lr+HsTh7lekTWTpmpDTXaL3TLHIs+Kxx6j8v/8Z6eK4eb71YgRYqiFIycbPdcT2N2vvZaaH3poqlabXF8WTdjlitgw9waD0pDanHIKtT31VJo9aFDeGmrZ+P7YMBdDzXgVxfVxlxuXEntgm5cvMeG7aMVJMUeoc/jey7UzgUyZ6w8Q8ndhYpuND2W+9Wsc5l9fcYWKYIrD/TjkjyvXXZRyqV+iMt84cyat++ADlV5gzVtvEXY1ce39xBP0/YwZVL1pEzXcfffAABe59OzZaosNc22QIQx8h7PPFkMtw86yYR5kqCFoTuO+fWnlP/+ZF4YadgR7XH21auumOXPom6uuykrEYRvmYqiJoZbhqy23+xGwefmEnFsCwtwtT5vaMmXuTYkghlo49TjMzQiQOPS/+oUXaO1//yuGcThuVSIOc0QTrNm+nSq/+44qFiygus2bU9ODDlL1ISQ8/i5XMAEb5mZORvM8muyoxdMsG+aoWYeyTycl110fERG025VXqkdY/e9/0/IHH1SeHR3LyuLBi3mXDXNtqHW/+mpq3K8f1SktVf/5XeL6GLMjsn2bjSJku42FJl+Y8/eoMM8/5thpmHfhhSr5LC4x1ML7MK6eL7n5Zlr59NOkdy+FdzhrXSIuc3sJUtJLwIa5GGpu9caGOSRWLl1Ks848MyUcZy/rNGuW+nvdZs3YDR5bEggYpgNXee/JdUOtw+DBVNKli8rRCO8IpF3xXmKo2WpCjpWzfflyrNl53Rxhzt99wjw/ma998036euxY1fhsfCj5qWUmMa6ew4X36zFjUsLh+tNlxIhUQubMWlXYd8dlXthUkn06W+ZLp0yh5Y8+WmvskB21eH1jyxy1m1FjcUawQZcuKaG5nofObLtJKhvfHxvm5oKEbm9QW8VQi6f7Wb/LRhGy3sgCa4Aw5+9QYZ6fzM0zD9n4UPJTy0xiXD33ni3x5lXLrFWFfXdc5oVNJdmns2W+9M47afkjj4ih5qA7bJl7DTUEyUHERH0hwXsuX3BL1l4cC6+5hpDGJFsLhTbMkd911bPPqoTsaDfyMnb43e+oo5EnU/MWQy2XNS9N22wUIU8fLWebLcz5u0aY5y9zvcIpxkN4H2ai59+/8AJ9/9xz1OzQQ2sFXwiXumuXyIT5rk0u/tPbMv/unnto2f331zLU9NlXGU+i8bdl7jXU9pg0iZrsv380YdksXVNDFd9+q1qQD4Ya2rmtvJy2b9qkgrWseuopanf66dR52LCdKIqhlk3FykB2lJcvAzFyq0FAmPOrgzDPX+YbPvyQtldWUpN996U6jRvzP0geScxUz2u2baOievXy6Imz39RMmWf/CfKvBbbM/dwco0TJyz8yybXYlnneG2oGQh0RF/+UDY8OW+aIIIv/kM7mq5EjVTCR/WbMEEMtudeBt2ZbReBtVWFLE+b8/SvMhTk/AX6JoufCnJ8Av0RbPdeGGnYY2p5+umoodkk2fPIJ5d1ODz/mWhJtmXsNNaSd8AtskeXHsRIfFJDG6mYHhaIwhzjThd0vsqbsqDnolGxUEVURstHGQpMpzPl7VJgLc34C/BJFz4U5PwF+ibZ6rlNPND/sMOo0ZIhq6OK//10MtRhdZsvca6jlaih+GwT5ZqghamX5K6/Q4okTSQw1mx7OkzJRXr48eaScb6Yw5+8iYS7M+QnwSxQ9F+b8BPgl2uq53mGo17o1tTj8cNXQte++q5KMy45atH6zZV5Ihhr0ZPO8eUR161Kj3Xdn3xmMwlz3JoKhzDzmGDHUoql3bpeOowi5/US53zphzt9HwlyY8xPglyh6Lsz5CfBLtNVzbzRTs6ViqEXrN1vmqBU7UVXr1lEu50yzffqq9etV0bpNm9re4qxcFOam0IqFC6lBt247tUNcH511DW9FcRWBt5WFJU2Y8/enMBfm/AT4JYqeC3N+AvwSbfUcOyKrnnmGtldUqEYiIp6+xFCL1m+2zHWtFUuWUK7nTLMhgCAduIrq1rUp7rRMVOZaeFBQqLwz1DZt2kR///vfafLkyTRgwAC66aabqF27doGQx44dS+PHj3faCblQWVxFyIW252sbhDl/zwlzYc5PgF+i6Lkw5yfALzGKnpt5sWYPGiSGWszuisIcIsA913OmxUTBdltU5mENyztD7YMPPqA2bdpQp06daOLEibR27VpliNWvX9/3WcVQC1MB+d2WgOuXz1burlxOmPP3vjAX5vwE+CWKnuc2c+wubFuzRjVy9uDBVL15s/qz7KhF6zfR82i8XJR2zTzvDDUT4oIFC+iqq66iW265hVq1auXLd/DgwVRWVuaCfU7VsWjRIuratWtOtanQGyPM+XtYmAtzfgL8EkXPhTk/AX6JcfW8dNo0qrNwoWrw5rIyqvI5x8P/NPkhMS7z/Hi63GxlJsz79++/00PltaG2evVqmjBhAo0bN46aNWvm22Oyo5abipyPrXK9SpKPDLjbLMy5iRMJc2HOT4Bfouh5/jDXya7RYtlRi9ZvoufReLko7Zp5Xhtqs2fPppkzZ9KgQYOoqKhIDDUXGiZ1BBJw/fIJ6nACwjyckesSwtw10fD6hHk4I9clhLlrouH1xWUuhlo426AScZnHlyh3umaet4ZaVVUVPfPMMyqgSGlpaaBmyI6avDSuCLh++Vy1q5DrEeb8vSvMhTk/AX6Jouf5w3z1jBm0ef58FeSiza9+xZ4Xi5+UO4mi5+5Y2tbkmnleGmo1NTX05ptvUt++falt27Zp2YmhZqtaUi6MgOuXL0ye/C5ueNnQAdFzfurCXJjzE+CXmImeb125UuXEkoiE0fotE+bRJElpTcA187wz1GCkvfbaa9S9e3fq0aMHLV++nDZs2EC9evXy1RIx1OTlcUXA9cvnql2FXI8w5+9dYS7M+QnwSxQ9zy/mYqjF6y/R83jcMrnLNfO8MtRgpD3++ON04YUXUnl5ueJ4yCGH0COPPBIYAVEMtUzUTe41Cbh++YRuOAFhHs7IdQlh7ppoeH3CPJyR6xLC3DXR8PqEeTgj1yWEuWui4fW5Zp5Xhlo4np1LiKEWh5rc40fA9csnlMMJCPNwRq5LCHPXRMPrE+bhjFyXEOauiYbXJ8zDGbkuIcxdEw2vzzVzMdTCmedkCdeKkJMPmWONEub8HSLMhTk/AX6JoufCnJ8Av0TRc2HOT4Bfoms9F0ONvw+dSHStCE4aVeCVCHP+DhbmwpyfAL9E0XNhzk+AX6LouTDnJ8Av0bWei6HG34dOJLpWBCeNKvBKhDl/BwtzYc5PgF+i6Lkw5yfAL1H0XJjzE+CX6FrPxVDj70MnEl0rgpNGFXglwpy/g4W5MOcnwC9R9FyY8xPglyh6Lsz5CfBLdK3nYqjx96ETia4VwUmjCrwSYc7fwcJcmPMT4Jcoei7M+QnwSxQ9F+b8BPglutZzMdT4+9CJRNeK4KRRBV6JMOfvYGEuzPkJ8EsUPRfm/AT4JYqeC3N+AvwSXeu5GGr8fehEomtFcNKoAq9EmPN3sDAX5vwE+CWKngtzfgL8EkXPhTk/AX6JrvVcDDX+PnQi0bUiOGlUgVcizPk7WJgLc34C/BJFz4U5PwF+iaLnwpyfAL9E13ouhhp/HzqR6FoRnDSqwCsR5vwdLMyFOT8Bfomi58KcnwC/RNFzYc5PgF+iaz0XQ42/D51IdK0IThpV4JUIc/4OFubCnJ8Av0TRc2HOT4Bfoui5MOcnwC/RtZ6Locbfh04kulYEJ40q8EqEOX8HC3Nhzk+AX6LouTDnJ8AvUfRcmPMT4JfoWs/FUOPvQycSXSuCk0YVeCXCnL+Dhbkw5yfAL1H0XJjzE+CXKHouzPkJ8Et0rediqPH3oROJrhXBSaMKvBJhzt/BwlyY8xPglyh6Lsz5CfBLFD0X5vwE+CW61nMx1Pj70IlE14rgpFEFXokw5+9gYS7M+QnwSxQ9F+b8BPglip4Lc34C/BJd67kYavx96ESia0Vw0qgCr0SY83ewMBfm/AT4JYqeC3N+AvwSRc+FOT8Bfomu9VwMNf4+dCLRtSI4aVSBVyLM+TtYmAtzfgL8EkXPhTk/AX6JoufCnJ8Av0TXei6GGn8fOpHoWhGcNKrAKxHm/B0szIU5PwF+iaLnwpyfAL9E0XNhzk+AX6JrPRdDjb8PnUh0rQhOGlXglQhz/g4W5sKcnwC/RNFzYc5PgF+i6Lkw5yfAL9G1nouhxt+HTiS6VgQnjSrwSoQ5fwcLc2HOT4Bfoui5MOcnwC9R9FyY8xPgl+haz8VQ4+9DJxJdK4KTRhV4JcKcv4OFuTDnJ8AvUfRcmPMT4Jcoei7M+QnwS3St52Ko8fehE4muFcFJowq8EmHO38HCXJjzE+CXKHouzPkJ8EsUPRfm/AT4JbrWczHU+PvQiUTXiuCkUQVeiTDn72BhLsz5CfBLFD0X5vwE+CWKngtzfgL8El3ruRhq/H3oRKJrRXDSqAKvRJjzd7AwF+b8BPglip4Lc34C/BJFz4U5PwF+ia71XAw1/j50ItG1IjhpVIFXIsz5O1iYC3N+AvwSRc+FOT8Bfomi58KcnwC/RNd6LoYafx86kehaEZw0qsArEeb8HSzMhTk/AX6JoufCnJ8Av0TRc2HOT4Bfoms9F0ONvw+dSHStCE4aVeCVCHP+DhbmwpyfAL9E0XNhzk+AX6LouTDnJ8Av0bWei6HG34dOJLpWBCeNKvBKhDl/BwtzYc5PgF+i6Lkw5yfAL1H0XJjzE+CX6FrPxVDj70MnEl0rgpNGFXglwpy/g4W5MOcnwC9R9FyY8xPglyh6Lsz5CfBLdK3nsQy16upqWrduHeH/tldxcTE1a9aM8H/Oa+zYsTR+/HhOkSyyXCsCS6PzXIgw5+9AYS7M+QnwSxQ9F+b8BPglip4Lc34C/BJd63ksQ2316tU0aNAgeumll6wJHHvssfTwww9Tq1atrO9xUVAMNRcUpQ4QcP3yCdVwAsI8nJHrEsLcNdHw+oR5OCPXJYS5a6Lh9QnzcEauSwhz10TD63PNPLahNmzYMPr1r39tZXjBsHvyySfptttuCy2/fv16evDBB6l9+/Z06qmn+hJZs2YNDRkyhKZPn07nnHOOqre0tNS3rBhq4UolJewIuH757KTu2qWEOX//C3Nhzk+AX6LouTDnJ8AvUfQ8/5nHMtQ2btxIzz77LJ144onUuHHjUApRyt9///107bXXEgws7Nr5Xe+//z516NCBunbtGipbDLVQRFLAkoAMeJagHBYT5g5hWlYlzC1BOSwmzB3CtKxKmFuCclhMmDuEaVmVMLcE5bCYa+aJGWqrVq2iMWPGKKMrqrsjXCRx+Rlq2HEbPnw4lZeXq/oPPvhgKioqCkQ8ePBgKisrc9gFuVHVokWLrAzV3GhtYbRCmPP3ozAX5vwE+CWKngtzfgL8EkXPhTk/AX6Jmeh5//79d2pwLEMNroxwffzLX/5CvXv39qXwr3/9i+6880566KGHnBpqEFZVVUUzZ86kCRMm0CWXXEKHH354YE/Ijhq/khaqRNerJIXKyeVzCXOXNO3qEuZ2nFyWEuYuadrVJcztOLksJcxd0rSrS5jbcXJZyjXz2IYadrtwhuy8886rtaOFSJAzZsygSy+9lLp16xYrgEi6HTUT5ty5c2natGl09dVXU8OGDX05i6HmUv127bpcv3y7Nk27pxfmdpxclhLmLmna1SXM7Ti5LCXMXdK0q0uY23FyWUqYu6RpV5dr5rENtcsvv5wOOugg6tWrl9rRgvvhhg0b6LrrrqPJkyerP8eN9GhrqG3dupVuvfVW5doY5F4phpqdYkmpcAKuX75wiVJCmPPrgDAX5vwE+CWKngtzfgL8EkXP8595LEMNu2YwxLCLdfvtt9MBBxygcqT9+c9/ppdfflm5Q8It8eOPP6aRI0dSixYtIpGyNdS2bNlC99xzjzLUJOpjJMRSOAYBGfBiQMvwFmGeIcAYtwvzGNAyvEWYZwgwxu3CPAa0DG8R5hkCjHG7MI8BLcNbXDPPyFBr0qQJwVgaPXo03Xfffcp4O/PMM+n666+nTp06qb+jTNQk1zaGGoxFwKioqKDjjz8+EKvsqGWocXJ7ioDrl0/QhhMQ5uGMXJcQ5q6JhtcnzMMZuS4hzF0TDa9PmIczcl1CmLsmGl6fa+axDDUEExk1ahSNHz+eOnbsSCtWrFB5zY444ggaOnQolZSU0HfffadC7N9www2RgonASPvtb3+rSCAQCc7CrVy5ki677DIaN24cIerjiBEjqF69ekrmwIED0xqCYqiFK5WUsCPg+uWzk7prlxLm/P0vzIU5PwF+iaLnwpyfAL9E0fP8Zx7bUNMGVJs2bRQFhOPHZf69bdu2sYKJuMQqhppLmrt2XTLg8fe/MBfm/AT4JYqeC3N+AvwSRc+FOT8Bfomu9TwjQ+2ll15KSyBuMBGXWMVQc0lz167L9cu3a9O0e3phbsfJZSlh7pKmXV3C3I6Ty1LC3CVNu7qEuR0nl6WEuUuadnW5Zh7bUDv33HPp5JNPDky6jIRvTz/9tAr2ETXhtR0Ku1JiqNlxklLhBFy/fOESpYQw59cBYS7M+QnwSxQ9F+b8BPglip7nP/NYhtrGjRvp2WefpRNPPJEaN27sS8GmDAc+MdQ4KO8aMmTA4+9nYS7M+QnwSxQ9F+b8BPglip4Lc34C/BJd63ksQ62yspKQbHrPPfdUgUPCrqjlw+qL8rsYalFoSdl0BFy/fEI7nIAwD2fkuoQwd000vD5hHs7IdQlh7ppoeH3CPJyR6xLC3DXR8PpcM49lqCHqI/KjIepj586dQ1uNQCNjxoyha6+9lt0NUgy10O6RApYEXL98lmJ36WLCnL/7hbkw5yfAL1H0XJjzE+CXKHqe/8xjG2qI+hgWTMTEk63AImKo8StpoUqUAY+/Z4W5MOcnwC9R9FyY8xPglyh6Lsz5CfBLdK3nsQw1nD9DjrN169ZZE2jWrJnKjxZ0ps26oogFxVCLCEyKBxJw/fIJ6nACwjyckesSwtw10fD6hHk4I9clhLlrouH1CfNwRq5LCHPXRMPrc808lqEW3szcKSGGWu70Rb63xPXLl+88ONovzDko15YhzIU5PwF+iaLnwpyfAL9E0fP8Zy6GGn8fOpEoL58TjJEqEeaRcDkpLMydYIxUiTCPhMtJYWHuBGOkSoR5JFxOCgtzJxgjVSLMI+FyUtg1czHUnHQLfyWuFYH/CfJPojDn7zNhLsz5CfBLFD0X5vwE+CWKngtzfgL8El3ruRhq/H3oRKJrRXDSqAKvRJjzd7AwF+b8BPglip4Lc34C/BJFz4U5PwF+ia71XAw1/j50ItG1IjhpVIFXIsz5O1iYC3N+AvwSRc+FOT8Bfomi58KcnwC/RNd6nrGhpiNAAgWiOs6aNYtGjRpF9evXp2uuuYZ+8pOf8FMyJEowkaziLyjhrl++goKT0MMI84TApqlWmAtzfgL8EkXPhTk/AX6Jouf5zzxjQw3Jr88991z605/+RB06dKCysjKaM2cOtWnThg444ACaOnUqITR/ti4x1LJFvvDkyoDH36fCXJjzE+CXKHouzPkJ8EsUPRfm/AT4JbrWcyeG2rBhw+j444+nxx57TO2o3X///dSnTx/6xz/+QZdeeik1bNiQn9QOiWKoZQ19wQl2/fIVHKAEHkiYJwA1pEphLsz5CfBLFD0X5vwE+CX+f/bOBMyK6kz/H83aNC2bICAEUMCwGBR13KNgRobBMDpuMSBrjGhABY1/DS5RQCaTABMkkUnCFiGKoEY042DQxF3jKChBwiaiCApCszVLs/T/+Q6ea/Xte2+dqvrud++tfut5fKS7T33fOb/zVt167zl1DnRe+MwjG7WDBw/SuHHjaPLkyVRaWkozZsyga6+9lhYvXkwnnXQSnXrqqVRUVKRPCkYtZ8zjmhg3PP2eBXMw1yegnxE6B3N9AvoZoXMw1yegn1Fa55GNGiPYv3+/GUmrX78+9ejRgw4dOkTLli0zdE4//XTz+1wdGFHLFfn45ZW++OJHSL5FYC7P1C8imPsRkv87mMsz9YsI5n6E5P8O5vJM/SKCuR8h+b9LMxcxaqmayYuMbN68mbp06SJPIUBEGLUAsFA0IwHpiw+4/QmAuT8j6RJgLk3UPx6Y+zOSLgHm0kT944G5PyPpEmAuTdQ/njRzEaP23nvv0aRJk2j37t2JFvC/27Zti8VE/Ps0VAlpIYSqRA07Ccz1OxzMwVyfgH5G6BzM9QnoZ4TOwVyfgH5GaZ1HNmrl5eXEi4nMmTOnGo2hQ4fS9OnTqaSkRJ/UVxkxopYz9LFLLH3xxQ5QFhoE5lmA6hMSzMFcn4B+RugczPUJ6GeEzgufeWSjxsvz33HHHWZ1xw8++IDOO+88s6jI2rVrqVatWnT22WfrU/JkhFHLKf5YJccNT787wRzM9QnoZ4TOwVyfgH5G6BzM9QnoZ5TWeWSjtmfPHrrnnnuoe/fuxpTddtttdOaZZ9LOnTvp6NGjNG3aNIyoZUEn0kLIQhVjFxLM9bsUzMFcn4B+RugczPUJ6GeEzsFcn4B+RmmdRzZqjID3T3vqqafMvmnLly+nIUOG0MaNG80y/b/5zW/ouOOO0yf1VUaMqOUMfewSS198sQOUhQaBeRag+oQEczDXJ6CfEToHc30C+hmh88JnLmLUeOTswIED1LBhQ0Nk69at9NFHH1G3bt1yatK4LjBq+iKNa0bc8PR7FszBXJ+AfkboHMz1CehnhM7BXJ+AfkZpnYc2ahUVFXTkyBGzR9quXbvMNEfvwb+bOXOmeX+tadOm+qQwopYz5nFNLH3xxZWTZLvAXJKmWywwd+MkWQrMJWm6xQJzN06SpcBckqZbLDB34yRZSpp5KKPGS+//8Ic/NO166KGH6Oabb6YlS5ZUa2ffvn1p/vz51Lx5c0kGgWJhRC0QLhTOQED64gNsfwJg7s9IugSYSxP1jwfm/oykS4C5NFH/eGDuz0i6BJhLE/WPJ808lFE7fPiwWXafj+uuu45GjBhB+/bto7p16yZacOjQITMVcu7cuTBq/v0auIS0EAJXoAaeAOb6nQ7mYK5PQD8jdA7m+gT0M0LnYK5PQD+jtM5DGTVvs/fu3UuLFy+mAQMGUKNGjRJ/Svd7bWQYUdMmHt980hdffEnJtQzM5Vi6RgJzV1Jy5cBcjqVrJDB3JSVXDszlWLpGAnNXUnLlpJmHNmqVlZW0adMm+uSTT+i0004zS/CvWLHCLMfPJo2nRl500UVUVFQk1/oQkWDUQkDDKSkJSF98wOxPAMz9GUmXAHNpov7xwNyfkXQJMJcm6h8PzP0ZSZcAc2mi/vGkmYc2as8++ywNHTqUduzYQaNGjTLTH/nn999/37SCN71etGgRXXrppf6tCliC35F79NFHqVWrVnTllVdmPBtGLSBcFE9LQPriA2p/AmDuz0i6BJhLE/WPB+b+jKRLgLk0Uf94YO7PSLoEmEsT9Y8nzTyUUeP30W699VZasGABdenShb788kvq1asXLV26lC677DLq2LEjPfnkk3TJJZfQ5MmTqUGDBv4tC1CC33ubNGmSWXp/4MCBMGoB2KFoeALSF1/4mtScM8Fcv6/BHMz1CehnhM7BXJ+AfkbovPCZhzJq27dvp+HDhxuz1qdPH3rhhRfoqquuoocffpiuv/56M93xb3/7G02cOJFmzZqVlcVEeDVJPmDU9EVYUzPihqff82AO5voE9DNC52CuT0A/I3QO5voE9DNK6zy0Ubv77ruNEWvRogVt27aN7rzzTvNzmzZtDBU2c+PGjTO/y8by/K5GbfDgwTRs2DD9nspyxo0bN1L79u2znAXhvQTAXF8PYA7m+gT0M0LnYK5PQD8jdA7m+gT0M0bRee/evatVOLRRGzlyJHXv3p2Ki4tp//79Ztrjd77zHfMzH7zh9Ycffmg2vc6lUcM7avoijWtG6W9J4spJsl1gLknTLRaYu3GSLAXmkjTdYoG5GyfJUmAuSdMtFpi7cZIsJc08tFHjKYepNrn2NjabG167jqjBqEnKr2bHkr74ajZNt9aDuRsnyVJgLknTLRaYu3GSLAXmkjTdYoG5GyfJUmAuSdMtljTz0EaNV3m84oor0k6/46G/p59+GiNqbv0auJS0EAJXoAaeAOb6nQ7mYK5PQD8jdA7m+gT0M0LnYK5PQD+jtM5DGbWysjKaMmUKjR07lpo2bZqSgkuZKPgwovYXSjWXNQpTnJuZgPTFB97+BMDcn5F0CTCXJuofD8z9GUmXAHNpov7xwNyfkXQJMJcm6h9Pmnkoo+ZfzeyWYJM2aNAgk2TevHkZV37E1Mfs9kVNii598dUkdmHbCuZhyYU/D8zDswt7JpiHJRf+PDAPzy7smWAellz488A8PLuwZ0ozL0ijFgQejFoQWiibiYD0xQfa/gTA3J+RdAkwlybqHw/M/RlJlwBzaaL+8cDcn5F0CTCXJuofT5o5jJo/87wsIS2EvGxknlUKzPU7BMzBXJ+AfkboHMz1CehnhM7BXJ+AfkZpncOo6fehSEZpIYhUKqfB93UAACAASURBVOZBwFy/g8EczPUJ6GeEzsFcn4B+RugczPUJ6GeU1rmIUTt8+DC9+OKLNGfOHKqoqDALjbz22ms0YMAAKi0t1afkyYipjznFH6vk0hdfrOBkqTFgniWwGcKCOZjrE9DPCJ2DuT4B/YzQeeEzj2zUjhw5YozZY489Rk2aNKGGDRvS3LlzzSbYixYtotGjR1Pt2rX1SX2VEUYtZ+hjlxg3PP0uBXMw1yegnxE6B3N9AvoZoXMw1yegn1Fa55GN2vbt2+muu+6iCRMmUJ06dWjcuHE0ceJE2rp1Kz344IM0ffp0at68uT4pGLWcMY9rYumLL66cJNsF5pI03WKBuRsnyVJgLknTLRaYu3GSLAXmkjTdYoG5GyfJUtLMIxu1gwcP0p133klbtmyhbt260dKlS+mss86i559/ns4991xj1EpKSiQZBIqFEbVAuFA4AwHpiw+w/QmAuT8j6RJgLk3UPx6Y+zOSLgHm0kT944G5PyPpEmAuTdQ/njTzyEaNq7x27Vqz+fVzzz2XaEHPnj3pkUceMWYtlweMWi7pxyu39MUXLzrZaQ2YZ4drpqhgDub6BPQzQudgrk9APyN0XvjMRYza3r17iRcU2bhxI5WVlZkRtB49elBxcbE+oaSMMGo574LYVAA3PP2uBHMw1yegnxE6B3N9AvoZoXMw1yegn1Fa55GNGhuz66+/3ryfNnv2bGratKk+lQwZYdTyqjsKujLSF19Bw1CqPJgrgfakAXMw1yegnxE6B3N9AvoZofPCZx7ZqPGqj7zKY58+fahDhw76RHwywqjlXZcUbIVww9PvOjAHc30C+hmhczDXJ6CfEToHc30C+hmldR7ZqPFiIu+99x6tXLnSrO5oR9T27NlDCxcupKlTp2LVxyzoRFoIWahi7EKCuX6XgjmY6xPQzwidg7k+Af2M0DmY6xPQzyit88hGjZfnHzhwIC1ZsqQajb59+9L8+fNh1LKgE2khZKGKsQsJ5vpdCuZgrk9APyN0Dub6BPQzQudgrk9AP6O0zkWM2siRI6l79+5VFg/hDa95lG3GjBkwalnQibQQslDF2IUEc/0uBXMw1yegnxE6B3N9AvoZoXMw1yegn1Fa55GNGk99XLVqFXXt2pXq16+fIJLu99rI8I6aNvH45pO++OJLSq5lYC7H0jUSmLuSkisH5nIsXSOBuSspuXJgLsfSNRKYu5KSKyfNPLJRS9c0GDW5Tk8VSVoI2a1tPKKDuX4/gjmY6xPQzwidg7k+Af2M0DmY6xPQzyit88hGjfdQmzdvHu3atasKDUx9zK44pIWQ3drGIzqY6/cjmIO5PgH9jNA5mOsT0M8InYO5PgH9jNI6j2zUsJiIvgg4o7QQctOKwsoK5vr9BeZgrk9APyN0Dub6BPQzQudgrk9AP6O0zkWM2pgxY+jqq6+m0tLSBJGlS5fS8ccfTzfddFOVd9e0keEdNW3i8c0nffHFl5Rcy8BcjqVrJDB3JSVXDszlWLpGAnNXUnLlwFyOpWskMHclJVdOmnlko5auaZs2bTJ7qP30pz+tYuDkULhFglFz44RS/gSkLz7/jCgB5voaAHMw1yegnxE6B3N9AvoZofPCZx7ZqGWa+ti/f3969NFHE5tg6+MiglHLBfV45sQNT79fwRzM9QnoZ4TOwVyfgH5G6BzM9QnoZ5TWedaM2tlnn00PPPAAXXrppVSrVi19Ul9lhFHLGfrYJZa++GIHKAsNAvMsQPUJCeZgrk9APyN0Dub6BPQzQueFzzyyUeNVHxcvXkwDBgygRo0a6RPxyQijlnddUrAVwg1Pv+vAHMz1CehnhM7BXJ+AfkboHMz1CehnlNZ5ZKOWar+0w4cP0yeffEIdOnSgoqIifUqejDBqOcUfq+TSF1+s4GSpMWCeJbAZwoI5mOsT0M8InYO5PgH9jNB54TOPbNT4HbVx48bRxIkTqXnz5oZIZWUlrVy5kl599VW64YYbqE6dOvqkvsoIo5Yz9LFLjBuefpeCOZjrE9DPCJ2DuT4B/YzQOZjrE9DPKK3z0EaNR83mz59PY8eOpR07dqQk0bdvX1PGGjh9XFhMJBfM45pT+uKLKyfJdoG5JE23WGDuxkmyFJhL0nSLBeZunCRLgbkkTbdYYO7GSbKUNPPQRo0bxSNnXKHhw4fTxo0bq7SzWbNm9Ktf/YquvfZaLCYiqYCvYkkLIQtVjF1IMNfvUjAHc30C+hmhczDXJ6CfEToHc30C+hmldR7JqFmz9tJLL1GvXr1yugx/uq7A1Ed9kcY1o/TFF1dOku0Cc0mabrHA3I2TZCkwl6TpFgvM3ThJlgJzSZpuscDcjZNkKWnmkY1ausbxapCbN2+mLl26SLY/cCwYtcDIcEIaAtIXH0D7EwBzf0bSJcBcmqh/PDD3ZyRdAsylifrHA3N/RtIlwFyaqH88aeYiRu29996jSZMm0e7duxMt4H+3bduWfve731Hjxo39W5alEjBqWQJbA8NKX3w1EGHgJoN5YGSRTwDzyAgDBwDzwMginwDmkREGDgDmgZFFPgHMIyMMHECaeWSjVl5eTqNGjaI5c+ZUa8zQoUNp+vTpVFJSErihUifAqEmRRBzpiw9E/QmAuT8j6RJgLk3UPx6Y+zOSLgHm0kT944G5PyPpEmAuTdQ/njTzyEaNl+e/44476Pbbb6cPPviAzjvvPCotLaW1a9eaRUTOPvts/1Z5SvB5vJLk/v37zWIkp5xySrXzy8rK6MYbb6SFCxeSnxmEUQuEH4UzEJC++ADbnwCY+zOSLgHm0kT944G5PyPpEmAuTdQ/Hpj7M5IuAebSRP3jSTOPbNT27NlD99xzD3Xv3t2Ysttuu43OPPNM2rlzJx09epSmTZvmPKLGo3NsrHjvNR6FmzFjhtmjLXlE7q233qLWrVtT+/btfYnBqPkiQgFHAtIXn2PaGl0MzPW7H8zBXJ+AfkboHMz1CehnhM4Ln3lko8YIHn/8cXrqqafot7/9LS1fvpyGDBliluvnpfl/85vf0HHHHedE6t1336VnnnmG7r//fioqKjKbaPfr14/OOOOMxPn87tvo0aPN3m1s4tgc8shdugNGzQk9CjkQwA3PAZJwETAXBuoQDswdIAkXAXNhoA7hwNwBknARMBcG6hAOzB0gCReRZi5i1Ng8HThwgFq2bGmau3XrVvroo4+oW7duziaNz1uwYIEZieNpjXzwZtl16tQxhs978Gbby5YtM0ZuzJgxdNFFF6XFPHjwYBo2bJhwN+Q+HBthlxHF3Nc0PjUAc/2+BHMw1yegnxE6B3N9AvoZoXMw1yegnzGKznv37l2twpGNGr8vdv311xtDNXv27Eh7qbEx42PgwIEJo+b9Obn2q1atMjkfeOABKi4uTtkbGFHTF2lcM0p/SxJXTpLtAnNJmm6xwNyNk2QpMJek6RYLzN04SZYCc0mabrHA3I2TZClp5pGN2pEjR2ju3LnUp08f6tChQ6S28ogaj5ZZo/b73/+e6tevX21EzSapqKgw78DxiFnz5s1h1CLRx8l+BKQvPr98+DsRmOurAMzBXJ+AfkboHMz1CehnhM4Ln3lko3bw4EHifdRWrlxpzFLTpk0NFV5khFdlnDp1aloTlYyP31F7/vnnzbtnfKR6R817Dq8MOXPmTGPU0m0BgBE1fZHGNSNuePo9C+Zgrk9APyN0Dub6BPQzQudgrk9AP6O0ziMbNV6en0fAlixZUo1G3759zXtm6Ua7kk/wrvrII3WzZs2i8ePHpzRhvKIkw+B34/r375+2J2DU9EUa14zSF19cOUm2C8wlabrFAnM3TpKlwFySplssMHfjJFkKzCVpusUCczdOkqWkmYsYtZEjR5rl+b3vifFoF4+y8RL7rkaNQa1evZpGjBhhRuamTJlCnTt3NouT/PjHPzarQfLCJbzPWt26dc2iI5dffrlZITLdAaMmKb+aHUv64qvZNN1aD+ZunCRLgbkkTbdYYO7GSbIUmEvSdIsF5m6cJEuBuSRNt1jSzCMbNZ76yIt6dO3a1bxPZo90v3drplwpGDU5ljU9kvTFV9N5urQfzF0oyZYBc1meLtHA3IWSbBkwl+XpEg3MXSjJlgFzWZ4u0aSZRzZqXGleAOTFF1+kOXPmEC/wwSNhr732Gg0YMIBKS0td2pW1MjBqWUNb4wJLX3w1DmCIBoN5CGgRTwHziABDnA7mIaBFPAXMIwIMcTqYh4AW8RQwjwgwxOnSzCMbNX6XjI3ZY489Rk2aNKGGDRuaVSB56uOiRYvM5tS1a9cO0VSZU2DUZDgiClYgzIUGpG94uWhDoeUEc/0eA3Mw1yegnxE6B3N9AvoZpXUe2ajxYiJ33XUXTZgwweylxis28mqN/F7Zgw8+SNOnTw/0jpo0Uhg1aaI1N570xVdzSbq3HMzdWUmVBHMpku5xwNydlVRJMJci6R4HzN1ZSZUEcymS7nGkmUc2avwu2p133klbtmyhbt260dKlS+mss84yy+yfe+65xqilWzrfvdnhS8KohWeHM6sSkL74wNefAJj7M5IuAebSRP3jgbk/I+kSYC5N1D8emPszki4B5tJE/eNJM49s1LjKa9euNSsxPvfcc4kW9OzZkx555BFj1nJ5wKjlkn68cktffPGik53WgHl2uGaKCuZgrk9APyN0Dub6BPQzQueFz1zEqDEGXlCEl+MvKyszI2g9evSosly/PqpjGWHUckU+fnlxw9PvUzAHc30C+hmhczDXJ6CfEToHc30C+hmldS5m1BgFLyCyb98+s6CId081fUxfZ4RRyyX9eOWWvvjiRSc7rQHz7HDNFBXMwVyfgH5G6BzM9QnoZ4TOC5+5iFH79NNPzWbUvMrjnj17DJXBgwebBUbatWunT8mTEUYtp/hjlRw3PP3uBHMw1yegnxE6B3N9AvoZoXMw1yegn1Fa55GNWnl5OY0aNcrsoXbOOefQcccdZ0bWli9fTsOGDaP//M//rLIRtjYyGDVt4vHNJ33xxZeUXMvAXI6layQwdyUlVw7M5Vi6RgJzV1Jy5cBcjqVrJDB3JSVXTpp5ZKPGy/OzUbvvvvuoa9euiZZu3LiRfvrTn9IvfvELLM8v1/+JSNJCyEIVYxcSzPW7FMzBXJ+AfkboHMz1CehnhM7BXJ+AfkZpnUc2aryIyK9//Wvq1asXnX/++VSrVi1D5eWXXzajamzidu7cmdhfrXnz5qrUMKKmijvWyaQvvljDEmocmAuBDBAGzAPAEioK5kIgA4QB8wCwhIqCuRDIAGHAPAAsoaLSzCMbNR5RGzhwIC1ZsiRjE/v27Uvz589XH12DURNSHsKQ9MUHpP4EwNyfkXQJMJcm6h8PzP0ZSZcAc2mi/vHA3J+RdAkwlybqH0+aOYyaP/O8LCEthLxsZJ5VCsz1OwTMwVyfgH5G6BzM9QnoZ4TOwVyfgH5GaZ1HNmp79+6lxYsX04ABA6hRo0YpibiUyRZKjKhli2zNiyt98dU8gsFbDObBmUU9A8yjEgx+PpgHZxb1DDCPSjD4+WAenFnUM8A8KsHg50szj2zUgjdB9wwYNV3ecc4mffHFmZVU28BciqR7HDB3ZyVVEsylSLrHAXN3VlIlwVyKpHscMHdnJVVSmrmIUeMFRTZt2kQff/xxop28n9rChQtp6tSp6u+leWHDqElJD3GkLz4Q9ScA5v6MpEuAuTRR/3hg7s9IugSYSxP1jwfm/oykS4C5NFH/eNLMIxu1gwcPmhUdJ0+eXK32uVpABEbNX0goEZyA9MUXvAY17www1+9zMAdzfQL6GaFzMNcnoJ8ROi985pGNGq/6OGjQIGrbti116tQpQYQ3vV65ciXNmDEDI2pZ0AkuvixA9QkJ5mCuT0A/I3QO5voE9DNC52CuT0A/I3Re+MwjG7XKykqaN28e9e7d25g1e/DUxz/84Q/0/e9/n0pLS/VJfZURUx9zhj52iXHD0+9SMAdzfQL6GaFzMNcnoJ8ROgdzfQL6GaV1HtmoMYJ169bR+PHj6ZRTTqHatWsbKhhRy644pIWQ3drGIzqY6/cjmIO5PgH9jNA5mOsT0M8InYO5PgH9jNI6j2zUysvLadSoUTRnzpxqNPCOWvYEIi2E7NU0PpHBXL8vwRzM9QnoZ4TOwVyfgH5G6BzM9QnoZ5TWeWSjtmvXLrr99tupX79+Vd5Fw6qP2RWHtBCyW9t4RAdz/X4EczDXJ6CfEToHc30C+hmhczDXJ6CfUVrnkY0aI3j99dfp6NGjdMEFF1CtWrUMlVxucu3tFryjpi/SuGaUvvjiykmyXWAuSdMtFpi7cZIsBeaSNN1igbkbJ8lSYC5J0y0WmLtxkiwlzTyyUeNVHwcOHEhLliyp1k5MfZTs+qqxpIWQvZrGJzKY6/clmIO5PgH9jNA5mOsT0M8InYO5PgH9jNI6h1HT70ORjNJCEKlUzIOAuX4HgzmY6xPQzwidg7k+Af2M0DmY6xPQzyit88hGLd0UR0x9zK44pIWQ3drGIzqY6/cjmIO5PgH9jNA5mOsT0M8InYO5PgH9jNI6j2zUGMHhw4fpxRdfNCs/VlRU0JQpU+i1116jAQMG5HQPNa4b3lHTF2lcM0pffHHlJNkuMJek6RYLzN04SZYCc0mabrHA3I2TZCkwl6TpFgvM3ThJlpJmHtmoHTlyxBizxx57jJo0aUINGzakuXPnmn3UFi1aRKNHj07srSYJwjUWjJorKZTzIyB98fnlw9+JwFxfBWAO5voE9DNC59GY79u3zzzvBTnAPAit6GV5kb+XX36Zzj77bKqsrKQGDRrk9Hk8eosKI4K0ziMbNV5M5K677qIJEyZQnTp1aNy4cTRx4kTaunUrPfjggzR9+vQqy/ZrY4ZR0yYe33zSF198Scm1DMzlWLpGAnNXUnLlwFyOpWskMHclVb3coUOH6Msvv6QWLVpQUVER8Rf2fPCq3/wcmO7IBXOuG28XVVpaSlxvNizFxcXhGy94Js9Gq127dmK1dMHQJtTBgwfpjTfeoDPOOMOszM7trl+/vnSago/H/cB8vBq2K9iHaZy0ziMbNRbCnXfeSVu2bKFu3brR0qVL6ayzzqLnn3+ezj33XGPUSkpKwrRV5BwYNRGMCEIY3cmFCKRveFHaYG/k/GAS5yOfmMeZs7dtYJ65p3mGDj9s80Nt48aNM5oBV82AuSupquXY7Gzbts088LPp4f/43sj/8b3x+OOPTztqE4W5NVlsBDPdg7k+u3fvTphH/pnNWqNGjRJGjUcC7YM4x8v0UM7nR3loT0eZ6/T5558bPXPdpA6uL/ePrffKlSsTI2rMsF69eoFHQqXqlss4/FoWM7d6YHPG/oV/x/3L/1k9s7ZZI0FHjG37oug8FaNQRq2srMyYs2bNmpl3wNikjR07lp577rlEjp49e9IjjzxizJr0sXbtWpOPb96/+tWv6JRTTkmbAkZNhj7fhO2F7/KgyhcBl69bt65MBRSi8AVrv+FK9a2g9MWn0KSCT5EPzFnHfK/hD38+WrVqVfBcMzUgH5jHGnCKxuWSuX04cbmva/QLP0zy5w0/WPG/7cMUPzTZOh533HEZH9a5nnw/5zh87fJ5/J99KOfPpWwx5zpz3Q8cOGDqz3Xl/3N9OD/n5odCO5Ji6+bH1vaTfdjk8vzQbU2S/cyy7bYPn5yHP9fsZ7LNne6zmXlzLD6P683/8WEfZPnvfHC7+FmQy3F5+wDM7ebRK/t7ey7//9VXX6VzzjnHlLX9wb/nn705eEaWnarH5bjutu+4Hjwy5NUr/5vLW63YNlimfA7/zjIvLy83/7ajTPbZhh/Q+fe2PpyX28ODDZyDy3M9eAph0IP7hT9DuB62PlYbNqZtY6ZRSW9erp89uG6cg2e5cf1srPfee4/OPPNMU4zLeA2qt63cZj7H6on73Rufz7Patc+D1px79c2cWJfJBpfP5+uCYyRrz14DXIZ5W/72Oub+svq3/7ft4LZyPb2juXaU17bXa8g4Jv/d6oj73MayXzrwPYNjcj1tX1i92brZspYJx7Waevvtt+n0009PMLd9ZPVnr8Hk0VTmmGpgK5RRYyHcdtttZmpjx44dTR24Uezc+cLlRDy6xr/jC1byA4A7jM3XDTfcYPLMmDHDTLdMN2onbdSSb4IsKts5Vpxegaa7GdqbCgvCflPE53N56/CtmDi+vZmxaPi/v/71r3ThhRcmctsyfjcPFq696dmLi0Xjzcn/th+Str02Ltfb3oDtN1v2fPsNhb0Je0cgWAfcPm4Tn28vJHvztzcZ+2FmLwb+va2n/aCxf7M3Z3sDtf1gbxQcK9XNnH9vp2rYDxdb1huT62svam7rO++8YzZ19zKx9ee62XO9dbYXr70RefvJ3uzszcj2sb1h2g8D7wew1Za9mdpz7U3U6i2b0ynSaczWyft/y99+IFjNWO62nrZv7QeDLffKK68Ynbs+zLjo3zJjjdv+5f9bzlwH++2bV3t8j2G+/GHLD432w9B7o7YfDFbHfvVx+bu9V/C9hjlwnZgb57XXFPe/94PEq0vL3l5zVpP2OvB+8PF5PFWGH6a8H+jMJvke4c1ptWv7j2MmPxjahxw+z2qf73+WtX2QsPc9+4HOnO09ks+zv7faSX5QtXHs/cfeo+2Dp71W7L0ouQ8sD1tH+4Fs+9b7wMgxLRebzz7Y2rhe7abLaU2D97PDPgR562fvk/Yh3Oa09yTL3z7M29z8f34gsXrm/1sDY7ViuTFv2/eWO5/P/WS1ZO+XrD97vrc/rMa8GvB+hniZ2vu3LWsf+u2DF/+/efPmJjf3JV9/XC9rJjiuNSxWd14d8u/s56q3b9evX0/f/OY3q4yW2M8mWyd7f+B8tp2WjW2j/Uzl2JaXfcDjePwul43r1QjX335ucCw+x2rOy9Lqy/ap96HSXiv2mkr+HPM+8Fot2OvFPixaJt77g3eUgcvbz1Z73+Epj14Otm+5LD8DWp15Y3L5devWUefOnRNGzdbbG4tjsIHh33Ec72e4rTs/eNvr0dtGe09q2rSp0buXFT872nuHvfdzDF6hnNvLf7P3Cm6P92Gaf+9lwv+2LPg8qzfvdWmn09k+tzq00y7tyNauXbuq3AO99wBv/e2/LQ+b03uf4Hrx5xQ/b9nPM++9ha95ZmeNu41l6+jVhr3+bH2STZu9HrwatJ+t/Duvti0v+zmRfP/y3g+s3ryfW8zKe9+1nyX2iwT7zGTvIbb/vM9fPGrpZej3zMx6YZ1Yrdl7gr2OvM+5Xh1zW1evXk3du3c3l0WyTr3PnKwdG8dybt26dbXHgtBGzb6LxjfQVAcPvXKZSZMmib6j9u6779IzzzxD999/v7mA+X24fv36mTm4qQ4ecbv66qsTF7vtKO9N1wrNitQ+cHu/ueIOsyDtjcF2jr2JWYHZ39ublL0YvDmtcPlv9sPOftNi28Hlkz9wrADtDc/+bG+26S5yb9299fSW9/7b1otvKvYisJzsh6X9QLW5uR38H98grTj5HBa890bnvRl425r8oMbtZ04c037QeS90703G3qDtzdEaMe8NwdaJY9mbgP2A5AuG43GbuK72RuY1h3zxderUKaEDG9v+33KwRtbqwLbLqyd7A7HtsT/zufYGZx/MvXqz5fl3tg3eNnrNqdW6valZXduHD3tztOd7Y9sbrrdt9nzvh4f3wcf2pb0evNea98M+1XWT/IWG/VDk0fMuXbokmHs/lLx6tdeB/cDxXsPeG7L95s3LwN4o+W/2AYnraHXH/7Zz+zk+T8GyH3Ycx55n2XsffOy/bf28hsf7wW/72F5j3n70tsm2xT7Q2XuK5evVvfehz8vH2z/2fNv3nJ+Zs86T/+bVia2T997n/XC0//ZeA9549ppgHvYLKs5tzZT9BtRq1Pan/bD0Pvx46+W9nrwfpJar9xr1asFeS/bv3g907z3K9pn3fuu9l9iy3ns+19Xe77397P0331vYNNg+s+30MvVqyV7/3s88y8j2ib0+vHW2OmHu/OBiP3PsQ53VNZdL/tLHMrT3Br7P8z3KxrD3V3u/8erW6sB+0Zisff69NSpcf/uZmOoznT+L7X+cw/sAyeWtpux92HvNWN3xOfzFG3/r7X1ItVri+tkvNJM14b3/2XNt/bkNfK+wZVLV3/sZxv+2WrdfEHnvTRzP6st+cWi/xOJy9ksbWw87YuG9Dqym7BdK9pqynzP271Yv9kHUa4TTtSPd7+0XB97PEf43fwn07W9/u8qXnd4vFWz/MMN0D9K2b2ybvdqyjILW11s++XMlOZbVnP2S3erE3rOt/q0m7H3N+wzjjcnlreGwbeH/e78ksfdOLyv7GWXvNfbaStZe8sgxx2Cd2OvVxrb3FPtcZ41RGJbWqPO51tB675ne5yp7j7N/d7l+wtQpyjleA2ivT/us5v0yymrnzTffpIsvvjjlfcBeG/ZZxp6faqQx8dlTaT8tArSCR9SGDBlivilKN2LE33rx3Nv58+eLGrUFCxbQzp076cYbbzQ15vgsqGuvvTZlC+677z7q06dPxtZZuN4Pdise7w0v+UEjADJT1J4fJY69CDdt2kRt27atNmUg0bFfzbeVyBm0nXEtv3HjRmrfvn3BNM+rM68OUjXA+0Dt/bv3pp/KMHp17QImU52Sb0X8AfTZZ59RmzZtquk81YNQ8vneByq/6y/KNenS7nTMU91+g9YlXXn74J6Ki7cvk/+eTudB7yVB2xGEY7Zip9KnX72C1iX5muKfN2/eTPxNajLjVMy9Js6vbvh7egKFdj+PQ1+CuX4vgnlhMe/du3e1CoceURs4cCAtWbIkI4G+ffuKGzU2ZnxwfmvUvD8nV0h66qN+l6fOmK359fnSvnysB5jr9wqYg7k+Af2M0DmY6xPQzwidg7k+Af2M0joPbdTGjBljphTyXNhUB7v4p59+mmbOnCk+osZDhdao/f73vzdT7dKNqMGoqCTSBQAAIABJREFU6Ys0rhmlL764cpJsF5hL0nSLBeZunCRLgbkkTbdYYO7GSbIUmEvSdIsF5m6cJEtJMw9t1PzeUeMXSnkjbF6dkV/slDr4HTVe+p/z8+H3jhqMmhR5xJG++EDUnwCY+zOSLgHm0kT944G5PyPpEmAuTdQ/Hpj7M5IuAebSRP3jSTMPbdSGDx9Ot956q+/7X/5NClbCu+ojv5Q3a9YsGj9+vNqqj8Fqm73S0kLIXk3jExnM9fsSzMFcn4B+RugczPUJ6GeEzsFcn4B+RmmdhzJqvJzpvHnzTOsHDRokulmfC1JeIWvEiBFmpI5H7Xi513QHRtRciKKMCwHpi88lZ00vA+b6CgBzMNcnoJ8ROgdzfQL6GaHzwmceyqjpNzt8Rhi18OxwZlUCuOHpKwLMwVyfgH5G6BzM9QnoZ4TOwVyfgH5GaZ3DqOn3oUhGaSGIVCrmQcBcv4PBHMz1CehnhM7BXJ+AfkboHMz1CehnlNY5jJp+H4pklBaCSKViHgTM9TsYzMFcn4B+RugczPUJ6GeEzsFcn4B+Rmmdw6jp96FIRmkhiFQq5kHAXL+DwRzM9QnoZ4TOwVyfgH5G6BzM9QnoZ5TWeWSjlrywyN///ne68847qV69ejRhwgQ655xz9Cl5MuIdtZzij1Vy6YsvVnCy1BgwzxLYDGHBHMz1CehnhM7BXJ+AfkbovPCZRzZq27dvNysw3nLLLdS6dWsaNmwYffjhh9SiRQvq1asX/e53v6PGjRvrk/oqI4xaztDHLjFuePpdCuZgrk9APyN0Dub6BPQzQudgrk9AP6O0zkWM2qhRo6h///70+OOPE4+ozZ07l775zW/Sb3/7W7r99tupuLhYnxSMWs6YxzWx9MUXV06S7QJzSZpuscDcjZNkKTCXpOkWC8zdOEmWAnNJmm6xwNyNk2QpaeaRjdrBgwdp3LhxNHnyZCotLaUZM2bQtddeS4sXL6aTTjqJTj31VCoqKpJkECgWRtQC4ULhDASkLz7A9icA5v6MpEuAuTRR/3hg7s9IugSYSxP1jwfm/oykS4C5NFH/eNLMIxs1rvL+/fvNSFr9+vWpR48edOjQIVq2bJlpzemnn25+n6sDRi1X5OOXV/riix8h+RaBuTxTv4hg7kdI/u9gLs/ULyKY+xGS/zuYyzP1iwjmfoTk/y7NPLJRw2Ii8p3sElFaCC45a3oZMNdXAJiDuT4B/YzQOZjrE9DPCJ2DuT4B/YzSOo9s1LCYiL4IOKO0EHLTisLKCub6/QXmYK5PQD8jdA7m+gT0M0LnYK5PQD+jtM5FjBoWEyl8Iei3oPAySl98hUdAv8ZgDub6BPQzQudgrk9APyN0Dub6BPQzSus8slHDYiL6IsCIGpjnhoB+Vukbnn4LCi8jmOv3GZiDuT4B/YzQOZjrE9DPKK3zyEaNEWAxkcIXgn4LCi+j9MVXeAT0awzmYK5PQD8jdA7m+gT0M0LnYK5PQD+jtM5FjNrhw4fpxRdfpDlz5lBFRQVNmTKFXnvtNRowYIBZsj+XB1Z9zCX9eOWWvvjiRSc7rQHz7HDNFBXMwVyfgH5G6BzM9QnoZ4TOC595ZKN25MgRY8wee+wxatKkCTVs2NBseM2jbIsWLaLRo0dT7dq19Ul9lRFGLWfoY5cYNzz9LgVzMNcnoJ8ROgdzfQL6GaFzMNcnoJ9RWueRjRqv+njXXXfRhAkTqE6dOmbz64kTJ9LWrVvpwQcfpOnTp1Pz5s31ScGo5Yx5XBNLX3xx5STZLjCXpOkWC8zdOEmWAnNJmm6xwNyNk2QpMJek6RYLzN04SZaSZh7ZqPFiInfeeSdt2bKFunXrRkuXLqWzzjqLnn/+eTr33HONUSspKZFkECgWRtQC4ULhDASkLz7A9icA5v6MpEuAuTRR/3hg7s9IugSYSxP1jwfm/oykS4C5NFH/eNLMIxs1rvLatWtp7Nix9NxzzyVa0LNnT3rkkUeMWcvlAaOWS/rxyi198cWLTnZaA+bZ4ZopKpiDuT4B/YzQOZjrE9DPCJ0XPnMRo8YYeEGRlStXUllZmRlB69GjBxUXF+sTSsoIo5bzLohNBXDD0+9KMAdzfQL6GaFzMNcnoJ8ROgdzfQL6GaV1LmbUklHwlMhVq1ZR165dqX79+vqkvsoIo5Yz9LFLLH3xxQ5QFhoE5lmA6hMSzMFcn4B+RugczPUJ6GeEzgufuYhR27x5M/3xj3+kPXv2JIjwqo88wjZjxgwsJpIFneDiywJUPMDqQwVzMM87AvoVwv0czPUJ6GeEzsFcn4B+RmmdRzZq5eXlNGrUKLOHWvLRt29fmj9/PoxaFnQiLYQsVDF2IcFcv0vBHMz1CehnhM7BXJ+AfkboHMz1CehnlNZ5ZKO2a9cuuv3226lfv35VDBmPri1cuJCmTp0Ko5YFnUgLIQtVjF1IMNfvUjAHc30C+hmhczDXJ6CfEToHc30C+hmldR7ZqDGCJ5980pixiy66iGrVqmWo7N27lxYvXkwDBgygRo0a6ZP6KiPeUcsZ+tgllr74YgcoCw0C8yxA9QkJ5mCuT0A/I3QO5voE9DNC54XPPLJR4w2vBw4cSEuWLKlGA1MfsycQXHzZY5suMpiDuT4B/YzQOZjrE9DPCJ2DuT4B/YzQeeEzh1HT70ORjLj4RDAGCgLmgXCJFAZzEYyBgoB5IFwihcFcBGOgIGAeCJdIYTAXwRgoCJgHwiVSWJp5ZKOWboojpj6K9HfaINJCyG5t4xEdzPX7EczBXJ+AfkboHMz1CehnhM7BXJ+AfkZpnUc2aqn2S+PNrz/55BPq0KEDFRUV6VPyZMQ7ajnFH6vk0hdfrOBkqTFgniWwGcKCOZjrE9DPCJ2DuT4B/YzQeeEzj2zU+B21cePG0cSJExOrO1ZWVpo91F599VW64YYbqE6dOvqkvsoIo5Yz9LFLjBuefpeCOZjrE9DPCJ2DuT4B/YzQOZjrE9DPKK3z0EaNR814j7SxY8fSjh07UpLAYiLZE4i0ELJX0/hEBnP9vgRzMNcnoJ8ROgdzfQL6GaFzMNcnoJ9RWuehjRo3nUfOuELDhw+njRs3VqHRrFkz+tWvfkXXXnttYsl+F1xr16415m///v3m/FNOOaXaaWVlZXTjjTeafdqGDh1K06dPp5KSkpThMaLmQh1lXAhIX3wuOWt6GTDXVwCYg7k+Af2M0DmY6xPQzwidFz7zSEbNmrWXXnqJevXqRU2bNo1EpLy8nNhY8XRJNl4zZsww0yqTTdhbb71FrVu3pvbt2/vmg1HzRYQCjgRww3MEJVgMzAVhOoYCc0dQgsXAXBCmYygwdwQlWAzMBWE6hgJzR1CCxaSZRzZq6dqWapERPw7vvvsuPfPMM3T//febRUj4vbd+/frRGWeckTh19+7dNHr0aDPdkk3c2WefnXHEDkbNjzr+7kpA+uJzzVuTy4G5fu+DOZjrE9DPCJ2DuT4B/YzQeeEzFzFq27Zto6eeeop27tyZIMJTF3lBER4Va968uROpBQsWmBg8rZEPfgeOFyLh6ZPeg9+PW7ZsmTFyY8aMoYsuuiht/MGDB9OwYcOc8hdSIZ5q6jKiWEhtyve6grl+D4E5mOsT0M8InYO5PgH9jNA5mOsT0M8YRee9e/euVuHIRo2nK44aNYrmzJlTLXjQxUTYmPExcODAhFHz/pycYNWqVTR79mx64IEHqLi4OGVvYERNX6RxzYhvpvR7FszBXJ+AfkboHMz1CehnhM7BXJ+AfkZpnUc2art27aLbb7/dTFH0jpzt2bPHLPYxderUQCNqPFpmjdrvf/97ql+/frURNYu9oqKCpk2bZkbM0o3awajpizSuGaUvvrhykmwXmEvSdIsF5m6cJEuBuSRNt1hg7sZJshSYS9J0iwXmbpwkS0kzj2zUuHGvv/66aeP555+faOvevXtp8eLFNGDAAGrUqFFKBjyCNmjQIPO3efPm0Te/+U16/vnnzbtnfKR6R80biKdXzpw50xg1rPooKTPESkVA+uIDZX8CYO7PSLoEmEsT9Y8H5v6MpEuAuTRR/3hg7s9IugSYSxP1jyfNPJRR402uedRryZIlGWscdOqjd9XHI0eO0KxZs2j8+PEpTdjRo0fN1gAHDhyg/v37p60HRtT8RYUSbgSkLz63rDW7FJjr9z+Yg7k+Af2M0DmY6xPQzwidFz7zvDJqjHP16tU0YsQIs9T/lClTqHPnzrR161b68Y9/bFaD5FUfeZ+1unXrmkVHLr/8crNCZLoDRk1fpHHNiBuefs+COZjrE9DPCJ2DuT4B/YzQOZjrE9DPKK3zUEbNZVqjSxkNfDBqGpRrRg7pi69mUIvWSjCPxi/M2WAehlq0c8A8Gr8wZ4N5GGrRzgHzaPzCnA3mYahFO0eaeSij5m1CWVmZGfniZfIbNGhgVl+sVauWKbJixQr69a9/TT179qQhQ4akXZkxGpLMZ8OoZZNuzYotffHVLHrhWgvm4bhFOQvMo9ALdy6Yh+MW5Swwj0Iv3LlgHo5blLPAPAq9cOdKM49s1Ph9tZEjRxL/nyt32WWXGePWtm1bY95eeeUVuu6666hZs2Z08803Z9ycOhwSGLVscEPM6gSkLz4w9icA5v6MpEuAuTRR/3hg7s9IugSYSxP1jwfm/oykS4C5NFH/eNLMRYwaLyzyzjvvUPfu3c0m1z/4wQ/otttuS2w0zUv0z50716zmWFpa6t9KwRIYUROEWcNDSV98NRynU/PB3AmTaCEwF8XpFAzMnTCJFgJzUZxOwcDcCZNoITAXxekUTJq5iFG74447zOqMPIq2adMmYnN099130y233GIaxXud8SgbL7efbr8zp9aHKASjFgIaTklJQPriA2Z/AmDuz0i6BJhLE/WPB+b+jKRLgLk0Uf94YO7PSLoEmEsT9Y8nzTyyUeMNr2+44QZq06YNtW7dmrZs2ULr1q2jn//858ao1a5d2/z74Ycfpp/97GdmNUfNA0ZNk3a8c0lffPGmJdM6MJfhGCQKmAehJVMWzGU4BokC5kFoyZQFcxmOQaKAeRBaMmWlmUc2atysxx9/nH74wx/Snj17zNTGGTNm0JtvvknTp0+nSy+9lFq1akUdOnSg++67zxg3zQNGTZN2vHNJX3zxpiXTOjCX4RgkCpgHoSVTFsxlOAaJAuZBaMmUBXMZjkGigHkQWjJlpZmLGLXKykpav369mfbI0x9PPvlk4g2rP/vsM2rZsiV9+OGH5vcnnHCCDIUAUWDUAsBC0YwEpC8+4PYnAOb+jKRLgLk0Uf94YO7PSLoEmEsT9Y8H5v6MpEuAuTRR/3jSzEMbtYqKCmPG6tevTzz98ejRo1Vqz7+bOXMm8ftr2tMdvRWBUfMXFUq4EZC++Nyy1uxSYK7f/2AO5voE9DNC52CuT0A/I3Re+MxDGbXdu3ebqY58PPTQQ2bZ/SVLllSj0bdvX5o/f776AiIwavrCrAkZccPT72UwB3N9AvoZoXMw1yegnxE6B3N9AvoZpXUeyqgdPnzYvH/GB++RNmLECNq3bx/VrVs3QeTQoUPUsGFDsyy/9kqPMGr6wqwJGaUvvprALGobwTwqweDng3lwZlHPAPOoBIOfD+bBmUU9A8yjEgx+PpgHZxb1DGnmoYyatxF79+6lJ554gvr371/lHTT+/eLFi2nAgAHUqFGjqO0OfT6mPoZGhxOTCEhffADsTwDM/RlJlwBzaaL+8cDcn5F0CTCXJuofD8z9GUmXAHNpov7xpJlHNmplZWV0/fXXU506dWj27Nk5fR8tFT4YNX9RoYQbAemLzy1rzS4F5vr9D+Zgrk9APyN0Dub6BPQzQueFzzyyUeMFRXh6Y58+fcwS/Pl2wKjlW48Ubn1ww9PvOzAHc30C+hmhczDXJ6CfEToHc30C+hmldR7ZqB08eJDee+89WrlypXkXza7wyHuqLVy4kKZOnYp31LKgE2khZKGKsQsJ5vpdCuZgrk9APyN0Dub6BPQzQudgrk9AP6O0ziMbte3bt9PAgQOx6qOyFqSFoFz9gkwH5vrdBuZgrk9APyN0Dub6BPQzQudgrk9AP6O0zkWM2siRI6l79+5UXFycILJ//34zyjZjxgyMqGVBJ9JCyEIVYxcSzPW7FMzBXJ+AfkboHMz1CehnhM7BXJ+AfkZpnUc2ajz1cdWqVdS1a1ez+bU90v1eGxneUdMmHt980hdffEnJtQzM5Vi6RgJzV1Jy5cBcjqVrJDB3JSVXDszlWLpGAnNXUnLlpJmHNmqVlZW0adMm+uSTT+i0006jkpISWrFiBU2bNo14aX7eEPuiiy6ioqIiudaHiASjFgIaTklJQPriA2Z/AmDuz0i6BJhLE/WPB+b+jKRLgLk0Uf94YO7PSLoEmEsT9Y8nzTy0UXv22Wdp6NChtGPHDho1apTZ9Jp/fv/9900rSktLadGiRXTppZf6tyqLJWDUsgi3hoWWvvhqGL5QzQXzUNginQTmkfCFOhnMQ2GLdBKYR8IX6mQwD4Ut0klgHglfqJOlmYcyavv27aNbb72VFixYQF26dKEvv/ySevXqRUuXLqXLLruMOnbsSE8++SRdcsklNHnyZGrQoEGoxkqcBKMmQRExmID0xQeq/gTA3J+RdAkwlybqHw/M/RlJlwBzaaL+8cDcn5F0CTCXJuofT5p5KKPGKz0OHz7cmDXeP+2FF16gq666ih5++GGz+TVPd/zb3/5GEydOpFmzZmExEf9+DVxCWgiBK1ADTwBz/U4HczDXJ6CfEToHc30C+hmhczDXJ6CfUVrnoY3a3XffbYxYixYtaNu2bXTnnXean9u0aWOosJkbN26c+R3vr5arAyNquSIfv7zSF1/8CMm3CMzlmfpFBHM/QvJ/B3N5pn4RwdyPkPzfwVyeqV9EMPcjJP93aeahjZp3SX5eip+nPX7nO99JLNG/a9cu+vDDD2nmzJkwavI6wDS8LDD1Cyl98fnlw98x3TQXGoDO9amDOZjrE9DPCJ2DuT4B/YzSOg9t1NJtcu1F0rdvX5o/fz6MWhZ0Ii2ELFQxdiHBXL9LwRzM9QnoZ4TOwVyfgH5G6BzM9QnoZ5TWeWijxqs8XnHFFdS+ffuUFDZu3EhPP/00RtSypBFpIWSpmrEKC+b63QnmYK5PQD8jdA7m+gT0M0LnYK5PQD+jtM5DGbWysjKaMmUKjR07lpo2bZqSgksZDXx4R02Dcs3IIX3x1Qxq0VoJ5tH4hTkbzMNQi3YOmEfjF+ZsMA9DLdo5YB6NX5izwTwMtWjnSDMPZdSiNUH3bBg1Xd5xziZ98cWZlVTbwFyKpHscMHdnJVUSzKVIuscBc3dWUiXBXIqkexwwd2clVVKaOYyaVM8ox5EWgnL1CzIdmOt3G5iDuT4B/YzQOZjrE9DPCJ2DuT4B/YzSOodR0+9DkYzSQhCpVMyDgLl+B4M5mOsT0M8InYO5PgH9jNA5mOsT0M8orXMYNf0+FMkoLQSRSsU8CJjrdzCYg7k+Af2M0DmY6xPQzwidg7k+Af2M0jovSKO2e/duevTRR6lVq1Z05ZVXZuwFvKOmL9K4ZpS++OLKSbJdYC5J0y0WmLtxkiwF5pI03WKBuRsnyVJgLknTLRaYu3GSLCXNvCCN2ty5c2nSpEnEJoz3c8t0wKhJyq9mx5K++Go2TbfWg7kbJ8lSYC5J0y0WmLtxkiwF5pI03WKBuRsnyVJgLknTLZY084I0aoyKN9LmA0bNTTgoFZ2A9MUXvUbxjwDm+n0M5mCuT0A/I3QO5voE9DNC54XPPPZGbfDgwTRs2DD9nspyRt5QPN1m41lOXWPDg7l+14M5mOsT0M8InYO5PgH9jNA5mOsT0M8YRee9e/euVuHYGzVMfdQXaVwz4psp/Z4FczDXJ6CfEToHc30C+hmhczDXJ6CfUVrnMGr6fSiSUVoIIpWKeRAw1+9gMAdzfQL6GaFzMNcnoJ8ROgdzfQL6GaV1nvdGjd9FGzRokCE9b968xDtpeEftL5RqiFRfkjUno/TFV3PIhW8pmIdnF/ZMMA9LLvx5YB6eXdgzwTwsufDngXl4dmHPBPOw5MKfJ808741aOlQwajBq4S+jcGdKX3zhalGzzgJz/f4GczDXJ6CfEToHc30C+hmh88JnXpBGLd0oW6ruwDtq+iKNa0bc8PR7FszBXJ+AfkboHMz1CehnhM7BXJ+AfkZpnRekUQuCHUYtCC2UzURA+uIDbX8CYO7PSLoEmEsT9Y8H5v6MpEuAuTRR/3hg7s9IugSYSxP1jyfNHEbNn3lelpAWQl42Ms8qBeb6HQLmYK5PQD8jdA7m+gT0M0LnYK5PQD+jtM5h1PT7UCSjtBBEKhXzIGCu38FgDub6BPQzQudgrk9APyN0Dub6BPQzSuscRk2/D0UySgtBpFIxDwLm+h0M5mCuT0A/I3QO5voE9DNC52CuT0A/o7TOYdT0+1Ako7QQRCoV8yBgrt/BYA7m+gT0M0LnYK5PQD8jdA7m+gT0M0rrHEZNvw9FMkoLQaRSMQ8C5vodDOZgrk9APyN0Dub6BPQzQudgrk9AP6O0zmHU9PtQJKO0EEQqFfMgYK7fwWAO5voE9DNC52CuT0A/I3QO5voE9DNK6xxGTb8PRTJKC0GkUjEPAub6HQzmYK5PQD8jdA7m+gT0M0LnYK5PQD+jtM5h1PT7UCSjtBBEKhXzIGCu38FgDub6BPQzQudgrk9APyN0Dub6BPQzSuscRk2/D0UySgtBpFIxDwLm+h0M5mCuT0A/I3QO5voE9DNC52CuT0A/o7TOYdT0+1Ako7QQRCoV8yBgrt/BYA7m+gT0M0LnYK5PQD8jdA7m+gT0M0rrHEZNvw9FMkoLQaRSMQ8C5vodDOZgrk9APyN0Dub6BPQzQudgrk9AP6O0zmHU9PtQJKO0EEQqFfMgYK7fwWAO5voE9DNC52CuT0A/I3QO5voE9DNK6xxGTb8PRTJKC0GkUjEPAub6HQzmYK5PQD8jdA7m+gT0M0LnYK5PQD+jtM5h1PT7UCSjtBBEKhXzIGCu38FgDub6BPQzQudgrk9APyN0Dub6BPQzSuscRk2/D0UySgtBpFIxDwLm+h0M5mCuT0A/I3QO5voE9DNC52CuT0A/o7TOYdT0+1Ako7QQRCoV8yBgrt/BYA7m+gT0M0LnYK5PQD8jdA7m+gT0M0rrHEZNvw9FMkoLQaRSMQ8C5vodDOZgrk9APyN0Dub6BPQzQudgrk9AP6O0zmHU9PtQJKO0EEQqFfMgYK7fwWAO5voE9DNC52CuT0A/I3QO5voE9DNK6xxGTb8PRTJKC0GkUjEPAub6HQzmYK5PQD8jdA7m+gT0M0LnYK5PQD+jtM5h1PT7UCSjtBBEKhXzIGCu38FgDub6BPQzQudgrk9APyN0Dub6BPQzSuscRk2/D0UySgtBpFIxDwLm+h0M5mCuT0A/I3QO5voE9DNC52CuT0A/o7TOYdT0+1Ako7QQRCoV8yBgrt/BYA7m+gT0M0LnYK5PQD8jdA7m+gT0M0rrHEZNvw9FMkoLQaRSMQ8C5vodDOZgrk9APyN0Dub6BPQzQudgrk9AP6O0zmHU9PtQJKO0EEQqFfMgYK7fwWAO5voE9DNC52CuT0A/I3QO5voE9DNK6xxGTb8PRTJKC0GkUjEPAub6HQzmYK5PQD8jdA7m+gT0M0LnYK5PQD+jtM5h1PT7UCSjtBBEKhXzIGCu38FgDub6BPQzQudgrk9APyN0Dub6BPQzSuscRk2/D0UySgtBpFIxDwLm+h0M5mCuT0A/I3QO5voE9DNC52CuT0A/o7TOYdT0+1Ako7QQRCoV8yBgrt/BYA7m+gT0M0LnYK5PQD8jdA7m+gT0M0rrHEZNvw9FMkoLQaRSMQ8C5vodDOZgrk9APyN0Dub6BPQzQudgrk9AP6O0zmHU9PtQJKO0EEQqFfMgYK7fwWAO5voE9DNC52CuT0A/I3QO5voE9DNK6zzvjNru3bvp0UcfpVatWtGVV16ZknBZWRndeOONtHDhQho6dChNnz6dSkpKUpa99957afz48fo9leWM0kLIcnVjER7M9bsRzMFcn4B+RugczPUJ6GeEzsFcn4B+Rmmd551Rmzt3Lk2aNInYYA0cODAl4bfeeotat25N7du39+0BGDVfRCjgSED64nNMW6OLgbl+94M5mOsT0M8InYO5PgH9jNB54TPPO6PGSOfPn2/IpjJqPOI2evRo2rFjB40bN47OPvtsqlWrVtqegFHTF2lcM+KGp9+zYA7m+gT0M0LnYK5PQD8jdA7m+gT0M0rrvOCMGiM/fPgwLVu2jCZOnEhjxoyhiy66KG1PDB48mIYNG6bfU1nOuHHjRqcRxSxXo0aFB3P97gZzMNcnoJ8ROgdzfQL6GaFzMNcnoJ8xis579+5drcIFadRsK1atWkWzZ8+mBx54gIqLi1P2BkbU9EUa14zS35LElZNku8BckqZbLDB34yRZCswlabrFAnM3TpKlwFySplssMHfjJFlKmnlBG7WKigqaNm2aGTFr3rw5jJqk0pJiVVYe+0WGWaZZzJ4foaUvvvxoVX7XAsz1+wfMwVyfgH5G6BzM9QnoZ4TOC595To0av4s2aNAgQ3HevHmJd9IyvaPmRb5//36aOXOmMWpY9TG7YjxQcdQkaFCvKLuJ8jg6bnj6nQPmYK5PQD8jdA7m+gT0M0LnYK5PQD+jtM5zatTS4XMxakePHiWGceDAAerfv3/ansDUx+giXfvpPpr2xCYT6JZr2lLndg2jBy3ACNIXXwEiUK8ymKsjN/fVVPPk9WtSczKCuX5fgzmY6xPQzwidFz7zvDNqqUbZtm7dSj/+8Y/p/vvvJ171cezYsVS3bl2zl9rll19ORUXpR3lg1KKLdNmaPXTrlDUm0C/HdqHTu5RGD1qAEXDD0+80MAdzfQL6GaFzMNcnoJ8ROgdzfQL6GaV1nndGTRpyXiPnAAAgAElEQVQpjFp0ojBqxxhKX3zReyb+EcBcv4/BHMz1CehnhM7BXJ+AfkbovPCZw6jp96FIRs2LD0YNRk1EtCGCaOo8RPVieQqY63crmIO5PgH9jNA5mOsT0M8orXMYNf0+FMkoLYRMlYJRg1ETEW2IIJo6D1G9WJ4C5vrdCuZgrk9APyN0Dub6BPQzSuscRk2/D0UySgshU6UWvriVHl74qSmCd9Sqb0Yo0qEIkpKAps7RBfhCIlcagM71yYM5mOsT0M8InRc+cxg1/T4Uyah58c1+bjPNfm4LjBpWwxPRbpAgmjoPUq84lwVz/d4FczDXJ6CfEToHc30C+hmldQ6jloU+5OXsWzevT40a1s5CdP1vvSWM2qvLd9KFpzXJGg+NwNIXn0adCz0HmOv3IJiDuT4B/YzQOZjrE9DPCJ0XPnMYtSz0Ib/TtXzNHhp2WZssRM8Po7Z335FARnTaE5/SLde0yxoPjcC44WlQrpoDzMFcn4B+RugczPUJ6GeEzsFcn4B+Rmmdw6hloQ+ff3O7eafrl2O60JpP99MZp5RSq+b1RDNJCyFT5bwjancP6UD9zm1OriNkh49UUp3ateiacSvoiYmnijLQDqbJXLtt+ZoPzPV7BszBXJ+AfkboHMz1CehnhM4LnzmMWsA+dBlJ8hobDn9Cs3rUsmk94n25H779lIAZUxfXvPi87fmXc5vTT4Z0oFumrKFpY7v4tmX05DVUVIuIRxkLfSESTea+YFMUYMZx24w835mH6ad8PwfM9XsIzMFcn4B+RugczPUJ6GeU1jmMWsA+TH4YTvUzj6j975vbU0aWMivSQnAdUTutS6kxaGzURl/dljq3a5j21I8276ehD36Y+LtU2wN2mVhxTeZhKs26Y6MmPXobpi5S5+Q7c6l25lMcMNfvDTAHc30C+hmhczDXJ6CfUVrnMGoB+/ChuR+bESV7JP/MBobfT0s+ShoUUfmBozT66nZ09SUtA2atXlxaCGGM2oU9m6Rty61T1tDOvYdow+YDMGqRe9s/wG/++BmtWF9Ow7/bOlajapo696dcM0qAuX4/gzmY6xPQzwidg7k+Af2M0jqHUQvYh2zE2KjZUYtvj3zXvHvFP/OIBi+aUb7/SJWor8w4w7zTNW7GerqgZxN66KaTA2bNT6PGbfaaVq6lXfHyX8cur1ZpjKhF7vaUARa9tNXojg+pLwKyU9PgUaVveMFrUPPOAHP9PgdzMNcnoJ8ROgdzfQL6GaV1Hnuj9r0xC+low640a1zXKqsUhn2fh43asMuOjVrw+2psSCaOPNksPe99l+tbnUtp/aZ9xrSxUeN8PMpUUlzbTB20UwZd3nlLJTNpIWSSsrddduojG9RObYvpv+/qahYLqVXrWARuJx/c1uQDRi07NwzuC3vY/slOJv2omjrXb11+ZgRz/X4BczDXJ6CfEToHc30C+hmldR57o2YfYu1IgzUS3HVhFl7geHxe1w4NqWzPYTOKdmXvlnTrte2Ip0Hyu2k2F5s6PtiYWVPHP7PRa8X7rBXXNuYxTD2khRDGqPE53TqWGKPG7Wfz+Zf/20F/fqeMXnt/ZyJkSYPaVH7gCBYTydL9wmvUWE//M+W0LGXSD6upc/3W5WdGMNfvFzAHc30C+hmhczDXJ6CfUVrnsTdqV9zyJ9pe0cr0FK9Y+MX2CjqtSyPzc5h9zrwPxbb72YhcfEYTevcfe+jz7RUJQ8LT0dZt2p9YHXHWs5tpzp+2mBUgt5ZVGLN295D2ZnPsoAtASAshiFHjbQcuuunrURxrPvfsO0LvfLibtu8+ZIypPa7q05J4el6hT8vTZB7k1pKsyUIfufS2PV+ZB+mfQisL5vo9BuZgrk9APyN0Dub6BPQzSus89kbt7nEP0pYGV9FHn+1P9BabIt4LLKhRYxPG+4H5HTyiwSMbPGVwy/aKxHtcbF6u/skKM7pkDx5dY4Mz/LI2gTaQlhZCpjax4WSjlek4+cRiWu9h7C3LbZz93BYzkhiUuR9rzb9rMg/SrmSjFqdRtXxlHqR/Cq0smOv3GJiDuT4B/YzQOZjrE9DPKK3z2Bu1e++9l/79+jvpoTkf0xc7KhI9FuZdnoUvbjUbWScfxzepS1/uPGR+zSbQbuzM0yI/336wijnhRUX+a8GntK3sWF2G9m9Nr3+wy4zyFdWqRQ0b1KZvdTo24nfKNxqmNW/SQsgk5XQrWTZsUGRGBb0m2BvnpBOLzZRIXgUzW0bt0OFKKtt9jP1xjepQ/bpFifflpC9PTeaudefFW0ZMXFWtOL8XGYcjH5nHgWumNoC5fg+DOZjrE9DPCJ2DuT4B/YzSOq8RRm38+PGJxTy8XdazcyO65pITzEIgmQ5+GP7Lu2U0738/r1KMzR6PzPGiGvZh2WsA+X04NinJo0jeESo7DTJV/kxT2KSFEMao8YIpt17TNtF2Npn7PKOFbDin33FKYpGVbIyo8YbaFYeOjVC2b1VM3zmrKXXr2CjQ6KTrZazJ3LVOdpGa5PIwaq4EUS6ZQD7qPO69BOb6PQzmYK5PQD8jdF74zGuMUeNphxPmbKA3PthVrddmjuuaceNm76qHfPIlZzWjunVqmUVA2KjxweZr1YZy6tqxhG65pp35HRu8vfuPVFsshB+un331S1r6zo6MCrr5yrb0vX8+IWUZrYuPR6zG/HItfbC2+t5w3hUguZL/9u0W9Mwr2xL1tX+3/KSNWjqTkq13tLSYB7mtLFuzl26dsrraKXbLiCCx8rFsPjLPR06SdQJzSZpuscDcjZNkKTCXpOkWC8zdOEmWAnNJmm6xpJnXGKNm8fYbs7zaPme8ATUvdGEPfhfNrsjIv0s2amw4OrVt6DsSx+em2waATdyE2RuqbAidLAEebRsxoE3CDHr/Li2EdPLbtPUAjZ/1Ma36uLxKkesubUU3/fuJ5nc8xXP9pv10fs/GVZbl1zJq32jVwKzC+eryXWZEr6YYNf7yYcpjn1Qx/MycR3GzxcDtNiVXSkvncjUu/Ehgrt+HYA7m+gT0M0LnYK5PQD+jtM5rnFGzS+YfrSQqLS4y74fxwdMX+517PLFp42X2L+zZJGHEfvLI+sRy87wPGi/8weVcjkz7pFVWEk2cs4FeeHsHdWhdTE1K69CaT8pp34GjidC8UmXyptL8R2khpGpL8rtpzIhXseQjeXTs8JFKs0x/qj29sj2ixlMwfzG6E42ZuoZWbijPmknRYO6iKVsm+Z1JNml8wKgFoYiyyQTyTec1oYfAXL+XwRzM9QnoZ4TOC595jTNqXuPE/x49ZbUZDeKDpzJe0LOJWTCE31vjjax55Os/fr/R/N8aFDZ0QZfTzyQVNkQPjTyZtmw/SAtf2mr2YrOrKJ7ctpgm3dSpWj6Ni4838/Yus29XbzypTTH9x4+q14nbmAujZkfurLGMMprEi8LwqokN6hVV6zIN5q63FB6ptQvk9Di5EY35XjszsslGGkbNlSLKpSKQTzqvKT0E5vo9DeZgrk9APyN0XvjMa5xRS9Vl6d51Si7L5unh208RX6iCTSBvFs0Hrwo5bsZ6slPYrDlMXpDEXnyZRuyiytOarvkPdKcWTevRp18cMAuHXHFxS2MM0h2jJq8x77RZA2X5sgl+6KaTo1Yrcb4dUeJ92vi9wKBGjbdJOHKkkorr1zbvHHpHqFKZvXy64Xmn49r30bj+r76/E0ZNTGE1M1A+6bym9ACY6/c0mIO5PgH9jNB54TOHUfuqD73TG9N1q90fLdvdfs1PVtAFpzWh91bvMUvfp9pKwF58/MCerb3JrFHzriDIv+ORxkwrZaYzamG2RMjEOnlKZRCjZg0xx+/dqyldfnELY9Ree3+nSVkoRq3v2c1o3LCOps5siG0b/Poo2xqWio8PGSmS7nHA3J2VVEkwlyLpHgfM3VlJlQRzKZLuccDcnZVUSWnmMGpf9YxdQITfT7MP6/wnfieNp/qd2bU0a4YoWRy8gmTr5vXN3mo8guXdm82WtULgDbjtvm1SIrNxUhk1Xoxl9j3dMk79tIYpeUSNF2CZdU9XsWqGMWp2cRfuZ55iag+u6649h2nDlmPTYP9zVCc6p0fjKnWVvviigEj13h+Pri586Yus7VkXpb5hz80n5mHbUGjngbl+j4E5mOsT0M8InYO5PgH9jNI6h1FL6kMeaeGHeD5Ki2tTv/Oaqxk0WxU2jfy+Gr8zZ81S8nLrLIQmJ55pVlm0Ro0316786l27dNLk2K7v16Uyajzy6Dd90ZqgZKPGdYry/lhym5LNit2fLtO2Blw3Xpzl5p+vpr+v30vdO5aYBUjYkJfvP7Yfmz2SF0yRvvii3D7SjR5ma+GWKHWNcm4+MY/SjkI6F8z1ewvMwVyfgH5G6BzM9QnoZ5TWOYxaUh/yqMS0hZ+a5fl5DzTeJ40Nk/Zh3z2zZil5VI2F8OXR7mbhk7uHdDDvttmRwFFXt6NrPKtS8nQ4nqrIbeIFJ1xWrOT35ng0j1d6nHVPt0TzOY/fBuHWLHC9mB/HYoP3xY4KU1e791xUpjOf3Uxz/7QlsQKl970tuzde8jt8bHCY5avLdhK/ozbkX1vT3P/ZkrIqMGpReyj6+dI3vOg1in8EMNfvYzAHc30C+hmhczDXJ6CfUVrnMGop+tBOj2NTw8v08yqAuTqGT/gwsSS+dzSKhfDmJx3N9L2SBkVUWlKXeETNHt6ybE72lB+ma75zginj8k6bXQAkzHtlzK1dy/rEqxHaQ3qkh0cGx8/aQCvW701p1H5xS2f6p27HmXe2vMbUuyol143fO+TVLflo2KA2ffv0Jokpkbkyagcqjm3PkGrlScsTI2q5uiLjn1f6Qyb+xKK3EMyjMwwaAcyDEoteHsyjMwwaAcyDEoteXpo5jFqGPgkyTTB616aOwCNRbK542XU7GsWjWv+9aA1t31vPjArZg6fv9ezUiN5YsSvxbt3FvZrS7D9tob37DhvDeXWflk5G7eVlO+ne/z62+uS0sV0iN8+uqPjvF7ek2zKsGOmayDt65l04Y9QvVtMH6/ZSxzbF9L1/PsGMINr6c3/yO332+OkPOlKfM5vRb5/5zEx7POnEYjpYUUmznttsfs6FUXvp/3bQT3+3wVQxOb+XDYyaq1JQLigB6Q+ZoPlrYnkw1+91MAdzfQL6GaHzwmcOo6bfh4EyeheI6Nm5kVnG/+X3ymjbzkMmjp2iyf/mzbF5WiG/t5bu8DNebGb++PJWWvpOGW0tq8hoFoI0xLsFgusy/VyX1RvLqXGjOsYweg9r1HqcXEL3DT8p8d6d18DxFMdWzesbo8axfrf4M7O5uD28q1nyKBaPYPE0TTZ3i17aqm7UkjewDmPU7GqWroyD9GEuyuJDRp86mIO5PgH9jNA5mOsT0M8InRc+cxg1/T4MnJGNw6SvFjjxLnrBI0LtTmhgRts2bztI137nBDNqNnryGrOoCO9llnz4GbVksyD1TpnXqB3fpC5994IWxghlOuyoEZfxmir+2RqyIf1b04jvtkmE8Ro1/qV9ty95r7xMHNJN+8z2DS+57pnMVroRNVv3np1L6eHbo4+EBhar8AnZZi5c3ViEA3P9bgRzMNcnoJ8ROgdzfQL6GaV1XnBGrby8nH7+85/Tww8/TP369aPJkyfTCSeckLYn7r33Xho/frx+Twlm5NGgCbM3mCl9fPA7abf020X9+l6cMQsvpc9T+HhZ/I5tGtCf/7bDdyrjxNkbaMlXo07n9DjOjFZJvaN3+Egl9fnRe4k6J5svb2O8Ji3ZqO0/eIQmzP7YLKCSPOrEpta7sIo91xoY3rh77HXt6PxvNUnLLldGze7lxxuKP/3XrRn7yr5rl7y3H4/A2nfutPb9E5R6tVDSN7xs1jUuscFcvyfBHMz1CehnhM7BXJ+AfkZpnRecUXv77bepRYsWdOKJJ9KUKVNo586dxojVq1cvZW/Ewahxw7yjalf1aUmntlhHvXv3zqhAPueTLw6YRTX44CmRmUaSgky9Cyt9bzvSGTWv2bB5eBVHfu/smVe20evv76T/+8ex0cLkjZ3te4XeRUNenN7LbAZ9x7S1vkaVY+bKqNn369h8zn5uC32rcylN94yKMRfmx8bZjrCmYsgjqu+v3SO6FULY/o56nvQNL2p9asL5YK7fy2AO5voE9DNC52CuT0A/o7TOC86oeZFv2LCB7rvvPvqv//ovat68ecreGDx4MA0bNky/p4QzHqioRX96rwHtLC+i/mccoIO7PqL27ds7Z/l4ax2a/ZeG1KHlERrWuzzleX9ZWZ/++vf6ib8N672POrQ87JzDteAjSxrR5zuL6Ka+5dSqydeLoZSV16KtO2vTtt216c8f1KcWxx2h2kW1TNnvX7iP1n9eh5Z/XI8OHns9zxzp6jj7LyW0eUcRVRyuVaVaF/c4SL27f706Zqo6W1bfOP4Ijbjka1YbN24MxNyVB5fj+n689djqot+7YB89/lpD8+8TGh+h6y7cR01LKon7hw+uH5dt1eQo3dT32Cir93j67WJa/nFduvyf9tPpHT2wglQoT8pmk3meNDHvqgHm+l0C5mCuT0A/I3QO5voE9DNG0XmqAZiCNmrbt2+niRMn0v3330+NGzdO2RtxGVFLblxQx273RePFSHh0ig+eilin9tdGJvkdqWxNnUv3fpXdsNq2ld/R4r3slq+p/q6dLZNpA207QuVll2mBDlvOrg5Z0uDYhue3XNPO/Cko8yC3B+9UT26Td0EYHkEdflkbunrcCrM/3rI1ew2T5NFEm096K4Qg7ZAum03m0nWNSzww1+9JMAdzfQL6GaFzMNcnoJ9RWucFbdRWrlxJy5Yto4EDB1KtWlVHTmzXwKh9LVI7HZAf8Ndt2mem1/Fhp8/ZB3ze5HrL9gp6fuppWVG4NSWD/7U1/WDAsYVAeIn8p/6yrcp2A2yq1n66P7GRN5fre04zWrZ6r1mRko8nJp6aWPExubJs/FZtKKcTmtWjsd//BtWrW5RxbzLv+ZaVd6qo9MXnzZdsXisrybyXyO8Vcv1PbltMb3ywy0zdtMY13dRRGLWsyLbGBM2mzmsMxIANBfOAwASKg7kAxIAhwDwgMIHiYC4AMWAIaeYFa9QOHz5Mf/zjH82CIiUlJWkxwqhVN2o8UlRaUtssWe81anZEyy6FL7F/WqqO8Y4esWl8eOGnibpw+e/3bWVOu/zbLej5N79MGMpxQ3nfs6b08/kbE5tSZ1qQhGPwPnPc3qCHfU/NrhrJy/e//tordEmfzAu4BM1jy/P+btwfycaz323LqPzAsQ2w+YBRC0sY57kSkP6Qcc1bk8uBuX7vgzmY6xPQzwidFz7zvDdq8+fPp0GDBhnS8+bNM6NnlZWV9PLLL1O3bt2oZcuWGXsBRu1rPN6FPLzQrDmwUwVHX92Otmw/mJjyJy1zrsfjL3xBG7bsr2I8uncsoREDTqQzu369Z5p3OqZ3muPWHRXUrHHdKlM3petpR9V4hJG3QOAj01TLKPltrmTjmbz6JYxaFMo414UAPthdKMmWAXNZni7RwNyFkmwZMJfl6RINzF0oyZaRZp73Ri0ZH5u0l156iTp27EgnnXQSff7557Rnzx7q3LlzStIwalWxJL8Hxn/lKYZ7eEXBN7abESh+h235mr109SWZTXAUaSe/D8exUo2O8cjW2yt3U+0iMnuv8QiX1uFdOdLm1DZqD839ODF6yHVwMWpx2vRa+oanpZ1CzgPm+r0H5mCuT0A/I3QO5voE9DNK67ygjBqbtAULFtCPfvQj2rFjh6F/3nnn0R/+8Ie0q/HBqFUX6dU/WUFf7Dg27dEaNbtAxUknFtOce7uZJepP7/L1yJa01F2NGuflRU949cc0ryFKVy0RjxlMfexT+njLsdE0y2rYZV9vsC2VPN2IGk+HXLF+L035w0YzBZL30LNTIdNN+/Ru7s1l7JYFUnXVjCN9w9Ose6HmAnP9ngNzMNcnoJ8ROgdzfQL6GaV1XlBGLQxuGLXq1Hi/tBf/bwdVHKo0i4qUFNc2Joj36Uq3kmAY9pnOCWLUpHMHiZc89dBl1cgg8dlUrft0v3lPj4905suOktnYmfbDs6tWclkeHV340lb6yZAOQaqVN2Wlb3h507A8rgiY63cOmIO5PgH9jNA5mOsT0M8orXMYNf0+FMkoIQTvyIutVLam9iU3mt9TW/DnL+ijzcdGq9gsZmuVySjA2SD9/aNyWrmhnD5Yu8dME5UcUfP2QSbzxW3wvmPIWxc8dNPJaZvmXUWSl/r3W3QlCqNsniuh82zWL46xwVy/V8EczPUJ6GeEzsFcn4B+Rmmdw6jp96FIRgkh8AjaXb9eRx+s+3rTZC2jZiGMmrzGGCA/kyICLUIQOwL4z//UjG74txPF3pULYtS4+szryJFKGntdO+I98dId9l1ELsN76MGoRej8GnaqxL2lhiGL3Fwwj4wwcAAwD4ws8glgHhlh4ABgHhhZ5BOkmcOoRe6S3ASQEkLyFMRcPNDzghk8XS9b2wFI9JCXE29AbTfBjho7qFFzzWc3OLflc9GvrnXNVE5K5xJ14RjJm8RLxc2nOPnGPJ/YZKsuYJ4tsunjgjmY6xPQzwidFz5zGDX9PhTJKHXx5YNRY7PCm28XilGTHP3j9wX5/TTeH+6nPzhJRBs2yLAJH9L6r7YV4HfVMo3AiSYWDCalc6kq8X56DeoVSYXLyzj5xjwvIQlXCsyFgTqEA3MHSMJFwFwYqEM4MHeAJFxEmjmMmnAHaYWTEkI+GDVmxvWQfPdLuh/4XbUHZ66jg4dqUaOGtemJCaea/0c9Zj27meb8aYv4u29cr588sp5ee3+nqaL2lNaoXOz5UjqXqg+MmhRJxPESyDed14TeAXP9XgZzMNcnoJ9RWucwavp9KJJRSgh2gYp/Obe52a8rV1Pk+H05CeMjAjdFEB71e/qFFfTXv9c3f23VrB498dCpkdLx9EQ2U7xVgvQiJVwxjn/L5DVmbzwYtUhdZU7ma2XT1oP03QuOF3tHMXqt5CNI3VvkaxbfiGCu37dgDub6BPQzQueFzxxGTb8PRTJKXXz2HSmeGscrBebjyosiwCIGYdOz7sO/0aSnv95b7omJp0Z6YPe+n5YNo8ZNtqs/Sr5XFxFloNOldB4oaZrCliUvKHPjFSdSy6Z6m69L1N81Rj4xd61zoZcDc/0eBHMw1yegnxE6L3zmMGr6fSiSUeris2aBR9LyffqhCLgIQZj5im2d6H/e2E77DhyhH13Vljq1bUgVh49Sx9bFgU2bfT/t3FMb05jvfSPw+S5N8a7++MsxXfJ61DJVe6R07sIqUxle7IYXvVm+Zo8pdnyTumb1zwt7Nik4pn4s8oW5Xz3j9Hcw1+9NMAdzfQL6GaHzwmcOo6bfhyIZpS4+70Ie/DDaqnk8RwkkoFvm3ne/bNwwC4z89pnP6NHnP8/KtEdbL+87iKOvbkf9zm2eNWORDf1I6Txq//O0R/7PGjWOxyNqRbUoMQWW//7pFweo3QkNDOdCPfKFeaHyC1NvMA9DLdo5YB6NX5izwTwMtWjngHk0fmHOlmYOoxamF/LgHCkh8MP1rOc200+GdMiDVuV3FSxzfiD/5YJPaN+Bo4kKBzVqXgOVrWmPXDleBGXcjPWJembzXbURE1cRT6FlTe3Zd1hklUkpnUdVlh1N47YlH3ZFTTs1krXAI21XX9IyatqcnJ8vzHPS+BwlBXN98GAO5voE9DNC54XPHEZNvw9FMkpefJjy6NYlXuZ2SqE981udGtGt1369CfW7/9hD+w8coROa10tpWLSMGtfPOwLIo2rSBoLf35s452P66LP9dH2/VmYDdd4KgPeaS14khn9eu2mfwXZ6l1KzLQMb1XSHpM7dejl1KWvCUv21Y5ti0+4/LPmc1n21HUJJce2Cfd8zX5hH6a9COxfM9XsMzMFcn4B+Rui88JnDqOn3oUhGyYuPpz/yQzOOzAS8zJnZ2yt3U61aRPP/93NzIq9a+T9TTiOXTaztg/8vbulM/9TtuKyiZ3M0espqs6daNkbvkrd44MawUZk1riv971vbiUeYWF88uvfqV9sFfLG9gj7bdpC2llVkXGlUUudRIKcyao2Ka9Pe/UfShr17SIeCnAKZL8yj9FehnQvm+j0G5mCuT0A/I3Re+Mxh1PT7UCSj5MWX70vjiwATCJKO+bdHvpuI/rNRnWjNxn0089nN5ndsUh4aeTKt+GgvNaxfm3p2bmR+bx/8szkV0dtku3AJj3TxVD2pg6cC3jJ5NX2+o/qUQM7RqW0xbdleYTYzv3XqGmJzkzx9MNPqmZI6j9Lma8atqFZvNmL169YiZrtyQ3m18NkwxZWVREeOVlKd2rWiNCfjufnCPGsNzMPAYK7fKWAO5voE9DNC54XPHEZNvw9FMuLiE8EYKEgm5kPHf2im/iUfPMo2rH8benjhp+ZPPPXwwtOa0P+bvo42bNmvtr8Zm/Grf/IBlR84Snakh3+3ZfvBSO+SeUeaeBTtX85pTpu/PEhvrthVBcV532pMb3xQ9Xe2AJvVf3xcTryZdPKm5/mgc+b0r2OXV2nPBT2b0EM3nZz43Z9e/5J+9uhG4v0IN287aKZ/Shs1Hqn93eLNRJVEt33v62m2gUTsUDgfmDtUM1ZFwFy/O8EczPUJ6GeEzgufOYyafh+KZMTFJ4IxUJBMzDO9w8QP7PwuFh88BXDnnsPGpPGhNaLGuXhBDN7UnA82RK+9v5Mu6Nm4mjmyUHikKNP7bPxuGi8gwgdvU8Bl7WqHd/16XVpjZuPzaBu/03VCs3pm029ecZRH17xHPujcbgpv69Xj5BKznQKPTnqPa36ygmbd081MfeUFXJLNHPNKPieIADX23eP65APzIFziUBbM9XsRzMFcn4B+Rui88JnDqOn3oUhGXHwiGAMF8WM+6herzUjKD684ka7q3ZIuvWWZic/THd9fu7darmwxYpIAACAASURBVG91LqVbr2kb6eE9SAOSDQefm2wmbDy7bxhP2+RRwVSHd0GV5A21+XyeLpjqYGM2ceTJhokdabTlfjn2FDq9y7HpofliGm6dssaYL3u8MO10alCvqFrT7PYE1lB5VwLlv/Hvoyzb730XMJsbmPvpPIjmUNaNAJhX5cRTfPn932weYJ5NuqljgzmY6xPQzyitcxg1/T4UySgtBJFKxTyIH3P7IM2bh/PhfXctGc0VF7Wg2773jaw/jHjzWvPE0xNXb9xnRvXsAijecjySxqNbPCrEI4A86pfquGbc3+nz7QepVbN6dPfQDtUWpHn8z1/Qr5/cZMwgL7rRs1Mjmvs/W8iaDJ5SOPXxT+jPf9tRJTybOJ4emg9G7eMtB2jwAysT9eNRQB41y3R4R74GXNiC+p/fnDjOwhe/oIdu6hR6r0KvUUveDoJH60ob1gkd29seP53H/DLPSfPAvCp2ngad6ssQyc4Bc0mabrHA3I2TZCkwl6TpFkuaOYyaG/e8KyUthLxrYB5WyI85j1jNfnZzYgNkfrB+9tUv6ctdh6q1xpo57Wba6YzeES/vYh52OiObqUUvbTXV45Usk0fV7Pm8OAi/82aNVXJ7mAEf9t0zniJ6dZ+WifI2Dpu9o5VkVoHkETfOf+13TsjJNDxmtG1nBRUVkVkY5v/+8fVomst+eV6jlsyD28XTHzdtPUBndj0u0GqrmYwaj26yqU7XD0F05qfzILHClN1/8Ag1qFc7MR02TIxsnhN1CmuquuWaeTZ5BY3NJo0XzClpkHokP2i8dOXBXIqkexwwd2clVRLMpUi6x5FmDqPmzj6vSkoLIa8al6eV8WPOD3APL9xkVji0x6jJa+iDtV8/6Nvf58qoedHa9+rs4iL8sM9L6PP7Yt7DGLGex0a42LCxYXjt/V3E7U03ddKen7xgSao9+3ifN95wnRc2se+88fk8sna4bBn17t1bVRHpRkJPalNM44Z18J2qyuaTFxepOFxJj71wbOsGezC/1s3rG3ZsTuc/2MOMqrqs4ug1ai2a1qV7hnVMGD2eZsrTKpMXYwkDzk/nYWK6nsNfdix+9Usz/ZVHIfn9zjDv9bHuOJb0noF2Cqz0dia5ZO7aN1rlbv/lWnpn1W7xxXiS6w/mWj36dR4wB3N9AvoZpXUOo6bfhyIZpYUgUqmYB3FhnmxE+Oe/rdxN+w4epQ2bv14VMh+Mmn3wt1MR0xkUNhd3D+5glqfnERvvu2fSe4UlL8rywLW7c2rUGjaoTfsOHNsrjTc1n37HKYFUvmzNXnpozoZq5jc5iN8KkWw8Jsz5mN74YGfiVDu6xwvVcF/an8t2H6KFL22loqJadNn5xweeDumi80AQAhT2LnhjzTprzr7/5xrKLujyxIRT075j6RrLW46/yODrAUYtDD3/c9hcT1vwKZUfOAKj5o+r4Erk8t5ScLCEKgzmQiADhJFmDqMWAH4+FZUWQj61LV/r4sI81Z50/NBRv24R3fZfa83oGi9j//zU03LeTO+qjTxqwT9z3XjqIW81wCM+e/YdMQ9N9uDl5+3KkTw1afa93QIbgUwN51G915bvTOzL9r0L9tHNgy5UY+Vlcuu17eikE4uJFxPh4/xvNaZJN3cKXBfvoivpTvYzat7plHZaKhuGgX1b0X8//ZkJy/3R5RsNqyx84n3fz7XiLjp3jRW0XLJR735SI+rWsSG1alY/0OiY5cVa/tGVbeniM5oGrUrK8tYQw6iJ4KwWpOrKtK1FRojT1TSXOs8OvfyPCub6fQTmhc8cRk2/D0Uy4uITwRgoSFTmvJIZ77fWuFGdKtMjA1VCuPDdv15Hr3v2N+MRMn4I5VEz3vONpyPad9W8qXn0ZvTV8itW8jfqvJAJm5v1m/bTOV0q6D/Hnivc6vThrKnyLhpiRxr9zFSmStp91rhM+1YNqM+ZTalbxxKzhcHTL29LbE2QbvN5O/rJxmPhQ6dmXKjGW48wdY6q87CdxSb5wZkbaOPnB6qFCGqSeSTz1imrE3Fc3i10qTdP0+XplDBqLrSCl/Ea9ev7taIb/u3E4EEcz8iVzh2rF8tiYF61W3mrHv5ytG6d7C1xCub6l5I0cxg1/T4UySgtBJFKxTyIBHNeqOLV93fmjVHjLntozsf03uo9ZuRs9j3HRsiGT/iQRl/Tjtg48OqP3qPv2c1o3LCOWelta1SsMalft5Ke/tnpotPX0lXc+5DIJtW+38R8/vet7ZGmYvHUvWdf22amI474bptEFbwjZfzwf1qXRilHESyPof1b0/DvtiHes+3zpHcJbdCTTyymb5/exOzdF2YZfwmdhxEHv5/IZo2POwa2NyODL75zbEVQHi2cdPPJZnqn3zTIVIu5SBk11gi/ryn97luumIfpp2yec/PP/0F/X19uUny/bysaeQWMWjZ5a8eGzqsS37qjgo5rVCerK5yCubbK5fcihVHT70ORjLj4RDAGCiLB3O5P5l1wJFAlsljYO5rj3ezau/9az86l9PDtqZfrl6ya92Hba5okcyTH4lFE7h87auX9O5vYbKxCx8xnPruZnvzLsRU20y3OYo2aHSGzppLr+pOhvKhII2PeeOVMfo+O+U2a+7GJeX7PJjRuSAdnsyuh8zD9ZEcur7i4JY35XjviEeiLbnq3Sih+tzPVgjS2EPffX97dQY88dWw6qD1SbUMRto5hRin9cuWKuV+9tP5++EglrfyonH4xf2NiRLVl03rE048lVjJN1Y6azlyrb715wBxGLRe6084prXMYNe0eFMonLQShasU6jBRznl53yzXt8ppV8hQ8awy8S/lnuwFsFnlDbL+VJaPWg0dxfrngU7NZOR/SC6S41K/fbcvNiGayoWCTvHHLflq5odxsEO41Ccnmkafl8UMtr/6YvOE4753Hmku3eXk+PExZo/bSr3olVsHk33VsU5xYiIeNGmvR+0WHV6velTGTuUddwIfz/OvY5ZFGVtNpQere4qK1fCvDXD/csJf+49GN9OXOqluZXHdpK7rp37MzqlaTmedKA2D+NXn+3Nm09SCVNCiibh0bOd2bw/QbmIehFu0caeYwatH6I2dnSwshZw0poMRSzNO9h5TPKHiE5uEnPvXd7FmyDfbBmGOGWRTDtS7eEUOXDa1d4wYp513EhA0Ft331J+V0z39/ROX7v17MJdNoDreDTZo9eKRu7Sf76I0Vu8yv+F0IO7U1Xd047ztvv6K+0ibXxxo1r6Gyo2c8FXfdpv00c1xXMxXXvkvJ53nbnbxqpLedUYwa53j8z5/Ths3HtgyQ2AYhH8xxEI1mq6x39JxXWe3UriG1bPL/2TsPKKmKrI9fZhgmMeQMEgUFRGUNmBFdA8vuYlhFBVH0W12zIKIoiC5gBgUxB9aArrIG1BXFrCjgiiAKSB5yhmGAmQEmfOfWWM2bntf93uuuvv26+1/nfOdbmffqVv3qvtf1f3XrVgZ99r8ddPGZTenGi1rFxLSp93lMGpeklX7+xVfUs2dPV8eRJCmCQLesofYThnQyvu9VG4Kfy3uSaeYQavJjaMSiaUcw0qgkryTVmfOEynQSBSeXufjO/9GmgrSYTI61bWtWxkj2dDn1we3ftRjhH+2Pvt9On8zeXu3WSEQCC7aX/7tR1RVurxaLxT3FZVSw/kdRocYhjvsOlNPZN89TbbQTVHpSw4KdhZqe2LCwfOnDDYEV6uCskbrP85fuVslxIt1bZl2pCzcGenWoVkaaYu22pPK7RQs1FmmnHl2XbrusDX32v5308Kv51LheBvX8Q/2YRCCkMnO3fmnyOl7ln/bxD9StWzeVTZf3QqdygVBL3tE3/W6BUEtQXzHtCAmKQbTZYC6KWxkb/9JMeu+H7IhT4zu1mEXa9O+3B44giOWXTae26B9uDk/kCT+XnKw0KiopD9waiVDjm/n8L50Uho9imDC4U7VQGxYjtbNrUqO0haJC7flpG+jV6ZVCko+EeOv+btVQaTbcf06SokUXT/L5v/nA9A9mbqNP52yvkmRFiyUWaoe2yqGXRnR2Ggbbv1uFWqhQXBa6b32+JSCwvazgpfK7RQu1zm1z6dk7D1f8ratsphLBBA9sKjOP6CGI8ia3HzuiNJMwt0OoJcxQeW6o6XcLhJrnIfDHDaYdwR+98ncrwFx+fN549xt6+pNcZZjPcOMJucnSe/D8QGhhvM+3Cz5vjQ/YfvD6Q4nD+Wb+XHnQdaRCjb9mj5m8KrAPj1cq+pzcSGWQ5MJ/ZyF3VMfa1K3x8pgKNWvorzXkM1z/NBtOnrJ5x37FQQm7hpkqacoVf2pOL39UKfZ0YdE3/MrKg9r1IcoThhymEq94LdZJZrBwmPtbIfFxALwCym3Txct+zlR+t2hRZuXKPvLu11uIRTyEmldv9ef1EGpVxwVCzZ9+aqJVpt/nEGomRiUOdZh2hDh0IeFMgrn8kDHzkswj6YFX8lXWxWaNaqkwKA7BjHavn05WwqtWY649lGb8sN24EPRKzCoc9b487udFd/+iBGU0K37WVTXdLi1+WaTx33lSfH739TEVamxHZ/Kzrpx0bZ9LTw+rXFEJLsFJQjhsigWYPqhdX89j2bxRJu0tKlN7ne6/roP6k967xmJ86thunjfuW0W0VTjYMdVt4WMS7rqyrWqjU0nld4udUGNecxbuotufWE5d2+XS03fY+4UT13B/T2Xm0XCL9F4ItarkrMeRRPNedxoP+LkTIfN/N83cV0Jt79699Mgjj9ATTzxBvXv3pnHjxlHTpk2rUdy5cydde+21NHXqVLryyitp0qRJlJtb+dU9uIwcOZJGjx5tfiTiXKNpR4hzdxLCPJjLD5Nmbv36yKsqR3esTS0aZ0aV1EHXqcVKPPbgBRO19pMTZ+hJvv53L+F0dqPFKz9lZeXqOAB90DlPEm4Zv1RdzkLmrG57aMhVp8RssK1ZT61CJ9zKCY/N89PWB87Ysmscp3O/e1Dliisn/+jYKiewJ43v58PdOYxUr1S6yYCp7VjHhQXY5JFd1J/CJS/hv7udgCXiu8XUkRWhhJpebW1UL4PefuBIqmH4TOBEZB7qoSzeV0a795ZRkwb+3fdl/dgRaWRAzF5KcahYJ0/y8p6IpJnJ5OeR9D8e95hm7iuhNmfOHGrcuDG1bNmSxo8fTwUFBUpk1apV9eUze/Zsat68ObVp08ZxDCDUHBHhApcETD98Ls2m9GVW5l/PK6CRz1Y9fDuaBBF68u12Mi0xENYMlFZRxm3lYvL8PU7nzyGVOpzQ2j8vYXteuXCK+4/GH61uG/3SKvr0h8pDrZ1CW3nifvO4pYH9hMF2rb7AHHnV1Zqw4L/fbaOHXl2tbvOaRTQ4SYk+wkGfvWdtCyek2bWnVPXLrX/6+d3CKfNZLFkL812xrohys2sGwlC9+oG+PpRQ47/rySyL6yduO8yoWPMzcy8st+86QG/M2KRu6dAqp0rmVy/1xPpa6zMEoXbQt5l7LH+DksXPY+2fJus3zdxXQs0KatWqVXTPPffQ448/Tg0bHkw5XVhYSDfddBPt2LGD7r77burRowfVCPOpbeDAgTRo0CCTY+CLulavXu1KqPqisUnSCDCXH8hg5vlbatLrM7Np34HKz+ttm5TRoF57I2rY5C9zKX9LOg3qVURtm5RGVEcsbiqvqEFpNSqqVM1t5Tb26rrPmMnZSzNp+rzMQH31csupYG+a+u+j2x6g83sUG7NlrWjUm3UU8517a6hEMVwuOrGYjmhd9QytUMb5/uDSulEZ9TmmhJrVq0zCwnXXz63KkP/9xc9zaM22mnR4y1K69JQi1/3jfZKbCtJDXp+ZUWkru1YFnX98Ca3amk5f/ZpJPbvuozOOcB4zv75bps/LonXb06lmeoUaM130s8P/fV+/Qtcc7S7kZ3rylzm2z7J1rEdcWEgZNaMyVeVmvzL32sMlG2rS699WhtdG8z70atfr9VafOf2IfUbfZV7b4ofrrb4dy9+gZPFzP4yZ2zZEw7xXr17VzPhWqG3fvp3Gjh1Lo0aNorp161ZpeGlpKc2bN0/9ffDgwepcjlAFK2puXQvXOREw/ZXEyR7+TmTHnPcmDRqzKJAEhFdnvISxaa56j4A1xNCvzDnEjs9IM3k8Au9949T9HAbJhUMPOTuiLrE4qkCfjXfOCQ1p5fpi4lWybh1q06Sh7ldL9CoLhzpyYpA/ndzYdYKQSM7ms4ZsccZHndhFc+KkJc0aZarVO5W4ZEgnFXrJSU64uPla7td3i3XFkFd4S8sq1FEKw59aEfCV6MNxd6vQW7vQ1x8XF9KQCcsUx+mPH632qZoqfmXupX/BezedEq/sLiql4pJysRDJA6UVtGl75YeKMZPzaXF+5Ue1UJlTvfQ90a9F6GOij2Do9pt+t/hWqC1cuFCJsf79+4dcMVu8eDFNnjyZ7rvvPsrOrvwyG1wg1JL3YZDumemHT7r9iWgvFHNOBDL1880qFbvb8LLg/tsdsOxXRvrg51i1j8VIXk66SnVvLaZDIK3JQ7SdN8ccoRKAuC089tsLD1CPrnUiEq4X3fWLys7oNKlV4mDWdnrpgw2B62+6qBW99dlm+mROZbgmh41Ovb8b8fj0PrERTZ+1Te2btGazTGShZp1MzpjYnWb9sosqKipoyiebVR+5uOlfuLENF/rI91374G9qgt+uRRaNGNTOVXIWN76UDO9zL0Itf2MJfThzq0IjFSJp9R/rmLh59tyMYSJfA6GWyKMXvu2m3y2+FGq8Yvbee++phCKhkoQwpv3799PEiRNVaKM1PNKKEEIteR8G6Z6Zfvik25+I9kIx55URnkQ/MXWt6lYkq2qJJNSsmRJjMY486Z6/dE9A/Gob0U7Cg9saLNRys9Jo+uPdY9GlkHVqEcWrsHqvnPVi9q03P9tMazaX0Jdzd6o/8UoOr+joctWYxbSnqJR6n9QwIMw48Yt1nPRB42724/j13WKdTJ5xbH364sdKHtYSrY84CTXr3qaHbzyUTjiiaoRNpM7jV+Ze+qOFWq8/1Kcvf9qpVnX544pdse7RlBBKOquuXVsk7HvhGI9rIdTiQV3Gpul3S1yF2pQpU2jAgAGK3GuvvaZWz/hr3ddff01dunShJk2ahKVaXFxML774ohJqyPoo44CpbMX0w5fKLN32PRxzDjO7adwStdrhdbKoJ+uHtsqml0ZUZvDzc4n2KAI3fWOeL324gT6etT1wuVeu4eywiPlo1nb67vcz4fjaeIVAhRPpwWKSz5z78ymNqmQY5UnonuJSuuiMplXCbq3jpCfRiSrUgs+4CzW20fqIk1Djdtz34ipas6mEHri+A518ZD037ux4TTK8z7WPXd67Gb06vTKhiF0oKn/UemHaetpaULkPVEIo6baddnQ9uvb8lsrux5//QK9+kyti39EB4nwBhFqcByCG5k2/W+Iq1II5sUj74osvqF27dtS+fXvatGkT7d69mzp27FgNaXl5udq/UlJSQn369AmJHCtqMfTGFKva9MOXYvgi6q4Tc50enUPQOCucNcsfG+QVNw6N1Gng+e9/PK4BrdpQrNLTS0xYIup4nG5isfb+Jz/QqoJmio/Obqibw5NmN+eC2TXfutfrij7N1SHVNdMN51x3yU1PkvhA8fR0Uvvl9hSX019OqQxf5BDQIzrk0tEd8+ivpzau5lfMaeP2fWFDL7XPufExJz932S2jl1n3h+mKjzk8j+b+dnAfI/+7VaiV7C+nrFqVCWncFiehxvU8+Eo+ffT9drrkj03p+r+1clt12Ov8yNxrx6yZa/URG3ZCLThE8siOeTTptk5ezXm63u5DxeQ3v1WJY2J1Np6nBnq4eMuO/dSgbobR9xWEmocBSLBLTb9bfCPUWKS9+eabdMMNN6iMjlxOOukkev3119X+s9tvv10lFuGsj0OGDKGMjAx1ltp5551HaWmhfxgg1BLMw33cXNMPn4+76pumOTHnSd5dT61QKdtPPqoePfD7AcfcAZ5MczIEFht6n1Fwx2KRMMM38CJsCDPP33uYEiucwOTsHg2pZePKZBm8knTRmeEjHezM8jg98K98taeQ9xrdeknriPaXRdilarcFp9vXF7Co57ZywpBgkRpcidMqp16RYmHLCWvCFSc/N9VvL/WMmbyKZvy+F0/fxytab3y6hQ4cKKedhQfUeF56djMacG5T5S8LV+6hWhnp9IQHEeBGqD373nqa8nHlipGbFUo3/fQjczfttl5jJ9Qeu7UTsaC2u06Hr3Zum0vP3mn+EHGrzXBCja9z8wHDK49YXM/P8bot+yizVg068Yh6xo6IgFCLxWj5o07T7xbfCLVY4YVQixXZ1KvX9MOXegS999gNc2uomp5cqzO3xi8NZIa0s8whbU/efni11RLvrUyuO1SkQtaRgayF3Dt9xhmvYN51ReWh0l6KdYxMTbS92A++1irUcrLSqaikMq0/h2LuKS5TGQ2jDenj+vRkzCmzqBs/j6a/Xu8NFfaomfAKw3+/r1x5tCtektDo8xHDhcFaV4RM+Y/fmHsdI77+xkeX0ILle5Sv6hU1/vevnz6miqDQ/s57/IZNWq5McQZZvi9WJVmEmvVd8d5DR1Kd2jWNrKxBqMXK8+Jfr+l3C4Ra/Mc0ohaYdoSIGpFiN4G5/IC7Zf7W51to0tS1KizvxG51acac7WpFTRdOBtGxdU6V9POJ8kVXmjoz73zkyWo1UhfNSq9Qej0mIBYT7Wi46MlXbnY6TX/saLpp3FL6eVnVkL5o085bhZrTYd5u/TyaPnu594dFhTR04jJ10HXNtBpq5YyLVbwGh9NZ63cjcnkVfN2WEhr/+hpanF/kuFL2n8+30MSpa+ms4xvQyKvaKXMFu0vVSkd2pve0/X5j7mV8+Fr++HH/v/IDe3RZNC9dU6Q+Orwyqiu1apJJB0rLFRu7lTeuw4SPh2q3Dku3Cmtmntv0GOVbifL+tQq107rXo4vPaEJtW2RTndzoDvWDUPPq8Ylzvel3C4Ra4ox9lZaadoQExSDabDAXxa2MuWUeagWAJ3W8/+jiPzZVYXzzlu6heUsK6V//3eg4MZTvrT8saua8R4kzHz7+77XUrGGmOh+MhZqbSXhwT/wm1Di5wvvfbqPObXPo5osPCYTJ6nbz2Whv3W+fPc/LKOl9eU7hj2793IvtSK7duG0ffTJ7h0oqw+XIQ2tTp9Y5tHDlXsrISKNbLm4V2KPIQmHOwkJav2UffT2vajZIp+yMzIX3uvFeUV2cVsq+W1Cgzm9r1yKbnhx6mBJtOvFNJD7pF+aRjBPfY32mdP/1UQbtW2bT7QPaUOO6GerMNKtQKyurCJxNF0uhZrWpP+ww83otj6Nbxi9JSKHG3Ns0y6JjO9dRzwX/pkRaINQiJef/+0y/WyDU/D/mti007QgJikG02WAuituTUOOL9flYvHrGX+v1ZDt4L5EOw3OaGMr31h8Wg/38T4Pnq3BA5sVf7Z32btn1wvpVeuw/OtCpR5vJ3GeS2MV3/RJYOfISuufUBjfHQPjh3XL3MytUZsXVm0qqiSdeueLVx4ya1ZO/2J2NxxXocbZLMBK8R/Cyc5o5nos3+9ddgbA99sX/LS6kX1dUHqDMH2QGX9La08H3fmDu5Dvh/q6FGicGGXFlWxXCbbf3klnxByprOK8bn+RxKyouU+/SQ5pmeW5qaKF2bMgDzj0bEbhB96N1syz1fOji9PHFqWkQak6EEvfvpt8tEGoJ6gumHSFBMYg2G8xFcXsWapWZ+PZT84a11GG8ocSAnlhG8hVenoC8xWA/D5788cSP09KzeAvOshmqtdY6/Mpdt9F0ghk3k+J4v1sqKoh6XjdXDR/v2WvXPEtlV+zWobYrB+RQycK9pcT/X69yXdmnOZWVkwrF42Q0zFUXzfr6C1vRn05qqGw6ZQDlZ3rM5Pwqq3DWxvFKx3Fd6qgVUjcl3swPlFaoPteIMPGpFmqcQfXqv7RQXeZ3IO9By994cKXypG51qbCoVIla/ew5+SR/3OK9b6s2FtO2ggPU6ZAcdWagl5JsQm3YgDZUKyONVm8qDnsUgltGEGpuSSXedabfLRBqiecDniewCdpF3zXb9MPnuw76sEGxYs4/kk4JHnyIQ6RJwcz1XhNtnIXaoa1ylFBzE/qj09Tr+/0q1GIF96oxi2j5uuKw/hYrP3fTJ57cfzBzG706fSPlZKXRxCGHqfBCu9UzN/XpDI1tm2dR/saDKxDWMDu7Sbyburm+gfctrHIpH6OgV9b4D27D+eLJnNvJ+/Ma1avl+TgD3fnbn1imQk+DV6iffmc9vTGjMkMmF87wyGVxvnuhxqHBD7ycH6iDoxSeG16ZJTIzI02FUzoVPwo1Xh3kwv1xW6z9aNc8m4r3lVG/Eb+q2936mp0tCDW3I5B415l+t0CoJZ4PqBabdoQExSDabDAXxR1TP+cfyWh+ZOVJyFkM9nOetH0wcysVFZfTyg3FxGfW8Ub6Dq2yXWWAtE5IOEzLus9Jrlfxs+RGlMTz3WINXTSR4IGPcODzC4PLF0/+Qa0gcQjeY2+sVas1kXwsGf3SKpUuvftheXTteS2prLxCiRAWLkUl5a4n0PFkbl1hnvbwkVS/ToYnB+XVRebAwjX4w4ebJC9OK2q6jkZ1M2jbrspDsnk/Jxc+DmnU1e0cV9P9KNR41Xf/gQqVJMdtseuH5hfN6juEmtsRSLzrTL9bINQSzwdiOoFNUBwizTb98Ik0OsGNxIr5XU+voPstZ64lOCajzQ/FPHgvUu2cdPpo/NFhbT/2xhp69+utxF+ih1/Zlg5rnRNxqJfRTgpWpid64fZExsrP3XRTjysfV/F/fVu6WiUNV6/VT/50UiOa+1uhykx4VMc8uvniVnT12MWB2yP9WLK7qJTycqpm3bOKHzf1xos5h5lyUh5mwuW6C1rSX05p7Gl/XbhQ4nBCTQtjt0LtgtMb04+/7a6yN4vbrsB4XAAAIABJREFUHO4oBT24fhVqJfvKXa0IhuuH3s/q5h0Y6lmBUHPzdkrMa0y/WyDUEtMPsKIWh3Ez/fDFoQsJZzJWzHkyM+jPlfs6UKoSCMWc961wGOMDrxwMiQq3AmOdiLiZ2CXrOOgJa7jkA7HyczdMtbDiDI+Thh7m5hbHazgRBa901aqZRrdNXBY4FmP8LR0DGQe5EjeCytGY5QInAWKtK17Mf1i4i4Y+UXmWmS5ew4FZ7PKqGpdwK2rnn96E/tarsbqucf2DYZZOnJ55dz29/skmurx3MzrpyHoqsycXvT/Lzcqr34RapJln7fphzTIciQ9b94TajaEXn3e6Nl5+7tSuZP67aeYQagnqLaYdIUExiDYbzEVxK2OxYs6Cw4+ZB+UJV7foxFxn19R32oWv8b4nfQ5b39MaU/9zmjmGSvmh77Fog3W/D69A8lf44OLEPBbt0nVqoeZm8h1JO1QSkJfyVagjh83qlSSuK5JJbrg2OAkQ673xYm79gMF7Ajlc06tQC7caYxUknNCFM2py4b1lOnFJOE7W+2+66BC66MwmKqFIeXkFLVy5h0a9sMpVav1QQk2f0Rht1kSvvmjtF7+T/t638kNdcCKbTdv3ESd64cJn0N37wsrAoeLW8yO9+FpwW5+ftkHtCdXF6/h76Xu8/NxLG5PtWtPMIdQS1ENMO0KCYhBtNpiL4o6pUJPvSeJYdOvnOskIT76nBp05FotVmsQhWL2letIa6mgCt8xjwSDWQo3bbJc2PhWFmmbN4oCzXfJB3yx+vE7UtUjgjI63XtK6ykcQqyAJdZSGW6EW3C4vvhJKqPXq1YuiETmRPgNWLpxgZcSgtoGqWMTm5qSrJCNrNx9MgMMX9B9Vmbwm+KOCThI0/pZOdGznPE/NsgptvtHr+HsxFs93i5d2JtO1pplDqCWod5h2hATFINpsMBfFDaEmj9sTc+tKEadEP/eEhoHVIj63KZEOtY01ap1gI9RB2vF8t3iZfEfKSR/8zff36FqHzji2gcoqGKsVtct7N6dLz2oadt9XPJhr1iwUnr3zcLpp3FL6edlucjog3Mr9pnFL6Odle9Q/zZjYvVrWSJ38h//OZ8vxylVwcSPUeCXuH+e3rHKrna+UllUQ/x+X9LQagWyhfhNqL76/gV7+qHIVi5OJ9Oxev0rfenavR89NW18lg6j1gmBftX588HLuIoeQ/2nIfLWSVycnXZ3dCKEW6ZvFn/eZfrdAqPlznB1bZdoRHA3igpiF4QFtaALwc3nv8MLc+pVaTzasySSiyYom3/PYWbSGgtqFinphbrqVEkLNbn8Qr8jedcXBVQ0T/bIeWu40+Y0H82DWmkuT+rXoln6HuArHtq7GhBK6nN2QwxyDE65oxm6EGodNXvX7+Wz6PjtfYVu79pSqSzirZ/NGmep/+02o3fPcSvrqp50h3ey07vVo0aq9KszTrgSztnv3ufFhq1jv2j6X/vPFFtIhpm7u93pNPPzcaxuT7XrTzCHUEtRDTDtCgmIQbTaYi+JWxsDc38z56/CgMYvUviMdZmWdwIQK9ZPvVfwt3vnUcvp+wa4AJ2uL4unn+py7WO1R437aCbVY7BP1crB6PJiHEmrM6NKzm6kMkOGKFvy8GvPA9R3IumfKi4e7EWp2WUrthBoLGz5bTJdDmmb5TqjxKuML09bT1oID9MfjG6iVLF24/d/ML6iCb8p9XWn1phLi7MC62IniGx9dYrt/LdxYaIZd2+XS8V3r0OQPN1K4jLBextXu2nj4ebRtlr6fk7vsO1B5tAeXrFppUTXBNHMItaiGI343m3aE+PUkcSyDufxYgbn/metJeLOGtahh3Vq0Zcc+NSHi1bSr/tzCU9px+d7KWdSc7CZl8fLz7xYU0BszNqvJZiwni0yZM0FaJ0Es8u0Sq0QzIlah9ujNHen4LnVCVhcP5sFCh4XXax9vove/3Up8PELPP9QnDiMOVayT/KfvqDyAOpJiSqjN+XUXzV5YWKUJnVrnqCMe/LSiFuwXzRsePLCbD8H+eNZ2euerraofnODllXu6qv/NmUvDHW6t9+mG2gtoNzZWH+jeqTaEWiQObPgefjdt3Vl5XAYX/bEhUjOm3y0QapGORJzvM+0Ice5OQpgHc/lhAnP/Mw91bpOXyYt8L+Ut+k2ovfLRRnrh/Q0BELEWahLErRPydi2y6JKzmoU8Fy4e75bZv+6iYZOWV8ma+MOiQho6cZnC47SqaSpMNVqhpjM2Tpq6jt76fHOVodV98KNQ49W0q//SgvIsK2q8OllUUqY+VnAGzrbNs4jFJhcWcc+/t55aNs5S2S+DS7hnOpS/J7tQY9ET7YqUxLvCasMavguhJk2fiEaOHEmjR4+Og+XYmozHj0xse+T/2sFcfozA3P/MrfuvuLVD+7dWSQV4smOXyEC+R/6wGG6SLe3nnNyD9+tY9+Mki1Dj4wD2FleG4vnpkHE+i2z67O3EAtkqyHhl8d2vtxCnbPe7UGOmWuTxirn2oWMOz6M2zbICq1IcJugnoXbtg7/R4vy9FGqVldPxs8/sP1D1MGxOklK4p5Qa1M2wfYloocZnEB7WOodOObqeYzhqsgs1zpppPbPPH2/f0K3g549F+p7iyn2WXHjPKD+LkRbT73OsqEU6EnG+z7QjxLk7CWEezOWHCcwTg7kOAQqV1VC+F/6z6CehZpcuP1mE2kVnNKEv5u6kz/+3I65CjVcWeJLfpEEtdVD8Zz/soC9/T2YRLMjcZkmN94qaVahxH+Yv3a0etBGD2lHntjlVUtn7SahdcOcC9VHCS3ZG/Qbh/Uv6/Lngt0pwNEG7Ftk0+JJDwk7yk1mo3TJ+KZXsL6NaGen0xG2d/PcStmmRNfmV9c/RZKQ1PW+BUEsIV6reSNOOkKAYRJsN5qK4lTEwTxzm/KXdaUVAvjf+segnocaHkfNK6Ind6tKsX3YpSMkg1Dj5w/3XdQgkL4nnihoLtYLdB6hZw8wq58i1bZ5Nl57dtEpIpk7ZzuMQaoLIqz4/LNpFw59aEfVzFmnoo1WocTKMhav20uW9m6lslXwGmfXMMb8INeZ25o0/KR+PZvJt9ybRx24E/y2cHTuhdkWf5iokMxZF8jfUmpHULrttLPoXbZ3Wsw15VZhXXqP1FdPMIdSiHeU43W/aEeLUjYQyC+bywwXmicOcD4CtnVOTJg5JjC+p0mT1hODQVtk0cchhVRJpSPu5nlCNvrYDjXx2hcog2KFlTpWDk6X5mLDHYY8cbutm71AsmVu/0vPHC16V4fPSTju6nsruyGnZg4sek0F/bqFEs7WwqOYJ5Ip1xfTK9Kqhk5FwMyHU+Cw4bhP7zslH1lPN0PXy+W68F49X3KzHJGjmkgdeuznOIBKGfI91nJs2qKWy3zpN8u2Emt2ZdZG2Kfi+WPp5KB/mf+cwUw4JtZ6tF02feL8gH0zOR0CYLFpsX3B6Y7qwV5OQB5x7sWmaOYSaF/o+uta0I/ioa75tCpjLDw2YJw5z3vfEm/R5oolSnYB1L1/wsQWSfs77bs64oXKFgUPBeHXN9EpDvMdfHzlwdo8GKizPrsSSebBQK68gWrBsdxVRE26SGzwe1gPD+b5oV65NCDVeQePJ8yujuqoEHFahxgeO/7JiT9ILNX6mp327VQnx805rrJ6lSIQa3xO8+ms9SJz3znHhxCdehUos/TycDw/s3ZxaN8ukjJppxKKeswJHU7bs2E91atc0nqhEf9SBUItmdKK8F8lEogSI2wMEJF94wF5JAMzlPSFS5nxW0abt+yDUwgzZ2Mmr6JM51fdORcrcq3dwiN2VoxfRlt9TUbMg4JXQl0Z08VqVr6/XQon3DI0Y1NY2qU0smVuFGh9BUFFemUEw3CHc1v1OWqjxZJ2TXNz55HIVZti6WRblZadT53a5YdP4Ow2OCaGmbVhFpXX1iverbtqxPy4rajt2HVC8uVjDMZ24RPt3p5VCDoed+1thIHxVp+cPFmr8oeHfn26m0rJylYmSz3TT5aPxR3s61iKWfh5OqFn/Fu2HBV4pX7dlH+VmpVGXdrU99d9pTPVzd/GZTeniM5vQ3+5yFttOdZpmjhU1J+I+/btpR/BpN33VLDCXHw4wTxzm/HWZJ6h8hhKKPYFQh0vHws9ZOAePxUsfbKB//XejapyePPFEJdlWQYNXtOzCcWPBXI96qAQF4YQa3xs80edMkKs3FdPcxbuV8ODVwaM71lYJSqIpLM6Xrysmu31ETmGjwX2zCjX2OU5nv23XgUDzwoU+RpLcw02/efWFDzBenF9EYyavUis6z94Z+blzbmzyNZrrhCGHEYuw4MJp4Gf/WqjapJ+/Z95dT69/simwosZi7o0Zm9T5anblj8c1oGvOa+l6hSqWfh5KqPH+RV5FZp9ds6kk6hVgLwfZux0rfV2wvzuJbTf1m2YOoeaGug+vMe0IPuyi75oE5vJDAuaJxVzvEZJvdWJYtCaN4PTm+nDjWPg5h8tx/VqI8djwhEenrtcTRRaPnAwimQr3dey/8mnl+uKQk8RYMHcSak4hptZJop3Y+++4oykrM40yaka3T8cu0UeoiaudX4Tb96VT4ev7wgk1UwlseOWRww+Zy4vvb6CXP6oqclg4RHNAuNtnQ3PlUNAJgztRvbwMJRg5++f6bfvohWkbiMUar5BZP5SwKGMW85fuUVkTWehu3XmAurTLpcPb5NBxXerQZ/+rzGTK5aaLDrE9182unbH0c6s9a9KW/9zfrYpQjnZFLR5C7eunjwmZ7dPJH0wzh1BzIu7Tv5t2BJ9201fNAnP54QBzMJcnEFuL9/8rnz6evV0Z0YeCm/ZznuTz5I9XkjgT4vqt+4ioglZtOBhCpSdPLB45PC/Zyo+Ld9OQCUt9IdRystLo0ENyaZJDynItgDi87YOZW+npd9ZTo7oZKslBx9Y5dHyXOkaGKVqhxmdlceGMlsGiMXg/nZ1Qu/iuX1RYZDRCjVfNdOH9cGlpNdTK2aSpa+mb+QVVOEUrFNxCDz72ghNq8LPHq0q8gskJZXSxE2rBq2jWvaz8TD/37noVAtu1fW267Oymrj6wmH632LHgd8iiVXto6BPLKTc7naY/drS6TH9siHZF08qVk9d061C5Wlmyr+q5d27HyXpd8IqaXhV98vbDAna81muaOYSa1xHwyfWmHcEn3fJ1M8BcfnjAHMzlCcTeop4M8AZ7Dv8y5eccfsp18gTp7mdWEE/4L7rrl0A2Ou7ZOT0a0DknNKS6tWsm9YHkvKp29djF1KFlNk0eWX0Pninmdt4SvBrGKzpPDTvc8Qu9npCygNGT9r6nNaYb/tZKZbwLdZ6XV48NJ9TC/U3b4fC8rTv30yFNK5OIWAv74FNvr1OHYXOxE2pO4ZVO/dHndenrOMQxuOiz3Tj5RvNGmU5VGvk7+9wns3fQW59vDlkfZ/4889j61LldbfWs6nDok7rVpe9/PypD3xwcKquv5b+7FZ+x9HPdzlChxjqCgBPPdGqdo3whkmIVajrph64n2sO1g31R22L/OeGIOlQnt6bnJptmDqHmeQj8cYNpR/BHr/zdCjCXHx8wB3N5ArG3qEUEW2Ix9b8531CvXr2iNqz3penJh87qaK3YS9hU1A2KcwXh9pvE8t1i3Ys4fGAbalSvlqtwxWChxitxt/RrbXzfZ7AY+2HhLtpbUk6tmmTSE1PXVcvWGDyMHGq4cds+W6HG1z773nqa8vGmmAk1a+hlKBfj0MNG9TKUwI12T59XN9b7zuzuY6Fx2dnNAm0KFvUswO69uh3l5das5jMsgp97bz199r8dvhRqnJXyTyc1rJLoxsTxCH8aMp9Y9HHhg9U5ocjWgv3qY0Ekh2tbD6MPJdSOPTxPicseR9Sl7p3yPLmA6XcLhJon/P652LQj+Kdn/m0JmMuPDZiDuTwBGYt6sswTs/O7rzci1HjS0fvERuqL/n++2KK+2PPkjgufmfav/25QkyivEw8ZIuathJskxvLdYp38DTi3uSuRxr0PFmp8DtWkoYcZB2MValw5r1BxYV/kEnz+mV0DOPQwlACyZrCMxYqaHld99MKazcX0ykeVwpDLh+OOoloZaep/mzrHy8sg8AeTB17OV7ece0IDWrd1H/26ovIg5eBwTzuhFu4syuCMpvyMF5eUU25Oujp0nAvvFysrr1Cp/L/95isj75Zw/ddt4j11z9xRNWnLj4sLaciEZep2pz2aoWw4CXM39RbsLiV9zAGz4Y8NvCIcSqjptkQSnmv63QKh5uXp89G1ph3BR13zbVPAXH5owBzM5QnIWLROZnt3L6Hh154ctWGegJ96VD36en6BOrfLWngywyt5XPhQ6FQowUJNh4Zy32P5bok0tE8LqCv6NKeX/xv9wdahxljb4T2S2wr2E2eX1H6RnZlGC5bvCXuUgJPvSAk1PlibCwsSfTYgHzzNK8mmwkSd+mr3d+uZiTzRn7e08kw5LsETf76W9yNykp+a6WnUoVW24wqq9mveD9amWRZVVFRQjRo16M+nNKY/n9yQdNZLDm+e+8O3YkIt1IeFaDIpWs995MPi9+2vXFnj8s28ApV4xSmbKl+rmfD/fuerrep+XjHjI2V0MhfOfquOAthcQv/+bIs60B1CLZInwOM9OEfNIzBcHpJALH/Ygd2eAJjLewaYyzG//+V8+nhWZWIRE6nKeQK+fF1RIEzI2hM3X53lei5nyTpJnPr5lkC2vFj6eXDKdbe91QKq26G16Zfle1yHt7mtX19nXc3VAkL/jcMFtxW4m/yGssucn5i6Vv05litqVp/+YVEh8apJuxZZvvgQUbyvjPbtr6B6eTUDK6XMI/iwe/43FiNFJWWUnl4jsCoWbkxvfHSJEtPB5bTu9eiKPzUPHArNK2w//zTTiFBjtiwM7TKO6hW1UPvmohFqHKZ49s3zVFd5pXTXntJAt8dMzldiavwtHenYzqET7fAK54p1RVTG5xkWlwWSOXF79Vl2VkHGou71GZuUoINQ8/p2ieB6CLUIoOEWWwKx/GEHcgg1v/gA/FxuJPjr7fCnVqgDqE3sHbPu5dC94MkVH5L81v3d5DrmI0t6ksiC4YGXV9NbY49QrYuVn/OkldOwcyZCr5O84KyBbhNGeMUdLNQ4IQPv97GWaIS9NZzPtFBjwfDX23+ukl2Q283p+XcXlUaU/MErP6/Xc+bVmT9XZqJ0s/rjpn4+uJ6Pn+DCCUp0pksW2j2711f/np5GlFueT4P6neqmyrDXsHjJy02n7Mz0AGt9w9I1RSq8MZS/9h48XwmkaQ8fSfXrZIS1wx8JyvkQNiIVvtlvxK+B63kFVYcv8j/e9cxKFTnAmSBPPjL0ESPBz5WukCMLTjmqbpUVNf4b+9jULzbTq9MPnm/nBaDpd0vChT7yEu/UqVNp2LBh1K1bN5owYQK1b98+JEMINS/uhWvDETD98IG2MwEwd2Zk+gowN000fH169eHcExvSXVe0VathkabLt4b6XX9hK2rZOJP4azKX+6/rINsxn1izCjXei/XEbZ3oqI55MRNq1rA/r0KNx+r9b7aqFOxcrGftmcSpJ65aoA25rDWNf31NwMTlvZvR3/u2jNgk+/DPy3dTRs006tI2N+DP+t2i93Bpn3driCfQE95cS5//6D6Zhtu6Y30dC53srDTKy/GeRdCubcxw6Zq9KpnGMYfnqb1WC1dW+o21nH7EPvrnjSdF1T2r0Hl62OHUsG5NtQ9Ol43b99PQiaGFmr7/7B4N6P/+Gvqwbv5wtWpDpfjkwkds6KNM+L+DPx7oenkVlfcrhgrp1texoGUhy0WHP+oMq8HPaqThy1y36d/QhBNqK1eupC1bttBxxx1Hr732Gu3YsYMGDx4c0gkh1KJ6PnGzhYDphw9wnQmAuTMj01eAuWmi4evTqw88ybhzYBsVJnXxmU3VaoyXwslD+AwrXV68u7OauPCk+dufCxz3vXixlUjX6knakR3z1Nf3xvUy6P/6tqSskgVGQsKCWegJ3hEdcpXY8Zq4xXpgs1eh53ZcglcYdNp0PmS5Yd0MNfGPtnA4HxfeP6aLfrc4hcqFsv3dggK1As0lVquN0fY71P0sbJiFyb1ze0vKVFZLrtcaIsht4LPLOCzQtFDj8Mq5i3cT2w4uocbE7YHVfJyG3kdrrTvUOWzWevWZlHb8rSn3OWskl/6jFqr/D6EWK4//vd5Zs2Yp0da3b9+QlgYOHEiDBg2KcUvkq1+9ejW1adNG3nAKWwRz+cEHczCXJyBrsWR/DXrg3eoT4/v6FXpqyKg3D+7ROKrtAbqgx8Ev02wjq9bBL+CeKk7wiyd/mUv5W9Kpbk457SqqzAR4bIf91KnecurY4RBKq2GWy5cLM+mrXzPplM776Kwj+aBxb0Xfz3fxJLtXV+91OFnUTPR1g3oVUdsmpXSglCjDzIKPbRP0+zx/S02a/GUOtW1SRoN6VV8Fsrt53qoMmrU0kzYXpFHjOmV08uH7qXu7A05dTam/r9+RTtsK0ygzo4J2F6fRh3OzqFmdvXRd7+qiyguYYH8JdW+o8eSx+/yXTNWmi04sokMaHWxPWXkNyspgEVtBY9+ufIe1bHDw760alqn/5ndacNm5twbN+DmLFq3NCPus6PZr2xnpRA+9V/nOZT/67rda1e6PxEd1+6KZt9gd05JwK2oaxMaNG2nmzJl03nnnUUZG6JhXrKh5eRxxbTgCWGmQ9w8wB3N5AvIWh42fRSu21q6yT+jkI+vSA9cf6qoxV41ZrJKI8GrRJWc1U6tnkYZPujKYQBfZ7U/hJAv1c/dTwwb1VCikyRJNyBS3g7MArlhfmZ2zQ8scdcSC6WJlwvt+smpVCthYl2hW1Kwhpf3PbUbXnhd5aGas+xnP+tduLlHm+RDwMZNXKTH8yj+Pj6pJOnz4ojOa0MoNxVRUUk7Hds6jc09oSOPfWENzf6vMaBlulfPeF1bSFz/uVFkq+XxAXfRh5bxSx1kcuUy5r2vg75y8pFnD0AeWP/3OenpjxiaVROXqv7aw7afeu8tnVur3ou4TRy/wcSahjk2IZOXW9LwlIYXakiVLqF+/fsRhkM899xxdcsklIZ0QQi2q5xM3WwiYfvgA15kAmDszMn0FmJsm6lwfMz+ux2n0xqeb6NM5O2jTjsrEDjp8MVwN//1uOz30auWZTbEKlXPugX+vsIqSru1zq+3jeW54Zzq8jbnjCjj8lMNQo0kOYxc2aJJwZRa8YpUhsc/JjUxWHbYuE0Kt1x/q03UXtoqJgBUDIWBIh5eaFGqcdZGTgnCSjzq5lUuvr8/YTK9/UnmGXThRYxXa4brPxyu8em+lUOOQTmvorN19ul4WXDde1Mq2aruskwHxeWYT4n3CEGoxcMri4mK1R41X1SZNmkR5efYx1RBqMYCfolViAis/8GAO5vIE5C1a/Zz3lD3+5hqaMWeHo/D6dn4B3f1M5Z6dcF+U5XvkH4tWocZpvDmhHCelePbtFbS1ME194b+wVxPiM6daNcmMOrW79TBpr/vTJKnxnim7VOuxbIMJoYbVNHcjFAuhxsk8OLsmf0jQvmMVYOGS33B7vl+wiw6UllOb5tlVjiF4+8stqlOcXOaI9rmenkFtv2v72nTNeS2q7QnlM9L4Gi7WZCTBh2iHEmpd2+XS00GHeDuNgOl5i+9X1KZMmUIDBgxQXFiY9e/fP8Bo+/btNG7cOBo+fDiEmpPn4O9REzD98EXdoBSoAMzlBxnM489cCzD+unzXlW1DJqTQqzd80OyD1x+KcEebodOrRzVr1qDzTmscWIm5+cHZND+/6raJSMKcgk3qM65MpWGX98bYWTQh1LBq7G58YiXUgq17yXLKCUgOHKigrMyDoY+cDKVkf9nv4i/Ncxiu9cy+U46qVy27bfCh97r9boUah0n3Pqkh3XzxIe7AI+vjQU6cpp8f+vXr19Pll18eEiBW1Fz7Fi50IIAJrLyLgDmYyxOQtxjs57xP6eK7f1ENYfHAafuD9yqxmOMDszkUCaIg/JjZHdb7zodfUa16R9AHM7epDHZrNpVElUlQr1Bd99BvKr0+xqT6mEQj1LQAtjswWv6J9b9FPwq1WFDjd+Wz762nz/9X/cgGXv3red1cZTZY4FuFmt05bNazAL1+wDE9b/H9ilrwwM6YMYMuvfRStYLGafmvueYays7OhlCLxROAOqsQMP3wAa8zATB3ZmT6CjA3TdS5Pjvm1omCXUiRPkSXV90mj+iC1TRnzLbvc05rPve3QpX23euETFfIKfWL95WpQ4d54sgFQs2sUIMA9ubgqSLUmIo+tiH4+f11xR66/pEl1LpZFr32+743TdEq1Oz2AnMI+vvfbqVn3l3v+b1g+jc04YSaN1clwoqaV2K4PhQB0w8fSDsTAHNnRqavAHPTRJ3rC8WcV8w+nrWdDm2VTS+N6BKoiMXAoDGL1Gqam4Qjzi1IvSuszN2c6xXuIPLgMCoINXt/inRFjUN8p3+/Xa18QgC7e1alhJpEllKnHv+4uJCGTFhGfFbiozdVZsrdWXiAnp+2gT773w7175OCsrtyyOT6rZUZMq/6S4tAchSrrd9WF9E1DyxW0Qxvje3m1IzA303/hkKouUbvrwtNO4K/eufP1oC5/LiAOZjLE5C3GMrPWRxcdNcC2ltSTrnZ6XRUxzx68PoO6lDs+Ut3E6+mTb3f/QRCvmf+tehVqPHE1y45CB/Qywf1WgsnH+AkBChVCUQq1NwemAzeBwlEK9R4pXn/gXJV4Z9v+1n9f2syDitrffg17+eKR9F95YOxRwxqq5qwcn0JjXwu/OHofJRB4/q1wu6L0x9hOOMll5ysdMdMlKbnLRBq8fAqAzZNO4KBJiV9FWAuP8RgDubyBOQthvNz62Z5bhmnfX9i6lrVyGhSwMv30l8Wg5nbpfDWLWYxtnxdsTqfzvpvnKiE97/xV3tr+frpY6hGDX85TkL7AAAgAElEQVT11w+tiVao/eP8lvTXUxsjzNfFYGrxckijUnp6+DGuRYauunBvKe3aU6r+s/+oher/hxJqLpoT00t0X1kotm5WeeYan/W2elOJ+mDy19MaV3l2dWO8CDUtAPkctiM75IX1QdPzFgi1mLpP7Co37Qixa2ny1Azm8mMJ5mAuT0DeopOf8360eUt2q9AvXewynMm3PHEtehFqPBHkFcxBf648UNfuEG0rCb9OaOM9WtEKtfG3dFIHLaM4E9DipWWDMnr4liPVDU6rR7pW/gDxwMuVZzMmil/bhR9z28Odr+ZMkSiSsGan97kbu9ZrINS8EvPJ9aYdwSfd8nUzwFx+eMAczOUJyFt08nPeBzJ91jbiM4F0GX5FW9uvxPKtT0yLwcx7D56v9vydenQ94syC1sKT3n99uJEuObspLc7fq/53uAKhZk/HjVDjjxGcst160DGHlvKqJvZjun/WQgk1zpi+b38F1curPLDaroQ6nNrPfv3DokK1us1l0ao99M5XW9X/jjbqgD/K7NtfGQK6ded+2rbrgGOdTu9z96NYeSWEmldiPrnetCP4pFu+bgaYyw8PmIO5PAF5i2783JoFEmdJRT9Gwcytq2TBE9Lg8FO23qR+LRrzjw408a01PJWiv/dtQS0bZVKTBrWib1yS1hAs1LibVtacNGThyj1UKyOdbr64VeDg43BhqUmKKupu6fdFZgZR+5Y5qr60tIPnlx3fJS+wQhxsTAu1C05vrA6D53JI06yo2xTLCvgQ7iJLxAF/dOF9vXVyQwtSt+3hEEkufDA3C8BL/tiUrv9bK9pWcIDq1q5Z7eB4N+9zt7Yh1LyQ8tm1ph3BZ93zZXPAXH5YwBzM5QnIW3Tj55xYZNm6YsrOTKPD21ROvFAiJxDM3JoU5PLezejvfVsGKreuMDSqm0HHdM6jPxxWR61o8vlpZeUVng/qjbzliXunk1DjswP18Qbjb+lInVpX+rlTMovEJRK7lls/7NhZscuEqK/T/n7ZOc3osrObqn82IXhi19vqNfNzyftErSuz0drXXBrXy6BWTbLUQd38UeGB6zpU2bPm5n3upS1YUfNCy0fXmnYEH3XNt00Bc/mhAXMwlycgbxF+7g/m1lW1a89vSWce20Cl5rYKtf7nNKMr+jSHMItgyKx+fuXoRbRyfTE9enNHOvLQ2mpCfcYNPwVqve6CltSwbob67zGTK/dL+Tn0LgIcMb2FP+wsyt9L389ZQF26dKFXpm9Uh7rr0qZZFt12WWt1Rlhw0f6OlfuqZOxW1vmK4CMjTL/PIdRi+qjErnLTjhC7liZPzWAuP5ZgDubyBOQtws/9wZyTKEz7ZistWrVXNUhPVPXh4tZ/k29x4lu0+rkWxad1r0eN69Wi9DSitz7fEraTEGrefIBT7H/48bfUo0ePQNhecA12TCHU7Dmz+H336y3qfDZrgVDz5pfVrsaB11ECxO0BAphMyTsDmIO5PAF5i/Bz/zD/dn4BPT9tPeVvLKEu7XLpugta0YsfbFBZHyHUohsnO6EWrkY+s4pXfrhk1kqjiUM6RdeAFLvbKtR4P9XWggOUm51Gb8zYTAuW71E0INS8OQUnLRk6cVmVm/SqMIdA79h1gJYvmkW9evXyVnGYq7GiZgylbEX4YZflzdbAHMzlCchbhJ+DuTwBeYvh/Dzc/p7gr+fyLU9ci1bmvHq5Yl0xlZaVq6QM38wvqNYx6wHGfk9m4ddRsTLnrIgZGTWIzxvTCVpmTOyums7ZIMsrSP3t6XfW0xszNgVWlP3at3i0y+7dMLB3c3V+22NvrA0coWJy9RdCLR4jbcAmJlMGIHqsAsw9AjNwOZgbgOixCjD3CMzA5WBuAKLHKsIx54QWH8zcSl/PK6iyr4dNQKh5BG25PJi5TsTCqzvBqxR8Gyd1ubx3c1VDVq2DGQsjb0Hq3RnKz4NDT1dvLFYiI6tWOq3bUqJW36JNbZ+MtJ2StOg+swA25bMQagnqSfhhlx84MAdzeQLyFuHnYC5PQN6iGz+vqCC648llNPvXQtXAL578g9EscvK9jq/FUMxDTX6RzCL68XISauEs4KNEdTrBvtq1Xa5aidRl9aYSdUwAJ8i5pd8hgSMmohlJCLVo6MXxXjc/MnFsXlKaBnP5YQVzMJcnIG8Rfu5f5ry6xqn7a+ekU3ebDHnyLU9cixBq8mMXirk19FS3Sh8Szf/N5wKe37NJlbTz8q33n0V+H/AxElwObZWtVtiLSyoPxObMpfe+uCqwn9WU0IVQ858fuGoRfthdYTJ6EZgbxemqMjB3hcnoRWBuFKerysDcFSajF4G5UZyuKoNQc4XJ6EXh/JxDHcvKKpeD+MyxPkN+Dth+Y/QR1LJxptG2JEtlnFCE9/u1a5FVbcWMP+rc+cRC2lqYRnwW4LGd60TdbQi1qBHGpwL8yMhzB3MwlycgbxF+DubyBOQtws/9w9y6SmFtFUIfox8jL37ee/B82ltcpoyaTIYRfS/8VUNpWYUKbwx1CPhtj86i/y2vRf3+2JRu+FurqBsPoRY1wvhU4OXhi08Lk88qmMuPKZiDuTwBeYvwczCXJyBvMZyf61WKf3+6iZavK1aNg1CLfoy8vlvWbi6hZg0zKaNmjeiNp2gN90z6nr76NZMa1cugC09vQnxWIJdWTbLUyqXXAqHmlZhPrvf68Pmk2QndDDCXHz4wB3N5AvIW4edgLk9A3qIbP7//5Xz6eNZ2CDVDw+OGudUUn71mKluhoS4kXDVaqHHDO7fNoS7taqs+8LmAvPfPa4FQ80rMJ9d7ffh80uyEbgaYyw8fmIO5PAF5i/BzMJcnIG/RjZ9P/nADTf5wI4SaoeFxw9yQKVTzO4F3PvyK9qYfRs9P21CNSSQhpRBqCepaePjkBw7MwVyegLxF+DmYyxOQtwg/9ydzCDWz4wI/N8vTTW3M/MSTe9IL0zaoA925fDOvgLbtOkAv3t3Zc8p+CDU31H14DR4++UEBczCXJyBvEX4O5vIE5C3Cz/3LfMeuA1SzZo2QyRrkW564FuHn8mOnmXMY6dad+1UDxkzOp8X5e1U6fz7mY09RmeujDyDU5MfQiEU8fEYweqoEzD3hMnIxmBvB6KkSMPeEy8jFYG4Eo6dKwNwTLiMXu2VeuLdU2QuVVc9IY1KkErfMUwSHSDftmN88fqk6X42FWrvm2fTUO+vorivaumoPhJorTP67CA+f/JiAOZjLE5C3CD8Hc3kC8hbh52AuT0DeIvzcH8y1ULvn6nY0Z+Eu2rzjAE0c0slV4yDUXGHy30V4+OTHBMzBXJ6AvEX4OZjLE5C3CD8Hc3kC8hbh5/5groWabk3tnHT6aPzRrhoHoeYKk/8uwsMnPyZgDubyBOQtws/BXJ6AvEX4OZjLE5C3CD/3B/NgocatcpsBEkJNfgyNWMTDZwSjp0rA3BMuIxeDuRGMnioBc0+4jFwM5kYweqoEzD3hMnIxmBvB6KkSMPeEy8jFdsw5m+kPCwupvIJUUhEINQvqkSNH0ujRo43A91MlePjkRwPMwVyegLxF+DmYyxOQtwg/B3N5AvIW4ef+Yb5lx37KykyjP9/2M4SadVgg1OSdNFkt4oUnP7JgDubyBOQtws/BXJ6AvEX4OZjLE5C36OTnp/1jLoQahJq8Y6aCRaeHLxUYSPcRzKWJE4E5mMsTkLcIPwdzeQLyFuHn/mPee/B82ltcRr1PbEjDXaToxx41+TE0YhEPnxGMnioBc0+4jFwM5kYweqoEzD3hMnIxmBvB6KkSMPeEy8jFYG4Eo6dKwNwTLiMXOzG3JhZxk1AEQs3IsMhX4uQI8i1KfotgLj/GYA7m8gTkLcLPwVyegLxF+DmYyxOQt+jk58vWFtHVYxerhiWcUKuoqKCpU6fSsGHDqFu3bjRhwgRq3759Nco7d+6ka6+9Vl175ZVX0qRJkyg3N9d2NLBHTd5Jk9Wi08OXrP2OZ7/AXJ4+mIO5PAF5i/BzMJcnIG8Rfu5P5l72qflqRW3lypW0ZcsWOu644+i1116jHTt20ODBg6tRnj17NjVv3pzatGnjOAIQao6IcIFLAnjhuQRl8DIwNwjTZVVg7hKUwcvA3CBMl1WBuUtQBi8Dc4MwXVYF5i5BGbzMDfOEFWpWTrNmzVKirW/fvlXwFRYW0k033aRE3N133009evSgGjVqhEQ8cOBAGjRokMEh8EdVq1evdiVU/dHa5GgFmMuPI5iDuTwBeYvwczCXJyBvEX4O5vIE5C268fOnP6lNmwrS6Lpz9lKzemWBRvbq1atag321oqZbt3HjRpo5cyadd955lJGRUa3RpaWlNG/ePBo7dqxacevZs2fIkcCKmryTJqtFN19JkrXv8eoXmMuTB3MwlycgbxF+DubyBOQtws/9yVwnFBkxqB11bptDuVnp1KBudb3DrfedUFuyZAn169ePOAzyueeeo0suuSQk5cWLF9PkyZPpvvvuo+zsbNvrINTknTRZLeKFJz+yYA7m8gTkLcLPwVyegLxF+DmYyxOQt+jGz+96egXN/LmgSuNu+Fsr6vfHpomxolZcXKz2qPGqGicKycvLsyW9f/9+mjhxogptbNiwIYSavD+mlEU3D19KARHoLJgLQA4yAeZgLk9A3iL8HMzlCchbhJ/7k/nkDzfQ5A83Vmlc43oZ9PaDR/pLqE2ZMoUGDBigGsXCrH///oEGbt++ncaNG0fDhw8PKdRY0L344otKqCHro7wzpppFvPDkRxzMwVyegLxF+DmYyxOQtwg/B3N5AvIW3fr5toIDVLyvjBbnF9GYyatUQ+3S9fsu9JEbymn6uaPr16+nyy+/3JZyeXm5uqakpIT69OkTciQQ+ijvpMlq0e3Dl6z9j0e/wFyeOpiDuTwBeYvwczCXJyBvEX6eGMxfnb6Rnp+2wf9CbcaMGXTppZeqFTROEnLNNdeovWec/fH222+nUaNGEWd9HDJkiEoywmepccKRtLQ0CDV5X0w5i3jhyQ85mIO5PAF5i/BzMJcnIG8Rfg7m8gTkLUbi5z8uLqQhE5b5X6jFAidW1GJBNTXrjOThS01S5noN5uZYuq0JzN2SMncdmJtj6bYmMHdLytx1YG6OpduawNwtKXPXRcJ82doiunrsYgg1c8MQ/5oicYT4tzqxWwDm8uMH5mAuT0DeIvwczOUJyFuEn4O5PAF5i5H6OR+CnTB71ExixYqaSZqpXVekD19qU4uu92AeHb9I7gbzSKhFdw+YR8cvkrvBPBJq0d0D5tHxi+RuMI+EWnT3RMocQi067r67O1JH8F1HEqhBYC4/WGAO5vIE5C3Cz8FcnoC8Rfg5mMsTkLcYqZ9DqMmPVUwtRuoIMW1UklcO5vIDDOZgLk9A3iL8HMzlCchbhJ+DuTwBeYuR+vm8pbupe6fq50b7Mj2/SawIfTRJM7XrivThS21q0fUezKPjF8ndYB4JtejuAfPo+EVyN5hHQi26e8A8On6R3A3mkVCL7h7TzCHUohuPuN1t2hHi1pEEMgzm8oMF5mAuT0DeIvwczOUJyFuEn4O5PAF5i6b9HEJNfgyNWDTtCEYaleSVgLn8AIM5mMsTkLcIPwdzeQLyFuHnYC5PQN6iaT+HUJMfQyMWTTuCkUYleSVgLj/AYA7m8gTkLcLPwVyegLxF+DmYyxOQt2jazyHU5MfQiEXTjmCkUUleCZjLDzCYg7k8AXmL8HMwlycgbxF+DubyBOQtmvZzCDX5MTRi0bQjGGlUklcC5vIDDOZgLk9A3iL8HMzlCchbhJ+DuTwBeYum/RxCTX4MjVg07QhGGpXklYC5/ACDOZjLE5C3CD8Hc3kC8hbh52AuT0Deomk/h1CTH0MjFk07gpFGJXklYC4/wGAO5vIE5C3Cz8FcnoC8Rfg5mMsTkLdo2s8h1OTH0IhF045gpFFJXgmYyw8wmIO5PAF5i/BzMJcnIG8Rfg7m8gTkLZr2cwg1+TE0YtG0IxhpVJJXAubyAwzmYC5PQN4i/BzM5QnIW4Sfg7k8AXmLpv0cQk1+DI1YNO0IRhqV5JWAufwAgzmYyxOQtwg/B3N5AvIW4edgLk9A3qJpP4dQkx9DIxZNO4KRRiV5JWAuP8BgDubyBOQtws/BXJ6AvEX4OZjLE5C3aNrPIdTkx9CIRdOOYKRRSV4JmMsPMJiDuTwBeYvwczCXJyBvEX4O5vIE5C2a9nMINfkxNGLRtCMYaVSSVwLm8gMM5mAuT0DeIvwczOUJyFuEn4O5PAF5i6b9HEJNfgyNWDTtCEYaleSVgLn8AIM5mMsTkLcIPwdzeQLyFuHnYC5PQN6iaT+HUJMfQyMWTTuCkUYleSVgLj/AYA7m8gTkLcLPwVyegLxF+DmYyxOQt2jazyHU5MfQiEXTjmCkUUleCZjLDzCYg7k8AXmL8HMwlycgbxF+DubyBOQtmvZzCDX5MTRi0bQjGGlUklcC5vIDDOZgLk9A3iL8HMzlCchbhJ+DuTwBeYum/RxCTX4MjVg07QhGGpXklYC5/ACDOZjLE5C3CD8Hc3kC8hbh52AuT0Deomk/h1CTH0MjFk07gpFGJXklYC4/wGAO5vIE5C3Cz8FcnoC8Rfg5mMsTkLdo2s8h1OTH0IhF045gpFFJXgmYyw8wmIO5PAF5i/BzMJcnIG8Rfg7m8gTkLZr2cwg1+TE0YtG0IxhpVJJXAubyAwzmYC5PQN4i/BzM5QnIW4Sfg7k8AXmLpv0cQk1+DI1YNO0IRhqV5JWAufwAgzmYyxOQtwg/B3N5AvIW4edgLk9A3qJpP4dQkx9DIxZNO4KRRiV5JWAuP8BgDubyBOQtws/BXJ6AvEX4OZjLE5C3aNrPIdTkx9CIRdOOYKRRSV4JmMsPMJiDuTwBeYvwczCXJyBvEX4O5vIE5C2a9nMINfkxNGLRtCMYaVSSVwLm8gMM5mAuT0DeIvwczOUJyFuEn4O5PAF5i6b9PKGF2rRp06ioqIguvfTSkCMxcuRIGj16tPxIxdiiaUeIcXOTonowlx9GMAdzeQLyFuHnYC5PQN4i/BzM5QnIWzTt5wkr1DZs2EBDhw6lPn36UP/+/SHU5H0x5SyafvhSDmAEHQbzCKBFeQuYRwkwgtvBPAJoUd4C5lECjOB2MI8AWpS3gHmUACO43TTzhBRqZWVlNGPGDFq9ejXl5eWFFWoDBw6kQYMGRYDa37dw39u0aePvRiZZ68BcfkDBHMzlCchbhJ+DuTwBeYvwczCXJyBvMRo/79WrV7UGJ6RQW7RoEbFYW7BggeoQVtTkHTEVLZr+SpKKDL32Gcy9Eov+ejCPnqHXGsDcK7Horwfz6Bl6rQHMvRKL/nowj56h1xpMM084oVZcXEwM4eyzz6Y333wTQs2rB+H6iAmYfvgibkgK3Qjm8oMN5mAuT0DeIvwczOUJyFuEnyc+84QTarNnz6bmzZursL8pU6ZAqMn7YMpaxAtPfujBHMzlCchbhJ+DuTwBeYvwczCXJyBv0bSf+16osRgbMGCAIv3SSy/RnDlz6Nlnn61C/rXXXgsZ/oisj/JOmqwWTT98ycrJZL/A3CRNd3WBuTtOJq8Cc5M03dUF5u44mbwKzE3SdFcXmLvjZPIq08x9L9TCwcOKWvVNhyadDXVVJWD64QNfZwJg7szI9BVgbpqoc31g7szI9BVgbpqoc31g7szI9BVgbpqoc32mmUOoOTP35RWmHcGXnfRZo8BcfkDAHMzlCchbhJ+DuTwBeYvwczCXJyBv0bSfJ7RQc4MfoY9uKOEaNwRMP3xubKb6NWAu7wFgDubyBOQtws/BXJ6AvEX4eeIzh1CTH0MjFvHwGcHoqRIw94TLyMVgbgSjp0rA3BMuIxeDuRGMnioBc0+4jFwM5kYweqoEzD3hMnKxaeYQakaGRb4S044g34PEswjm8mMG5mAuT0DeIvwczOUJyFuEn4O5PAF5i6b9HEJNfgyNWDTtCEYaleSVgLn8AIM5mMsTkLcIPwdzeQLyFuHnYC5PQN6iaT+HUJMfQyMWTTuCkUYleSVgLj/AYA7m8gTkLcLPwVyegLxF+DmYyxOQt2jazyHU5MfQiEXTjmCkUUleCZjLDzCYg7k8AXmL8HMwlycgbxF+DubyBOQtmvZzCDX5MTRi0bQjGGlUklcC5vIDDOZgLk9A3iL8HMzlCchbhJ+DuTwBeYum/RxCTX4MjVg07QhGGpXklYC5/ACDOZjLE5C3CD8Hc3kC8hbh52AuT0Deomk/h1CTH0MjFk07gpFGJXklYC4/wGAO5vIE5C3Cz8FcnoC8Rfg5mMsTkLdo2s8h1OTH0IhF045gpFFJXgmYyw8wmIO5PAF5i/BzMJcnIG8Rfg7m8gTkLZr2cwg1+TE0YtG0IxhpVJJXAubyAwzmYC5PQN4i/BzM5QnIW4Sfg7k8AXmLpv0cQk1+DI1YNO0IRhqV5JWAufwAgzmYyxOQtwg/B3N5AvIW4edgLk9A3qJpP4dQkx9DIxZNO4KRRiV5JWAuP8BgDubyBOQtws/BXJ6AvEX4OZjLE5C3aNrPIdTkx9CIRdOOYKRRSV4JmMsPMJiDuTwBeYvwczCXJyBvEX4O5vIE5C2a9nMINfkxNGLRtCMYaVSSVwLm8gMM5mAuT0DeIvwczOUJyFuEn4O5PAF5i6b9HEJNfgyNWDTtCEYaleSVgLn8AIM5mMsTkLcIPwdzeQLyFuHnYC5PQN6iaT+HUJMfQyMWTTuCkUYleSVgLj/AYA7m8gTkLcLPwVyegLxF+DmYyxOQt2jazyHU5MfQiEXTjmCkUUleCZjLDzCYg7k8AXmL8HMwlycgbxF+DubyBOQtmvZzCDX5MTRi0bQjGGlUklcC5vIDDOZgLk9A3iL8HMzlCchbhJ+DuTwBeYum/RxCTX4MjVg07QhGGpXklYC5/ACDOZjLE5C3CD8Hc3kC8hbh52AuT0Deomk/T3qhdtppp1HPnj3lRyrGFlevXk1t2rSJsRVUbyUA5vL+AOZgLk9A3iL8HMzlCchbhJ+DuTwBeYvR+Pno0aOrNTjphZr8EMEiCIAACIAACIAACIAACIAACERHAEItOn64GwRAAARAAARAAARAAARAAASME4BQM44UFYIACIAACIAACIAACIAACIBAdAQg1KLjh7tBAARAAARAAARAAARAAARAwDgBCDXjSFEhCIAACIAACIAACIAACIAACERHAEItOn64GwRAAARAAARAAARAAARAAASME4BQM47UXYWcgvOee+5RF//zn/+kkSNHurvR5qply5bRkCFDqLi4mJ588kk67LDD1FXffvst3XDDDZSVlUUTJ06kE044IWIbyXCjSeaFhYX06quvUrNmzejCCy8M4Ak1FsnAL5I+SDAPNRaRtDcZ7ok1871799IjjzxCTzzxBPXu3ZvGjRtHTZs2TQZ0Efch1swrKipo6tSpNGzYMOrWrRtNmDCB2rdvH3F7k+HGWDO3Mpo2bRoVFRXRpZdemgzoIuqDBO+dO3fStddeq3z9yiuvpEmTJlFubm5E7U2GmySYM6cdO3bQM888Q8899xxNmTKFTj755GTAZ6QPsR4D9vmrr76a3n33XdXeo446it58883APJ7/DULNyFBGVgk/EFz69+8fWQVExJMmFnl///vf1QuNH7a7776btm7dqh664cOHE5/pcP/996sJVfPmzSO2lQw3mmDOHF5++WV64IEHFHs9fqHGIpV/aJhVLJmHGotk8NVo+hBL5nPmzKHGjRtTy5Ytafz48VRQUED8Y1arVq1ompzw98aS+cqVK2nLli103HHH0WuvvaYmVoMHD054ZtF2IJbMdds2bNhAQ4cOpT59+kT1Wx1tX/1wf6x5z549W81RcEbswdGONfPNmzfT9ddfT6eccooSx/Xr1/eDq/mqDbEcA36382JKixYtVJ95AeDMM88M/DeEWpxdwcTgz507l/hr36hRoygtLY3Gjh2rvnKvX7+edu/erX5Y+GvsY489pr7EnnXWWXHudXzNm2CuexBcV6ixOOaYY+Lb6ThbjyXzUGMR5y7H3bwEc+7kqlWrVGTA448/Tg0bNox7v+PZACnms2bNUqKtb9++8eyuL2zHmnlZWRnNmDFDfezMy8uDUDPwcTnUO5sjI2666Sb1EYI/Nvfo0YNq1KjhCz+LZyNi6eOlpaV07733UpcuXdRqMXjbj3Qsx8Bqkefs//73v+mKK66o8uETK2pxfAKtg89fpfmBeemll+j4449XEx9e9s/Pz6cbb7xRhUfycjSvjGVnZwdazUukfC+HC3DhOmvWrEn8AO7Zs6fKv/Pfo1m9iyMqY6ZNMA/1QxNqLPr162es/YlYUSyZQ6g5/7BE+m5xw3b79u3q4xB/KKpbt24iuqexNkv4+caNG2nmzJl03nnnUUZGhrG2J2pFsWa+aNEiYrG2YMEChQi/nwejgGLxXuF5y7x589Q7hVeMe/bsmaiuaazdsfTxJUuW0F133aWiI9577z0VgcXRWTyHRDlIIJZjYOXM4/Hbb79V+wgHoRZHb7QOPi/5f/7553TnnXfS008/rZafe/XqRbfccoval9CxY0f1QPF/6z1oWphZf0B0nXz9gw8+qPam8ZduFnonnngi/fWvf41jj+Nv2gTzUBPY4K8uJr/CxJ9c5C2IJXM3YiLylifunRLMmc7ChQvVxIonsKn+NTbWzPlHnD/6cKgMh7VfcsklieughloeS+a85/vLL7+ks88+W+0ZgVCrGsYe6ZzFzTt78eLFNHnyZLrvvvuqfJg25DYJVU0sffz999+nr776SoWu816pm2++Wa1mpnoUULCDxHIMrLZ49Z5Fc9euXas0AUItjo9s8ESev06//vrrKiEI730699xz1UPDX5dycnLUV2vedGgVavwDwl+h9Je+V155hTIzM1WCi+eff17to7r88stVOMGtt95a5d44dj1upk0wD/VDE2ossKJWdS9mJBx5V8oAACAASURBVH7u9OMOUVz1kYqln2tL/N7hr7Acap3q+zDtPprFws9ZPPAeNV5V44gLDsdL5RJLP7ful8L7pdLLYsnb6sf79+9XH5kHDRqEkOqgcFOT75Xg8eQtMk2aNEn5leNwQo3/ZnIMtC32ec59wB/ggt/rEGpx/JXTYYo8kecvSCzQOITxp59+UkvPboQa74uaPn26EnRc9B416xcRDtv44IMP6I477kj5JW0TzEOJBjdjEUd3i5vpWDJ3EnBx63ScDceaOe97/frrr9XeBv5hRzkYdh7N+9yNP/MkgRNDcZgShFplqL9p5iyIOfTu2WefreLaLJJTOfwx1u8VDZv5v/jii0qopfpHoFgy//TTT+mXX35Rvs4REWyL3ympHnllJ9Ri8Z6x2uGkRRxVxwsrwQVCLQ4zjIceeogaNWqkLLOgOvroo9UDwptpr7rqKvWllLOqnXrqqWpljb9y8MuKwyL5xdW9e/dAq62ZBjmWnve48TI2X88KnZe1eaWH97alcgptk8xDTabCjUUc3CzuJiWYu5nYxh2EYAMkmLNI++KLL6hdu3YqRfymTZtU4iIOt07FIsFcc2X2HI7HyaLsftBThb8kc2aa6itqkrzLy8uVj5eUlKhMm6laJJjzntfbbrtNbavhTJscgXXNNddQ27ZtUxV7lX5LjIE2+N1336n/aXc0AoRaHNyRzwjhh8O6cZNXvQYOHEinn366ynb0zjvvqHBHDmXkVbY6deqos4vOOecc9aNhzbDGexc4JJL3tXG6bJ4w8aDzl78BAwaoM9YaNGgQh576x6Rp5jwGzJaL9Sur3Vj4h4JsS6SYhxoL2d76w1qsmV922WXqww+fz8jh1FxOOukkFbKdqim1Y82c3+O8d4GzsvHXbv76zZMpa1Ipf3ifXCskmFt7k+pCTYL3/Pnz1VyFk+TwnIcT5nAm61QtEsyZLYf48t40Ljhvt6q3SY0Bf4Dj31Ce3+tFHGtLINRS9S2AfoMACIAACIAACIAACIAACPiWAISab4cGDQMBEAABEAABEAABEAABEEhVAhBqqTry6DcIgAAIgAAIgAAIgAAIgIBvCUCo+XZo0DAQAAEQAAEQAAEQAAEQAIFUJQChlqojj36DAAiAAAiAAAiAAAiAAAj4lgCEmm+HBg0DARAAARAAARAAARAAARBIVQIQaqk68ug3CIAACIAACIAACIAACICAbwlAqPl2aNAwEAABEAABEAABEAABEACBVCUAoZaqI49+gwAIgAAIgAAIgAAIgAAI+JYAhJpvhwYNAwEQAAEQAAEQAAEQAAEQSFUCEGqpOvLoNwiAAAiAAAiAAAiAAAiAgG8JQKj5dmjQMBAAARAAARAAARAAARAAgVQlAKGWqiOPfoMACIAACIAACIAACIAACPiWAISab4cGDQMBEAABEAABEAABEAABEEhVAhBqqTry6DcIgAAIgAAIgAAIgAAIgIBvCUCo+XZo0DAQAAEQAAEQAAEQAAEQAIFUJQChlqojj36DAAiAAAiAAAiAAAiAAAj4lgCEmm+HBg0DARAAARAAARAAARAAARBIVQIQaqk68ug3CIAACIAACIAACIAACICAbwlAqPl2aNAwEAABEPAfgeLiYho8eDA9++yzVRrXpk0bOuecc2jIkCF02GGHxbzhU6ZMoQEDBig7n3/+Ob311ltV2nTUUUfRm2++Sdu2baNTTjlFXXfttddSjx496KqrrgrZPr7mscceo+zsbNq7dy/95z//oaeffprmzJlDZ555Jt15553UsmVLWrp0KS1YsIDuueceVdfMmTPp5JNPjnm/YQAEQAAEQCB1CECopc5Yo6cgAAIgYIRARUUFvfzyyzRo0CAlfsaNG0fr1q2j2267jX799Vf1t549ezra4npmzJhBxx57LDVs2NDxeusFLNRYLL7++uvUqlUrsraJhdjjjz9OeXl56pbVq1fTZ599ptr79ttvU/369emMM86gN954Q4k9Lc527dql/u0f//gHFRYW0k033UQ//PADjRkzhi688ELKyMigefPm0YgRI2jgwIHUv39/+uabb1RfIdQ8DR8uBgEQAAEQcEEAQs0FJFwCAiAAAiBQlYBe0bKuQPHK1vnnn69WrV555RVq3rx5SGwsrL788kuaOHEivfjiixEJtVdffZW4HVrk2bWJG7B9+3b66aef6KyzzqrSnlDXl5aW0qhRo+j++++n5557jv7v//6PatSoEbiXxVt+fj5dfPHF9N1336kVOwg1PCEgAAIgAAKmCUComSaK+kAABEAgBQjYiZytW7fSZZddplaveKWsV69eKnTwmWeeoa+//lqFDj788MPEYYlTp05VYYS82sXltddeUytUa9euVStWH374IQ0dOpRuvfVWFYYYXNh+rITakiVLqF+/flReXq5CKg8//PCQIwqhlgLOji6CAAiAQJwIQKjFCTzMggAIgEAiE7ATart376YbbrhBCSgWXqeddpoKN7z00kvV/i1egTr11FNVqCTv/2JhxkWviu3cuVOFITZt2lSJOBZpHJrYt29fUaH26aef0tlnn6323FlX7OzGC0Itkb0YbQcBEAABfxOAUPP3+KB1IAACIOBLAnZCraioiG655RZ64YUXAitk3HheaWPhNmHCBDr33HNVsg6+NliozZ49WwkkTt5xwQUXqKQlOTk59OCDD1KtWrWqcIjlitr777+vxOEf//hHtQeucePGWFHzpReiUSAAAiCQ3AQg1JJ7fNE7EAABEIgJATehjyx0OOSRE3twYg5ONnLCCSeEFGqcpfGSSy6p0t7LL7+cnnzyyUBiEP3HWAq1uXPn0l/+8hdq1KgRQh9j4j2oFARAAARAwA0BCDU3lHANCIAACIBAtRUta8ZE3kfGSTbOO+886tq1q0omUlJSosIeeRWN/z/v+won1HQYISfxGD58eFjidkJNZ2Dk5B+8esercVxWrVpFv/32G/Xu3duxD3wBh2XeeOON9K9//cs2mciaNWuoZs2a1KJFCyQTwXMBAiAAAiAQMwIQajFDi4pBAARAIDkJWFPha1G0Y8cOuv3222nWrFmB9PxaeA0bNkwlErnyyiupT58+SkTxeWwc+lhWVkb89yZNmqj/47T3vNeNwyd5rxpnhuTU+Onp6dVEVnAykY0bN6r7ly1bpu7nFPyccp//90UXXURt27YN1BEunT9ftHjxYrW/rqCgQO2p4/1qXH788UeaPn26anNubi6EWnK6OHoFAiAAAr4gAKHmi2FAI0AABEAgMQiEOvCaD7lmEcYhjloQbd68WSUHYTHGe9deeuklWr58uUrJzyn8OdSRD8hmsccraLwqx/vUWAQtXLhQJSZh8afPQ7MSsltR47/zyhkfQv3xxx+ry/m4AM4i2bFjx8Dtdn3QB2RbD+vmvXV8dABnfuTz0/hv1113nWovizQuSCaSGH6LVoIACIBAIhKAUEvEUUObQQAEQCDFCYQSatJYINSkicMeCIAACKQOAQi11Blr9BQEQAAEkoYAC7XJkyer9PkcIhmvwqGZHGKJA6/jNQKwCwIgAALJSwBCLXnHFj0DARAAgaQloLNOcgfjJZJGjx6twizj2YakHWB0DARAAARAgCDU4AQgAAIgAAIgAAIgAAIgAAIg4DMCEGo+GxA0BwRAAARAAARAAARAAARAAAQg1OADIAACIAACIAACIAACIAACIOAzAhBqPhsQNAcEQAAEQAAEQAAEQAAEQAAEINTgAyAAAiAAAiAAAiAAAiAAAiDgMwIQaj4bEDQHBEAABEAABEAABEAABEAABCDU4AMgAAIgAAIgAAIgAAIgAAIg4DMCEGo+GxA0BwRAAARAAARAAARAAARAAAQ8CbXykhJaec89tGv2bEqrVYsOfeQRyuve/SDFigpa98wztPmNNyjrkEMoo0kT2j13bjXKdU84gdr/85+07cMPae3Eibaj0PHRRymrdWtaeuuttG/DhsA19U47jdrdc4+yv+2DD2jzv/9NJWvXem4P193pd9tLb76ZStasoVbXXUe7581T/eNSs25dOvTBB2njyy8H/k03JD03lxpfcAE1v/xy9U+ai76v02OPUfahh0bkYQe2b6f8sWNp9/z5qv7mV15JVKNGRHWZusk69o379qXWt93mueqyvXtp1X33Ud4xx1DTfv2q3L/lP/9RvhCubk/+9/v4ZjRo4NzO8nLa/umntOHFF2n/pk2UlpVFjf70J2p+xRVUs3595/t/v4J9Z/XDD1PHRx6hzFatqt1n9ddQfhKyjooK2vbRR7Ru0iSq1bQpHXLLLVSyejU1PPdcR9+zcmv05z/TgW3bqvkzt4efy7Z33UX5999f5RlgXz6wYwctGzpU9cn6nEi8B+ocd5xt3xufd14VxnbstF/ZDSK/Ywq+/Za2Tpum+s7vJOuzHIqV9dlnX7GWsD5QUUF7fvmF1j35JBUtWaLeD4fwu2ftWqp74om0cfLkkG2xPhcmnkU3Tr1m3Ljw7RkyJDAuNevVo7bDh1PtI49UVfN7f9Xo0ep/txs5Uj3zof69orSUtrz9tnr++H9zX1tee616Drls//hj2r9lC9Xu2tW2Tr6mrKiItrz5Jm394ANqdtll1ORvf3O8d//mzep9tPe336jOsceq8Q8eT699sePqhUW09zuOWZj3tm07Kypo51dfEddbUVZGrW68Ub0b14wf78pX3fiZ0zWhxsmxr6H8M0Sf2E64+YZuZzCn3K5dbd/BfP3SwYOpdNcuNZfJ7dJF+bJ+19j5mhML/B0EQCD1CHgSahqPfkE2Pv98an3rrQERwZM5ftFRebkSQTxJ5mt58qL/myfCPDHiSfDOL7+krLZt1cSTxVJmixbU7t57adesWUokpWVk0LLbbqPy/fsDI8MTG/4RrjhwgPIfeED9qO/47DNVp1N7eFK5ctQo2rt4MXUaP55yDj9c1btv40baNXMmNerbVwm+4DbzNdZ/q1mnDm155x1a/9RT1Pr226lRnz6qHrv7PLvU72K3ePly9XLnlzxPgGpkZHiuyvQNanxvvlmJcxNCjcd113ffUf1evZQQcFu3F/+zY2C1SxUVaiw3PP+86lODM89U/sDCu0bNmnToww8rX3Qslo8Ube64I+AT+r5gf7U+E4G6w9RR9NtvtPqRR6j9ffdRRqNGtP6ZZ9TESY9DON/TE/s6xx8fmMCGey55AmFXH/tkWUkJ1T7iiIC/u3nuon0P1KxdO2zfVWNCsNs+fXrYdwxP0FnMFf7wQxWhFopVqGc/XBv0+O76/nta9c9/UqO//IWaDxqk3jU7Pv+ctrz1lvroxZyc2qLr8vK8OPpumAvCtYc/JC0fNozYv7jk/eEP1GHsWCovKqIVd99NLa+7Tv372scfV89RjbQ023/nD3HLb7+d2rDQ69pVvfNZqPFHOf3c1O/ZkzZNmVKtTv7t2L91K624805iAc02czp2VM+um3v1s8HttBNqB7huD33h9lhLPO5360Nu2slsy/bsUSKDRS1/5Ok0YQKxMI/ETqS+GGqcIvHP4lWrbPvEH75CzTcCz10If+BxD35n8kcHfuYzW7akrDZtlE9a2wuhFqk34D4QSC0CEQm19c8/T1vffpsyGjakjuPHK6HFhSef/LWYX6qhhJodXj3pYKFm/bHklS1emeMXHdfJqxX8tZS/RLPg4xWYNnfeSZv5S6rL9hR8842ahLf4+9+pWf/+qjl7fv5ZvUj5x4eLk1DjCRX/AC+5+Wb1dYxXN0Ld59WdnCYOXuszeb3RyeHvAolXMlsPHuxJqHnxv2r9D7LL9vnjAk9E9Eot38NfkdlPeMKo/SQcS2az9Z13lOjjCau1Lr7P6q8sCu2EWrg6WEiseeyxwGpdaUEBbf/kk8DKZLRCLbhvboSal3Fw8xEj1HvAqe/cdif+oerme50mnMFtt3v2ndrA9yy74w5iocdihkWFKuyPb79N9c84I+GEGvtf3lFHUUVFhRJKXHgSz6uF/BGNVyy58Eosf2ziYvfvB3buVKu47UaNononnaQ+pjW58EKq06NH4LlpcNZZtHbChGp11u7eXd1bvm8ftRsx4iBXyzMX6l6u3+l9Wzhnjqe+cJ3WEo/7nfzZ7j0Wqp26P/vWr1fvw5zDDqPWQ4ZUEx1cJ//d+oHD5G9PJEItlH/q3/ngPhX++GPI+YbuSzhO1vdEWmYm7Zgxg+qffnqVqAwINZNegbpAIDUIRCTUOGSRJ088mWVhxS8jXqXY+cUXSvRweE81oTZhgvq6lNu5c7WQwHCTKD0MPKHm0Jg2w4apH2MWXIVz56oVvW3//a/r9vCEmSfmtZo1UxMmXqnivtQ7+eTAyqCTUOPJ1vaPPqINL7+sQiP5Cy6XcJNRHYLFwq7OCSeoSX2H0aPV6t66p55SqyQ8UeF/51UKLircacgQ4lUB6zUcesEi1akufR2vWPEqJ/8Q8YoM/5jyBFHXGwhp6d1bhWZYbfGq3tZ33yWelLM9bm/dHj2qrKjp8eMx4mvSa9dWq5y8EtXq+utVfbyCyl8s1QpM375qNZMnXvwDzPewWFt2++2U3aGD6jt/rT/0gQeUgAourv2vfv2q7O65R7Xfarfeqaeq1ZoW//d/1HzgwIApXj3isJXcI45Qk1HuQ3a7dirEqry4mNqOGKHarQsLr/ScHOWjRcuXU6fHH1crorpY/ZXDhuyEWrg6mC1/7eWv2zyJ5bBba1hnxEItxHPpRqi5HgfrynoE7wGnvit/ceBvSqiFevad2sBRAsvvuKOanwX7drhJNj+nIZ9Fy/Os3yXW5599k8M8ebV3z6+/qvcMP5s6fFS/C7g9/O8Ne/dW70O3k34VGldaSq2HDlVt5HBxDpnlws8RP/9c7P693imnKDHHId+8ol0jM5Na/v3vKgxRPzf8wc7uXn4/LBsyhNLr1KHSHTuIRRmH51l/I0Ldy5EZTkKN+++lL43++lf1QZFXFfljDT8jkvdzn0KNGX8M0GH+/G7i3wIWxfyBlD8u8Ypl8JhxffrZ2bduHTXjUPwrrggr1Kx2Qv0eNLnoIiVk+NkObovdymYkQs36bFn9s0Z6esg+hZpv6H8P5Q/MSb8zmSuLxGYDBqgPM9YCoZYaE2v0EgRMEohIqPGPOv8wrho1SokO/kHat2aN+qrJE33rJFSHqXGjeeJut3fLjVDjevmHXK1uVFTQmscfV19f+Yufl/bwZGf1Qw9RwcyZKvwxPS9PTbyt+8lCCTUtoLgvPKE4ZPDgKi9iN5PlfZs2UVteBXzrLRXaw+GTLNBYQHB4GwsWvbeDf7BK8vNpxYgRttc41dXyH/+onMTk5KgQzVX33qtEGq8Asq3ld96pxo4F3L61a4l/PDk0y9qeJhdcQMuGDVPCLKN+fXVPw3POqRb6WLRsmZqIcogS/5jrUFYWNHsWLFBjdaCgIBDeyKFf1lBH7QO1mjenQ266iVYMHx5oa7DDux3vA1u2VGOnmejwTS2gdUitthUQap07B0Qkt43323AoF09aDn30UTX+7FP8kYI/WLCPsIiuUl+Qv9r5iWMdln0/zIonojx2vLeJixvfCw7n0/5s91y6EWpux0GHPoazx30I9x7Q+0Ls+u6GXbRCzenZd2pDKD/zItT4mV06ZIjts8h/C35PaF/niAf+4MOrWeojw913q8gHLh3GjFEfUPi55n/n8KyVI0dShwcfVCGuboSainZ49NHKaIf27dU9XsQJT3L5Pcdt4DBIFon8HuRVCf2e5318dnVyeze88IIKHS1etkztneL3Jn+Acbo31YQa95ffW/xBjAUUC9q9CxeqaJIdn35qy1fv9WP+qx98UK2Wdhw3jmofdVRY33Dze8BjbdcWu1DzaIRasH8GxJhNn/Tfqsw3LA+pk1Bjjjw34t8e/iiiPngE3a/DrBH6aHIqi7pAIHkJRCzUeIP/qjFjqHjFCiW+9m/bRrW7dVN7Z4KFmvrvCL6ka+y814BXPfjrL39BLS0sVD8aPBnmlTGeMLptD9dpDWvj+ngVx/rlK9yKGosYFnq88Zh/sHI6dQp4h5vJMk/oeHKUlp1NW997T00sdOEVm0Mfeijwbzzh4B+MUNc41cVf9njyxqIkWBhZf3C0SLVrDyer2PT662qMazZoEHIfmRbAvL+Lk01wXbt/+kmFpvIeI15Bs4ZOhhJqdm21E2puxpu/xgezszJh8al9IdSKGn9pbnXDDUrwWsWdnjTqMNzgTejWDePB/mrnJ3ql15o4x27TOU86+Ev0hpdeUmJNhx678T3bfVdRrKh5ee4C7YviPRCq727YRSvU+B0W7tl3agM/xxyixx+aOJw2VAknjPiZ4hVbu2fR7tm1+jr7MIemceFnkt+f7Gsc+cAfGexEULjVGT2B5/p4hY5XkNRK/e+hpF6EGica4SQ5bW6/XX3A4tU+fvfVPvrowHueP6x5qbPB2Wc73hsLoWblEgkLE/c7rcry7xcnUOGIBRZu/LEznAAJ/njV4uqr1W+xGzvhfg/0b0ZwW+yejWiEWrB/WuvXH+R0n/hvwfONYKEV6lnR7zgO8+W5EX+45t9zHXGj/QFCLXkn1OgZCMSCgK1Qs66C2WXh4wkah9Px3or1zz6rEhRw+ApPaoMnjHYTSA6TLNu1izIaN1Z9clpR40kQ2+GwGp6ccnglf+HWSTa8tIft6UkVizNuO/+oW4tT6COHa/Am+tzDD6/cb/L/7V0JeFbF1T7sSwgJW4AkkJAEcK0bVoVqUalWbbGI1h1xoYCi1aIoFRWLW90QERCXSlFxh7riStW6oW1FVCyQEAKEhBAgkEASIMn/vCecz8nNvXfu/cgX+M25z9On8uXO3Jl3zsyc95wzZ+LjuXgQZRnvSWgHNjpYg6FsS4ifc0NC6IztHVjm3OryI0Zu73v9VjBnDvWdOpXPJPol/OCwyRkzOLwLVvxVkyZxmAzIHsa6IYlaEPmDAurEznnOTsLqcPbC7YwarKLwWpn9dpJchLXBk4A+Q7bhlQRJlYQ1Tnl1kxNbHfB6QhmGF5aV42+/pdV33MHyB7IYRPb8komgTnNeFsydywozxh0GBDwcXgjSvSfUN8y825t1wNZ3G3a2NcbmNTLb7jX3bW2Qs5AI86pzRm3PeoS5hTBsv7aw3HnMRdv8jxVRw9m7HStWUMLAgWy8gtcca3uYM2rw1ojyCuIgoZKQM1nnMZ+8zrfBw401FMlZwpRtqmfUYJzC2oHICnjGIJO2M2q8PpSXc6gkMvaCXNvmjW0/QJ1ubXHTP6Ilam7yiX1bHmefRD8w9Q1TNwh6Rg0e7lWTJzO+GZMnR85OauhjLNRYrVMR+GkjELVHDYoyUiZzlkccIt9zJseNqG1dvJg9am169mRr1eZFi6hNjx68iNmUKFnMEXIhlmgoka2TkpgA4BGFMUh78L5Y8qDISxhHGKKGEECQVIS4dT//fD5PgRCcIMqySdRg6YOnBmnAkYIf57o6DxnCm6i8h/NOtndA1Nzqwrk7nGty81JB6UamtS5nnMG4ln39NXv5EH5ktgebOBIFIMwTihPqQ4ifW9bH7cuWcVuRfRNhlJANjLMQUzeiBhlIw/mULVs8wyKdUzDoeHNojQNfwUS+i7q9sj7iegkkKIBlFEQNRAz/xhUUFbm5HPoI8sTnES6+mLPaibzCewGrM8KLcIWEKa9OOYHhwFZH2ZIltclzJkzgkDR4GOB9gNKPUKEgsuckan7zkuVjz5kqhL8i+xtn3Rs1KpIFM+g4SOhjtOsAlHivvkPRsmEHBb4hPGp87tZl7iMTnrUNIGHz5/NZx+SRI3l+YM3AubHy1av5fCTOzvgpvyD8mH9uc9E2//2IGuYJ5jg8hniQ3S9I6CPOpK2dPp3PpOGREFr8PzIlImET+ujM+uj8HbKGK10QvgjSx+HXkyYxLjJvJHuisyzmJjDpNnQo7ycoi4iFrV9+aS2L+YwrQxDqCSNF5l131TtT5PVdyWDpbA+u8zDPqFWVlobCYm/Lo082AiWGShiXEO4K46dbP7G2wHOPowaQH8whRFfA84kytu/Y9gMhRdgnzLa4qVxe4+Tr1XORT1ydgnXTq09u+oaQM3iocZ7PTbadWR8xB7Dug/Ahy2vqmDFs0FWi9tNWqLV3ikAsEAhF1Mz7e/gesqlTaxdyHEAfN443eLmDzO8eNfNMjJmIAvU4w71AqrDRg8BgIzazP+KuKrm/zNoex71asORtmDcvcs4I3zb7J4qH8x41aTvOKyG8AenlJeQHCqWpsJjn3uSMCv6ObGgoA0UHyi/+x1cTuCQTgdXT+Y4kCbDVJe+hzQgVBBGUMnJ4XL6NDRueE+e3MI6S3S9h0CA+S4eNXvpgCiVC/ED+ki+7jOIHDOAQUYyRJOkQSynag/J8rcKCBawE8Dg//DAre862Cr6h5K93b/YGIemLiS/3Z/bsyHc5mUJNDROfdbNmETKB8T1Zw4bxYXCc7xMZxZkZtBMZF3FWzbw/R+RWPAK4VoHnxdixhPMaOL9jyqubfHnVgRBfXGMBpRT1o/2i2MD4YbvDz0zPDxJuvm+OX52zatXVVLxwIeXPmsUJTOBxRMgcZCTUOPjcpxh0HWCPmqXvftiZyQ3c1hgvZc+JlW3u+7WBQ9qqq6nks8/4vjSEjMMw0v2889jYAzLJRgOfqwKwXnjNRed8xlpizn8QQ3iX8cDjXfTSS3z1B5+lHD48ch8ayGKgZCLDh9cSz+nTqaa6muuVuylBzMPcHQYlHAQWxB9zDOsHzvYgbFmy/KJ+W53AB22HERGh8rayEvYmc9VsvzkvbN/Fu3JXHAifSdRgRGvM8jYZwt9hLMXehT3HDMOt184jj6SNr73GURLAlhO1jBkTyWJoI2q2/cCvLSb+fuPk2QYv+Zw2rXat9+iTU99AO0yiBh0kyD1qmXffTYVz59a5rxJ7HjzrGvoYC1VW61QEfroIhCJq76LCcQAAGQVJREFUP10YtGeKgDcCDXotwT4A2u0etX3QjP32kzaFszEbvj+1JYjS35jY6LeCIdBYMtRY3/Hr9f7QhmCjUvuWetTCoKXvKgKKABBQoqZyoAhYEPipEDV4u93OnDZlARAvr3jDgIV4HBsbq/2pLcBhf2tPU5bToH1vrDFrrO/49Xt/aEPQcXGbT5r1MQx6+q4i0HQRUKLWdMdeex4QATNs1ZnGP2AV+poioAgoAoqAIqAIKAKKgCIQCgElaqHg0pcVAUVAEVAEFAFFQBFQBBQBRUARiD0CStRij7F+QRFQBBQBRUARUAQUAUVAEVAEFIFQCChRCwWXvqwIKAKKgCKgCCgCioAioAgoAopA7BFQohZ7jPULioAioAgoAoqAIqAIKAKKgCKgCIRCQIlaKLj0ZUVAEVAEFAFFQBFQBBQBRUARUARij4AStdhjrF9QBBQBRUARUAQUAUVAEVAEFAFFIBQCStRCwaUvKwKKgCKgCCgCioAioAgoAoqAIhB7BJSoxR5j/YIioAgoAoqAIqAIKAKKgCKgCCgCoRAIRdS2V1TRhOnZ9G1OGbVs0YymjM6kQT9LiHywpobovmfz6I1PiimpU2vq3LEV/S9ve70GHZrZge69Oote+qCI/vb6etcGTxmdQZkp7enqB5bTpq27Iu8c2T+e7rkqi9q2bk7z3imkl/9ZRMUlu0K3p3vn1jRzwgFc75X3/o82bN5JF5/Wk5asKOX+4Ylr14LuHJ1JT76+PvKbNATf//VxXWjMsBSqIYrgIuUeuKYvHdQnLtRgyMtoy62PraLla3bQWYO70dXn9KJmzaKqqsEKmWN/0oBONPmKjNB1l+2oogkzsunIfvF0xZnJdcrPebOAZcGv7jDyJ+PbLbGVtZ3V1TX0j4830ty3Cmnztl3UqmUzGnxkJxp7Vip1DVBePvDp0q30wLw8uv/qvpSR0q7ed0159ZITrzowt15atIGeeHU9z6trzu1Fq/LLadjgblbZM3E74YhE2rJtdz15RnswLyeP6kOTH8+tMwcgyxtLdtIts1dxn8x50hjrwAmHd3Lt+0W/7lEHYzfsRK7chABrzD//s4UW/XsL9x1rEh5Z47ywMud++7YtrG2QFzCGX/2wjaa/uJbWbqiglKS29Mdze1Hu+nI6aUBnmvHyWs+2mPOiIeaidVIQ0eQnVvm257bLMyLjEt++Bd04Ip1+flBHrvqTb0ronrl5/N83jUijXxyW6Pn7rt019Pe3Cui5dwupqppoyNGd6E/n9ybB9uVFRbw+H9a3g2udqHh7eRWv0+8u3kxnn5REI8/oyd/zK5u/sZL+PCuH8gor6OA+cTz+cY7xDNsXN1zDYLG35W1j5rduu7UTMvvmp8U04+V1VFVdw+v2OSd1p9uf9JeN6y9I81zrnX001zZTjmx98ZI/P3n6enkpTXgkmyp3VXMzrhqeSuf+qnudJjlxOKJ/vOsai0LjH17Jsof9Jiu1PX26tCSylrjJUpB5p+8oAoqAImAiEIqoSUFZQIcc3ZluuaxPhEQUbdlJ4+5bzsQFJAhKMt79ftX2yL/XbKigF9/fQGOHp9LCzzZRZmo7Sk1qy2QJ5O7ecVn0wb83U2J8K2rdshlvpLurUGPtc9lvk3kTxkILxRFE5u0vNrFCYWtPm1bN6MZHsilnfTkr0z/L6sB1rimsoPe/2kwXnNqDCaCzzXjH/C2xQ0uau7CAnn6rgJV5WejdyoUVNyG7ufnllJLUhrZtryIolG1aNQ9bVYO/v7FkF4/TwRlxDULUKnZW0wdfbaYzBnWlMHWHkT83EMzvAu+5bxXQM28X0pVnp9KZx3dlxQ1yBxIy7U/9mBjZHtNI4bb5O+XVnBNSt18dS7PL6J65q+nOMZmsFDwwbw0rTqJ4+cmeKPZHH9QxosD6zUsoGG71LcvdTjsqqmjAgbXKeJhx2Jt1APPNr+9oixd2UNT91pgTDk8kkLmvlm2rQ9S8sPKa+35tkPHFGvPXuXm8To07J5Vat2pOr3+ykQ1WD4/vz+ulrS1SV5j5YpNdv7/7teeL77bSzY/mEBRjPAektacH/9iPysqr6PrpK3ltxPPwi2vpwT/2pRbNm7n+vrqggm6ZnUPXnteLDu8XT9c9tJJGDU1mQ5jMmxOPTKRn391Qr86Ubm1ofXEljZ+2kg1rV52dSodkdGBjS5CyMjfQTjeiVrhpZ6i+oD3msy/KB5WhIO0sKK6k0h1VdES/eJo4M5s2l+6mmTf0py4J/rLqZ5RzypuXHHVo38J3PniV+ya7zFOeTMMN5MVpUPUaL4yrcw2D3GP/SuvZlkkaZM7EXona3qw8WlYRUAQEgaiI2oPPrWGS1bFDS3r4T/1INidYtGe+so527qr2JGpu0IvSwUTNsGrC2p3esy31SW5H2FBvfyKXFU14qtYVVdJ9z+TR5FEZ9NQb6wO35+3PN7HSd/4pPWj0sBRuDhb8vr3a8+YjCqhTkXYu0tjAxt2/nGBtm3RpH89yYUXNpjiEra8h329I5VAIEkjRrZf3CUXUwsifs//O765cu4MVw6zUdhFPLcq8+VkxK9UXnvqjnPhhCSPFs+8U0sLPN9FB6XF16kI5U16nvbCmjvFC6vWr46Ovt9C0F9ayYoH5AC/zgo820hVDaz2Te0vUnH0LQtTCjEMQI4bXOmDrO9puw9+rbpS1KbZB5r6tDVAAr3toBcFjADIDJRQP5BHf/80vuv6/I2rzPyyqJe01RDc8ks39gRKPiASszfdd3Zd/u2H6SrrhojT+b7ffEREBMnf9hb3p5AGdua7fn5zEXm2ZN6cc04VmvrK2Xp3HHpJAkx7NYVJ299isCK7mnPMqi/pt6+2H/90Sqi+o03z2RXmbPLutY17tlP7A6wvjFQgJ1msnKUGd8ESbBo6ge4+XHNnIoFc56A1u8oS2LfhwI533q+5shAuLg7kOtGvdnOZ/VESnH9e1TtSFErWgo67vKQKKQFAEoiJqz7+3gb5cto3+/cM2unFEGp0xsCvBS4GQxyUrS2l53o56RO2R6/uz1wvhK86QQD8lSjoChfrRBfl0+xUZvBmDcH35wza65dI+9ML7wduDjR/hlLBeQ2Fq2bIZffx1Cf3q550jnsEgHjWEoT337ga6e2wmHZJZ65nzU0bFkocQq2MO7kivf1JMd4zJpKUryzjkL6FDSyadz79XyDjhQbgTwjvgFTDfAbHEv211yXvYoBDeB/J586Xp9MsjOrGCKPVKSMvZJ3anV/5Z91sgME8vLGQSAg8kwu0O79ehjkdNxg/hSWgTLJX4Nv7/8t8mc0jSuUO60+qCcu4b+nVgWhw99mo+W+NRBnIEq3jvHm257z+s3s5hpyDCzieo/HVNaFUHu9tGZdDSFaV1vjvosAR6dH4+tw/WeHngPUJYC/p/WFY8e1B7dm1DFZVVtHNXDU24OI1OPOpHpQxGCijhsxfks0du6rV9mfzLY8orwobcPGp+dWSvK6fx01ZQeWU1nXZcF7rotJ4sw/JES9S85mUQohZ0HEzPejTrgK3vwMCGf0MRNXjU3Oa+rQ2IEoChySlnTtn2U7IRWeA1F835LGuJOf+hWCLs8rrzexO8s+98sYlGnpFMEj4qawHag6gFhA8i3Dqo0g95Qfvg4YV3GmsyjAp4MI/Qbzxuv8PDeO3UFbRt+2467tAEatO6OV17bi8OfZR50zupLb3wQf06D8vqwKFsWGtQfuChCXTTiPQ6e4RXWRj9bEQN/Q/TF5CAyY+v4nl615WZ7C1tzPLok9eYIXJBwvzhlf/LHzI4xB4GUqzp8z/cWG/MUJ/MnY1bdtLvfpnE66SNqIm3HWt9es929fYrRAb06/3j+miuYyJHIFPRyB+MIm7yxL8/tILl9NiDE+ji03qw0ct8vMYbOMiaCNxe+1cxjTozuV60hRK1oKqnvqcIKAJBEYiKqGFThzJw999Xs/KOM2M5+eVUUVnNoTymEioLNhrkFmqA34MQNXwTXgR4waCUTHkqlxC2BItfmPZgkUaYzX+Wl3L4I5RrbKomefQiakKg0GaQrT+P7EOd4luGUpax2U28JJ2Jz+CjOtFj/8hnsrk0p4wJ7sRL0mjSo7VngeBdzFlXTpNm57i+Y6sL51+wYUHxmTginW59fBUd0a8DewChrCGU5c8j0+mL77bRuqIKuuCUHoyr2Z7fD0liS+q4s1PZ44iN/fjDE+uFPn6XU0Y3zcyhYw/pSKOHpUZCWUFGEVaGcyebtu2OhE5edXavOmGUIgM4Ezb+gjS6cUZ2pK1OYQ463vB6OrETTCR8Uwi0hNQ6iVpGcrsIiUTboGDg7A3CraaP78/jD5kC8T59YBcm7yDRZn1OeXWTL1sdaJecnYBCihBdkFt4IPBEQ9REnt3mZRCiFnQchKj5fc+2Dvj1PQh2e0vUbHPf1gYvOQtD1DBnEVLoNhfxNy9Zh8EC58f+8mQtgbjt8j7sncVz/zV9ee3GWnDjxenUokUzfg9yDm9ZEEUZZGfKk7XRDgekx3GZMOQE5Vas2cFzHms8zrPBoNS+TYvIOo/wSLc6ocw/+3YhkyIYdx5bkM9E7dRju1jLNjWihv7CMwbijLPewOm/y0vZGAXi4YavnPWDjEz5Wy4fE7hrbCbBk+knG2b0Bbyp8LaZ+9Wo36VQfwdRc8oR5DMa+UM5N3mC1xBREvJ0jGtJ91+dxTIrj42offpNrQGypHQXjTunFxs0nERPwqg19DGoGqrvKQKKgB8CURO1XxyeSLfOzqG1RZVshYM35egDO9L98/LqETUQt2gs6dJwhLUgwQHCYeBh2VK6m62W2ABSk9owUQvaHtRphrUdmtWBDkyPsxIuUVyh5Nw9N4+TTuA8HbxB8gRRluHZgnKExR6WZxA1eeCxwcYhh/BB1BCq4fWOra4pf8jgMyQgJU5iZG5IQlLd2nPygE4cYocx7taptecZNSHARVt2sSL54gcb6Pvc7XT9hWkELwQIvbl5exE1t7a6EbUg4w2vgRM7ExNY/0UWvDxqkI3xF/RmwmuSO1FqJAzXmfRGklNgs3bKq5uciKfXTJxj1iEY4IwYEp/Me2cDE3AJPQ4ie27nrvbGoxZm3kn79mYd8Op7EOz2lqhhDfOb+7Y2ACuEYw09vivPCa/HTzHF/ISBx20uus1dU9ZFWWZSPyqD10+Ei+IsMZJFeCnpQRRlRFZAyYanXpTrMEQNXrSHnltDE0em0zMLC+ndxZuYRBxzSEJkncf5vjB1nnlCN2vZWBA1ITY2xR9/9yNGe1Pe5pWFoRIGwL+Oy2LvP4ydfgRF2iJRBggHhyc2LFEz9ys3+XfKUVCi5iyHJFxu8oQzjzCaFZfs5D0NcxLn0s0xsxE1rAMwtN7xVC5HVtxz5Y8RNc72KlFT5VsRUAQaAgFXomZ6wdyy8GGBO21gF95UoTicekwXGnxUIg36WWI9y76bAokwyZLS3dSjS2vug82jBiUI53qQuARWMIT0IExDkmyEaQ++J0oVyNLwwUmcOc98bKGPOet2MAFC2ASUJngXWQFyJE4x63QLscGmAGswCJ+E+DnfQ+iM7R1sCG51+REjt/e9fnvhvQ1MLpM6exM19BXjgDDHi07twWGC2MxgcTxrcBKPdUMStSDyBwXUiZ3znJ2E1WEsJZuoSeaRGOSkozvXIahOkouwtgPS4visJmT7phnZtGz19kjCGqe8usmJrY6Pl5TQjvIqTrCAB1bbO+esZus2yGIQ2fNLJoI6zXmJLG9vfVZMD17bL2L5/vzbrTz/QFhlvIOMg1tSIef3/NYBW99t2NnWGBsZMbH1mvu2NshZyOSureucUZP1qFunVpwwyK8tLHcec9E2/2NF1BBOBm/6yUd3prVFFbR56y4qKdsd6lwXvGXihcgrqIiESiI5iazzkD2v820IN8YaCsOFhFkGKdtUz6jBOPXAs2to1JkpNODAeA7Rtp1Rg5wiuyHOD15wSnf2eoYlaqgDxkeMoxneD4OZmxwhsYxtbrqVW7KyzFWenCQae1VCXMs6XjE/HMx14JuVpRxRhPDN+8b1jZyN1NDHhlBLtQ5FQBEwEYjaowYFbf3GSk7EgEfO5DgVRvx7yYoytvzj/BG8Y1Cgk7u24fAJmxIlSvMPe7wz+DeUSMTYS9iBELUg7UF58f4s/n5bJIwjDFFDKNGcN9fTU2/UJgG47rzeHLMfRFmWzQrkis/4zcjm8LUxZ6XwGT/UJ2nQsamh37Z3vOoCwbhujyfI6cHCmR5YVqGswGMERQhnQm55LKdOe0Bgbnt8FY3+XQodlBHH50EQ9umW5llSH596bGcacXpPzgAKL5wkiHEjavBY3T4qg4q3/phR0tlW55QNOt55BeX1sBNM5Luo2yvrI0IdkaCgfGc1EzWMO66kQBINZC9F6GPpjt302sfFNHZ4Cme1M0kexhXhiU++tr6OvDrlBHXZ6lj8/Vaa/uI6Phs34IB4emfxZnrpg1oCjayUQWTPSdT85iXk49bHctjiPOK0noQwUig2CB2VLJhBx0GIWrTrAJKJePUdGQZt2CFMtCE8avA+uc39gk2V1jaAhEHOoMidc3Jt+vhWLZuz9whhZVcOT+UEB36KKQg/wpDd5qLbWmLOfz+ihnkCw9PNI2uTIt05JzdQ6CPOl0JZhbcLj4TQQj4QovmHM1M4lNKZ9dH5O9aelxYVcWbI71aV0b1P59ENF6YxLrLOSzY+Z1mEcuLsJkIdEaoJ49AdozPpX0tKrGVhWEEY8Q3Ts2nX7mom0IlGKDv65PVdyWDpbA/Cw80zaqXbazNgBsVib8ujTzZyI4bK3t3bsrETxhe3fsJbNGt+PtXU1ND4C9M4dPHvbxbw2m/LyOgW+mjufeaa7iVHMED59cWrHDx/bvKEdRxrMfY77GG42uc3g7ryMYD7n11Dky5N5/N0buPlzPqIkHfUxUcY9uyhMNgqUVMFWxFQBBoagVBEzby/BxsoFNVHXq496zDhojSaODMncv+S3z1q5pkYMxEF6nGGe4FUYfP99bFdmNiZ2R+RFlfuPLK1x3mvFqyKOE8k54zwbbN/ong471GTtmOTmzgrm75ZWcZ38CBBNTYIU2Exz73JGRX8HZsjwoSw0cAavOCjIuqW2No1mQiUJ+c7kiTAVpe8hzYDV/xbygw8NLFOvfBWwjro/FZmSjua+vwaPtQPCyeSiSDsU/pgCiRC/K55YDldPjSZLa4ggrh6QZJ0iKcW7fnrVVnsscG9R5f+Jpmqqmrob2+sZ2XP2VYJqQojfxhvpDx/ZVFRHXzRH9x1Jt9FCA8UERCfJ17NZ4Ueij0UP9yRh/aIjEKRRugMyAHuhjLv1xG5FY8ArM94cOcYvClQzE15dZMvrzpw3g33slXurCbU/8w7hey9w5j16t4m8D1qIGogCTJnnIuJOS8RpgRvLuS2vLKKenVvSzdf2odTsIcZh4ZYB+BRs/XdDzsziYLbGuOlDDqxss19vzZg/IHp+19tYSMPjEpIzz/0+G58NxVkDo9NMfWai875jPBGc/7DAARvHB5cJwKjEGQUsnXJ6T0j96GBgARJJoIyIJ7IuFu95/YUc40Nc3cYUrnf+0weYZxxJQsScgw/MYk9xpLlF+221Yk1BG2HEfEve87MyRrsVlZC+WSuet29aPsu2iZ3xcErbRI1GNEas7xNhvB3GEuxV8O7a4bhOtuJCBnc/Yh1GffbIVEL7reTuyX9ZNVc6086qhOf4TX3K1l7JAuvlxx5fcNP/pA4xylPWIdXrN3BxzVwVtrsC7xoQtSgYwS5Rw1hxTDUyp2r0rfc9T96hzX0saHVVa1PEWiaCIQiak0TIu11U0egIa8l2BdYut2jti/asb9+0+aBaMx2709tCaL0NyY2+q1gCDSWDDXGdxrjG8FQDfaWetSC4aRvKQKKQHAElKgFx0rfbKII/FSIGqy/bmdOm+iwcrfF8i/eMPwmHsfGxmp/asv+hk1TltEwfW8sGWqM7zTGN8Jga3vX2V71qNkQ078rAopAEASUqAVBSd9p0giYYavONP5NGhjtvCKgCCgCioAioAgoAopAzBBQohYzaLViRUARUAQUAUVAEVAEFAFFQBFQBKJDQIladLhpKUVAEVAEFAFFQBFQBBQBRUARUARihoAStZhBqxUrAoqAIqAIKAKKgCKgCCgCioAiEB0CStSiw01LKQKKgCKgCCgCioAioAgoAoqAIhAzBJSoxQxarVgRUAQUAUVAEVAEFAFFQBFQBBSB6BBQohYdblpKEVAEFAFFQBFQBBQBRUARUAQUgZghoEQtZtBqxYqAIqAIKAKKgCKgCCgCioAioAhEh4AStehw01KKgCKgCCgCioAioAgoAoqAIqAIxAwBJWoxg1YrVgQUAUVAEVAEFAFFQBFQBBQBRSA6BJSoRYebllIEFAFFQBFQBBQBRUARUAQUAUUgZggoUYsZtFqxIqAIKAKKgCKgCCgCioAioAgoAtEhoEQtOty0lCKgCCgCioAioAgoAoqAIqAIKAIxQ0CJWsyg1YoVAUVAEVAEFAFFQBFQBBQBRUARiA6B/wNt/fu4EUSRT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5845" name="Picture 5" descr="C:\Users\HewisonT\Downloads\downlo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4901" y="35625"/>
            <a:ext cx="4162425" cy="3557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GEO-LEO IR Issues – Diurnal/Seasonal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35034"/>
            <a:ext cx="8915400" cy="4891129"/>
          </a:xfrm>
        </p:spPr>
        <p:txBody>
          <a:bodyPr/>
          <a:lstStyle/>
          <a:p>
            <a:r>
              <a:rPr lang="de-DE" sz="2800" dirty="0" smtClean="0"/>
              <a:t>Account for diurnal variations in GEO imagers‘ calibration</a:t>
            </a:r>
          </a:p>
          <a:p>
            <a:pPr lvl="1"/>
            <a:r>
              <a:rPr lang="de-DE" sz="2000" dirty="0" smtClean="0"/>
              <a:t>Important issue for 3-axis stabilised platforms</a:t>
            </a:r>
          </a:p>
          <a:p>
            <a:pPr lvl="1"/>
            <a:r>
              <a:rPr lang="de-DE" sz="2000" dirty="0" smtClean="0"/>
              <a:t>Thermal + Straylight factors</a:t>
            </a:r>
          </a:p>
          <a:p>
            <a:pPr lvl="1"/>
            <a:r>
              <a:rPr lang="de-DE" sz="2000" dirty="0" smtClean="0"/>
              <a:t>Especially in eclipse season?</a:t>
            </a:r>
          </a:p>
          <a:p>
            <a:pPr lvl="1"/>
            <a:r>
              <a:rPr lang="de-DE" sz="2000" dirty="0" smtClean="0"/>
              <a:t>Inadequate Midnight Black Body Correction</a:t>
            </a:r>
          </a:p>
          <a:p>
            <a:pPr lvl="1"/>
            <a:r>
              <a:rPr lang="de-DE" sz="2000" dirty="0" smtClean="0"/>
              <a:t>Combine results from multiple reference sensors</a:t>
            </a:r>
            <a:br>
              <a:rPr lang="de-DE" sz="2000" dirty="0" smtClean="0"/>
            </a:br>
            <a:r>
              <a:rPr lang="de-DE" sz="2000" dirty="0" smtClean="0"/>
              <a:t>(on platforms with different equator crossing times)</a:t>
            </a:r>
          </a:p>
          <a:p>
            <a:pPr lvl="1"/>
            <a:r>
              <a:rPr lang="de-DE" sz="2000" dirty="0" smtClean="0"/>
              <a:t>Assign different uncertainties to different times of day/season?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Are seasonal variations sufficiently accounted for in current products?</a:t>
            </a:r>
          </a:p>
        </p:txBody>
      </p:sp>
      <p:sp>
        <p:nvSpPr>
          <p:cNvPr id="4" name="Rectangle 3"/>
          <p:cNvSpPr/>
          <p:nvPr/>
        </p:nvSpPr>
        <p:spPr>
          <a:xfrm>
            <a:off x="671450" y="4669373"/>
            <a:ext cx="81875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92D050"/>
                </a:solidFill>
              </a:rPr>
              <a:t>Recommendation: KMA to assess uncertainties in double differences between COMS-1/MI and IASI-A and -B (e.g. as standard error)</a:t>
            </a:r>
            <a:endParaRPr lang="en-GB" sz="20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GEO-LEO IR Issues – Cold End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35034"/>
            <a:ext cx="8915400" cy="4891129"/>
          </a:xfrm>
        </p:spPr>
        <p:txBody>
          <a:bodyPr/>
          <a:lstStyle/>
          <a:p>
            <a:r>
              <a:rPr lang="de-DE" sz="2800" dirty="0" smtClean="0"/>
              <a:t>Current ATBD uses linear weighted regression of collocated radiances</a:t>
            </a:r>
          </a:p>
          <a:p>
            <a:pPr lvl="1"/>
            <a:r>
              <a:rPr lang="de-DE" sz="2000" dirty="0" smtClean="0"/>
              <a:t>Concentrate on warm end (more clear sky pixels near equator)</a:t>
            </a:r>
          </a:p>
          <a:p>
            <a:pPr lvl="1"/>
            <a:r>
              <a:rPr lang="de-DE" sz="2000" dirty="0" smtClean="0"/>
              <a:t>Reliability of results at cold end needs further validation</a:t>
            </a:r>
          </a:p>
          <a:p>
            <a:pPr lvl="1"/>
            <a:r>
              <a:rPr lang="de-DE" sz="2000" dirty="0" smtClean="0"/>
              <a:t>Conversion to brightness temperature amplifies errors</a:t>
            </a:r>
          </a:p>
          <a:p>
            <a:pPr lvl="1"/>
            <a:r>
              <a:rPr lang="de-DE" sz="2000" dirty="0" smtClean="0"/>
              <a:t>Could use alternative algorithm</a:t>
            </a:r>
          </a:p>
          <a:p>
            <a:pPr lvl="1"/>
            <a:r>
              <a:rPr lang="de-DE" sz="2000" dirty="0" smtClean="0"/>
              <a:t>E.g. Convert collocated radiance to Tb, bin, then do regression?</a:t>
            </a:r>
            <a:br>
              <a:rPr lang="de-DE" sz="2000" dirty="0" smtClean="0"/>
            </a:br>
            <a:endParaRPr lang="de-DE" sz="20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71450" y="4120732"/>
            <a:ext cx="8187541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spcBef>
                <a:spcPts val="0"/>
              </a:spcBef>
              <a:spcAft>
                <a:spcPts val="0"/>
              </a:spcAft>
            </a:pPr>
            <a:r>
              <a:rPr lang="en-GB" sz="2000" b="0" dirty="0" smtClean="0">
                <a:solidFill>
                  <a:srgbClr val="FF0000"/>
                </a:solidFill>
                <a:latin typeface="Calibri"/>
              </a:rPr>
              <a:t>GIR.2016.3o.1  </a:t>
            </a:r>
            <a:endParaRPr lang="en-GB" sz="4000" b="0" dirty="0" smtClean="0">
              <a:solidFill>
                <a:srgbClr val="FF0000"/>
              </a:solidFill>
              <a:latin typeface="Arial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r>
              <a:rPr lang="en-US" sz="2000" b="0" dirty="0" smtClean="0">
                <a:solidFill>
                  <a:srgbClr val="FF0000"/>
                </a:solidFill>
                <a:latin typeface="Calibri"/>
              </a:rPr>
              <a:t>Arata to check how the cold end corrections are behaving using AIRS.  </a:t>
            </a:r>
            <a:endParaRPr lang="en-GB" sz="4000" b="0" dirty="0" smtClean="0">
              <a:solidFill>
                <a:srgbClr val="FF0000"/>
              </a:solidFill>
              <a:latin typeface="Arial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r>
              <a:rPr lang="en-GB" sz="2000" b="0" dirty="0" smtClean="0">
                <a:solidFill>
                  <a:srgbClr val="FF0000"/>
                </a:solidFill>
                <a:latin typeface="Calibri"/>
              </a:rPr>
              <a:t>GIR.2016.3o.2  </a:t>
            </a:r>
            <a:endParaRPr lang="en-GB" sz="4000" b="0" dirty="0" smtClean="0">
              <a:solidFill>
                <a:srgbClr val="FF0000"/>
              </a:solidFill>
              <a:latin typeface="Arial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r>
              <a:rPr lang="en-US" sz="2000" b="0" dirty="0" smtClean="0">
                <a:solidFill>
                  <a:srgbClr val="FF0000"/>
                </a:solidFill>
                <a:latin typeface="Calibri"/>
              </a:rPr>
              <a:t>Arata to use the various regression methods for both radiance and brightness temperatures and process the corrections as derived from AIRS and report back.  </a:t>
            </a:r>
          </a:p>
          <a:p>
            <a:pPr fontAlgn="t">
              <a:spcBef>
                <a:spcPts val="0"/>
              </a:spcBef>
              <a:spcAft>
                <a:spcPts val="0"/>
              </a:spcAft>
            </a:pPr>
            <a:r>
              <a:rPr lang="de-DE" sz="3200" b="0" dirty="0" smtClean="0">
                <a:solidFill>
                  <a:srgbClr val="FF0000"/>
                </a:solidFill>
                <a:latin typeface="Arial"/>
              </a:rPr>
              <a:t>How to follow up these activities?</a:t>
            </a:r>
            <a:endParaRPr lang="en-US" sz="1600" b="0" dirty="0" smtClean="0">
              <a:solidFill>
                <a:srgbClr val="FF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GEO-LEO IR Issues – New GEO imagers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35034"/>
            <a:ext cx="8915400" cy="4891129"/>
          </a:xfrm>
        </p:spPr>
        <p:txBody>
          <a:bodyPr/>
          <a:lstStyle/>
          <a:p>
            <a:r>
              <a:rPr lang="de-DE" sz="2800" dirty="0" smtClean="0"/>
              <a:t>New GEO imagers have new channels</a:t>
            </a:r>
          </a:p>
          <a:p>
            <a:r>
              <a:rPr lang="de-DE" sz="2800" dirty="0" smtClean="0"/>
              <a:t>Spectral coverage of reference instruments?</a:t>
            </a:r>
          </a:p>
          <a:p>
            <a:pPr lvl="1"/>
            <a:r>
              <a:rPr lang="de-DE" sz="2400" dirty="0" smtClean="0"/>
              <a:t>Extension of gap-filling method?</a:t>
            </a:r>
          </a:p>
          <a:p>
            <a:r>
              <a:rPr lang="de-DE" sz="2800" dirty="0" smtClean="0"/>
              <a:t>Development of GSICS products?</a:t>
            </a: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GEO Imagers Spectral Coverage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1887" y="1600206"/>
          <a:ext cx="9155874" cy="4313712"/>
        </p:xfrm>
        <a:graphic>
          <a:graphicData uri="http://schemas.openxmlformats.org/drawingml/2006/table">
            <a:tbl>
              <a:tblPr/>
              <a:tblGrid>
                <a:gridCol w="863760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</a:tblGrid>
              <a:tr h="3594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Meteosat/FCI</a:t>
                      </a:r>
                      <a:endParaRPr lang="en-GB" sz="1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3"/>
                        </a:rPr>
                        <a:t>GOES-R/ABI</a:t>
                      </a:r>
                      <a:endParaRPr lang="en-GB" sz="1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4"/>
                        </a:rPr>
                        <a:t>Himawari-8/AHI</a:t>
                      </a:r>
                      <a:endParaRPr lang="en-GB" sz="1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5"/>
                        </a:rPr>
                        <a:t>FY-4A/AGRI</a:t>
                      </a:r>
                      <a:endParaRPr lang="en-GB" sz="1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6"/>
                        </a:rPr>
                        <a:t>KOMPSAT-2A/AMI</a:t>
                      </a:r>
                      <a:endParaRPr lang="en-GB" sz="1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7"/>
                        </a:rPr>
                        <a:t>INSAT-3DR/Imager</a:t>
                      </a:r>
                      <a:endParaRPr lang="en-GB" sz="1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94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SWIR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94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MWIR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9476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476"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4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LWIR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947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47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47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47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47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</TotalTime>
  <Words>811</Words>
  <Application>Microsoft Office PowerPoint</Application>
  <PresentationFormat>A4 Paper (210x297 mm)</PresentationFormat>
  <Paragraphs>397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Developing GSICS products for IR channels of GEO imagers  Tim Hewison</vt:lpstr>
      <vt:lpstr>Slide 2</vt:lpstr>
      <vt:lpstr>GEO-LEO IR Issues - Prime</vt:lpstr>
      <vt:lpstr>GEO-LEO IR Issues – Incidence Angle</vt:lpstr>
      <vt:lpstr>Meteosat-7</vt:lpstr>
      <vt:lpstr>GEO-LEO IR Issues – Diurnal/Seasonal</vt:lpstr>
      <vt:lpstr>GEO-LEO IR Issues – Cold End</vt:lpstr>
      <vt:lpstr>GEO-LEO IR Issues – New GEO imagers</vt:lpstr>
      <vt:lpstr>GEO Imagers Spectral Coverage</vt:lpstr>
      <vt:lpstr>Actions on IR Sub-Group</vt:lpstr>
      <vt:lpstr>IR Sub-Group Activities</vt:lpstr>
      <vt:lpstr>Slide 12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1100</cp:revision>
  <cp:lastPrinted>2006-03-06T14:11:17Z</cp:lastPrinted>
  <dcterms:created xsi:type="dcterms:W3CDTF">1997-07-23T08:21:02Z</dcterms:created>
  <dcterms:modified xsi:type="dcterms:W3CDTF">2017-03-16T08:05:21Z</dcterms:modified>
</cp:coreProperties>
</file>