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499" r:id="rId2"/>
    <p:sldId id="570" r:id="rId3"/>
    <p:sldId id="575" r:id="rId4"/>
    <p:sldId id="574" r:id="rId5"/>
    <p:sldId id="568" r:id="rId6"/>
    <p:sldId id="569" r:id="rId7"/>
    <p:sldId id="592" r:id="rId8"/>
    <p:sldId id="593" r:id="rId9"/>
    <p:sldId id="594" r:id="rId10"/>
    <p:sldId id="595" r:id="rId11"/>
    <p:sldId id="596" r:id="rId12"/>
    <p:sldId id="597" r:id="rId13"/>
    <p:sldId id="598" r:id="rId14"/>
    <p:sldId id="576" r:id="rId15"/>
    <p:sldId id="577" r:id="rId16"/>
    <p:sldId id="588" r:id="rId17"/>
    <p:sldId id="589" r:id="rId18"/>
    <p:sldId id="565" r:id="rId19"/>
    <p:sldId id="531" r:id="rId20"/>
    <p:sldId id="533" r:id="rId21"/>
    <p:sldId id="538" r:id="rId22"/>
    <p:sldId id="539" r:id="rId23"/>
    <p:sldId id="541" r:id="rId24"/>
    <p:sldId id="591" r:id="rId25"/>
    <p:sldId id="599" r:id="rId26"/>
    <p:sldId id="600" r:id="rId27"/>
    <p:sldId id="601" r:id="rId28"/>
    <p:sldId id="6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3728" autoAdjust="0"/>
  </p:normalViewPr>
  <p:slideViewPr>
    <p:cSldViewPr snapToGrid="0">
      <p:cViewPr varScale="1">
        <p:scale>
          <a:sx n="63" d="100"/>
          <a:sy n="63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83196-91C6-455D-8476-A4E7D2571E8D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E2D2A-A77E-4C4C-BF93-2C1AB56A4A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E2D2A-A77E-4C4C-BF93-2C1AB56A4A5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8CD90-F628-46FF-B75B-7C33AA5870C7}" type="slidenum">
              <a:rPr lang="en-US"/>
              <a:pPr/>
              <a:t>13</a:t>
            </a:fld>
            <a:endParaRPr lang="en-US"/>
          </a:p>
        </p:txBody>
      </p:sp>
      <p:sp>
        <p:nvSpPr>
          <p:cNvPr id="229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4030"/>
            <a:ext cx="5485772" cy="41129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2D501-E0B8-4802-A318-B5C9ED01A261}" type="slidenum">
              <a:rPr lang="en-US"/>
              <a:pPr/>
              <a:t>24</a:t>
            </a:fld>
            <a:endParaRPr lang="en-US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40" y="687059"/>
            <a:ext cx="456572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4030"/>
            <a:ext cx="5485772" cy="41129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5138" indent="-465138">
              <a:defRPr/>
            </a:lvl1pPr>
            <a:lvl2pPr marL="852488" indent="-395288">
              <a:defRPr/>
            </a:lvl2pPr>
            <a:lvl3pPr marL="1193800" indent="-341313">
              <a:defRPr/>
            </a:lvl3pPr>
            <a:lvl4pPr marL="1487488" indent="-293688">
              <a:defRPr/>
            </a:lvl4pPr>
            <a:lvl5pPr marL="1720850" indent="-2333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3F308-9105-4645-9674-8D087866A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</a:t>
            </a:r>
            <a:r>
              <a:rPr lang="en-US" dirty="0" smtClean="0"/>
              <a:t>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2017-03-22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GSICS WG Meeting, Madison, WI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4" descr="GSICS300px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168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468px-NOAA_logo.svg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228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50"/>
        </a:buClr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48919"/>
            <a:ext cx="8305800" cy="1951532"/>
          </a:xfrm>
        </p:spPr>
        <p:txBody>
          <a:bodyPr>
            <a:noAutofit/>
          </a:bodyPr>
          <a:lstStyle/>
          <a:p>
            <a:r>
              <a:rPr lang="en-US" dirty="0" smtClean="0"/>
              <a:t>NOAA-KMA </a:t>
            </a:r>
            <a:r>
              <a:rPr lang="en-US" dirty="0" smtClean="0"/>
              <a:t>Collaboration 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Imager Midnight IR </a:t>
            </a:r>
            <a:r>
              <a:rPr lang="en-US" dirty="0" smtClean="0"/>
              <a:t>Calibration Anomaly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Xiangqian </a:t>
            </a:r>
            <a:r>
              <a:rPr lang="en-US" dirty="0" smtClean="0"/>
              <a:t>Wu</a:t>
            </a:r>
            <a:endParaRPr lang="en-US" dirty="0" smtClean="0"/>
          </a:p>
          <a:p>
            <a:r>
              <a:rPr lang="en-US" dirty="0" smtClean="0"/>
              <a:t>2017-03-22, </a:t>
            </a:r>
            <a:r>
              <a:rPr lang="en-US" dirty="0" smtClean="0"/>
              <a:t>GSICS WG Meeting, </a:t>
            </a:r>
            <a:r>
              <a:rPr lang="en-US" dirty="0" smtClean="0"/>
              <a:t>Madison, WI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GSST_2001_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GSST_2001_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GSST_2001_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BCC_f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7" y="1846742"/>
            <a:ext cx="4572844" cy="3532978"/>
          </a:xfrm>
          <a:prstGeom prst="rect">
            <a:avLst/>
          </a:prstGeom>
          <a:noFill/>
        </p:spPr>
      </p:pic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82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228355" name="Picture 3" descr="Mik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3" y="3969068"/>
            <a:ext cx="4267200" cy="2371725"/>
          </a:xfrm>
          <a:prstGeom prst="rect">
            <a:avLst/>
          </a:prstGeom>
          <a:noFill/>
        </p:spPr>
      </p:pic>
      <p:pic>
        <p:nvPicPr>
          <p:cNvPr id="228356" name="Picture 4" descr="Mik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813" y="1408748"/>
            <a:ext cx="4191000" cy="2344737"/>
          </a:xfrm>
          <a:prstGeom prst="rect">
            <a:avLst/>
          </a:prstGeom>
          <a:noFill/>
        </p:spPr>
      </p:pic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230403" name="Picture 3" descr="Mik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10400" cy="4938713"/>
          </a:xfrm>
          <a:prstGeom prst="rect">
            <a:avLst/>
          </a:prstGeom>
          <a:noFill/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7086600" y="2590800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Not a problem without this varying radiator</a:t>
            </a:r>
          </a:p>
        </p:txBody>
      </p:sp>
      <p:sp>
        <p:nvSpPr>
          <p:cNvPr id="230406" name="Oval 6"/>
          <p:cNvSpPr>
            <a:spLocks noChangeArrowheads="1"/>
          </p:cNvSpPr>
          <p:nvPr/>
        </p:nvSpPr>
        <p:spPr bwMode="auto">
          <a:xfrm>
            <a:off x="6248400" y="2667000"/>
            <a:ext cx="7620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3746500" y="1243013"/>
            <a:ext cx="4945063" cy="496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192338" y="2012950"/>
            <a:ext cx="61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1800" baseline="-2500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241667" name="Picture 3" descr="Mik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10400" cy="4938713"/>
          </a:xfrm>
          <a:prstGeom prst="rect">
            <a:avLst/>
          </a:prstGeom>
          <a:noFill/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7294563" y="2211388"/>
            <a:ext cx="16065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OK if </a:t>
            </a:r>
            <a:r>
              <a:rPr lang="en-US" sz="160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=1 or</a:t>
            </a: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 T</a:t>
            </a:r>
            <a:r>
              <a:rPr lang="en-US" sz="1600" baseline="-25000">
                <a:solidFill>
                  <a:srgbClr val="FF3300"/>
                </a:solidFill>
                <a:latin typeface="Comic Sans MS" pitchFamily="66" charset="0"/>
              </a:rPr>
              <a:t>env</a:t>
            </a: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=T</a:t>
            </a:r>
            <a:r>
              <a:rPr lang="en-US" sz="1600" baseline="-25000">
                <a:solidFill>
                  <a:srgbClr val="FF3300"/>
                </a:solidFill>
                <a:latin typeface="Comic Sans MS" pitchFamily="66" charset="0"/>
              </a:rPr>
              <a:t>BB</a:t>
            </a:r>
            <a:endParaRPr lang="en-US" sz="160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Less true for GOES</a:t>
            </a:r>
          </a:p>
        </p:txBody>
      </p:sp>
      <p:sp>
        <p:nvSpPr>
          <p:cNvPr id="241669" name="Oval 5"/>
          <p:cNvSpPr>
            <a:spLocks noChangeArrowheads="1"/>
          </p:cNvSpPr>
          <p:nvPr/>
        </p:nvSpPr>
        <p:spPr bwMode="auto">
          <a:xfrm>
            <a:off x="6248400" y="2667000"/>
            <a:ext cx="762000" cy="7620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2192338" y="2012950"/>
            <a:ext cx="61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1800" baseline="-2500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4972050" y="1997075"/>
            <a:ext cx="61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1800" baseline="-2500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6356350" y="2874963"/>
            <a:ext cx="61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1800" baseline="-25000">
                <a:solidFill>
                  <a:schemeClr val="bg1"/>
                </a:solidFill>
                <a:latin typeface="Comic Sans MS" pitchFamily="66" charset="0"/>
              </a:rPr>
              <a:t>env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20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  <p:bldP spid="241669" grpId="0" animBg="1"/>
      <p:bldP spid="241669" grpId="1" animBg="1"/>
      <p:bldP spid="241669" grpId="2" animBg="1"/>
      <p:bldP spid="2416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232451" name="Picture 3" descr="Mik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629400" cy="4694238"/>
          </a:xfrm>
          <a:prstGeom prst="rect">
            <a:avLst/>
          </a:prstGeom>
          <a:noFill/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233475" name="Picture 3" descr="Mik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019925" cy="5245100"/>
          </a:xfrm>
          <a:prstGeom prst="rect">
            <a:avLst/>
          </a:prstGeom>
          <a:noFill/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085" y="228600"/>
            <a:ext cx="6835515" cy="1143000"/>
          </a:xfrm>
        </p:spPr>
        <p:txBody>
          <a:bodyPr/>
          <a:lstStyle/>
          <a:p>
            <a:r>
              <a:rPr lang="en-US" sz="4800" b="1" dirty="0" smtClean="0"/>
              <a:t>Existing MBCC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64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not under thermal stress:</a:t>
            </a:r>
          </a:p>
          <a:p>
            <a:pPr lvl="1"/>
            <a:r>
              <a:rPr lang="en-US" dirty="0" smtClean="0"/>
              <a:t>Derive </a:t>
            </a:r>
            <a:r>
              <a:rPr lang="en-US" i="1" dirty="0" smtClean="0"/>
              <a:t>m</a:t>
            </a:r>
            <a:r>
              <a:rPr lang="en-US" dirty="0" smtClean="0"/>
              <a:t> from space counts and blackbody counts and radiance;</a:t>
            </a:r>
          </a:p>
          <a:p>
            <a:pPr lvl="1"/>
            <a:r>
              <a:rPr lang="en-US" dirty="0" smtClean="0"/>
              <a:t>Relate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MBCC</a:t>
            </a:r>
            <a:r>
              <a:rPr lang="en-US" dirty="0" smtClean="0"/>
              <a:t> with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mirror</a:t>
            </a:r>
            <a:r>
              <a:rPr lang="en-US" dirty="0" smtClean="0"/>
              <a:t> by regression;</a:t>
            </a:r>
          </a:p>
          <a:p>
            <a:r>
              <a:rPr lang="en-US" dirty="0" smtClean="0"/>
              <a:t>When under thermal stress:</a:t>
            </a:r>
          </a:p>
          <a:p>
            <a:pPr lvl="1"/>
            <a:r>
              <a:rPr lang="en-US" dirty="0" smtClean="0"/>
              <a:t>Derive </a:t>
            </a:r>
            <a:r>
              <a:rPr lang="en-US" i="1" dirty="0" smtClean="0"/>
              <a:t>m</a:t>
            </a:r>
            <a:r>
              <a:rPr lang="en-US" dirty="0" smtClean="0"/>
              <a:t> from space counts and blackbody counts and radiance;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MBCC</a:t>
            </a:r>
            <a:r>
              <a:rPr lang="en-US" dirty="0" smtClean="0"/>
              <a:t> from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mirror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Decide whether to use </a:t>
            </a:r>
            <a:r>
              <a:rPr lang="en-US" i="1" dirty="0" smtClean="0"/>
              <a:t>m</a:t>
            </a:r>
            <a:r>
              <a:rPr lang="en-US" dirty="0" smtClean="0"/>
              <a:t> or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MBCC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172200" cy="792162"/>
          </a:xfrm>
        </p:spPr>
        <p:txBody>
          <a:bodyPr>
            <a:noAutofit/>
          </a:bodyPr>
          <a:lstStyle/>
          <a:p>
            <a:r>
              <a:rPr lang="en-US" b="1" dirty="0" smtClean="0"/>
              <a:t>MBCC Performance Evaluation – GOES-11 Imager IR Channels</a:t>
            </a:r>
            <a:endParaRPr lang="en-US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962" y="1905000"/>
            <a:ext cx="7034876" cy="4495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160020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  Ch2                                 Ch3                                  Ch4                                  Ch5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981200"/>
            <a:ext cx="532518" cy="4355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Jan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Feb</a:t>
            </a:r>
          </a:p>
          <a:p>
            <a:endParaRPr lang="en-US" sz="1000" b="1" dirty="0" smtClean="0"/>
          </a:p>
          <a:p>
            <a:r>
              <a:rPr lang="en-US" sz="1400" b="1" dirty="0" smtClean="0"/>
              <a:t>Mar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Apr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May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Jun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Jul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Aug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Sep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Oct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Nov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Dec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0" y="1828800"/>
            <a:ext cx="532518" cy="4355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Jan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Feb</a:t>
            </a:r>
          </a:p>
          <a:p>
            <a:endParaRPr lang="en-US" sz="1000" b="1" dirty="0" smtClean="0"/>
          </a:p>
          <a:p>
            <a:r>
              <a:rPr lang="en-US" sz="1400" b="1" dirty="0" smtClean="0"/>
              <a:t>Mar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Apr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May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Jun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Jul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Aug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Sep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Oct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Nov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Dec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6553200"/>
            <a:ext cx="548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Diurnal variation varies at different channel and different season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128604" y="2638269"/>
            <a:ext cx="629587" cy="329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116112" y="4769371"/>
            <a:ext cx="629587" cy="329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Calibration of Imager infrare</a:t>
            </a:r>
            <a:r>
              <a:rPr lang="en-US" dirty="0" smtClean="0"/>
              <a:t>d channels is unstable around satellite midnight.</a:t>
            </a:r>
          </a:p>
          <a:p>
            <a:pPr marL="457200" indent="-457200"/>
            <a:r>
              <a:rPr lang="en-US" dirty="0" smtClean="0"/>
              <a:t>Thermal stress plays a major role.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95600" y="5175504"/>
          <a:ext cx="6080760" cy="1682496"/>
        </p:xfrm>
        <a:graphic>
          <a:graphicData uri="http://schemas.openxmlformats.org/drawingml/2006/table">
            <a:tbl>
              <a:tblPr/>
              <a:tblGrid>
                <a:gridCol w="754380"/>
                <a:gridCol w="1200150"/>
                <a:gridCol w="1085850"/>
                <a:gridCol w="1085850"/>
                <a:gridCol w="857250"/>
                <a:gridCol w="10972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Channel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ΔTb</a:t>
                      </a:r>
                      <a:r>
                        <a:rPr lang="en-US" sz="1200" baseline="-25000" dirty="0">
                          <a:latin typeface="Times New Roman"/>
                          <a:ea typeface="SimSun"/>
                          <a:cs typeface="Times New Roman"/>
                        </a:rPr>
                        <a:t>4:00am,0:00am</a:t>
                      </a: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 (K)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Channel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ΔTb</a:t>
                      </a:r>
                      <a:r>
                        <a:rPr lang="en-US" sz="1200" baseline="-25000" dirty="0">
                          <a:latin typeface="Times New Roman"/>
                          <a:ea typeface="SimSun"/>
                          <a:cs typeface="Times New Roman"/>
                        </a:rPr>
                        <a:t>4:00am,0:00am</a:t>
                      </a: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 (K)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Channel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ΔTb</a:t>
                      </a:r>
                      <a:r>
                        <a:rPr lang="en-US" sz="1200" baseline="-25000" dirty="0">
                          <a:latin typeface="Times New Roman"/>
                          <a:ea typeface="SimSun"/>
                          <a:cs typeface="Times New Roman"/>
                        </a:rPr>
                        <a:t>4:00am,0:00am</a:t>
                      </a: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 (K)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+0.25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Ch7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+0.54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Ch13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+0.33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Ch2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+0.22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Ch8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+0.49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+0.38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Ch3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+0.25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Ch9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+0.67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Ch15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+0.61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+0.37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Ch10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+0.39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Ch16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+0.28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Ch5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+0.44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Ch17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+0.51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Ch6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+0.51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Ch12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+0.53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2163" name="Picture 18" descr="g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7869"/>
            <a:ext cx="4724400" cy="505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048000" y="45720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Impact of the midnight calibration anomaly for GOES-11 Sounder IR channel 1 through Ch17.  ΔTb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4:00am,0:00am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= ΔTb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4:00am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ΔTb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0:00am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324600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Yu and Wu, 2013 TGRS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1" y="2286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MBCC applied to the Sounder IR channels</a:t>
            </a:r>
            <a:endParaRPr lang="en-US" dirty="0"/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5135563" y="3886200"/>
          <a:ext cx="3946525" cy="381000"/>
        </p:xfrm>
        <a:graphic>
          <a:graphicData uri="http://schemas.openxmlformats.org/presentationml/2006/ole">
            <p:oleObj spid="_x0000_s5122" name="Equation" r:id="rId4" imgW="2463480" imgH="241200" progId="Equation.3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324600" cy="838200"/>
          </a:xfrm>
        </p:spPr>
        <p:txBody>
          <a:bodyPr/>
          <a:lstStyle/>
          <a:p>
            <a:r>
              <a:rPr lang="en-US" dirty="0" smtClean="0"/>
              <a:t>GEO-GEO Comparison </a:t>
            </a:r>
            <a:br>
              <a:rPr lang="en-US" dirty="0" smtClean="0"/>
            </a:br>
            <a:r>
              <a:rPr lang="en-US" dirty="0" smtClean="0"/>
              <a:t>During GOES-15 PLT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19935" y="6340839"/>
            <a:ext cx="1184223" cy="322289"/>
          </a:xfrm>
        </p:spPr>
        <p:txBody>
          <a:bodyPr/>
          <a:lstStyle/>
          <a:p>
            <a:fld id="{280F082F-4A35-4E7E-AD6D-89617C148F3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4" descr="GOES15_GOES13_collocation_06_23_2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17526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2362200"/>
            <a:ext cx="3962400" cy="18288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GEO-GEO collocation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Spatial collocation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Temporal difference: &lt; 5 minutes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Geometric alignment: viewing zenith angle difference &lt; 1%</a:t>
            </a:r>
            <a:endParaRPr lang="en-US" sz="1600" noProof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24400" y="4724400"/>
            <a:ext cx="191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13: -75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GOES-15: -89.5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781800" cy="762000"/>
          </a:xfrm>
        </p:spPr>
        <p:txBody>
          <a:bodyPr/>
          <a:lstStyle/>
          <a:p>
            <a:r>
              <a:rPr lang="en-US" dirty="0" smtClean="0"/>
              <a:t>GEO-GEO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17851"/>
            <a:ext cx="2895600" cy="365125"/>
          </a:xfrm>
        </p:spPr>
        <p:txBody>
          <a:bodyPr/>
          <a:lstStyle/>
          <a:p>
            <a:fld id="{280F082F-4A35-4E7E-AD6D-89617C148F3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g15.vs.g13.imager.diurnaldiff.m06.ch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4101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15.vs.g13.imager.diurnaldiff.m06.ch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14101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15.vs.g13.imager.diurnaldiff.m06.ch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52501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15.vs.g13.imager.diurnaldiff.m06.ch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52501"/>
            <a:ext cx="434622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3" idx="3"/>
          </p:cNvCxnSpPr>
          <p:nvPr/>
        </p:nvCxnSpPr>
        <p:spPr>
          <a:xfrm flipV="1">
            <a:off x="685800" y="3290501"/>
            <a:ext cx="685800" cy="230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71600" y="1995101"/>
            <a:ext cx="381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00" y="3366701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BRDF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1918901"/>
            <a:ext cx="381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733800" y="1918901"/>
            <a:ext cx="381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1842701"/>
            <a:ext cx="82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Midnight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90600" y="20713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2133600" y="2119700"/>
            <a:ext cx="33537" cy="63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14600" y="21475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537901"/>
            <a:ext cx="82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Midnight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638800" y="17665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2"/>
          </p:cNvCxnSpPr>
          <p:nvPr/>
        </p:nvCxnSpPr>
        <p:spPr>
          <a:xfrm flipH="1">
            <a:off x="6781800" y="1814900"/>
            <a:ext cx="33537" cy="63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162800" y="18427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52600" y="4052501"/>
            <a:ext cx="82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Midnight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990600" y="42811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 flipH="1">
            <a:off x="2133600" y="4329500"/>
            <a:ext cx="33537" cy="63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14600" y="43573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24600" y="3976301"/>
            <a:ext cx="82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Midnight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562600" y="42049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</p:cNvCxnSpPr>
          <p:nvPr/>
        </p:nvCxnSpPr>
        <p:spPr>
          <a:xfrm flipH="1">
            <a:off x="6705600" y="4253300"/>
            <a:ext cx="33537" cy="63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086600" y="42811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362200" y="1156901"/>
            <a:ext cx="460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 correction was made for SRF difference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62200" y="6581001"/>
            <a:ext cx="6785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the GEO-GEO inter-comparison was conducted before the SRF shifts for G15 Ch3 and Ch6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334000" y="5576501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34000" y="5271701"/>
            <a:ext cx="0" cy="533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96000" y="5119301"/>
            <a:ext cx="0" cy="76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91200" y="5576501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057400" y="5576501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057400" y="5043101"/>
            <a:ext cx="0" cy="838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5119301"/>
            <a:ext cx="0" cy="76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286000" y="5576501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29600" y="6033701"/>
            <a:ext cx="38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Yu</a:t>
            </a:r>
            <a:endParaRPr lang="en-US" sz="1600" dirty="0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>
          <a:xfrm>
            <a:off x="457200" y="6217851"/>
            <a:ext cx="2133600" cy="365125"/>
          </a:xfrm>
        </p:spPr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3124200" y="6217851"/>
            <a:ext cx="2895600" cy="365125"/>
          </a:xfrm>
        </p:spPr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/>
          <a:lstStyle/>
          <a:p>
            <a:r>
              <a:rPr lang="en-US" dirty="0" smtClean="0"/>
              <a:t>GEO-GEO Radiance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0594" name="Picture 2" descr="http://www.star.nesdis.noaa.gov/smcd/spb/fwu/homepage/images/GSICS/GOS13.GOS15.GEO2GEO.TbDiff.Ch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648200" cy="2656114"/>
          </a:xfrm>
          <a:prstGeom prst="rect">
            <a:avLst/>
          </a:prstGeom>
          <a:noFill/>
        </p:spPr>
      </p:pic>
      <p:pic>
        <p:nvPicPr>
          <p:cNvPr id="110596" name="Picture 4" descr="http://www.star.nesdis.noaa.gov/smcd/spb/fwu/homepage/images/GSICS/GOS13.GOS15.GEO2GEO.TbDiff.Ch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524000"/>
            <a:ext cx="4533900" cy="2590800"/>
          </a:xfrm>
          <a:prstGeom prst="rect">
            <a:avLst/>
          </a:prstGeom>
          <a:noFill/>
        </p:spPr>
      </p:pic>
      <p:pic>
        <p:nvPicPr>
          <p:cNvPr id="110598" name="Picture 6" descr="http://www.star.nesdis.noaa.gov/smcd/spb/fwu/homepage/images/GSICS/GOS13.GOS15.GEO2GEO.TbDiff.Ch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4800600" cy="2743200"/>
          </a:xfrm>
          <a:prstGeom prst="rect">
            <a:avLst/>
          </a:prstGeom>
          <a:noFill/>
        </p:spPr>
      </p:pic>
      <p:pic>
        <p:nvPicPr>
          <p:cNvPr id="110600" name="Picture 8" descr="http://www.star.nesdis.noaa.gov/smcd/spb/fwu/homepage/images/GSICS/GOS13.GOS15.GEO2GEO.TbDiff.Ch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91000"/>
            <a:ext cx="4533900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29600" y="6172200"/>
            <a:ext cx="38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Yu</a:t>
            </a:r>
            <a:endParaRPr lang="en-US" sz="1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422400"/>
            <a:ext cx="5791200" cy="4808538"/>
          </a:xfrm>
          <a:noFill/>
          <a:ln/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6553200" y="1676400"/>
            <a:ext cx="2209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Full-System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Full-Aperture</a:t>
            </a:r>
          </a:p>
        </p:txBody>
      </p:sp>
      <p:sp>
        <p:nvSpPr>
          <p:cNvPr id="244741" name="Oval 5"/>
          <p:cNvSpPr>
            <a:spLocks noChangeArrowheads="1"/>
          </p:cNvSpPr>
          <p:nvPr/>
        </p:nvSpPr>
        <p:spPr bwMode="auto">
          <a:xfrm>
            <a:off x="1668463" y="2903538"/>
            <a:ext cx="1209675" cy="1346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2178050" y="358775"/>
            <a:ext cx="49657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Scan Mirror Emissivity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758792" y="1798320"/>
          <a:ext cx="5937918" cy="1035050"/>
        </p:xfrm>
        <a:graphic>
          <a:graphicData uri="http://schemas.openxmlformats.org/presentationml/2006/ole">
            <p:oleObj spid="_x0000_s41989" name="Equation" r:id="rId3" imgW="1384200" imgH="241200" progId="Equation.3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90563" y="2833688"/>
          <a:ext cx="6045200" cy="981075"/>
        </p:xfrm>
        <a:graphic>
          <a:graphicData uri="http://schemas.openxmlformats.org/presentationml/2006/ole">
            <p:oleObj spid="_x0000_s41991" name="Equation" r:id="rId4" imgW="1409400" imgH="228600" progId="Equation.3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807719" y="3978910"/>
          <a:ext cx="7841381" cy="775970"/>
        </p:xfrm>
        <a:graphic>
          <a:graphicData uri="http://schemas.openxmlformats.org/presentationml/2006/ole">
            <p:oleObj spid="_x0000_s41992" name="Equation" r:id="rId5" imgW="2438280" imgH="241200" progId="Equation.3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876300" y="5013959"/>
          <a:ext cx="3878580" cy="1224815"/>
        </p:xfrm>
        <a:graphic>
          <a:graphicData uri="http://schemas.openxmlformats.org/presentationml/2006/ole">
            <p:oleObj spid="_x0000_s41993" name="Equation" r:id="rId6" imgW="14475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12799" y="1836420"/>
          <a:ext cx="7758853" cy="601980"/>
        </p:xfrm>
        <a:graphic>
          <a:graphicData uri="http://schemas.openxmlformats.org/presentationml/2006/ole">
            <p:oleObj spid="_x0000_s43010" name="Equation" r:id="rId3" imgW="2946240" imgH="22860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824230" y="2735580"/>
          <a:ext cx="7842250" cy="571500"/>
        </p:xfrm>
        <a:graphic>
          <a:graphicData uri="http://schemas.openxmlformats.org/presentationml/2006/ole">
            <p:oleObj spid="_x0000_s43011" name="Equation" r:id="rId4" imgW="3136680" imgH="228600" progId="Equation.3">
              <p:embed/>
            </p:oleObj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859790" y="3573780"/>
          <a:ext cx="3981450" cy="754380"/>
        </p:xfrm>
        <a:graphic>
          <a:graphicData uri="http://schemas.openxmlformats.org/presentationml/2006/ole">
            <p:oleObj spid="_x0000_s43012" name="Equation" r:id="rId5" imgW="1206360" imgH="228600" progId="Equation.3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28600" y="4599904"/>
          <a:ext cx="8915400" cy="444536"/>
        </p:xfrm>
        <a:graphic>
          <a:graphicData uri="http://schemas.openxmlformats.org/presentationml/2006/ole">
            <p:oleObj spid="_x0000_s43013" name="Equation" r:id="rId6" imgW="458460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29200" y="3627120"/>
            <a:ext cx="368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/>
              <a:t>Radiative</a:t>
            </a:r>
            <a:r>
              <a:rPr lang="en-US" sz="2800" dirty="0" smtClean="0"/>
              <a:t> </a:t>
            </a:r>
            <a:r>
              <a:rPr lang="en-US" sz="2800" dirty="0" smtClean="0"/>
              <a:t>Equilibrium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boils down to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79945" y="2212037"/>
          <a:ext cx="8115415" cy="2664763"/>
        </p:xfrm>
        <a:graphic>
          <a:graphicData uri="http://schemas.openxmlformats.org/presentationml/2006/ole">
            <p:oleObj spid="_x0000_s44034" name="Equation" r:id="rId3" imgW="4254480" imgH="139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</a:p>
          <a:p>
            <a:pPr lvl="1"/>
            <a:r>
              <a:rPr lang="en-US" dirty="0" smtClean="0"/>
              <a:t>Data collection (temperature, count, …)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Identification / Confirmation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g12_img_scan_mirror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6477000" cy="5005388"/>
          </a:xfrm>
          <a:noFill/>
          <a:ln/>
        </p:spPr>
      </p:pic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~40</a:t>
            </a:r>
            <a:r>
              <a:rPr lang="en-US" sz="1800">
                <a:latin typeface="Comic Sans MS" pitchFamily="66" charset="0"/>
                <a:cs typeface="Arial" charset="0"/>
              </a:rPr>
              <a:t>º</a:t>
            </a:r>
            <a:r>
              <a:rPr lang="en-US" sz="1800">
                <a:latin typeface="Comic Sans MS" pitchFamily="66" charset="0"/>
              </a:rPr>
              <a:t>K “now”</a:t>
            </a:r>
            <a:r>
              <a:rPr lang="en-US" sz="1800"/>
              <a:t>  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152400" y="41910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Complicated seasonal variations of diurnal heating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7620000" y="4191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Long term trend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7467600" y="20574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~60ºK some other days</a:t>
            </a:r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 flipV="1">
            <a:off x="1219200" y="1981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12192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 flipH="1" flipV="1">
            <a:off x="5410200" y="1981200"/>
            <a:ext cx="19812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 flipH="1">
            <a:off x="5410200" y="2590800"/>
            <a:ext cx="20574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26670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Comic Sans MS" pitchFamily="66" charset="0"/>
              </a:rPr>
              <a:t>One Week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5410200" y="1447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Comic Sans MS" pitchFamily="66" charset="0"/>
              </a:rPr>
              <a:t>One Month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2514600" y="592455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Comic Sans MS" pitchFamily="66" charset="0"/>
              </a:rPr>
              <a:t>One Year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5164138" y="5924550"/>
            <a:ext cx="177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Comic Sans MS" pitchFamily="66" charset="0"/>
              </a:rPr>
              <a:t>One Satellite</a:t>
            </a: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7543800" y="5638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D. Han</a:t>
            </a: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1377950" y="6353175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Goes-12 Scan Mirror Temperature</a:t>
            </a:r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As similar instruments have been in operation at KMA (2010-2018) and </a:t>
            </a:r>
            <a:r>
              <a:rPr lang="en-US" dirty="0" smtClean="0"/>
              <a:t>NOAA </a:t>
            </a:r>
            <a:r>
              <a:rPr lang="en-US" dirty="0" smtClean="0"/>
              <a:t>(1994-2024), this </a:t>
            </a:r>
            <a:r>
              <a:rPr lang="en-US" dirty="0" smtClean="0"/>
              <a:t>collaboration may </a:t>
            </a:r>
            <a:r>
              <a:rPr lang="en-US" dirty="0" smtClean="0"/>
              <a:t>lead to mutual benefits to both agencies including:</a:t>
            </a:r>
          </a:p>
          <a:p>
            <a:r>
              <a:rPr lang="en-US" dirty="0" smtClean="0"/>
              <a:t>Immediate benefits for ongoing operations;</a:t>
            </a:r>
          </a:p>
          <a:p>
            <a:r>
              <a:rPr lang="en-US" dirty="0" smtClean="0"/>
              <a:t>Potential benefits in re-calibration for climate applications;</a:t>
            </a:r>
          </a:p>
          <a:p>
            <a:r>
              <a:rPr lang="en-US" dirty="0" smtClean="0"/>
              <a:t>Directly applicable to JMA’s MTSAT-2 (2010 – 2015) – contributions to international community;</a:t>
            </a:r>
          </a:p>
          <a:p>
            <a:r>
              <a:rPr lang="en-US" dirty="0" smtClean="0"/>
              <a:t>Risk reduction for Advanced Imager (ABI/AMI/AHI) – benefit to future satellite programs.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Goal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 characterization of midnight IR calibration anomaly (MICA or MIRCA)</a:t>
            </a:r>
          </a:p>
          <a:p>
            <a:pPr lvl="1"/>
            <a:r>
              <a:rPr lang="en-US" dirty="0" smtClean="0"/>
              <a:t>A name different from MBCC, an existing algorithm and product.</a:t>
            </a:r>
          </a:p>
          <a:p>
            <a:pPr lvl="1"/>
            <a:r>
              <a:rPr lang="en-US" dirty="0" smtClean="0"/>
              <a:t>Need more attention on this.</a:t>
            </a:r>
          </a:p>
          <a:p>
            <a:r>
              <a:rPr lang="en-US" dirty="0" smtClean="0"/>
              <a:t>Identification of the root cause.</a:t>
            </a:r>
          </a:p>
          <a:p>
            <a:r>
              <a:rPr lang="en-US" dirty="0" smtClean="0"/>
              <a:t>Mitigation</a:t>
            </a:r>
          </a:p>
          <a:p>
            <a:r>
              <a:rPr lang="en-US" dirty="0" smtClean="0"/>
              <a:t>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Assets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MBCC, when formulated in late 1990’s, was based on very limited understanding of </a:t>
            </a:r>
            <a:r>
              <a:rPr lang="en-US" dirty="0" smtClean="0"/>
              <a:t>impacts on products.</a:t>
            </a:r>
          </a:p>
          <a:p>
            <a:r>
              <a:rPr lang="en-US" dirty="0" smtClean="0"/>
              <a:t>The advent of GSICS since 2007 would be a tremendous help.</a:t>
            </a:r>
          </a:p>
          <a:p>
            <a:r>
              <a:rPr lang="en-US" dirty="0" smtClean="0"/>
              <a:t>But NOAA no longer has the raw data after the MBCC implementation in 2004.</a:t>
            </a:r>
          </a:p>
          <a:p>
            <a:r>
              <a:rPr lang="en-US" dirty="0" smtClean="0"/>
              <a:t>KMA possesses the ability of parallel processing, thus the </a:t>
            </a:r>
            <a:r>
              <a:rPr lang="en-US" dirty="0" err="1" smtClean="0"/>
              <a:t>untinted</a:t>
            </a:r>
            <a:r>
              <a:rPr lang="en-US" dirty="0" smtClean="0"/>
              <a:t> data.</a:t>
            </a:r>
            <a:endParaRPr lang="en-US" dirty="0" smtClean="0"/>
          </a:p>
          <a:p>
            <a:r>
              <a:rPr lang="en-US" dirty="0" smtClean="0"/>
              <a:t>NOAA has related technical expertise.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GSST_2001_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  <p:sp>
        <p:nvSpPr>
          <p:cNvPr id="4" name="Oval 3"/>
          <p:cNvSpPr/>
          <p:nvPr/>
        </p:nvSpPr>
        <p:spPr>
          <a:xfrm>
            <a:off x="5013960" y="1249680"/>
            <a:ext cx="944880" cy="5638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GOES-8 Midnight. While the cool down before midnight may be attributed to SST diurnal variation, the warm up after midnight but before sunrise is puzzling.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GSST_2001_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GSST_2001_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>
                <a:latin typeface="Times New Roman" pitchFamily="18" charset="0"/>
              </a:rPr>
              <a:t>GOES Blackbody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8745</TotalTime>
  <Words>770</Words>
  <Application>Microsoft Office PowerPoint</Application>
  <PresentationFormat>On-screen Show (4:3)</PresentationFormat>
  <Paragraphs>237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Microsoft Equation 3.0</vt:lpstr>
      <vt:lpstr>NOAA-KMA Collaboration on Imager Midnight IR Calibration Anomaly</vt:lpstr>
      <vt:lpstr>Problem</vt:lpstr>
      <vt:lpstr>Slide 3</vt:lpstr>
      <vt:lpstr>Motivation</vt:lpstr>
      <vt:lpstr>Goal</vt:lpstr>
      <vt:lpstr>Assets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Existing MBCC</vt:lpstr>
      <vt:lpstr>MBCC Performance Evaluation – GOES-11 Imager IR Channels</vt:lpstr>
      <vt:lpstr>Slide 20</vt:lpstr>
      <vt:lpstr>GEO-GEO Comparison  During GOES-15 PLT Period</vt:lpstr>
      <vt:lpstr>GEO-GEO Comparison</vt:lpstr>
      <vt:lpstr>GEO-GEO Radiance Comparison</vt:lpstr>
      <vt:lpstr>Slide 24</vt:lpstr>
      <vt:lpstr>Nominal</vt:lpstr>
      <vt:lpstr>Actual</vt:lpstr>
      <vt:lpstr>It boils down to …</vt:lpstr>
      <vt:lpstr>Plan and Schedule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Diurnal</dc:title>
  <dc:subject>GSICS</dc:subject>
  <dc:creator>Xiangqian Wu</dc:creator>
  <cp:lastModifiedBy>Xiangqian Wu</cp:lastModifiedBy>
  <cp:revision>99</cp:revision>
  <dcterms:created xsi:type="dcterms:W3CDTF">2015-01-30T12:23:44Z</dcterms:created>
  <dcterms:modified xsi:type="dcterms:W3CDTF">2017-03-22T12:40:57Z</dcterms:modified>
</cp:coreProperties>
</file>