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647" r:id="rId2"/>
    <p:sldId id="633" r:id="rId3"/>
    <p:sldId id="634" r:id="rId4"/>
    <p:sldId id="635" r:id="rId5"/>
    <p:sldId id="637" r:id="rId6"/>
    <p:sldId id="640" r:id="rId7"/>
    <p:sldId id="645" r:id="rId8"/>
    <p:sldId id="607" r:id="rId9"/>
    <p:sldId id="608" r:id="rId10"/>
    <p:sldId id="609" r:id="rId11"/>
    <p:sldId id="650" r:id="rId12"/>
    <p:sldId id="651" r:id="rId13"/>
    <p:sldId id="662" r:id="rId14"/>
    <p:sldId id="663" r:id="rId15"/>
    <p:sldId id="632" r:id="rId16"/>
    <p:sldId id="652" r:id="rId17"/>
    <p:sldId id="653" r:id="rId18"/>
    <p:sldId id="654" r:id="rId19"/>
    <p:sldId id="627" r:id="rId20"/>
    <p:sldId id="628" r:id="rId21"/>
    <p:sldId id="629" r:id="rId22"/>
    <p:sldId id="631" r:id="rId23"/>
    <p:sldId id="657" r:id="rId24"/>
    <p:sldId id="658" r:id="rId25"/>
    <p:sldId id="661" r:id="rId26"/>
    <p:sldId id="682" r:id="rId27"/>
    <p:sldId id="679" r:id="rId28"/>
    <p:sldId id="665" r:id="rId29"/>
    <p:sldId id="666" r:id="rId30"/>
    <p:sldId id="669" r:id="rId31"/>
    <p:sldId id="672" r:id="rId32"/>
    <p:sldId id="674" r:id="rId33"/>
    <p:sldId id="675" r:id="rId34"/>
    <p:sldId id="677" r:id="rId35"/>
    <p:sldId id="680" r:id="rId36"/>
    <p:sldId id="681" r:id="rId37"/>
    <p:sldId id="605" r:id="rId38"/>
  </p:sldIdLst>
  <p:sldSz cx="12192000" cy="6858000"/>
  <p:notesSz cx="6797675" cy="992822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33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77"/>
      </p:cViewPr>
      <p:guideLst>
        <p:guide orient="horz" pos="2160"/>
        <p:guide pos="3840"/>
      </p:guideLst>
    </p:cSldViewPr>
  </p:slideViewPr>
  <p:notesTextViewPr>
    <p:cViewPr>
      <p:scale>
        <a:sx n="1" d="1"/>
        <a:sy n="1" d="1"/>
      </p:scale>
      <p:origin x="0" y="0"/>
    </p:cViewPr>
  </p:notesTextViewPr>
  <p:sorterViewPr>
    <p:cViewPr varScale="1">
      <p:scale>
        <a:sx n="1" d="1"/>
        <a:sy n="1" d="1"/>
      </p:scale>
      <p:origin x="0" y="-1015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20A9A18-5243-4DDA-9B66-D1315D0F74EB}" type="datetimeFigureOut">
              <a:rPr lang="ko-KR" altLang="en-US" smtClean="0"/>
              <a:t>2017-03-21</a:t>
            </a:fld>
            <a:endParaRPr lang="ko-KR" altLang="en-US"/>
          </a:p>
        </p:txBody>
      </p:sp>
      <p:sp>
        <p:nvSpPr>
          <p:cNvPr id="4" name="슬라이드 이미지 개체 틀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264BC84-10ED-4392-B4D8-448A5B253FAA}" type="slidenum">
              <a:rPr lang="ko-KR" altLang="en-US" smtClean="0"/>
              <a:t>‹#›</a:t>
            </a:fld>
            <a:endParaRPr lang="ko-KR" altLang="en-US"/>
          </a:p>
        </p:txBody>
      </p:sp>
    </p:spTree>
    <p:extLst>
      <p:ext uri="{BB962C8B-B14F-4D97-AF65-F5344CB8AC3E}">
        <p14:creationId xmlns:p14="http://schemas.microsoft.com/office/powerpoint/2010/main" val="388628393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54BDD7D4-FE84-4006-B9FC-FC3EE3C0DCC5}" type="slidenum">
              <a:rPr lang="ko-KR" altLang="en-US" smtClean="0"/>
              <a:t>28</a:t>
            </a:fld>
            <a:endParaRPr lang="ko-KR" altLang="en-US"/>
          </a:p>
        </p:txBody>
      </p:sp>
    </p:spTree>
    <p:extLst>
      <p:ext uri="{BB962C8B-B14F-4D97-AF65-F5344CB8AC3E}">
        <p14:creationId xmlns:p14="http://schemas.microsoft.com/office/powerpoint/2010/main" val="3723719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Case1: </a:t>
            </a:r>
            <a:r>
              <a:rPr lang="en-US" altLang="ko-KR" sz="1200" dirty="0" smtClean="0">
                <a:latin typeface="+mn-ea"/>
              </a:rPr>
              <a:t>2015</a:t>
            </a:r>
            <a:r>
              <a:rPr lang="ko-KR" altLang="en-US" sz="1200" dirty="0" smtClean="0">
                <a:latin typeface="+mn-ea"/>
              </a:rPr>
              <a:t>년 </a:t>
            </a:r>
            <a:r>
              <a:rPr lang="en-US" altLang="ko-KR" sz="1200" dirty="0" smtClean="0">
                <a:latin typeface="+mn-ea"/>
              </a:rPr>
              <a:t>1</a:t>
            </a:r>
            <a:r>
              <a:rPr lang="ko-KR" altLang="en-US" sz="1200" dirty="0" smtClean="0">
                <a:latin typeface="+mn-ea"/>
              </a:rPr>
              <a:t>월 </a:t>
            </a:r>
            <a:r>
              <a:rPr lang="en-US" altLang="ko-KR" sz="1200" dirty="0" smtClean="0">
                <a:latin typeface="+mn-ea"/>
              </a:rPr>
              <a:t>31</a:t>
            </a:r>
            <a:r>
              <a:rPr lang="ko-KR" altLang="en-US" sz="1200" dirty="0" smtClean="0">
                <a:latin typeface="+mn-ea"/>
              </a:rPr>
              <a:t>일 </a:t>
            </a:r>
            <a:r>
              <a:rPr lang="en-US" altLang="ko-KR" sz="1200" dirty="0" smtClean="0">
                <a:latin typeface="+mn-ea"/>
              </a:rPr>
              <a:t>35.09ºN, 129.32ºE </a:t>
            </a:r>
            <a:r>
              <a:rPr lang="en-US" altLang="ko-KR" dirty="0" smtClean="0"/>
              <a:t>COMS(992,384), MTSAT-2(1035,499)</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Case2: </a:t>
            </a:r>
            <a:r>
              <a:rPr lang="en-US" altLang="ko-KR" sz="1200" dirty="0" smtClean="0">
                <a:latin typeface="+mn-ea"/>
              </a:rPr>
              <a:t>2015</a:t>
            </a:r>
            <a:r>
              <a:rPr lang="ko-KR" altLang="en-US" sz="1200" dirty="0" smtClean="0">
                <a:latin typeface="+mn-ea"/>
              </a:rPr>
              <a:t>년</a:t>
            </a:r>
            <a:r>
              <a:rPr lang="en-US" altLang="ko-KR" sz="1200" dirty="0" smtClean="0">
                <a:latin typeface="+mn-ea"/>
              </a:rPr>
              <a:t> 1</a:t>
            </a:r>
            <a:r>
              <a:rPr lang="ko-KR" altLang="en-US" sz="1200" dirty="0" smtClean="0">
                <a:latin typeface="+mn-ea"/>
              </a:rPr>
              <a:t>월 </a:t>
            </a:r>
            <a:r>
              <a:rPr lang="en-US" altLang="ko-KR" sz="1200" dirty="0" smtClean="0">
                <a:latin typeface="+mn-ea"/>
              </a:rPr>
              <a:t>31</a:t>
            </a:r>
            <a:r>
              <a:rPr lang="ko-KR" altLang="en-US" sz="1200" dirty="0" smtClean="0">
                <a:latin typeface="+mn-ea"/>
              </a:rPr>
              <a:t>일 </a:t>
            </a:r>
            <a:r>
              <a:rPr lang="en-US" altLang="ko-KR" sz="1200" dirty="0" smtClean="0">
                <a:latin typeface="+mn-ea"/>
              </a:rPr>
              <a:t>39.02ºN, 122.0ºE </a:t>
            </a:r>
            <a:r>
              <a:rPr lang="en-US" altLang="ko-KR" dirty="0" smtClean="0"/>
              <a:t>COMS(1118, 238), MT-2(1200, 348)</a:t>
            </a:r>
            <a:endParaRPr lang="ko-KR" altLang="en-US"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Case3: </a:t>
            </a:r>
            <a:r>
              <a:rPr lang="en-US" altLang="ko-KR" sz="1200" dirty="0" smtClean="0">
                <a:latin typeface="+mn-ea"/>
              </a:rPr>
              <a:t>2015</a:t>
            </a:r>
            <a:r>
              <a:rPr lang="ko-KR" altLang="en-US" sz="1200" dirty="0" smtClean="0">
                <a:latin typeface="+mn-ea"/>
              </a:rPr>
              <a:t>년 </a:t>
            </a:r>
            <a:r>
              <a:rPr lang="en-US" altLang="ko-KR" sz="1200" dirty="0" smtClean="0">
                <a:latin typeface="+mn-ea"/>
              </a:rPr>
              <a:t>2</a:t>
            </a:r>
            <a:r>
              <a:rPr lang="ko-KR" altLang="en-US" sz="1200" dirty="0" smtClean="0">
                <a:latin typeface="+mn-ea"/>
              </a:rPr>
              <a:t>월 </a:t>
            </a:r>
            <a:r>
              <a:rPr lang="en-US" altLang="ko-KR" sz="1200" dirty="0" smtClean="0">
                <a:latin typeface="+mn-ea"/>
              </a:rPr>
              <a:t>1</a:t>
            </a:r>
            <a:r>
              <a:rPr lang="ko-KR" altLang="en-US" sz="1200" dirty="0" smtClean="0">
                <a:latin typeface="+mn-ea"/>
              </a:rPr>
              <a:t>일 </a:t>
            </a:r>
            <a:r>
              <a:rPr lang="en-US" altLang="ko-KR" sz="1200" dirty="0" smtClean="0">
                <a:latin typeface="+mn-ea"/>
              </a:rPr>
              <a:t>42.99ºN, 136.03ºE </a:t>
            </a:r>
            <a:r>
              <a:rPr lang="en-US" altLang="ko-KR" dirty="0" smtClean="0"/>
              <a:t>COMS(840,308), MTSAT-2(915,428)</a:t>
            </a:r>
            <a:endParaRPr lang="ko-KR" altLang="en-US" dirty="0" smtClean="0"/>
          </a:p>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08C30547-9C84-4AA6-83C3-1E2B9A512982}" type="slidenum">
              <a:rPr lang="ko-KR" altLang="en-US" smtClean="0"/>
              <a:t>35</a:t>
            </a:fld>
            <a:endParaRPr lang="ko-KR" altLang="en-US"/>
          </a:p>
        </p:txBody>
      </p:sp>
    </p:spTree>
    <p:extLst>
      <p:ext uri="{BB962C8B-B14F-4D97-AF65-F5344CB8AC3E}">
        <p14:creationId xmlns:p14="http://schemas.microsoft.com/office/powerpoint/2010/main" val="3212740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pic>
        <p:nvPicPr>
          <p:cNvPr id="5" name="그림 19" descr="천리안위성111.png"/>
          <p:cNvPicPr>
            <a:picLocks noChangeAspect="1"/>
          </p:cNvPicPr>
          <p:nvPr userDrawn="1"/>
        </p:nvPicPr>
        <p:blipFill>
          <a:blip r:embed="rId2" cstate="print"/>
          <a:srcRect l="53481" t="34000" r="8511" b="10767"/>
          <a:stretch>
            <a:fillRect/>
          </a:stretch>
        </p:blipFill>
        <p:spPr bwMode="auto">
          <a:xfrm>
            <a:off x="0" y="759495"/>
            <a:ext cx="4802717" cy="4906962"/>
          </a:xfrm>
          <a:prstGeom prst="rect">
            <a:avLst/>
          </a:prstGeom>
          <a:noFill/>
          <a:ln w="9525">
            <a:noFill/>
            <a:miter lim="800000"/>
            <a:headEnd/>
            <a:tailEnd/>
          </a:ln>
        </p:spPr>
      </p:pic>
      <p:sp>
        <p:nvSpPr>
          <p:cNvPr id="6" name="TextBox 5"/>
          <p:cNvSpPr txBox="1"/>
          <p:nvPr userDrawn="1"/>
        </p:nvSpPr>
        <p:spPr>
          <a:xfrm>
            <a:off x="11145520" y="6652800"/>
            <a:ext cx="1046480" cy="230832"/>
          </a:xfrm>
          <a:prstGeom prst="rect">
            <a:avLst/>
          </a:prstGeom>
          <a:noFill/>
        </p:spPr>
        <p:txBody>
          <a:bodyPr wrap="square" rtlCol="0">
            <a:spAutoFit/>
          </a:bodyPr>
          <a:lstStyle/>
          <a:p>
            <a:pPr algn="r"/>
            <a:fld id="{81DDF0A2-C106-43E5-8EA9-B1F17B7001B3}" type="slidenum">
              <a:rPr lang="ko-KR" altLang="en-US" sz="900" smtClean="0">
                <a:solidFill>
                  <a:schemeClr val="bg1">
                    <a:lumMod val="50000"/>
                  </a:schemeClr>
                </a:solidFill>
                <a:latin typeface="맑은 고딕" pitchFamily="50" charset="-127"/>
              </a:rPr>
              <a:pPr algn="r"/>
              <a:t>‹#›</a:t>
            </a:fld>
            <a:endParaRPr lang="en-US" altLang="ko-KR" sz="900" dirty="0" smtClean="0">
              <a:solidFill>
                <a:schemeClr val="bg1">
                  <a:lumMod val="50000"/>
                </a:schemeClr>
              </a:solidFill>
              <a:latin typeface="맑은 고딕" pitchFamily="50" charset="-127"/>
            </a:endParaRPr>
          </a:p>
        </p:txBody>
      </p:sp>
      <p:sp>
        <p:nvSpPr>
          <p:cNvPr id="7" name="TextBox 6"/>
          <p:cNvSpPr txBox="1"/>
          <p:nvPr userDrawn="1"/>
        </p:nvSpPr>
        <p:spPr>
          <a:xfrm rot="16200000">
            <a:off x="11602720" y="6315621"/>
            <a:ext cx="1046480" cy="150041"/>
          </a:xfrm>
          <a:prstGeom prst="rect">
            <a:avLst/>
          </a:prstGeom>
          <a:noFill/>
        </p:spPr>
        <p:txBody>
          <a:bodyPr wrap="square" rtlCol="0">
            <a:spAutoFit/>
          </a:bodyPr>
          <a:lstStyle/>
          <a:p>
            <a:pPr algn="l"/>
            <a:r>
              <a:rPr lang="en-US" altLang="ko-KR" sz="375" dirty="0" err="1" smtClean="0">
                <a:solidFill>
                  <a:schemeClr val="bg1">
                    <a:lumMod val="50000"/>
                  </a:schemeClr>
                </a:solidFill>
                <a:latin typeface="맑은 고딕" pitchFamily="50" charset="-127"/>
              </a:rPr>
              <a:t>dohy</a:t>
            </a:r>
            <a:endParaRPr lang="en-US" altLang="ko-KR" sz="375" dirty="0" smtClean="0">
              <a:solidFill>
                <a:schemeClr val="bg1">
                  <a:lumMod val="50000"/>
                </a:schemeClr>
              </a:solidFill>
              <a:latin typeface="맑은 고딕" pitchFamily="50" charset="-127"/>
            </a:endParaRPr>
          </a:p>
        </p:txBody>
      </p:sp>
    </p:spTree>
    <p:extLst>
      <p:ext uri="{BB962C8B-B14F-4D97-AF65-F5344CB8AC3E}">
        <p14:creationId xmlns:p14="http://schemas.microsoft.com/office/powerpoint/2010/main" val="36953830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1_제목(Dohy)">
    <p:spTree>
      <p:nvGrpSpPr>
        <p:cNvPr id="1" name=""/>
        <p:cNvGrpSpPr/>
        <p:nvPr/>
      </p:nvGrpSpPr>
      <p:grpSpPr>
        <a:xfrm>
          <a:off x="0" y="0"/>
          <a:ext cx="0" cy="0"/>
          <a:chOff x="0" y="0"/>
          <a:chExt cx="0" cy="0"/>
        </a:xfrm>
      </p:grpSpPr>
      <p:sp>
        <p:nvSpPr>
          <p:cNvPr id="2" name="제목 1"/>
          <p:cNvSpPr>
            <a:spLocks noGrp="1"/>
          </p:cNvSpPr>
          <p:nvPr>
            <p:ph type="title"/>
          </p:nvPr>
        </p:nvSpPr>
        <p:spPr>
          <a:xfrm>
            <a:off x="304800" y="76200"/>
            <a:ext cx="10515600" cy="551022"/>
          </a:xfrm>
        </p:spPr>
        <p:txBody>
          <a:bodyPr/>
          <a:lstStyle/>
          <a:p>
            <a:r>
              <a:rPr lang="ko-KR" altLang="en-US" smtClean="0"/>
              <a:t>마스터 제목 스타일 편집</a:t>
            </a:r>
            <a:endParaRPr lang="ko-KR" altLang="en-US"/>
          </a:p>
        </p:txBody>
      </p:sp>
      <p:cxnSp>
        <p:nvCxnSpPr>
          <p:cNvPr id="6" name="직선 연결선 5"/>
          <p:cNvCxnSpPr/>
          <p:nvPr userDrawn="1"/>
        </p:nvCxnSpPr>
        <p:spPr>
          <a:xfrm>
            <a:off x="121920" y="735870"/>
            <a:ext cx="1130808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145520" y="6652800"/>
            <a:ext cx="1046480" cy="230832"/>
          </a:xfrm>
          <a:prstGeom prst="rect">
            <a:avLst/>
          </a:prstGeom>
          <a:noFill/>
        </p:spPr>
        <p:txBody>
          <a:bodyPr wrap="square" rtlCol="0">
            <a:spAutoFit/>
          </a:bodyPr>
          <a:lstStyle/>
          <a:p>
            <a:pPr algn="r"/>
            <a:fld id="{81DDF0A2-C106-43E5-8EA9-B1F17B7001B3}" type="slidenum">
              <a:rPr lang="ko-KR" altLang="en-US" sz="900" smtClean="0">
                <a:solidFill>
                  <a:schemeClr val="bg1">
                    <a:lumMod val="50000"/>
                  </a:schemeClr>
                </a:solidFill>
                <a:latin typeface="맑은 고딕" pitchFamily="50" charset="-127"/>
              </a:rPr>
              <a:pPr algn="r"/>
              <a:t>‹#›</a:t>
            </a:fld>
            <a:endParaRPr lang="en-US" altLang="ko-KR" sz="900" dirty="0" smtClean="0">
              <a:solidFill>
                <a:schemeClr val="bg1">
                  <a:lumMod val="50000"/>
                </a:schemeClr>
              </a:solidFill>
              <a:latin typeface="맑은 고딕" pitchFamily="50" charset="-127"/>
            </a:endParaRPr>
          </a:p>
        </p:txBody>
      </p:sp>
      <p:sp>
        <p:nvSpPr>
          <p:cNvPr id="9" name="TextBox 8"/>
          <p:cNvSpPr txBox="1"/>
          <p:nvPr userDrawn="1"/>
        </p:nvSpPr>
        <p:spPr>
          <a:xfrm rot="16200000">
            <a:off x="11602720" y="6315621"/>
            <a:ext cx="1046480" cy="150041"/>
          </a:xfrm>
          <a:prstGeom prst="rect">
            <a:avLst/>
          </a:prstGeom>
          <a:noFill/>
        </p:spPr>
        <p:txBody>
          <a:bodyPr wrap="square" rtlCol="0">
            <a:spAutoFit/>
          </a:bodyPr>
          <a:lstStyle/>
          <a:p>
            <a:pPr algn="l"/>
            <a:r>
              <a:rPr lang="en-US" altLang="ko-KR" sz="375" dirty="0" err="1" smtClean="0">
                <a:solidFill>
                  <a:schemeClr val="bg1">
                    <a:lumMod val="50000"/>
                  </a:schemeClr>
                </a:solidFill>
                <a:latin typeface="맑은 고딕" pitchFamily="50" charset="-127"/>
              </a:rPr>
              <a:t>dohy</a:t>
            </a:r>
            <a:endParaRPr lang="en-US" altLang="ko-KR" sz="375" dirty="0" smtClean="0">
              <a:solidFill>
                <a:schemeClr val="bg1">
                  <a:lumMod val="50000"/>
                </a:schemeClr>
              </a:solidFill>
              <a:latin typeface="맑은 고딕" pitchFamily="50" charset="-127"/>
            </a:endParaRPr>
          </a:p>
        </p:txBody>
      </p:sp>
    </p:spTree>
    <p:extLst>
      <p:ext uri="{BB962C8B-B14F-4D97-AF65-F5344CB8AC3E}">
        <p14:creationId xmlns:p14="http://schemas.microsoft.com/office/powerpoint/2010/main" val="15913417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그림 및 설명">
    <p:spTree>
      <p:nvGrpSpPr>
        <p:cNvPr id="1" name=""/>
        <p:cNvGrpSpPr/>
        <p:nvPr/>
      </p:nvGrpSpPr>
      <p:grpSpPr>
        <a:xfrm>
          <a:off x="0" y="0"/>
          <a:ext cx="0" cy="0"/>
          <a:chOff x="0" y="0"/>
          <a:chExt cx="0" cy="0"/>
        </a:xfrm>
      </p:grpSpPr>
      <p:sp>
        <p:nvSpPr>
          <p:cNvPr id="8" name="제목 1"/>
          <p:cNvSpPr>
            <a:spLocks noGrp="1"/>
          </p:cNvSpPr>
          <p:nvPr>
            <p:ph type="title"/>
          </p:nvPr>
        </p:nvSpPr>
        <p:spPr>
          <a:xfrm>
            <a:off x="143339" y="71877"/>
            <a:ext cx="8058168" cy="545056"/>
          </a:xfrm>
          <a:prstGeom prst="rect">
            <a:avLst/>
          </a:prstGeom>
        </p:spPr>
        <p:txBody>
          <a:bodyPr>
            <a:noAutofit/>
          </a:bodyPr>
          <a:lstStyle>
            <a:lvl1pPr algn="l">
              <a:defRPr sz="2700" b="1">
                <a:solidFill>
                  <a:schemeClr val="bg1"/>
                </a:solidFill>
              </a:defRPr>
            </a:lvl1pPr>
          </a:lstStyle>
          <a:p>
            <a:r>
              <a:rPr lang="ko-KR" altLang="en-US" dirty="0" smtClean="0"/>
              <a:t>마스터 제목 스타일 편집</a:t>
            </a:r>
            <a:endParaRPr lang="ko-KR" altLang="en-US" dirty="0"/>
          </a:p>
        </p:txBody>
      </p:sp>
      <p:sp>
        <p:nvSpPr>
          <p:cNvPr id="5" name="TextBox 4"/>
          <p:cNvSpPr txBox="1"/>
          <p:nvPr userDrawn="1"/>
        </p:nvSpPr>
        <p:spPr>
          <a:xfrm>
            <a:off x="11145520" y="6652800"/>
            <a:ext cx="1046480" cy="230832"/>
          </a:xfrm>
          <a:prstGeom prst="rect">
            <a:avLst/>
          </a:prstGeom>
          <a:noFill/>
        </p:spPr>
        <p:txBody>
          <a:bodyPr wrap="square" rtlCol="0">
            <a:spAutoFit/>
          </a:bodyPr>
          <a:lstStyle/>
          <a:p>
            <a:pPr algn="r"/>
            <a:fld id="{81DDF0A2-C106-43E5-8EA9-B1F17B7001B3}" type="slidenum">
              <a:rPr lang="ko-KR" altLang="en-US" sz="900" smtClean="0">
                <a:solidFill>
                  <a:schemeClr val="bg1">
                    <a:lumMod val="50000"/>
                  </a:schemeClr>
                </a:solidFill>
                <a:latin typeface="맑은 고딕" pitchFamily="50" charset="-127"/>
              </a:rPr>
              <a:pPr algn="r"/>
              <a:t>‹#›</a:t>
            </a:fld>
            <a:endParaRPr lang="en-US" altLang="ko-KR" sz="900" dirty="0" smtClean="0">
              <a:solidFill>
                <a:schemeClr val="bg1">
                  <a:lumMod val="50000"/>
                </a:schemeClr>
              </a:solidFill>
              <a:latin typeface="맑은 고딕" pitchFamily="50" charset="-127"/>
            </a:endParaRPr>
          </a:p>
        </p:txBody>
      </p:sp>
      <p:sp>
        <p:nvSpPr>
          <p:cNvPr id="6" name="TextBox 5"/>
          <p:cNvSpPr txBox="1"/>
          <p:nvPr userDrawn="1"/>
        </p:nvSpPr>
        <p:spPr>
          <a:xfrm rot="16200000">
            <a:off x="11602720" y="6315621"/>
            <a:ext cx="1046480" cy="150041"/>
          </a:xfrm>
          <a:prstGeom prst="rect">
            <a:avLst/>
          </a:prstGeom>
          <a:noFill/>
        </p:spPr>
        <p:txBody>
          <a:bodyPr wrap="square" rtlCol="0">
            <a:spAutoFit/>
          </a:bodyPr>
          <a:lstStyle/>
          <a:p>
            <a:pPr algn="l"/>
            <a:r>
              <a:rPr lang="en-US" altLang="ko-KR" sz="375" dirty="0" err="1" smtClean="0">
                <a:solidFill>
                  <a:schemeClr val="bg1">
                    <a:lumMod val="50000"/>
                  </a:schemeClr>
                </a:solidFill>
                <a:latin typeface="맑은 고딕" pitchFamily="50" charset="-127"/>
              </a:rPr>
              <a:t>dohy</a:t>
            </a:r>
            <a:endParaRPr lang="en-US" altLang="ko-KR" sz="375" dirty="0" smtClean="0">
              <a:solidFill>
                <a:schemeClr val="bg1">
                  <a:lumMod val="50000"/>
                </a:schemeClr>
              </a:solidFill>
              <a:latin typeface="맑은 고딕" pitchFamily="50" charset="-127"/>
            </a:endParaRPr>
          </a:p>
        </p:txBody>
      </p:sp>
    </p:spTree>
    <p:extLst>
      <p:ext uri="{BB962C8B-B14F-4D97-AF65-F5344CB8AC3E}">
        <p14:creationId xmlns:p14="http://schemas.microsoft.com/office/powerpoint/2010/main" val="25539100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6"/>
            <a:ext cx="103632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02137D04-0573-4036-A13F-DF38F1508757}" type="datetime1">
              <a:rPr lang="ko-KR" altLang="en-US" smtClean="0"/>
              <a:t>2017-03-21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a:xfrm>
            <a:off x="8610600" y="6356350"/>
            <a:ext cx="2743200" cy="365125"/>
          </a:xfrm>
          <a:prstGeom prst="rect">
            <a:avLst/>
          </a:prstGeom>
        </p:spPr>
        <p:txBody>
          <a:bodyPr/>
          <a:lstStyle/>
          <a:p>
            <a:fld id="{273A13E0-CAA0-48C7-A1BB-9FADCF9E43F8}" type="slidenum">
              <a:rPr lang="ko-KR" altLang="en-US" smtClean="0"/>
              <a:t>‹#›</a:t>
            </a:fld>
            <a:endParaRPr lang="ko-KR" altLang="en-US"/>
          </a:p>
        </p:txBody>
      </p:sp>
    </p:spTree>
    <p:extLst>
      <p:ext uri="{BB962C8B-B14F-4D97-AF65-F5344CB8AC3E}">
        <p14:creationId xmlns:p14="http://schemas.microsoft.com/office/powerpoint/2010/main" val="1628739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3D47825D-074E-4975-8DD7-2AA8FAAFB63B}" type="datetime1">
              <a:rPr lang="ko-KR" altLang="en-US" smtClean="0"/>
              <a:t>2017-03-21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7" name="TextBox 6"/>
          <p:cNvSpPr txBox="1"/>
          <p:nvPr userDrawn="1"/>
        </p:nvSpPr>
        <p:spPr>
          <a:xfrm>
            <a:off x="11328581" y="6381329"/>
            <a:ext cx="672075" cy="276999"/>
          </a:xfrm>
          <a:prstGeom prst="rect">
            <a:avLst/>
          </a:prstGeom>
          <a:noFill/>
        </p:spPr>
        <p:txBody>
          <a:bodyPr wrap="square" rtlCol="0">
            <a:spAutoFit/>
          </a:bodyPr>
          <a:lstStyle/>
          <a:p>
            <a:fld id="{14920C55-6758-4220-AC23-F0E67F3031A2}" type="slidenum">
              <a:rPr lang="ko-KR" altLang="en-US" sz="1200" smtClean="0"/>
              <a:t>‹#›</a:t>
            </a:fld>
            <a:endParaRPr lang="ko-KR" altLang="en-US" sz="1800" dirty="0"/>
          </a:p>
        </p:txBody>
      </p:sp>
    </p:spTree>
    <p:extLst>
      <p:ext uri="{BB962C8B-B14F-4D97-AF65-F5344CB8AC3E}">
        <p14:creationId xmlns:p14="http://schemas.microsoft.com/office/powerpoint/2010/main" val="502009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맑은 고딕" pitchFamily="50" charset="-127"/>
              </a:defRPr>
            </a:lvl1pPr>
          </a:lstStyle>
          <a:p>
            <a:fld id="{0F36550C-3AC6-4783-B98F-9FA82B6093B4}" type="datetimeFigureOut">
              <a:rPr lang="ko-KR" altLang="en-US" smtClean="0"/>
              <a:pPr/>
              <a:t>2017-03-21</a:t>
            </a:fld>
            <a:endParaRPr lang="ko-KR" altLang="en-US" dirty="0"/>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맑은 고딕" pitchFamily="50" charset="-127"/>
              </a:defRPr>
            </a:lvl1pPr>
          </a:lstStyle>
          <a:p>
            <a:endParaRPr lang="ko-KR" altLang="en-US" dirty="0"/>
          </a:p>
        </p:txBody>
      </p:sp>
    </p:spTree>
    <p:extLst>
      <p:ext uri="{BB962C8B-B14F-4D97-AF65-F5344CB8AC3E}">
        <p14:creationId xmlns:p14="http://schemas.microsoft.com/office/powerpoint/2010/main" val="253046761"/>
      </p:ext>
    </p:extLst>
  </p:cSld>
  <p:clrMap bg1="lt1" tx1="dk1" bg2="lt2" tx2="dk2" accent1="accent1" accent2="accent2" accent3="accent3" accent4="accent4" accent5="accent5" accent6="accent6" hlink="hlink" folHlink="folHlink"/>
  <p:sldLayoutIdLst>
    <p:sldLayoutId id="2147483655" r:id="rId1"/>
    <p:sldLayoutId id="2147483661" r:id="rId2"/>
    <p:sldLayoutId id="2147483666" r:id="rId3"/>
    <p:sldLayoutId id="2147483667" r:id="rId4"/>
    <p:sldLayoutId id="2147483668" r:id="rId5"/>
  </p:sldLayoutIdLst>
  <p:txStyles>
    <p:titleStyle>
      <a:lvl1pPr algn="l" defTabSz="914400" rtl="0" eaLnBrk="1" latinLnBrk="1" hangingPunct="1">
        <a:lnSpc>
          <a:spcPct val="90000"/>
        </a:lnSpc>
        <a:spcBef>
          <a:spcPct val="0"/>
        </a:spcBef>
        <a:buNone/>
        <a:defRPr sz="4400" kern="1200">
          <a:solidFill>
            <a:schemeClr val="tx1"/>
          </a:solidFill>
          <a:latin typeface="맑은 고딕" pitchFamily="50" charset="-127"/>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맑은 고딕" pitchFamily="50" charset="-127"/>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맑은 고딕" pitchFamily="50" charset="-127"/>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맑은 고딕" pitchFamily="50" charset="-127"/>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맑은 고딕" pitchFamily="50" charset="-127"/>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맑은 고딕" pitchFamily="50" charset="-127"/>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9.png"/><Relationship Id="rId7" Type="http://schemas.openxmlformats.org/officeDocument/2006/relationships/image" Target="../media/image44.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hyperlink" Target="http://cloudsgate2.larc.nasa.gov/" TargetMode="External"/><Relationship Id="rId5" Type="http://schemas.openxmlformats.org/officeDocument/2006/relationships/image" Target="../media/image73.png"/><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50.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1331356"/>
            <a:ext cx="10363200" cy="1470025"/>
          </a:xfrm>
        </p:spPr>
        <p:txBody>
          <a:bodyPr>
            <a:normAutofit/>
          </a:bodyPr>
          <a:lstStyle/>
          <a:p>
            <a:pPr algn="ctr"/>
            <a:r>
              <a:rPr lang="en-US" altLang="ko-KR" sz="4800" b="1" dirty="0" smtClean="0">
                <a:latin typeface="Arial" pitchFamily="34" charset="0"/>
                <a:cs typeface="Arial" pitchFamily="34" charset="0"/>
              </a:rPr>
              <a:t>Diurnal and Seasonal variations of COMS IR inter-calibration</a:t>
            </a:r>
            <a:endParaRPr lang="ko-KR" altLang="en-US" sz="4800" b="1" dirty="0">
              <a:latin typeface="Arial" pitchFamily="34" charset="0"/>
              <a:cs typeface="Arial" pitchFamily="34" charset="0"/>
            </a:endParaRPr>
          </a:p>
        </p:txBody>
      </p:sp>
      <p:sp>
        <p:nvSpPr>
          <p:cNvPr id="3" name="부제목 2"/>
          <p:cNvSpPr>
            <a:spLocks noGrp="1"/>
          </p:cNvSpPr>
          <p:nvPr>
            <p:ph type="subTitle" idx="1"/>
          </p:nvPr>
        </p:nvSpPr>
        <p:spPr>
          <a:xfrm>
            <a:off x="1828800" y="4324610"/>
            <a:ext cx="8534400" cy="1752600"/>
          </a:xfrm>
        </p:spPr>
        <p:txBody>
          <a:bodyPr/>
          <a:lstStyle/>
          <a:p>
            <a:r>
              <a:rPr lang="en-US" altLang="ko-KR" dirty="0" smtClean="0"/>
              <a:t>Dohyeong </a:t>
            </a:r>
            <a:r>
              <a:rPr lang="en-US" altLang="ko-KR" dirty="0" smtClean="0"/>
              <a:t>Kim, and </a:t>
            </a:r>
            <a:r>
              <a:rPr lang="en-US" altLang="ko-KR" dirty="0" err="1" smtClean="0"/>
              <a:t>Minju</a:t>
            </a:r>
            <a:r>
              <a:rPr lang="en-US" altLang="ko-KR" dirty="0" smtClean="0"/>
              <a:t> </a:t>
            </a:r>
            <a:r>
              <a:rPr lang="en-US" altLang="ko-KR" dirty="0" err="1" smtClean="0"/>
              <a:t>Gu</a:t>
            </a:r>
            <a:endParaRPr lang="ko-KR" altLang="en-US" dirty="0"/>
          </a:p>
        </p:txBody>
      </p:sp>
    </p:spTree>
    <p:extLst>
      <p:ext uri="{BB962C8B-B14F-4D97-AF65-F5344CB8AC3E}">
        <p14:creationId xmlns:p14="http://schemas.microsoft.com/office/powerpoint/2010/main" val="1255467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a:xfrm>
            <a:off x="304799" y="76200"/>
            <a:ext cx="10981151" cy="551022"/>
          </a:xfrm>
        </p:spPr>
        <p:txBody>
          <a:bodyPr>
            <a:normAutofit fontScale="90000"/>
          </a:bodyPr>
          <a:lstStyle/>
          <a:p>
            <a:r>
              <a:rPr lang="en-US" altLang="ko-KR" dirty="0" smtClean="0">
                <a:latin typeface="Arial" pitchFamily="34" charset="0"/>
                <a:ea typeface="Arial Unicode MS" pitchFamily="50" charset="-127"/>
                <a:cs typeface="Arial" pitchFamily="34" charset="0"/>
              </a:rPr>
              <a:t>Slope Comparison </a:t>
            </a:r>
            <a:r>
              <a:rPr lang="en-US" altLang="ko-KR" sz="4000" dirty="0" smtClean="0">
                <a:latin typeface="Arial" pitchFamily="34" charset="0"/>
                <a:ea typeface="Arial Unicode MS" pitchFamily="50" charset="-127"/>
                <a:cs typeface="Arial" pitchFamily="34" charset="0"/>
              </a:rPr>
              <a:t>(</a:t>
            </a:r>
            <a:r>
              <a:rPr lang="en-US" altLang="ko-KR" sz="4000" b="1" dirty="0" err="1" smtClean="0">
                <a:solidFill>
                  <a:srgbClr val="FF0000"/>
                </a:solidFill>
                <a:latin typeface="Arial" pitchFamily="34" charset="0"/>
                <a:cs typeface="Arial" pitchFamily="34" charset="0"/>
              </a:rPr>
              <a:t>m</a:t>
            </a:r>
            <a:r>
              <a:rPr lang="en-US" altLang="ko-KR" sz="4000" b="1" baseline="-25000" dirty="0" err="1" smtClean="0">
                <a:solidFill>
                  <a:srgbClr val="FF0000"/>
                </a:solidFill>
                <a:latin typeface="Arial" pitchFamily="34" charset="0"/>
                <a:cs typeface="Arial" pitchFamily="34" charset="0"/>
              </a:rPr>
              <a:t>org</a:t>
            </a:r>
            <a:r>
              <a:rPr lang="en-US" altLang="ko-KR" sz="4000" b="1" dirty="0" smtClean="0">
                <a:latin typeface="Arial" pitchFamily="34" charset="0"/>
                <a:cs typeface="Arial" pitchFamily="34" charset="0"/>
              </a:rPr>
              <a:t> vs. </a:t>
            </a:r>
            <a:r>
              <a:rPr lang="en-US" altLang="ko-KR" sz="4000" b="1" dirty="0" err="1" smtClean="0">
                <a:solidFill>
                  <a:srgbClr val="0033CC"/>
                </a:solidFill>
                <a:latin typeface="Arial" pitchFamily="34" charset="0"/>
                <a:cs typeface="Arial" pitchFamily="34" charset="0"/>
              </a:rPr>
              <a:t>m</a:t>
            </a:r>
            <a:r>
              <a:rPr lang="en-US" altLang="ko-KR" sz="4000" b="1" baseline="-25000" dirty="0" err="1" smtClean="0">
                <a:solidFill>
                  <a:srgbClr val="0033CC"/>
                </a:solidFill>
                <a:latin typeface="Arial" pitchFamily="34" charset="0"/>
                <a:cs typeface="Arial" pitchFamily="34" charset="0"/>
              </a:rPr>
              <a:t>est</a:t>
            </a:r>
            <a:r>
              <a:rPr lang="en-US" altLang="ko-KR" sz="3100" b="1" dirty="0" smtClean="0">
                <a:solidFill>
                  <a:srgbClr val="0033CC"/>
                </a:solidFill>
                <a:latin typeface="Arial" pitchFamily="34" charset="0"/>
                <a:ea typeface="Arial Unicode MS" pitchFamily="50" charset="-127"/>
                <a:cs typeface="Arial" pitchFamily="34" charset="0"/>
              </a:rPr>
              <a:t>(MBCC)</a:t>
            </a:r>
            <a:r>
              <a:rPr lang="en-US" altLang="ko-KR" sz="4000" b="1" dirty="0" smtClean="0">
                <a:latin typeface="Arial" pitchFamily="34" charset="0"/>
                <a:ea typeface="Arial Unicode MS" pitchFamily="50" charset="-127"/>
                <a:cs typeface="Arial" pitchFamily="34" charset="0"/>
              </a:rPr>
              <a:t> vs. </a:t>
            </a:r>
            <a:r>
              <a:rPr lang="en-US" altLang="ko-KR" sz="4000" b="1" dirty="0" err="1" smtClean="0">
                <a:solidFill>
                  <a:srgbClr val="009900"/>
                </a:solidFill>
                <a:latin typeface="Arial" pitchFamily="34" charset="0"/>
                <a:ea typeface="Arial Unicode MS" pitchFamily="50" charset="-127"/>
                <a:cs typeface="Arial" pitchFamily="34" charset="0"/>
              </a:rPr>
              <a:t>m</a:t>
            </a:r>
            <a:r>
              <a:rPr lang="en-US" altLang="ko-KR" sz="4000" b="1" baseline="-25000" dirty="0" err="1" smtClean="0">
                <a:solidFill>
                  <a:srgbClr val="009900"/>
                </a:solidFill>
                <a:latin typeface="Arial" pitchFamily="34" charset="0"/>
                <a:ea typeface="Arial Unicode MS" pitchFamily="50" charset="-127"/>
                <a:cs typeface="Arial" pitchFamily="34" charset="0"/>
              </a:rPr>
              <a:t>GSICS</a:t>
            </a:r>
            <a:r>
              <a:rPr lang="en-US" altLang="ko-KR" sz="4000" dirty="0" smtClean="0">
                <a:latin typeface="Arial" pitchFamily="34" charset="0"/>
                <a:ea typeface="Arial Unicode MS" pitchFamily="50" charset="-127"/>
                <a:cs typeface="Arial" pitchFamily="34" charset="0"/>
              </a:rPr>
              <a:t>)</a:t>
            </a:r>
            <a:endParaRPr lang="ko-KR" altLang="en-US" sz="4000" dirty="0">
              <a:latin typeface="Arial" pitchFamily="34" charset="0"/>
              <a:cs typeface="Arial" pitchFamily="34" charset="0"/>
            </a:endParaRPr>
          </a:p>
        </p:txBody>
      </p:sp>
      <p:sp>
        <p:nvSpPr>
          <p:cNvPr id="8" name="TextBox 7"/>
          <p:cNvSpPr txBox="1"/>
          <p:nvPr/>
        </p:nvSpPr>
        <p:spPr>
          <a:xfrm>
            <a:off x="255639" y="759197"/>
            <a:ext cx="11857703" cy="784895"/>
          </a:xfrm>
          <a:prstGeom prst="rect">
            <a:avLst/>
          </a:prstGeom>
          <a:noFill/>
        </p:spPr>
        <p:txBody>
          <a:bodyPr wrap="square" rtlCol="0">
            <a:spAutoFit/>
          </a:bodyPr>
          <a:lstStyle/>
          <a:p>
            <a:pPr marL="285750" indent="-285750">
              <a:lnSpc>
                <a:spcPct val="150000"/>
              </a:lnSpc>
              <a:buFont typeface="Arial" pitchFamily="34" charset="0"/>
              <a:buChar char="•"/>
            </a:pPr>
            <a:r>
              <a:rPr lang="en-US" altLang="ko-KR" sz="1600" dirty="0" smtClean="0">
                <a:latin typeface="Arial" pitchFamily="34" charset="0"/>
                <a:ea typeface="Arial Unicode MS" pitchFamily="50" charset="-127"/>
                <a:cs typeface="Arial" pitchFamily="34" charset="0"/>
              </a:rPr>
              <a:t>Period : March/12/2016~April/10/2016, June/07/2016/~July/05/2016, Sep./10/2016~Oct./11/2016, Dec./10/2016~Jan./11/2017</a:t>
            </a:r>
            <a:endParaRPr lang="en-US" altLang="ko-KR" sz="1600" dirty="0">
              <a:latin typeface="Arial" pitchFamily="34" charset="0"/>
              <a:ea typeface="Arial Unicode MS" pitchFamily="50" charset="-127"/>
              <a:cs typeface="Arial" pitchFamily="34" charset="0"/>
            </a:endParaRPr>
          </a:p>
          <a:p>
            <a:pPr marL="285750" indent="-285750">
              <a:lnSpc>
                <a:spcPct val="150000"/>
              </a:lnSpc>
              <a:buFont typeface="Arial" pitchFamily="34" charset="0"/>
              <a:buChar char="•"/>
            </a:pPr>
            <a:r>
              <a:rPr lang="en-US" altLang="ko-KR" sz="1600" dirty="0" smtClean="0">
                <a:latin typeface="Arial" pitchFamily="34" charset="0"/>
                <a:ea typeface="Arial Unicode MS" pitchFamily="50" charset="-127"/>
                <a:cs typeface="Arial" pitchFamily="34" charset="0"/>
              </a:rPr>
              <a:t>under </a:t>
            </a:r>
            <a:r>
              <a:rPr lang="en-US" altLang="ko-KR" sz="1600" dirty="0">
                <a:latin typeface="Arial" pitchFamily="34" charset="0"/>
                <a:ea typeface="Arial Unicode MS" pitchFamily="50" charset="-127"/>
                <a:cs typeface="Arial" pitchFamily="34" charset="0"/>
              </a:rPr>
              <a:t>thermal </a:t>
            </a:r>
            <a:r>
              <a:rPr lang="en-US" altLang="ko-KR" sz="1600" dirty="0" smtClean="0">
                <a:latin typeface="Arial" pitchFamily="34" charset="0"/>
                <a:ea typeface="Arial Unicode MS" pitchFamily="50" charset="-127"/>
                <a:cs typeface="Arial" pitchFamily="34" charset="0"/>
              </a:rPr>
              <a:t>stress(22:00~03:00 LST) </a:t>
            </a:r>
            <a:r>
              <a:rPr lang="en-US" altLang="ko-KR" sz="1600" dirty="0" smtClean="0">
                <a:latin typeface="Arial" pitchFamily="34" charset="0"/>
                <a:cs typeface="Arial" pitchFamily="34" charset="0"/>
              </a:rPr>
              <a:t>[Wm</a:t>
            </a:r>
            <a:r>
              <a:rPr lang="en-US" altLang="ko-KR" sz="1600" baseline="30000" dirty="0">
                <a:latin typeface="Arial" pitchFamily="34" charset="0"/>
                <a:cs typeface="Arial" pitchFamily="34" charset="0"/>
              </a:rPr>
              <a:t>-2</a:t>
            </a:r>
            <a:r>
              <a:rPr lang="en-US" altLang="ko-KR" sz="1600" dirty="0" smtClean="0">
                <a:latin typeface="Arial" pitchFamily="34" charset="0"/>
                <a:cs typeface="Arial" pitchFamily="34" charset="0"/>
              </a:rPr>
              <a:t>str</a:t>
            </a:r>
            <a:r>
              <a:rPr lang="en-US" altLang="ko-KR" sz="1600" baseline="30000" dirty="0" smtClean="0">
                <a:latin typeface="Arial" pitchFamily="34" charset="0"/>
                <a:cs typeface="Arial" pitchFamily="34" charset="0"/>
              </a:rPr>
              <a:t>-1</a:t>
            </a:r>
            <a:r>
              <a:rPr lang="en-US" altLang="ko-KR" sz="1600" dirty="0" smtClean="0">
                <a:latin typeface="Arial" pitchFamily="34" charset="0"/>
                <a:cs typeface="Arial" pitchFamily="34" charset="0"/>
                <a:sym typeface="Symbol"/>
              </a:rPr>
              <a:t></a:t>
            </a:r>
            <a:r>
              <a:rPr lang="en-US" altLang="ko-KR" sz="1600" dirty="0" smtClean="0">
                <a:latin typeface="Arial" pitchFamily="34" charset="0"/>
                <a:cs typeface="Arial" pitchFamily="34" charset="0"/>
              </a:rPr>
              <a:t>m</a:t>
            </a:r>
            <a:r>
              <a:rPr lang="en-US" altLang="ko-KR" sz="1600" baseline="30000" dirty="0" smtClean="0">
                <a:latin typeface="Arial" pitchFamily="34" charset="0"/>
                <a:cs typeface="Arial" pitchFamily="34" charset="0"/>
              </a:rPr>
              <a:t>-1</a:t>
            </a:r>
            <a:r>
              <a:rPr lang="en-US" altLang="ko-KR" sz="1600" dirty="0" smtClean="0">
                <a:latin typeface="Arial" pitchFamily="34" charset="0"/>
                <a:cs typeface="Arial" pitchFamily="34" charset="0"/>
              </a:rPr>
              <a:t>/count]</a:t>
            </a:r>
            <a:endParaRPr lang="ko-KR" altLang="en-US" sz="1600" dirty="0">
              <a:latin typeface="Arial" pitchFamily="34" charset="0"/>
              <a:cs typeface="Arial"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82" y="1668968"/>
            <a:ext cx="4706412" cy="246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067" y="1652663"/>
            <a:ext cx="4718621" cy="249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97" y="4216740"/>
            <a:ext cx="4819981" cy="2565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1408" y="4161235"/>
            <a:ext cx="4797280" cy="2521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직사각형 1"/>
          <p:cNvSpPr/>
          <p:nvPr/>
        </p:nvSpPr>
        <p:spPr>
          <a:xfrm>
            <a:off x="4296087" y="2788117"/>
            <a:ext cx="869149" cy="369332"/>
          </a:xfrm>
          <a:prstGeom prst="rect">
            <a:avLst/>
          </a:prstGeom>
        </p:spPr>
        <p:txBody>
          <a:bodyPr wrap="none">
            <a:spAutoFit/>
          </a:bodyPr>
          <a:lstStyle/>
          <a:p>
            <a:r>
              <a:rPr lang="en-US" altLang="ko-KR" b="1" dirty="0" err="1">
                <a:solidFill>
                  <a:srgbClr val="00B050"/>
                </a:solidFill>
                <a:latin typeface="Arial" pitchFamily="34" charset="0"/>
                <a:ea typeface="Arial Unicode MS" pitchFamily="50" charset="-127"/>
                <a:cs typeface="Arial" pitchFamily="34" charset="0"/>
              </a:rPr>
              <a:t>m</a:t>
            </a:r>
            <a:r>
              <a:rPr lang="en-US" altLang="ko-KR" b="1" baseline="-25000" dirty="0" err="1">
                <a:solidFill>
                  <a:srgbClr val="00B050"/>
                </a:solidFill>
                <a:latin typeface="Arial" pitchFamily="34" charset="0"/>
                <a:ea typeface="Arial Unicode MS" pitchFamily="50" charset="-127"/>
                <a:cs typeface="Arial" pitchFamily="34" charset="0"/>
              </a:rPr>
              <a:t>GSICS</a:t>
            </a:r>
            <a:endParaRPr lang="ko-KR" altLang="en-US" dirty="0">
              <a:solidFill>
                <a:srgbClr val="00B050"/>
              </a:solidFill>
            </a:endParaRPr>
          </a:p>
        </p:txBody>
      </p:sp>
      <p:sp>
        <p:nvSpPr>
          <p:cNvPr id="4" name="직사각형 3"/>
          <p:cNvSpPr/>
          <p:nvPr/>
        </p:nvSpPr>
        <p:spPr>
          <a:xfrm>
            <a:off x="4455089" y="2133456"/>
            <a:ext cx="1399742" cy="400110"/>
          </a:xfrm>
          <a:prstGeom prst="rect">
            <a:avLst/>
          </a:prstGeom>
        </p:spPr>
        <p:txBody>
          <a:bodyPr wrap="none">
            <a:spAutoFit/>
          </a:bodyPr>
          <a:lstStyle/>
          <a:p>
            <a:r>
              <a:rPr lang="en-US" altLang="ko-KR" sz="2000" b="1" dirty="0" err="1">
                <a:solidFill>
                  <a:srgbClr val="0033CC"/>
                </a:solidFill>
                <a:latin typeface="Arial" pitchFamily="34" charset="0"/>
                <a:cs typeface="Arial" pitchFamily="34" charset="0"/>
              </a:rPr>
              <a:t>m</a:t>
            </a:r>
            <a:r>
              <a:rPr lang="en-US" altLang="ko-KR" sz="2000" b="1" baseline="-25000" dirty="0" err="1">
                <a:solidFill>
                  <a:srgbClr val="0033CC"/>
                </a:solidFill>
                <a:latin typeface="Arial" pitchFamily="34" charset="0"/>
                <a:cs typeface="Arial" pitchFamily="34" charset="0"/>
              </a:rPr>
              <a:t>est</a:t>
            </a:r>
            <a:r>
              <a:rPr lang="en-US" altLang="ko-KR" sz="1600" dirty="0">
                <a:solidFill>
                  <a:srgbClr val="0033CC"/>
                </a:solidFill>
                <a:latin typeface="Arial" pitchFamily="34" charset="0"/>
                <a:ea typeface="Arial Unicode MS" pitchFamily="50" charset="-127"/>
                <a:cs typeface="Arial" pitchFamily="34" charset="0"/>
              </a:rPr>
              <a:t>(MBCC)</a:t>
            </a:r>
            <a:endParaRPr lang="ko-KR" altLang="en-US" sz="1600" dirty="0">
              <a:solidFill>
                <a:srgbClr val="0033CC"/>
              </a:solidFill>
            </a:endParaRPr>
          </a:p>
        </p:txBody>
      </p:sp>
      <p:sp>
        <p:nvSpPr>
          <p:cNvPr id="5" name="직사각형 4"/>
          <p:cNvSpPr/>
          <p:nvPr/>
        </p:nvSpPr>
        <p:spPr>
          <a:xfrm>
            <a:off x="4398977" y="1715293"/>
            <a:ext cx="638316" cy="369332"/>
          </a:xfrm>
          <a:prstGeom prst="rect">
            <a:avLst/>
          </a:prstGeom>
        </p:spPr>
        <p:txBody>
          <a:bodyPr wrap="none">
            <a:spAutoFit/>
          </a:bodyPr>
          <a:lstStyle/>
          <a:p>
            <a:r>
              <a:rPr lang="en-US" altLang="ko-KR" b="1" dirty="0" err="1">
                <a:solidFill>
                  <a:srgbClr val="FF0000"/>
                </a:solidFill>
                <a:latin typeface="Arial" pitchFamily="34" charset="0"/>
                <a:cs typeface="Arial" pitchFamily="34" charset="0"/>
              </a:rPr>
              <a:t>m</a:t>
            </a:r>
            <a:r>
              <a:rPr lang="en-US" altLang="ko-KR" b="1" baseline="-25000" dirty="0" err="1">
                <a:solidFill>
                  <a:srgbClr val="FF0000"/>
                </a:solidFill>
                <a:latin typeface="Arial" pitchFamily="34" charset="0"/>
                <a:cs typeface="Arial" pitchFamily="34" charset="0"/>
              </a:rPr>
              <a:t>org</a:t>
            </a:r>
            <a:endParaRPr lang="ko-KR" altLang="en-US" dirty="0">
              <a:solidFill>
                <a:srgbClr val="FF0000"/>
              </a:solidFill>
            </a:endParaRPr>
          </a:p>
        </p:txBody>
      </p:sp>
      <p:sp>
        <p:nvSpPr>
          <p:cNvPr id="6" name="TextBox 5"/>
          <p:cNvSpPr txBox="1"/>
          <p:nvPr/>
        </p:nvSpPr>
        <p:spPr>
          <a:xfrm>
            <a:off x="1295396" y="1763338"/>
            <a:ext cx="664029"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IR1</a:t>
            </a:r>
            <a:endParaRPr lang="ko-KR" altLang="en-US" b="1" dirty="0">
              <a:latin typeface="Arial" panose="020B0604020202020204" pitchFamily="34" charset="0"/>
              <a:cs typeface="Arial" panose="020B0604020202020204" pitchFamily="34" charset="0"/>
            </a:endParaRPr>
          </a:p>
        </p:txBody>
      </p:sp>
      <p:sp>
        <p:nvSpPr>
          <p:cNvPr id="13" name="TextBox 12"/>
          <p:cNvSpPr txBox="1"/>
          <p:nvPr/>
        </p:nvSpPr>
        <p:spPr>
          <a:xfrm>
            <a:off x="1262741" y="4279196"/>
            <a:ext cx="664029"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WV</a:t>
            </a:r>
            <a:endParaRPr lang="ko-KR" altLang="en-US" b="1" dirty="0">
              <a:latin typeface="Arial" panose="020B0604020202020204" pitchFamily="34" charset="0"/>
              <a:cs typeface="Arial" panose="020B0604020202020204" pitchFamily="34" charset="0"/>
            </a:endParaRPr>
          </a:p>
        </p:txBody>
      </p:sp>
      <p:sp>
        <p:nvSpPr>
          <p:cNvPr id="14" name="TextBox 13"/>
          <p:cNvSpPr txBox="1"/>
          <p:nvPr/>
        </p:nvSpPr>
        <p:spPr>
          <a:xfrm>
            <a:off x="6652577" y="1715293"/>
            <a:ext cx="664029"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IR2</a:t>
            </a:r>
            <a:endParaRPr lang="ko-KR" altLang="en-US" b="1" dirty="0">
              <a:latin typeface="Arial" panose="020B0604020202020204" pitchFamily="34" charset="0"/>
              <a:cs typeface="Arial" panose="020B0604020202020204" pitchFamily="34" charset="0"/>
            </a:endParaRPr>
          </a:p>
        </p:txBody>
      </p:sp>
      <p:sp>
        <p:nvSpPr>
          <p:cNvPr id="15" name="TextBox 14"/>
          <p:cNvSpPr txBox="1"/>
          <p:nvPr/>
        </p:nvSpPr>
        <p:spPr>
          <a:xfrm>
            <a:off x="6652577" y="4200597"/>
            <a:ext cx="1000080"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SWIR</a:t>
            </a:r>
            <a:endParaRPr lang="ko-KR"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549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latin typeface="Arial" pitchFamily="34" charset="0"/>
                <a:cs typeface="Arial" pitchFamily="34" charset="0"/>
              </a:rPr>
              <a:t>Time series for Slope</a:t>
            </a:r>
            <a:endParaRPr lang="ko-KR" altLang="en-US" dirty="0">
              <a:latin typeface="Arial" pitchFamily="34" charset="0"/>
              <a:cs typeface="Arial"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5919"/>
            <a:ext cx="12056418" cy="187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86889"/>
            <a:ext cx="12056418" cy="1834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표 4"/>
          <p:cNvGraphicFramePr>
            <a:graphicFrameLocks noGrp="1"/>
          </p:cNvGraphicFramePr>
          <p:nvPr>
            <p:extLst>
              <p:ext uri="{D42A27DB-BD31-4B8C-83A1-F6EECF244321}">
                <p14:modId xmlns:p14="http://schemas.microsoft.com/office/powerpoint/2010/main" val="2913789655"/>
              </p:ext>
            </p:extLst>
          </p:nvPr>
        </p:nvGraphicFramePr>
        <p:xfrm>
          <a:off x="391886" y="4787341"/>
          <a:ext cx="5223723" cy="1972525"/>
        </p:xfrm>
        <a:graphic>
          <a:graphicData uri="http://schemas.openxmlformats.org/drawingml/2006/table">
            <a:tbl>
              <a:tblPr firstRow="1" bandRow="1">
                <a:tableStyleId>{5C22544A-7EE6-4342-B048-85BDC9FD1C3A}</a:tableStyleId>
              </a:tblPr>
              <a:tblGrid>
                <a:gridCol w="1085809">
                  <a:extLst>
                    <a:ext uri="{9D8B030D-6E8A-4147-A177-3AD203B41FA5}">
                      <a16:colId xmlns:a16="http://schemas.microsoft.com/office/drawing/2014/main" val="20000"/>
                    </a:ext>
                  </a:extLst>
                </a:gridCol>
                <a:gridCol w="1040194">
                  <a:extLst>
                    <a:ext uri="{9D8B030D-6E8A-4147-A177-3AD203B41FA5}">
                      <a16:colId xmlns:a16="http://schemas.microsoft.com/office/drawing/2014/main" val="20001"/>
                    </a:ext>
                  </a:extLst>
                </a:gridCol>
                <a:gridCol w="1017332">
                  <a:extLst>
                    <a:ext uri="{9D8B030D-6E8A-4147-A177-3AD203B41FA5}">
                      <a16:colId xmlns:a16="http://schemas.microsoft.com/office/drawing/2014/main" val="20002"/>
                    </a:ext>
                  </a:extLst>
                </a:gridCol>
                <a:gridCol w="1028764">
                  <a:extLst>
                    <a:ext uri="{9D8B030D-6E8A-4147-A177-3AD203B41FA5}">
                      <a16:colId xmlns:a16="http://schemas.microsoft.com/office/drawing/2014/main" val="20003"/>
                    </a:ext>
                  </a:extLst>
                </a:gridCol>
                <a:gridCol w="1051624">
                  <a:extLst>
                    <a:ext uri="{9D8B030D-6E8A-4147-A177-3AD203B41FA5}">
                      <a16:colId xmlns:a16="http://schemas.microsoft.com/office/drawing/2014/main" val="20004"/>
                    </a:ext>
                  </a:extLst>
                </a:gridCol>
              </a:tblGrid>
              <a:tr h="285604">
                <a:tc>
                  <a:txBody>
                    <a:bodyPr/>
                    <a:lstStyle/>
                    <a:p>
                      <a:pPr latinLnBrk="1"/>
                      <a:r>
                        <a:rPr lang="en-US" altLang="ko-KR" sz="1000" dirty="0" smtClean="0">
                          <a:latin typeface="Arial Unicode MS" pitchFamily="50" charset="-127"/>
                          <a:ea typeface="Arial Unicode MS" pitchFamily="50" charset="-127"/>
                          <a:cs typeface="Arial Unicode MS" pitchFamily="50" charset="-127"/>
                        </a:rPr>
                        <a:t>IR1</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latinLnBrk="1"/>
                      <a:r>
                        <a:rPr lang="en-US" altLang="ko-KR" sz="1000" dirty="0" smtClean="0">
                          <a:latin typeface="Arial Unicode MS" pitchFamily="50" charset="-127"/>
                          <a:ea typeface="Arial Unicode MS" pitchFamily="50" charset="-127"/>
                          <a:cs typeface="Arial Unicode MS" pitchFamily="50" charset="-127"/>
                        </a:rPr>
                        <a:t>March/12</a:t>
                      </a:r>
                      <a:br>
                        <a:rPr lang="en-US" altLang="ko-KR" sz="1000" dirty="0" smtClean="0">
                          <a:latin typeface="Arial Unicode MS" pitchFamily="50" charset="-127"/>
                          <a:ea typeface="Arial Unicode MS" pitchFamily="50" charset="-127"/>
                          <a:cs typeface="Arial Unicode MS" pitchFamily="50" charset="-127"/>
                        </a:rPr>
                      </a:br>
                      <a:r>
                        <a:rPr lang="en-US" altLang="ko-KR" sz="1000" dirty="0" smtClean="0">
                          <a:latin typeface="Arial Unicode MS" pitchFamily="50" charset="-127"/>
                          <a:ea typeface="Arial Unicode MS" pitchFamily="50" charset="-127"/>
                          <a:cs typeface="Arial Unicode MS" pitchFamily="50" charset="-127"/>
                        </a:rPr>
                        <a:t>-April/10</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latinLnBrk="1"/>
                      <a:r>
                        <a:rPr lang="en-US" altLang="ko-KR" sz="1000" dirty="0" smtClean="0">
                          <a:latin typeface="Arial Unicode MS" pitchFamily="50" charset="-127"/>
                          <a:ea typeface="Arial Unicode MS" pitchFamily="50" charset="-127"/>
                          <a:cs typeface="Arial Unicode MS" pitchFamily="50" charset="-127"/>
                        </a:rPr>
                        <a:t>June/7</a:t>
                      </a:r>
                      <a:br>
                        <a:rPr lang="en-US" altLang="ko-KR" sz="1000" dirty="0" smtClean="0">
                          <a:latin typeface="Arial Unicode MS" pitchFamily="50" charset="-127"/>
                          <a:ea typeface="Arial Unicode MS" pitchFamily="50" charset="-127"/>
                          <a:cs typeface="Arial Unicode MS" pitchFamily="50" charset="-127"/>
                        </a:rPr>
                      </a:br>
                      <a:r>
                        <a:rPr lang="en-US" altLang="ko-KR" sz="1000" dirty="0" smtClean="0">
                          <a:latin typeface="Arial Unicode MS" pitchFamily="50" charset="-127"/>
                          <a:ea typeface="Arial Unicode MS" pitchFamily="50" charset="-127"/>
                          <a:cs typeface="Arial Unicode MS" pitchFamily="50" charset="-127"/>
                        </a:rPr>
                        <a:t>-July/5</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latinLnBrk="1"/>
                      <a:r>
                        <a:rPr lang="en-US" altLang="ko-KR" sz="1000" dirty="0" smtClean="0">
                          <a:latin typeface="Arial Unicode MS" pitchFamily="50" charset="-127"/>
                          <a:ea typeface="Arial Unicode MS" pitchFamily="50" charset="-127"/>
                          <a:cs typeface="Arial Unicode MS" pitchFamily="50" charset="-127"/>
                        </a:rPr>
                        <a:t>Sep/10</a:t>
                      </a:r>
                      <a:br>
                        <a:rPr lang="en-US" altLang="ko-KR" sz="1000" dirty="0" smtClean="0">
                          <a:latin typeface="Arial Unicode MS" pitchFamily="50" charset="-127"/>
                          <a:ea typeface="Arial Unicode MS" pitchFamily="50" charset="-127"/>
                          <a:cs typeface="Arial Unicode MS" pitchFamily="50" charset="-127"/>
                        </a:rPr>
                      </a:br>
                      <a:r>
                        <a:rPr lang="en-US" altLang="ko-KR" sz="1000" dirty="0" smtClean="0">
                          <a:latin typeface="Arial Unicode MS" pitchFamily="50" charset="-127"/>
                          <a:ea typeface="Arial Unicode MS" pitchFamily="50" charset="-127"/>
                          <a:cs typeface="Arial Unicode MS" pitchFamily="50" charset="-127"/>
                        </a:rPr>
                        <a:t>-Oct11</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latinLnBrk="1"/>
                      <a:r>
                        <a:rPr lang="en-US" altLang="ko-KR" sz="1000" dirty="0" smtClean="0">
                          <a:latin typeface="Arial Unicode MS" pitchFamily="50" charset="-127"/>
                          <a:ea typeface="Arial Unicode MS" pitchFamily="50" charset="-127"/>
                          <a:cs typeface="Arial Unicode MS" pitchFamily="50" charset="-127"/>
                        </a:rPr>
                        <a:t>Dec/10</a:t>
                      </a:r>
                      <a:br>
                        <a:rPr lang="en-US" altLang="ko-KR" sz="1000" dirty="0" smtClean="0">
                          <a:latin typeface="Arial Unicode MS" pitchFamily="50" charset="-127"/>
                          <a:ea typeface="Arial Unicode MS" pitchFamily="50" charset="-127"/>
                          <a:cs typeface="Arial Unicode MS" pitchFamily="50" charset="-127"/>
                        </a:rPr>
                      </a:br>
                      <a:r>
                        <a:rPr lang="en-US" altLang="ko-KR" sz="1000" dirty="0" smtClean="0">
                          <a:latin typeface="Arial Unicode MS" pitchFamily="50" charset="-127"/>
                          <a:ea typeface="Arial Unicode MS" pitchFamily="50" charset="-127"/>
                          <a:cs typeface="Arial Unicode MS" pitchFamily="50" charset="-127"/>
                        </a:rPr>
                        <a:t>-Jan/11</a:t>
                      </a:r>
                      <a:endParaRPr lang="ko-KR" altLang="en-US" sz="1000" dirty="0">
                        <a:latin typeface="Arial Unicode MS" pitchFamily="50" charset="-127"/>
                        <a:ea typeface="Arial Unicode MS" pitchFamily="50" charset="-127"/>
                        <a:cs typeface="Arial Unicode MS" pitchFamily="50" charset="-127"/>
                      </a:endParaRPr>
                    </a:p>
                  </a:txBody>
                  <a:tcPr/>
                </a:tc>
                <a:extLst>
                  <a:ext uri="{0D108BD9-81ED-4DB2-BD59-A6C34878D82A}">
                    <a16:rowId xmlns:a16="http://schemas.microsoft.com/office/drawing/2014/main" val="10000"/>
                  </a:ext>
                </a:extLst>
              </a:tr>
              <a:tr h="254651">
                <a:tc>
                  <a:txBody>
                    <a:bodyPr/>
                    <a:lstStyle/>
                    <a:p>
                      <a:pPr latinLnBrk="1"/>
                      <a:r>
                        <a:rPr lang="en-US" altLang="ko-KR" sz="1000" dirty="0" err="1" smtClean="0">
                          <a:latin typeface="Arial Unicode MS" pitchFamily="50" charset="-127"/>
                          <a:ea typeface="Arial Unicode MS" pitchFamily="50" charset="-127"/>
                          <a:cs typeface="Arial Unicode MS" pitchFamily="50" charset="-127"/>
                        </a:rPr>
                        <a:t>Ori.mean</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ko-KR" altLang="en-US" sz="1000" dirty="0" smtClean="0">
                          <a:latin typeface="Arial Unicode MS" pitchFamily="50" charset="-127"/>
                          <a:ea typeface="Arial Unicode MS" pitchFamily="50" charset="-127"/>
                          <a:cs typeface="Arial Unicode MS" pitchFamily="50" charset="-127"/>
                        </a:rPr>
                        <a:t> </a:t>
                      </a:r>
                      <a:r>
                        <a:rPr lang="en-US" altLang="ko-KR" sz="1000" dirty="0" smtClean="0">
                          <a:latin typeface="Arial Unicode MS" pitchFamily="50" charset="-127"/>
                          <a:ea typeface="Arial Unicode MS" pitchFamily="50" charset="-127"/>
                          <a:cs typeface="Arial Unicode MS" pitchFamily="50" charset="-127"/>
                        </a:rPr>
                        <a:t>-1.55029e-2</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-1.58900e-2</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-1.55087e-2</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-1.54963e-2</a:t>
                      </a:r>
                      <a:endParaRPr lang="ko-KR" altLang="en-US" sz="1000" dirty="0">
                        <a:latin typeface="Arial Unicode MS" pitchFamily="50" charset="-127"/>
                        <a:ea typeface="Arial Unicode MS" pitchFamily="50" charset="-127"/>
                        <a:cs typeface="Arial Unicode MS" pitchFamily="50" charset="-127"/>
                      </a:endParaRPr>
                    </a:p>
                  </a:txBody>
                  <a:tcPr/>
                </a:tc>
                <a:extLst>
                  <a:ext uri="{0D108BD9-81ED-4DB2-BD59-A6C34878D82A}">
                    <a16:rowId xmlns:a16="http://schemas.microsoft.com/office/drawing/2014/main" val="10001"/>
                  </a:ext>
                </a:extLst>
              </a:tr>
              <a:tr h="216024">
                <a:tc>
                  <a:txBody>
                    <a:bodyPr/>
                    <a:lstStyle/>
                    <a:p>
                      <a:pPr latinLnBrk="1"/>
                      <a:r>
                        <a:rPr lang="en-US" altLang="ko-KR" sz="1000" dirty="0" err="1" smtClean="0">
                          <a:latin typeface="Arial Unicode MS" pitchFamily="50" charset="-127"/>
                          <a:ea typeface="Arial Unicode MS" pitchFamily="50" charset="-127"/>
                          <a:cs typeface="Arial Unicode MS" pitchFamily="50" charset="-127"/>
                        </a:rPr>
                        <a:t>Ori.stdv</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0.0905e-3</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0.1814e-3</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0.1977e-3</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0.1134e-3</a:t>
                      </a:r>
                      <a:endParaRPr lang="ko-KR" altLang="en-US" sz="1000" dirty="0">
                        <a:latin typeface="Arial Unicode MS" pitchFamily="50" charset="-127"/>
                        <a:ea typeface="Arial Unicode MS" pitchFamily="50" charset="-127"/>
                        <a:cs typeface="Arial Unicode MS" pitchFamily="50" charset="-127"/>
                      </a:endParaRPr>
                    </a:p>
                  </a:txBody>
                  <a:tcPr/>
                </a:tc>
                <a:extLst>
                  <a:ext uri="{0D108BD9-81ED-4DB2-BD59-A6C34878D82A}">
                    <a16:rowId xmlns:a16="http://schemas.microsoft.com/office/drawing/2014/main" val="10002"/>
                  </a:ext>
                </a:extLst>
              </a:tr>
              <a:tr h="285604">
                <a:tc>
                  <a:txBody>
                    <a:bodyPr/>
                    <a:lstStyle/>
                    <a:p>
                      <a:pPr latinLnBrk="1"/>
                      <a:r>
                        <a:rPr lang="en-US" altLang="ko-KR" sz="1000" dirty="0" err="1" smtClean="0">
                          <a:latin typeface="Arial Unicode MS" pitchFamily="50" charset="-127"/>
                          <a:ea typeface="Arial Unicode MS" pitchFamily="50" charset="-127"/>
                          <a:cs typeface="Arial Unicode MS" pitchFamily="50" charset="-127"/>
                        </a:rPr>
                        <a:t>Est.mean</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-1.55551e-2 </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-1.59138e-2 </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-1.55311e-2</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-1.54904e-2</a:t>
                      </a:r>
                      <a:endParaRPr lang="ko-KR" altLang="en-US" sz="1000" dirty="0">
                        <a:latin typeface="Arial Unicode MS" pitchFamily="50" charset="-127"/>
                        <a:ea typeface="Arial Unicode MS" pitchFamily="50" charset="-127"/>
                        <a:cs typeface="Arial Unicode MS" pitchFamily="50" charset="-127"/>
                      </a:endParaRPr>
                    </a:p>
                  </a:txBody>
                  <a:tcPr/>
                </a:tc>
                <a:extLst>
                  <a:ext uri="{0D108BD9-81ED-4DB2-BD59-A6C34878D82A}">
                    <a16:rowId xmlns:a16="http://schemas.microsoft.com/office/drawing/2014/main" val="10003"/>
                  </a:ext>
                </a:extLst>
              </a:tr>
              <a:tr h="246049">
                <a:tc>
                  <a:txBody>
                    <a:bodyPr/>
                    <a:lstStyle/>
                    <a:p>
                      <a:pPr latinLnBrk="1"/>
                      <a:r>
                        <a:rPr lang="en-US" altLang="ko-KR" sz="1000" dirty="0" err="1" smtClean="0">
                          <a:latin typeface="Arial Unicode MS" pitchFamily="50" charset="-127"/>
                          <a:ea typeface="Arial Unicode MS" pitchFamily="50" charset="-127"/>
                          <a:cs typeface="Arial Unicode MS" pitchFamily="50" charset="-127"/>
                        </a:rPr>
                        <a:t>Est.stdv</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0.1305e-3</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0.1574e-3</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0.204e-3</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0.1079e-3</a:t>
                      </a:r>
                      <a:endParaRPr lang="ko-KR" altLang="en-US" sz="1000" dirty="0">
                        <a:latin typeface="Arial Unicode MS" pitchFamily="50" charset="-127"/>
                        <a:ea typeface="Arial Unicode MS" pitchFamily="50" charset="-127"/>
                        <a:cs typeface="Arial Unicode MS" pitchFamily="50" charset="-127"/>
                      </a:endParaRPr>
                    </a:p>
                  </a:txBody>
                  <a:tcPr/>
                </a:tc>
                <a:extLst>
                  <a:ext uri="{0D108BD9-81ED-4DB2-BD59-A6C34878D82A}">
                    <a16:rowId xmlns:a16="http://schemas.microsoft.com/office/drawing/2014/main" val="10004"/>
                  </a:ext>
                </a:extLst>
              </a:tr>
              <a:tr h="293917">
                <a:tc>
                  <a:txBody>
                    <a:bodyPr/>
                    <a:lstStyle/>
                    <a:p>
                      <a:pPr latinLnBrk="1"/>
                      <a:r>
                        <a:rPr lang="en-US" altLang="ko-KR" sz="1000" dirty="0" smtClean="0">
                          <a:latin typeface="Arial Unicode MS" pitchFamily="50" charset="-127"/>
                          <a:ea typeface="Arial Unicode MS" pitchFamily="50" charset="-127"/>
                          <a:cs typeface="Arial Unicode MS" pitchFamily="50" charset="-127"/>
                        </a:rPr>
                        <a:t>GSICS mean</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-1.88392e-2</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-1.89185e-2</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-1.87313e-2</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-1.87766e-2</a:t>
                      </a:r>
                      <a:endParaRPr lang="ko-KR" altLang="en-US" sz="1000" dirty="0">
                        <a:latin typeface="Arial Unicode MS" pitchFamily="50" charset="-127"/>
                        <a:ea typeface="Arial Unicode MS" pitchFamily="50" charset="-127"/>
                        <a:cs typeface="Arial Unicode MS" pitchFamily="50" charset="-127"/>
                      </a:endParaRPr>
                    </a:p>
                  </a:txBody>
                  <a:tcPr/>
                </a:tc>
                <a:extLst>
                  <a:ext uri="{0D108BD9-81ED-4DB2-BD59-A6C34878D82A}">
                    <a16:rowId xmlns:a16="http://schemas.microsoft.com/office/drawing/2014/main" val="10005"/>
                  </a:ext>
                </a:extLst>
              </a:tr>
              <a:tr h="252224">
                <a:tc>
                  <a:txBody>
                    <a:bodyPr/>
                    <a:lstStyle/>
                    <a:p>
                      <a:pPr latinLnBrk="1"/>
                      <a:r>
                        <a:rPr lang="en-US" altLang="ko-KR" sz="1000" dirty="0" smtClean="0">
                          <a:latin typeface="Arial Unicode MS" pitchFamily="50" charset="-127"/>
                          <a:ea typeface="Arial Unicode MS" pitchFamily="50" charset="-127"/>
                          <a:cs typeface="Arial Unicode MS" pitchFamily="50" charset="-127"/>
                        </a:rPr>
                        <a:t>GSICS </a:t>
                      </a:r>
                      <a:r>
                        <a:rPr lang="en-US" altLang="ko-KR" sz="1000" dirty="0" err="1" smtClean="0">
                          <a:latin typeface="Arial Unicode MS" pitchFamily="50" charset="-127"/>
                          <a:ea typeface="Arial Unicode MS" pitchFamily="50" charset="-127"/>
                          <a:cs typeface="Arial Unicode MS" pitchFamily="50" charset="-127"/>
                        </a:rPr>
                        <a:t>stdv</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000" dirty="0" smtClean="0">
                          <a:latin typeface="Arial Unicode MS" pitchFamily="50" charset="-127"/>
                          <a:ea typeface="Arial Unicode MS" pitchFamily="50" charset="-127"/>
                          <a:cs typeface="Arial Unicode MS" pitchFamily="50" charset="-127"/>
                        </a:rPr>
                        <a:t>0.3723e-3</a:t>
                      </a:r>
                    </a:p>
                  </a:txBody>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000" dirty="0" smtClean="0">
                          <a:latin typeface="Arial Unicode MS" pitchFamily="50" charset="-127"/>
                          <a:ea typeface="Arial Unicode MS" pitchFamily="50" charset="-127"/>
                          <a:cs typeface="Arial Unicode MS" pitchFamily="50" charset="-127"/>
                        </a:rPr>
                        <a:t>0.5406e-3</a:t>
                      </a:r>
                    </a:p>
                  </a:txBody>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000" dirty="0" smtClean="0">
                          <a:latin typeface="Arial Unicode MS" pitchFamily="50" charset="-127"/>
                          <a:ea typeface="Arial Unicode MS" pitchFamily="50" charset="-127"/>
                          <a:cs typeface="Arial Unicode MS" pitchFamily="50" charset="-127"/>
                        </a:rPr>
                        <a:t>0.4871e-3</a:t>
                      </a:r>
                    </a:p>
                  </a:txBody>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000" dirty="0" smtClean="0">
                          <a:latin typeface="Arial Unicode MS" pitchFamily="50" charset="-127"/>
                          <a:ea typeface="Arial Unicode MS" pitchFamily="50" charset="-127"/>
                          <a:cs typeface="Arial Unicode MS" pitchFamily="50" charset="-127"/>
                        </a:rPr>
                        <a:t>0.4167e-3</a:t>
                      </a:r>
                      <a:endParaRPr lang="ko-KR" altLang="en-US" sz="1000" dirty="0" smtClean="0">
                        <a:latin typeface="Arial Unicode MS" pitchFamily="50" charset="-127"/>
                        <a:ea typeface="Arial Unicode MS" pitchFamily="50" charset="-127"/>
                        <a:cs typeface="Arial Unicode MS" pitchFamily="50" charset="-127"/>
                      </a:endParaRPr>
                    </a:p>
                  </a:txBody>
                  <a:tcPr/>
                </a:tc>
                <a:extLst>
                  <a:ext uri="{0D108BD9-81ED-4DB2-BD59-A6C34878D82A}">
                    <a16:rowId xmlns:a16="http://schemas.microsoft.com/office/drawing/2014/main" val="10006"/>
                  </a:ext>
                </a:extLst>
              </a:tr>
            </a:tbl>
          </a:graphicData>
        </a:graphic>
      </p:graphicFrame>
      <p:graphicFrame>
        <p:nvGraphicFramePr>
          <p:cNvPr id="6" name="표 5"/>
          <p:cNvGraphicFramePr>
            <a:graphicFrameLocks noGrp="1"/>
          </p:cNvGraphicFramePr>
          <p:nvPr>
            <p:extLst>
              <p:ext uri="{D42A27DB-BD31-4B8C-83A1-F6EECF244321}">
                <p14:modId xmlns:p14="http://schemas.microsoft.com/office/powerpoint/2010/main" val="925690584"/>
              </p:ext>
            </p:extLst>
          </p:nvPr>
        </p:nvGraphicFramePr>
        <p:xfrm>
          <a:off x="5960192" y="4781531"/>
          <a:ext cx="5045264" cy="1936717"/>
        </p:xfrm>
        <a:graphic>
          <a:graphicData uri="http://schemas.openxmlformats.org/drawingml/2006/table">
            <a:tbl>
              <a:tblPr firstRow="1" bandRow="1">
                <a:tableStyleId>{5C22544A-7EE6-4342-B048-85BDC9FD1C3A}</a:tableStyleId>
              </a:tblPr>
              <a:tblGrid>
                <a:gridCol w="1059061">
                  <a:extLst>
                    <a:ext uri="{9D8B030D-6E8A-4147-A177-3AD203B41FA5}">
                      <a16:colId xmlns:a16="http://schemas.microsoft.com/office/drawing/2014/main" val="20000"/>
                    </a:ext>
                  </a:extLst>
                </a:gridCol>
                <a:gridCol w="990177">
                  <a:extLst>
                    <a:ext uri="{9D8B030D-6E8A-4147-A177-3AD203B41FA5}">
                      <a16:colId xmlns:a16="http://schemas.microsoft.com/office/drawing/2014/main" val="20001"/>
                    </a:ext>
                  </a:extLst>
                </a:gridCol>
                <a:gridCol w="979296">
                  <a:extLst>
                    <a:ext uri="{9D8B030D-6E8A-4147-A177-3AD203B41FA5}">
                      <a16:colId xmlns:a16="http://schemas.microsoft.com/office/drawing/2014/main" val="20002"/>
                    </a:ext>
                  </a:extLst>
                </a:gridCol>
                <a:gridCol w="991911">
                  <a:extLst>
                    <a:ext uri="{9D8B030D-6E8A-4147-A177-3AD203B41FA5}">
                      <a16:colId xmlns:a16="http://schemas.microsoft.com/office/drawing/2014/main" val="20003"/>
                    </a:ext>
                  </a:extLst>
                </a:gridCol>
                <a:gridCol w="1024819">
                  <a:extLst>
                    <a:ext uri="{9D8B030D-6E8A-4147-A177-3AD203B41FA5}">
                      <a16:colId xmlns:a16="http://schemas.microsoft.com/office/drawing/2014/main" val="20004"/>
                    </a:ext>
                  </a:extLst>
                </a:gridCol>
              </a:tblGrid>
              <a:tr h="285604">
                <a:tc>
                  <a:txBody>
                    <a:bodyPr/>
                    <a:lstStyle/>
                    <a:p>
                      <a:pPr latinLnBrk="1"/>
                      <a:r>
                        <a:rPr lang="en-US" altLang="ko-KR" sz="1000" dirty="0" smtClean="0">
                          <a:latin typeface="Arial Unicode MS" pitchFamily="50" charset="-127"/>
                          <a:ea typeface="Arial Unicode MS" pitchFamily="50" charset="-127"/>
                          <a:cs typeface="Arial Unicode MS" pitchFamily="50" charset="-127"/>
                        </a:rPr>
                        <a:t>IR2</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latinLnBrk="1"/>
                      <a:r>
                        <a:rPr lang="en-US" altLang="ko-KR" sz="1000" dirty="0" smtClean="0">
                          <a:latin typeface="Arial Unicode MS" pitchFamily="50" charset="-127"/>
                          <a:ea typeface="Arial Unicode MS" pitchFamily="50" charset="-127"/>
                          <a:cs typeface="Arial Unicode MS" pitchFamily="50" charset="-127"/>
                        </a:rPr>
                        <a:t>March/12</a:t>
                      </a:r>
                      <a:br>
                        <a:rPr lang="en-US" altLang="ko-KR" sz="1000" dirty="0" smtClean="0">
                          <a:latin typeface="Arial Unicode MS" pitchFamily="50" charset="-127"/>
                          <a:ea typeface="Arial Unicode MS" pitchFamily="50" charset="-127"/>
                          <a:cs typeface="Arial Unicode MS" pitchFamily="50" charset="-127"/>
                        </a:rPr>
                      </a:br>
                      <a:r>
                        <a:rPr lang="en-US" altLang="ko-KR" sz="1000" dirty="0" smtClean="0">
                          <a:latin typeface="Arial Unicode MS" pitchFamily="50" charset="-127"/>
                          <a:ea typeface="Arial Unicode MS" pitchFamily="50" charset="-127"/>
                          <a:cs typeface="Arial Unicode MS" pitchFamily="50" charset="-127"/>
                        </a:rPr>
                        <a:t>-April/10</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latinLnBrk="1"/>
                      <a:r>
                        <a:rPr lang="en-US" altLang="ko-KR" sz="1000" dirty="0" smtClean="0">
                          <a:latin typeface="Arial Unicode MS" pitchFamily="50" charset="-127"/>
                          <a:ea typeface="Arial Unicode MS" pitchFamily="50" charset="-127"/>
                          <a:cs typeface="Arial Unicode MS" pitchFamily="50" charset="-127"/>
                        </a:rPr>
                        <a:t>June/7</a:t>
                      </a:r>
                      <a:br>
                        <a:rPr lang="en-US" altLang="ko-KR" sz="1000" dirty="0" smtClean="0">
                          <a:latin typeface="Arial Unicode MS" pitchFamily="50" charset="-127"/>
                          <a:ea typeface="Arial Unicode MS" pitchFamily="50" charset="-127"/>
                          <a:cs typeface="Arial Unicode MS" pitchFamily="50" charset="-127"/>
                        </a:rPr>
                      </a:br>
                      <a:r>
                        <a:rPr lang="en-US" altLang="ko-KR" sz="1000" dirty="0" smtClean="0">
                          <a:latin typeface="Arial Unicode MS" pitchFamily="50" charset="-127"/>
                          <a:ea typeface="Arial Unicode MS" pitchFamily="50" charset="-127"/>
                          <a:cs typeface="Arial Unicode MS" pitchFamily="50" charset="-127"/>
                        </a:rPr>
                        <a:t>-July/5</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latinLnBrk="1"/>
                      <a:r>
                        <a:rPr lang="en-US" altLang="ko-KR" sz="1000" dirty="0" smtClean="0">
                          <a:latin typeface="Arial Unicode MS" pitchFamily="50" charset="-127"/>
                          <a:ea typeface="Arial Unicode MS" pitchFamily="50" charset="-127"/>
                          <a:cs typeface="Arial Unicode MS" pitchFamily="50" charset="-127"/>
                        </a:rPr>
                        <a:t>Sep/10</a:t>
                      </a:r>
                      <a:br>
                        <a:rPr lang="en-US" altLang="ko-KR" sz="1000" dirty="0" smtClean="0">
                          <a:latin typeface="Arial Unicode MS" pitchFamily="50" charset="-127"/>
                          <a:ea typeface="Arial Unicode MS" pitchFamily="50" charset="-127"/>
                          <a:cs typeface="Arial Unicode MS" pitchFamily="50" charset="-127"/>
                        </a:rPr>
                      </a:br>
                      <a:r>
                        <a:rPr lang="en-US" altLang="ko-KR" sz="1000" dirty="0" smtClean="0">
                          <a:latin typeface="Arial Unicode MS" pitchFamily="50" charset="-127"/>
                          <a:ea typeface="Arial Unicode MS" pitchFamily="50" charset="-127"/>
                          <a:cs typeface="Arial Unicode MS" pitchFamily="50" charset="-127"/>
                        </a:rPr>
                        <a:t>-Oct11</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latinLnBrk="1"/>
                      <a:r>
                        <a:rPr lang="en-US" altLang="ko-KR" sz="1000" dirty="0" smtClean="0">
                          <a:latin typeface="Arial Unicode MS" pitchFamily="50" charset="-127"/>
                          <a:ea typeface="Arial Unicode MS" pitchFamily="50" charset="-127"/>
                          <a:cs typeface="Arial Unicode MS" pitchFamily="50" charset="-127"/>
                        </a:rPr>
                        <a:t>Dec/10</a:t>
                      </a:r>
                      <a:br>
                        <a:rPr lang="en-US" altLang="ko-KR" sz="1000" dirty="0" smtClean="0">
                          <a:latin typeface="Arial Unicode MS" pitchFamily="50" charset="-127"/>
                          <a:ea typeface="Arial Unicode MS" pitchFamily="50" charset="-127"/>
                          <a:cs typeface="Arial Unicode MS" pitchFamily="50" charset="-127"/>
                        </a:rPr>
                      </a:br>
                      <a:r>
                        <a:rPr lang="en-US" altLang="ko-KR" sz="1000" dirty="0" smtClean="0">
                          <a:latin typeface="Arial Unicode MS" pitchFamily="50" charset="-127"/>
                          <a:ea typeface="Arial Unicode MS" pitchFamily="50" charset="-127"/>
                          <a:cs typeface="Arial Unicode MS" pitchFamily="50" charset="-127"/>
                        </a:rPr>
                        <a:t>-Jan/11</a:t>
                      </a:r>
                      <a:endParaRPr lang="ko-KR" altLang="en-US" sz="1000" dirty="0">
                        <a:latin typeface="Arial Unicode MS" pitchFamily="50" charset="-127"/>
                        <a:ea typeface="Arial Unicode MS" pitchFamily="50" charset="-127"/>
                        <a:cs typeface="Arial Unicode MS" pitchFamily="50" charset="-127"/>
                      </a:endParaRPr>
                    </a:p>
                  </a:txBody>
                  <a:tcPr/>
                </a:tc>
                <a:extLst>
                  <a:ext uri="{0D108BD9-81ED-4DB2-BD59-A6C34878D82A}">
                    <a16:rowId xmlns:a16="http://schemas.microsoft.com/office/drawing/2014/main" val="10000"/>
                  </a:ext>
                </a:extLst>
              </a:tr>
              <a:tr h="254651">
                <a:tc>
                  <a:txBody>
                    <a:bodyPr/>
                    <a:lstStyle/>
                    <a:p>
                      <a:pPr latinLnBrk="1"/>
                      <a:r>
                        <a:rPr lang="en-US" altLang="ko-KR" sz="1000" dirty="0" err="1" smtClean="0">
                          <a:latin typeface="Arial Unicode MS" pitchFamily="50" charset="-127"/>
                          <a:ea typeface="Arial Unicode MS" pitchFamily="50" charset="-127"/>
                          <a:cs typeface="Arial Unicode MS" pitchFamily="50" charset="-127"/>
                        </a:rPr>
                        <a:t>Ori.mean</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-1.32695e-2</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-1.36696e-2</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-1.32526e-2</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-0.29184e-2</a:t>
                      </a:r>
                      <a:endParaRPr lang="ko-KR" altLang="en-US" sz="1000" dirty="0">
                        <a:latin typeface="Arial Unicode MS" pitchFamily="50" charset="-127"/>
                        <a:ea typeface="Arial Unicode MS" pitchFamily="50" charset="-127"/>
                        <a:cs typeface="Arial Unicode MS" pitchFamily="50" charset="-127"/>
                      </a:endParaRPr>
                    </a:p>
                  </a:txBody>
                  <a:tcPr/>
                </a:tc>
                <a:extLst>
                  <a:ext uri="{0D108BD9-81ED-4DB2-BD59-A6C34878D82A}">
                    <a16:rowId xmlns:a16="http://schemas.microsoft.com/office/drawing/2014/main" val="10001"/>
                  </a:ext>
                </a:extLst>
              </a:tr>
              <a:tr h="216024">
                <a:tc>
                  <a:txBody>
                    <a:bodyPr/>
                    <a:lstStyle/>
                    <a:p>
                      <a:pPr latinLnBrk="1"/>
                      <a:r>
                        <a:rPr lang="en-US" altLang="ko-KR" sz="1000" dirty="0" err="1" smtClean="0">
                          <a:latin typeface="Arial Unicode MS" pitchFamily="50" charset="-127"/>
                          <a:ea typeface="Arial Unicode MS" pitchFamily="50" charset="-127"/>
                          <a:cs typeface="Arial Unicode MS" pitchFamily="50" charset="-127"/>
                        </a:rPr>
                        <a:t>Ori.stdv</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0.0761e-3</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0.1150e-3</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0.1020e-3</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0.0081e-3</a:t>
                      </a:r>
                      <a:endParaRPr lang="ko-KR" altLang="en-US" sz="1000" dirty="0">
                        <a:latin typeface="Arial Unicode MS" pitchFamily="50" charset="-127"/>
                        <a:ea typeface="Arial Unicode MS" pitchFamily="50" charset="-127"/>
                        <a:cs typeface="Arial Unicode MS" pitchFamily="50" charset="-127"/>
                      </a:endParaRPr>
                    </a:p>
                  </a:txBody>
                  <a:tcPr/>
                </a:tc>
                <a:extLst>
                  <a:ext uri="{0D108BD9-81ED-4DB2-BD59-A6C34878D82A}">
                    <a16:rowId xmlns:a16="http://schemas.microsoft.com/office/drawing/2014/main" val="10002"/>
                  </a:ext>
                </a:extLst>
              </a:tr>
              <a:tr h="285604">
                <a:tc>
                  <a:txBody>
                    <a:bodyPr/>
                    <a:lstStyle/>
                    <a:p>
                      <a:pPr latinLnBrk="1"/>
                      <a:r>
                        <a:rPr lang="en-US" altLang="ko-KR" sz="1000" dirty="0" err="1" smtClean="0">
                          <a:latin typeface="Arial Unicode MS" pitchFamily="50" charset="-127"/>
                          <a:ea typeface="Arial Unicode MS" pitchFamily="50" charset="-127"/>
                          <a:cs typeface="Arial Unicode MS" pitchFamily="50" charset="-127"/>
                        </a:rPr>
                        <a:t>Est.mean</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-1.33140e-2</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-1.37036e-2</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-1.32597e-2</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-0.29327e-2</a:t>
                      </a:r>
                      <a:endParaRPr lang="ko-KR" altLang="en-US" sz="1000" dirty="0">
                        <a:latin typeface="Arial Unicode MS" pitchFamily="50" charset="-127"/>
                        <a:ea typeface="Arial Unicode MS" pitchFamily="50" charset="-127"/>
                        <a:cs typeface="Arial Unicode MS" pitchFamily="50" charset="-127"/>
                      </a:endParaRPr>
                    </a:p>
                  </a:txBody>
                  <a:tcPr/>
                </a:tc>
                <a:extLst>
                  <a:ext uri="{0D108BD9-81ED-4DB2-BD59-A6C34878D82A}">
                    <a16:rowId xmlns:a16="http://schemas.microsoft.com/office/drawing/2014/main" val="10003"/>
                  </a:ext>
                </a:extLst>
              </a:tr>
              <a:tr h="246049">
                <a:tc>
                  <a:txBody>
                    <a:bodyPr/>
                    <a:lstStyle/>
                    <a:p>
                      <a:pPr latinLnBrk="1"/>
                      <a:r>
                        <a:rPr lang="en-US" altLang="ko-KR" sz="1000" dirty="0" err="1" smtClean="0">
                          <a:latin typeface="Arial Unicode MS" pitchFamily="50" charset="-127"/>
                          <a:ea typeface="Arial Unicode MS" pitchFamily="50" charset="-127"/>
                          <a:cs typeface="Arial Unicode MS" pitchFamily="50" charset="-127"/>
                        </a:rPr>
                        <a:t>Est.stdv</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0.0819e-3</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0.0827e-3</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0.0991e-3</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0.0059e-3</a:t>
                      </a:r>
                      <a:endParaRPr lang="ko-KR" altLang="en-US" sz="1000" dirty="0">
                        <a:latin typeface="Arial Unicode MS" pitchFamily="50" charset="-127"/>
                        <a:ea typeface="Arial Unicode MS" pitchFamily="50" charset="-127"/>
                        <a:cs typeface="Arial Unicode MS" pitchFamily="50" charset="-127"/>
                      </a:endParaRPr>
                    </a:p>
                  </a:txBody>
                  <a:tcPr/>
                </a:tc>
                <a:extLst>
                  <a:ext uri="{0D108BD9-81ED-4DB2-BD59-A6C34878D82A}">
                    <a16:rowId xmlns:a16="http://schemas.microsoft.com/office/drawing/2014/main" val="10004"/>
                  </a:ext>
                </a:extLst>
              </a:tr>
              <a:tr h="222301">
                <a:tc>
                  <a:txBody>
                    <a:bodyPr/>
                    <a:lstStyle/>
                    <a:p>
                      <a:pPr latinLnBrk="1"/>
                      <a:r>
                        <a:rPr lang="en-US" altLang="ko-KR" sz="1000" dirty="0" smtClean="0">
                          <a:latin typeface="Arial Unicode MS" pitchFamily="50" charset="-127"/>
                          <a:ea typeface="Arial Unicode MS" pitchFamily="50" charset="-127"/>
                          <a:cs typeface="Arial Unicode MS" pitchFamily="50" charset="-127"/>
                        </a:rPr>
                        <a:t>GSICS mean</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-1.66532e-2</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-1.66500e-2</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-1.64663e-2</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-0.35651e-2</a:t>
                      </a:r>
                      <a:endParaRPr lang="ko-KR" altLang="en-US" sz="1000" dirty="0">
                        <a:latin typeface="Arial Unicode MS" pitchFamily="50" charset="-127"/>
                        <a:ea typeface="Arial Unicode MS" pitchFamily="50" charset="-127"/>
                        <a:cs typeface="Arial Unicode MS" pitchFamily="50" charset="-127"/>
                      </a:endParaRPr>
                    </a:p>
                  </a:txBody>
                  <a:tcPr/>
                </a:tc>
                <a:extLst>
                  <a:ext uri="{0D108BD9-81ED-4DB2-BD59-A6C34878D82A}">
                    <a16:rowId xmlns:a16="http://schemas.microsoft.com/office/drawing/2014/main" val="10005"/>
                  </a:ext>
                </a:extLst>
              </a:tr>
              <a:tr h="266493">
                <a:tc>
                  <a:txBody>
                    <a:bodyPr/>
                    <a:lstStyle/>
                    <a:p>
                      <a:pPr latinLnBrk="1"/>
                      <a:r>
                        <a:rPr lang="en-US" altLang="ko-KR" sz="1000" dirty="0" smtClean="0">
                          <a:latin typeface="Arial Unicode MS" pitchFamily="50" charset="-127"/>
                          <a:ea typeface="Arial Unicode MS" pitchFamily="50" charset="-127"/>
                          <a:cs typeface="Arial Unicode MS" pitchFamily="50" charset="-127"/>
                        </a:rPr>
                        <a:t>GSICS </a:t>
                      </a:r>
                      <a:r>
                        <a:rPr lang="en-US" altLang="ko-KR" sz="1000" dirty="0" err="1" smtClean="0">
                          <a:latin typeface="Arial Unicode MS" pitchFamily="50" charset="-127"/>
                          <a:ea typeface="Arial Unicode MS" pitchFamily="50" charset="-127"/>
                          <a:cs typeface="Arial Unicode MS" pitchFamily="50" charset="-127"/>
                        </a:rPr>
                        <a:t>stdv</a:t>
                      </a:r>
                      <a:endParaRPr lang="ko-KR" altLang="en-US" sz="1000" dirty="0">
                        <a:latin typeface="Arial Unicode MS" pitchFamily="50" charset="-127"/>
                        <a:ea typeface="Arial Unicode MS" pitchFamily="50" charset="-127"/>
                        <a:cs typeface="Arial Unicode MS" pitchFamily="50" charset="-127"/>
                      </a:endParaRPr>
                    </a:p>
                  </a:txBody>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000" dirty="0" smtClean="0">
                          <a:latin typeface="Arial Unicode MS" pitchFamily="50" charset="-127"/>
                          <a:ea typeface="Arial Unicode MS" pitchFamily="50" charset="-127"/>
                          <a:cs typeface="Arial Unicode MS" pitchFamily="50" charset="-127"/>
                        </a:rPr>
                        <a:t>0.5170e-3</a:t>
                      </a:r>
                    </a:p>
                  </a:txBody>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000" dirty="0" smtClean="0">
                          <a:latin typeface="Arial Unicode MS" pitchFamily="50" charset="-127"/>
                          <a:ea typeface="Arial Unicode MS" pitchFamily="50" charset="-127"/>
                          <a:cs typeface="Arial Unicode MS" pitchFamily="50" charset="-127"/>
                        </a:rPr>
                        <a:t>0.5072e-3</a:t>
                      </a:r>
                    </a:p>
                  </a:txBody>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000" dirty="0" smtClean="0">
                          <a:latin typeface="Arial Unicode MS" pitchFamily="50" charset="-127"/>
                          <a:ea typeface="Arial Unicode MS" pitchFamily="50" charset="-127"/>
                          <a:cs typeface="Arial Unicode MS" pitchFamily="50" charset="-127"/>
                        </a:rPr>
                        <a:t>0.3240e-3</a:t>
                      </a:r>
                      <a:endParaRPr lang="ko-KR" altLang="en-US" sz="1000" dirty="0" smtClean="0">
                        <a:latin typeface="Arial Unicode MS" pitchFamily="50" charset="-127"/>
                        <a:ea typeface="Arial Unicode MS" pitchFamily="50" charset="-127"/>
                        <a:cs typeface="Arial Unicode MS" pitchFamily="50" charset="-127"/>
                      </a:endParaRPr>
                    </a:p>
                  </a:txBody>
                  <a:tcPr/>
                </a:tc>
                <a:tc>
                  <a:txBody>
                    <a:bodyPr/>
                    <a:lstStyle/>
                    <a:p>
                      <a:pPr algn="r" latinLnBrk="1"/>
                      <a:r>
                        <a:rPr lang="en-US" altLang="ko-KR" sz="1000" dirty="0" smtClean="0">
                          <a:latin typeface="Arial Unicode MS" pitchFamily="50" charset="-127"/>
                          <a:ea typeface="Arial Unicode MS" pitchFamily="50" charset="-127"/>
                          <a:cs typeface="Arial Unicode MS" pitchFamily="50" charset="-127"/>
                        </a:rPr>
                        <a:t>0.2424e-3</a:t>
                      </a:r>
                      <a:endParaRPr lang="ko-KR" altLang="en-US" sz="1000" dirty="0">
                        <a:latin typeface="Arial Unicode MS" pitchFamily="50" charset="-127"/>
                        <a:ea typeface="Arial Unicode MS" pitchFamily="50" charset="-127"/>
                        <a:cs typeface="Arial Unicode MS" pitchFamily="50" charset="-127"/>
                      </a:endParaRPr>
                    </a:p>
                  </a:txBody>
                  <a:tcPr/>
                </a:tc>
                <a:extLst>
                  <a:ext uri="{0D108BD9-81ED-4DB2-BD59-A6C34878D82A}">
                    <a16:rowId xmlns:a16="http://schemas.microsoft.com/office/drawing/2014/main" val="10006"/>
                  </a:ext>
                </a:extLst>
              </a:tr>
            </a:tbl>
          </a:graphicData>
        </a:graphic>
      </p:graphicFrame>
      <p:sp>
        <p:nvSpPr>
          <p:cNvPr id="7" name="직사각형 6"/>
          <p:cNvSpPr/>
          <p:nvPr/>
        </p:nvSpPr>
        <p:spPr>
          <a:xfrm>
            <a:off x="5568583" y="3638697"/>
            <a:ext cx="869149" cy="369332"/>
          </a:xfrm>
          <a:prstGeom prst="rect">
            <a:avLst/>
          </a:prstGeom>
        </p:spPr>
        <p:txBody>
          <a:bodyPr wrap="none">
            <a:spAutoFit/>
          </a:bodyPr>
          <a:lstStyle/>
          <a:p>
            <a:r>
              <a:rPr lang="en-US" altLang="ko-KR" b="1" dirty="0" err="1">
                <a:solidFill>
                  <a:srgbClr val="00B050"/>
                </a:solidFill>
                <a:latin typeface="Arial" pitchFamily="34" charset="0"/>
                <a:ea typeface="Arial Unicode MS" pitchFamily="50" charset="-127"/>
                <a:cs typeface="Arial" pitchFamily="34" charset="0"/>
              </a:rPr>
              <a:t>m</a:t>
            </a:r>
            <a:r>
              <a:rPr lang="en-US" altLang="ko-KR" b="1" baseline="-25000" dirty="0" err="1">
                <a:solidFill>
                  <a:srgbClr val="00B050"/>
                </a:solidFill>
                <a:latin typeface="Arial" pitchFamily="34" charset="0"/>
                <a:ea typeface="Arial Unicode MS" pitchFamily="50" charset="-127"/>
                <a:cs typeface="Arial" pitchFamily="34" charset="0"/>
              </a:rPr>
              <a:t>GSICS</a:t>
            </a:r>
            <a:endParaRPr lang="ko-KR" altLang="en-US" dirty="0">
              <a:solidFill>
                <a:srgbClr val="00B050"/>
              </a:solidFill>
            </a:endParaRPr>
          </a:p>
        </p:txBody>
      </p:sp>
      <p:sp>
        <p:nvSpPr>
          <p:cNvPr id="8" name="직사각형 7"/>
          <p:cNvSpPr/>
          <p:nvPr/>
        </p:nvSpPr>
        <p:spPr>
          <a:xfrm>
            <a:off x="5539695" y="3184452"/>
            <a:ext cx="1399742" cy="400110"/>
          </a:xfrm>
          <a:prstGeom prst="rect">
            <a:avLst/>
          </a:prstGeom>
        </p:spPr>
        <p:txBody>
          <a:bodyPr wrap="none">
            <a:spAutoFit/>
          </a:bodyPr>
          <a:lstStyle/>
          <a:p>
            <a:r>
              <a:rPr lang="en-US" altLang="ko-KR" sz="2000" b="1" dirty="0" err="1">
                <a:solidFill>
                  <a:srgbClr val="0033CC"/>
                </a:solidFill>
                <a:latin typeface="Arial" pitchFamily="34" charset="0"/>
                <a:cs typeface="Arial" pitchFamily="34" charset="0"/>
              </a:rPr>
              <a:t>m</a:t>
            </a:r>
            <a:r>
              <a:rPr lang="en-US" altLang="ko-KR" sz="2000" b="1" baseline="-25000" dirty="0" err="1">
                <a:solidFill>
                  <a:srgbClr val="0033CC"/>
                </a:solidFill>
                <a:latin typeface="Arial" pitchFamily="34" charset="0"/>
                <a:cs typeface="Arial" pitchFamily="34" charset="0"/>
              </a:rPr>
              <a:t>est</a:t>
            </a:r>
            <a:r>
              <a:rPr lang="en-US" altLang="ko-KR" sz="1600" dirty="0">
                <a:solidFill>
                  <a:srgbClr val="0033CC"/>
                </a:solidFill>
                <a:latin typeface="Arial" pitchFamily="34" charset="0"/>
                <a:ea typeface="Arial Unicode MS" pitchFamily="50" charset="-127"/>
                <a:cs typeface="Arial" pitchFamily="34" charset="0"/>
              </a:rPr>
              <a:t>(MBCC)</a:t>
            </a:r>
            <a:endParaRPr lang="ko-KR" altLang="en-US" sz="1600" dirty="0">
              <a:solidFill>
                <a:srgbClr val="0033CC"/>
              </a:solidFill>
            </a:endParaRPr>
          </a:p>
        </p:txBody>
      </p:sp>
      <p:sp>
        <p:nvSpPr>
          <p:cNvPr id="9" name="직사각형 8"/>
          <p:cNvSpPr/>
          <p:nvPr/>
        </p:nvSpPr>
        <p:spPr>
          <a:xfrm>
            <a:off x="5571265" y="2853971"/>
            <a:ext cx="638316" cy="369332"/>
          </a:xfrm>
          <a:prstGeom prst="rect">
            <a:avLst/>
          </a:prstGeom>
        </p:spPr>
        <p:txBody>
          <a:bodyPr wrap="none">
            <a:spAutoFit/>
          </a:bodyPr>
          <a:lstStyle/>
          <a:p>
            <a:r>
              <a:rPr lang="en-US" altLang="ko-KR" b="1" dirty="0" err="1">
                <a:solidFill>
                  <a:srgbClr val="FF0000"/>
                </a:solidFill>
                <a:latin typeface="Arial" pitchFamily="34" charset="0"/>
                <a:cs typeface="Arial" pitchFamily="34" charset="0"/>
              </a:rPr>
              <a:t>m</a:t>
            </a:r>
            <a:r>
              <a:rPr lang="en-US" altLang="ko-KR" b="1" baseline="-25000" dirty="0" err="1">
                <a:solidFill>
                  <a:srgbClr val="FF0000"/>
                </a:solidFill>
                <a:latin typeface="Arial" pitchFamily="34" charset="0"/>
                <a:cs typeface="Arial" pitchFamily="34" charset="0"/>
              </a:rPr>
              <a:t>org</a:t>
            </a:r>
            <a:endParaRPr lang="ko-KR" altLang="en-US" dirty="0">
              <a:solidFill>
                <a:srgbClr val="FF0000"/>
              </a:solidFill>
            </a:endParaRPr>
          </a:p>
        </p:txBody>
      </p:sp>
      <p:sp>
        <p:nvSpPr>
          <p:cNvPr id="12" name="TextBox 11"/>
          <p:cNvSpPr txBox="1"/>
          <p:nvPr/>
        </p:nvSpPr>
        <p:spPr>
          <a:xfrm>
            <a:off x="2232978" y="2555580"/>
            <a:ext cx="1381080"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Mar-Apr</a:t>
            </a:r>
            <a:endParaRPr lang="ko-KR" altLang="en-US" b="1" dirty="0">
              <a:latin typeface="Arial" panose="020B0604020202020204" pitchFamily="34" charset="0"/>
              <a:cs typeface="Arial" panose="020B0604020202020204" pitchFamily="34" charset="0"/>
            </a:endParaRPr>
          </a:p>
        </p:txBody>
      </p:sp>
      <p:sp>
        <p:nvSpPr>
          <p:cNvPr id="14" name="TextBox 13"/>
          <p:cNvSpPr txBox="1"/>
          <p:nvPr/>
        </p:nvSpPr>
        <p:spPr>
          <a:xfrm>
            <a:off x="4627822" y="2555576"/>
            <a:ext cx="1381080"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Jun-Jul</a:t>
            </a:r>
            <a:endParaRPr lang="ko-KR" altLang="en-US" b="1" dirty="0">
              <a:latin typeface="Arial" panose="020B0604020202020204" pitchFamily="34" charset="0"/>
              <a:cs typeface="Arial" panose="020B0604020202020204" pitchFamily="34" charset="0"/>
            </a:endParaRPr>
          </a:p>
        </p:txBody>
      </p:sp>
      <p:sp>
        <p:nvSpPr>
          <p:cNvPr id="15" name="TextBox 14"/>
          <p:cNvSpPr txBox="1"/>
          <p:nvPr/>
        </p:nvSpPr>
        <p:spPr>
          <a:xfrm>
            <a:off x="7294816" y="2566458"/>
            <a:ext cx="1381080"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Sep-Oct</a:t>
            </a:r>
            <a:endParaRPr lang="ko-KR" altLang="en-US" b="1" dirty="0">
              <a:latin typeface="Arial" panose="020B0604020202020204" pitchFamily="34" charset="0"/>
              <a:cs typeface="Arial" panose="020B0604020202020204" pitchFamily="34" charset="0"/>
            </a:endParaRPr>
          </a:p>
        </p:txBody>
      </p:sp>
      <p:sp>
        <p:nvSpPr>
          <p:cNvPr id="16" name="TextBox 15"/>
          <p:cNvSpPr txBox="1"/>
          <p:nvPr/>
        </p:nvSpPr>
        <p:spPr>
          <a:xfrm>
            <a:off x="9820306" y="2566454"/>
            <a:ext cx="1381080"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Dec-Jan</a:t>
            </a:r>
            <a:endParaRPr lang="ko-KR"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7006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latin typeface="Arial" pitchFamily="34" charset="0"/>
                <a:cs typeface="Arial" pitchFamily="34" charset="0"/>
              </a:rPr>
              <a:t>Time series for Slope</a:t>
            </a:r>
            <a:endParaRPr lang="ko-KR" altLang="en-US" dirty="0">
              <a:latin typeface="Arial" pitchFamily="34" charset="0"/>
              <a:cs typeface="Arial" pitchFamily="34" charset="0"/>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19" y="792760"/>
            <a:ext cx="11895007" cy="186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17499"/>
            <a:ext cx="12117950" cy="191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표 4"/>
          <p:cNvGraphicFramePr>
            <a:graphicFrameLocks noGrp="1"/>
          </p:cNvGraphicFramePr>
          <p:nvPr>
            <p:extLst>
              <p:ext uri="{D42A27DB-BD31-4B8C-83A1-F6EECF244321}">
                <p14:modId xmlns:p14="http://schemas.microsoft.com/office/powerpoint/2010/main" val="1718959775"/>
              </p:ext>
            </p:extLst>
          </p:nvPr>
        </p:nvGraphicFramePr>
        <p:xfrm>
          <a:off x="1080534" y="4727786"/>
          <a:ext cx="4525137" cy="1972525"/>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935285">
                  <a:extLst>
                    <a:ext uri="{9D8B030D-6E8A-4147-A177-3AD203B41FA5}">
                      <a16:colId xmlns:a16="http://schemas.microsoft.com/office/drawing/2014/main" val="20001"/>
                    </a:ext>
                  </a:extLst>
                </a:gridCol>
                <a:gridCol w="884583">
                  <a:extLst>
                    <a:ext uri="{9D8B030D-6E8A-4147-A177-3AD203B41FA5}">
                      <a16:colId xmlns:a16="http://schemas.microsoft.com/office/drawing/2014/main" val="20002"/>
                    </a:ext>
                  </a:extLst>
                </a:gridCol>
                <a:gridCol w="904460">
                  <a:extLst>
                    <a:ext uri="{9D8B030D-6E8A-4147-A177-3AD203B41FA5}">
                      <a16:colId xmlns:a16="http://schemas.microsoft.com/office/drawing/2014/main" val="20003"/>
                    </a:ext>
                  </a:extLst>
                </a:gridCol>
                <a:gridCol w="864705">
                  <a:extLst>
                    <a:ext uri="{9D8B030D-6E8A-4147-A177-3AD203B41FA5}">
                      <a16:colId xmlns:a16="http://schemas.microsoft.com/office/drawing/2014/main" val="20004"/>
                    </a:ext>
                  </a:extLst>
                </a:gridCol>
              </a:tblGrid>
              <a:tr h="285604">
                <a:tc>
                  <a:txBody>
                    <a:bodyPr/>
                    <a:lstStyle/>
                    <a:p>
                      <a:pPr latinLnBrk="1"/>
                      <a:r>
                        <a:rPr lang="en-US" altLang="ko-KR" sz="1000" dirty="0" smtClean="0">
                          <a:latin typeface="Arial" pitchFamily="34" charset="0"/>
                          <a:ea typeface="Arial Unicode MS" pitchFamily="50" charset="-127"/>
                          <a:cs typeface="Arial" pitchFamily="34" charset="0"/>
                        </a:rPr>
                        <a:t>WV</a:t>
                      </a:r>
                      <a:endParaRPr lang="ko-KR" altLang="en-US" sz="1000" dirty="0">
                        <a:latin typeface="Arial" pitchFamily="34" charset="0"/>
                        <a:ea typeface="Arial Unicode MS" pitchFamily="50" charset="-127"/>
                        <a:cs typeface="Arial" pitchFamily="34" charset="0"/>
                      </a:endParaRPr>
                    </a:p>
                  </a:txBody>
                  <a:tcPr/>
                </a:tc>
                <a:tc>
                  <a:txBody>
                    <a:bodyPr/>
                    <a:lstStyle/>
                    <a:p>
                      <a:pPr latinLnBrk="1"/>
                      <a:r>
                        <a:rPr lang="en-US" altLang="ko-KR" sz="1000" dirty="0" smtClean="0">
                          <a:latin typeface="Arial" pitchFamily="34" charset="0"/>
                          <a:ea typeface="Arial Unicode MS" pitchFamily="50" charset="-127"/>
                          <a:cs typeface="Arial" pitchFamily="34" charset="0"/>
                        </a:rPr>
                        <a:t>March/12</a:t>
                      </a:r>
                      <a:br>
                        <a:rPr lang="en-US" altLang="ko-KR" sz="1000" dirty="0" smtClean="0">
                          <a:latin typeface="Arial" pitchFamily="34" charset="0"/>
                          <a:ea typeface="Arial Unicode MS" pitchFamily="50" charset="-127"/>
                          <a:cs typeface="Arial" pitchFamily="34" charset="0"/>
                        </a:rPr>
                      </a:br>
                      <a:r>
                        <a:rPr lang="en-US" altLang="ko-KR" sz="1000" dirty="0" smtClean="0">
                          <a:latin typeface="Arial" pitchFamily="34" charset="0"/>
                          <a:ea typeface="Arial Unicode MS" pitchFamily="50" charset="-127"/>
                          <a:cs typeface="Arial" pitchFamily="34" charset="0"/>
                        </a:rPr>
                        <a:t>-April/10</a:t>
                      </a:r>
                      <a:endParaRPr lang="ko-KR" altLang="en-US" sz="1000" dirty="0">
                        <a:latin typeface="Arial" pitchFamily="34" charset="0"/>
                        <a:ea typeface="Arial Unicode MS" pitchFamily="50" charset="-127"/>
                        <a:cs typeface="Arial" pitchFamily="34" charset="0"/>
                      </a:endParaRPr>
                    </a:p>
                  </a:txBody>
                  <a:tcPr/>
                </a:tc>
                <a:tc>
                  <a:txBody>
                    <a:bodyPr/>
                    <a:lstStyle/>
                    <a:p>
                      <a:pPr latinLnBrk="1"/>
                      <a:r>
                        <a:rPr lang="en-US" altLang="ko-KR" sz="1000" dirty="0" smtClean="0">
                          <a:latin typeface="Arial" pitchFamily="34" charset="0"/>
                          <a:ea typeface="Arial Unicode MS" pitchFamily="50" charset="-127"/>
                          <a:cs typeface="Arial" pitchFamily="34" charset="0"/>
                        </a:rPr>
                        <a:t>June/7</a:t>
                      </a:r>
                      <a:br>
                        <a:rPr lang="en-US" altLang="ko-KR" sz="1000" dirty="0" smtClean="0">
                          <a:latin typeface="Arial" pitchFamily="34" charset="0"/>
                          <a:ea typeface="Arial Unicode MS" pitchFamily="50" charset="-127"/>
                          <a:cs typeface="Arial" pitchFamily="34" charset="0"/>
                        </a:rPr>
                      </a:br>
                      <a:r>
                        <a:rPr lang="en-US" altLang="ko-KR" sz="1000" dirty="0" smtClean="0">
                          <a:latin typeface="Arial" pitchFamily="34" charset="0"/>
                          <a:ea typeface="Arial Unicode MS" pitchFamily="50" charset="-127"/>
                          <a:cs typeface="Arial" pitchFamily="34" charset="0"/>
                        </a:rPr>
                        <a:t>-July/5</a:t>
                      </a:r>
                      <a:endParaRPr lang="ko-KR" altLang="en-US" sz="1000" dirty="0">
                        <a:latin typeface="Arial" pitchFamily="34" charset="0"/>
                        <a:ea typeface="Arial Unicode MS" pitchFamily="50" charset="-127"/>
                        <a:cs typeface="Arial" pitchFamily="34" charset="0"/>
                      </a:endParaRPr>
                    </a:p>
                  </a:txBody>
                  <a:tcPr/>
                </a:tc>
                <a:tc>
                  <a:txBody>
                    <a:bodyPr/>
                    <a:lstStyle/>
                    <a:p>
                      <a:pPr latinLnBrk="1"/>
                      <a:r>
                        <a:rPr lang="en-US" altLang="ko-KR" sz="1000" dirty="0" smtClean="0">
                          <a:latin typeface="Arial" pitchFamily="34" charset="0"/>
                          <a:ea typeface="Arial Unicode MS" pitchFamily="50" charset="-127"/>
                          <a:cs typeface="Arial" pitchFamily="34" charset="0"/>
                        </a:rPr>
                        <a:t>Sep/10</a:t>
                      </a:r>
                      <a:br>
                        <a:rPr lang="en-US" altLang="ko-KR" sz="1000" dirty="0" smtClean="0">
                          <a:latin typeface="Arial" pitchFamily="34" charset="0"/>
                          <a:ea typeface="Arial Unicode MS" pitchFamily="50" charset="-127"/>
                          <a:cs typeface="Arial" pitchFamily="34" charset="0"/>
                        </a:rPr>
                      </a:br>
                      <a:r>
                        <a:rPr lang="en-US" altLang="ko-KR" sz="1000" dirty="0" smtClean="0">
                          <a:latin typeface="Arial" pitchFamily="34" charset="0"/>
                          <a:ea typeface="Arial Unicode MS" pitchFamily="50" charset="-127"/>
                          <a:cs typeface="Arial" pitchFamily="34" charset="0"/>
                        </a:rPr>
                        <a:t>-Oct11</a:t>
                      </a:r>
                      <a:endParaRPr lang="ko-KR" altLang="en-US" sz="1000" dirty="0">
                        <a:latin typeface="Arial" pitchFamily="34" charset="0"/>
                        <a:ea typeface="Arial Unicode MS" pitchFamily="50" charset="-127"/>
                        <a:cs typeface="Arial" pitchFamily="34" charset="0"/>
                      </a:endParaRPr>
                    </a:p>
                  </a:txBody>
                  <a:tcPr/>
                </a:tc>
                <a:tc>
                  <a:txBody>
                    <a:bodyPr/>
                    <a:lstStyle/>
                    <a:p>
                      <a:pPr latinLnBrk="1"/>
                      <a:r>
                        <a:rPr lang="en-US" altLang="ko-KR" sz="1000" dirty="0" smtClean="0">
                          <a:latin typeface="Arial" pitchFamily="34" charset="0"/>
                          <a:ea typeface="Arial Unicode MS" pitchFamily="50" charset="-127"/>
                          <a:cs typeface="Arial" pitchFamily="34" charset="0"/>
                        </a:rPr>
                        <a:t>Dec/10</a:t>
                      </a:r>
                      <a:br>
                        <a:rPr lang="en-US" altLang="ko-KR" sz="1000" dirty="0" smtClean="0">
                          <a:latin typeface="Arial" pitchFamily="34" charset="0"/>
                          <a:ea typeface="Arial Unicode MS" pitchFamily="50" charset="-127"/>
                          <a:cs typeface="Arial" pitchFamily="34" charset="0"/>
                        </a:rPr>
                      </a:br>
                      <a:r>
                        <a:rPr lang="en-US" altLang="ko-KR" sz="1000" dirty="0" smtClean="0">
                          <a:latin typeface="Arial" pitchFamily="34" charset="0"/>
                          <a:ea typeface="Arial Unicode MS" pitchFamily="50" charset="-127"/>
                          <a:cs typeface="Arial" pitchFamily="34" charset="0"/>
                        </a:rPr>
                        <a:t>-Jan/11</a:t>
                      </a:r>
                      <a:endParaRPr lang="ko-KR" altLang="en-US" sz="1000" dirty="0">
                        <a:latin typeface="Arial" pitchFamily="34" charset="0"/>
                        <a:ea typeface="Arial Unicode MS" pitchFamily="50" charset="-127"/>
                        <a:cs typeface="Arial" pitchFamily="34" charset="0"/>
                      </a:endParaRPr>
                    </a:p>
                  </a:txBody>
                  <a:tcPr/>
                </a:tc>
                <a:extLst>
                  <a:ext uri="{0D108BD9-81ED-4DB2-BD59-A6C34878D82A}">
                    <a16:rowId xmlns:a16="http://schemas.microsoft.com/office/drawing/2014/main" val="10000"/>
                  </a:ext>
                </a:extLst>
              </a:tr>
              <a:tr h="254651">
                <a:tc>
                  <a:txBody>
                    <a:bodyPr/>
                    <a:lstStyle/>
                    <a:p>
                      <a:pPr latinLnBrk="1"/>
                      <a:r>
                        <a:rPr lang="en-US" altLang="ko-KR" sz="1000" dirty="0" err="1" smtClean="0">
                          <a:latin typeface="Arial" pitchFamily="34" charset="0"/>
                          <a:ea typeface="Arial Unicode MS" pitchFamily="50" charset="-127"/>
                          <a:cs typeface="Arial" pitchFamily="34" charset="0"/>
                        </a:rPr>
                        <a:t>Ori.mean</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-1.62584e-2</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-1.65747e-2</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-1.62387e-2</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-1.62236e-2</a:t>
                      </a:r>
                      <a:endParaRPr lang="ko-KR" altLang="en-US" sz="1000" dirty="0">
                        <a:latin typeface="Arial" pitchFamily="34" charset="0"/>
                        <a:ea typeface="Arial Unicode MS" pitchFamily="50" charset="-127"/>
                        <a:cs typeface="Arial" pitchFamily="34" charset="0"/>
                      </a:endParaRPr>
                    </a:p>
                  </a:txBody>
                  <a:tcPr/>
                </a:tc>
                <a:extLst>
                  <a:ext uri="{0D108BD9-81ED-4DB2-BD59-A6C34878D82A}">
                    <a16:rowId xmlns:a16="http://schemas.microsoft.com/office/drawing/2014/main" val="10001"/>
                  </a:ext>
                </a:extLst>
              </a:tr>
              <a:tr h="216024">
                <a:tc>
                  <a:txBody>
                    <a:bodyPr/>
                    <a:lstStyle/>
                    <a:p>
                      <a:pPr latinLnBrk="1"/>
                      <a:r>
                        <a:rPr lang="en-US" altLang="ko-KR" sz="1000" dirty="0" err="1" smtClean="0">
                          <a:latin typeface="Arial" pitchFamily="34" charset="0"/>
                          <a:ea typeface="Arial Unicode MS" pitchFamily="50" charset="-127"/>
                          <a:cs typeface="Arial" pitchFamily="34" charset="0"/>
                        </a:rPr>
                        <a:t>Ori.stdv</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0.1056e-3</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0.2154e-3</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0.2196e-3</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0.1430e-3</a:t>
                      </a:r>
                      <a:endParaRPr lang="ko-KR" altLang="en-US" sz="1000" dirty="0">
                        <a:latin typeface="Arial" pitchFamily="34" charset="0"/>
                        <a:ea typeface="Arial Unicode MS" pitchFamily="50" charset="-127"/>
                        <a:cs typeface="Arial" pitchFamily="34" charset="0"/>
                      </a:endParaRPr>
                    </a:p>
                  </a:txBody>
                  <a:tcPr/>
                </a:tc>
                <a:extLst>
                  <a:ext uri="{0D108BD9-81ED-4DB2-BD59-A6C34878D82A}">
                    <a16:rowId xmlns:a16="http://schemas.microsoft.com/office/drawing/2014/main" val="10002"/>
                  </a:ext>
                </a:extLst>
              </a:tr>
              <a:tr h="285604">
                <a:tc>
                  <a:txBody>
                    <a:bodyPr/>
                    <a:lstStyle/>
                    <a:p>
                      <a:pPr latinLnBrk="1"/>
                      <a:r>
                        <a:rPr lang="en-US" altLang="ko-KR" sz="1000" dirty="0" err="1" smtClean="0">
                          <a:latin typeface="Arial" pitchFamily="34" charset="0"/>
                          <a:ea typeface="Arial Unicode MS" pitchFamily="50" charset="-127"/>
                          <a:cs typeface="Arial" pitchFamily="34" charset="0"/>
                        </a:rPr>
                        <a:t>Est.mean</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ko-KR" altLang="en-US" sz="1000" dirty="0" smtClean="0">
                          <a:latin typeface="Arial" pitchFamily="34" charset="0"/>
                          <a:ea typeface="Arial Unicode MS" pitchFamily="50" charset="-127"/>
                          <a:cs typeface="Arial" pitchFamily="34" charset="0"/>
                        </a:rPr>
                        <a:t> </a:t>
                      </a:r>
                      <a:r>
                        <a:rPr lang="en-US" altLang="ko-KR" sz="1000" dirty="0" smtClean="0">
                          <a:latin typeface="Arial" pitchFamily="34" charset="0"/>
                          <a:ea typeface="Arial Unicode MS" pitchFamily="50" charset="-127"/>
                          <a:cs typeface="Arial" pitchFamily="34" charset="0"/>
                        </a:rPr>
                        <a:t>-1.62900e-2</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-1.66039e-2</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-1.62412e-2</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-1.61902e-2</a:t>
                      </a:r>
                      <a:endParaRPr lang="ko-KR" altLang="en-US" sz="1000" dirty="0">
                        <a:latin typeface="Arial" pitchFamily="34" charset="0"/>
                        <a:ea typeface="Arial Unicode MS" pitchFamily="50" charset="-127"/>
                        <a:cs typeface="Arial" pitchFamily="34" charset="0"/>
                      </a:endParaRPr>
                    </a:p>
                  </a:txBody>
                  <a:tcPr/>
                </a:tc>
                <a:extLst>
                  <a:ext uri="{0D108BD9-81ED-4DB2-BD59-A6C34878D82A}">
                    <a16:rowId xmlns:a16="http://schemas.microsoft.com/office/drawing/2014/main" val="10003"/>
                  </a:ext>
                </a:extLst>
              </a:tr>
              <a:tr h="246049">
                <a:tc>
                  <a:txBody>
                    <a:bodyPr/>
                    <a:lstStyle/>
                    <a:p>
                      <a:pPr latinLnBrk="1"/>
                      <a:r>
                        <a:rPr lang="en-US" altLang="ko-KR" sz="1000" dirty="0" err="1" smtClean="0">
                          <a:latin typeface="Arial" pitchFamily="34" charset="0"/>
                          <a:ea typeface="Arial Unicode MS" pitchFamily="50" charset="-127"/>
                          <a:cs typeface="Arial" pitchFamily="34" charset="0"/>
                        </a:rPr>
                        <a:t>Est.stdv</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0.1383e-3</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0.1851e-3</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0.2187e-3</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0.1098e-3</a:t>
                      </a:r>
                      <a:endParaRPr lang="ko-KR" altLang="en-US" sz="1000" dirty="0">
                        <a:latin typeface="Arial" pitchFamily="34" charset="0"/>
                        <a:ea typeface="Arial Unicode MS" pitchFamily="50" charset="-127"/>
                        <a:cs typeface="Arial" pitchFamily="34" charset="0"/>
                      </a:endParaRPr>
                    </a:p>
                  </a:txBody>
                  <a:tcPr/>
                </a:tc>
                <a:extLst>
                  <a:ext uri="{0D108BD9-81ED-4DB2-BD59-A6C34878D82A}">
                    <a16:rowId xmlns:a16="http://schemas.microsoft.com/office/drawing/2014/main" val="10004"/>
                  </a:ext>
                </a:extLst>
              </a:tr>
              <a:tr h="293917">
                <a:tc>
                  <a:txBody>
                    <a:bodyPr/>
                    <a:lstStyle/>
                    <a:p>
                      <a:pPr latinLnBrk="1"/>
                      <a:r>
                        <a:rPr lang="en-US" altLang="ko-KR" sz="1000" dirty="0" smtClean="0">
                          <a:latin typeface="Arial" pitchFamily="34" charset="0"/>
                          <a:ea typeface="Arial Unicode MS" pitchFamily="50" charset="-127"/>
                          <a:cs typeface="Arial" pitchFamily="34" charset="0"/>
                        </a:rPr>
                        <a:t>GSICS mean</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-1.81364e-2</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-1.80508e-2</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-1.80778e-2</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-1.80601e-2</a:t>
                      </a:r>
                      <a:endParaRPr lang="ko-KR" altLang="en-US" sz="1000" dirty="0">
                        <a:latin typeface="Arial" pitchFamily="34" charset="0"/>
                        <a:ea typeface="Arial Unicode MS" pitchFamily="50" charset="-127"/>
                        <a:cs typeface="Arial" pitchFamily="34" charset="0"/>
                      </a:endParaRPr>
                    </a:p>
                  </a:txBody>
                  <a:tcPr/>
                </a:tc>
                <a:extLst>
                  <a:ext uri="{0D108BD9-81ED-4DB2-BD59-A6C34878D82A}">
                    <a16:rowId xmlns:a16="http://schemas.microsoft.com/office/drawing/2014/main" val="10005"/>
                  </a:ext>
                </a:extLst>
              </a:tr>
              <a:tr h="252224">
                <a:tc>
                  <a:txBody>
                    <a:bodyPr/>
                    <a:lstStyle/>
                    <a:p>
                      <a:pPr latinLnBrk="1"/>
                      <a:r>
                        <a:rPr lang="en-US" altLang="ko-KR" sz="1000" dirty="0" smtClean="0">
                          <a:latin typeface="Arial" pitchFamily="34" charset="0"/>
                          <a:ea typeface="Arial Unicode MS" pitchFamily="50" charset="-127"/>
                          <a:cs typeface="Arial" pitchFamily="34" charset="0"/>
                        </a:rPr>
                        <a:t>GSICS </a:t>
                      </a:r>
                      <a:r>
                        <a:rPr lang="en-US" altLang="ko-KR" sz="1000" dirty="0" err="1" smtClean="0">
                          <a:latin typeface="Arial" pitchFamily="34" charset="0"/>
                          <a:ea typeface="Arial Unicode MS" pitchFamily="50" charset="-127"/>
                          <a:cs typeface="Arial" pitchFamily="34" charset="0"/>
                        </a:rPr>
                        <a:t>stdv</a:t>
                      </a:r>
                      <a:endParaRPr lang="ko-KR" altLang="en-US" sz="1000" dirty="0">
                        <a:latin typeface="Arial" pitchFamily="34" charset="0"/>
                        <a:ea typeface="Arial Unicode MS" pitchFamily="50" charset="-127"/>
                        <a:cs typeface="Arial" pitchFamily="34" charset="0"/>
                      </a:endParaRPr>
                    </a:p>
                  </a:txBody>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000" dirty="0" smtClean="0">
                          <a:latin typeface="Arial" pitchFamily="34" charset="0"/>
                          <a:ea typeface="Arial Unicode MS" pitchFamily="50" charset="-127"/>
                          <a:cs typeface="Arial" pitchFamily="34" charset="0"/>
                        </a:rPr>
                        <a:t>0.5543e-3</a:t>
                      </a:r>
                    </a:p>
                  </a:txBody>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000" dirty="0" smtClean="0">
                          <a:latin typeface="Arial" pitchFamily="34" charset="0"/>
                          <a:ea typeface="Arial Unicode MS" pitchFamily="50" charset="-127"/>
                          <a:cs typeface="Arial" pitchFamily="34" charset="0"/>
                        </a:rPr>
                        <a:t>0.5956e-3</a:t>
                      </a:r>
                    </a:p>
                  </a:txBody>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000" dirty="0" smtClean="0">
                          <a:latin typeface="Arial" pitchFamily="34" charset="0"/>
                          <a:ea typeface="Arial Unicode MS" pitchFamily="50" charset="-127"/>
                          <a:cs typeface="Arial" pitchFamily="34" charset="0"/>
                        </a:rPr>
                        <a:t>0.4137e-3</a:t>
                      </a:r>
                    </a:p>
                  </a:txBody>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000" dirty="0" smtClean="0">
                          <a:latin typeface="Arial" pitchFamily="34" charset="0"/>
                          <a:ea typeface="Arial Unicode MS" pitchFamily="50" charset="-127"/>
                          <a:cs typeface="Arial" pitchFamily="34" charset="0"/>
                        </a:rPr>
                        <a:t>0.3193e-3</a:t>
                      </a:r>
                      <a:endParaRPr lang="ko-KR" altLang="en-US" sz="1000" dirty="0" smtClean="0">
                        <a:latin typeface="Arial" pitchFamily="34" charset="0"/>
                        <a:ea typeface="Arial Unicode MS" pitchFamily="50" charset="-127"/>
                        <a:cs typeface="Arial" pitchFamily="34" charset="0"/>
                      </a:endParaRPr>
                    </a:p>
                  </a:txBody>
                  <a:tcPr/>
                </a:tc>
                <a:extLst>
                  <a:ext uri="{0D108BD9-81ED-4DB2-BD59-A6C34878D82A}">
                    <a16:rowId xmlns:a16="http://schemas.microsoft.com/office/drawing/2014/main" val="10006"/>
                  </a:ext>
                </a:extLst>
              </a:tr>
            </a:tbl>
          </a:graphicData>
        </a:graphic>
      </p:graphicFrame>
      <p:graphicFrame>
        <p:nvGraphicFramePr>
          <p:cNvPr id="6" name="표 5"/>
          <p:cNvGraphicFramePr>
            <a:graphicFrameLocks noGrp="1"/>
          </p:cNvGraphicFramePr>
          <p:nvPr>
            <p:extLst>
              <p:ext uri="{D42A27DB-BD31-4B8C-83A1-F6EECF244321}">
                <p14:modId xmlns:p14="http://schemas.microsoft.com/office/powerpoint/2010/main" val="3610211991"/>
              </p:ext>
            </p:extLst>
          </p:nvPr>
        </p:nvGraphicFramePr>
        <p:xfrm>
          <a:off x="6010810" y="4733595"/>
          <a:ext cx="4474971" cy="1972525"/>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65849">
                  <a:extLst>
                    <a:ext uri="{9D8B030D-6E8A-4147-A177-3AD203B41FA5}">
                      <a16:colId xmlns:a16="http://schemas.microsoft.com/office/drawing/2014/main" val="20002"/>
                    </a:ext>
                  </a:extLst>
                </a:gridCol>
                <a:gridCol w="862343">
                  <a:extLst>
                    <a:ext uri="{9D8B030D-6E8A-4147-A177-3AD203B41FA5}">
                      <a16:colId xmlns:a16="http://schemas.microsoft.com/office/drawing/2014/main" val="20003"/>
                    </a:ext>
                  </a:extLst>
                </a:gridCol>
                <a:gridCol w="946579">
                  <a:extLst>
                    <a:ext uri="{9D8B030D-6E8A-4147-A177-3AD203B41FA5}">
                      <a16:colId xmlns:a16="http://schemas.microsoft.com/office/drawing/2014/main" val="20004"/>
                    </a:ext>
                  </a:extLst>
                </a:gridCol>
              </a:tblGrid>
              <a:tr h="285604">
                <a:tc>
                  <a:txBody>
                    <a:bodyPr/>
                    <a:lstStyle/>
                    <a:p>
                      <a:pPr latinLnBrk="1"/>
                      <a:r>
                        <a:rPr lang="en-US" altLang="ko-KR" sz="1000" dirty="0" smtClean="0">
                          <a:latin typeface="Arial" pitchFamily="34" charset="0"/>
                          <a:ea typeface="Arial Unicode MS" pitchFamily="50" charset="-127"/>
                          <a:cs typeface="Arial" pitchFamily="34" charset="0"/>
                        </a:rPr>
                        <a:t>SWIR</a:t>
                      </a:r>
                      <a:endParaRPr lang="ko-KR" altLang="en-US" sz="1000" dirty="0">
                        <a:latin typeface="Arial" pitchFamily="34" charset="0"/>
                        <a:ea typeface="Arial Unicode MS" pitchFamily="50" charset="-127"/>
                        <a:cs typeface="Arial" pitchFamily="34" charset="0"/>
                      </a:endParaRPr>
                    </a:p>
                  </a:txBody>
                  <a:tcPr/>
                </a:tc>
                <a:tc>
                  <a:txBody>
                    <a:bodyPr/>
                    <a:lstStyle/>
                    <a:p>
                      <a:pPr latinLnBrk="1"/>
                      <a:r>
                        <a:rPr lang="en-US" altLang="ko-KR" sz="1000" dirty="0" smtClean="0">
                          <a:latin typeface="Arial" pitchFamily="34" charset="0"/>
                          <a:ea typeface="Arial Unicode MS" pitchFamily="50" charset="-127"/>
                          <a:cs typeface="Arial" pitchFamily="34" charset="0"/>
                        </a:rPr>
                        <a:t>March/12</a:t>
                      </a:r>
                      <a:br>
                        <a:rPr lang="en-US" altLang="ko-KR" sz="1000" dirty="0" smtClean="0">
                          <a:latin typeface="Arial" pitchFamily="34" charset="0"/>
                          <a:ea typeface="Arial Unicode MS" pitchFamily="50" charset="-127"/>
                          <a:cs typeface="Arial" pitchFamily="34" charset="0"/>
                        </a:rPr>
                      </a:br>
                      <a:r>
                        <a:rPr lang="en-US" altLang="ko-KR" sz="1000" dirty="0" smtClean="0">
                          <a:latin typeface="Arial" pitchFamily="34" charset="0"/>
                          <a:ea typeface="Arial Unicode MS" pitchFamily="50" charset="-127"/>
                          <a:cs typeface="Arial" pitchFamily="34" charset="0"/>
                        </a:rPr>
                        <a:t>-April/10</a:t>
                      </a:r>
                      <a:endParaRPr lang="ko-KR" altLang="en-US" sz="1000" dirty="0">
                        <a:latin typeface="Arial" pitchFamily="34" charset="0"/>
                        <a:ea typeface="Arial Unicode MS" pitchFamily="50" charset="-127"/>
                        <a:cs typeface="Arial" pitchFamily="34" charset="0"/>
                      </a:endParaRPr>
                    </a:p>
                  </a:txBody>
                  <a:tcPr/>
                </a:tc>
                <a:tc>
                  <a:txBody>
                    <a:bodyPr/>
                    <a:lstStyle/>
                    <a:p>
                      <a:pPr latinLnBrk="1"/>
                      <a:r>
                        <a:rPr lang="en-US" altLang="ko-KR" sz="1000" dirty="0" smtClean="0">
                          <a:latin typeface="Arial" pitchFamily="34" charset="0"/>
                          <a:ea typeface="Arial Unicode MS" pitchFamily="50" charset="-127"/>
                          <a:cs typeface="Arial" pitchFamily="34" charset="0"/>
                        </a:rPr>
                        <a:t>June/7</a:t>
                      </a:r>
                      <a:br>
                        <a:rPr lang="en-US" altLang="ko-KR" sz="1000" dirty="0" smtClean="0">
                          <a:latin typeface="Arial" pitchFamily="34" charset="0"/>
                          <a:ea typeface="Arial Unicode MS" pitchFamily="50" charset="-127"/>
                          <a:cs typeface="Arial" pitchFamily="34" charset="0"/>
                        </a:rPr>
                      </a:br>
                      <a:r>
                        <a:rPr lang="en-US" altLang="ko-KR" sz="1000" dirty="0" smtClean="0">
                          <a:latin typeface="Arial" pitchFamily="34" charset="0"/>
                          <a:ea typeface="Arial Unicode MS" pitchFamily="50" charset="-127"/>
                          <a:cs typeface="Arial" pitchFamily="34" charset="0"/>
                        </a:rPr>
                        <a:t>-July/5</a:t>
                      </a:r>
                      <a:endParaRPr lang="ko-KR" altLang="en-US" sz="1000" dirty="0">
                        <a:latin typeface="Arial" pitchFamily="34" charset="0"/>
                        <a:ea typeface="Arial Unicode MS" pitchFamily="50" charset="-127"/>
                        <a:cs typeface="Arial" pitchFamily="34" charset="0"/>
                      </a:endParaRPr>
                    </a:p>
                  </a:txBody>
                  <a:tcPr/>
                </a:tc>
                <a:tc>
                  <a:txBody>
                    <a:bodyPr/>
                    <a:lstStyle/>
                    <a:p>
                      <a:pPr latinLnBrk="1"/>
                      <a:r>
                        <a:rPr lang="en-US" altLang="ko-KR" sz="1000" dirty="0" smtClean="0">
                          <a:latin typeface="Arial" pitchFamily="34" charset="0"/>
                          <a:ea typeface="Arial Unicode MS" pitchFamily="50" charset="-127"/>
                          <a:cs typeface="Arial" pitchFamily="34" charset="0"/>
                        </a:rPr>
                        <a:t>Sep/10</a:t>
                      </a:r>
                      <a:br>
                        <a:rPr lang="en-US" altLang="ko-KR" sz="1000" dirty="0" smtClean="0">
                          <a:latin typeface="Arial" pitchFamily="34" charset="0"/>
                          <a:ea typeface="Arial Unicode MS" pitchFamily="50" charset="-127"/>
                          <a:cs typeface="Arial" pitchFamily="34" charset="0"/>
                        </a:rPr>
                      </a:br>
                      <a:r>
                        <a:rPr lang="en-US" altLang="ko-KR" sz="1000" dirty="0" smtClean="0">
                          <a:latin typeface="Arial" pitchFamily="34" charset="0"/>
                          <a:ea typeface="Arial Unicode MS" pitchFamily="50" charset="-127"/>
                          <a:cs typeface="Arial" pitchFamily="34" charset="0"/>
                        </a:rPr>
                        <a:t>-Oct11</a:t>
                      </a:r>
                      <a:endParaRPr lang="ko-KR" altLang="en-US" sz="1000" dirty="0">
                        <a:latin typeface="Arial" pitchFamily="34" charset="0"/>
                        <a:ea typeface="Arial Unicode MS" pitchFamily="50" charset="-127"/>
                        <a:cs typeface="Arial" pitchFamily="34" charset="0"/>
                      </a:endParaRPr>
                    </a:p>
                  </a:txBody>
                  <a:tcPr/>
                </a:tc>
                <a:tc>
                  <a:txBody>
                    <a:bodyPr/>
                    <a:lstStyle/>
                    <a:p>
                      <a:pPr latinLnBrk="1"/>
                      <a:r>
                        <a:rPr lang="en-US" altLang="ko-KR" sz="1000" dirty="0" smtClean="0">
                          <a:latin typeface="Arial" pitchFamily="34" charset="0"/>
                          <a:ea typeface="Arial Unicode MS" pitchFamily="50" charset="-127"/>
                          <a:cs typeface="Arial" pitchFamily="34" charset="0"/>
                        </a:rPr>
                        <a:t>Dec/10</a:t>
                      </a:r>
                      <a:br>
                        <a:rPr lang="en-US" altLang="ko-KR" sz="1000" dirty="0" smtClean="0">
                          <a:latin typeface="Arial" pitchFamily="34" charset="0"/>
                          <a:ea typeface="Arial Unicode MS" pitchFamily="50" charset="-127"/>
                          <a:cs typeface="Arial" pitchFamily="34" charset="0"/>
                        </a:rPr>
                      </a:br>
                      <a:r>
                        <a:rPr lang="en-US" altLang="ko-KR" sz="1000" dirty="0" smtClean="0">
                          <a:latin typeface="Arial" pitchFamily="34" charset="0"/>
                          <a:ea typeface="Arial Unicode MS" pitchFamily="50" charset="-127"/>
                          <a:cs typeface="Arial" pitchFamily="34" charset="0"/>
                        </a:rPr>
                        <a:t>-Jan/11</a:t>
                      </a:r>
                      <a:endParaRPr lang="ko-KR" altLang="en-US" sz="1000" dirty="0">
                        <a:latin typeface="Arial" pitchFamily="34" charset="0"/>
                        <a:ea typeface="Arial Unicode MS" pitchFamily="50" charset="-127"/>
                        <a:cs typeface="Arial" pitchFamily="34" charset="0"/>
                      </a:endParaRPr>
                    </a:p>
                  </a:txBody>
                  <a:tcPr/>
                </a:tc>
                <a:extLst>
                  <a:ext uri="{0D108BD9-81ED-4DB2-BD59-A6C34878D82A}">
                    <a16:rowId xmlns:a16="http://schemas.microsoft.com/office/drawing/2014/main" val="10000"/>
                  </a:ext>
                </a:extLst>
              </a:tr>
              <a:tr h="254651">
                <a:tc>
                  <a:txBody>
                    <a:bodyPr/>
                    <a:lstStyle/>
                    <a:p>
                      <a:pPr latinLnBrk="1"/>
                      <a:r>
                        <a:rPr lang="en-US" altLang="ko-KR" sz="1000" dirty="0" err="1" smtClean="0">
                          <a:latin typeface="Arial" pitchFamily="34" charset="0"/>
                          <a:ea typeface="Arial Unicode MS" pitchFamily="50" charset="-127"/>
                          <a:cs typeface="Arial" pitchFamily="34" charset="0"/>
                        </a:rPr>
                        <a:t>Ori.mean</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-0.28924e-2</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-0.28331e-2</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-0.29511e-2 </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ko-KR" altLang="en-US" sz="1000" dirty="0" smtClean="0">
                          <a:latin typeface="Arial" pitchFamily="34" charset="0"/>
                          <a:ea typeface="Arial Unicode MS" pitchFamily="50" charset="-127"/>
                          <a:cs typeface="Arial" pitchFamily="34" charset="0"/>
                        </a:rPr>
                        <a:t> </a:t>
                      </a:r>
                      <a:r>
                        <a:rPr lang="en-US" altLang="ko-KR" sz="1000" dirty="0" smtClean="0">
                          <a:latin typeface="Arial" pitchFamily="34" charset="0"/>
                          <a:ea typeface="Arial Unicode MS" pitchFamily="50" charset="-127"/>
                          <a:cs typeface="Arial" pitchFamily="34" charset="0"/>
                        </a:rPr>
                        <a:t>-0.29184e-2</a:t>
                      </a:r>
                      <a:endParaRPr lang="ko-KR" altLang="en-US" sz="1000" dirty="0">
                        <a:latin typeface="Arial" pitchFamily="34" charset="0"/>
                        <a:ea typeface="Arial Unicode MS" pitchFamily="50" charset="-127"/>
                        <a:cs typeface="Arial" pitchFamily="34" charset="0"/>
                      </a:endParaRPr>
                    </a:p>
                  </a:txBody>
                  <a:tcPr/>
                </a:tc>
                <a:extLst>
                  <a:ext uri="{0D108BD9-81ED-4DB2-BD59-A6C34878D82A}">
                    <a16:rowId xmlns:a16="http://schemas.microsoft.com/office/drawing/2014/main" val="10001"/>
                  </a:ext>
                </a:extLst>
              </a:tr>
              <a:tr h="216024">
                <a:tc>
                  <a:txBody>
                    <a:bodyPr/>
                    <a:lstStyle/>
                    <a:p>
                      <a:pPr latinLnBrk="1"/>
                      <a:r>
                        <a:rPr lang="en-US" altLang="ko-KR" sz="1000" dirty="0" err="1" smtClean="0">
                          <a:latin typeface="Arial" pitchFamily="34" charset="0"/>
                          <a:ea typeface="Arial Unicode MS" pitchFamily="50" charset="-127"/>
                          <a:cs typeface="Arial" pitchFamily="34" charset="0"/>
                        </a:rPr>
                        <a:t>Ori.stdv</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0.0528e-3</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0.0082e-3</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0.0322e-3</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0.0081e-3</a:t>
                      </a:r>
                      <a:endParaRPr lang="ko-KR" altLang="en-US" sz="1000" dirty="0">
                        <a:latin typeface="Arial" pitchFamily="34" charset="0"/>
                        <a:ea typeface="Arial Unicode MS" pitchFamily="50" charset="-127"/>
                        <a:cs typeface="Arial" pitchFamily="34" charset="0"/>
                      </a:endParaRPr>
                    </a:p>
                  </a:txBody>
                  <a:tcPr/>
                </a:tc>
                <a:extLst>
                  <a:ext uri="{0D108BD9-81ED-4DB2-BD59-A6C34878D82A}">
                    <a16:rowId xmlns:a16="http://schemas.microsoft.com/office/drawing/2014/main" val="10002"/>
                  </a:ext>
                </a:extLst>
              </a:tr>
              <a:tr h="285604">
                <a:tc>
                  <a:txBody>
                    <a:bodyPr/>
                    <a:lstStyle/>
                    <a:p>
                      <a:pPr latinLnBrk="1"/>
                      <a:r>
                        <a:rPr lang="en-US" altLang="ko-KR" sz="1000" dirty="0" err="1" smtClean="0">
                          <a:latin typeface="Arial" pitchFamily="34" charset="0"/>
                          <a:ea typeface="Arial Unicode MS" pitchFamily="50" charset="-127"/>
                          <a:cs typeface="Arial" pitchFamily="34" charset="0"/>
                        </a:rPr>
                        <a:t>Est.mean</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-0.29240e-2</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-0.29132e-2</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-0.29604e-2</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-0.29327e-2</a:t>
                      </a:r>
                      <a:endParaRPr lang="ko-KR" altLang="en-US" sz="1000" dirty="0">
                        <a:latin typeface="Arial" pitchFamily="34" charset="0"/>
                        <a:ea typeface="Arial Unicode MS" pitchFamily="50" charset="-127"/>
                        <a:cs typeface="Arial" pitchFamily="34" charset="0"/>
                      </a:endParaRPr>
                    </a:p>
                  </a:txBody>
                  <a:tcPr/>
                </a:tc>
                <a:extLst>
                  <a:ext uri="{0D108BD9-81ED-4DB2-BD59-A6C34878D82A}">
                    <a16:rowId xmlns:a16="http://schemas.microsoft.com/office/drawing/2014/main" val="10003"/>
                  </a:ext>
                </a:extLst>
              </a:tr>
              <a:tr h="246049">
                <a:tc>
                  <a:txBody>
                    <a:bodyPr/>
                    <a:lstStyle/>
                    <a:p>
                      <a:pPr latinLnBrk="1"/>
                      <a:r>
                        <a:rPr lang="en-US" altLang="ko-KR" sz="1000" dirty="0" err="1" smtClean="0">
                          <a:latin typeface="Arial" pitchFamily="34" charset="0"/>
                          <a:ea typeface="Arial Unicode MS" pitchFamily="50" charset="-127"/>
                          <a:cs typeface="Arial" pitchFamily="34" charset="0"/>
                        </a:rPr>
                        <a:t>Est.stdv</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0.0075e-3</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0.0075e-3</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0.0136e-3</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0.0059e-3</a:t>
                      </a:r>
                      <a:endParaRPr lang="ko-KR" altLang="en-US" sz="1000" dirty="0">
                        <a:latin typeface="Arial" pitchFamily="34" charset="0"/>
                        <a:ea typeface="Arial Unicode MS" pitchFamily="50" charset="-127"/>
                        <a:cs typeface="Arial" pitchFamily="34" charset="0"/>
                      </a:endParaRPr>
                    </a:p>
                  </a:txBody>
                  <a:tcPr/>
                </a:tc>
                <a:extLst>
                  <a:ext uri="{0D108BD9-81ED-4DB2-BD59-A6C34878D82A}">
                    <a16:rowId xmlns:a16="http://schemas.microsoft.com/office/drawing/2014/main" val="10004"/>
                  </a:ext>
                </a:extLst>
              </a:tr>
              <a:tr h="293917">
                <a:tc>
                  <a:txBody>
                    <a:bodyPr/>
                    <a:lstStyle/>
                    <a:p>
                      <a:pPr latinLnBrk="1"/>
                      <a:r>
                        <a:rPr lang="en-US" altLang="ko-KR" sz="1000" dirty="0" smtClean="0">
                          <a:latin typeface="Arial" pitchFamily="34" charset="0"/>
                          <a:ea typeface="Arial Unicode MS" pitchFamily="50" charset="-127"/>
                          <a:cs typeface="Arial" pitchFamily="34" charset="0"/>
                        </a:rPr>
                        <a:t>GSICS mean</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-0.34766e-2</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-0.34605e-2</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-0.34613e-2</a:t>
                      </a:r>
                      <a:endParaRPr lang="ko-KR" altLang="en-US" sz="1000" dirty="0">
                        <a:latin typeface="Arial" pitchFamily="34" charset="0"/>
                        <a:ea typeface="Arial Unicode MS" pitchFamily="50" charset="-127"/>
                        <a:cs typeface="Arial" pitchFamily="34" charset="0"/>
                      </a:endParaRPr>
                    </a:p>
                  </a:txBody>
                  <a:tcPr/>
                </a:tc>
                <a:tc>
                  <a:txBody>
                    <a:bodyPr/>
                    <a:lstStyle/>
                    <a:p>
                      <a:pPr algn="r" latinLnBrk="1"/>
                      <a:r>
                        <a:rPr lang="en-US" altLang="ko-KR" sz="1000" dirty="0" smtClean="0">
                          <a:latin typeface="Arial" pitchFamily="34" charset="0"/>
                          <a:ea typeface="Arial Unicode MS" pitchFamily="50" charset="-127"/>
                          <a:cs typeface="Arial" pitchFamily="34" charset="0"/>
                        </a:rPr>
                        <a:t>-0.35651e-2</a:t>
                      </a:r>
                      <a:endParaRPr lang="ko-KR" altLang="en-US" sz="1000" dirty="0">
                        <a:latin typeface="Arial" pitchFamily="34" charset="0"/>
                        <a:ea typeface="Arial Unicode MS" pitchFamily="50" charset="-127"/>
                        <a:cs typeface="Arial" pitchFamily="34" charset="0"/>
                      </a:endParaRPr>
                    </a:p>
                  </a:txBody>
                  <a:tcPr/>
                </a:tc>
                <a:extLst>
                  <a:ext uri="{0D108BD9-81ED-4DB2-BD59-A6C34878D82A}">
                    <a16:rowId xmlns:a16="http://schemas.microsoft.com/office/drawing/2014/main" val="10005"/>
                  </a:ext>
                </a:extLst>
              </a:tr>
              <a:tr h="252224">
                <a:tc>
                  <a:txBody>
                    <a:bodyPr/>
                    <a:lstStyle/>
                    <a:p>
                      <a:pPr latinLnBrk="1"/>
                      <a:r>
                        <a:rPr lang="en-US" altLang="ko-KR" sz="1000" dirty="0" smtClean="0">
                          <a:latin typeface="Arial" pitchFamily="34" charset="0"/>
                          <a:ea typeface="Arial Unicode MS" pitchFamily="50" charset="-127"/>
                          <a:cs typeface="Arial" pitchFamily="34" charset="0"/>
                        </a:rPr>
                        <a:t>GSICS </a:t>
                      </a:r>
                      <a:r>
                        <a:rPr lang="en-US" altLang="ko-KR" sz="1000" dirty="0" err="1" smtClean="0">
                          <a:latin typeface="Arial" pitchFamily="34" charset="0"/>
                          <a:ea typeface="Arial Unicode MS" pitchFamily="50" charset="-127"/>
                          <a:cs typeface="Arial" pitchFamily="34" charset="0"/>
                        </a:rPr>
                        <a:t>stdv</a:t>
                      </a:r>
                      <a:endParaRPr lang="ko-KR" altLang="en-US" sz="1000" dirty="0">
                        <a:latin typeface="Arial" pitchFamily="34" charset="0"/>
                        <a:ea typeface="Arial Unicode MS" pitchFamily="50" charset="-127"/>
                        <a:cs typeface="Arial" pitchFamily="34" charset="0"/>
                      </a:endParaRPr>
                    </a:p>
                  </a:txBody>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000" dirty="0" smtClean="0">
                          <a:latin typeface="Arial" pitchFamily="34" charset="0"/>
                          <a:ea typeface="Arial Unicode MS" pitchFamily="50" charset="-127"/>
                          <a:cs typeface="Arial" pitchFamily="34" charset="0"/>
                        </a:rPr>
                        <a:t>0.1510e-3</a:t>
                      </a:r>
                    </a:p>
                  </a:txBody>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000" dirty="0" smtClean="0">
                          <a:latin typeface="Arial" pitchFamily="34" charset="0"/>
                          <a:ea typeface="Arial Unicode MS" pitchFamily="50" charset="-127"/>
                          <a:cs typeface="Arial" pitchFamily="34" charset="0"/>
                        </a:rPr>
                        <a:t>0.1380e-3</a:t>
                      </a:r>
                    </a:p>
                  </a:txBody>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000" dirty="0" smtClean="0">
                          <a:latin typeface="Arial" pitchFamily="34" charset="0"/>
                          <a:ea typeface="Arial Unicode MS" pitchFamily="50" charset="-127"/>
                          <a:cs typeface="Arial" pitchFamily="34" charset="0"/>
                        </a:rPr>
                        <a:t>0.1712e-3</a:t>
                      </a:r>
                    </a:p>
                  </a:txBody>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000" dirty="0" smtClean="0">
                          <a:latin typeface="Arial" pitchFamily="34" charset="0"/>
                          <a:ea typeface="Arial Unicode MS" pitchFamily="50" charset="-127"/>
                          <a:cs typeface="Arial" pitchFamily="34" charset="0"/>
                        </a:rPr>
                        <a:t>0.2424e-3</a:t>
                      </a:r>
                      <a:endParaRPr lang="ko-KR" altLang="en-US" sz="1000" dirty="0" smtClean="0">
                        <a:latin typeface="Arial" pitchFamily="34" charset="0"/>
                        <a:ea typeface="Arial Unicode MS" pitchFamily="50" charset="-127"/>
                        <a:cs typeface="Arial" pitchFamily="34" charset="0"/>
                      </a:endParaRPr>
                    </a:p>
                  </a:txBody>
                  <a:tcPr/>
                </a:tc>
                <a:extLst>
                  <a:ext uri="{0D108BD9-81ED-4DB2-BD59-A6C34878D82A}">
                    <a16:rowId xmlns:a16="http://schemas.microsoft.com/office/drawing/2014/main" val="10006"/>
                  </a:ext>
                </a:extLst>
              </a:tr>
            </a:tbl>
          </a:graphicData>
        </a:graphic>
      </p:graphicFrame>
      <p:sp>
        <p:nvSpPr>
          <p:cNvPr id="7" name="TextBox 6"/>
          <p:cNvSpPr txBox="1"/>
          <p:nvPr/>
        </p:nvSpPr>
        <p:spPr>
          <a:xfrm>
            <a:off x="2232978" y="2432492"/>
            <a:ext cx="1381080"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Mar-Apr</a:t>
            </a:r>
            <a:endParaRPr lang="ko-KR" altLang="en-US" b="1" dirty="0">
              <a:latin typeface="Arial" panose="020B0604020202020204" pitchFamily="34" charset="0"/>
              <a:cs typeface="Arial" panose="020B0604020202020204" pitchFamily="34" charset="0"/>
            </a:endParaRPr>
          </a:p>
        </p:txBody>
      </p:sp>
      <p:sp>
        <p:nvSpPr>
          <p:cNvPr id="8" name="TextBox 7"/>
          <p:cNvSpPr txBox="1"/>
          <p:nvPr/>
        </p:nvSpPr>
        <p:spPr>
          <a:xfrm>
            <a:off x="4627822" y="2432488"/>
            <a:ext cx="1381080"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Jun-Jul</a:t>
            </a:r>
            <a:endParaRPr lang="ko-KR" altLang="en-US" b="1" dirty="0">
              <a:latin typeface="Arial" panose="020B0604020202020204" pitchFamily="34" charset="0"/>
              <a:cs typeface="Arial" panose="020B0604020202020204" pitchFamily="34" charset="0"/>
            </a:endParaRPr>
          </a:p>
        </p:txBody>
      </p:sp>
      <p:sp>
        <p:nvSpPr>
          <p:cNvPr id="9" name="TextBox 8"/>
          <p:cNvSpPr txBox="1"/>
          <p:nvPr/>
        </p:nvSpPr>
        <p:spPr>
          <a:xfrm>
            <a:off x="7294816" y="2443370"/>
            <a:ext cx="1381080"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Sep-Oct</a:t>
            </a:r>
            <a:endParaRPr lang="ko-KR" altLang="en-US" b="1" dirty="0">
              <a:latin typeface="Arial" panose="020B0604020202020204" pitchFamily="34" charset="0"/>
              <a:cs typeface="Arial" panose="020B0604020202020204" pitchFamily="34" charset="0"/>
            </a:endParaRPr>
          </a:p>
        </p:txBody>
      </p:sp>
      <p:sp>
        <p:nvSpPr>
          <p:cNvPr id="10" name="TextBox 9"/>
          <p:cNvSpPr txBox="1"/>
          <p:nvPr/>
        </p:nvSpPr>
        <p:spPr>
          <a:xfrm>
            <a:off x="9820306" y="2443366"/>
            <a:ext cx="1381080"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Dec-Jan</a:t>
            </a:r>
            <a:endParaRPr lang="ko-KR"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7469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47" y="1051016"/>
            <a:ext cx="4761049" cy="263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직사각형 4"/>
          <p:cNvSpPr/>
          <p:nvPr/>
        </p:nvSpPr>
        <p:spPr>
          <a:xfrm>
            <a:off x="3071471" y="1197968"/>
            <a:ext cx="1361247" cy="2210172"/>
          </a:xfrm>
          <a:prstGeom prst="rect">
            <a:avLst/>
          </a:prstGeom>
          <a:solidFill>
            <a:schemeClr val="accent1">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345" y="1030590"/>
            <a:ext cx="4999356" cy="2742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직사각형 7"/>
          <p:cNvSpPr/>
          <p:nvPr/>
        </p:nvSpPr>
        <p:spPr>
          <a:xfrm>
            <a:off x="8785151" y="1197968"/>
            <a:ext cx="1462086" cy="2319502"/>
          </a:xfrm>
          <a:prstGeom prst="rect">
            <a:avLst/>
          </a:prstGeom>
          <a:solidFill>
            <a:schemeClr val="accent1">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제목 1"/>
          <p:cNvSpPr txBox="1">
            <a:spLocks/>
          </p:cNvSpPr>
          <p:nvPr/>
        </p:nvSpPr>
        <p:spPr>
          <a:xfrm>
            <a:off x="533397" y="101252"/>
            <a:ext cx="10515600" cy="551022"/>
          </a:xfrm>
          <a:prstGeom prst="rect">
            <a:avLst/>
          </a:prstGeom>
        </p:spPr>
        <p:txBody>
          <a:bodyPr vert="horz" lIns="91440" tIns="45720" rIns="91440" bIns="45720" rtlCol="0" anchor="ctr">
            <a:normAutofit fontScale="90000" lnSpcReduction="20000"/>
          </a:bodyPr>
          <a:lstStyle>
            <a:lvl1pPr algn="l" defTabSz="914400" rtl="0" eaLnBrk="1" latinLnBrk="1" hangingPunct="1">
              <a:lnSpc>
                <a:spcPct val="90000"/>
              </a:lnSpc>
              <a:spcBef>
                <a:spcPct val="0"/>
              </a:spcBef>
              <a:buNone/>
              <a:defRPr sz="4400" kern="1200">
                <a:solidFill>
                  <a:schemeClr val="tx1"/>
                </a:solidFill>
                <a:latin typeface="맑은 고딕" pitchFamily="50" charset="-127"/>
                <a:ea typeface="+mj-ea"/>
                <a:cs typeface="+mj-cs"/>
              </a:defRPr>
            </a:lvl1pPr>
          </a:lstStyle>
          <a:p>
            <a:r>
              <a:rPr lang="en-US" altLang="ko-KR" b="1" dirty="0" smtClean="0">
                <a:latin typeface="Arial" pitchFamily="34" charset="0"/>
                <a:cs typeface="Arial" pitchFamily="34" charset="0"/>
              </a:rPr>
              <a:t>Erroneous Slope </a:t>
            </a:r>
            <a:r>
              <a:rPr lang="en-US" altLang="ko-KR" sz="3100" b="1" dirty="0" smtClean="0">
                <a:latin typeface="Arial" pitchFamily="34" charset="0"/>
                <a:cs typeface="Arial" pitchFamily="34" charset="0"/>
              </a:rPr>
              <a:t>(</a:t>
            </a:r>
            <a:r>
              <a:rPr lang="en-US" altLang="ko-KR" sz="3200" b="1" dirty="0" err="1">
                <a:solidFill>
                  <a:srgbClr val="FF0000"/>
                </a:solidFill>
                <a:latin typeface="Arial" pitchFamily="34" charset="0"/>
                <a:cs typeface="Arial" pitchFamily="34" charset="0"/>
              </a:rPr>
              <a:t>m</a:t>
            </a:r>
            <a:r>
              <a:rPr lang="en-US" altLang="ko-KR" sz="3200" b="1" baseline="-25000" dirty="0" err="1">
                <a:solidFill>
                  <a:srgbClr val="FF0000"/>
                </a:solidFill>
                <a:latin typeface="Arial" pitchFamily="34" charset="0"/>
                <a:cs typeface="Arial" pitchFamily="34" charset="0"/>
              </a:rPr>
              <a:t>org</a:t>
            </a:r>
            <a:r>
              <a:rPr lang="en-US" altLang="ko-KR" sz="3100" b="1" dirty="0" smtClean="0">
                <a:latin typeface="Arial" pitchFamily="34" charset="0"/>
                <a:cs typeface="Arial" pitchFamily="34" charset="0"/>
              </a:rPr>
              <a:t> – </a:t>
            </a:r>
            <a:r>
              <a:rPr lang="en-US" altLang="ko-KR" sz="4000" b="1" dirty="0" err="1">
                <a:solidFill>
                  <a:srgbClr val="0033CC"/>
                </a:solidFill>
                <a:latin typeface="Arial" pitchFamily="34" charset="0"/>
                <a:cs typeface="Arial" pitchFamily="34" charset="0"/>
              </a:rPr>
              <a:t>m</a:t>
            </a:r>
            <a:r>
              <a:rPr lang="en-US" altLang="ko-KR" sz="4000" b="1" baseline="-25000" dirty="0" err="1">
                <a:solidFill>
                  <a:srgbClr val="0033CC"/>
                </a:solidFill>
                <a:latin typeface="Arial" pitchFamily="34" charset="0"/>
                <a:cs typeface="Arial" pitchFamily="34" charset="0"/>
              </a:rPr>
              <a:t>est</a:t>
            </a:r>
            <a:r>
              <a:rPr lang="en-US" altLang="ko-KR" sz="3100" b="1" dirty="0">
                <a:solidFill>
                  <a:srgbClr val="0033CC"/>
                </a:solidFill>
                <a:latin typeface="Arial" pitchFamily="34" charset="0"/>
                <a:ea typeface="Arial Unicode MS" pitchFamily="50" charset="-127"/>
                <a:cs typeface="Arial" pitchFamily="34" charset="0"/>
              </a:rPr>
              <a:t>(MBCC)</a:t>
            </a:r>
            <a:r>
              <a:rPr lang="en-US" altLang="ko-KR" sz="3100" b="1" dirty="0" smtClean="0">
                <a:latin typeface="Arial" pitchFamily="34" charset="0"/>
                <a:cs typeface="Arial" pitchFamily="34" charset="0"/>
              </a:rPr>
              <a:t>)</a:t>
            </a:r>
            <a:endParaRPr lang="ko-KR" altLang="en-US" b="1" dirty="0">
              <a:latin typeface="Arial" pitchFamily="34" charset="0"/>
              <a:cs typeface="Arial" pitchFamily="34" charset="0"/>
            </a:endParaRPr>
          </a:p>
        </p:txBody>
      </p:sp>
      <p:sp>
        <p:nvSpPr>
          <p:cNvPr id="12" name="TextBox 11"/>
          <p:cNvSpPr txBox="1"/>
          <p:nvPr/>
        </p:nvSpPr>
        <p:spPr>
          <a:xfrm>
            <a:off x="8565321" y="1108998"/>
            <a:ext cx="2524945" cy="461665"/>
          </a:xfrm>
          <a:prstGeom prst="rect">
            <a:avLst/>
          </a:prstGeom>
          <a:noFill/>
        </p:spPr>
        <p:txBody>
          <a:bodyPr wrap="square" rtlCol="0">
            <a:spAutoFit/>
          </a:bodyPr>
          <a:lstStyle/>
          <a:p>
            <a:pPr algn="r"/>
            <a:r>
              <a:rPr lang="en-US" altLang="ko-KR" sz="2400" b="1" dirty="0" smtClean="0">
                <a:solidFill>
                  <a:srgbClr val="FF00FF"/>
                </a:solidFill>
                <a:latin typeface="Arial" pitchFamily="34" charset="0"/>
                <a:cs typeface="Arial" pitchFamily="34" charset="0"/>
              </a:rPr>
              <a:t>Summer</a:t>
            </a:r>
            <a:endParaRPr lang="ko-KR" altLang="en-US" sz="2400" b="1" dirty="0">
              <a:solidFill>
                <a:srgbClr val="FF00FF"/>
              </a:solidFill>
              <a:latin typeface="Arial" pitchFamily="34" charset="0"/>
              <a:cs typeface="Arial" pitchFamily="34" charset="0"/>
            </a:endParaRPr>
          </a:p>
        </p:txBody>
      </p:sp>
      <p:sp>
        <p:nvSpPr>
          <p:cNvPr id="13" name="TextBox 12"/>
          <p:cNvSpPr txBox="1"/>
          <p:nvPr/>
        </p:nvSpPr>
        <p:spPr>
          <a:xfrm>
            <a:off x="2769069" y="1122812"/>
            <a:ext cx="2524945" cy="461665"/>
          </a:xfrm>
          <a:prstGeom prst="rect">
            <a:avLst/>
          </a:prstGeom>
          <a:noFill/>
        </p:spPr>
        <p:txBody>
          <a:bodyPr wrap="square" rtlCol="0">
            <a:spAutoFit/>
          </a:bodyPr>
          <a:lstStyle/>
          <a:p>
            <a:pPr algn="r"/>
            <a:r>
              <a:rPr lang="en-US" altLang="ko-KR" sz="2400" b="1" dirty="0" smtClean="0">
                <a:solidFill>
                  <a:srgbClr val="FF00FF"/>
                </a:solidFill>
                <a:latin typeface="Arial" pitchFamily="34" charset="0"/>
                <a:cs typeface="Arial" pitchFamily="34" charset="0"/>
              </a:rPr>
              <a:t>Spring</a:t>
            </a:r>
            <a:endParaRPr lang="ko-KR" altLang="en-US" sz="2400" b="1" dirty="0">
              <a:solidFill>
                <a:srgbClr val="FF00FF"/>
              </a:solidFill>
              <a:latin typeface="Arial" pitchFamily="34" charset="0"/>
              <a:cs typeface="Arial" pitchFamily="34" charset="0"/>
            </a:endParaRPr>
          </a:p>
        </p:txBody>
      </p:sp>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47" y="3986732"/>
            <a:ext cx="4811780" cy="2646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749" y="3986732"/>
            <a:ext cx="4932913" cy="271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직사각형 15"/>
          <p:cNvSpPr/>
          <p:nvPr/>
        </p:nvSpPr>
        <p:spPr>
          <a:xfrm>
            <a:off x="3018371" y="4138116"/>
            <a:ext cx="1435582" cy="2210172"/>
          </a:xfrm>
          <a:prstGeom prst="rect">
            <a:avLst/>
          </a:prstGeom>
          <a:solidFill>
            <a:schemeClr val="accent1">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p:cNvSpPr/>
          <p:nvPr/>
        </p:nvSpPr>
        <p:spPr>
          <a:xfrm>
            <a:off x="8755334" y="4155190"/>
            <a:ext cx="1392511" cy="2279239"/>
          </a:xfrm>
          <a:prstGeom prst="rect">
            <a:avLst/>
          </a:prstGeom>
          <a:solidFill>
            <a:schemeClr val="accent1">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p:cNvSpPr txBox="1"/>
          <p:nvPr/>
        </p:nvSpPr>
        <p:spPr>
          <a:xfrm>
            <a:off x="2735874" y="4060800"/>
            <a:ext cx="2524945" cy="461665"/>
          </a:xfrm>
          <a:prstGeom prst="rect">
            <a:avLst/>
          </a:prstGeom>
          <a:noFill/>
        </p:spPr>
        <p:txBody>
          <a:bodyPr wrap="square" rtlCol="0">
            <a:spAutoFit/>
          </a:bodyPr>
          <a:lstStyle/>
          <a:p>
            <a:pPr algn="r"/>
            <a:r>
              <a:rPr lang="en-US" altLang="ko-KR" sz="2400" b="1" dirty="0" smtClean="0">
                <a:solidFill>
                  <a:srgbClr val="FF00FF"/>
                </a:solidFill>
                <a:latin typeface="Arial" pitchFamily="34" charset="0"/>
                <a:cs typeface="Arial" pitchFamily="34" charset="0"/>
              </a:rPr>
              <a:t>Autumn</a:t>
            </a:r>
            <a:endParaRPr lang="ko-KR" altLang="en-US" sz="2400" b="1" dirty="0">
              <a:solidFill>
                <a:srgbClr val="FF00FF"/>
              </a:solidFill>
              <a:latin typeface="Arial" pitchFamily="34" charset="0"/>
              <a:cs typeface="Arial" pitchFamily="34" charset="0"/>
            </a:endParaRPr>
          </a:p>
        </p:txBody>
      </p:sp>
      <p:sp>
        <p:nvSpPr>
          <p:cNvPr id="19" name="TextBox 18"/>
          <p:cNvSpPr txBox="1"/>
          <p:nvPr/>
        </p:nvSpPr>
        <p:spPr>
          <a:xfrm>
            <a:off x="8532945" y="4067508"/>
            <a:ext cx="2524945" cy="461665"/>
          </a:xfrm>
          <a:prstGeom prst="rect">
            <a:avLst/>
          </a:prstGeom>
          <a:noFill/>
        </p:spPr>
        <p:txBody>
          <a:bodyPr wrap="square" rtlCol="0">
            <a:spAutoFit/>
          </a:bodyPr>
          <a:lstStyle/>
          <a:p>
            <a:pPr algn="r"/>
            <a:r>
              <a:rPr lang="en-US" altLang="ko-KR" sz="2400" b="1" dirty="0" smtClean="0">
                <a:solidFill>
                  <a:srgbClr val="FF00FF"/>
                </a:solidFill>
                <a:latin typeface="Arial" pitchFamily="34" charset="0"/>
                <a:cs typeface="Arial" pitchFamily="34" charset="0"/>
              </a:rPr>
              <a:t>Winter</a:t>
            </a:r>
            <a:endParaRPr lang="ko-KR" altLang="en-US" sz="2400" b="1" dirty="0">
              <a:solidFill>
                <a:srgbClr val="FF00FF"/>
              </a:solidFill>
              <a:latin typeface="Arial" pitchFamily="34" charset="0"/>
              <a:cs typeface="Arial" pitchFamily="34" charset="0"/>
            </a:endParaRPr>
          </a:p>
        </p:txBody>
      </p:sp>
    </p:spTree>
    <p:extLst>
      <p:ext uri="{BB962C8B-B14F-4D97-AF65-F5344CB8AC3E}">
        <p14:creationId xmlns:p14="http://schemas.microsoft.com/office/powerpoint/2010/main" val="1145694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75" y="1287165"/>
            <a:ext cx="5774514" cy="249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747" y="1219935"/>
            <a:ext cx="5894235" cy="256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35" y="3986732"/>
            <a:ext cx="4811780" cy="2646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749" y="3986732"/>
            <a:ext cx="4932913" cy="271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직사각형 6"/>
          <p:cNvSpPr/>
          <p:nvPr/>
        </p:nvSpPr>
        <p:spPr>
          <a:xfrm>
            <a:off x="2868059" y="4138116"/>
            <a:ext cx="1435582" cy="2210172"/>
          </a:xfrm>
          <a:prstGeom prst="rect">
            <a:avLst/>
          </a:prstGeom>
          <a:solidFill>
            <a:schemeClr val="accent1">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a:off x="8755334" y="4155190"/>
            <a:ext cx="1392511" cy="2279239"/>
          </a:xfrm>
          <a:prstGeom prst="rect">
            <a:avLst/>
          </a:prstGeom>
          <a:solidFill>
            <a:schemeClr val="accent1">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p:cNvSpPr/>
          <p:nvPr/>
        </p:nvSpPr>
        <p:spPr>
          <a:xfrm>
            <a:off x="2961861" y="1429393"/>
            <a:ext cx="1361658" cy="2013357"/>
          </a:xfrm>
          <a:prstGeom prst="rect">
            <a:avLst/>
          </a:prstGeom>
          <a:solidFill>
            <a:schemeClr val="accent1">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a:off x="8740423" y="1409514"/>
            <a:ext cx="1407421" cy="2013357"/>
          </a:xfrm>
          <a:prstGeom prst="rect">
            <a:avLst/>
          </a:prstGeom>
          <a:solidFill>
            <a:schemeClr val="accent1">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제목 1"/>
          <p:cNvSpPr txBox="1">
            <a:spLocks/>
          </p:cNvSpPr>
          <p:nvPr/>
        </p:nvSpPr>
        <p:spPr>
          <a:xfrm>
            <a:off x="533397" y="76200"/>
            <a:ext cx="10515600" cy="551022"/>
          </a:xfrm>
          <a:prstGeom prst="rect">
            <a:avLst/>
          </a:prstGeom>
        </p:spPr>
        <p:txBody>
          <a:bodyPr vert="horz" lIns="91440" tIns="45720" rIns="91440" bIns="45720" rtlCol="0" anchor="ctr">
            <a:normAutofit fontScale="90000" lnSpcReduction="20000"/>
          </a:bodyPr>
          <a:lstStyle>
            <a:lvl1pPr algn="l" defTabSz="914400" rtl="0" eaLnBrk="1" latinLnBrk="1" hangingPunct="1">
              <a:lnSpc>
                <a:spcPct val="90000"/>
              </a:lnSpc>
              <a:spcBef>
                <a:spcPct val="0"/>
              </a:spcBef>
              <a:buNone/>
              <a:defRPr sz="4400" kern="1200">
                <a:solidFill>
                  <a:schemeClr val="tx1"/>
                </a:solidFill>
                <a:latin typeface="맑은 고딕" pitchFamily="50" charset="-127"/>
                <a:ea typeface="+mj-ea"/>
                <a:cs typeface="+mj-cs"/>
              </a:defRPr>
            </a:lvl1pPr>
          </a:lstStyle>
          <a:p>
            <a:r>
              <a:rPr lang="en-US" altLang="ko-KR" b="1" dirty="0" smtClean="0">
                <a:latin typeface="Arial" pitchFamily="34" charset="0"/>
                <a:cs typeface="Arial" pitchFamily="34" charset="0"/>
              </a:rPr>
              <a:t>Erroneous Slope </a:t>
            </a:r>
            <a:r>
              <a:rPr lang="en-US" altLang="ko-KR" sz="3100" b="1" dirty="0" smtClean="0">
                <a:latin typeface="Arial" pitchFamily="34" charset="0"/>
                <a:cs typeface="Arial" pitchFamily="34" charset="0"/>
              </a:rPr>
              <a:t>(Autumn and Winter)</a:t>
            </a:r>
            <a:endParaRPr lang="ko-KR" altLang="en-US" b="1" dirty="0">
              <a:latin typeface="Arial" pitchFamily="34" charset="0"/>
              <a:cs typeface="Arial" pitchFamily="34" charset="0"/>
            </a:endParaRPr>
          </a:p>
        </p:txBody>
      </p:sp>
      <p:sp>
        <p:nvSpPr>
          <p:cNvPr id="2" name="TextBox 1"/>
          <p:cNvSpPr txBox="1"/>
          <p:nvPr/>
        </p:nvSpPr>
        <p:spPr>
          <a:xfrm>
            <a:off x="1803748" y="776614"/>
            <a:ext cx="2524945" cy="461665"/>
          </a:xfrm>
          <a:prstGeom prst="rect">
            <a:avLst/>
          </a:prstGeom>
          <a:noFill/>
        </p:spPr>
        <p:txBody>
          <a:bodyPr wrap="square" rtlCol="0">
            <a:spAutoFit/>
          </a:bodyPr>
          <a:lstStyle/>
          <a:p>
            <a:pPr algn="ctr"/>
            <a:r>
              <a:rPr lang="en-US" altLang="ko-KR" sz="2400" b="1" dirty="0" smtClean="0">
                <a:solidFill>
                  <a:srgbClr val="FF00FF"/>
                </a:solidFill>
                <a:latin typeface="Arial" pitchFamily="34" charset="0"/>
                <a:cs typeface="Arial" pitchFamily="34" charset="0"/>
              </a:rPr>
              <a:t>Autumn</a:t>
            </a:r>
            <a:endParaRPr lang="ko-KR" altLang="en-US" sz="2400" b="1" dirty="0">
              <a:solidFill>
                <a:srgbClr val="FF00FF"/>
              </a:solidFill>
              <a:latin typeface="Arial" pitchFamily="34" charset="0"/>
              <a:cs typeface="Arial" pitchFamily="34" charset="0"/>
            </a:endParaRPr>
          </a:p>
        </p:txBody>
      </p:sp>
      <p:sp>
        <p:nvSpPr>
          <p:cNvPr id="12" name="TextBox 11"/>
          <p:cNvSpPr txBox="1"/>
          <p:nvPr/>
        </p:nvSpPr>
        <p:spPr>
          <a:xfrm>
            <a:off x="7876391" y="758270"/>
            <a:ext cx="2524945" cy="461665"/>
          </a:xfrm>
          <a:prstGeom prst="rect">
            <a:avLst/>
          </a:prstGeom>
          <a:noFill/>
        </p:spPr>
        <p:txBody>
          <a:bodyPr wrap="square" rtlCol="0">
            <a:spAutoFit/>
          </a:bodyPr>
          <a:lstStyle/>
          <a:p>
            <a:pPr algn="ctr"/>
            <a:r>
              <a:rPr lang="en-US" altLang="ko-KR" sz="2400" b="1" dirty="0" smtClean="0">
                <a:solidFill>
                  <a:srgbClr val="FF00FF"/>
                </a:solidFill>
                <a:latin typeface="Arial" pitchFamily="34" charset="0"/>
                <a:cs typeface="Arial" pitchFamily="34" charset="0"/>
              </a:rPr>
              <a:t>Winter</a:t>
            </a:r>
            <a:endParaRPr lang="ko-KR" altLang="en-US" sz="2400" b="1" dirty="0">
              <a:solidFill>
                <a:srgbClr val="FF00FF"/>
              </a:solidFill>
              <a:latin typeface="Arial" pitchFamily="34" charset="0"/>
              <a:cs typeface="Arial" pitchFamily="34" charset="0"/>
            </a:endParaRPr>
          </a:p>
        </p:txBody>
      </p:sp>
    </p:spTree>
    <p:extLst>
      <p:ext uri="{BB962C8B-B14F-4D97-AF65-F5344CB8AC3E}">
        <p14:creationId xmlns:p14="http://schemas.microsoft.com/office/powerpoint/2010/main" val="3041258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idx="4294967295"/>
          </p:nvPr>
        </p:nvSpPr>
        <p:spPr>
          <a:xfrm>
            <a:off x="4463820" y="2276873"/>
            <a:ext cx="7682249" cy="2016125"/>
          </a:xfrm>
        </p:spPr>
        <p:txBody>
          <a:bodyPr rtlCol="0">
            <a:noAutofit/>
          </a:bodyPr>
          <a:lstStyle/>
          <a:p>
            <a:pPr algn="ctr" eaLnBrk="1" fontAlgn="auto" hangingPunct="1">
              <a:spcAft>
                <a:spcPts val="0"/>
              </a:spcAft>
              <a:defRPr/>
            </a:pPr>
            <a:r>
              <a:rPr lang="en-US" altLang="ko-KR" sz="5400" b="1" dirty="0" smtClean="0">
                <a:latin typeface="Arial" pitchFamily="34" charset="0"/>
                <a:ea typeface="맑은 고딕" pitchFamily="50" charset="-127"/>
                <a:cs typeface="Arial" pitchFamily="34" charset="0"/>
              </a:rPr>
              <a:t>Seasonal Variations</a:t>
            </a:r>
            <a:br>
              <a:rPr lang="en-US" altLang="ko-KR" sz="5400" b="1" dirty="0" smtClean="0">
                <a:latin typeface="Arial" pitchFamily="34" charset="0"/>
                <a:ea typeface="맑은 고딕" pitchFamily="50" charset="-127"/>
                <a:cs typeface="Arial" pitchFamily="34" charset="0"/>
              </a:rPr>
            </a:br>
            <a:r>
              <a:rPr lang="en-US" altLang="ko-KR" sz="5400" b="1" dirty="0" smtClean="0">
                <a:latin typeface="Arial" pitchFamily="34" charset="0"/>
                <a:ea typeface="맑은 고딕" pitchFamily="50" charset="-127"/>
                <a:cs typeface="Arial" pitchFamily="34" charset="0"/>
              </a:rPr>
              <a:t>(COMS IR)</a:t>
            </a:r>
            <a:endParaRPr lang="ko-KR" altLang="en-US" sz="5400" b="1" dirty="0" smtClean="0">
              <a:latin typeface="Arial" pitchFamily="34" charset="0"/>
              <a:ea typeface="맑은 고딕" pitchFamily="50" charset="-127"/>
              <a:cs typeface="Arial" pitchFamily="34" charset="0"/>
            </a:endParaRPr>
          </a:p>
        </p:txBody>
      </p:sp>
    </p:spTree>
    <p:extLst>
      <p:ext uri="{BB962C8B-B14F-4D97-AF65-F5344CB8AC3E}">
        <p14:creationId xmlns:p14="http://schemas.microsoft.com/office/powerpoint/2010/main" val="200878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652" y="5018036"/>
            <a:ext cx="5834705" cy="120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73" y="1212574"/>
            <a:ext cx="5862284" cy="1157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653" y="2530461"/>
            <a:ext cx="5834704" cy="12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654" y="3766923"/>
            <a:ext cx="5834704" cy="119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9301" y="1212575"/>
            <a:ext cx="5915960" cy="1157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8419" y="2530461"/>
            <a:ext cx="5915960" cy="12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7535" y="3766923"/>
            <a:ext cx="5877726" cy="1232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6561" y="5018035"/>
            <a:ext cx="5858700" cy="120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제목 4"/>
          <p:cNvSpPr>
            <a:spLocks noGrp="1"/>
          </p:cNvSpPr>
          <p:nvPr>
            <p:ph type="title"/>
          </p:nvPr>
        </p:nvSpPr>
        <p:spPr>
          <a:xfrm>
            <a:off x="304800" y="76200"/>
            <a:ext cx="10515600" cy="551022"/>
          </a:xfrm>
        </p:spPr>
        <p:txBody>
          <a:bodyPr>
            <a:normAutofit fontScale="90000"/>
          </a:bodyPr>
          <a:lstStyle/>
          <a:p>
            <a:r>
              <a:rPr lang="en-US" altLang="ko-KR" dirty="0" smtClean="0">
                <a:latin typeface="Arial" pitchFamily="34" charset="0"/>
                <a:cs typeface="Arial" pitchFamily="34" charset="0"/>
              </a:rPr>
              <a:t>Time series (TB biases and RMSE)</a:t>
            </a:r>
            <a:endParaRPr lang="ko-KR" altLang="en-US" dirty="0">
              <a:latin typeface="Arial" pitchFamily="34" charset="0"/>
              <a:cs typeface="Arial" pitchFamily="34" charset="0"/>
            </a:endParaRPr>
          </a:p>
        </p:txBody>
      </p:sp>
      <p:sp>
        <p:nvSpPr>
          <p:cNvPr id="13" name="TextBox 12"/>
          <p:cNvSpPr txBox="1"/>
          <p:nvPr/>
        </p:nvSpPr>
        <p:spPr>
          <a:xfrm>
            <a:off x="6620339" y="1258774"/>
            <a:ext cx="1381080"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IR1</a:t>
            </a:r>
            <a:endParaRPr lang="ko-KR" altLang="en-US" b="1" dirty="0">
              <a:latin typeface="Arial" panose="020B0604020202020204" pitchFamily="34" charset="0"/>
              <a:cs typeface="Arial" panose="020B0604020202020204" pitchFamily="34" charset="0"/>
            </a:endParaRPr>
          </a:p>
        </p:txBody>
      </p:sp>
      <p:sp>
        <p:nvSpPr>
          <p:cNvPr id="14" name="TextBox 13"/>
          <p:cNvSpPr txBox="1"/>
          <p:nvPr/>
        </p:nvSpPr>
        <p:spPr>
          <a:xfrm>
            <a:off x="6623275" y="2571766"/>
            <a:ext cx="1381080"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IR2</a:t>
            </a:r>
            <a:endParaRPr lang="ko-KR" altLang="en-US" b="1" dirty="0">
              <a:latin typeface="Arial" panose="020B0604020202020204" pitchFamily="34" charset="0"/>
              <a:cs typeface="Arial" panose="020B0604020202020204" pitchFamily="34" charset="0"/>
            </a:endParaRPr>
          </a:p>
        </p:txBody>
      </p:sp>
      <p:sp>
        <p:nvSpPr>
          <p:cNvPr id="15" name="TextBox 14"/>
          <p:cNvSpPr txBox="1"/>
          <p:nvPr/>
        </p:nvSpPr>
        <p:spPr>
          <a:xfrm>
            <a:off x="6626209" y="3796826"/>
            <a:ext cx="1381080"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WV</a:t>
            </a:r>
            <a:endParaRPr lang="ko-KR" altLang="en-US" b="1" dirty="0">
              <a:latin typeface="Arial" panose="020B0604020202020204" pitchFamily="34" charset="0"/>
              <a:cs typeface="Arial" panose="020B0604020202020204" pitchFamily="34" charset="0"/>
            </a:endParaRPr>
          </a:p>
        </p:txBody>
      </p:sp>
      <p:sp>
        <p:nvSpPr>
          <p:cNvPr id="16" name="TextBox 15"/>
          <p:cNvSpPr txBox="1"/>
          <p:nvPr/>
        </p:nvSpPr>
        <p:spPr>
          <a:xfrm>
            <a:off x="6626209" y="5054121"/>
            <a:ext cx="1381080"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SWIR</a:t>
            </a:r>
            <a:endParaRPr lang="ko-KR"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225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4"/>
          <p:cNvSpPr>
            <a:spLocks noGrp="1"/>
          </p:cNvSpPr>
          <p:nvPr>
            <p:ph type="title"/>
          </p:nvPr>
        </p:nvSpPr>
        <p:spPr>
          <a:xfrm>
            <a:off x="304800" y="76200"/>
            <a:ext cx="10515600" cy="551022"/>
          </a:xfrm>
        </p:spPr>
        <p:txBody>
          <a:bodyPr>
            <a:normAutofit fontScale="90000"/>
          </a:bodyPr>
          <a:lstStyle/>
          <a:p>
            <a:r>
              <a:rPr lang="en-US" altLang="ko-KR" dirty="0" smtClean="0">
                <a:latin typeface="Arial" pitchFamily="34" charset="0"/>
                <a:cs typeface="Arial" pitchFamily="34" charset="0"/>
              </a:rPr>
              <a:t>Seasonal variation (AIRS and </a:t>
            </a:r>
            <a:r>
              <a:rPr lang="en-US" altLang="ko-KR" dirty="0" err="1" smtClean="0">
                <a:latin typeface="Arial" pitchFamily="34" charset="0"/>
                <a:cs typeface="Arial" pitchFamily="34" charset="0"/>
              </a:rPr>
              <a:t>CrIS</a:t>
            </a:r>
            <a:r>
              <a:rPr lang="en-US" altLang="ko-KR" dirty="0" smtClean="0">
                <a:latin typeface="Arial" pitchFamily="34" charset="0"/>
                <a:cs typeface="Arial" pitchFamily="34" charset="0"/>
              </a:rPr>
              <a:t>)</a:t>
            </a:r>
            <a:endParaRPr lang="ko-KR" altLang="en-US" dirty="0">
              <a:latin typeface="Arial" pitchFamily="34" charset="0"/>
              <a:cs typeface="Arial"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40" y="1229306"/>
            <a:ext cx="5144685" cy="25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501" y="1229306"/>
            <a:ext cx="5178255" cy="25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740" y="3954355"/>
            <a:ext cx="5144685" cy="251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2892" y="3945430"/>
            <a:ext cx="5134864" cy="252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30725" y="1311530"/>
            <a:ext cx="664029"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IR1</a:t>
            </a:r>
            <a:endParaRPr lang="ko-KR" altLang="en-US" b="1" dirty="0">
              <a:latin typeface="Arial" panose="020B0604020202020204" pitchFamily="34" charset="0"/>
              <a:cs typeface="Arial" panose="020B0604020202020204" pitchFamily="34" charset="0"/>
            </a:endParaRPr>
          </a:p>
        </p:txBody>
      </p:sp>
      <p:sp>
        <p:nvSpPr>
          <p:cNvPr id="9" name="TextBox 8"/>
          <p:cNvSpPr txBox="1"/>
          <p:nvPr/>
        </p:nvSpPr>
        <p:spPr>
          <a:xfrm>
            <a:off x="998971" y="4015931"/>
            <a:ext cx="664029"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WV</a:t>
            </a:r>
            <a:endParaRPr lang="ko-KR" altLang="en-US" b="1" dirty="0">
              <a:latin typeface="Arial" panose="020B0604020202020204" pitchFamily="34" charset="0"/>
              <a:cs typeface="Arial" panose="020B0604020202020204" pitchFamily="34" charset="0"/>
            </a:endParaRPr>
          </a:p>
        </p:txBody>
      </p:sp>
      <p:sp>
        <p:nvSpPr>
          <p:cNvPr id="10" name="TextBox 9"/>
          <p:cNvSpPr txBox="1"/>
          <p:nvPr/>
        </p:nvSpPr>
        <p:spPr>
          <a:xfrm>
            <a:off x="6652577" y="1310793"/>
            <a:ext cx="664029"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IR2</a:t>
            </a:r>
            <a:endParaRPr lang="ko-KR" altLang="en-US" b="1" dirty="0">
              <a:latin typeface="Arial" panose="020B0604020202020204" pitchFamily="34" charset="0"/>
              <a:cs typeface="Arial" panose="020B0604020202020204" pitchFamily="34" charset="0"/>
            </a:endParaRPr>
          </a:p>
        </p:txBody>
      </p:sp>
      <p:sp>
        <p:nvSpPr>
          <p:cNvPr id="11" name="TextBox 10"/>
          <p:cNvSpPr txBox="1"/>
          <p:nvPr/>
        </p:nvSpPr>
        <p:spPr>
          <a:xfrm>
            <a:off x="6636557" y="4015931"/>
            <a:ext cx="1000080"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SWIR</a:t>
            </a:r>
            <a:endParaRPr lang="ko-KR"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505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txBox="1">
            <a:spLocks/>
          </p:cNvSpPr>
          <p:nvPr/>
        </p:nvSpPr>
        <p:spPr>
          <a:xfrm>
            <a:off x="331940" y="128392"/>
            <a:ext cx="10515600" cy="551022"/>
          </a:xfrm>
          <a:prstGeom prst="rect">
            <a:avLst/>
          </a:prstGeom>
        </p:spPr>
        <p:txBody>
          <a:bodyPr vert="horz" lIns="91440" tIns="45720" rIns="91440" bIns="45720" rtlCol="0" anchor="ctr">
            <a:normAutofit fontScale="90000" lnSpcReduction="20000"/>
          </a:bodyPr>
          <a:lstStyle>
            <a:lvl1pPr algn="l" defTabSz="914400" rtl="0" eaLnBrk="1" latinLnBrk="1" hangingPunct="1">
              <a:lnSpc>
                <a:spcPct val="90000"/>
              </a:lnSpc>
              <a:spcBef>
                <a:spcPct val="0"/>
              </a:spcBef>
              <a:buNone/>
              <a:defRPr sz="4400" kern="1200">
                <a:solidFill>
                  <a:schemeClr val="tx1"/>
                </a:solidFill>
                <a:latin typeface="맑은 고딕" pitchFamily="50" charset="-127"/>
                <a:ea typeface="+mj-ea"/>
                <a:cs typeface="+mj-cs"/>
              </a:defRPr>
            </a:lvl1pPr>
          </a:lstStyle>
          <a:p>
            <a:r>
              <a:rPr lang="en-US" altLang="ko-KR" dirty="0" smtClean="0">
                <a:latin typeface="Arial" pitchFamily="34" charset="0"/>
                <a:cs typeface="Arial" pitchFamily="34" charset="0"/>
              </a:rPr>
              <a:t>Seasonal variation (IASI)</a:t>
            </a:r>
            <a:endParaRPr lang="ko-KR" altLang="en-US" dirty="0">
              <a:latin typeface="Arial" pitchFamily="34" charset="0"/>
              <a:cs typeface="Arial"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978" y="1162843"/>
            <a:ext cx="5567474" cy="270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166" y="1162843"/>
            <a:ext cx="5536793" cy="270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978" y="3865325"/>
            <a:ext cx="5567474" cy="2726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0166" y="3865324"/>
            <a:ext cx="5536793" cy="266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34013" y="1249986"/>
            <a:ext cx="664029"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IR1</a:t>
            </a:r>
            <a:endParaRPr lang="ko-KR" altLang="en-US" b="1" dirty="0">
              <a:latin typeface="Arial" panose="020B0604020202020204" pitchFamily="34" charset="0"/>
              <a:cs typeface="Arial" panose="020B0604020202020204" pitchFamily="34" charset="0"/>
            </a:endParaRPr>
          </a:p>
        </p:txBody>
      </p:sp>
      <p:sp>
        <p:nvSpPr>
          <p:cNvPr id="9" name="TextBox 8"/>
          <p:cNvSpPr txBox="1"/>
          <p:nvPr/>
        </p:nvSpPr>
        <p:spPr>
          <a:xfrm>
            <a:off x="902259" y="3954387"/>
            <a:ext cx="664029"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WV</a:t>
            </a:r>
            <a:endParaRPr lang="ko-KR" altLang="en-US" b="1" dirty="0">
              <a:latin typeface="Arial" panose="020B0604020202020204" pitchFamily="34" charset="0"/>
              <a:cs typeface="Arial" panose="020B0604020202020204" pitchFamily="34" charset="0"/>
            </a:endParaRPr>
          </a:p>
        </p:txBody>
      </p:sp>
      <p:sp>
        <p:nvSpPr>
          <p:cNvPr id="10" name="TextBox 9"/>
          <p:cNvSpPr txBox="1"/>
          <p:nvPr/>
        </p:nvSpPr>
        <p:spPr>
          <a:xfrm>
            <a:off x="6555865" y="1249249"/>
            <a:ext cx="664029"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IR2</a:t>
            </a:r>
            <a:endParaRPr lang="ko-KR" altLang="en-US" b="1" dirty="0">
              <a:latin typeface="Arial" panose="020B0604020202020204" pitchFamily="34" charset="0"/>
              <a:cs typeface="Arial" panose="020B0604020202020204" pitchFamily="34" charset="0"/>
            </a:endParaRPr>
          </a:p>
        </p:txBody>
      </p:sp>
      <p:sp>
        <p:nvSpPr>
          <p:cNvPr id="11" name="TextBox 10"/>
          <p:cNvSpPr txBox="1"/>
          <p:nvPr/>
        </p:nvSpPr>
        <p:spPr>
          <a:xfrm>
            <a:off x="6539845" y="3954387"/>
            <a:ext cx="1000080"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SWIR</a:t>
            </a:r>
            <a:endParaRPr lang="ko-KR"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7643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48" y="1265282"/>
            <a:ext cx="5639235" cy="2070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783" y="1255991"/>
            <a:ext cx="5728719" cy="208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648" y="3694797"/>
            <a:ext cx="5639234" cy="208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785" y="3648932"/>
            <a:ext cx="5826900" cy="215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제목 3"/>
          <p:cNvSpPr>
            <a:spLocks noGrp="1"/>
          </p:cNvSpPr>
          <p:nvPr>
            <p:ph type="title"/>
          </p:nvPr>
        </p:nvSpPr>
        <p:spPr/>
        <p:txBody>
          <a:bodyPr>
            <a:normAutofit fontScale="90000"/>
          </a:bodyPr>
          <a:lstStyle/>
          <a:p>
            <a:r>
              <a:rPr lang="en-US" altLang="ko-KR" b="1" dirty="0">
                <a:latin typeface="Arial" pitchFamily="34" charset="0"/>
                <a:cs typeface="Arial" pitchFamily="34" charset="0"/>
              </a:rPr>
              <a:t>Seasonal variation </a:t>
            </a:r>
            <a:r>
              <a:rPr lang="en-US" altLang="ko-KR" sz="3600" b="1" dirty="0">
                <a:latin typeface="Arial" pitchFamily="34" charset="0"/>
                <a:cs typeface="Arial" pitchFamily="34" charset="0"/>
              </a:rPr>
              <a:t>(</a:t>
            </a:r>
            <a:r>
              <a:rPr lang="en-US" altLang="ko-KR" sz="3600" b="1" dirty="0" smtClean="0">
                <a:latin typeface="Arial" pitchFamily="34" charset="0"/>
                <a:cs typeface="Arial" pitchFamily="34" charset="0"/>
              </a:rPr>
              <a:t>AIRS/</a:t>
            </a:r>
            <a:r>
              <a:rPr lang="en-US" altLang="ko-KR" sz="3600" b="1" dirty="0" err="1" smtClean="0">
                <a:latin typeface="Arial" pitchFamily="34" charset="0"/>
                <a:cs typeface="Arial" pitchFamily="34" charset="0"/>
              </a:rPr>
              <a:t>CrIS</a:t>
            </a:r>
            <a:r>
              <a:rPr lang="en-US" altLang="ko-KR" sz="3600" b="1" dirty="0" smtClean="0">
                <a:latin typeface="Arial" pitchFamily="34" charset="0"/>
                <a:cs typeface="Arial" pitchFamily="34" charset="0"/>
              </a:rPr>
              <a:t> and IASI)</a:t>
            </a:r>
            <a:endParaRPr lang="ko-KR" altLang="en-US" sz="3600" b="1" dirty="0">
              <a:latin typeface="Arial" pitchFamily="34" charset="0"/>
              <a:cs typeface="Arial" pitchFamily="34" charset="0"/>
            </a:endParaRPr>
          </a:p>
        </p:txBody>
      </p:sp>
      <p:sp>
        <p:nvSpPr>
          <p:cNvPr id="7" name="TextBox 6"/>
          <p:cNvSpPr txBox="1"/>
          <p:nvPr/>
        </p:nvSpPr>
        <p:spPr>
          <a:xfrm>
            <a:off x="781261" y="1311530"/>
            <a:ext cx="664029"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IR1</a:t>
            </a:r>
            <a:endParaRPr lang="ko-KR" altLang="en-US" b="1" dirty="0">
              <a:latin typeface="Arial" panose="020B0604020202020204" pitchFamily="34" charset="0"/>
              <a:cs typeface="Arial" panose="020B0604020202020204" pitchFamily="34" charset="0"/>
            </a:endParaRPr>
          </a:p>
        </p:txBody>
      </p:sp>
      <p:sp>
        <p:nvSpPr>
          <p:cNvPr id="8" name="TextBox 7"/>
          <p:cNvSpPr txBox="1"/>
          <p:nvPr/>
        </p:nvSpPr>
        <p:spPr>
          <a:xfrm>
            <a:off x="796754" y="3734579"/>
            <a:ext cx="664029"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WV</a:t>
            </a:r>
            <a:endParaRPr lang="ko-KR" altLang="en-US" b="1" dirty="0">
              <a:latin typeface="Arial" panose="020B0604020202020204" pitchFamily="34" charset="0"/>
              <a:cs typeface="Arial" panose="020B0604020202020204" pitchFamily="34" charset="0"/>
            </a:endParaRPr>
          </a:p>
        </p:txBody>
      </p:sp>
      <p:sp>
        <p:nvSpPr>
          <p:cNvPr id="9" name="TextBox 8"/>
          <p:cNvSpPr txBox="1"/>
          <p:nvPr/>
        </p:nvSpPr>
        <p:spPr>
          <a:xfrm>
            <a:off x="6652577" y="1310793"/>
            <a:ext cx="664029"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IR2</a:t>
            </a:r>
            <a:endParaRPr lang="ko-KR" altLang="en-US" b="1" dirty="0">
              <a:latin typeface="Arial" panose="020B0604020202020204" pitchFamily="34" charset="0"/>
              <a:cs typeface="Arial" panose="020B0604020202020204" pitchFamily="34" charset="0"/>
            </a:endParaRPr>
          </a:p>
        </p:txBody>
      </p:sp>
      <p:sp>
        <p:nvSpPr>
          <p:cNvPr id="10" name="TextBox 9"/>
          <p:cNvSpPr txBox="1"/>
          <p:nvPr/>
        </p:nvSpPr>
        <p:spPr>
          <a:xfrm>
            <a:off x="6583805" y="3734579"/>
            <a:ext cx="1000080"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SWIR</a:t>
            </a:r>
            <a:endParaRPr lang="ko-KR"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9784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idx="4294967295"/>
          </p:nvPr>
        </p:nvSpPr>
        <p:spPr>
          <a:xfrm>
            <a:off x="4463820" y="2276873"/>
            <a:ext cx="7682249" cy="2016125"/>
          </a:xfrm>
        </p:spPr>
        <p:txBody>
          <a:bodyPr rtlCol="0">
            <a:noAutofit/>
          </a:bodyPr>
          <a:lstStyle/>
          <a:p>
            <a:pPr algn="ctr" eaLnBrk="1" fontAlgn="auto" hangingPunct="1">
              <a:spcAft>
                <a:spcPts val="0"/>
              </a:spcAft>
              <a:defRPr/>
            </a:pPr>
            <a:r>
              <a:rPr lang="en-US" altLang="ko-KR" sz="5400" b="1" dirty="0" smtClean="0">
                <a:latin typeface="Arial" pitchFamily="34" charset="0"/>
                <a:ea typeface="맑은 고딕" pitchFamily="50" charset="-127"/>
                <a:cs typeface="Arial" pitchFamily="34" charset="0"/>
              </a:rPr>
              <a:t>Diurnal Variations</a:t>
            </a:r>
            <a:br>
              <a:rPr lang="en-US" altLang="ko-KR" sz="5400" b="1" dirty="0" smtClean="0">
                <a:latin typeface="Arial" pitchFamily="34" charset="0"/>
                <a:ea typeface="맑은 고딕" pitchFamily="50" charset="-127"/>
                <a:cs typeface="Arial" pitchFamily="34" charset="0"/>
              </a:rPr>
            </a:br>
            <a:r>
              <a:rPr lang="en-US" altLang="ko-KR" sz="5400" b="1" dirty="0" smtClean="0">
                <a:latin typeface="Arial" pitchFamily="34" charset="0"/>
                <a:ea typeface="맑은 고딕" pitchFamily="50" charset="-127"/>
                <a:cs typeface="Arial" pitchFamily="34" charset="0"/>
              </a:rPr>
              <a:t>(COMS IR)</a:t>
            </a:r>
            <a:endParaRPr lang="ko-KR" altLang="en-US" sz="5400" b="1" dirty="0" smtClean="0">
              <a:latin typeface="Arial" pitchFamily="34" charset="0"/>
              <a:ea typeface="맑은 고딕" pitchFamily="50" charset="-127"/>
              <a:cs typeface="Arial" pitchFamily="34" charset="0"/>
            </a:endParaRPr>
          </a:p>
        </p:txBody>
      </p:sp>
    </p:spTree>
    <p:extLst>
      <p:ext uri="{BB962C8B-B14F-4D97-AF65-F5344CB8AC3E}">
        <p14:creationId xmlns:p14="http://schemas.microsoft.com/office/powerpoint/2010/main" val="3143887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37" y="1795849"/>
            <a:ext cx="10691333" cy="438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15412" y="1031749"/>
            <a:ext cx="10849205" cy="496996"/>
          </a:xfrm>
          <a:prstGeom prst="rect">
            <a:avLst/>
          </a:prstGeom>
          <a:noFill/>
        </p:spPr>
        <p:txBody>
          <a:bodyPr wrap="square" rtlCol="0">
            <a:spAutoFit/>
          </a:bodyPr>
          <a:lstStyle/>
          <a:p>
            <a:pPr marL="285750" indent="-285750">
              <a:lnSpc>
                <a:spcPct val="150000"/>
              </a:lnSpc>
              <a:buFont typeface="Arial" pitchFamily="34" charset="0"/>
              <a:buChar char="•"/>
            </a:pPr>
            <a:r>
              <a:rPr lang="en-US" altLang="ko-KR" sz="2000" dirty="0" smtClean="0">
                <a:latin typeface="Arial" pitchFamily="34" charset="0"/>
                <a:cs typeface="Arial" pitchFamily="34" charset="0"/>
              </a:rPr>
              <a:t>IASI and AIRS collocation time (daytime vs. nighttime) during 2016</a:t>
            </a:r>
          </a:p>
        </p:txBody>
      </p:sp>
      <p:sp>
        <p:nvSpPr>
          <p:cNvPr id="4" name="제목 3"/>
          <p:cNvSpPr>
            <a:spLocks noGrp="1"/>
          </p:cNvSpPr>
          <p:nvPr>
            <p:ph type="title"/>
          </p:nvPr>
        </p:nvSpPr>
        <p:spPr/>
        <p:txBody>
          <a:bodyPr>
            <a:normAutofit fontScale="90000"/>
          </a:bodyPr>
          <a:lstStyle/>
          <a:p>
            <a:r>
              <a:rPr lang="en-US" altLang="ko-KR" dirty="0" smtClean="0">
                <a:latin typeface="Arial" pitchFamily="34" charset="0"/>
                <a:cs typeface="Arial" pitchFamily="34" charset="0"/>
              </a:rPr>
              <a:t>Telescope Primary Temperature</a:t>
            </a:r>
            <a:r>
              <a:rPr lang="en-US" altLang="ko-KR" sz="3600" dirty="0" smtClean="0">
                <a:latin typeface="Arial" pitchFamily="34" charset="0"/>
                <a:cs typeface="Arial" pitchFamily="34" charset="0"/>
              </a:rPr>
              <a:t>(</a:t>
            </a:r>
            <a:r>
              <a:rPr lang="en-US" altLang="ko-KR" sz="3600" dirty="0" err="1" smtClean="0">
                <a:latin typeface="Arial" pitchFamily="34" charset="0"/>
                <a:cs typeface="Arial" pitchFamily="34" charset="0"/>
              </a:rPr>
              <a:t>day+night</a:t>
            </a:r>
            <a:r>
              <a:rPr lang="en-US" altLang="ko-KR" sz="3600" dirty="0" smtClean="0">
                <a:latin typeface="Arial" pitchFamily="34" charset="0"/>
                <a:cs typeface="Arial" pitchFamily="34" charset="0"/>
              </a:rPr>
              <a:t>)</a:t>
            </a:r>
            <a:endParaRPr lang="ko-KR" altLang="en-US" sz="3600" dirty="0">
              <a:latin typeface="Arial" pitchFamily="34" charset="0"/>
              <a:cs typeface="Arial" pitchFamily="34" charset="0"/>
            </a:endParaRPr>
          </a:p>
        </p:txBody>
      </p:sp>
    </p:spTree>
    <p:extLst>
      <p:ext uri="{BB962C8B-B14F-4D97-AF65-F5344CB8AC3E}">
        <p14:creationId xmlns:p14="http://schemas.microsoft.com/office/powerpoint/2010/main" val="2178635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11" y="1771136"/>
            <a:ext cx="10296993" cy="4246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제목 3"/>
          <p:cNvSpPr>
            <a:spLocks noGrp="1"/>
          </p:cNvSpPr>
          <p:nvPr>
            <p:ph type="title"/>
          </p:nvPr>
        </p:nvSpPr>
        <p:spPr/>
        <p:txBody>
          <a:bodyPr>
            <a:normAutofit fontScale="90000"/>
          </a:bodyPr>
          <a:lstStyle/>
          <a:p>
            <a:r>
              <a:rPr lang="en-US" altLang="ko-KR" dirty="0">
                <a:latin typeface="Arial" pitchFamily="34" charset="0"/>
                <a:cs typeface="Arial" pitchFamily="34" charset="0"/>
              </a:rPr>
              <a:t>Telescope Primary </a:t>
            </a:r>
            <a:r>
              <a:rPr lang="en-US" altLang="ko-KR" dirty="0" smtClean="0">
                <a:latin typeface="Arial" pitchFamily="34" charset="0"/>
                <a:cs typeface="Arial" pitchFamily="34" charset="0"/>
              </a:rPr>
              <a:t>Temperature</a:t>
            </a:r>
            <a:r>
              <a:rPr lang="en-US" altLang="ko-KR" b="1" dirty="0" smtClean="0">
                <a:solidFill>
                  <a:srgbClr val="FF0000"/>
                </a:solidFill>
                <a:latin typeface="Arial" pitchFamily="34" charset="0"/>
                <a:cs typeface="Arial" pitchFamily="34" charset="0"/>
              </a:rPr>
              <a:t>(night</a:t>
            </a:r>
            <a:r>
              <a:rPr lang="en-US" altLang="ko-KR" b="1" dirty="0">
                <a:solidFill>
                  <a:srgbClr val="FF0000"/>
                </a:solidFill>
                <a:latin typeface="Arial" pitchFamily="34" charset="0"/>
                <a:cs typeface="Arial" pitchFamily="34" charset="0"/>
              </a:rPr>
              <a:t>)</a:t>
            </a:r>
            <a:endParaRPr lang="ko-KR" altLang="en-US" b="1" dirty="0">
              <a:solidFill>
                <a:srgbClr val="FF0000"/>
              </a:solidFill>
              <a:latin typeface="Arial" pitchFamily="34" charset="0"/>
              <a:cs typeface="Arial" pitchFamily="34" charset="0"/>
            </a:endParaRPr>
          </a:p>
        </p:txBody>
      </p:sp>
      <p:sp>
        <p:nvSpPr>
          <p:cNvPr id="6" name="TextBox 5"/>
          <p:cNvSpPr txBox="1"/>
          <p:nvPr/>
        </p:nvSpPr>
        <p:spPr>
          <a:xfrm>
            <a:off x="815412" y="1031749"/>
            <a:ext cx="10849205" cy="496996"/>
          </a:xfrm>
          <a:prstGeom prst="rect">
            <a:avLst/>
          </a:prstGeom>
          <a:noFill/>
        </p:spPr>
        <p:txBody>
          <a:bodyPr wrap="square" rtlCol="0">
            <a:spAutoFit/>
          </a:bodyPr>
          <a:lstStyle/>
          <a:p>
            <a:pPr marL="285750" indent="-285750">
              <a:lnSpc>
                <a:spcPct val="150000"/>
              </a:lnSpc>
              <a:buFont typeface="Arial" pitchFamily="34" charset="0"/>
              <a:buChar char="•"/>
            </a:pPr>
            <a:r>
              <a:rPr lang="en-US" altLang="ko-KR" sz="2000" dirty="0" smtClean="0">
                <a:latin typeface="Arial" pitchFamily="34" charset="0"/>
                <a:cs typeface="Arial" pitchFamily="34" charset="0"/>
              </a:rPr>
              <a:t>For </a:t>
            </a:r>
            <a:r>
              <a:rPr lang="en-US" altLang="ko-KR" sz="2000" b="1" dirty="0" smtClean="0">
                <a:latin typeface="Arial" pitchFamily="34" charset="0"/>
                <a:cs typeface="Arial" pitchFamily="34" charset="0"/>
              </a:rPr>
              <a:t>IR1, IR2 and WV,</a:t>
            </a:r>
            <a:r>
              <a:rPr lang="en-US" altLang="ko-KR" sz="2000" dirty="0" smtClean="0">
                <a:latin typeface="Arial" pitchFamily="34" charset="0"/>
                <a:cs typeface="Arial" pitchFamily="34" charset="0"/>
              </a:rPr>
              <a:t> IASI and AIRS collocation time (nighttime, MBCC) during 2016</a:t>
            </a:r>
          </a:p>
        </p:txBody>
      </p:sp>
      <p:sp>
        <p:nvSpPr>
          <p:cNvPr id="2" name="TextBox 1"/>
          <p:cNvSpPr txBox="1"/>
          <p:nvPr/>
        </p:nvSpPr>
        <p:spPr>
          <a:xfrm>
            <a:off x="11079742" y="5312228"/>
            <a:ext cx="968829" cy="400110"/>
          </a:xfrm>
          <a:prstGeom prst="rect">
            <a:avLst/>
          </a:prstGeom>
          <a:noFill/>
        </p:spPr>
        <p:txBody>
          <a:bodyPr wrap="square" rtlCol="0">
            <a:spAutoFit/>
          </a:bodyPr>
          <a:lstStyle/>
          <a:p>
            <a:r>
              <a:rPr lang="en-US" altLang="ko-KR" sz="2000" b="1" dirty="0" smtClean="0">
                <a:solidFill>
                  <a:srgbClr val="0033CC"/>
                </a:solidFill>
                <a:latin typeface="Arial" panose="020B0604020202020204" pitchFamily="34" charset="0"/>
                <a:cs typeface="Arial" panose="020B0604020202020204" pitchFamily="34" charset="0"/>
              </a:rPr>
              <a:t>IASI</a:t>
            </a:r>
            <a:endParaRPr lang="ko-KR" altLang="en-US" sz="2000" b="1" dirty="0">
              <a:solidFill>
                <a:srgbClr val="0033CC"/>
              </a:solidFill>
              <a:latin typeface="Arial" panose="020B0604020202020204" pitchFamily="34" charset="0"/>
              <a:cs typeface="Arial" panose="020B0604020202020204" pitchFamily="34" charset="0"/>
            </a:endParaRPr>
          </a:p>
        </p:txBody>
      </p:sp>
      <p:sp>
        <p:nvSpPr>
          <p:cNvPr id="7" name="TextBox 6"/>
          <p:cNvSpPr txBox="1"/>
          <p:nvPr/>
        </p:nvSpPr>
        <p:spPr>
          <a:xfrm>
            <a:off x="11079742" y="4397826"/>
            <a:ext cx="968829" cy="400110"/>
          </a:xfrm>
          <a:prstGeom prst="rect">
            <a:avLst/>
          </a:prstGeom>
          <a:noFill/>
        </p:spPr>
        <p:txBody>
          <a:bodyPr wrap="square" rtlCol="0">
            <a:spAutoFit/>
          </a:bodyPr>
          <a:lstStyle/>
          <a:p>
            <a:r>
              <a:rPr lang="en-US" altLang="ko-KR" sz="2000" b="1" dirty="0" smtClean="0">
                <a:solidFill>
                  <a:srgbClr val="009900"/>
                </a:solidFill>
                <a:latin typeface="Arial" panose="020B0604020202020204" pitchFamily="34" charset="0"/>
                <a:cs typeface="Arial" panose="020B0604020202020204" pitchFamily="34" charset="0"/>
              </a:rPr>
              <a:t>AIRS</a:t>
            </a:r>
            <a:endParaRPr lang="ko-KR" altLang="en-US" sz="2000" b="1" dirty="0">
              <a:solidFill>
                <a:srgbClr val="009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5429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268" y="1696995"/>
            <a:ext cx="9010887" cy="369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95632" y="5372377"/>
            <a:ext cx="9514702" cy="1477328"/>
          </a:xfrm>
          <a:prstGeom prst="rect">
            <a:avLst/>
          </a:prstGeom>
          <a:noFill/>
        </p:spPr>
        <p:txBody>
          <a:bodyPr wrap="square" rtlCol="0">
            <a:spAutoFit/>
          </a:bodyPr>
          <a:lstStyle/>
          <a:p>
            <a:pPr marL="742950" lvl="1" indent="-285750">
              <a:lnSpc>
                <a:spcPct val="150000"/>
              </a:lnSpc>
              <a:buFont typeface="Wingdings" pitchFamily="2" charset="2"/>
              <a:buChar char="Ø"/>
            </a:pPr>
            <a:r>
              <a:rPr lang="en-US" altLang="ko-KR" sz="1200" dirty="0" smtClean="0">
                <a:latin typeface="Arial" pitchFamily="34" charset="0"/>
                <a:cs typeface="Arial" pitchFamily="34" charset="0"/>
              </a:rPr>
              <a:t>1</a:t>
            </a:r>
            <a:r>
              <a:rPr lang="ko-KR" altLang="en-US" sz="1200" dirty="0" smtClean="0">
                <a:latin typeface="Arial" pitchFamily="34" charset="0"/>
                <a:cs typeface="Arial" pitchFamily="34" charset="0"/>
              </a:rPr>
              <a:t> </a:t>
            </a:r>
            <a:r>
              <a:rPr lang="en-US" altLang="ko-KR" sz="1200" dirty="0" smtClean="0">
                <a:latin typeface="Arial" pitchFamily="34" charset="0"/>
                <a:cs typeface="Arial" pitchFamily="34" charset="0"/>
              </a:rPr>
              <a:t>: This correction algorithm is especially pertinent for the shortwave IR channels around satellite midnight and during eclipse seasons.(GOES-8 imager midnight effects and slope correction, </a:t>
            </a:r>
            <a:r>
              <a:rPr lang="en-US" altLang="ko-KR" sz="1200" dirty="0" err="1" smtClean="0">
                <a:latin typeface="Arial" pitchFamily="34" charset="0"/>
                <a:cs typeface="Arial" pitchFamily="34" charset="0"/>
              </a:rPr>
              <a:t>Weinreb</a:t>
            </a:r>
            <a:r>
              <a:rPr lang="en-US" altLang="ko-KR" sz="1200" dirty="0" smtClean="0">
                <a:latin typeface="Arial" pitchFamily="34" charset="0"/>
                <a:cs typeface="Arial" pitchFamily="34" charset="0"/>
              </a:rPr>
              <a:t>)</a:t>
            </a:r>
          </a:p>
          <a:p>
            <a:pPr marL="742950" lvl="1" indent="-285750">
              <a:lnSpc>
                <a:spcPct val="150000"/>
              </a:lnSpc>
              <a:buFont typeface="Wingdings" pitchFamily="2" charset="2"/>
              <a:buChar char="Ø"/>
            </a:pPr>
            <a:r>
              <a:rPr lang="en-US" altLang="ko-KR" sz="1200" dirty="0" smtClean="0">
                <a:latin typeface="Arial" pitchFamily="34" charset="0"/>
                <a:cs typeface="Arial" pitchFamily="34" charset="0"/>
              </a:rPr>
              <a:t>2 : While it is usually applied with high frequency for about 8h around satellite midnight for the short-wave channels, it may only be intensively used right after satellite midnight or even barely used for the other IR channels.(Diurnal and Scan Angle Variations in the Calibration of GOES Imager Infrared Channels, Yu)</a:t>
            </a:r>
            <a:endParaRPr lang="ko-KR" altLang="en-US" sz="1200" dirty="0">
              <a:latin typeface="Arial" pitchFamily="34" charset="0"/>
              <a:cs typeface="Arial" pitchFamily="34" charset="0"/>
            </a:endParaRPr>
          </a:p>
        </p:txBody>
      </p:sp>
      <p:sp>
        <p:nvSpPr>
          <p:cNvPr id="6" name="제목 3"/>
          <p:cNvSpPr>
            <a:spLocks noGrp="1"/>
          </p:cNvSpPr>
          <p:nvPr>
            <p:ph type="title"/>
          </p:nvPr>
        </p:nvSpPr>
        <p:spPr>
          <a:xfrm>
            <a:off x="304800" y="76200"/>
            <a:ext cx="10515600" cy="551022"/>
          </a:xfrm>
        </p:spPr>
        <p:txBody>
          <a:bodyPr>
            <a:normAutofit fontScale="90000"/>
          </a:bodyPr>
          <a:lstStyle/>
          <a:p>
            <a:r>
              <a:rPr lang="en-US" altLang="ko-KR" b="1" dirty="0" smtClean="0">
                <a:latin typeface="Arial" pitchFamily="34" charset="0"/>
                <a:cs typeface="Arial" pitchFamily="34" charset="0"/>
              </a:rPr>
              <a:t>Scan Mirror Temperature</a:t>
            </a:r>
            <a:r>
              <a:rPr lang="en-US" altLang="ko-KR" b="1" dirty="0" smtClean="0">
                <a:solidFill>
                  <a:srgbClr val="FF0000"/>
                </a:solidFill>
                <a:latin typeface="Arial" pitchFamily="34" charset="0"/>
                <a:cs typeface="Arial" pitchFamily="34" charset="0"/>
              </a:rPr>
              <a:t>(night</a:t>
            </a:r>
            <a:r>
              <a:rPr lang="en-US" altLang="ko-KR" b="1" dirty="0">
                <a:solidFill>
                  <a:srgbClr val="FF0000"/>
                </a:solidFill>
                <a:latin typeface="Arial" pitchFamily="34" charset="0"/>
                <a:cs typeface="Arial" pitchFamily="34" charset="0"/>
              </a:rPr>
              <a:t>)</a:t>
            </a:r>
            <a:endParaRPr lang="ko-KR" altLang="en-US" b="1" dirty="0">
              <a:solidFill>
                <a:srgbClr val="FF0000"/>
              </a:solidFill>
              <a:latin typeface="Arial" pitchFamily="34" charset="0"/>
              <a:cs typeface="Arial" pitchFamily="34" charset="0"/>
            </a:endParaRPr>
          </a:p>
        </p:txBody>
      </p:sp>
      <p:sp>
        <p:nvSpPr>
          <p:cNvPr id="7" name="TextBox 6"/>
          <p:cNvSpPr txBox="1"/>
          <p:nvPr/>
        </p:nvSpPr>
        <p:spPr>
          <a:xfrm>
            <a:off x="815412" y="1031749"/>
            <a:ext cx="10849205" cy="496996"/>
          </a:xfrm>
          <a:prstGeom prst="rect">
            <a:avLst/>
          </a:prstGeom>
          <a:noFill/>
        </p:spPr>
        <p:txBody>
          <a:bodyPr wrap="square" rtlCol="0">
            <a:spAutoFit/>
          </a:bodyPr>
          <a:lstStyle/>
          <a:p>
            <a:pPr marL="285750" indent="-285750">
              <a:lnSpc>
                <a:spcPct val="150000"/>
              </a:lnSpc>
              <a:buFont typeface="Arial" pitchFamily="34" charset="0"/>
              <a:buChar char="•"/>
            </a:pPr>
            <a:r>
              <a:rPr lang="en-US" altLang="ko-KR" sz="2000" dirty="0" smtClean="0">
                <a:latin typeface="Arial" pitchFamily="34" charset="0"/>
                <a:cs typeface="Arial" pitchFamily="34" charset="0"/>
              </a:rPr>
              <a:t>For </a:t>
            </a:r>
            <a:r>
              <a:rPr lang="en-US" altLang="ko-KR" sz="2000" b="1" dirty="0" smtClean="0">
                <a:latin typeface="Arial" pitchFamily="34" charset="0"/>
                <a:cs typeface="Arial" pitchFamily="34" charset="0"/>
              </a:rPr>
              <a:t>SWIR</a:t>
            </a:r>
            <a:r>
              <a:rPr lang="en-US" altLang="ko-KR" sz="2000" dirty="0" smtClean="0">
                <a:latin typeface="Arial" pitchFamily="34" charset="0"/>
                <a:cs typeface="Arial" pitchFamily="34" charset="0"/>
              </a:rPr>
              <a:t>, IASI and AIRS collocation time (nighttime, MBCC) during 2016</a:t>
            </a:r>
          </a:p>
        </p:txBody>
      </p:sp>
      <p:sp>
        <p:nvSpPr>
          <p:cNvPr id="8" name="TextBox 7"/>
          <p:cNvSpPr txBox="1"/>
          <p:nvPr/>
        </p:nvSpPr>
        <p:spPr>
          <a:xfrm>
            <a:off x="10219768" y="4060377"/>
            <a:ext cx="968829" cy="400110"/>
          </a:xfrm>
          <a:prstGeom prst="rect">
            <a:avLst/>
          </a:prstGeom>
          <a:noFill/>
        </p:spPr>
        <p:txBody>
          <a:bodyPr wrap="square" rtlCol="0">
            <a:spAutoFit/>
          </a:bodyPr>
          <a:lstStyle/>
          <a:p>
            <a:r>
              <a:rPr lang="en-US" altLang="ko-KR" sz="2000" b="1" dirty="0" smtClean="0">
                <a:solidFill>
                  <a:srgbClr val="0033CC"/>
                </a:solidFill>
                <a:latin typeface="Arial" panose="020B0604020202020204" pitchFamily="34" charset="0"/>
                <a:cs typeface="Arial" panose="020B0604020202020204" pitchFamily="34" charset="0"/>
              </a:rPr>
              <a:t>IASI</a:t>
            </a:r>
            <a:endParaRPr lang="ko-KR" altLang="en-US" sz="2000" b="1" dirty="0">
              <a:solidFill>
                <a:srgbClr val="0033CC"/>
              </a:solidFill>
              <a:latin typeface="Arial" panose="020B0604020202020204" pitchFamily="34" charset="0"/>
              <a:cs typeface="Arial" panose="020B0604020202020204" pitchFamily="34" charset="0"/>
            </a:endParaRPr>
          </a:p>
        </p:txBody>
      </p:sp>
      <p:sp>
        <p:nvSpPr>
          <p:cNvPr id="9" name="TextBox 8"/>
          <p:cNvSpPr txBox="1"/>
          <p:nvPr/>
        </p:nvSpPr>
        <p:spPr>
          <a:xfrm>
            <a:off x="10219768" y="3145975"/>
            <a:ext cx="968829" cy="400110"/>
          </a:xfrm>
          <a:prstGeom prst="rect">
            <a:avLst/>
          </a:prstGeom>
          <a:noFill/>
        </p:spPr>
        <p:txBody>
          <a:bodyPr wrap="square" rtlCol="0">
            <a:spAutoFit/>
          </a:bodyPr>
          <a:lstStyle/>
          <a:p>
            <a:r>
              <a:rPr lang="en-US" altLang="ko-KR" sz="2000" b="1" dirty="0" smtClean="0">
                <a:solidFill>
                  <a:srgbClr val="009900"/>
                </a:solidFill>
                <a:latin typeface="Arial" panose="020B0604020202020204" pitchFamily="34" charset="0"/>
                <a:cs typeface="Arial" panose="020B0604020202020204" pitchFamily="34" charset="0"/>
              </a:rPr>
              <a:t>AIRS</a:t>
            </a:r>
            <a:endParaRPr lang="ko-KR" altLang="en-US" sz="2000" b="1" dirty="0">
              <a:solidFill>
                <a:srgbClr val="009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29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49" y="1185206"/>
            <a:ext cx="5748907"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01" y="3919470"/>
            <a:ext cx="4761049" cy="263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직사각형 4"/>
          <p:cNvSpPr/>
          <p:nvPr/>
        </p:nvSpPr>
        <p:spPr>
          <a:xfrm>
            <a:off x="2808425" y="4053896"/>
            <a:ext cx="1361247" cy="2210172"/>
          </a:xfrm>
          <a:prstGeom prst="rect">
            <a:avLst/>
          </a:prstGeom>
          <a:solidFill>
            <a:schemeClr val="accent1">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p:cNvSpPr/>
          <p:nvPr/>
        </p:nvSpPr>
        <p:spPr>
          <a:xfrm>
            <a:off x="2808425" y="1403498"/>
            <a:ext cx="1361247" cy="1968317"/>
          </a:xfrm>
          <a:prstGeom prst="rect">
            <a:avLst/>
          </a:prstGeom>
          <a:solidFill>
            <a:schemeClr val="accent1">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345" y="3886518"/>
            <a:ext cx="4999356" cy="2742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직사각형 7"/>
          <p:cNvSpPr/>
          <p:nvPr/>
        </p:nvSpPr>
        <p:spPr>
          <a:xfrm>
            <a:off x="8785151" y="4053896"/>
            <a:ext cx="1462086" cy="2319502"/>
          </a:xfrm>
          <a:prstGeom prst="rect">
            <a:avLst/>
          </a:prstGeom>
          <a:solidFill>
            <a:schemeClr val="accent1">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8345" y="1185206"/>
            <a:ext cx="5814421"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직사각형 9"/>
          <p:cNvSpPr/>
          <p:nvPr/>
        </p:nvSpPr>
        <p:spPr>
          <a:xfrm>
            <a:off x="8785151" y="1403496"/>
            <a:ext cx="1369733" cy="1968317"/>
          </a:xfrm>
          <a:prstGeom prst="rect">
            <a:avLst/>
          </a:prstGeom>
          <a:solidFill>
            <a:schemeClr val="accent1">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제목 1"/>
          <p:cNvSpPr txBox="1">
            <a:spLocks/>
          </p:cNvSpPr>
          <p:nvPr/>
        </p:nvSpPr>
        <p:spPr>
          <a:xfrm>
            <a:off x="533397" y="76200"/>
            <a:ext cx="10515600" cy="551022"/>
          </a:xfrm>
          <a:prstGeom prst="rect">
            <a:avLst/>
          </a:prstGeom>
        </p:spPr>
        <p:txBody>
          <a:bodyPr vert="horz" lIns="91440" tIns="45720" rIns="91440" bIns="45720" rtlCol="0" anchor="ctr">
            <a:normAutofit fontScale="90000" lnSpcReduction="20000"/>
          </a:bodyPr>
          <a:lstStyle>
            <a:lvl1pPr algn="l" defTabSz="914400" rtl="0" eaLnBrk="1" latinLnBrk="1" hangingPunct="1">
              <a:lnSpc>
                <a:spcPct val="90000"/>
              </a:lnSpc>
              <a:spcBef>
                <a:spcPct val="0"/>
              </a:spcBef>
              <a:buNone/>
              <a:defRPr sz="4400" kern="1200">
                <a:solidFill>
                  <a:schemeClr val="tx1"/>
                </a:solidFill>
                <a:latin typeface="맑은 고딕" pitchFamily="50" charset="-127"/>
                <a:ea typeface="+mj-ea"/>
                <a:cs typeface="+mj-cs"/>
              </a:defRPr>
            </a:lvl1pPr>
          </a:lstStyle>
          <a:p>
            <a:r>
              <a:rPr lang="en-US" altLang="ko-KR" b="1" dirty="0" smtClean="0">
                <a:latin typeface="Arial" pitchFamily="34" charset="0"/>
                <a:cs typeface="Arial" pitchFamily="34" charset="0"/>
              </a:rPr>
              <a:t>Erroneous Slope </a:t>
            </a:r>
            <a:r>
              <a:rPr lang="en-US" altLang="ko-KR" sz="3100" b="1" dirty="0" smtClean="0">
                <a:latin typeface="Arial" pitchFamily="34" charset="0"/>
                <a:cs typeface="Arial" pitchFamily="34" charset="0"/>
              </a:rPr>
              <a:t>(Spring and Summer)</a:t>
            </a:r>
            <a:endParaRPr lang="ko-KR" altLang="en-US" b="1" dirty="0">
              <a:latin typeface="Arial" pitchFamily="34" charset="0"/>
              <a:cs typeface="Arial" pitchFamily="34" charset="0"/>
            </a:endParaRPr>
          </a:p>
        </p:txBody>
      </p:sp>
      <p:sp>
        <p:nvSpPr>
          <p:cNvPr id="12" name="TextBox 11"/>
          <p:cNvSpPr txBox="1"/>
          <p:nvPr/>
        </p:nvSpPr>
        <p:spPr>
          <a:xfrm>
            <a:off x="7751131" y="758270"/>
            <a:ext cx="2524945" cy="461665"/>
          </a:xfrm>
          <a:prstGeom prst="rect">
            <a:avLst/>
          </a:prstGeom>
          <a:noFill/>
        </p:spPr>
        <p:txBody>
          <a:bodyPr wrap="square" rtlCol="0">
            <a:spAutoFit/>
          </a:bodyPr>
          <a:lstStyle/>
          <a:p>
            <a:pPr algn="ctr"/>
            <a:r>
              <a:rPr lang="en-US" altLang="ko-KR" sz="2400" b="1" dirty="0" smtClean="0">
                <a:solidFill>
                  <a:srgbClr val="FF00FF"/>
                </a:solidFill>
                <a:latin typeface="Arial" pitchFamily="34" charset="0"/>
                <a:cs typeface="Arial" pitchFamily="34" charset="0"/>
              </a:rPr>
              <a:t>Summer</a:t>
            </a:r>
            <a:endParaRPr lang="ko-KR" altLang="en-US" sz="2400" b="1" dirty="0">
              <a:solidFill>
                <a:srgbClr val="FF00FF"/>
              </a:solidFill>
              <a:latin typeface="Arial" pitchFamily="34" charset="0"/>
              <a:cs typeface="Arial" pitchFamily="34" charset="0"/>
            </a:endParaRPr>
          </a:p>
        </p:txBody>
      </p:sp>
      <p:sp>
        <p:nvSpPr>
          <p:cNvPr id="13" name="TextBox 12"/>
          <p:cNvSpPr txBox="1"/>
          <p:nvPr/>
        </p:nvSpPr>
        <p:spPr>
          <a:xfrm>
            <a:off x="1803748" y="776614"/>
            <a:ext cx="2524945" cy="461665"/>
          </a:xfrm>
          <a:prstGeom prst="rect">
            <a:avLst/>
          </a:prstGeom>
          <a:noFill/>
        </p:spPr>
        <p:txBody>
          <a:bodyPr wrap="square" rtlCol="0">
            <a:spAutoFit/>
          </a:bodyPr>
          <a:lstStyle/>
          <a:p>
            <a:pPr algn="ctr"/>
            <a:r>
              <a:rPr lang="en-US" altLang="ko-KR" sz="2400" b="1" dirty="0" smtClean="0">
                <a:solidFill>
                  <a:srgbClr val="FF00FF"/>
                </a:solidFill>
                <a:latin typeface="Arial" pitchFamily="34" charset="0"/>
                <a:cs typeface="Arial" pitchFamily="34" charset="0"/>
              </a:rPr>
              <a:t>Spring</a:t>
            </a:r>
            <a:endParaRPr lang="ko-KR" altLang="en-US" sz="2400" b="1" dirty="0">
              <a:solidFill>
                <a:srgbClr val="FF00FF"/>
              </a:solidFill>
              <a:latin typeface="Arial" pitchFamily="34" charset="0"/>
              <a:cs typeface="Arial" pitchFamily="34" charset="0"/>
            </a:endParaRPr>
          </a:p>
        </p:txBody>
      </p:sp>
    </p:spTree>
    <p:extLst>
      <p:ext uri="{BB962C8B-B14F-4D97-AF65-F5344CB8AC3E}">
        <p14:creationId xmlns:p14="http://schemas.microsoft.com/office/powerpoint/2010/main" val="2998647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75" y="1287165"/>
            <a:ext cx="5774514" cy="249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747" y="1219935"/>
            <a:ext cx="5894235" cy="256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35" y="3986732"/>
            <a:ext cx="4811780" cy="2646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749" y="3986732"/>
            <a:ext cx="4932913" cy="271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직사각형 6"/>
          <p:cNvSpPr/>
          <p:nvPr/>
        </p:nvSpPr>
        <p:spPr>
          <a:xfrm>
            <a:off x="2868059" y="4138116"/>
            <a:ext cx="1435582" cy="2210172"/>
          </a:xfrm>
          <a:prstGeom prst="rect">
            <a:avLst/>
          </a:prstGeom>
          <a:solidFill>
            <a:schemeClr val="accent1">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a:off x="8755334" y="4155190"/>
            <a:ext cx="1392511" cy="2279239"/>
          </a:xfrm>
          <a:prstGeom prst="rect">
            <a:avLst/>
          </a:prstGeom>
          <a:solidFill>
            <a:schemeClr val="accent1">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p:cNvSpPr/>
          <p:nvPr/>
        </p:nvSpPr>
        <p:spPr>
          <a:xfrm>
            <a:off x="2961861" y="1429393"/>
            <a:ext cx="1361658" cy="2013357"/>
          </a:xfrm>
          <a:prstGeom prst="rect">
            <a:avLst/>
          </a:prstGeom>
          <a:solidFill>
            <a:schemeClr val="accent1">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a:off x="8740423" y="1409514"/>
            <a:ext cx="1407421" cy="2013357"/>
          </a:xfrm>
          <a:prstGeom prst="rect">
            <a:avLst/>
          </a:prstGeom>
          <a:solidFill>
            <a:schemeClr val="accent1">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제목 1"/>
          <p:cNvSpPr txBox="1">
            <a:spLocks/>
          </p:cNvSpPr>
          <p:nvPr/>
        </p:nvSpPr>
        <p:spPr>
          <a:xfrm>
            <a:off x="533397" y="76200"/>
            <a:ext cx="10515600" cy="551022"/>
          </a:xfrm>
          <a:prstGeom prst="rect">
            <a:avLst/>
          </a:prstGeom>
        </p:spPr>
        <p:txBody>
          <a:bodyPr vert="horz" lIns="91440" tIns="45720" rIns="91440" bIns="45720" rtlCol="0" anchor="ctr">
            <a:normAutofit fontScale="90000" lnSpcReduction="20000"/>
          </a:bodyPr>
          <a:lstStyle>
            <a:lvl1pPr algn="l" defTabSz="914400" rtl="0" eaLnBrk="1" latinLnBrk="1" hangingPunct="1">
              <a:lnSpc>
                <a:spcPct val="90000"/>
              </a:lnSpc>
              <a:spcBef>
                <a:spcPct val="0"/>
              </a:spcBef>
              <a:buNone/>
              <a:defRPr sz="4400" kern="1200">
                <a:solidFill>
                  <a:schemeClr val="tx1"/>
                </a:solidFill>
                <a:latin typeface="맑은 고딕" pitchFamily="50" charset="-127"/>
                <a:ea typeface="+mj-ea"/>
                <a:cs typeface="+mj-cs"/>
              </a:defRPr>
            </a:lvl1pPr>
          </a:lstStyle>
          <a:p>
            <a:r>
              <a:rPr lang="en-US" altLang="ko-KR" b="1" dirty="0" smtClean="0">
                <a:latin typeface="Arial" pitchFamily="34" charset="0"/>
                <a:cs typeface="Arial" pitchFamily="34" charset="0"/>
              </a:rPr>
              <a:t>Erroneous Slope </a:t>
            </a:r>
            <a:r>
              <a:rPr lang="en-US" altLang="ko-KR" sz="3100" b="1" dirty="0" smtClean="0">
                <a:latin typeface="Arial" pitchFamily="34" charset="0"/>
                <a:cs typeface="Arial" pitchFamily="34" charset="0"/>
              </a:rPr>
              <a:t>(Autumn and Winter)</a:t>
            </a:r>
            <a:endParaRPr lang="ko-KR" altLang="en-US" b="1" dirty="0">
              <a:latin typeface="Arial" pitchFamily="34" charset="0"/>
              <a:cs typeface="Arial" pitchFamily="34" charset="0"/>
            </a:endParaRPr>
          </a:p>
        </p:txBody>
      </p:sp>
      <p:sp>
        <p:nvSpPr>
          <p:cNvPr id="2" name="TextBox 1"/>
          <p:cNvSpPr txBox="1"/>
          <p:nvPr/>
        </p:nvSpPr>
        <p:spPr>
          <a:xfrm>
            <a:off x="1803748" y="776614"/>
            <a:ext cx="2524945" cy="461665"/>
          </a:xfrm>
          <a:prstGeom prst="rect">
            <a:avLst/>
          </a:prstGeom>
          <a:noFill/>
        </p:spPr>
        <p:txBody>
          <a:bodyPr wrap="square" rtlCol="0">
            <a:spAutoFit/>
          </a:bodyPr>
          <a:lstStyle/>
          <a:p>
            <a:pPr algn="ctr"/>
            <a:r>
              <a:rPr lang="en-US" altLang="ko-KR" sz="2400" b="1" dirty="0" smtClean="0">
                <a:solidFill>
                  <a:srgbClr val="FF00FF"/>
                </a:solidFill>
                <a:latin typeface="Arial" pitchFamily="34" charset="0"/>
                <a:cs typeface="Arial" pitchFamily="34" charset="0"/>
              </a:rPr>
              <a:t>Autumn</a:t>
            </a:r>
            <a:endParaRPr lang="ko-KR" altLang="en-US" sz="2400" b="1" dirty="0">
              <a:solidFill>
                <a:srgbClr val="FF00FF"/>
              </a:solidFill>
              <a:latin typeface="Arial" pitchFamily="34" charset="0"/>
              <a:cs typeface="Arial" pitchFamily="34" charset="0"/>
            </a:endParaRPr>
          </a:p>
        </p:txBody>
      </p:sp>
      <p:sp>
        <p:nvSpPr>
          <p:cNvPr id="12" name="TextBox 11"/>
          <p:cNvSpPr txBox="1"/>
          <p:nvPr/>
        </p:nvSpPr>
        <p:spPr>
          <a:xfrm>
            <a:off x="7876391" y="758270"/>
            <a:ext cx="2524945" cy="461665"/>
          </a:xfrm>
          <a:prstGeom prst="rect">
            <a:avLst/>
          </a:prstGeom>
          <a:noFill/>
        </p:spPr>
        <p:txBody>
          <a:bodyPr wrap="square" rtlCol="0">
            <a:spAutoFit/>
          </a:bodyPr>
          <a:lstStyle/>
          <a:p>
            <a:pPr algn="ctr"/>
            <a:r>
              <a:rPr lang="en-US" altLang="ko-KR" sz="2400" b="1" dirty="0" smtClean="0">
                <a:solidFill>
                  <a:srgbClr val="FF00FF"/>
                </a:solidFill>
                <a:latin typeface="Arial" pitchFamily="34" charset="0"/>
                <a:cs typeface="Arial" pitchFamily="34" charset="0"/>
              </a:rPr>
              <a:t>Winter</a:t>
            </a:r>
            <a:endParaRPr lang="ko-KR" altLang="en-US" sz="2400" b="1" dirty="0">
              <a:solidFill>
                <a:srgbClr val="FF00FF"/>
              </a:solidFill>
              <a:latin typeface="Arial" pitchFamily="34" charset="0"/>
              <a:cs typeface="Arial" pitchFamily="34" charset="0"/>
            </a:endParaRPr>
          </a:p>
        </p:txBody>
      </p:sp>
    </p:spTree>
    <p:extLst>
      <p:ext uri="{BB962C8B-B14F-4D97-AF65-F5344CB8AC3E}">
        <p14:creationId xmlns:p14="http://schemas.microsoft.com/office/powerpoint/2010/main" val="1702520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b="1" dirty="0">
                <a:latin typeface="Arial" pitchFamily="34" charset="0"/>
                <a:cs typeface="Arial" pitchFamily="34" charset="0"/>
              </a:rPr>
              <a:t>Optics </a:t>
            </a:r>
            <a:r>
              <a:rPr lang="en-US" altLang="ko-KR" b="1" dirty="0" smtClean="0">
                <a:latin typeface="Arial" pitchFamily="34" charset="0"/>
                <a:cs typeface="Arial" pitchFamily="34" charset="0"/>
              </a:rPr>
              <a:t>temperature </a:t>
            </a:r>
            <a:r>
              <a:rPr lang="en-US" altLang="ko-KR" sz="4000" dirty="0" smtClean="0">
                <a:latin typeface="Arial" pitchFamily="34" charset="0"/>
                <a:cs typeface="Arial" pitchFamily="34" charset="0"/>
              </a:rPr>
              <a:t>(diurnal variation)</a:t>
            </a:r>
            <a:endParaRPr lang="ko-KR" altLang="en-US" dirty="0">
              <a:latin typeface="Arial" pitchFamily="34" charset="0"/>
              <a:cs typeface="Arial"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271" y="983807"/>
            <a:ext cx="4947408" cy="287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86" y="983806"/>
            <a:ext cx="4982756" cy="285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86" y="3911462"/>
            <a:ext cx="4972464" cy="2835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272" y="3884524"/>
            <a:ext cx="4992760" cy="2889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직사각형 6"/>
          <p:cNvSpPr/>
          <p:nvPr/>
        </p:nvSpPr>
        <p:spPr>
          <a:xfrm>
            <a:off x="2961860" y="1132687"/>
            <a:ext cx="1507057" cy="2395704"/>
          </a:xfrm>
          <a:prstGeom prst="rect">
            <a:avLst/>
          </a:prstGeom>
          <a:solidFill>
            <a:schemeClr val="accent1">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a:off x="8499097" y="1132687"/>
            <a:ext cx="1507057" cy="2395704"/>
          </a:xfrm>
          <a:prstGeom prst="rect">
            <a:avLst/>
          </a:prstGeom>
          <a:solidFill>
            <a:schemeClr val="accent1">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p:cNvSpPr/>
          <p:nvPr/>
        </p:nvSpPr>
        <p:spPr>
          <a:xfrm>
            <a:off x="2953387" y="4068024"/>
            <a:ext cx="1507057" cy="2395704"/>
          </a:xfrm>
          <a:prstGeom prst="rect">
            <a:avLst/>
          </a:prstGeom>
          <a:solidFill>
            <a:schemeClr val="accent1">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a:off x="8511835" y="4048146"/>
            <a:ext cx="1507057" cy="2395704"/>
          </a:xfrm>
          <a:prstGeom prst="rect">
            <a:avLst/>
          </a:prstGeom>
          <a:solidFill>
            <a:schemeClr val="accent1">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p:cNvSpPr txBox="1"/>
          <p:nvPr/>
        </p:nvSpPr>
        <p:spPr>
          <a:xfrm>
            <a:off x="3483433" y="1142997"/>
            <a:ext cx="1905000" cy="400110"/>
          </a:xfrm>
          <a:prstGeom prst="rect">
            <a:avLst/>
          </a:prstGeom>
          <a:noFill/>
        </p:spPr>
        <p:txBody>
          <a:bodyPr wrap="square" rtlCol="0">
            <a:spAutoFit/>
          </a:bodyPr>
          <a:lstStyle/>
          <a:p>
            <a:pPr algn="r"/>
            <a:r>
              <a:rPr lang="en-US" altLang="ko-KR" sz="2000" b="1" dirty="0" smtClean="0">
                <a:solidFill>
                  <a:srgbClr val="C00000"/>
                </a:solidFill>
                <a:latin typeface="Arial" panose="020B0604020202020204" pitchFamily="34" charset="0"/>
                <a:cs typeface="Arial" panose="020B0604020202020204" pitchFamily="34" charset="0"/>
              </a:rPr>
              <a:t>Spring</a:t>
            </a:r>
            <a:endParaRPr lang="ko-KR" altLang="en-US" sz="2000" b="1" dirty="0">
              <a:solidFill>
                <a:srgbClr val="C00000"/>
              </a:solidFill>
              <a:latin typeface="Arial" panose="020B0604020202020204" pitchFamily="34" charset="0"/>
              <a:cs typeface="Arial" panose="020B0604020202020204" pitchFamily="34" charset="0"/>
            </a:endParaRPr>
          </a:p>
        </p:txBody>
      </p:sp>
      <p:sp>
        <p:nvSpPr>
          <p:cNvPr id="12" name="TextBox 11"/>
          <p:cNvSpPr txBox="1"/>
          <p:nvPr/>
        </p:nvSpPr>
        <p:spPr>
          <a:xfrm>
            <a:off x="9010110" y="1105749"/>
            <a:ext cx="1905000" cy="400110"/>
          </a:xfrm>
          <a:prstGeom prst="rect">
            <a:avLst/>
          </a:prstGeom>
          <a:noFill/>
        </p:spPr>
        <p:txBody>
          <a:bodyPr wrap="square" rtlCol="0">
            <a:spAutoFit/>
          </a:bodyPr>
          <a:lstStyle/>
          <a:p>
            <a:pPr algn="r"/>
            <a:r>
              <a:rPr lang="en-US" altLang="ko-KR" sz="2000" b="1" dirty="0" smtClean="0">
                <a:solidFill>
                  <a:srgbClr val="C00000"/>
                </a:solidFill>
                <a:latin typeface="Arial" panose="020B0604020202020204" pitchFamily="34" charset="0"/>
                <a:cs typeface="Arial" panose="020B0604020202020204" pitchFamily="34" charset="0"/>
              </a:rPr>
              <a:t>Summer</a:t>
            </a:r>
            <a:endParaRPr lang="ko-KR" altLang="en-US" sz="2000" b="1" dirty="0">
              <a:solidFill>
                <a:srgbClr val="C00000"/>
              </a:solidFill>
              <a:latin typeface="Arial" panose="020B0604020202020204" pitchFamily="34" charset="0"/>
              <a:cs typeface="Arial" panose="020B0604020202020204" pitchFamily="34" charset="0"/>
            </a:endParaRPr>
          </a:p>
        </p:txBody>
      </p:sp>
      <p:sp>
        <p:nvSpPr>
          <p:cNvPr id="13" name="TextBox 12"/>
          <p:cNvSpPr txBox="1"/>
          <p:nvPr/>
        </p:nvSpPr>
        <p:spPr>
          <a:xfrm>
            <a:off x="3505531" y="4081366"/>
            <a:ext cx="1905000" cy="400110"/>
          </a:xfrm>
          <a:prstGeom prst="rect">
            <a:avLst/>
          </a:prstGeom>
          <a:noFill/>
        </p:spPr>
        <p:txBody>
          <a:bodyPr wrap="square" rtlCol="0">
            <a:spAutoFit/>
          </a:bodyPr>
          <a:lstStyle/>
          <a:p>
            <a:pPr algn="r"/>
            <a:r>
              <a:rPr lang="en-US" altLang="ko-KR" sz="2000" b="1" dirty="0" smtClean="0">
                <a:solidFill>
                  <a:srgbClr val="C00000"/>
                </a:solidFill>
                <a:latin typeface="Arial" panose="020B0604020202020204" pitchFamily="34" charset="0"/>
                <a:cs typeface="Arial" panose="020B0604020202020204" pitchFamily="34" charset="0"/>
              </a:rPr>
              <a:t>Autumn</a:t>
            </a:r>
            <a:endParaRPr lang="ko-KR" altLang="en-US" sz="2000" b="1" dirty="0">
              <a:solidFill>
                <a:srgbClr val="C00000"/>
              </a:solidFill>
              <a:latin typeface="Arial" panose="020B0604020202020204" pitchFamily="34" charset="0"/>
              <a:cs typeface="Arial" panose="020B0604020202020204" pitchFamily="34" charset="0"/>
            </a:endParaRPr>
          </a:p>
        </p:txBody>
      </p:sp>
      <p:sp>
        <p:nvSpPr>
          <p:cNvPr id="14" name="TextBox 13"/>
          <p:cNvSpPr txBox="1"/>
          <p:nvPr/>
        </p:nvSpPr>
        <p:spPr>
          <a:xfrm>
            <a:off x="9040736" y="4023072"/>
            <a:ext cx="1905000" cy="400110"/>
          </a:xfrm>
          <a:prstGeom prst="rect">
            <a:avLst/>
          </a:prstGeom>
          <a:noFill/>
        </p:spPr>
        <p:txBody>
          <a:bodyPr wrap="square" rtlCol="0">
            <a:spAutoFit/>
          </a:bodyPr>
          <a:lstStyle/>
          <a:p>
            <a:pPr algn="r"/>
            <a:r>
              <a:rPr lang="en-US" altLang="ko-KR" sz="2000" b="1" dirty="0" smtClean="0">
                <a:solidFill>
                  <a:srgbClr val="C00000"/>
                </a:solidFill>
                <a:latin typeface="Arial" panose="020B0604020202020204" pitchFamily="34" charset="0"/>
                <a:cs typeface="Arial" panose="020B0604020202020204" pitchFamily="34" charset="0"/>
              </a:rPr>
              <a:t>Winter</a:t>
            </a:r>
            <a:endParaRPr lang="ko-KR" altLang="en-US" sz="2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4164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b="1" dirty="0" smtClean="0">
                <a:latin typeface="Arial" panose="020B0604020202020204" pitchFamily="34" charset="0"/>
                <a:cs typeface="Arial" panose="020B0604020202020204" pitchFamily="34" charset="0"/>
              </a:rPr>
              <a:t>Summary and discussion</a:t>
            </a:r>
            <a:endParaRPr lang="ko-KR" altLang="en-US" b="1" dirty="0">
              <a:latin typeface="Arial" panose="020B0604020202020204" pitchFamily="34" charset="0"/>
              <a:cs typeface="Arial" panose="020B0604020202020204" pitchFamily="34" charset="0"/>
            </a:endParaRPr>
          </a:p>
        </p:txBody>
      </p:sp>
      <p:sp>
        <p:nvSpPr>
          <p:cNvPr id="4" name="TextBox 3"/>
          <p:cNvSpPr txBox="1"/>
          <p:nvPr/>
        </p:nvSpPr>
        <p:spPr>
          <a:xfrm>
            <a:off x="566057" y="990598"/>
            <a:ext cx="10809514" cy="5016758"/>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en-US" altLang="ko-KR" sz="2800" dirty="0" smtClean="0">
                <a:latin typeface="Arial" panose="020B0604020202020204" pitchFamily="34" charset="0"/>
                <a:cs typeface="Arial" panose="020B0604020202020204" pitchFamily="34" charset="0"/>
              </a:rPr>
              <a:t>Diurnal and seasonal variations are not ignorable in 3 axis stabilized satellite</a:t>
            </a:r>
          </a:p>
          <a:p>
            <a:pPr marL="342900" indent="-342900">
              <a:spcBef>
                <a:spcPts val="1200"/>
              </a:spcBef>
              <a:buFont typeface="Wingdings" panose="05000000000000000000" pitchFamily="2" charset="2"/>
              <a:buChar char="Ø"/>
            </a:pPr>
            <a:r>
              <a:rPr lang="en-US" altLang="ko-KR" sz="2800" dirty="0" smtClean="0">
                <a:latin typeface="Arial" panose="020B0604020202020204" pitchFamily="34" charset="0"/>
                <a:cs typeface="Arial" panose="020B0604020202020204" pitchFamily="34" charset="0"/>
              </a:rPr>
              <a:t>MBCC corrections (COMS) showed seasonal characteristics</a:t>
            </a:r>
          </a:p>
          <a:p>
            <a:pPr marL="800100" lvl="1" indent="-342900">
              <a:spcBef>
                <a:spcPts val="600"/>
              </a:spcBef>
              <a:buFont typeface="Wingdings" panose="05000000000000000000" pitchFamily="2" charset="2"/>
              <a:buChar char="§"/>
            </a:pPr>
            <a:r>
              <a:rPr lang="en-US" altLang="ko-KR" sz="2800" dirty="0" smtClean="0">
                <a:latin typeface="Arial" panose="020B0604020202020204" pitchFamily="34" charset="0"/>
                <a:cs typeface="Arial" panose="020B0604020202020204" pitchFamily="34" charset="0"/>
              </a:rPr>
              <a:t>Spring/Autumn shows strong correction while summer/winter weak correction</a:t>
            </a:r>
          </a:p>
          <a:p>
            <a:pPr marL="342900" indent="-342900" fontAlgn="ctr">
              <a:spcBef>
                <a:spcPts val="1200"/>
              </a:spcBef>
              <a:buFont typeface="Wingdings" panose="05000000000000000000" pitchFamily="2" charset="2"/>
              <a:buChar char="Ø"/>
            </a:pPr>
            <a:r>
              <a:rPr lang="en-US" altLang="ko-KR" sz="2800" dirty="0" smtClean="0">
                <a:latin typeface="Arial" panose="020B0604020202020204" pitchFamily="34" charset="0"/>
                <a:cs typeface="Arial" panose="020B0604020202020204" pitchFamily="34" charset="0"/>
              </a:rPr>
              <a:t>Requirements from SST community</a:t>
            </a:r>
          </a:p>
          <a:p>
            <a:pPr marL="800100" lvl="1" indent="-342900" fontAlgn="ctr">
              <a:spcBef>
                <a:spcPts val="600"/>
              </a:spcBef>
              <a:buFont typeface="Wingdings" panose="05000000000000000000" pitchFamily="2" charset="2"/>
              <a:buChar char="§"/>
            </a:pPr>
            <a:r>
              <a:rPr lang="en-US" altLang="ko-KR" sz="2800" dirty="0" smtClean="0">
                <a:latin typeface="Arial" panose="020B0604020202020204" pitchFamily="34" charset="0"/>
                <a:cs typeface="Arial" panose="020B0604020202020204" pitchFamily="34" charset="0"/>
              </a:rPr>
              <a:t>To provide the each band(IR1), </a:t>
            </a:r>
            <a:r>
              <a:rPr lang="en-US" altLang="ko-KR" sz="2800" dirty="0" err="1" smtClean="0">
                <a:latin typeface="Arial" panose="020B0604020202020204" pitchFamily="34" charset="0"/>
                <a:cs typeface="Arial" panose="020B0604020202020204" pitchFamily="34" charset="0"/>
              </a:rPr>
              <a:t>interband</a:t>
            </a:r>
            <a:r>
              <a:rPr lang="en-US" altLang="ko-KR" sz="2800" dirty="0" smtClean="0">
                <a:latin typeface="Arial" panose="020B0604020202020204" pitchFamily="34" charset="0"/>
                <a:cs typeface="Arial" panose="020B0604020202020204" pitchFamily="34" charset="0"/>
              </a:rPr>
              <a:t>(IR1-IR2), and their </a:t>
            </a:r>
            <a:r>
              <a:rPr lang="en-US" altLang="ko-KR" sz="2800" dirty="0">
                <a:latin typeface="Arial" panose="020B0604020202020204" pitchFamily="34" charset="0"/>
                <a:cs typeface="Arial" panose="020B0604020202020204" pitchFamily="34" charset="0"/>
              </a:rPr>
              <a:t>combination </a:t>
            </a:r>
            <a:r>
              <a:rPr lang="en-US" altLang="ko-KR" sz="2800" dirty="0" smtClean="0">
                <a:latin typeface="Arial" panose="020B0604020202020204" pitchFamily="34" charset="0"/>
                <a:cs typeface="Arial" panose="020B0604020202020204" pitchFamily="34" charset="0"/>
              </a:rPr>
              <a:t>correction coefficients</a:t>
            </a:r>
          </a:p>
          <a:p>
            <a:pPr marL="800100" lvl="1" indent="-342900" fontAlgn="ctr">
              <a:spcBef>
                <a:spcPts val="600"/>
              </a:spcBef>
              <a:buFont typeface="Wingdings" panose="05000000000000000000" pitchFamily="2" charset="2"/>
              <a:buChar char="§"/>
            </a:pPr>
            <a:r>
              <a:rPr lang="en-US" altLang="ko-KR" sz="2800" dirty="0" smtClean="0">
                <a:latin typeface="Arial" panose="020B0604020202020204" pitchFamily="34" charset="0"/>
                <a:cs typeface="Arial" panose="020B0604020202020204" pitchFamily="34" charset="0"/>
              </a:rPr>
              <a:t>To provide the diurnal variation of GSICS correction</a:t>
            </a:r>
          </a:p>
          <a:p>
            <a:pPr marL="800100" lvl="1" indent="-342900" fontAlgn="ctr">
              <a:spcBef>
                <a:spcPts val="600"/>
              </a:spcBef>
              <a:buFont typeface="Wingdings" panose="05000000000000000000" pitchFamily="2" charset="2"/>
              <a:buChar char="§"/>
            </a:pPr>
            <a:r>
              <a:rPr lang="en-US" altLang="ko-KR" sz="2800" dirty="0" smtClean="0">
                <a:latin typeface="Arial" panose="020B0604020202020204" pitchFamily="34" charset="0"/>
                <a:cs typeface="Arial" panose="020B0604020202020204" pitchFamily="34" charset="0"/>
              </a:rPr>
              <a:t>Need to update the corrected TB not retrieval coefficients</a:t>
            </a:r>
            <a:endParaRPr lang="ko-KR"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5177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idx="4294967295"/>
          </p:nvPr>
        </p:nvSpPr>
        <p:spPr>
          <a:xfrm>
            <a:off x="3929742" y="2276873"/>
            <a:ext cx="8216327" cy="2016125"/>
          </a:xfrm>
        </p:spPr>
        <p:txBody>
          <a:bodyPr rtlCol="0">
            <a:noAutofit/>
          </a:bodyPr>
          <a:lstStyle/>
          <a:p>
            <a:pPr algn="ctr" eaLnBrk="1" fontAlgn="auto" hangingPunct="1">
              <a:spcAft>
                <a:spcPts val="0"/>
              </a:spcAft>
              <a:defRPr/>
            </a:pPr>
            <a:r>
              <a:rPr lang="en-US" altLang="ko-KR" sz="5400" b="1" dirty="0" smtClean="0">
                <a:latin typeface="Arial" pitchFamily="34" charset="0"/>
                <a:ea typeface="맑은 고딕" pitchFamily="50" charset="-127"/>
                <a:cs typeface="Arial" pitchFamily="34" charset="0"/>
              </a:rPr>
              <a:t>GEO-GEO </a:t>
            </a:r>
            <a:r>
              <a:rPr lang="en-US" altLang="ko-KR" b="1" dirty="0" err="1" smtClean="0">
                <a:latin typeface="Arial" pitchFamily="34" charset="0"/>
                <a:ea typeface="맑은 고딕" pitchFamily="50" charset="-127"/>
                <a:cs typeface="Arial" pitchFamily="34" charset="0"/>
              </a:rPr>
              <a:t>intercomparison</a:t>
            </a:r>
            <a:r>
              <a:rPr lang="en-US" altLang="ko-KR" sz="5400" b="1" dirty="0" smtClean="0">
                <a:latin typeface="Arial" pitchFamily="34" charset="0"/>
                <a:ea typeface="맑은 고딕" pitchFamily="50" charset="-127"/>
                <a:cs typeface="Arial" pitchFamily="34" charset="0"/>
              </a:rPr>
              <a:t/>
            </a:r>
            <a:br>
              <a:rPr lang="en-US" altLang="ko-KR" sz="5400" b="1" dirty="0" smtClean="0">
                <a:latin typeface="Arial" pitchFamily="34" charset="0"/>
                <a:ea typeface="맑은 고딕" pitchFamily="50" charset="-127"/>
                <a:cs typeface="Arial" pitchFamily="34" charset="0"/>
              </a:rPr>
            </a:br>
            <a:r>
              <a:rPr lang="en-US" altLang="ko-KR" b="1" dirty="0" smtClean="0">
                <a:latin typeface="Arial" pitchFamily="34" charset="0"/>
                <a:ea typeface="맑은 고딕" pitchFamily="50" charset="-127"/>
                <a:cs typeface="Arial" pitchFamily="34" charset="0"/>
              </a:rPr>
              <a:t>(COMS vs MTSAT-2</a:t>
            </a:r>
            <a:br>
              <a:rPr lang="en-US" altLang="ko-KR" b="1" dirty="0" smtClean="0">
                <a:latin typeface="Arial" pitchFamily="34" charset="0"/>
                <a:ea typeface="맑은 고딕" pitchFamily="50" charset="-127"/>
                <a:cs typeface="Arial" pitchFamily="34" charset="0"/>
              </a:rPr>
            </a:br>
            <a:r>
              <a:rPr lang="en-US" altLang="ko-KR" b="1" dirty="0" smtClean="0">
                <a:latin typeface="Arial" pitchFamily="34" charset="0"/>
                <a:ea typeface="맑은 고딕" pitchFamily="50" charset="-127"/>
                <a:cs typeface="Arial" pitchFamily="34" charset="0"/>
              </a:rPr>
              <a:t>COMS vs Himawari-8)</a:t>
            </a:r>
            <a:endParaRPr lang="ko-KR" altLang="en-US" b="1" dirty="0" smtClean="0">
              <a:latin typeface="Arial" pitchFamily="34" charset="0"/>
              <a:ea typeface="맑은 고딕" pitchFamily="50" charset="-127"/>
              <a:cs typeface="Arial" pitchFamily="34" charset="0"/>
            </a:endParaRPr>
          </a:p>
        </p:txBody>
      </p:sp>
    </p:spTree>
    <p:extLst>
      <p:ext uri="{BB962C8B-B14F-4D97-AF65-F5344CB8AC3E}">
        <p14:creationId xmlns:p14="http://schemas.microsoft.com/office/powerpoint/2010/main" val="3629149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9685" y="772183"/>
            <a:ext cx="4121085" cy="557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678560" y="795920"/>
            <a:ext cx="5989308" cy="5262979"/>
          </a:xfrm>
          <a:prstGeom prst="rect">
            <a:avLst/>
          </a:prstGeom>
          <a:solidFill>
            <a:schemeClr val="bg1"/>
          </a:solidFill>
        </p:spPr>
        <p:txBody>
          <a:bodyPr wrap="square" rtlCol="0">
            <a:spAutoFit/>
          </a:bodyPr>
          <a:lstStyle/>
          <a:p>
            <a:pPr>
              <a:lnSpc>
                <a:spcPct val="150000"/>
              </a:lnSpc>
            </a:pPr>
            <a:r>
              <a:rPr lang="en-US" altLang="ko-KR" sz="2800" b="1" dirty="0">
                <a:latin typeface="Arial" panose="020B0604020202020204" pitchFamily="34" charset="0"/>
                <a:cs typeface="Arial" panose="020B0604020202020204" pitchFamily="34" charset="0"/>
              </a:rPr>
              <a:t>Collocation</a:t>
            </a:r>
          </a:p>
          <a:p>
            <a:pPr>
              <a:lnSpc>
                <a:spcPct val="150000"/>
              </a:lnSpc>
            </a:pPr>
            <a:r>
              <a:rPr lang="en-US" altLang="ko-KR" sz="2400" dirty="0">
                <a:latin typeface="Arial" panose="020B0604020202020204" pitchFamily="34" charset="0"/>
                <a:cs typeface="Arial" panose="020B0604020202020204" pitchFamily="34" charset="0"/>
              </a:rPr>
              <a:t>1) Time</a:t>
            </a:r>
          </a:p>
          <a:p>
            <a:pPr>
              <a:lnSpc>
                <a:spcPct val="150000"/>
              </a:lnSpc>
            </a:pPr>
            <a:r>
              <a:rPr lang="en-US" altLang="ko-KR" sz="2000" b="1" dirty="0">
                <a:latin typeface="Arial" panose="020B0604020202020204" pitchFamily="34" charset="0"/>
                <a:cs typeface="Arial" panose="020B0604020202020204" pitchFamily="34" charset="0"/>
              </a:rPr>
              <a:t> - 8 times/day</a:t>
            </a:r>
            <a:r>
              <a:rPr lang="en-GB" altLang="ko-KR" sz="2000" b="1" dirty="0">
                <a:latin typeface="Arial" panose="020B0604020202020204" pitchFamily="34" charset="0"/>
                <a:cs typeface="Arial" panose="020B0604020202020204" pitchFamily="34" charset="0"/>
              </a:rPr>
              <a:t>(COMS: 15min, MTSAT-2: 33min)</a:t>
            </a:r>
          </a:p>
          <a:p>
            <a:pPr>
              <a:lnSpc>
                <a:spcPct val="150000"/>
              </a:lnSpc>
            </a:pPr>
            <a:r>
              <a:rPr lang="en-US" altLang="ko-KR" sz="2000" b="1" dirty="0">
                <a:latin typeface="Arial" panose="020B0604020202020204" pitchFamily="34" charset="0"/>
                <a:cs typeface="Arial" panose="020B0604020202020204" pitchFamily="34" charset="0"/>
              </a:rPr>
              <a:t>  * SWIR: night time(11~20UTC)</a:t>
            </a:r>
            <a:endParaRPr lang="en-GB" altLang="ko-KR" sz="2000" dirty="0">
              <a:latin typeface="Arial" panose="020B0604020202020204" pitchFamily="34" charset="0"/>
              <a:cs typeface="Arial" panose="020B0604020202020204" pitchFamily="34" charset="0"/>
            </a:endParaRPr>
          </a:p>
          <a:p>
            <a:pPr>
              <a:lnSpc>
                <a:spcPct val="150000"/>
              </a:lnSpc>
            </a:pPr>
            <a:r>
              <a:rPr lang="en-GB" altLang="ko-KR" sz="2400" dirty="0">
                <a:latin typeface="Arial" panose="020B0604020202020204" pitchFamily="34" charset="0"/>
                <a:cs typeface="Arial" panose="020B0604020202020204" pitchFamily="34" charset="0"/>
              </a:rPr>
              <a:t>2) Optical path</a:t>
            </a:r>
          </a:p>
          <a:p>
            <a:pPr>
              <a:lnSpc>
                <a:spcPct val="150000"/>
              </a:lnSpc>
            </a:pPr>
            <a:r>
              <a:rPr lang="en-GB" altLang="ko-KR" sz="2000" b="1" dirty="0">
                <a:latin typeface="Arial" panose="020B0604020202020204" pitchFamily="34" charset="0"/>
                <a:cs typeface="Arial" panose="020B0604020202020204" pitchFamily="34" charset="0"/>
              </a:rPr>
              <a:t> - </a:t>
            </a:r>
            <a:r>
              <a:rPr lang="en-GB" altLang="ko-KR" sz="2000" b="1" dirty="0" err="1">
                <a:latin typeface="Arial" panose="020B0604020202020204" pitchFamily="34" charset="0"/>
                <a:cs typeface="Arial" panose="020B0604020202020204" pitchFamily="34" charset="0"/>
              </a:rPr>
              <a:t>Δsec</a:t>
            </a:r>
            <a:r>
              <a:rPr lang="en-GB" altLang="ko-KR" sz="2000" b="1" dirty="0">
                <a:latin typeface="Arial" panose="020B0604020202020204" pitchFamily="34" charset="0"/>
                <a:cs typeface="Arial" panose="020B0604020202020204" pitchFamily="34" charset="0"/>
              </a:rPr>
              <a:t>(</a:t>
            </a:r>
            <a:r>
              <a:rPr lang="en-US" altLang="ko-KR" sz="2000" b="1" dirty="0">
                <a:latin typeface="Arial" panose="020B0604020202020204" pitchFamily="34" charset="0"/>
                <a:cs typeface="Arial" panose="020B0604020202020204" pitchFamily="34" charset="0"/>
              </a:rPr>
              <a:t>satellite zenith angle)</a:t>
            </a:r>
            <a:r>
              <a:rPr lang="en-GB" altLang="ko-KR" sz="2000" b="1" dirty="0">
                <a:latin typeface="Arial" panose="020B0604020202020204" pitchFamily="34" charset="0"/>
                <a:cs typeface="Arial" panose="020B0604020202020204" pitchFamily="34" charset="0"/>
              </a:rPr>
              <a:t> &lt; 1%  </a:t>
            </a:r>
          </a:p>
          <a:p>
            <a:pPr>
              <a:lnSpc>
                <a:spcPct val="150000"/>
              </a:lnSpc>
            </a:pPr>
            <a:r>
              <a:rPr lang="en-GB" altLang="ko-KR" sz="2000" b="1" dirty="0">
                <a:latin typeface="Arial" panose="020B0604020202020204" pitchFamily="34" charset="0"/>
                <a:cs typeface="Arial" panose="020B0604020202020204" pitchFamily="34" charset="0"/>
              </a:rPr>
              <a:t> - </a:t>
            </a:r>
            <a:r>
              <a:rPr lang="en-GB" altLang="ko-KR" sz="2000" b="1" dirty="0" err="1">
                <a:latin typeface="Arial" panose="020B0604020202020204" pitchFamily="34" charset="0"/>
                <a:cs typeface="Arial" panose="020B0604020202020204" pitchFamily="34" charset="0"/>
              </a:rPr>
              <a:t>lon,lat</a:t>
            </a:r>
            <a:r>
              <a:rPr lang="ko-KR" altLang="en-US" sz="2000" b="1" dirty="0">
                <a:latin typeface="Arial" panose="020B0604020202020204" pitchFamily="34" charset="0"/>
                <a:cs typeface="Arial" panose="020B0604020202020204" pitchFamily="34" charset="0"/>
              </a:rPr>
              <a:t>≤</a:t>
            </a:r>
            <a:r>
              <a:rPr lang="en-US" altLang="ko-KR" sz="2000" b="1" dirty="0">
                <a:latin typeface="Arial" panose="020B0604020202020204" pitchFamily="34" charset="0"/>
                <a:cs typeface="Arial" panose="020B0604020202020204" pitchFamily="34" charset="0"/>
              </a:rPr>
              <a:t>each satellite center lonlat±35º</a:t>
            </a:r>
          </a:p>
          <a:p>
            <a:pPr>
              <a:lnSpc>
                <a:spcPct val="150000"/>
              </a:lnSpc>
            </a:pPr>
            <a:r>
              <a:rPr lang="en-US" altLang="ko-KR" sz="2000" b="1" dirty="0">
                <a:latin typeface="Arial" panose="020B0604020202020204" pitchFamily="34" charset="0"/>
                <a:cs typeface="Arial" panose="020B0604020202020204" pitchFamily="34" charset="0"/>
              </a:rPr>
              <a:t> </a:t>
            </a:r>
            <a:r>
              <a:rPr lang="ko-KR" altLang="en-US" sz="2000" b="1" dirty="0">
                <a:latin typeface="Arial" panose="020B0604020202020204" pitchFamily="34" charset="0"/>
                <a:cs typeface="Arial" panose="020B0604020202020204" pitchFamily="34" charset="0"/>
              </a:rPr>
              <a:t>→△</a:t>
            </a:r>
            <a:r>
              <a:rPr lang="en-US" altLang="ko-KR" sz="2000" b="1" dirty="0" err="1">
                <a:latin typeface="Arial" panose="020B0604020202020204" pitchFamily="34" charset="0"/>
                <a:cs typeface="Arial" panose="020B0604020202020204" pitchFamily="34" charset="0"/>
              </a:rPr>
              <a:t>lon</a:t>
            </a:r>
            <a:r>
              <a:rPr lang="en-US" altLang="ko-KR" sz="2000" b="1" dirty="0">
                <a:latin typeface="Arial" panose="020B0604020202020204" pitchFamily="34" charset="0"/>
                <a:cs typeface="Arial" panose="020B0604020202020204" pitchFamily="34" charset="0"/>
              </a:rPr>
              <a:t>: 135.21~137.97º, </a:t>
            </a:r>
            <a:r>
              <a:rPr lang="ko-KR" altLang="en-US" sz="2000" b="1" dirty="0">
                <a:latin typeface="Arial" panose="020B0604020202020204" pitchFamily="34" charset="0"/>
                <a:cs typeface="Arial" panose="020B0604020202020204" pitchFamily="34" charset="0"/>
              </a:rPr>
              <a:t>△</a:t>
            </a:r>
            <a:r>
              <a:rPr lang="en-US" altLang="ko-KR" sz="2000" b="1" dirty="0" err="1">
                <a:latin typeface="Arial" panose="020B0604020202020204" pitchFamily="34" charset="0"/>
                <a:cs typeface="Arial" panose="020B0604020202020204" pitchFamily="34" charset="0"/>
              </a:rPr>
              <a:t>lat</a:t>
            </a:r>
            <a:r>
              <a:rPr lang="en-US" altLang="ko-KR" sz="2000" b="1" dirty="0">
                <a:latin typeface="Arial" panose="020B0604020202020204" pitchFamily="34" charset="0"/>
                <a:cs typeface="Arial" panose="020B0604020202020204" pitchFamily="34" charset="0"/>
              </a:rPr>
              <a:t>: -35~35º</a:t>
            </a:r>
          </a:p>
          <a:p>
            <a:pPr>
              <a:lnSpc>
                <a:spcPct val="150000"/>
              </a:lnSpc>
            </a:pPr>
            <a:r>
              <a:rPr lang="en-GB" altLang="ko-KR" sz="2800" b="1" dirty="0">
                <a:latin typeface="Arial" panose="020B0604020202020204" pitchFamily="34" charset="0"/>
                <a:cs typeface="Arial" panose="020B0604020202020204" pitchFamily="34" charset="0"/>
              </a:rPr>
              <a:t>Uniformity Test</a:t>
            </a:r>
          </a:p>
          <a:p>
            <a:pPr>
              <a:lnSpc>
                <a:spcPct val="150000"/>
              </a:lnSpc>
            </a:pPr>
            <a:r>
              <a:rPr lang="en-GB" altLang="ko-KR" sz="2000" b="1" dirty="0">
                <a:latin typeface="Arial" panose="020B0604020202020204" pitchFamily="34" charset="0"/>
                <a:cs typeface="Arial" panose="020B0604020202020204" pitchFamily="34" charset="0"/>
              </a:rPr>
              <a:t> - </a:t>
            </a:r>
            <a:r>
              <a:rPr lang="en-US" altLang="ko-KR" sz="2000" b="1" dirty="0" smtClean="0">
                <a:latin typeface="Arial" panose="020B0604020202020204" pitchFamily="34" charset="0"/>
                <a:cs typeface="Arial" panose="020B0604020202020204" pitchFamily="34" charset="0"/>
              </a:rPr>
              <a:t>9x9(L</a:t>
            </a:r>
            <a:r>
              <a:rPr lang="en-US" altLang="ko-KR" sz="2000" b="1" baseline="-25000" dirty="0" smtClean="0">
                <a:latin typeface="Arial" panose="020B0604020202020204" pitchFamily="34" charset="0"/>
                <a:cs typeface="Arial" panose="020B0604020202020204" pitchFamily="34" charset="0"/>
              </a:rPr>
              <a:t>E</a:t>
            </a:r>
            <a:r>
              <a:rPr lang="en-US" altLang="ko-KR" sz="2000" b="1" dirty="0" smtClean="0">
                <a:latin typeface="Arial" panose="020B0604020202020204" pitchFamily="34" charset="0"/>
                <a:cs typeface="Arial" panose="020B0604020202020204" pitchFamily="34" charset="0"/>
              </a:rPr>
              <a:t>) </a:t>
            </a:r>
            <a:r>
              <a:rPr lang="en-US" altLang="ko-KR" sz="2000" b="1" dirty="0">
                <a:latin typeface="Arial" panose="020B0604020202020204" pitchFamily="34" charset="0"/>
                <a:cs typeface="Arial" panose="020B0604020202020204" pitchFamily="34" charset="0"/>
              </a:rPr>
              <a:t>pixels</a:t>
            </a:r>
            <a:r>
              <a:rPr lang="ko-KR" altLang="en-US" sz="2000" b="1" dirty="0">
                <a:latin typeface="Arial" panose="020B0604020202020204" pitchFamily="34" charset="0"/>
                <a:cs typeface="Arial" panose="020B0604020202020204" pitchFamily="34" charset="0"/>
              </a:rPr>
              <a:t> </a:t>
            </a:r>
            <a:r>
              <a:rPr lang="en-US" altLang="ko-KR" sz="2000" b="1" dirty="0" smtClean="0">
                <a:latin typeface="Arial" panose="020B0604020202020204" pitchFamily="34" charset="0"/>
                <a:cs typeface="Arial" panose="020B0604020202020204" pitchFamily="34" charset="0"/>
              </a:rPr>
              <a:t>: TB </a:t>
            </a:r>
            <a:r>
              <a:rPr lang="en-US" altLang="ko-KR" sz="2000" b="1" dirty="0">
                <a:latin typeface="Arial" panose="020B0604020202020204" pitchFamily="34" charset="0"/>
                <a:cs typeface="Arial" panose="020B0604020202020204" pitchFamily="34" charset="0"/>
              </a:rPr>
              <a:t>STDV(L</a:t>
            </a:r>
            <a:r>
              <a:rPr lang="en-US" altLang="ko-KR" sz="2000" b="1" baseline="-25000" dirty="0">
                <a:latin typeface="Arial" panose="020B0604020202020204" pitchFamily="34" charset="0"/>
                <a:cs typeface="Arial" panose="020B0604020202020204" pitchFamily="34" charset="0"/>
              </a:rPr>
              <a:t>E</a:t>
            </a:r>
            <a:r>
              <a:rPr lang="en-US" altLang="ko-KR" sz="2000" b="1" dirty="0">
                <a:latin typeface="Arial" panose="020B0604020202020204" pitchFamily="34" charset="0"/>
                <a:cs typeface="Arial" panose="020B0604020202020204" pitchFamily="34" charset="0"/>
              </a:rPr>
              <a:t>) &lt; 1K</a:t>
            </a:r>
          </a:p>
        </p:txBody>
      </p:sp>
      <p:sp>
        <p:nvSpPr>
          <p:cNvPr id="19" name="직사각형 18"/>
          <p:cNvSpPr/>
          <p:nvPr/>
        </p:nvSpPr>
        <p:spPr>
          <a:xfrm>
            <a:off x="7047658" y="5373216"/>
            <a:ext cx="4099313" cy="523220"/>
          </a:xfrm>
          <a:prstGeom prst="rect">
            <a:avLst/>
          </a:prstGeom>
          <a:solidFill>
            <a:schemeClr val="bg1"/>
          </a:solidFill>
        </p:spPr>
        <p:txBody>
          <a:bodyPr wrap="square">
            <a:spAutoFit/>
          </a:bodyPr>
          <a:lstStyle/>
          <a:p>
            <a:pPr algn="ctr"/>
            <a:r>
              <a:rPr lang="en-US" altLang="ko-KR" sz="1400" dirty="0">
                <a:latin typeface="Arial" panose="020B0604020202020204" pitchFamily="34" charset="0"/>
                <a:cs typeface="Arial" panose="020B0604020202020204" pitchFamily="34" charset="0"/>
              </a:rPr>
              <a:t>IR1 TB[K] difference in </a:t>
            </a:r>
            <a:r>
              <a:rPr lang="en-US" altLang="ko-KR" sz="1400" dirty="0" err="1">
                <a:latin typeface="Arial" panose="020B0604020202020204" pitchFamily="34" charset="0"/>
                <a:cs typeface="Arial" panose="020B0604020202020204" pitchFamily="34" charset="0"/>
              </a:rPr>
              <a:t>collocaion</a:t>
            </a:r>
            <a:r>
              <a:rPr lang="en-US" altLang="ko-KR" sz="1400" dirty="0">
                <a:latin typeface="Arial" panose="020B0604020202020204" pitchFamily="34" charset="0"/>
                <a:cs typeface="Arial" panose="020B0604020202020204" pitchFamily="34" charset="0"/>
              </a:rPr>
              <a:t> region</a:t>
            </a:r>
          </a:p>
          <a:p>
            <a:pPr algn="ctr"/>
            <a:r>
              <a:rPr lang="en-US" altLang="ko-KR" sz="1400" dirty="0">
                <a:latin typeface="Arial" panose="020B0604020202020204" pitchFamily="34" charset="0"/>
                <a:cs typeface="Arial" panose="020B0604020202020204" pitchFamily="34" charset="0"/>
              </a:rPr>
              <a:t>(1 Jun. 2014</a:t>
            </a:r>
            <a:r>
              <a:rPr lang="ko-KR" altLang="en-US" sz="1400" dirty="0">
                <a:latin typeface="Arial" panose="020B0604020202020204" pitchFamily="34" charset="0"/>
                <a:cs typeface="Arial" panose="020B0604020202020204" pitchFamily="34" charset="0"/>
              </a:rPr>
              <a:t> </a:t>
            </a:r>
            <a:r>
              <a:rPr lang="en-US" altLang="ko-KR" sz="1400" dirty="0">
                <a:latin typeface="Arial" panose="020B0604020202020204" pitchFamily="34" charset="0"/>
                <a:cs typeface="Arial" panose="020B0604020202020204" pitchFamily="34" charset="0"/>
              </a:rPr>
              <a:t>02:15/02:30UTC)</a:t>
            </a:r>
            <a:endParaRPr lang="ko-KR" altLang="en-US" sz="1400" dirty="0">
              <a:latin typeface="Arial" panose="020B0604020202020204" pitchFamily="34" charset="0"/>
              <a:cs typeface="Arial" panose="020B0604020202020204" pitchFamily="34" charset="0"/>
            </a:endParaRPr>
          </a:p>
        </p:txBody>
      </p:sp>
      <p:sp>
        <p:nvSpPr>
          <p:cNvPr id="13" name="제목 1"/>
          <p:cNvSpPr>
            <a:spLocks noGrp="1"/>
          </p:cNvSpPr>
          <p:nvPr>
            <p:ph type="title"/>
          </p:nvPr>
        </p:nvSpPr>
        <p:spPr>
          <a:xfrm>
            <a:off x="304800" y="76200"/>
            <a:ext cx="10515600" cy="551022"/>
          </a:xfrm>
        </p:spPr>
        <p:txBody>
          <a:bodyPr>
            <a:normAutofit fontScale="90000"/>
          </a:bodyPr>
          <a:lstStyle/>
          <a:p>
            <a:r>
              <a:rPr lang="en-US" altLang="ko-KR" dirty="0" smtClean="0"/>
              <a:t>COMS vs MTSAT-2</a:t>
            </a:r>
            <a:endParaRPr lang="ko-KR" altLang="en-US" dirty="0"/>
          </a:p>
        </p:txBody>
      </p:sp>
    </p:spTree>
    <p:extLst>
      <p:ext uri="{BB962C8B-B14F-4D97-AF65-F5344CB8AC3E}">
        <p14:creationId xmlns:p14="http://schemas.microsoft.com/office/powerpoint/2010/main" val="5934662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coms_mt2_sr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21230"/>
            <a:ext cx="10994573" cy="5497286"/>
          </a:xfrm>
          <a:prstGeom prst="rect">
            <a:avLst/>
          </a:prstGeom>
          <a:noFill/>
          <a:extLst>
            <a:ext uri="{909E8E84-426E-40DD-AFC4-6F175D3DCCD1}">
              <a14:hiddenFill xmlns:a14="http://schemas.microsoft.com/office/drawing/2010/main">
                <a:solidFill>
                  <a:srgbClr val="FFFFFF"/>
                </a:solidFill>
              </a14:hiddenFill>
            </a:ext>
          </a:extLst>
        </p:spPr>
      </p:pic>
      <p:sp>
        <p:nvSpPr>
          <p:cNvPr id="22" name="직사각형 21"/>
          <p:cNvSpPr/>
          <p:nvPr/>
        </p:nvSpPr>
        <p:spPr>
          <a:xfrm>
            <a:off x="890531" y="1598224"/>
            <a:ext cx="5749753" cy="369332"/>
          </a:xfrm>
          <a:prstGeom prst="rect">
            <a:avLst/>
          </a:prstGeom>
        </p:spPr>
        <p:txBody>
          <a:bodyPr wrap="square">
            <a:spAutoFit/>
          </a:bodyPr>
          <a:lstStyle/>
          <a:p>
            <a:pPr algn="ctr"/>
            <a:r>
              <a:rPr lang="en-US" altLang="ko-KR" dirty="0">
                <a:latin typeface="Arial" panose="020B0604020202020204" pitchFamily="34" charset="0"/>
                <a:cs typeface="Arial" panose="020B0604020202020204" pitchFamily="34" charset="0"/>
              </a:rPr>
              <a:t>COMS SRF(solid), MTSAT-2 SRF(dashed)</a:t>
            </a:r>
            <a:endParaRPr lang="ko-KR" altLang="en-US" dirty="0">
              <a:latin typeface="Arial" panose="020B0604020202020204" pitchFamily="34" charset="0"/>
              <a:cs typeface="Arial" panose="020B0604020202020204" pitchFamily="34" charset="0"/>
            </a:endParaRPr>
          </a:p>
        </p:txBody>
      </p:sp>
      <p:sp>
        <p:nvSpPr>
          <p:cNvPr id="8" name="제목 1"/>
          <p:cNvSpPr>
            <a:spLocks noGrp="1"/>
          </p:cNvSpPr>
          <p:nvPr>
            <p:ph type="title"/>
          </p:nvPr>
        </p:nvSpPr>
        <p:spPr>
          <a:xfrm>
            <a:off x="304800" y="76200"/>
            <a:ext cx="10515600" cy="551022"/>
          </a:xfrm>
        </p:spPr>
        <p:txBody>
          <a:bodyPr>
            <a:normAutofit fontScale="90000"/>
          </a:bodyPr>
          <a:lstStyle/>
          <a:p>
            <a:r>
              <a:rPr lang="en-US" altLang="ko-KR" dirty="0" smtClean="0"/>
              <a:t>COMS vs MTSAT-2</a:t>
            </a:r>
            <a:endParaRPr lang="ko-KR" altLang="en-US" dirty="0"/>
          </a:p>
        </p:txBody>
      </p:sp>
    </p:spTree>
    <p:extLst>
      <p:ext uri="{BB962C8B-B14F-4D97-AF65-F5344CB8AC3E}">
        <p14:creationId xmlns:p14="http://schemas.microsoft.com/office/powerpoint/2010/main" val="2545992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059" y="1539186"/>
            <a:ext cx="6032452" cy="52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제목 2"/>
          <p:cNvSpPr>
            <a:spLocks noGrp="1"/>
          </p:cNvSpPr>
          <p:nvPr>
            <p:ph type="title"/>
          </p:nvPr>
        </p:nvSpPr>
        <p:spPr>
          <a:xfrm>
            <a:off x="109331" y="76200"/>
            <a:ext cx="11618843" cy="551022"/>
          </a:xfrm>
        </p:spPr>
        <p:txBody>
          <a:bodyPr>
            <a:normAutofit fontScale="90000"/>
          </a:bodyPr>
          <a:lstStyle/>
          <a:p>
            <a:r>
              <a:rPr lang="en-US" altLang="ko-KR" dirty="0" smtClean="0">
                <a:latin typeface="Arial" pitchFamily="34" charset="0"/>
                <a:ea typeface="Arial Unicode MS" pitchFamily="50" charset="-127"/>
                <a:cs typeface="Arial" pitchFamily="34" charset="0"/>
              </a:rPr>
              <a:t>Spatial and temperature distributions of collocation</a:t>
            </a:r>
            <a:endParaRPr lang="ko-KR" altLang="en-US" dirty="0">
              <a:latin typeface="Arial" pitchFamily="34" charset="0"/>
              <a:ea typeface="Arial Unicode MS" pitchFamily="50" charset="-127"/>
              <a:cs typeface="Arial" pitchFamily="34" charset="0"/>
            </a:endParaRPr>
          </a:p>
        </p:txBody>
      </p:sp>
      <p:sp>
        <p:nvSpPr>
          <p:cNvPr id="4" name="TextBox 3"/>
          <p:cNvSpPr txBox="1"/>
          <p:nvPr/>
        </p:nvSpPr>
        <p:spPr>
          <a:xfrm>
            <a:off x="1232453" y="824031"/>
            <a:ext cx="8965095" cy="872034"/>
          </a:xfrm>
          <a:prstGeom prst="rect">
            <a:avLst/>
          </a:prstGeom>
          <a:noFill/>
        </p:spPr>
        <p:txBody>
          <a:bodyPr wrap="square" rtlCol="0">
            <a:spAutoFit/>
          </a:bodyPr>
          <a:lstStyle/>
          <a:p>
            <a:pPr marL="285750" indent="-285750">
              <a:lnSpc>
                <a:spcPct val="150000"/>
              </a:lnSpc>
              <a:buFont typeface="Arial" pitchFamily="34" charset="0"/>
              <a:buChar char="•"/>
            </a:pPr>
            <a:r>
              <a:rPr lang="en-US" altLang="ko-KR" dirty="0" smtClean="0">
                <a:latin typeface="Arial" pitchFamily="34" charset="0"/>
                <a:ea typeface="Arial Unicode MS" pitchFamily="50" charset="-127"/>
                <a:cs typeface="Arial" pitchFamily="34" charset="0"/>
              </a:rPr>
              <a:t>Example of spatial and temperature distributions of COMS vs. LEO collocations </a:t>
            </a:r>
            <a:br>
              <a:rPr lang="en-US" altLang="ko-KR" dirty="0" smtClean="0">
                <a:latin typeface="Arial" pitchFamily="34" charset="0"/>
                <a:ea typeface="Arial Unicode MS" pitchFamily="50" charset="-127"/>
                <a:cs typeface="Arial" pitchFamily="34" charset="0"/>
              </a:rPr>
            </a:br>
            <a:r>
              <a:rPr lang="en-US" altLang="ko-KR" dirty="0" smtClean="0">
                <a:latin typeface="Arial" pitchFamily="34" charset="0"/>
                <a:ea typeface="Arial Unicode MS" pitchFamily="50" charset="-127"/>
                <a:cs typeface="Arial" pitchFamily="34" charset="0"/>
              </a:rPr>
              <a:t>on June/10/2015~June/19/2015, for COMS IR2 vs. IASI</a:t>
            </a:r>
            <a:endParaRPr lang="ko-KR" altLang="en-US" dirty="0">
              <a:latin typeface="Arial" pitchFamily="34" charset="0"/>
              <a:ea typeface="Arial Unicode MS" pitchFamily="50" charset="-127"/>
              <a:cs typeface="Arial" pitchFamily="34" charset="0"/>
            </a:endParaRPr>
          </a:p>
        </p:txBody>
      </p:sp>
    </p:spTree>
    <p:extLst>
      <p:ext uri="{BB962C8B-B14F-4D97-AF65-F5344CB8AC3E}">
        <p14:creationId xmlns:p14="http://schemas.microsoft.com/office/powerpoint/2010/main" val="1588041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user\Desktop\coms_mt2_WV_scat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833" y="3933056"/>
            <a:ext cx="2879999" cy="288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coms_mt2_SWIR_scat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161" y="3933056"/>
            <a:ext cx="2879999" cy="288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coms_mt2_IR2_scat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480" y="1052736"/>
            <a:ext cx="288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Desktop\coms_mt2_IR1_scat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4152" y="1052736"/>
            <a:ext cx="2880000" cy="2880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52400" y="1154020"/>
            <a:ext cx="4143720" cy="341632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altLang="ko-KR" sz="2400" dirty="0" smtClean="0">
                <a:latin typeface="Arial" panose="020B0604020202020204" pitchFamily="34" charset="0"/>
                <a:cs typeface="Arial" panose="020B0604020202020204" pitchFamily="34" charset="0"/>
              </a:rPr>
              <a:t>11:15UTC(COMS</a:t>
            </a:r>
            <a:r>
              <a:rPr lang="en-US" altLang="ko-KR" sz="2400" dirty="0">
                <a:latin typeface="Arial" panose="020B0604020202020204" pitchFamily="34" charset="0"/>
                <a:cs typeface="Arial" panose="020B0604020202020204" pitchFamily="34" charset="0"/>
              </a:rPr>
              <a:t>) 11:33UTC(MTSAT-2) </a:t>
            </a:r>
          </a:p>
          <a:p>
            <a:pPr marL="342900" indent="-342900">
              <a:lnSpc>
                <a:spcPct val="150000"/>
              </a:lnSpc>
              <a:buFont typeface="Wingdings" panose="05000000000000000000" pitchFamily="2" charset="2"/>
              <a:buChar char="Ø"/>
            </a:pPr>
            <a:r>
              <a:rPr lang="en-US" altLang="ko-KR" sz="2400" dirty="0" smtClean="0">
                <a:solidFill>
                  <a:srgbClr val="FF0000"/>
                </a:solidFill>
                <a:latin typeface="Arial" panose="020B0604020202020204" pitchFamily="34" charset="0"/>
                <a:cs typeface="Arial" panose="020B0604020202020204" pitchFamily="34" charset="0"/>
              </a:rPr>
              <a:t>‘a’</a:t>
            </a:r>
            <a:r>
              <a:rPr lang="en-US" altLang="ko-KR" sz="2400" dirty="0" smtClean="0">
                <a:latin typeface="Arial" panose="020B0604020202020204" pitchFamily="34" charset="0"/>
                <a:cs typeface="Arial" panose="020B0604020202020204" pitchFamily="34" charset="0"/>
              </a:rPr>
              <a:t> with SBAF, </a:t>
            </a:r>
            <a:r>
              <a:rPr lang="en-US" altLang="ko-KR" sz="2400" dirty="0" smtClean="0">
                <a:solidFill>
                  <a:srgbClr val="0033CC"/>
                </a:solidFill>
                <a:latin typeface="Arial" panose="020B0604020202020204" pitchFamily="34" charset="0"/>
                <a:cs typeface="Arial" panose="020B0604020202020204" pitchFamily="34" charset="0"/>
              </a:rPr>
              <a:t>‘b’</a:t>
            </a:r>
            <a:r>
              <a:rPr lang="en-US" altLang="ko-KR" sz="2400" dirty="0" smtClean="0">
                <a:latin typeface="Arial" panose="020B0604020202020204" pitchFamily="34" charset="0"/>
                <a:cs typeface="Arial" panose="020B0604020202020204" pitchFamily="34" charset="0"/>
              </a:rPr>
              <a:t> without SBAF </a:t>
            </a:r>
            <a:r>
              <a:rPr lang="en-US" altLang="ko-KR" sz="2400" dirty="0" smtClean="0">
                <a:latin typeface="Arial" panose="020B0604020202020204" pitchFamily="34" charset="0"/>
                <a:cs typeface="Arial" panose="020B0604020202020204" pitchFamily="34" charset="0"/>
              </a:rPr>
              <a:t>application</a:t>
            </a:r>
          </a:p>
          <a:p>
            <a:pPr>
              <a:lnSpc>
                <a:spcPct val="150000"/>
              </a:lnSpc>
            </a:pPr>
            <a:r>
              <a:rPr lang="en-US" altLang="ko-KR" sz="2400" dirty="0" smtClean="0">
                <a:latin typeface="Arial" panose="020B0604020202020204" pitchFamily="34" charset="0"/>
                <a:cs typeface="Arial" panose="020B0604020202020204" pitchFamily="34" charset="0"/>
              </a:rPr>
              <a:t>* SBAF is important</a:t>
            </a:r>
            <a:endParaRPr lang="en-US" altLang="ko-KR" sz="2400" dirty="0">
              <a:latin typeface="Arial" panose="020B0604020202020204" pitchFamily="34" charset="0"/>
              <a:cs typeface="Arial" panose="020B0604020202020204" pitchFamily="34" charset="0"/>
            </a:endParaRPr>
          </a:p>
          <a:p>
            <a:pPr>
              <a:lnSpc>
                <a:spcPct val="150000"/>
              </a:lnSpc>
            </a:pPr>
            <a:endParaRPr lang="en-US" altLang="ko-KR" sz="2400" dirty="0">
              <a:latin typeface="Arial" panose="020B0604020202020204" pitchFamily="34" charset="0"/>
              <a:cs typeface="Arial" panose="020B0604020202020204" pitchFamily="34" charset="0"/>
            </a:endParaRPr>
          </a:p>
        </p:txBody>
      </p:sp>
      <p:sp>
        <p:nvSpPr>
          <p:cNvPr id="4" name="직사각형 3"/>
          <p:cNvSpPr/>
          <p:nvPr/>
        </p:nvSpPr>
        <p:spPr>
          <a:xfrm>
            <a:off x="194414" y="5689156"/>
            <a:ext cx="4121641" cy="923330"/>
          </a:xfrm>
          <a:prstGeom prst="rect">
            <a:avLst/>
          </a:prstGeom>
        </p:spPr>
        <p:txBody>
          <a:bodyPr wrap="none" anchor="ctr">
            <a:spAutoFit/>
          </a:bodyPr>
          <a:lstStyle/>
          <a:p>
            <a:pPr marL="0" lvl="1">
              <a:lnSpc>
                <a:spcPct val="150000"/>
              </a:lnSpc>
            </a:pPr>
            <a:r>
              <a:rPr lang="en-US" altLang="ko-KR" dirty="0">
                <a:latin typeface="Arial" panose="020B0604020202020204" pitchFamily="34" charset="0"/>
                <a:cs typeface="Arial" panose="020B0604020202020204" pitchFamily="34" charset="0"/>
              </a:rPr>
              <a:t> * SBAFs </a:t>
            </a:r>
            <a:r>
              <a:rPr lang="en-US" altLang="ko-KR" dirty="0" smtClean="0">
                <a:latin typeface="Arial" panose="020B0604020202020204" pitchFamily="34" charset="0"/>
                <a:cs typeface="Arial" panose="020B0604020202020204" pitchFamily="34" charset="0"/>
              </a:rPr>
              <a:t>obtained </a:t>
            </a:r>
            <a:endParaRPr lang="en-US" altLang="ko-KR" dirty="0">
              <a:latin typeface="Arial" panose="020B0604020202020204" pitchFamily="34" charset="0"/>
              <a:cs typeface="Arial" panose="020B0604020202020204" pitchFamily="34" charset="0"/>
            </a:endParaRPr>
          </a:p>
          <a:p>
            <a:pPr marL="0" lvl="1">
              <a:lnSpc>
                <a:spcPct val="150000"/>
              </a:lnSpc>
            </a:pPr>
            <a:r>
              <a:rPr lang="en-US" altLang="ko-KR" dirty="0">
                <a:latin typeface="Arial" panose="020B0604020202020204" pitchFamily="34" charset="0"/>
                <a:cs typeface="Arial" panose="020B0604020202020204" pitchFamily="34" charset="0"/>
              </a:rPr>
              <a:t>    via </a:t>
            </a:r>
            <a:r>
              <a:rPr lang="en-US" altLang="ko-KR" dirty="0">
                <a:latin typeface="Arial" panose="020B0604020202020204" pitchFamily="34" charset="0"/>
                <a:cs typeface="Arial" panose="020B0604020202020204" pitchFamily="34" charset="0"/>
                <a:hlinkClick r:id="rId6"/>
              </a:rPr>
              <a:t>http://cloudsgate2.larc.nasa.gov/</a:t>
            </a:r>
            <a:endParaRPr lang="en-US" altLang="ko-KR" dirty="0">
              <a:latin typeface="Arial" panose="020B0604020202020204" pitchFamily="34" charset="0"/>
              <a:cs typeface="Arial" panose="020B0604020202020204" pitchFamily="34" charset="0"/>
            </a:endParaRPr>
          </a:p>
        </p:txBody>
      </p:sp>
      <p:sp>
        <p:nvSpPr>
          <p:cNvPr id="12" name="제목 1"/>
          <p:cNvSpPr>
            <a:spLocks noGrp="1"/>
          </p:cNvSpPr>
          <p:nvPr>
            <p:ph type="title"/>
          </p:nvPr>
        </p:nvSpPr>
        <p:spPr>
          <a:xfrm>
            <a:off x="304800" y="76200"/>
            <a:ext cx="10515600" cy="551022"/>
          </a:xfrm>
        </p:spPr>
        <p:txBody>
          <a:bodyPr>
            <a:normAutofit fontScale="90000"/>
          </a:bodyPr>
          <a:lstStyle/>
          <a:p>
            <a:r>
              <a:rPr lang="en-US" altLang="ko-KR" dirty="0" smtClean="0"/>
              <a:t>COMS vs MTSAT-2</a:t>
            </a:r>
            <a:endParaRPr lang="ko-KR" altLang="en-US" dirty="0"/>
          </a:p>
        </p:txBody>
      </p:sp>
    </p:spTree>
    <p:extLst>
      <p:ext uri="{BB962C8B-B14F-4D97-AF65-F5344CB8AC3E}">
        <p14:creationId xmlns:p14="http://schemas.microsoft.com/office/powerpoint/2010/main" val="3977143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63622" y="834742"/>
            <a:ext cx="7268007" cy="1569660"/>
          </a:xfrm>
          <a:prstGeom prst="rect">
            <a:avLst/>
          </a:prstGeom>
          <a:noFill/>
        </p:spPr>
        <p:txBody>
          <a:bodyPr wrap="square" rtlCol="0">
            <a:spAutoFit/>
          </a:bodyPr>
          <a:lstStyle/>
          <a:p>
            <a:pPr marL="285750" indent="-285750">
              <a:buFont typeface="Wingdings" pitchFamily="2" charset="2"/>
              <a:buChar char="u"/>
            </a:pPr>
            <a:r>
              <a:rPr lang="en-US" altLang="ko-KR" sz="2400" b="1" dirty="0">
                <a:latin typeface="Arial" panose="020B0604020202020204" pitchFamily="34" charset="0"/>
                <a:cs typeface="Arial" panose="020B0604020202020204" pitchFamily="34" charset="0"/>
              </a:rPr>
              <a:t>TB bias over TB(GSICS Corrected)</a:t>
            </a:r>
          </a:p>
          <a:p>
            <a:r>
              <a:rPr lang="en-US" altLang="ko-KR" sz="2400" dirty="0">
                <a:latin typeface="Arial" panose="020B0604020202020204" pitchFamily="34" charset="0"/>
                <a:cs typeface="Arial" panose="020B0604020202020204" pitchFamily="34" charset="0"/>
              </a:rPr>
              <a:t>   - SBAFs applied</a:t>
            </a:r>
          </a:p>
          <a:p>
            <a:r>
              <a:rPr lang="en-US" altLang="ko-KR" sz="2400" dirty="0">
                <a:latin typeface="Arial" panose="020B0604020202020204" pitchFamily="34" charset="0"/>
                <a:cs typeface="Arial" panose="020B0604020202020204" pitchFamily="34" charset="0"/>
              </a:rPr>
              <a:t>   - 3 months(Jun., Sep. Dec.) mean</a:t>
            </a:r>
          </a:p>
          <a:p>
            <a:r>
              <a:rPr lang="en-US" altLang="ko-KR" sz="2400" dirty="0">
                <a:latin typeface="Arial" panose="020B0604020202020204" pitchFamily="34" charset="0"/>
                <a:cs typeface="Arial" panose="020B0604020202020204" pitchFamily="34" charset="0"/>
              </a:rPr>
              <a:t>   - part of shading: Uncertainty(k=1)</a:t>
            </a:r>
            <a:endParaRPr lang="ko-KR" altLang="en-US" sz="2400" dirty="0">
              <a:latin typeface="Arial" panose="020B0604020202020204" pitchFamily="34" charset="0"/>
              <a:cs typeface="Arial" panose="020B0604020202020204" pitchFamily="34" charset="0"/>
            </a:endParaRPr>
          </a:p>
        </p:txBody>
      </p:sp>
      <p:pic>
        <p:nvPicPr>
          <p:cNvPr id="2050" name="Picture 2" descr="C:\Users\user\Desktop\새 폴더\coms_mt2_tbd_tb_SW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457" y="4448352"/>
            <a:ext cx="6094310" cy="199791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새 폴더\coms_mt2_tbd_tb_W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4" y="4448352"/>
            <a:ext cx="6094310" cy="193784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ser\Desktop\새 폴더\coms_mt2_tbd_tb_IR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1457" y="2475152"/>
            <a:ext cx="6094310" cy="19107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esktop\새 폴더\coms_mt2_tbd_tb_I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14" y="2452306"/>
            <a:ext cx="6094310" cy="2076809"/>
          </a:xfrm>
          <a:prstGeom prst="rect">
            <a:avLst/>
          </a:prstGeom>
          <a:noFill/>
          <a:extLst>
            <a:ext uri="{909E8E84-426E-40DD-AFC4-6F175D3DCCD1}">
              <a14:hiddenFill xmlns:a14="http://schemas.microsoft.com/office/drawing/2010/main">
                <a:solidFill>
                  <a:srgbClr val="FFFFFF"/>
                </a:solidFill>
              </a14:hiddenFill>
            </a:ext>
          </a:extLst>
        </p:spPr>
      </p:pic>
      <p:sp>
        <p:nvSpPr>
          <p:cNvPr id="10" name="제목 1"/>
          <p:cNvSpPr>
            <a:spLocks noGrp="1"/>
          </p:cNvSpPr>
          <p:nvPr>
            <p:ph type="title"/>
          </p:nvPr>
        </p:nvSpPr>
        <p:spPr>
          <a:xfrm>
            <a:off x="304800" y="76200"/>
            <a:ext cx="10515600" cy="551022"/>
          </a:xfrm>
        </p:spPr>
        <p:txBody>
          <a:bodyPr>
            <a:normAutofit fontScale="90000"/>
          </a:bodyPr>
          <a:lstStyle/>
          <a:p>
            <a:r>
              <a:rPr lang="en-US" altLang="ko-KR" dirty="0" smtClean="0"/>
              <a:t>COMS vs MTSAT-2</a:t>
            </a:r>
            <a:endParaRPr lang="ko-KR" altLang="en-US" dirty="0"/>
          </a:p>
        </p:txBody>
      </p:sp>
    </p:spTree>
    <p:extLst>
      <p:ext uri="{BB962C8B-B14F-4D97-AF65-F5344CB8AC3E}">
        <p14:creationId xmlns:p14="http://schemas.microsoft.com/office/powerpoint/2010/main" val="291447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그룹 5"/>
          <p:cNvGrpSpPr/>
          <p:nvPr/>
        </p:nvGrpSpPr>
        <p:grpSpPr>
          <a:xfrm>
            <a:off x="1754087" y="1556793"/>
            <a:ext cx="6120681" cy="5112567"/>
            <a:chOff x="1780061" y="788085"/>
            <a:chExt cx="5730829" cy="3768182"/>
          </a:xfrm>
        </p:grpSpPr>
        <p:cxnSp>
          <p:nvCxnSpPr>
            <p:cNvPr id="7" name="직선 연결선 6"/>
            <p:cNvCxnSpPr/>
            <p:nvPr/>
          </p:nvCxnSpPr>
          <p:spPr>
            <a:xfrm>
              <a:off x="3203385" y="1037564"/>
              <a:ext cx="0" cy="828144"/>
            </a:xfrm>
            <a:prstGeom prst="line">
              <a:avLst/>
            </a:prstGeom>
            <a:ln w="571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a:stCxn id="10" idx="2"/>
            </p:cNvCxnSpPr>
            <p:nvPr/>
          </p:nvCxnSpPr>
          <p:spPr>
            <a:xfrm>
              <a:off x="6054786" y="1083028"/>
              <a:ext cx="0" cy="782680"/>
            </a:xfrm>
            <a:prstGeom prst="line">
              <a:avLst/>
            </a:prstGeom>
            <a:ln w="571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직사각형 8"/>
            <p:cNvSpPr/>
            <p:nvPr/>
          </p:nvSpPr>
          <p:spPr>
            <a:xfrm>
              <a:off x="2015716" y="788085"/>
              <a:ext cx="2376264" cy="2880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chemeClr val="tx1"/>
                  </a:solidFill>
                </a:rPr>
                <a:t>COMS Lv1b</a:t>
              </a:r>
            </a:p>
          </p:txBody>
        </p:sp>
        <p:sp>
          <p:nvSpPr>
            <p:cNvPr id="10" name="직사각형 9"/>
            <p:cNvSpPr/>
            <p:nvPr/>
          </p:nvSpPr>
          <p:spPr>
            <a:xfrm>
              <a:off x="4801269" y="794995"/>
              <a:ext cx="2507035" cy="288033"/>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ko-KR" b="1" dirty="0">
                  <a:solidFill>
                    <a:schemeClr val="tx1"/>
                  </a:solidFill>
                </a:rPr>
                <a:t>HIMAWARI-8 Lv1b </a:t>
              </a:r>
            </a:p>
          </p:txBody>
        </p:sp>
        <p:sp>
          <p:nvSpPr>
            <p:cNvPr id="11" name="Rectangle 3"/>
            <p:cNvSpPr>
              <a:spLocks noChangeArrowheads="1"/>
            </p:cNvSpPr>
            <p:nvPr/>
          </p:nvSpPr>
          <p:spPr bwMode="auto">
            <a:xfrm>
              <a:off x="1780061" y="1251224"/>
              <a:ext cx="5730829" cy="2110902"/>
            </a:xfrm>
            <a:prstGeom prst="rect">
              <a:avLst/>
            </a:prstGeom>
            <a:solidFill>
              <a:schemeClr val="accent1">
                <a:lumMod val="20000"/>
                <a:lumOff val="80000"/>
              </a:schemeClr>
            </a:solidFill>
            <a:ln>
              <a:solidFill>
                <a:srgbClr val="002060"/>
              </a:solidFill>
              <a:headEnd/>
              <a:tailEnd/>
            </a:ln>
          </p:spPr>
          <p:style>
            <a:lnRef idx="2">
              <a:schemeClr val="accent5">
                <a:shade val="50000"/>
              </a:schemeClr>
            </a:lnRef>
            <a:fillRef idx="1">
              <a:schemeClr val="accent5"/>
            </a:fillRef>
            <a:effectRef idx="0">
              <a:schemeClr val="accent5"/>
            </a:effectRef>
            <a:fontRef idx="minor">
              <a:schemeClr val="lt1"/>
            </a:fontRef>
          </p:style>
          <p:txBody>
            <a:bodyPr lIns="77916" tIns="38958" rIns="77916" bIns="38958" numCol="1" anchor="ctr"/>
            <a:lstStyle/>
            <a:p>
              <a:pPr>
                <a:lnSpc>
                  <a:spcPct val="80000"/>
                </a:lnSpc>
                <a:spcBef>
                  <a:spcPct val="20000"/>
                </a:spcBef>
              </a:pPr>
              <a:endParaRPr lang="en-GB" sz="1700" b="1" dirty="0">
                <a:solidFill>
                  <a:schemeClr val="tx1"/>
                </a:solidFill>
                <a:cs typeface="Arial" charset="0"/>
              </a:endParaRPr>
            </a:p>
          </p:txBody>
        </p:sp>
        <p:sp>
          <p:nvSpPr>
            <p:cNvPr id="12" name="Rectangle 3"/>
            <p:cNvSpPr>
              <a:spLocks noChangeArrowheads="1"/>
            </p:cNvSpPr>
            <p:nvPr/>
          </p:nvSpPr>
          <p:spPr bwMode="auto">
            <a:xfrm>
              <a:off x="1780061" y="3543237"/>
              <a:ext cx="5730829" cy="1013030"/>
            </a:xfrm>
            <a:prstGeom prst="rect">
              <a:avLst/>
            </a:prstGeom>
            <a:solidFill>
              <a:schemeClr val="accent1">
                <a:lumMod val="20000"/>
                <a:lumOff val="80000"/>
              </a:schemeClr>
            </a:solidFill>
            <a:ln>
              <a:solidFill>
                <a:srgbClr val="002060"/>
              </a:solidFill>
              <a:headEnd/>
              <a:tailEnd/>
            </a:ln>
          </p:spPr>
          <p:style>
            <a:lnRef idx="2">
              <a:schemeClr val="accent5">
                <a:shade val="50000"/>
              </a:schemeClr>
            </a:lnRef>
            <a:fillRef idx="1">
              <a:schemeClr val="accent5"/>
            </a:fillRef>
            <a:effectRef idx="0">
              <a:schemeClr val="accent5"/>
            </a:effectRef>
            <a:fontRef idx="minor">
              <a:schemeClr val="lt1"/>
            </a:fontRef>
          </p:style>
          <p:txBody>
            <a:bodyPr lIns="77916" tIns="38958" rIns="77916" bIns="38958" numCol="1" anchor="ctr"/>
            <a:lstStyle/>
            <a:p>
              <a:pPr algn="ctr">
                <a:spcBef>
                  <a:spcPct val="20000"/>
                </a:spcBef>
              </a:pPr>
              <a:r>
                <a:rPr lang="en-GB" altLang="ko-KR" sz="1600" b="1" dirty="0">
                  <a:solidFill>
                    <a:schemeClr val="tx1"/>
                  </a:solidFill>
                  <a:cs typeface="Arial" charset="0"/>
                </a:rPr>
                <a:t>Uniformity test</a:t>
              </a:r>
            </a:p>
            <a:p>
              <a:pPr>
                <a:spcBef>
                  <a:spcPct val="20000"/>
                </a:spcBef>
              </a:pPr>
              <a:r>
                <a:rPr lang="en-US" altLang="ko-KR" sz="1400" dirty="0">
                  <a:solidFill>
                    <a:schemeClr val="tx1"/>
                  </a:solidFill>
                  <a:cs typeface="Arial" charset="0"/>
                </a:rPr>
                <a:t>To minimize the difference of observation conditions, only use the pixel passed the Uniformity test</a:t>
              </a:r>
            </a:p>
            <a:p>
              <a:pPr>
                <a:spcBef>
                  <a:spcPct val="20000"/>
                </a:spcBef>
              </a:pPr>
              <a:r>
                <a:rPr lang="en-US" altLang="ko-KR" sz="1400" dirty="0">
                  <a:solidFill>
                    <a:schemeClr val="tx1"/>
                  </a:solidFill>
                  <a:cs typeface="Arial" charset="0"/>
                </a:rPr>
                <a:t>: when</a:t>
              </a:r>
              <a:r>
                <a:rPr lang="ko-KR" altLang="en-US" sz="1400" dirty="0">
                  <a:solidFill>
                    <a:schemeClr val="tx1"/>
                  </a:solidFill>
                  <a:cs typeface="Arial" charset="0"/>
                </a:rPr>
                <a:t> </a:t>
              </a:r>
              <a:r>
                <a:rPr lang="en-US" altLang="ko-KR" sz="1400" dirty="0">
                  <a:solidFill>
                    <a:schemeClr val="tx1"/>
                  </a:solidFill>
                  <a:cs typeface="Arial" charset="0"/>
                </a:rPr>
                <a:t>50 of 81(</a:t>
              </a:r>
              <a:r>
                <a:rPr lang="en-US" altLang="ko-KR" sz="1400" dirty="0">
                  <a:solidFill>
                    <a:schemeClr val="tx1"/>
                  </a:solidFill>
                </a:rPr>
                <a:t>9x9(L</a:t>
              </a:r>
              <a:r>
                <a:rPr lang="en-US" altLang="ko-KR" sz="1400" baseline="-25000" dirty="0">
                  <a:solidFill>
                    <a:schemeClr val="tx1"/>
                  </a:solidFill>
                </a:rPr>
                <a:t>E</a:t>
              </a:r>
              <a:r>
                <a:rPr lang="en-US" altLang="ko-KR" sz="1400" dirty="0">
                  <a:solidFill>
                    <a:schemeClr val="tx1"/>
                  </a:solidFill>
                </a:rPr>
                <a:t>))pixels</a:t>
              </a:r>
              <a:r>
                <a:rPr lang="ko-KR" altLang="en-US" sz="1400" dirty="0">
                  <a:solidFill>
                    <a:schemeClr val="tx1"/>
                  </a:solidFill>
                </a:rPr>
                <a:t> </a:t>
              </a:r>
              <a:r>
                <a:rPr lang="en-US" altLang="ko-KR" sz="1400" dirty="0">
                  <a:solidFill>
                    <a:schemeClr val="tx1"/>
                  </a:solidFill>
                </a:rPr>
                <a:t>exist, </a:t>
              </a:r>
              <a:r>
                <a:rPr lang="en-US" altLang="ko-KR" sz="1600" b="1" dirty="0">
                  <a:solidFill>
                    <a:schemeClr val="accent2">
                      <a:lumMod val="75000"/>
                    </a:schemeClr>
                  </a:solidFill>
                </a:rPr>
                <a:t>STDV(L</a:t>
              </a:r>
              <a:r>
                <a:rPr lang="en-US" altLang="ko-KR" sz="1600" b="1" baseline="-25000" dirty="0">
                  <a:solidFill>
                    <a:schemeClr val="accent2">
                      <a:lumMod val="75000"/>
                    </a:schemeClr>
                  </a:solidFill>
                </a:rPr>
                <a:t>E</a:t>
              </a:r>
              <a:r>
                <a:rPr lang="en-US" altLang="ko-KR" sz="1600" b="1" dirty="0">
                  <a:solidFill>
                    <a:schemeClr val="accent2">
                      <a:lumMod val="75000"/>
                    </a:schemeClr>
                  </a:solidFill>
                </a:rPr>
                <a:t>) &lt; 1K</a:t>
              </a:r>
              <a:endParaRPr lang="en-US" altLang="ko-KR" sz="1600" dirty="0">
                <a:solidFill>
                  <a:schemeClr val="tx1"/>
                </a:solidFill>
              </a:endParaRPr>
            </a:p>
          </p:txBody>
        </p:sp>
      </p:grpSp>
      <p:sp>
        <p:nvSpPr>
          <p:cNvPr id="13" name="아래쪽 화살표 12"/>
          <p:cNvSpPr/>
          <p:nvPr/>
        </p:nvSpPr>
        <p:spPr>
          <a:xfrm>
            <a:off x="4597876" y="5003651"/>
            <a:ext cx="288399"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p:cNvSpPr/>
          <p:nvPr/>
        </p:nvSpPr>
        <p:spPr>
          <a:xfrm>
            <a:off x="1996614" y="2257176"/>
            <a:ext cx="5819222" cy="2665345"/>
          </a:xfrm>
          <a:prstGeom prst="rect">
            <a:avLst/>
          </a:prstGeom>
        </p:spPr>
        <p:txBody>
          <a:bodyPr wrap="none">
            <a:spAutoFit/>
          </a:bodyPr>
          <a:lstStyle/>
          <a:p>
            <a:pPr algn="ctr">
              <a:spcBef>
                <a:spcPct val="20000"/>
              </a:spcBef>
            </a:pPr>
            <a:r>
              <a:rPr lang="en-GB" altLang="ko-KR" sz="1600" b="1" dirty="0">
                <a:cs typeface="Arial" charset="0"/>
              </a:rPr>
              <a:t>Collocation</a:t>
            </a:r>
          </a:p>
          <a:p>
            <a:pPr>
              <a:spcBef>
                <a:spcPct val="20000"/>
              </a:spcBef>
            </a:pPr>
            <a:r>
              <a:rPr lang="en-US" altLang="ko-KR" sz="1400" dirty="0">
                <a:cs typeface="Arial" charset="0"/>
              </a:rPr>
              <a:t>1. Time:  8 times/day (COMS 15min, H-8 20min)</a:t>
            </a:r>
          </a:p>
          <a:p>
            <a:pPr>
              <a:spcBef>
                <a:spcPct val="20000"/>
              </a:spcBef>
            </a:pPr>
            <a:r>
              <a:rPr lang="en-US" altLang="ko-KR" sz="1400" dirty="0">
                <a:cs typeface="Arial" charset="0"/>
              </a:rPr>
              <a:t>           * SWIR: only night time(11~20UTC)</a:t>
            </a:r>
          </a:p>
          <a:p>
            <a:pPr>
              <a:spcBef>
                <a:spcPct val="20000"/>
              </a:spcBef>
            </a:pPr>
            <a:r>
              <a:rPr lang="en-US" altLang="ko-KR" sz="1400" dirty="0">
                <a:cs typeface="Arial" charset="0"/>
              </a:rPr>
              <a:t>2. Optical path: </a:t>
            </a:r>
            <a:r>
              <a:rPr lang="en-GB" altLang="ko-KR" sz="1600" b="1" dirty="0" err="1">
                <a:solidFill>
                  <a:schemeClr val="accent2">
                    <a:lumMod val="75000"/>
                  </a:schemeClr>
                </a:solidFill>
                <a:cs typeface="Arial" charset="0"/>
              </a:rPr>
              <a:t>Δsec</a:t>
            </a:r>
            <a:r>
              <a:rPr lang="en-GB" altLang="ko-KR" sz="1600" b="1" dirty="0">
                <a:solidFill>
                  <a:schemeClr val="accent2">
                    <a:lumMod val="75000"/>
                  </a:schemeClr>
                </a:solidFill>
                <a:cs typeface="Arial" charset="0"/>
              </a:rPr>
              <a:t>(</a:t>
            </a:r>
            <a:r>
              <a:rPr lang="en-US" altLang="ko-KR" sz="1600" b="1" dirty="0">
                <a:solidFill>
                  <a:schemeClr val="accent2">
                    <a:lumMod val="75000"/>
                  </a:schemeClr>
                </a:solidFill>
                <a:cs typeface="Arial" charset="0"/>
              </a:rPr>
              <a:t>satellite zenith angle)</a:t>
            </a:r>
            <a:r>
              <a:rPr lang="en-GB" altLang="ko-KR" sz="1600" b="1" dirty="0">
                <a:solidFill>
                  <a:schemeClr val="accent2">
                    <a:lumMod val="75000"/>
                  </a:schemeClr>
                </a:solidFill>
                <a:cs typeface="Arial" charset="0"/>
              </a:rPr>
              <a:t> &lt; 1%, </a:t>
            </a:r>
            <a:r>
              <a:rPr lang="en-GB" altLang="ko-KR" sz="1600" b="1" dirty="0" err="1">
                <a:solidFill>
                  <a:schemeClr val="accent2">
                    <a:lumMod val="75000"/>
                  </a:schemeClr>
                </a:solidFill>
                <a:cs typeface="Arial" charset="0"/>
              </a:rPr>
              <a:t>lon,lat</a:t>
            </a:r>
            <a:r>
              <a:rPr lang="ko-KR" altLang="en-US" sz="1600" b="1" dirty="0">
                <a:solidFill>
                  <a:schemeClr val="accent2">
                    <a:lumMod val="75000"/>
                  </a:schemeClr>
                </a:solidFill>
                <a:cs typeface="Arial" charset="0"/>
              </a:rPr>
              <a:t>≤</a:t>
            </a:r>
            <a:r>
              <a:rPr lang="en-US" altLang="ko-KR" sz="1600" b="1" dirty="0">
                <a:solidFill>
                  <a:schemeClr val="accent2">
                    <a:lumMod val="75000"/>
                  </a:schemeClr>
                </a:solidFill>
                <a:cs typeface="Arial" charset="0"/>
              </a:rPr>
              <a:t>±35º</a:t>
            </a:r>
            <a:r>
              <a:rPr lang="en-GB" altLang="ko-KR" sz="1600" b="1" dirty="0">
                <a:solidFill>
                  <a:schemeClr val="accent2">
                    <a:lumMod val="75000"/>
                  </a:schemeClr>
                </a:solidFill>
                <a:cs typeface="Arial" charset="0"/>
              </a:rPr>
              <a:t>  </a:t>
            </a:r>
          </a:p>
          <a:p>
            <a:r>
              <a:rPr lang="en-US" altLang="ko-KR" sz="1200" dirty="0"/>
              <a:t> - </a:t>
            </a:r>
            <a:r>
              <a:rPr lang="ko-KR" altLang="en-US" sz="1200" dirty="0"/>
              <a:t>△</a:t>
            </a:r>
            <a:r>
              <a:rPr lang="en-US" altLang="ko-KR" sz="1200" dirty="0" err="1"/>
              <a:t>Lat</a:t>
            </a:r>
            <a:r>
              <a:rPr lang="en-US" altLang="ko-KR" sz="1200" dirty="0"/>
              <a:t>: -35~35º</a:t>
            </a:r>
          </a:p>
          <a:p>
            <a:r>
              <a:rPr lang="en-US" altLang="ko-KR" sz="1200" dirty="0"/>
              <a:t> - </a:t>
            </a:r>
            <a:r>
              <a:rPr lang="ko-KR" altLang="en-US" sz="1200" dirty="0"/>
              <a:t>△</a:t>
            </a:r>
            <a:r>
              <a:rPr lang="en-US" altLang="ko-KR" sz="1200" dirty="0"/>
              <a:t>Lon: 132.5~136.45º(about </a:t>
            </a:r>
            <a:r>
              <a:rPr lang="ko-KR" altLang="en-US" sz="1200" dirty="0"/>
              <a:t>△</a:t>
            </a:r>
            <a:r>
              <a:rPr lang="en-US" altLang="ko-KR" sz="1200" dirty="0"/>
              <a:t>3.94)</a:t>
            </a:r>
            <a:endParaRPr lang="en-GB" altLang="ko-KR" sz="1200" b="1" dirty="0">
              <a:solidFill>
                <a:schemeClr val="accent2">
                  <a:lumMod val="75000"/>
                </a:schemeClr>
              </a:solidFill>
              <a:cs typeface="Arial" charset="0"/>
            </a:endParaRPr>
          </a:p>
          <a:p>
            <a:pPr>
              <a:spcBef>
                <a:spcPct val="20000"/>
              </a:spcBef>
            </a:pPr>
            <a:r>
              <a:rPr lang="en-GB" altLang="ko-KR" sz="1400" dirty="0">
                <a:cs typeface="Arial" charset="0"/>
              </a:rPr>
              <a:t>3. </a:t>
            </a:r>
            <a:r>
              <a:rPr lang="en-US" altLang="ko-KR" sz="1400" dirty="0">
                <a:cs typeface="Arial" charset="0"/>
              </a:rPr>
              <a:t>Channel(central wavelength) match</a:t>
            </a:r>
          </a:p>
          <a:p>
            <a:pPr>
              <a:spcBef>
                <a:spcPct val="20000"/>
              </a:spcBef>
            </a:pPr>
            <a:r>
              <a:rPr lang="en-US" altLang="ko-KR" sz="1200" dirty="0">
                <a:cs typeface="Arial" charset="0"/>
              </a:rPr>
              <a:t>   1) COMS IR1(10.79</a:t>
            </a:r>
            <a:r>
              <a:rPr lang="ko-KR" altLang="en-US" sz="1200" dirty="0"/>
              <a:t>㎛</a:t>
            </a:r>
            <a:r>
              <a:rPr lang="en-US" altLang="ko-KR" sz="1200" dirty="0">
                <a:cs typeface="Arial" charset="0"/>
              </a:rPr>
              <a:t>) - H8 Ch13(10.41</a:t>
            </a:r>
            <a:r>
              <a:rPr lang="ko-KR" altLang="en-US" sz="1200" dirty="0"/>
              <a:t>㎛</a:t>
            </a:r>
            <a:r>
              <a:rPr lang="en-US" altLang="ko-KR" sz="1200" dirty="0">
                <a:cs typeface="Arial" charset="0"/>
              </a:rPr>
              <a:t>)</a:t>
            </a:r>
          </a:p>
          <a:p>
            <a:pPr>
              <a:spcBef>
                <a:spcPct val="20000"/>
              </a:spcBef>
            </a:pPr>
            <a:r>
              <a:rPr lang="en-GB" altLang="ko-KR" sz="1200" dirty="0">
                <a:cs typeface="Arial" charset="0"/>
              </a:rPr>
              <a:t>   2) </a:t>
            </a:r>
            <a:r>
              <a:rPr lang="en-US" altLang="ko-KR" sz="1200" dirty="0">
                <a:cs typeface="Arial" charset="0"/>
              </a:rPr>
              <a:t>COMS IR2(12.06</a:t>
            </a:r>
            <a:r>
              <a:rPr lang="ko-KR" altLang="en-US" sz="1200" dirty="0"/>
              <a:t>㎛</a:t>
            </a:r>
            <a:r>
              <a:rPr lang="en-US" altLang="ko-KR" sz="1200" dirty="0">
                <a:cs typeface="Arial" charset="0"/>
              </a:rPr>
              <a:t>) - H8 Ch15(12.38</a:t>
            </a:r>
            <a:r>
              <a:rPr lang="ko-KR" altLang="en-US" sz="1200" dirty="0"/>
              <a:t>㎛</a:t>
            </a:r>
            <a:r>
              <a:rPr lang="en-US" altLang="ko-KR" sz="1200" dirty="0">
                <a:cs typeface="Arial" charset="0"/>
              </a:rPr>
              <a:t>)</a:t>
            </a:r>
          </a:p>
          <a:p>
            <a:pPr>
              <a:spcBef>
                <a:spcPct val="20000"/>
              </a:spcBef>
            </a:pPr>
            <a:r>
              <a:rPr lang="en-GB" altLang="ko-KR" sz="1200" dirty="0">
                <a:cs typeface="Arial" charset="0"/>
              </a:rPr>
              <a:t>   3) COMS WV(6.74</a:t>
            </a:r>
            <a:r>
              <a:rPr lang="ko-KR" altLang="en-US" sz="1200" dirty="0"/>
              <a:t>㎛</a:t>
            </a:r>
            <a:r>
              <a:rPr lang="en-GB" altLang="ko-KR" sz="1200" dirty="0">
                <a:cs typeface="Arial" charset="0"/>
              </a:rPr>
              <a:t>)  - H8 Ch08(6.24</a:t>
            </a:r>
            <a:r>
              <a:rPr lang="ko-KR" altLang="en-US" sz="1200" dirty="0"/>
              <a:t>㎛</a:t>
            </a:r>
            <a:r>
              <a:rPr lang="en-GB" altLang="ko-KR" sz="1200" dirty="0">
                <a:cs typeface="Arial" charset="0"/>
              </a:rPr>
              <a:t>)</a:t>
            </a:r>
          </a:p>
          <a:p>
            <a:pPr>
              <a:spcBef>
                <a:spcPct val="20000"/>
              </a:spcBef>
            </a:pPr>
            <a:r>
              <a:rPr lang="en-GB" altLang="ko-KR" sz="1200" dirty="0">
                <a:cs typeface="Arial" charset="0"/>
              </a:rPr>
              <a:t>   4) </a:t>
            </a:r>
            <a:r>
              <a:rPr lang="en-US" altLang="ko-KR" sz="1200" dirty="0">
                <a:cs typeface="Arial" charset="0"/>
              </a:rPr>
              <a:t>COMS IR1(3.75</a:t>
            </a:r>
            <a:r>
              <a:rPr lang="ko-KR" altLang="en-US" sz="1200" dirty="0"/>
              <a:t>㎛</a:t>
            </a:r>
            <a:r>
              <a:rPr lang="en-US" altLang="ko-KR" sz="1200" dirty="0">
                <a:cs typeface="Arial" charset="0"/>
              </a:rPr>
              <a:t>)   - H8 Ch07(3.89</a:t>
            </a:r>
            <a:r>
              <a:rPr lang="ko-KR" altLang="en-US" sz="1200" dirty="0"/>
              <a:t>㎛</a:t>
            </a:r>
            <a:r>
              <a:rPr lang="en-US" altLang="ko-KR" sz="1200" dirty="0">
                <a:cs typeface="Arial" charset="0"/>
              </a:rPr>
              <a:t>)</a:t>
            </a:r>
          </a:p>
        </p:txBody>
      </p:sp>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222" y="1856904"/>
            <a:ext cx="2613721" cy="4061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직사각형 18"/>
          <p:cNvSpPr/>
          <p:nvPr/>
        </p:nvSpPr>
        <p:spPr>
          <a:xfrm>
            <a:off x="8112225" y="5981218"/>
            <a:ext cx="2631557" cy="400110"/>
          </a:xfrm>
          <a:prstGeom prst="rect">
            <a:avLst/>
          </a:prstGeom>
        </p:spPr>
        <p:txBody>
          <a:bodyPr wrap="square">
            <a:spAutoFit/>
          </a:bodyPr>
          <a:lstStyle/>
          <a:p>
            <a:r>
              <a:rPr lang="en-US" altLang="ko-KR" sz="1000" dirty="0"/>
              <a:t>COMS IR1 TB[K] in </a:t>
            </a:r>
            <a:r>
              <a:rPr lang="en-US" altLang="ko-KR" sz="1000" dirty="0" err="1"/>
              <a:t>collocaion</a:t>
            </a:r>
            <a:r>
              <a:rPr lang="en-US" altLang="ko-KR" sz="1000" dirty="0"/>
              <a:t> region</a:t>
            </a:r>
          </a:p>
          <a:p>
            <a:r>
              <a:rPr lang="en-US" altLang="ko-KR" sz="1000" dirty="0"/>
              <a:t>(1 Feb. 2017</a:t>
            </a:r>
            <a:r>
              <a:rPr lang="ko-KR" altLang="en-US" sz="1000" dirty="0"/>
              <a:t> </a:t>
            </a:r>
            <a:r>
              <a:rPr lang="en-US" altLang="ko-KR" sz="1000" dirty="0"/>
              <a:t>08:15UTC)</a:t>
            </a:r>
            <a:endParaRPr lang="ko-KR" altLang="en-US" sz="1000" dirty="0"/>
          </a:p>
        </p:txBody>
      </p:sp>
      <p:sp>
        <p:nvSpPr>
          <p:cNvPr id="20" name="TextBox 19"/>
          <p:cNvSpPr txBox="1"/>
          <p:nvPr/>
        </p:nvSpPr>
        <p:spPr>
          <a:xfrm>
            <a:off x="1919536" y="1052736"/>
            <a:ext cx="1944216" cy="369332"/>
          </a:xfrm>
          <a:prstGeom prst="rect">
            <a:avLst/>
          </a:prstGeom>
          <a:noFill/>
        </p:spPr>
        <p:txBody>
          <a:bodyPr wrap="square" rtlCol="0">
            <a:spAutoFit/>
          </a:bodyPr>
          <a:lstStyle/>
          <a:p>
            <a:pPr marL="285750" indent="-285750">
              <a:buFont typeface="Wingdings" pitchFamily="2" charset="2"/>
              <a:buChar char="u"/>
            </a:pPr>
            <a:r>
              <a:rPr lang="en-US" altLang="ko-KR" b="1" dirty="0"/>
              <a:t>Methods</a:t>
            </a:r>
            <a:endParaRPr lang="ko-KR" altLang="en-US" b="1" dirty="0"/>
          </a:p>
        </p:txBody>
      </p:sp>
      <p:sp>
        <p:nvSpPr>
          <p:cNvPr id="17" name="제목 1"/>
          <p:cNvSpPr>
            <a:spLocks noGrp="1"/>
          </p:cNvSpPr>
          <p:nvPr>
            <p:ph type="title"/>
          </p:nvPr>
        </p:nvSpPr>
        <p:spPr>
          <a:xfrm>
            <a:off x="304800" y="76200"/>
            <a:ext cx="10515600" cy="551022"/>
          </a:xfrm>
        </p:spPr>
        <p:txBody>
          <a:bodyPr>
            <a:normAutofit fontScale="90000"/>
          </a:bodyPr>
          <a:lstStyle/>
          <a:p>
            <a:r>
              <a:rPr lang="en-US" altLang="ko-KR" dirty="0" smtClean="0"/>
              <a:t>COMS vs Himawari-8</a:t>
            </a:r>
            <a:endParaRPr lang="ko-KR" altLang="en-US" dirty="0"/>
          </a:p>
        </p:txBody>
      </p:sp>
    </p:spTree>
    <p:extLst>
      <p:ext uri="{BB962C8B-B14F-4D97-AF65-F5344CB8AC3E}">
        <p14:creationId xmlns:p14="http://schemas.microsoft.com/office/powerpoint/2010/main" val="30473772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coms_h8_sr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220"/>
            <a:ext cx="9318170" cy="5377395"/>
          </a:xfrm>
          <a:prstGeom prst="rect">
            <a:avLst/>
          </a:prstGeom>
          <a:noFill/>
          <a:extLst>
            <a:ext uri="{909E8E84-426E-40DD-AFC4-6F175D3DCCD1}">
              <a14:hiddenFill xmlns:a14="http://schemas.microsoft.com/office/drawing/2010/main">
                <a:solidFill>
                  <a:srgbClr val="FFFFFF"/>
                </a:solidFill>
              </a14:hiddenFill>
            </a:ext>
          </a:extLst>
        </p:spPr>
      </p:pic>
      <p:sp>
        <p:nvSpPr>
          <p:cNvPr id="23" name="직사각형 22"/>
          <p:cNvSpPr/>
          <p:nvPr/>
        </p:nvSpPr>
        <p:spPr>
          <a:xfrm>
            <a:off x="3998572" y="996943"/>
            <a:ext cx="4464496" cy="338554"/>
          </a:xfrm>
          <a:prstGeom prst="rect">
            <a:avLst/>
          </a:prstGeom>
        </p:spPr>
        <p:txBody>
          <a:bodyPr wrap="square">
            <a:spAutoFit/>
          </a:bodyPr>
          <a:lstStyle/>
          <a:p>
            <a:pPr algn="ctr"/>
            <a:r>
              <a:rPr lang="en-US" altLang="ko-KR" sz="1600" b="1" dirty="0">
                <a:latin typeface="Arial" panose="020B0604020202020204" pitchFamily="34" charset="0"/>
                <a:cs typeface="Arial" panose="020B0604020202020204" pitchFamily="34" charset="0"/>
              </a:rPr>
              <a:t>COMS SRF(solid), HIMAWARI-8 SRF(dashed)</a:t>
            </a:r>
            <a:endParaRPr lang="ko-KR" altLang="en-US" sz="1600" b="1" dirty="0">
              <a:latin typeface="Arial" panose="020B0604020202020204" pitchFamily="34" charset="0"/>
              <a:cs typeface="Arial" panose="020B0604020202020204" pitchFamily="34" charset="0"/>
            </a:endParaRPr>
          </a:p>
        </p:txBody>
      </p:sp>
      <p:sp>
        <p:nvSpPr>
          <p:cNvPr id="8" name="제목 1"/>
          <p:cNvSpPr>
            <a:spLocks noGrp="1"/>
          </p:cNvSpPr>
          <p:nvPr>
            <p:ph type="title"/>
          </p:nvPr>
        </p:nvSpPr>
        <p:spPr>
          <a:xfrm>
            <a:off x="304800" y="76200"/>
            <a:ext cx="10515600" cy="551022"/>
          </a:xfrm>
        </p:spPr>
        <p:txBody>
          <a:bodyPr>
            <a:normAutofit fontScale="90000"/>
          </a:bodyPr>
          <a:lstStyle/>
          <a:p>
            <a:r>
              <a:rPr lang="en-US" altLang="ko-KR" dirty="0" smtClean="0"/>
              <a:t>COMS vs Himawari-8</a:t>
            </a:r>
            <a:endParaRPr lang="ko-KR" altLang="en-US"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4773" y="1292736"/>
            <a:ext cx="3396917" cy="5278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1043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7" name="Picture 19" descr="C:\Users\user\Desktop\coms_h8_SWIR_scat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312" y="3865116"/>
            <a:ext cx="2879999" cy="28800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C:\Users\user\Desktop\coms_h8_IR2_scat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9311" y="985116"/>
            <a:ext cx="288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C:\Users\user\Desktop\coms_h8_IR1_scat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785" y="985116"/>
            <a:ext cx="2880001" cy="28800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Users\user\Desktop\coms_h8_WV_scat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785" y="3865116"/>
            <a:ext cx="2880000" cy="288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1478" y="1276673"/>
            <a:ext cx="3292782" cy="2793842"/>
          </a:xfrm>
          <a:prstGeom prst="rect">
            <a:avLst/>
          </a:prstGeom>
          <a:noFill/>
        </p:spPr>
        <p:txBody>
          <a:bodyPr wrap="square" rtlCol="0">
            <a:spAutoFit/>
          </a:bodyPr>
          <a:lstStyle/>
          <a:p>
            <a:pPr marL="285750" indent="-285750">
              <a:lnSpc>
                <a:spcPct val="150000"/>
              </a:lnSpc>
              <a:buFont typeface="Arial" pitchFamily="34" charset="0"/>
              <a:buChar char="•"/>
            </a:pPr>
            <a:r>
              <a:rPr lang="en-US" altLang="ko-KR" sz="2400" dirty="0" smtClean="0">
                <a:latin typeface="Arial" panose="020B0604020202020204" pitchFamily="34" charset="0"/>
                <a:cs typeface="Arial" panose="020B0604020202020204" pitchFamily="34" charset="0"/>
              </a:rPr>
              <a:t>11:15UTC(COMS</a:t>
            </a:r>
            <a:r>
              <a:rPr lang="en-US" altLang="ko-KR" sz="2400" dirty="0">
                <a:latin typeface="Arial" panose="020B0604020202020204" pitchFamily="34" charset="0"/>
                <a:cs typeface="Arial" panose="020B0604020202020204" pitchFamily="34" charset="0"/>
              </a:rPr>
              <a:t>) 11:20UTC(H-8) </a:t>
            </a:r>
          </a:p>
          <a:p>
            <a:pPr marL="285750" indent="-285750">
              <a:lnSpc>
                <a:spcPct val="150000"/>
              </a:lnSpc>
              <a:buFont typeface="Arial" pitchFamily="34" charset="0"/>
              <a:buChar char="•"/>
            </a:pPr>
            <a:r>
              <a:rPr lang="en-US" altLang="ko-KR" sz="2400" dirty="0">
                <a:solidFill>
                  <a:srgbClr val="FF0000"/>
                </a:solidFill>
                <a:latin typeface="Arial" panose="020B0604020202020204" pitchFamily="34" charset="0"/>
                <a:cs typeface="Arial" panose="020B0604020202020204" pitchFamily="34" charset="0"/>
              </a:rPr>
              <a:t>‘a’</a:t>
            </a:r>
            <a:r>
              <a:rPr lang="en-US" altLang="ko-KR" sz="2400" dirty="0">
                <a:latin typeface="Arial" panose="020B0604020202020204" pitchFamily="34" charset="0"/>
                <a:cs typeface="Arial" panose="020B0604020202020204" pitchFamily="34" charset="0"/>
              </a:rPr>
              <a:t> with SBAF, </a:t>
            </a:r>
            <a:r>
              <a:rPr lang="en-US" altLang="ko-KR" sz="2400" dirty="0">
                <a:solidFill>
                  <a:srgbClr val="0033CC"/>
                </a:solidFill>
                <a:latin typeface="Arial" panose="020B0604020202020204" pitchFamily="34" charset="0"/>
                <a:cs typeface="Arial" panose="020B0604020202020204" pitchFamily="34" charset="0"/>
              </a:rPr>
              <a:t>‘b’</a:t>
            </a:r>
            <a:r>
              <a:rPr lang="en-US" altLang="ko-KR" sz="2400" dirty="0">
                <a:latin typeface="Arial" panose="020B0604020202020204" pitchFamily="34" charset="0"/>
                <a:cs typeface="Arial" panose="020B0604020202020204" pitchFamily="34" charset="0"/>
              </a:rPr>
              <a:t> without SBAF </a:t>
            </a:r>
            <a:r>
              <a:rPr lang="en-US" altLang="ko-KR" sz="2400" dirty="0" smtClean="0">
                <a:latin typeface="Arial" panose="020B0604020202020204" pitchFamily="34" charset="0"/>
                <a:cs typeface="Arial" panose="020B0604020202020204" pitchFamily="34" charset="0"/>
              </a:rPr>
              <a:t>application</a:t>
            </a:r>
            <a:endParaRPr lang="en-US" altLang="ko-KR" sz="2400" dirty="0">
              <a:latin typeface="Arial" panose="020B0604020202020204" pitchFamily="34" charset="0"/>
              <a:cs typeface="Arial" panose="020B0604020202020204" pitchFamily="34" charset="0"/>
            </a:endParaRPr>
          </a:p>
        </p:txBody>
      </p:sp>
      <p:sp>
        <p:nvSpPr>
          <p:cNvPr id="11" name="제목 1"/>
          <p:cNvSpPr>
            <a:spLocks noGrp="1"/>
          </p:cNvSpPr>
          <p:nvPr>
            <p:ph type="title"/>
          </p:nvPr>
        </p:nvSpPr>
        <p:spPr>
          <a:xfrm>
            <a:off x="304800" y="76200"/>
            <a:ext cx="10515600" cy="551022"/>
          </a:xfrm>
        </p:spPr>
        <p:txBody>
          <a:bodyPr>
            <a:normAutofit fontScale="90000"/>
          </a:bodyPr>
          <a:lstStyle/>
          <a:p>
            <a:r>
              <a:rPr lang="en-US" altLang="ko-KR" dirty="0" smtClean="0"/>
              <a:t>COMS vs Himawari-8</a:t>
            </a:r>
            <a:endParaRPr lang="ko-KR" altLang="en-US" dirty="0"/>
          </a:p>
        </p:txBody>
      </p:sp>
    </p:spTree>
    <p:extLst>
      <p:ext uri="{BB962C8B-B14F-4D97-AF65-F5344CB8AC3E}">
        <p14:creationId xmlns:p14="http://schemas.microsoft.com/office/powerpoint/2010/main" val="16338048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그룹 5"/>
          <p:cNvGrpSpPr/>
          <p:nvPr/>
        </p:nvGrpSpPr>
        <p:grpSpPr>
          <a:xfrm>
            <a:off x="5519058" y="1001486"/>
            <a:ext cx="5725886" cy="5682343"/>
            <a:chOff x="4643744" y="1701340"/>
            <a:chExt cx="4211753" cy="4206514"/>
          </a:xfrm>
        </p:grpSpPr>
        <p:grpSp>
          <p:nvGrpSpPr>
            <p:cNvPr id="10" name="그룹 9"/>
            <p:cNvGrpSpPr/>
            <p:nvPr/>
          </p:nvGrpSpPr>
          <p:grpSpPr>
            <a:xfrm>
              <a:off x="4643744" y="1701340"/>
              <a:ext cx="4211753" cy="4206514"/>
              <a:chOff x="2367076" y="4149615"/>
              <a:chExt cx="4211753" cy="4206514"/>
            </a:xfrm>
          </p:grpSpPr>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7076" y="4149615"/>
                <a:ext cx="4211753" cy="420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직사각형 12"/>
              <p:cNvSpPr/>
              <p:nvPr/>
            </p:nvSpPr>
            <p:spPr>
              <a:xfrm>
                <a:off x="4945277" y="6714967"/>
                <a:ext cx="45720" cy="49184"/>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5" name="직사각형 24"/>
            <p:cNvSpPr/>
            <p:nvPr/>
          </p:nvSpPr>
          <p:spPr>
            <a:xfrm>
              <a:off x="8408302" y="2171519"/>
              <a:ext cx="45719" cy="45719"/>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직사각형 26"/>
            <p:cNvSpPr/>
            <p:nvPr/>
          </p:nvSpPr>
          <p:spPr>
            <a:xfrm>
              <a:off x="5744529" y="3053573"/>
              <a:ext cx="41318" cy="5988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p:cNvSpPr txBox="1"/>
            <p:nvPr/>
          </p:nvSpPr>
          <p:spPr>
            <a:xfrm>
              <a:off x="6869525" y="3969092"/>
              <a:ext cx="1160258" cy="273408"/>
            </a:xfrm>
            <a:prstGeom prst="rect">
              <a:avLst/>
            </a:prstGeom>
            <a:noFill/>
          </p:spPr>
          <p:txBody>
            <a:bodyPr wrap="square" rtlCol="0">
              <a:spAutoFit/>
            </a:bodyPr>
            <a:lstStyle/>
            <a:p>
              <a:r>
                <a:rPr lang="en-US" altLang="ko-KR" b="1" dirty="0">
                  <a:solidFill>
                    <a:srgbClr val="FF0000"/>
                  </a:solidFill>
                  <a:latin typeface="Arial" panose="020B0604020202020204" pitchFamily="34" charset="0"/>
                  <a:cs typeface="Arial" panose="020B0604020202020204" pitchFamily="34" charset="0"/>
                </a:rPr>
                <a:t>Case 1</a:t>
              </a:r>
              <a:endParaRPr lang="ko-KR" altLang="en-US" b="1" dirty="0">
                <a:solidFill>
                  <a:srgbClr val="FF0000"/>
                </a:solidFill>
                <a:latin typeface="Arial" panose="020B0604020202020204" pitchFamily="34" charset="0"/>
                <a:cs typeface="Arial" panose="020B0604020202020204" pitchFamily="34" charset="0"/>
              </a:endParaRPr>
            </a:p>
          </p:txBody>
        </p:sp>
        <p:sp>
          <p:nvSpPr>
            <p:cNvPr id="28" name="TextBox 27"/>
            <p:cNvSpPr txBox="1"/>
            <p:nvPr/>
          </p:nvSpPr>
          <p:spPr>
            <a:xfrm>
              <a:off x="5588876" y="2800231"/>
              <a:ext cx="1054647" cy="273408"/>
            </a:xfrm>
            <a:prstGeom prst="rect">
              <a:avLst/>
            </a:prstGeom>
            <a:noFill/>
          </p:spPr>
          <p:txBody>
            <a:bodyPr wrap="square" rtlCol="0">
              <a:spAutoFit/>
            </a:bodyPr>
            <a:lstStyle/>
            <a:p>
              <a:r>
                <a:rPr lang="en-US" altLang="ko-KR" b="1" dirty="0">
                  <a:solidFill>
                    <a:srgbClr val="FF0000"/>
                  </a:solidFill>
                  <a:latin typeface="Arial" panose="020B0604020202020204" pitchFamily="34" charset="0"/>
                  <a:cs typeface="Arial" panose="020B0604020202020204" pitchFamily="34" charset="0"/>
                </a:rPr>
                <a:t>Case</a:t>
              </a:r>
              <a:r>
                <a:rPr lang="ko-KR" altLang="en-US" b="1" dirty="0">
                  <a:solidFill>
                    <a:srgbClr val="FF0000"/>
                  </a:solidFill>
                  <a:latin typeface="Arial" panose="020B0604020202020204" pitchFamily="34" charset="0"/>
                  <a:cs typeface="Arial" panose="020B0604020202020204" pitchFamily="34" charset="0"/>
                </a:rPr>
                <a:t> </a:t>
              </a:r>
              <a:r>
                <a:rPr lang="en-US" altLang="ko-KR" b="1" dirty="0">
                  <a:solidFill>
                    <a:srgbClr val="FF0000"/>
                  </a:solidFill>
                  <a:latin typeface="Arial" panose="020B0604020202020204" pitchFamily="34" charset="0"/>
                  <a:cs typeface="Arial" panose="020B0604020202020204" pitchFamily="34" charset="0"/>
                </a:rPr>
                <a:t>2</a:t>
              </a:r>
              <a:endParaRPr lang="ko-KR" altLang="en-US" b="1" dirty="0">
                <a:solidFill>
                  <a:srgbClr val="FF0000"/>
                </a:solidFill>
                <a:latin typeface="Arial" panose="020B0604020202020204" pitchFamily="34" charset="0"/>
                <a:cs typeface="Arial" panose="020B0604020202020204" pitchFamily="34" charset="0"/>
              </a:endParaRPr>
            </a:p>
          </p:txBody>
        </p:sp>
        <p:sp>
          <p:nvSpPr>
            <p:cNvPr id="29" name="TextBox 28"/>
            <p:cNvSpPr txBox="1"/>
            <p:nvPr/>
          </p:nvSpPr>
          <p:spPr>
            <a:xfrm>
              <a:off x="7676722" y="1973186"/>
              <a:ext cx="981105" cy="273408"/>
            </a:xfrm>
            <a:prstGeom prst="rect">
              <a:avLst/>
            </a:prstGeom>
            <a:noFill/>
          </p:spPr>
          <p:txBody>
            <a:bodyPr wrap="square" rtlCol="0">
              <a:spAutoFit/>
            </a:bodyPr>
            <a:lstStyle/>
            <a:p>
              <a:r>
                <a:rPr lang="en-US" altLang="ko-KR" b="1" dirty="0">
                  <a:solidFill>
                    <a:srgbClr val="FF0000"/>
                  </a:solidFill>
                  <a:latin typeface="Arial" panose="020B0604020202020204" pitchFamily="34" charset="0"/>
                  <a:cs typeface="Arial" panose="020B0604020202020204" pitchFamily="34" charset="0"/>
                </a:rPr>
                <a:t>Case 3</a:t>
              </a:r>
              <a:endParaRPr lang="ko-KR" altLang="en-US" b="1" dirty="0">
                <a:solidFill>
                  <a:srgbClr val="FF0000"/>
                </a:solidFill>
                <a:latin typeface="Arial" panose="020B0604020202020204" pitchFamily="34" charset="0"/>
                <a:cs typeface="Arial" panose="020B0604020202020204" pitchFamily="34" charset="0"/>
              </a:endParaRPr>
            </a:p>
          </p:txBody>
        </p:sp>
      </p:grpSp>
      <p:sp>
        <p:nvSpPr>
          <p:cNvPr id="9" name="내용 개체 틀 2"/>
          <p:cNvSpPr txBox="1">
            <a:spLocks/>
          </p:cNvSpPr>
          <p:nvPr/>
        </p:nvSpPr>
        <p:spPr>
          <a:xfrm>
            <a:off x="189340" y="1200921"/>
            <a:ext cx="4927592" cy="3750985"/>
          </a:xfrm>
          <a:prstGeom prst="rect">
            <a:avLst/>
          </a:prstGeom>
          <a:ln>
            <a:noFill/>
          </a:ln>
        </p:spPr>
        <p:txBody>
          <a:bodyPr vert="horz" lIns="91440" tIns="45720" rIns="91440" bIns="45720" rtlCol="0">
            <a:no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altLang="ko-KR" sz="2000" dirty="0" smtClean="0">
                <a:latin typeface="Arial" panose="020B0604020202020204" pitchFamily="34" charset="0"/>
                <a:cs typeface="Arial" panose="020B0604020202020204" pitchFamily="34" charset="0"/>
              </a:rPr>
              <a:t>To select clear pixel during the day (00-23UTC</a:t>
            </a:r>
            <a:r>
              <a:rPr lang="en-US" altLang="ko-KR" sz="2000" dirty="0">
                <a:latin typeface="Arial" panose="020B0604020202020204" pitchFamily="34" charset="0"/>
                <a:cs typeface="Arial" panose="020B0604020202020204" pitchFamily="34" charset="0"/>
              </a:rPr>
              <a:t>) </a:t>
            </a:r>
            <a:endParaRPr lang="en-US" altLang="ko-KR" sz="2000" dirty="0" smtClean="0">
              <a:latin typeface="Arial" panose="020B0604020202020204" pitchFamily="34" charset="0"/>
              <a:cs typeface="Arial" panose="020B0604020202020204" pitchFamily="34" charset="0"/>
            </a:endParaRPr>
          </a:p>
          <a:p>
            <a:pPr>
              <a:lnSpc>
                <a:spcPct val="150000"/>
              </a:lnSpc>
            </a:pPr>
            <a:r>
              <a:rPr lang="en-US" altLang="ko-KR" sz="2000" dirty="0" smtClean="0">
                <a:latin typeface="Arial" panose="020B0604020202020204" pitchFamily="34" charset="0"/>
                <a:cs typeface="Arial" panose="020B0604020202020204" pitchFamily="34" charset="0"/>
              </a:rPr>
              <a:t>IR1(10.8um</a:t>
            </a:r>
            <a:r>
              <a:rPr lang="en-US" altLang="ko-KR" sz="2000" dirty="0">
                <a:latin typeface="Arial" panose="020B0604020202020204" pitchFamily="34" charset="0"/>
                <a:cs typeface="Arial" panose="020B0604020202020204" pitchFamily="34" charset="0"/>
              </a:rPr>
              <a:t>), IR1-IR2(12um)</a:t>
            </a:r>
          </a:p>
          <a:p>
            <a:pPr>
              <a:lnSpc>
                <a:spcPct val="150000"/>
              </a:lnSpc>
            </a:pPr>
            <a:r>
              <a:rPr lang="en-US" altLang="ko-KR" sz="1800" dirty="0" smtClean="0">
                <a:latin typeface="Arial" panose="020B0604020202020204" pitchFamily="34" charset="0"/>
                <a:cs typeface="Arial" panose="020B0604020202020204" pitchFamily="34" charset="0"/>
              </a:rPr>
              <a:t>Case </a:t>
            </a:r>
            <a:r>
              <a:rPr lang="en-US" altLang="ko-KR" sz="1800" dirty="0">
                <a:latin typeface="Arial" panose="020B0604020202020204" pitchFamily="34" charset="0"/>
                <a:cs typeface="Arial" panose="020B0604020202020204" pitchFamily="34" charset="0"/>
              </a:rPr>
              <a:t>1: </a:t>
            </a:r>
            <a:r>
              <a:rPr lang="en-US" altLang="ko-KR" sz="1800" b="1" dirty="0">
                <a:latin typeface="Arial" panose="020B0604020202020204" pitchFamily="34" charset="0"/>
                <a:cs typeface="Arial" panose="020B0604020202020204" pitchFamily="34" charset="0"/>
              </a:rPr>
              <a:t>31 Jan. 2015 </a:t>
            </a:r>
            <a:r>
              <a:rPr lang="en-US" altLang="ko-KR" sz="1800" dirty="0">
                <a:latin typeface="Arial" panose="020B0604020202020204" pitchFamily="34" charset="0"/>
                <a:cs typeface="Arial" panose="020B0604020202020204" pitchFamily="34" charset="0"/>
              </a:rPr>
              <a:t>/</a:t>
            </a:r>
            <a:r>
              <a:rPr lang="ko-KR" altLang="en-US" sz="1800" dirty="0">
                <a:latin typeface="Arial" panose="020B0604020202020204" pitchFamily="34" charset="0"/>
                <a:cs typeface="Arial" panose="020B0604020202020204" pitchFamily="34" charset="0"/>
              </a:rPr>
              <a:t> </a:t>
            </a:r>
            <a:r>
              <a:rPr lang="en-US" altLang="ko-KR" sz="1800" dirty="0">
                <a:latin typeface="Arial" panose="020B0604020202020204" pitchFamily="34" charset="0"/>
                <a:cs typeface="Arial" panose="020B0604020202020204" pitchFamily="34" charset="0"/>
              </a:rPr>
              <a:t>35.09ºN, </a:t>
            </a:r>
            <a:r>
              <a:rPr lang="en-US" altLang="ko-KR" sz="1800" dirty="0" smtClean="0">
                <a:latin typeface="Arial" panose="020B0604020202020204" pitchFamily="34" charset="0"/>
                <a:cs typeface="Arial" panose="020B0604020202020204" pitchFamily="34" charset="0"/>
              </a:rPr>
              <a:t>129.32ºE</a:t>
            </a:r>
          </a:p>
          <a:p>
            <a:pPr>
              <a:lnSpc>
                <a:spcPct val="150000"/>
              </a:lnSpc>
            </a:pPr>
            <a:r>
              <a:rPr lang="en-US" altLang="ko-KR" sz="1800" dirty="0" smtClean="0">
                <a:latin typeface="Arial" panose="020B0604020202020204" pitchFamily="34" charset="0"/>
                <a:cs typeface="Arial" panose="020B0604020202020204" pitchFamily="34" charset="0"/>
              </a:rPr>
              <a:t>Case</a:t>
            </a:r>
            <a:r>
              <a:rPr lang="ko-KR" altLang="en-US" sz="1800" dirty="0" smtClean="0">
                <a:latin typeface="Arial" panose="020B0604020202020204" pitchFamily="34" charset="0"/>
                <a:cs typeface="Arial" panose="020B0604020202020204" pitchFamily="34" charset="0"/>
              </a:rPr>
              <a:t> </a:t>
            </a:r>
            <a:r>
              <a:rPr lang="en-US" altLang="ko-KR" sz="1800" dirty="0">
                <a:latin typeface="Arial" panose="020B0604020202020204" pitchFamily="34" charset="0"/>
                <a:cs typeface="Arial" panose="020B0604020202020204" pitchFamily="34" charset="0"/>
              </a:rPr>
              <a:t>2: </a:t>
            </a:r>
            <a:r>
              <a:rPr lang="en-US" altLang="ko-KR" sz="1800" b="1" dirty="0">
                <a:latin typeface="Arial" panose="020B0604020202020204" pitchFamily="34" charset="0"/>
                <a:cs typeface="Arial" panose="020B0604020202020204" pitchFamily="34" charset="0"/>
              </a:rPr>
              <a:t>31 Jan. 2015 </a:t>
            </a:r>
            <a:r>
              <a:rPr lang="en-US" altLang="ko-KR" sz="1800" dirty="0">
                <a:latin typeface="Arial" panose="020B0604020202020204" pitchFamily="34" charset="0"/>
                <a:cs typeface="Arial" panose="020B0604020202020204" pitchFamily="34" charset="0"/>
              </a:rPr>
              <a:t>/</a:t>
            </a:r>
            <a:r>
              <a:rPr lang="ko-KR" altLang="en-US" sz="1800" dirty="0">
                <a:latin typeface="Arial" panose="020B0604020202020204" pitchFamily="34" charset="0"/>
                <a:cs typeface="Arial" panose="020B0604020202020204" pitchFamily="34" charset="0"/>
              </a:rPr>
              <a:t> </a:t>
            </a:r>
            <a:r>
              <a:rPr lang="en-US" altLang="ko-KR" sz="1800" dirty="0">
                <a:latin typeface="Arial" panose="020B0604020202020204" pitchFamily="34" charset="0"/>
                <a:cs typeface="Arial" panose="020B0604020202020204" pitchFamily="34" charset="0"/>
              </a:rPr>
              <a:t>39.02ºN, </a:t>
            </a:r>
            <a:r>
              <a:rPr lang="en-US" altLang="ko-KR" sz="1800" dirty="0" smtClean="0">
                <a:latin typeface="Arial" panose="020B0604020202020204" pitchFamily="34" charset="0"/>
                <a:cs typeface="Arial" panose="020B0604020202020204" pitchFamily="34" charset="0"/>
              </a:rPr>
              <a:t>122.0ºE</a:t>
            </a:r>
          </a:p>
          <a:p>
            <a:pPr>
              <a:lnSpc>
                <a:spcPct val="150000"/>
              </a:lnSpc>
            </a:pPr>
            <a:r>
              <a:rPr lang="en-US" altLang="ko-KR" sz="1800" dirty="0" smtClean="0">
                <a:latin typeface="Arial" panose="020B0604020202020204" pitchFamily="34" charset="0"/>
                <a:cs typeface="Arial" panose="020B0604020202020204" pitchFamily="34" charset="0"/>
              </a:rPr>
              <a:t>Case 3: </a:t>
            </a:r>
            <a:r>
              <a:rPr lang="en-US" altLang="ko-KR" sz="1800" b="1" dirty="0" smtClean="0">
                <a:latin typeface="Arial" panose="020B0604020202020204" pitchFamily="34" charset="0"/>
                <a:cs typeface="Arial" panose="020B0604020202020204" pitchFamily="34" charset="0"/>
              </a:rPr>
              <a:t>1 Feb. 2015 </a:t>
            </a:r>
            <a:r>
              <a:rPr lang="en-US" altLang="ko-KR" sz="1800" dirty="0" smtClean="0">
                <a:latin typeface="Arial" panose="020B0604020202020204" pitchFamily="34" charset="0"/>
                <a:cs typeface="Arial" panose="020B0604020202020204" pitchFamily="34" charset="0"/>
              </a:rPr>
              <a:t>/</a:t>
            </a:r>
            <a:r>
              <a:rPr lang="ko-KR" altLang="en-US" sz="1800" dirty="0" smtClean="0">
                <a:latin typeface="Arial" panose="020B0604020202020204" pitchFamily="34" charset="0"/>
                <a:cs typeface="Arial" panose="020B0604020202020204" pitchFamily="34" charset="0"/>
              </a:rPr>
              <a:t> </a:t>
            </a:r>
            <a:r>
              <a:rPr lang="en-US" altLang="ko-KR" sz="1800" dirty="0" smtClean="0">
                <a:latin typeface="Arial" panose="020B0604020202020204" pitchFamily="34" charset="0"/>
                <a:cs typeface="Arial" panose="020B0604020202020204" pitchFamily="34" charset="0"/>
              </a:rPr>
              <a:t>42.99ºN, 136.03ºE</a:t>
            </a:r>
            <a:endParaRPr lang="en-US" altLang="ko-KR" sz="1800" dirty="0">
              <a:latin typeface="Arial" panose="020B0604020202020204" pitchFamily="34" charset="0"/>
              <a:cs typeface="Arial" panose="020B0604020202020204" pitchFamily="34" charset="0"/>
            </a:endParaRPr>
          </a:p>
        </p:txBody>
      </p:sp>
      <p:sp>
        <p:nvSpPr>
          <p:cNvPr id="2" name="TextBox 1"/>
          <p:cNvSpPr txBox="1"/>
          <p:nvPr/>
        </p:nvSpPr>
        <p:spPr>
          <a:xfrm>
            <a:off x="6233722" y="5845063"/>
            <a:ext cx="4495923" cy="261610"/>
          </a:xfrm>
          <a:prstGeom prst="rect">
            <a:avLst/>
          </a:prstGeom>
          <a:noFill/>
        </p:spPr>
        <p:txBody>
          <a:bodyPr wrap="square" rtlCol="0">
            <a:spAutoFit/>
          </a:bodyPr>
          <a:lstStyle/>
          <a:p>
            <a:r>
              <a:rPr lang="en-US" altLang="ko-KR" sz="1100" dirty="0"/>
              <a:t>COMS IR1 image (16:00UTC 31 Jan. 2015)</a:t>
            </a:r>
            <a:endParaRPr lang="ko-KR" altLang="en-US" sz="1100" dirty="0"/>
          </a:p>
        </p:txBody>
      </p:sp>
      <p:sp>
        <p:nvSpPr>
          <p:cNvPr id="4" name="제목 3"/>
          <p:cNvSpPr>
            <a:spLocks noGrp="1"/>
          </p:cNvSpPr>
          <p:nvPr>
            <p:ph type="title"/>
          </p:nvPr>
        </p:nvSpPr>
        <p:spPr/>
        <p:txBody>
          <a:bodyPr>
            <a:normAutofit fontScale="90000"/>
          </a:bodyPr>
          <a:lstStyle/>
          <a:p>
            <a:r>
              <a:rPr lang="en-US" altLang="ko-KR" dirty="0" smtClean="0"/>
              <a:t>Diurnal variation (with MTSAT-2)</a:t>
            </a:r>
            <a:endParaRPr lang="ko-KR" altLang="en-US" dirty="0"/>
          </a:p>
        </p:txBody>
      </p:sp>
    </p:spTree>
    <p:extLst>
      <p:ext uri="{BB962C8B-B14F-4D97-AF65-F5344CB8AC3E}">
        <p14:creationId xmlns:p14="http://schemas.microsoft.com/office/powerpoint/2010/main" val="28430837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user\Desktop\새 폴더\청천일변화\20150201Cor_IR1_diurnal_varitaion_clearsky_cas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642" y="4758652"/>
            <a:ext cx="444234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ser\Desktop\새 폴더\청천일변화\20150131Cor_IR1_diurnal_varitaion_clearsky_cas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42" y="2742428"/>
            <a:ext cx="4442341" cy="2160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Desktop\새 폴더\청천일변화\20150131Cor_IR1_diurnal_varitaion_clearsky_cas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0545" y="726444"/>
            <a:ext cx="4431439" cy="2160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35068" y="938699"/>
            <a:ext cx="4265775" cy="461665"/>
          </a:xfrm>
          <a:prstGeom prst="rect">
            <a:avLst/>
          </a:prstGeom>
          <a:noFill/>
        </p:spPr>
        <p:txBody>
          <a:bodyPr wrap="square" rtlCol="0">
            <a:spAutoFit/>
          </a:bodyPr>
          <a:lstStyle/>
          <a:p>
            <a:pPr marL="285750" indent="-285750">
              <a:buFont typeface="Wingdings" pitchFamily="2" charset="2"/>
              <a:buChar char="u"/>
            </a:pPr>
            <a:r>
              <a:rPr lang="en-US" altLang="ko-KR" sz="2400" b="1" dirty="0">
                <a:latin typeface="+mn-ea"/>
              </a:rPr>
              <a:t>IR1(10.8</a:t>
            </a:r>
            <a:r>
              <a:rPr lang="el-GR" altLang="ko-KR" sz="2400" b="1" dirty="0">
                <a:latin typeface="+mn-ea"/>
              </a:rPr>
              <a:t>μ</a:t>
            </a:r>
            <a:r>
              <a:rPr lang="en-US" altLang="ko-KR" sz="2400" b="1" dirty="0">
                <a:latin typeface="+mn-ea"/>
              </a:rPr>
              <a:t>m) TB bias</a:t>
            </a:r>
            <a:endParaRPr lang="ko-KR" altLang="en-US" sz="2400" b="1" dirty="0"/>
          </a:p>
        </p:txBody>
      </p:sp>
      <p:sp>
        <p:nvSpPr>
          <p:cNvPr id="11" name="직사각형 10"/>
          <p:cNvSpPr/>
          <p:nvPr/>
        </p:nvSpPr>
        <p:spPr>
          <a:xfrm>
            <a:off x="6433883" y="1472624"/>
            <a:ext cx="5017887" cy="4247317"/>
          </a:xfrm>
          <a:prstGeom prst="rect">
            <a:avLst/>
          </a:prstGeom>
        </p:spPr>
        <p:txBody>
          <a:bodyPr wrap="square">
            <a:spAutoFit/>
          </a:bodyPr>
          <a:lstStyle/>
          <a:p>
            <a:pPr marL="285750" indent="-285750">
              <a:lnSpc>
                <a:spcPct val="150000"/>
              </a:lnSpc>
              <a:buFont typeface="Arial" pitchFamily="34" charset="0"/>
              <a:buChar char="•"/>
            </a:pPr>
            <a:r>
              <a:rPr lang="en-US" altLang="ko-KR" sz="2000" dirty="0"/>
              <a:t>Apply SBAF</a:t>
            </a:r>
          </a:p>
          <a:p>
            <a:pPr marL="285750" indent="-285750">
              <a:lnSpc>
                <a:spcPct val="150000"/>
              </a:lnSpc>
              <a:buFont typeface="Arial" pitchFamily="34" charset="0"/>
              <a:buChar char="•"/>
            </a:pPr>
            <a:r>
              <a:rPr lang="en-US" altLang="ko-KR" sz="2000" dirty="0"/>
              <a:t>Bias &lt; 1K</a:t>
            </a:r>
          </a:p>
          <a:p>
            <a:pPr marL="285750" indent="-285750">
              <a:lnSpc>
                <a:spcPct val="150000"/>
              </a:lnSpc>
              <a:buFont typeface="Arial" pitchFamily="34" charset="0"/>
              <a:buChar char="•"/>
            </a:pPr>
            <a:r>
              <a:rPr lang="en-US" altLang="ko-KR" sz="2000" dirty="0"/>
              <a:t>Warm </a:t>
            </a:r>
            <a:r>
              <a:rPr lang="en-US" altLang="ko-KR" sz="2000" dirty="0" err="1"/>
              <a:t>bais</a:t>
            </a:r>
            <a:r>
              <a:rPr lang="en-US" altLang="ko-KR" sz="2000" dirty="0"/>
              <a:t> is shown except for midnight</a:t>
            </a:r>
          </a:p>
          <a:p>
            <a:pPr marL="285750" indent="-285750">
              <a:lnSpc>
                <a:spcPct val="150000"/>
              </a:lnSpc>
              <a:buFont typeface="Arial" pitchFamily="34" charset="0"/>
              <a:buChar char="•"/>
            </a:pPr>
            <a:r>
              <a:rPr lang="en-US" altLang="ko-KR" sz="2000" dirty="0"/>
              <a:t>Around midnight, cold bias increase due to Midnight effect</a:t>
            </a:r>
          </a:p>
          <a:p>
            <a:pPr marL="285750" indent="-285750">
              <a:lnSpc>
                <a:spcPct val="150000"/>
              </a:lnSpc>
              <a:buFont typeface="Arial" pitchFamily="34" charset="0"/>
              <a:buChar char="•"/>
            </a:pPr>
            <a:r>
              <a:rPr lang="en-US" altLang="ko-KR" sz="2000" dirty="0"/>
              <a:t>MBCC(Midnight blackbody calibration correction) is implemented for four hours around midnight</a:t>
            </a:r>
          </a:p>
        </p:txBody>
      </p:sp>
      <p:sp>
        <p:nvSpPr>
          <p:cNvPr id="12" name="설명선 1 11"/>
          <p:cNvSpPr/>
          <p:nvPr/>
        </p:nvSpPr>
        <p:spPr>
          <a:xfrm>
            <a:off x="6552000" y="6093063"/>
            <a:ext cx="2036592" cy="595668"/>
          </a:xfrm>
          <a:prstGeom prst="borderCallout1">
            <a:avLst>
              <a:gd name="adj1" fmla="val 20340"/>
              <a:gd name="adj2" fmla="val -64244"/>
              <a:gd name="adj3" fmla="val 75606"/>
              <a:gd name="adj4" fmla="val -3711"/>
            </a:avLst>
          </a:prstGeom>
          <a:solidFill>
            <a:schemeClr val="bg1"/>
          </a:solidFill>
          <a:ln>
            <a:solidFill>
              <a:srgbClr val="FD1C0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latin typeface="Arial" panose="020B0604020202020204" pitchFamily="34" charset="0"/>
                <a:cs typeface="Arial" panose="020B0604020202020204" pitchFamily="34" charset="0"/>
              </a:rPr>
              <a:t>Application </a:t>
            </a:r>
            <a:r>
              <a:rPr lang="en-US" altLang="ko-KR" dirty="0">
                <a:solidFill>
                  <a:schemeClr val="tx1"/>
                </a:solidFill>
                <a:latin typeface="Arial" panose="020B0604020202020204" pitchFamily="34" charset="0"/>
                <a:cs typeface="Arial" panose="020B0604020202020204" pitchFamily="34" charset="0"/>
              </a:rPr>
              <a:t>of MBCC</a:t>
            </a:r>
            <a:endParaRPr lang="ko-KR" altLang="en-US" dirty="0">
              <a:solidFill>
                <a:schemeClr val="tx1"/>
              </a:solidFill>
              <a:latin typeface="Arial" panose="020B0604020202020204" pitchFamily="34" charset="0"/>
              <a:cs typeface="Arial" panose="020B0604020202020204" pitchFamily="34" charset="0"/>
            </a:endParaRPr>
          </a:p>
        </p:txBody>
      </p:sp>
      <p:sp>
        <p:nvSpPr>
          <p:cNvPr id="14" name="TextBox 13"/>
          <p:cNvSpPr txBox="1"/>
          <p:nvPr/>
        </p:nvSpPr>
        <p:spPr>
          <a:xfrm>
            <a:off x="2097343" y="1936082"/>
            <a:ext cx="1291229" cy="600164"/>
          </a:xfrm>
          <a:prstGeom prst="rect">
            <a:avLst/>
          </a:prstGeom>
          <a:noFill/>
        </p:spPr>
        <p:txBody>
          <a:bodyPr wrap="square" rtlCol="0">
            <a:spAutoFit/>
          </a:bodyPr>
          <a:lstStyle/>
          <a:p>
            <a:r>
              <a:rPr lang="en-US" altLang="ko-KR" sz="1100" dirty="0">
                <a:solidFill>
                  <a:srgbClr val="FF0000"/>
                </a:solidFill>
              </a:rPr>
              <a:t>Red</a:t>
            </a:r>
            <a:r>
              <a:rPr lang="en-US" altLang="ko-KR" sz="1100" dirty="0"/>
              <a:t>:  1x1 pixel</a:t>
            </a:r>
          </a:p>
          <a:p>
            <a:r>
              <a:rPr lang="en-US" altLang="ko-KR" sz="1100" dirty="0">
                <a:solidFill>
                  <a:srgbClr val="0000FF"/>
                </a:solidFill>
              </a:rPr>
              <a:t>Blue</a:t>
            </a:r>
            <a:r>
              <a:rPr lang="en-US" altLang="ko-KR" sz="1100" dirty="0"/>
              <a:t>:  2x2 pixel</a:t>
            </a:r>
          </a:p>
          <a:p>
            <a:r>
              <a:rPr lang="en-US" altLang="ko-KR" sz="1100" dirty="0"/>
              <a:t>Black: 3x3 pixel</a:t>
            </a:r>
            <a:endParaRPr lang="ko-KR" altLang="en-US" sz="1100" dirty="0"/>
          </a:p>
        </p:txBody>
      </p:sp>
      <p:sp>
        <p:nvSpPr>
          <p:cNvPr id="13" name="모서리가 둥근 직사각형 12"/>
          <p:cNvSpPr/>
          <p:nvPr/>
        </p:nvSpPr>
        <p:spPr>
          <a:xfrm>
            <a:off x="3922599" y="660159"/>
            <a:ext cx="1289697" cy="6210968"/>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제목 3"/>
          <p:cNvSpPr>
            <a:spLocks noGrp="1"/>
          </p:cNvSpPr>
          <p:nvPr>
            <p:ph type="title"/>
          </p:nvPr>
        </p:nvSpPr>
        <p:spPr>
          <a:xfrm>
            <a:off x="304800" y="76200"/>
            <a:ext cx="10515600" cy="551022"/>
          </a:xfrm>
        </p:spPr>
        <p:txBody>
          <a:bodyPr>
            <a:normAutofit fontScale="90000"/>
          </a:bodyPr>
          <a:lstStyle/>
          <a:p>
            <a:r>
              <a:rPr lang="en-US" altLang="ko-KR" dirty="0" smtClean="0"/>
              <a:t>Diurnal variation (with MTSAT-2)</a:t>
            </a:r>
            <a:endParaRPr lang="ko-KR" altLang="en-US" dirty="0"/>
          </a:p>
        </p:txBody>
      </p:sp>
      <p:sp>
        <p:nvSpPr>
          <p:cNvPr id="3" name="TextBox 2"/>
          <p:cNvSpPr txBox="1"/>
          <p:nvPr/>
        </p:nvSpPr>
        <p:spPr>
          <a:xfrm>
            <a:off x="2051714" y="6251805"/>
            <a:ext cx="2775857" cy="369332"/>
          </a:xfrm>
          <a:prstGeom prst="rect">
            <a:avLst/>
          </a:prstGeom>
          <a:noFill/>
        </p:spPr>
        <p:txBody>
          <a:bodyPr wrap="square" rtlCol="0">
            <a:spAutoFit/>
          </a:bodyPr>
          <a:lstStyle/>
          <a:p>
            <a:r>
              <a:rPr lang="en-US" altLang="ko-KR" b="1" dirty="0">
                <a:solidFill>
                  <a:srgbClr val="0033CC"/>
                </a:solidFill>
                <a:latin typeface="+mn-ea"/>
              </a:rPr>
              <a:t>IR1(10.8</a:t>
            </a:r>
            <a:r>
              <a:rPr lang="el-GR" altLang="ko-KR" b="1" dirty="0">
                <a:solidFill>
                  <a:srgbClr val="0033CC"/>
                </a:solidFill>
                <a:latin typeface="+mn-ea"/>
              </a:rPr>
              <a:t>μ</a:t>
            </a:r>
            <a:r>
              <a:rPr lang="en-US" altLang="ko-KR" b="1" dirty="0">
                <a:solidFill>
                  <a:srgbClr val="0033CC"/>
                </a:solidFill>
                <a:latin typeface="+mn-ea"/>
              </a:rPr>
              <a:t>m) TB </a:t>
            </a:r>
            <a:r>
              <a:rPr lang="en-US" altLang="ko-KR" b="1" dirty="0" smtClean="0">
                <a:solidFill>
                  <a:srgbClr val="0033CC"/>
                </a:solidFill>
                <a:latin typeface="+mn-ea"/>
              </a:rPr>
              <a:t>bias</a:t>
            </a:r>
            <a:endParaRPr lang="ko-KR" altLang="en-US" b="1" dirty="0">
              <a:solidFill>
                <a:srgbClr val="0033CC"/>
              </a:solidFill>
            </a:endParaRPr>
          </a:p>
        </p:txBody>
      </p:sp>
      <p:grpSp>
        <p:nvGrpSpPr>
          <p:cNvPr id="28" name="그룹 27"/>
          <p:cNvGrpSpPr/>
          <p:nvPr/>
        </p:nvGrpSpPr>
        <p:grpSpPr>
          <a:xfrm>
            <a:off x="6270173" y="660159"/>
            <a:ext cx="4427985" cy="6272891"/>
            <a:chOff x="1524000" y="660159"/>
            <a:chExt cx="4427985" cy="6272891"/>
          </a:xfrm>
        </p:grpSpPr>
        <p:grpSp>
          <p:nvGrpSpPr>
            <p:cNvPr id="29" name="그룹 28"/>
            <p:cNvGrpSpPr/>
            <p:nvPr/>
          </p:nvGrpSpPr>
          <p:grpSpPr>
            <a:xfrm>
              <a:off x="1524000" y="660159"/>
              <a:ext cx="4427985" cy="6272891"/>
              <a:chOff x="1524000" y="660159"/>
              <a:chExt cx="4427985" cy="6272891"/>
            </a:xfrm>
          </p:grpSpPr>
          <p:pic>
            <p:nvPicPr>
              <p:cNvPr id="31" name="Picture 4" descr="C:\Users\user\Desktop\새 폴더\청천일변화\Cor_20150201_IR2_diurnal_varitaion_clearsky_case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773050"/>
                <a:ext cx="4427984" cy="2160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C:\Users\user\Desktop\새 폴더\청천일변화\Cor_20150131_IR2_diurnal_varitaion_clearsky_case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752293"/>
                <a:ext cx="4427984" cy="2160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user\Desktop\새 폴더\청천일변화\Cor_20150131_IR2_diurnal_varitaion_clearsky_cas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732479"/>
                <a:ext cx="4427985" cy="2160000"/>
              </a:xfrm>
              <a:prstGeom prst="rect">
                <a:avLst/>
              </a:prstGeom>
              <a:noFill/>
              <a:extLst>
                <a:ext uri="{909E8E84-426E-40DD-AFC4-6F175D3DCCD1}">
                  <a14:hiddenFill xmlns:a14="http://schemas.microsoft.com/office/drawing/2010/main">
                    <a:solidFill>
                      <a:srgbClr val="FFFFFF"/>
                    </a:solidFill>
                  </a14:hiddenFill>
                </a:ext>
              </a:extLst>
            </p:spPr>
          </p:pic>
          <p:sp>
            <p:nvSpPr>
              <p:cNvPr id="34" name="모서리가 둥근 직사각형 33"/>
              <p:cNvSpPr/>
              <p:nvPr/>
            </p:nvSpPr>
            <p:spPr>
              <a:xfrm>
                <a:off x="3922599" y="660159"/>
                <a:ext cx="1289697" cy="6210968"/>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TextBox 34"/>
              <p:cNvSpPr txBox="1"/>
              <p:nvPr/>
            </p:nvSpPr>
            <p:spPr>
              <a:xfrm>
                <a:off x="2038227" y="6075997"/>
                <a:ext cx="1291229" cy="600164"/>
              </a:xfrm>
              <a:prstGeom prst="rect">
                <a:avLst/>
              </a:prstGeom>
              <a:noFill/>
            </p:spPr>
            <p:txBody>
              <a:bodyPr wrap="square" rtlCol="0">
                <a:spAutoFit/>
              </a:bodyPr>
              <a:lstStyle/>
              <a:p>
                <a:r>
                  <a:rPr lang="en-US" altLang="ko-KR" sz="1100" dirty="0">
                    <a:solidFill>
                      <a:srgbClr val="FF0000"/>
                    </a:solidFill>
                  </a:rPr>
                  <a:t>Red</a:t>
                </a:r>
                <a:r>
                  <a:rPr lang="en-US" altLang="ko-KR" sz="1100" dirty="0"/>
                  <a:t>:  1x1 pixel</a:t>
                </a:r>
              </a:p>
              <a:p>
                <a:r>
                  <a:rPr lang="en-US" altLang="ko-KR" sz="1100" dirty="0">
                    <a:solidFill>
                      <a:srgbClr val="0000FF"/>
                    </a:solidFill>
                  </a:rPr>
                  <a:t>Blue</a:t>
                </a:r>
                <a:r>
                  <a:rPr lang="en-US" altLang="ko-KR" sz="1100" dirty="0"/>
                  <a:t>:  2x2 pixel</a:t>
                </a:r>
              </a:p>
              <a:p>
                <a:r>
                  <a:rPr lang="en-US" altLang="ko-KR" sz="1100" dirty="0"/>
                  <a:t>Black: 3x3 pixel</a:t>
                </a:r>
                <a:endParaRPr lang="ko-KR" altLang="en-US" sz="1100" dirty="0"/>
              </a:p>
            </p:txBody>
          </p:sp>
          <p:sp>
            <p:nvSpPr>
              <p:cNvPr id="36" name="TextBox 35"/>
              <p:cNvSpPr txBox="1"/>
              <p:nvPr/>
            </p:nvSpPr>
            <p:spPr>
              <a:xfrm>
                <a:off x="2073382" y="853509"/>
                <a:ext cx="3706934" cy="338554"/>
              </a:xfrm>
              <a:prstGeom prst="rect">
                <a:avLst/>
              </a:prstGeom>
              <a:noFill/>
            </p:spPr>
            <p:txBody>
              <a:bodyPr wrap="square" rtlCol="0">
                <a:spAutoFit/>
              </a:bodyPr>
              <a:lstStyle/>
              <a:p>
                <a:r>
                  <a:rPr lang="en-US" altLang="ko-KR" sz="1600" b="1" dirty="0"/>
                  <a:t>[Case 1] 31 Jan. 2015</a:t>
                </a:r>
                <a:r>
                  <a:rPr lang="en-US" altLang="ko-KR" sz="1100" dirty="0"/>
                  <a:t>/</a:t>
                </a:r>
                <a:r>
                  <a:rPr lang="en-US" altLang="ko-KR" sz="1100" dirty="0">
                    <a:latin typeface="+mn-ea"/>
                  </a:rPr>
                  <a:t>35.09ºN,129.32ºE</a:t>
                </a:r>
                <a:endParaRPr lang="ko-KR" altLang="en-US" sz="1100" dirty="0"/>
              </a:p>
            </p:txBody>
          </p:sp>
          <p:sp>
            <p:nvSpPr>
              <p:cNvPr id="37" name="TextBox 36"/>
              <p:cNvSpPr txBox="1"/>
              <p:nvPr/>
            </p:nvSpPr>
            <p:spPr>
              <a:xfrm>
                <a:off x="1991544" y="2879358"/>
                <a:ext cx="3658142" cy="338554"/>
              </a:xfrm>
              <a:prstGeom prst="rect">
                <a:avLst/>
              </a:prstGeom>
              <a:noFill/>
            </p:spPr>
            <p:txBody>
              <a:bodyPr wrap="square" rtlCol="0">
                <a:spAutoFit/>
              </a:bodyPr>
              <a:lstStyle/>
              <a:p>
                <a:r>
                  <a:rPr lang="en-US" altLang="ko-KR" sz="1600" b="1" dirty="0"/>
                  <a:t>[Case 2] 31 Jan. 2015</a:t>
                </a:r>
                <a:r>
                  <a:rPr lang="en-US" altLang="ko-KR" sz="1100" dirty="0"/>
                  <a:t>/</a:t>
                </a:r>
                <a:r>
                  <a:rPr lang="en-US" altLang="ko-KR" sz="1100" dirty="0">
                    <a:latin typeface="+mn-ea"/>
                  </a:rPr>
                  <a:t>39.02ºN,122.0ºE</a:t>
                </a:r>
                <a:endParaRPr lang="ko-KR" altLang="en-US" sz="1100" dirty="0"/>
              </a:p>
            </p:txBody>
          </p:sp>
          <p:sp>
            <p:nvSpPr>
              <p:cNvPr id="38" name="TextBox 37"/>
              <p:cNvSpPr txBox="1"/>
              <p:nvPr/>
            </p:nvSpPr>
            <p:spPr>
              <a:xfrm>
                <a:off x="2069804" y="4931543"/>
                <a:ext cx="3579881" cy="338554"/>
              </a:xfrm>
              <a:prstGeom prst="rect">
                <a:avLst/>
              </a:prstGeom>
              <a:noFill/>
            </p:spPr>
            <p:txBody>
              <a:bodyPr wrap="square" rtlCol="0">
                <a:spAutoFit/>
              </a:bodyPr>
              <a:lstStyle/>
              <a:p>
                <a:r>
                  <a:rPr lang="en-US" altLang="ko-KR" sz="1600" b="1" dirty="0">
                    <a:latin typeface="+mj-lt"/>
                  </a:rPr>
                  <a:t>[Case 3] 1</a:t>
                </a:r>
                <a:r>
                  <a:rPr lang="ko-KR" altLang="en-US" sz="1600" b="1" dirty="0">
                    <a:latin typeface="+mj-lt"/>
                  </a:rPr>
                  <a:t> </a:t>
                </a:r>
                <a:r>
                  <a:rPr lang="en-US" altLang="ko-KR" sz="1600" b="1" dirty="0">
                    <a:latin typeface="+mj-lt"/>
                  </a:rPr>
                  <a:t>Feb. 2015</a:t>
                </a:r>
                <a:r>
                  <a:rPr lang="en-US" altLang="ko-KR" sz="1100" b="1" dirty="0">
                    <a:latin typeface="+mj-lt"/>
                  </a:rPr>
                  <a:t>/42.99ºN</a:t>
                </a:r>
                <a:r>
                  <a:rPr lang="en-US" altLang="ko-KR" sz="1100" dirty="0">
                    <a:latin typeface="+mn-ea"/>
                  </a:rPr>
                  <a:t>, 136.03ºE</a:t>
                </a:r>
                <a:endParaRPr lang="ko-KR" altLang="en-US" sz="1100" dirty="0"/>
              </a:p>
            </p:txBody>
          </p:sp>
        </p:grpSp>
        <p:sp>
          <p:nvSpPr>
            <p:cNvPr id="30" name="TextBox 29"/>
            <p:cNvSpPr txBox="1"/>
            <p:nvPr/>
          </p:nvSpPr>
          <p:spPr>
            <a:xfrm>
              <a:off x="3373000" y="6295943"/>
              <a:ext cx="2407316" cy="369332"/>
            </a:xfrm>
            <a:prstGeom prst="rect">
              <a:avLst/>
            </a:prstGeom>
            <a:noFill/>
          </p:spPr>
          <p:txBody>
            <a:bodyPr wrap="square" rtlCol="0">
              <a:spAutoFit/>
            </a:bodyPr>
            <a:lstStyle/>
            <a:p>
              <a:pPr algn="r"/>
              <a:r>
                <a:rPr lang="en-US" altLang="ko-KR" b="1" dirty="0" smtClean="0">
                  <a:solidFill>
                    <a:srgbClr val="0033CC"/>
                  </a:solidFill>
                  <a:latin typeface="+mn-ea"/>
                </a:rPr>
                <a:t>IR1-IR2 </a:t>
              </a:r>
              <a:r>
                <a:rPr lang="en-US" altLang="ko-KR" b="1" dirty="0">
                  <a:solidFill>
                    <a:srgbClr val="0033CC"/>
                  </a:solidFill>
                  <a:latin typeface="+mn-ea"/>
                </a:rPr>
                <a:t>TB </a:t>
              </a:r>
              <a:r>
                <a:rPr lang="en-US" altLang="ko-KR" b="1" dirty="0" smtClean="0">
                  <a:solidFill>
                    <a:srgbClr val="0033CC"/>
                  </a:solidFill>
                  <a:latin typeface="+mn-ea"/>
                </a:rPr>
                <a:t>bias</a:t>
              </a:r>
              <a:endParaRPr lang="ko-KR" altLang="en-US" b="1" dirty="0">
                <a:solidFill>
                  <a:srgbClr val="0033CC"/>
                </a:solidFill>
              </a:endParaRPr>
            </a:p>
          </p:txBody>
        </p:sp>
      </p:grpSp>
      <p:sp>
        <p:nvSpPr>
          <p:cNvPr id="39" name="TextBox 38"/>
          <p:cNvSpPr txBox="1"/>
          <p:nvPr/>
        </p:nvSpPr>
        <p:spPr>
          <a:xfrm>
            <a:off x="2018960" y="886163"/>
            <a:ext cx="3706934" cy="338554"/>
          </a:xfrm>
          <a:prstGeom prst="rect">
            <a:avLst/>
          </a:prstGeom>
          <a:noFill/>
        </p:spPr>
        <p:txBody>
          <a:bodyPr wrap="square" rtlCol="0">
            <a:spAutoFit/>
          </a:bodyPr>
          <a:lstStyle/>
          <a:p>
            <a:r>
              <a:rPr lang="en-US" altLang="ko-KR" sz="1600" b="1" dirty="0"/>
              <a:t>[Case 1] 31 Jan. 2015</a:t>
            </a:r>
            <a:r>
              <a:rPr lang="en-US" altLang="ko-KR" sz="1100" dirty="0"/>
              <a:t>/</a:t>
            </a:r>
            <a:r>
              <a:rPr lang="en-US" altLang="ko-KR" sz="1100" dirty="0">
                <a:latin typeface="+mn-ea"/>
              </a:rPr>
              <a:t>35.09ºN,129.32ºE</a:t>
            </a:r>
            <a:endParaRPr lang="ko-KR" altLang="en-US" sz="1100" dirty="0"/>
          </a:p>
        </p:txBody>
      </p:sp>
      <p:sp>
        <p:nvSpPr>
          <p:cNvPr id="40" name="TextBox 39"/>
          <p:cNvSpPr txBox="1"/>
          <p:nvPr/>
        </p:nvSpPr>
        <p:spPr>
          <a:xfrm>
            <a:off x="1937122" y="2912012"/>
            <a:ext cx="3658142" cy="338554"/>
          </a:xfrm>
          <a:prstGeom prst="rect">
            <a:avLst/>
          </a:prstGeom>
          <a:noFill/>
        </p:spPr>
        <p:txBody>
          <a:bodyPr wrap="square" rtlCol="0">
            <a:spAutoFit/>
          </a:bodyPr>
          <a:lstStyle/>
          <a:p>
            <a:r>
              <a:rPr lang="en-US" altLang="ko-KR" sz="1600" b="1" dirty="0"/>
              <a:t>[Case 2] 31 Jan. 2015</a:t>
            </a:r>
            <a:r>
              <a:rPr lang="en-US" altLang="ko-KR" sz="1100" dirty="0"/>
              <a:t>/</a:t>
            </a:r>
            <a:r>
              <a:rPr lang="en-US" altLang="ko-KR" sz="1100" dirty="0">
                <a:latin typeface="+mn-ea"/>
              </a:rPr>
              <a:t>39.02ºN,122.0ºE</a:t>
            </a:r>
            <a:endParaRPr lang="ko-KR" altLang="en-US" sz="1100" dirty="0"/>
          </a:p>
        </p:txBody>
      </p:sp>
      <p:sp>
        <p:nvSpPr>
          <p:cNvPr id="41" name="TextBox 40"/>
          <p:cNvSpPr txBox="1"/>
          <p:nvPr/>
        </p:nvSpPr>
        <p:spPr>
          <a:xfrm>
            <a:off x="2015382" y="4964197"/>
            <a:ext cx="3579881" cy="338554"/>
          </a:xfrm>
          <a:prstGeom prst="rect">
            <a:avLst/>
          </a:prstGeom>
          <a:noFill/>
        </p:spPr>
        <p:txBody>
          <a:bodyPr wrap="square" rtlCol="0">
            <a:spAutoFit/>
          </a:bodyPr>
          <a:lstStyle/>
          <a:p>
            <a:r>
              <a:rPr lang="en-US" altLang="ko-KR" sz="1600" b="1" dirty="0">
                <a:latin typeface="+mj-lt"/>
              </a:rPr>
              <a:t>[Case 3] 1</a:t>
            </a:r>
            <a:r>
              <a:rPr lang="ko-KR" altLang="en-US" sz="1600" b="1" dirty="0">
                <a:latin typeface="+mj-lt"/>
              </a:rPr>
              <a:t> </a:t>
            </a:r>
            <a:r>
              <a:rPr lang="en-US" altLang="ko-KR" sz="1600" b="1" dirty="0">
                <a:latin typeface="+mj-lt"/>
              </a:rPr>
              <a:t>Feb. 2015</a:t>
            </a:r>
            <a:r>
              <a:rPr lang="en-US" altLang="ko-KR" sz="1100" b="1" dirty="0">
                <a:latin typeface="+mj-lt"/>
              </a:rPr>
              <a:t>/42.99ºN</a:t>
            </a:r>
            <a:r>
              <a:rPr lang="en-US" altLang="ko-KR" sz="1100" dirty="0">
                <a:latin typeface="+mn-ea"/>
              </a:rPr>
              <a:t>, 136.03ºE</a:t>
            </a:r>
            <a:endParaRPr lang="ko-KR" altLang="en-US" sz="1100" dirty="0"/>
          </a:p>
        </p:txBody>
      </p:sp>
    </p:spTree>
    <p:extLst>
      <p:ext uri="{BB962C8B-B14F-4D97-AF65-F5344CB8AC3E}">
        <p14:creationId xmlns:p14="http://schemas.microsoft.com/office/powerpoint/2010/main" val="161441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391150" y="2211879"/>
            <a:ext cx="7426424" cy="1143000"/>
          </a:xfrm>
          <a:prstGeom prst="rect">
            <a:avLst/>
          </a:prstGeom>
        </p:spPr>
        <p:txBody>
          <a:bodyPr>
            <a:noAutofit/>
          </a:bodyPr>
          <a:lstStyle>
            <a:lvl1pPr algn="l" rtl="0" eaLnBrk="1" latinLnBrk="1" hangingPunct="1">
              <a:spcBef>
                <a:spcPct val="0"/>
              </a:spcBef>
              <a:buNone/>
              <a:defRPr kumimoji="0" sz="3600" b="1" kern="1200">
                <a:solidFill>
                  <a:schemeClr val="tx2"/>
                </a:solidFill>
                <a:latin typeface="맑은 고딕" pitchFamily="50" charset="-127"/>
                <a:ea typeface="맑은 고딕" pitchFamily="50" charset="-127"/>
                <a:cs typeface="+mj-cs"/>
              </a:defRPr>
            </a:lvl1pPr>
          </a:lstStyle>
          <a:p>
            <a:pPr algn="ctr">
              <a:defRPr/>
            </a:pPr>
            <a:r>
              <a:rPr lang="en-US" altLang="ko-KR" sz="7200" dirty="0" smtClean="0">
                <a:solidFill>
                  <a:srgbClr val="002060"/>
                </a:solidFill>
              </a:rPr>
              <a:t>Thank you</a:t>
            </a:r>
            <a:endParaRPr lang="en-US" altLang="ko-KR" sz="7200" dirty="0">
              <a:solidFill>
                <a:srgbClr val="002060"/>
              </a:solidFill>
            </a:endParaRPr>
          </a:p>
        </p:txBody>
      </p:sp>
    </p:spTree>
    <p:extLst>
      <p:ext uri="{BB962C8B-B14F-4D97-AF65-F5344CB8AC3E}">
        <p14:creationId xmlns:p14="http://schemas.microsoft.com/office/powerpoint/2010/main" val="1202896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25" y="1270382"/>
            <a:ext cx="342501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8735" y="1297306"/>
            <a:ext cx="3345525" cy="261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687" y="4006375"/>
            <a:ext cx="3496048" cy="2755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093" y="4048793"/>
            <a:ext cx="3522808" cy="267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72430" y="833288"/>
            <a:ext cx="10852654" cy="338554"/>
          </a:xfrm>
          <a:prstGeom prst="rect">
            <a:avLst/>
          </a:prstGeom>
          <a:noFill/>
        </p:spPr>
        <p:txBody>
          <a:bodyPr wrap="square" rtlCol="0">
            <a:spAutoFit/>
          </a:bodyPr>
          <a:lstStyle/>
          <a:p>
            <a:pPr marL="285750" indent="-285750">
              <a:buFont typeface="Arial" pitchFamily="34" charset="0"/>
              <a:buChar char="•"/>
            </a:pPr>
            <a:r>
              <a:rPr lang="en-US" altLang="ko-KR" sz="1600" dirty="0" smtClean="0">
                <a:latin typeface="Arial" pitchFamily="34" charset="0"/>
                <a:cs typeface="Arial" pitchFamily="34" charset="0"/>
              </a:rPr>
              <a:t>Check the TB bias from COMS/MI and LEOs(</a:t>
            </a:r>
            <a:r>
              <a:rPr lang="en-US" altLang="ko-KR" sz="1600" dirty="0" err="1" smtClean="0">
                <a:latin typeface="Arial" pitchFamily="34" charset="0"/>
                <a:cs typeface="Arial" pitchFamily="34" charset="0"/>
              </a:rPr>
              <a:t>MetOp</a:t>
            </a:r>
            <a:r>
              <a:rPr lang="en-US" altLang="ko-KR" sz="1600" dirty="0" smtClean="0">
                <a:latin typeface="Arial" pitchFamily="34" charset="0"/>
                <a:cs typeface="Arial" pitchFamily="34" charset="0"/>
              </a:rPr>
              <a:t>-A,B/IASI, Aqua/AIRS and SNPP/CrIS) for four IR Channels. </a:t>
            </a:r>
            <a:endParaRPr lang="ko-KR" altLang="en-US" sz="1600" dirty="0">
              <a:latin typeface="Arial" pitchFamily="34" charset="0"/>
              <a:cs typeface="Arial" pitchFamily="34" charset="0"/>
            </a:endParaRPr>
          </a:p>
        </p:txBody>
      </p:sp>
      <p:sp>
        <p:nvSpPr>
          <p:cNvPr id="3" name="제목 2"/>
          <p:cNvSpPr>
            <a:spLocks noGrp="1"/>
          </p:cNvSpPr>
          <p:nvPr>
            <p:ph type="title"/>
          </p:nvPr>
        </p:nvSpPr>
        <p:spPr>
          <a:xfrm>
            <a:off x="304800" y="76200"/>
            <a:ext cx="11631562" cy="551022"/>
          </a:xfrm>
        </p:spPr>
        <p:txBody>
          <a:bodyPr>
            <a:normAutofit fontScale="90000"/>
          </a:bodyPr>
          <a:lstStyle/>
          <a:p>
            <a:r>
              <a:rPr lang="en-US" altLang="ko-KR" dirty="0" smtClean="0">
                <a:latin typeface="Arial" pitchFamily="34" charset="0"/>
                <a:cs typeface="Arial" pitchFamily="34" charset="0"/>
              </a:rPr>
              <a:t>TB bias(GEO-LEO) using IASI-A,-B, AIRS &amp; CrIS</a:t>
            </a:r>
            <a:endParaRPr lang="ko-KR" altLang="en-US" dirty="0">
              <a:latin typeface="Arial" pitchFamily="34" charset="0"/>
              <a:cs typeface="Arial" pitchFamily="34" charset="0"/>
            </a:endParaRPr>
          </a:p>
        </p:txBody>
      </p:sp>
      <p:sp>
        <p:nvSpPr>
          <p:cNvPr id="2" name="슬라이드 번호 개체 틀 1"/>
          <p:cNvSpPr>
            <a:spLocks noGrp="1"/>
          </p:cNvSpPr>
          <p:nvPr>
            <p:ph type="sldNum" sz="quarter" idx="4294967295"/>
          </p:nvPr>
        </p:nvSpPr>
        <p:spPr>
          <a:xfrm>
            <a:off x="9347200" y="6356350"/>
            <a:ext cx="2844800" cy="365125"/>
          </a:xfrm>
          <a:prstGeom prst="rect">
            <a:avLst/>
          </a:prstGeom>
        </p:spPr>
        <p:txBody>
          <a:bodyPr/>
          <a:lstStyle/>
          <a:p>
            <a:fld id="{273A13E0-CAA0-48C7-A1BB-9FADCF9E43F8}" type="slidenum">
              <a:rPr lang="ko-KR" altLang="en-US" smtClean="0"/>
              <a:t>4</a:t>
            </a:fld>
            <a:endParaRPr lang="ko-KR" altLang="en-US" dirty="0"/>
          </a:p>
        </p:txBody>
      </p:sp>
      <p:graphicFrame>
        <p:nvGraphicFramePr>
          <p:cNvPr id="13" name="표 12"/>
          <p:cNvGraphicFramePr>
            <a:graphicFrameLocks noGrp="1"/>
          </p:cNvGraphicFramePr>
          <p:nvPr>
            <p:extLst>
              <p:ext uri="{D42A27DB-BD31-4B8C-83A1-F6EECF244321}">
                <p14:modId xmlns:p14="http://schemas.microsoft.com/office/powerpoint/2010/main" val="733108799"/>
              </p:ext>
            </p:extLst>
          </p:nvPr>
        </p:nvGraphicFramePr>
        <p:xfrm>
          <a:off x="7360192" y="1171842"/>
          <a:ext cx="4635165" cy="5455920"/>
        </p:xfrm>
        <a:graphic>
          <a:graphicData uri="http://schemas.openxmlformats.org/drawingml/2006/table">
            <a:tbl>
              <a:tblPr firstRow="1" bandRow="1"/>
              <a:tblGrid>
                <a:gridCol w="761256">
                  <a:extLst>
                    <a:ext uri="{9D8B030D-6E8A-4147-A177-3AD203B41FA5}">
                      <a16:colId xmlns:a16="http://schemas.microsoft.com/office/drawing/2014/main" val="20000"/>
                    </a:ext>
                  </a:extLst>
                </a:gridCol>
                <a:gridCol w="796413">
                  <a:extLst>
                    <a:ext uri="{9D8B030D-6E8A-4147-A177-3AD203B41FA5}">
                      <a16:colId xmlns:a16="http://schemas.microsoft.com/office/drawing/2014/main" val="20001"/>
                    </a:ext>
                  </a:extLst>
                </a:gridCol>
                <a:gridCol w="786580">
                  <a:extLst>
                    <a:ext uri="{9D8B030D-6E8A-4147-A177-3AD203B41FA5}">
                      <a16:colId xmlns:a16="http://schemas.microsoft.com/office/drawing/2014/main" val="20002"/>
                    </a:ext>
                  </a:extLst>
                </a:gridCol>
                <a:gridCol w="806245">
                  <a:extLst>
                    <a:ext uri="{9D8B030D-6E8A-4147-A177-3AD203B41FA5}">
                      <a16:colId xmlns:a16="http://schemas.microsoft.com/office/drawing/2014/main" val="20003"/>
                    </a:ext>
                  </a:extLst>
                </a:gridCol>
                <a:gridCol w="757084">
                  <a:extLst>
                    <a:ext uri="{9D8B030D-6E8A-4147-A177-3AD203B41FA5}">
                      <a16:colId xmlns:a16="http://schemas.microsoft.com/office/drawing/2014/main" val="20004"/>
                    </a:ext>
                  </a:extLst>
                </a:gridCol>
                <a:gridCol w="727587">
                  <a:extLst>
                    <a:ext uri="{9D8B030D-6E8A-4147-A177-3AD203B41FA5}">
                      <a16:colId xmlns:a16="http://schemas.microsoft.com/office/drawing/2014/main" val="20005"/>
                    </a:ext>
                  </a:extLst>
                </a:gridCol>
              </a:tblGrid>
              <a:tr h="231636">
                <a:tc gridSpan="2">
                  <a:txBody>
                    <a:bodyPr/>
                    <a:lstStyle>
                      <a:lvl1pPr marL="0" algn="l" defTabSz="914400" rtl="0" eaLnBrk="1" latinLnBrk="0" hangingPunct="1">
                        <a:defRPr sz="1800" b="1" kern="1200">
                          <a:solidFill>
                            <a:schemeClr val="lt1"/>
                          </a:solidFill>
                          <a:latin typeface="Arial"/>
                          <a:ea typeface="맑은 고딕"/>
                        </a:defRPr>
                      </a:lvl1pPr>
                      <a:lvl2pPr marL="457200" algn="l" defTabSz="914400" rtl="0" eaLnBrk="1" latinLnBrk="0" hangingPunct="1">
                        <a:defRPr sz="1800" b="1" kern="1200">
                          <a:solidFill>
                            <a:schemeClr val="lt1"/>
                          </a:solidFill>
                          <a:latin typeface="Arial"/>
                          <a:ea typeface="맑은 고딕"/>
                        </a:defRPr>
                      </a:lvl2pPr>
                      <a:lvl3pPr marL="914400" algn="l" defTabSz="914400" rtl="0" eaLnBrk="1" latinLnBrk="0" hangingPunct="1">
                        <a:defRPr sz="1800" b="1" kern="1200">
                          <a:solidFill>
                            <a:schemeClr val="lt1"/>
                          </a:solidFill>
                          <a:latin typeface="Arial"/>
                          <a:ea typeface="맑은 고딕"/>
                        </a:defRPr>
                      </a:lvl3pPr>
                      <a:lvl4pPr marL="1371600" algn="l" defTabSz="914400" rtl="0" eaLnBrk="1" latinLnBrk="0" hangingPunct="1">
                        <a:defRPr sz="1800" b="1" kern="1200">
                          <a:solidFill>
                            <a:schemeClr val="lt1"/>
                          </a:solidFill>
                          <a:latin typeface="Arial"/>
                          <a:ea typeface="맑은 고딕"/>
                        </a:defRPr>
                      </a:lvl4pPr>
                      <a:lvl5pPr marL="1828800" algn="l" defTabSz="914400" rtl="0" eaLnBrk="1" latinLnBrk="0" hangingPunct="1">
                        <a:defRPr sz="1800" b="1" kern="1200">
                          <a:solidFill>
                            <a:schemeClr val="lt1"/>
                          </a:solidFill>
                          <a:latin typeface="Arial"/>
                          <a:ea typeface="맑은 고딕"/>
                        </a:defRPr>
                      </a:lvl5pPr>
                      <a:lvl6pPr marL="2286000" algn="l" defTabSz="914400" rtl="0" eaLnBrk="1" latinLnBrk="0" hangingPunct="1">
                        <a:defRPr sz="1800" b="1" kern="1200">
                          <a:solidFill>
                            <a:schemeClr val="lt1"/>
                          </a:solidFill>
                          <a:latin typeface="Arial"/>
                          <a:ea typeface="맑은 고딕"/>
                        </a:defRPr>
                      </a:lvl6pPr>
                      <a:lvl7pPr marL="2743200" algn="l" defTabSz="914400" rtl="0" eaLnBrk="1" latinLnBrk="0" hangingPunct="1">
                        <a:defRPr sz="1800" b="1" kern="1200">
                          <a:solidFill>
                            <a:schemeClr val="lt1"/>
                          </a:solidFill>
                          <a:latin typeface="Arial"/>
                          <a:ea typeface="맑은 고딕"/>
                        </a:defRPr>
                      </a:lvl7pPr>
                      <a:lvl8pPr marL="3200400" algn="l" defTabSz="914400" rtl="0" eaLnBrk="1" latinLnBrk="0" hangingPunct="1">
                        <a:defRPr sz="1800" b="1" kern="1200">
                          <a:solidFill>
                            <a:schemeClr val="lt1"/>
                          </a:solidFill>
                          <a:latin typeface="Arial"/>
                          <a:ea typeface="맑은 고딕"/>
                        </a:defRPr>
                      </a:lvl8pPr>
                      <a:lvl9pPr marL="3657600" algn="l" defTabSz="914400" rtl="0" eaLnBrk="1" latinLnBrk="0" hangingPunct="1">
                        <a:defRPr sz="1800" b="1" kern="1200">
                          <a:solidFill>
                            <a:schemeClr val="lt1"/>
                          </a:solidFill>
                          <a:latin typeface="Arial"/>
                          <a:ea typeface="맑은 고딕"/>
                        </a:defRPr>
                      </a:lvl9pPr>
                    </a:lstStyle>
                    <a:p>
                      <a:pPr algn="ctr" latinLnBrk="1"/>
                      <a:endParaRPr lang="ko-KR" altLang="en-US" sz="1200" dirty="0">
                        <a:solidFill>
                          <a:srgbClr val="002060"/>
                        </a:solidFill>
                        <a:latin typeface="Arial" pitchFamily="34" charset="0"/>
                        <a:cs typeface="Arial" pitchFamily="34" charset="0"/>
                      </a:endParaRPr>
                    </a:p>
                  </a:txBody>
                  <a:tcPr marL="121920" marR="121920"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latinLnBrk="1"/>
                      <a:endParaRPr lang="ko-KR" altLang="en-US"/>
                    </a:p>
                  </a:txBody>
                  <a:tcPr/>
                </a:tc>
                <a:tc>
                  <a:txBody>
                    <a:bodyPr/>
                    <a:lstStyle>
                      <a:lvl1pPr marL="0" algn="l" defTabSz="914400" rtl="0" eaLnBrk="1" latinLnBrk="0" hangingPunct="1">
                        <a:defRPr sz="1800" b="1" kern="1200">
                          <a:solidFill>
                            <a:schemeClr val="lt1"/>
                          </a:solidFill>
                          <a:latin typeface="Arial"/>
                          <a:ea typeface="맑은 고딕"/>
                        </a:defRPr>
                      </a:lvl1pPr>
                      <a:lvl2pPr marL="457200" algn="l" defTabSz="914400" rtl="0" eaLnBrk="1" latinLnBrk="0" hangingPunct="1">
                        <a:defRPr sz="1800" b="1" kern="1200">
                          <a:solidFill>
                            <a:schemeClr val="lt1"/>
                          </a:solidFill>
                          <a:latin typeface="Arial"/>
                          <a:ea typeface="맑은 고딕"/>
                        </a:defRPr>
                      </a:lvl2pPr>
                      <a:lvl3pPr marL="914400" algn="l" defTabSz="914400" rtl="0" eaLnBrk="1" latinLnBrk="0" hangingPunct="1">
                        <a:defRPr sz="1800" b="1" kern="1200">
                          <a:solidFill>
                            <a:schemeClr val="lt1"/>
                          </a:solidFill>
                          <a:latin typeface="Arial"/>
                          <a:ea typeface="맑은 고딕"/>
                        </a:defRPr>
                      </a:lvl3pPr>
                      <a:lvl4pPr marL="1371600" algn="l" defTabSz="914400" rtl="0" eaLnBrk="1" latinLnBrk="0" hangingPunct="1">
                        <a:defRPr sz="1800" b="1" kern="1200">
                          <a:solidFill>
                            <a:schemeClr val="lt1"/>
                          </a:solidFill>
                          <a:latin typeface="Arial"/>
                          <a:ea typeface="맑은 고딕"/>
                        </a:defRPr>
                      </a:lvl4pPr>
                      <a:lvl5pPr marL="1828800" algn="l" defTabSz="914400" rtl="0" eaLnBrk="1" latinLnBrk="0" hangingPunct="1">
                        <a:defRPr sz="1800" b="1" kern="1200">
                          <a:solidFill>
                            <a:schemeClr val="lt1"/>
                          </a:solidFill>
                          <a:latin typeface="Arial"/>
                          <a:ea typeface="맑은 고딕"/>
                        </a:defRPr>
                      </a:lvl5pPr>
                      <a:lvl6pPr marL="2286000" algn="l" defTabSz="914400" rtl="0" eaLnBrk="1" latinLnBrk="0" hangingPunct="1">
                        <a:defRPr sz="1800" b="1" kern="1200">
                          <a:solidFill>
                            <a:schemeClr val="lt1"/>
                          </a:solidFill>
                          <a:latin typeface="Arial"/>
                          <a:ea typeface="맑은 고딕"/>
                        </a:defRPr>
                      </a:lvl6pPr>
                      <a:lvl7pPr marL="2743200" algn="l" defTabSz="914400" rtl="0" eaLnBrk="1" latinLnBrk="0" hangingPunct="1">
                        <a:defRPr sz="1800" b="1" kern="1200">
                          <a:solidFill>
                            <a:schemeClr val="lt1"/>
                          </a:solidFill>
                          <a:latin typeface="Arial"/>
                          <a:ea typeface="맑은 고딕"/>
                        </a:defRPr>
                      </a:lvl7pPr>
                      <a:lvl8pPr marL="3200400" algn="l" defTabSz="914400" rtl="0" eaLnBrk="1" latinLnBrk="0" hangingPunct="1">
                        <a:defRPr sz="1800" b="1" kern="1200">
                          <a:solidFill>
                            <a:schemeClr val="lt1"/>
                          </a:solidFill>
                          <a:latin typeface="Arial"/>
                          <a:ea typeface="맑은 고딕"/>
                        </a:defRPr>
                      </a:lvl8pPr>
                      <a:lvl9pPr marL="3657600" algn="l" defTabSz="914400" rtl="0" eaLnBrk="1" latinLnBrk="0" hangingPunct="1">
                        <a:defRPr sz="1800" b="1" kern="1200">
                          <a:solidFill>
                            <a:schemeClr val="lt1"/>
                          </a:solidFill>
                          <a:latin typeface="Arial"/>
                          <a:ea typeface="맑은 고딕"/>
                        </a:defRPr>
                      </a:lvl9pPr>
                    </a:lstStyle>
                    <a:p>
                      <a:pPr algn="ctr" latinLnBrk="1"/>
                      <a:r>
                        <a:rPr lang="en-US" altLang="ko-KR" sz="1200" dirty="0" smtClean="0">
                          <a:solidFill>
                            <a:srgbClr val="002060"/>
                          </a:solidFill>
                          <a:latin typeface="Arial" pitchFamily="34" charset="0"/>
                          <a:cs typeface="Arial" pitchFamily="34" charset="0"/>
                        </a:rPr>
                        <a:t>IASI-A</a:t>
                      </a:r>
                      <a:endParaRPr lang="ko-KR" altLang="en-US" sz="1200" dirty="0">
                        <a:solidFill>
                          <a:srgbClr val="002060"/>
                        </a:solidFill>
                        <a:latin typeface="Arial" pitchFamily="34" charset="0"/>
                        <a:cs typeface="Arial" pitchFamily="34" charset="0"/>
                      </a:endParaRPr>
                    </a:p>
                  </a:txBody>
                  <a:tcPr marL="121920" marR="121920" anchor="ctr">
                    <a:lnL w="12700" cmpd="sng">
                      <a:no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b="1" kern="1200">
                          <a:solidFill>
                            <a:schemeClr val="lt1"/>
                          </a:solidFill>
                          <a:latin typeface="Arial"/>
                          <a:ea typeface="맑은 고딕"/>
                        </a:defRPr>
                      </a:lvl1pPr>
                      <a:lvl2pPr marL="457200" algn="l" defTabSz="914400" rtl="0" eaLnBrk="1" latinLnBrk="0" hangingPunct="1">
                        <a:defRPr sz="1800" b="1" kern="1200">
                          <a:solidFill>
                            <a:schemeClr val="lt1"/>
                          </a:solidFill>
                          <a:latin typeface="Arial"/>
                          <a:ea typeface="맑은 고딕"/>
                        </a:defRPr>
                      </a:lvl2pPr>
                      <a:lvl3pPr marL="914400" algn="l" defTabSz="914400" rtl="0" eaLnBrk="1" latinLnBrk="0" hangingPunct="1">
                        <a:defRPr sz="1800" b="1" kern="1200">
                          <a:solidFill>
                            <a:schemeClr val="lt1"/>
                          </a:solidFill>
                          <a:latin typeface="Arial"/>
                          <a:ea typeface="맑은 고딕"/>
                        </a:defRPr>
                      </a:lvl3pPr>
                      <a:lvl4pPr marL="1371600" algn="l" defTabSz="914400" rtl="0" eaLnBrk="1" latinLnBrk="0" hangingPunct="1">
                        <a:defRPr sz="1800" b="1" kern="1200">
                          <a:solidFill>
                            <a:schemeClr val="lt1"/>
                          </a:solidFill>
                          <a:latin typeface="Arial"/>
                          <a:ea typeface="맑은 고딕"/>
                        </a:defRPr>
                      </a:lvl4pPr>
                      <a:lvl5pPr marL="1828800" algn="l" defTabSz="914400" rtl="0" eaLnBrk="1" latinLnBrk="0" hangingPunct="1">
                        <a:defRPr sz="1800" b="1" kern="1200">
                          <a:solidFill>
                            <a:schemeClr val="lt1"/>
                          </a:solidFill>
                          <a:latin typeface="Arial"/>
                          <a:ea typeface="맑은 고딕"/>
                        </a:defRPr>
                      </a:lvl5pPr>
                      <a:lvl6pPr marL="2286000" algn="l" defTabSz="914400" rtl="0" eaLnBrk="1" latinLnBrk="0" hangingPunct="1">
                        <a:defRPr sz="1800" b="1" kern="1200">
                          <a:solidFill>
                            <a:schemeClr val="lt1"/>
                          </a:solidFill>
                          <a:latin typeface="Arial"/>
                          <a:ea typeface="맑은 고딕"/>
                        </a:defRPr>
                      </a:lvl6pPr>
                      <a:lvl7pPr marL="2743200" algn="l" defTabSz="914400" rtl="0" eaLnBrk="1" latinLnBrk="0" hangingPunct="1">
                        <a:defRPr sz="1800" b="1" kern="1200">
                          <a:solidFill>
                            <a:schemeClr val="lt1"/>
                          </a:solidFill>
                          <a:latin typeface="Arial"/>
                          <a:ea typeface="맑은 고딕"/>
                        </a:defRPr>
                      </a:lvl7pPr>
                      <a:lvl8pPr marL="3200400" algn="l" defTabSz="914400" rtl="0" eaLnBrk="1" latinLnBrk="0" hangingPunct="1">
                        <a:defRPr sz="1800" b="1" kern="1200">
                          <a:solidFill>
                            <a:schemeClr val="lt1"/>
                          </a:solidFill>
                          <a:latin typeface="Arial"/>
                          <a:ea typeface="맑은 고딕"/>
                        </a:defRPr>
                      </a:lvl8pPr>
                      <a:lvl9pPr marL="3657600" algn="l" defTabSz="914400" rtl="0" eaLnBrk="1" latinLnBrk="0" hangingPunct="1">
                        <a:defRPr sz="1800" b="1" kern="1200">
                          <a:solidFill>
                            <a:schemeClr val="lt1"/>
                          </a:solidFill>
                          <a:latin typeface="Arial"/>
                          <a:ea typeface="맑은 고딕"/>
                        </a:defRPr>
                      </a:lvl9pPr>
                    </a:lstStyle>
                    <a:p>
                      <a:pPr algn="ctr" latinLnBrk="1"/>
                      <a:r>
                        <a:rPr lang="en-US" altLang="ko-KR" sz="1200" dirty="0" smtClean="0">
                          <a:solidFill>
                            <a:srgbClr val="002060"/>
                          </a:solidFill>
                          <a:latin typeface="Arial" pitchFamily="34" charset="0"/>
                          <a:cs typeface="Arial" pitchFamily="34" charset="0"/>
                        </a:rPr>
                        <a:t>IASI-B</a:t>
                      </a:r>
                      <a:endParaRPr lang="ko-KR" altLang="en-US" sz="1200" dirty="0">
                        <a:solidFill>
                          <a:srgbClr val="002060"/>
                        </a:solidFill>
                        <a:latin typeface="Arial" pitchFamily="34" charset="0"/>
                        <a:cs typeface="Arial" pitchFamily="34" charset="0"/>
                      </a:endParaRPr>
                    </a:p>
                  </a:txBody>
                  <a:tcPr marL="121920" marR="12192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b="1" kern="1200">
                          <a:solidFill>
                            <a:schemeClr val="lt1"/>
                          </a:solidFill>
                          <a:latin typeface="Arial"/>
                          <a:ea typeface="맑은 고딕"/>
                        </a:defRPr>
                      </a:lvl1pPr>
                      <a:lvl2pPr marL="457200" algn="l" defTabSz="914400" rtl="0" eaLnBrk="1" latinLnBrk="0" hangingPunct="1">
                        <a:defRPr sz="1800" b="1" kern="1200">
                          <a:solidFill>
                            <a:schemeClr val="lt1"/>
                          </a:solidFill>
                          <a:latin typeface="Arial"/>
                          <a:ea typeface="맑은 고딕"/>
                        </a:defRPr>
                      </a:lvl2pPr>
                      <a:lvl3pPr marL="914400" algn="l" defTabSz="914400" rtl="0" eaLnBrk="1" latinLnBrk="0" hangingPunct="1">
                        <a:defRPr sz="1800" b="1" kern="1200">
                          <a:solidFill>
                            <a:schemeClr val="lt1"/>
                          </a:solidFill>
                          <a:latin typeface="Arial"/>
                          <a:ea typeface="맑은 고딕"/>
                        </a:defRPr>
                      </a:lvl3pPr>
                      <a:lvl4pPr marL="1371600" algn="l" defTabSz="914400" rtl="0" eaLnBrk="1" latinLnBrk="0" hangingPunct="1">
                        <a:defRPr sz="1800" b="1" kern="1200">
                          <a:solidFill>
                            <a:schemeClr val="lt1"/>
                          </a:solidFill>
                          <a:latin typeface="Arial"/>
                          <a:ea typeface="맑은 고딕"/>
                        </a:defRPr>
                      </a:lvl4pPr>
                      <a:lvl5pPr marL="1828800" algn="l" defTabSz="914400" rtl="0" eaLnBrk="1" latinLnBrk="0" hangingPunct="1">
                        <a:defRPr sz="1800" b="1" kern="1200">
                          <a:solidFill>
                            <a:schemeClr val="lt1"/>
                          </a:solidFill>
                          <a:latin typeface="Arial"/>
                          <a:ea typeface="맑은 고딕"/>
                        </a:defRPr>
                      </a:lvl5pPr>
                      <a:lvl6pPr marL="2286000" algn="l" defTabSz="914400" rtl="0" eaLnBrk="1" latinLnBrk="0" hangingPunct="1">
                        <a:defRPr sz="1800" b="1" kern="1200">
                          <a:solidFill>
                            <a:schemeClr val="lt1"/>
                          </a:solidFill>
                          <a:latin typeface="Arial"/>
                          <a:ea typeface="맑은 고딕"/>
                        </a:defRPr>
                      </a:lvl6pPr>
                      <a:lvl7pPr marL="2743200" algn="l" defTabSz="914400" rtl="0" eaLnBrk="1" latinLnBrk="0" hangingPunct="1">
                        <a:defRPr sz="1800" b="1" kern="1200">
                          <a:solidFill>
                            <a:schemeClr val="lt1"/>
                          </a:solidFill>
                          <a:latin typeface="Arial"/>
                          <a:ea typeface="맑은 고딕"/>
                        </a:defRPr>
                      </a:lvl7pPr>
                      <a:lvl8pPr marL="3200400" algn="l" defTabSz="914400" rtl="0" eaLnBrk="1" latinLnBrk="0" hangingPunct="1">
                        <a:defRPr sz="1800" b="1" kern="1200">
                          <a:solidFill>
                            <a:schemeClr val="lt1"/>
                          </a:solidFill>
                          <a:latin typeface="Arial"/>
                          <a:ea typeface="맑은 고딕"/>
                        </a:defRPr>
                      </a:lvl8pPr>
                      <a:lvl9pPr marL="3657600" algn="l" defTabSz="914400" rtl="0" eaLnBrk="1" latinLnBrk="0" hangingPunct="1">
                        <a:defRPr sz="1800" b="1" kern="1200">
                          <a:solidFill>
                            <a:schemeClr val="lt1"/>
                          </a:solidFill>
                          <a:latin typeface="Arial"/>
                          <a:ea typeface="맑은 고딕"/>
                        </a:defRPr>
                      </a:lvl9pPr>
                    </a:lstStyle>
                    <a:p>
                      <a:pPr algn="ctr" latinLnBrk="1"/>
                      <a:r>
                        <a:rPr lang="en-US" altLang="ko-KR" sz="1200" dirty="0" smtClean="0">
                          <a:solidFill>
                            <a:srgbClr val="002060"/>
                          </a:solidFill>
                          <a:latin typeface="Arial" pitchFamily="34" charset="0"/>
                          <a:cs typeface="Arial" pitchFamily="34" charset="0"/>
                        </a:rPr>
                        <a:t>AIRS</a:t>
                      </a:r>
                      <a:endParaRPr lang="ko-KR" altLang="en-US" sz="1200" dirty="0">
                        <a:solidFill>
                          <a:srgbClr val="002060"/>
                        </a:solidFill>
                        <a:latin typeface="Arial" pitchFamily="34" charset="0"/>
                        <a:cs typeface="Arial" pitchFamily="34" charset="0"/>
                      </a:endParaRPr>
                    </a:p>
                  </a:txBody>
                  <a:tcPr marL="121920" marR="12192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b="1" kern="1200">
                          <a:solidFill>
                            <a:schemeClr val="lt1"/>
                          </a:solidFill>
                          <a:latin typeface="Arial"/>
                          <a:ea typeface="맑은 고딕"/>
                        </a:defRPr>
                      </a:lvl1pPr>
                      <a:lvl2pPr marL="457200" algn="l" defTabSz="914400" rtl="0" eaLnBrk="1" latinLnBrk="0" hangingPunct="1">
                        <a:defRPr sz="1800" b="1" kern="1200">
                          <a:solidFill>
                            <a:schemeClr val="lt1"/>
                          </a:solidFill>
                          <a:latin typeface="Arial"/>
                          <a:ea typeface="맑은 고딕"/>
                        </a:defRPr>
                      </a:lvl2pPr>
                      <a:lvl3pPr marL="914400" algn="l" defTabSz="914400" rtl="0" eaLnBrk="1" latinLnBrk="0" hangingPunct="1">
                        <a:defRPr sz="1800" b="1" kern="1200">
                          <a:solidFill>
                            <a:schemeClr val="lt1"/>
                          </a:solidFill>
                          <a:latin typeface="Arial"/>
                          <a:ea typeface="맑은 고딕"/>
                        </a:defRPr>
                      </a:lvl3pPr>
                      <a:lvl4pPr marL="1371600" algn="l" defTabSz="914400" rtl="0" eaLnBrk="1" latinLnBrk="0" hangingPunct="1">
                        <a:defRPr sz="1800" b="1" kern="1200">
                          <a:solidFill>
                            <a:schemeClr val="lt1"/>
                          </a:solidFill>
                          <a:latin typeface="Arial"/>
                          <a:ea typeface="맑은 고딕"/>
                        </a:defRPr>
                      </a:lvl4pPr>
                      <a:lvl5pPr marL="1828800" algn="l" defTabSz="914400" rtl="0" eaLnBrk="1" latinLnBrk="0" hangingPunct="1">
                        <a:defRPr sz="1800" b="1" kern="1200">
                          <a:solidFill>
                            <a:schemeClr val="lt1"/>
                          </a:solidFill>
                          <a:latin typeface="Arial"/>
                          <a:ea typeface="맑은 고딕"/>
                        </a:defRPr>
                      </a:lvl5pPr>
                      <a:lvl6pPr marL="2286000" algn="l" defTabSz="914400" rtl="0" eaLnBrk="1" latinLnBrk="0" hangingPunct="1">
                        <a:defRPr sz="1800" b="1" kern="1200">
                          <a:solidFill>
                            <a:schemeClr val="lt1"/>
                          </a:solidFill>
                          <a:latin typeface="Arial"/>
                          <a:ea typeface="맑은 고딕"/>
                        </a:defRPr>
                      </a:lvl6pPr>
                      <a:lvl7pPr marL="2743200" algn="l" defTabSz="914400" rtl="0" eaLnBrk="1" latinLnBrk="0" hangingPunct="1">
                        <a:defRPr sz="1800" b="1" kern="1200">
                          <a:solidFill>
                            <a:schemeClr val="lt1"/>
                          </a:solidFill>
                          <a:latin typeface="Arial"/>
                          <a:ea typeface="맑은 고딕"/>
                        </a:defRPr>
                      </a:lvl7pPr>
                      <a:lvl8pPr marL="3200400" algn="l" defTabSz="914400" rtl="0" eaLnBrk="1" latinLnBrk="0" hangingPunct="1">
                        <a:defRPr sz="1800" b="1" kern="1200">
                          <a:solidFill>
                            <a:schemeClr val="lt1"/>
                          </a:solidFill>
                          <a:latin typeface="Arial"/>
                          <a:ea typeface="맑은 고딕"/>
                        </a:defRPr>
                      </a:lvl8pPr>
                      <a:lvl9pPr marL="3657600" algn="l" defTabSz="914400" rtl="0" eaLnBrk="1" latinLnBrk="0" hangingPunct="1">
                        <a:defRPr sz="1800" b="1" kern="1200">
                          <a:solidFill>
                            <a:schemeClr val="lt1"/>
                          </a:solidFill>
                          <a:latin typeface="Arial"/>
                          <a:ea typeface="맑은 고딕"/>
                        </a:defRPr>
                      </a:lvl9pPr>
                    </a:lstStyle>
                    <a:p>
                      <a:pPr algn="ctr" latinLnBrk="1"/>
                      <a:r>
                        <a:rPr lang="en-US" altLang="ko-KR" sz="1200" dirty="0" smtClean="0">
                          <a:solidFill>
                            <a:srgbClr val="002060"/>
                          </a:solidFill>
                          <a:latin typeface="Arial" pitchFamily="34" charset="0"/>
                          <a:cs typeface="Arial" pitchFamily="34" charset="0"/>
                        </a:rPr>
                        <a:t>CrIS</a:t>
                      </a:r>
                      <a:endParaRPr lang="ko-KR" altLang="en-US" sz="1200" dirty="0">
                        <a:solidFill>
                          <a:srgbClr val="002060"/>
                        </a:solidFill>
                        <a:latin typeface="Arial" pitchFamily="34" charset="0"/>
                        <a:cs typeface="Arial" pitchFamily="34" charset="0"/>
                      </a:endParaRPr>
                    </a:p>
                  </a:txBody>
                  <a:tcPr marL="121920" marR="12192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0"/>
                  </a:ext>
                </a:extLst>
              </a:tr>
              <a:tr h="231636">
                <a:tc rowSpan="5">
                  <a:txBody>
                    <a:bodyPr/>
                    <a:lstStyle>
                      <a:lvl1pPr marL="0" algn="l" defTabSz="914400" rtl="0" eaLnBrk="1" latinLnBrk="0" hangingPunct="1">
                        <a:defRPr sz="1800" kern="1200">
                          <a:solidFill>
                            <a:schemeClr val="dk1"/>
                          </a:solidFill>
                          <a:latin typeface="Arial"/>
                          <a:ea typeface="맑은 고딕"/>
                        </a:defRPr>
                      </a:lvl1pPr>
                      <a:lvl2pPr marL="457200" algn="l" defTabSz="914400" rtl="0" eaLnBrk="1" latinLnBrk="0" hangingPunct="1">
                        <a:defRPr sz="1800" kern="1200">
                          <a:solidFill>
                            <a:schemeClr val="dk1"/>
                          </a:solidFill>
                          <a:latin typeface="Arial"/>
                          <a:ea typeface="맑은 고딕"/>
                        </a:defRPr>
                      </a:lvl2pPr>
                      <a:lvl3pPr marL="914400" algn="l" defTabSz="914400" rtl="0" eaLnBrk="1" latinLnBrk="0" hangingPunct="1">
                        <a:defRPr sz="1800" kern="1200">
                          <a:solidFill>
                            <a:schemeClr val="dk1"/>
                          </a:solidFill>
                          <a:latin typeface="Arial"/>
                          <a:ea typeface="맑은 고딕"/>
                        </a:defRPr>
                      </a:lvl3pPr>
                      <a:lvl4pPr marL="1371600" algn="l" defTabSz="914400" rtl="0" eaLnBrk="1" latinLnBrk="0" hangingPunct="1">
                        <a:defRPr sz="1800" kern="1200">
                          <a:solidFill>
                            <a:schemeClr val="dk1"/>
                          </a:solidFill>
                          <a:latin typeface="Arial"/>
                          <a:ea typeface="맑은 고딕"/>
                        </a:defRPr>
                      </a:lvl4pPr>
                      <a:lvl5pPr marL="1828800" algn="l" defTabSz="914400" rtl="0" eaLnBrk="1" latinLnBrk="0" hangingPunct="1">
                        <a:defRPr sz="1800" kern="1200">
                          <a:solidFill>
                            <a:schemeClr val="dk1"/>
                          </a:solidFill>
                          <a:latin typeface="Arial"/>
                          <a:ea typeface="맑은 고딕"/>
                        </a:defRPr>
                      </a:lvl5pPr>
                      <a:lvl6pPr marL="2286000" algn="l" defTabSz="914400" rtl="0" eaLnBrk="1" latinLnBrk="0" hangingPunct="1">
                        <a:defRPr sz="1800" kern="1200">
                          <a:solidFill>
                            <a:schemeClr val="dk1"/>
                          </a:solidFill>
                          <a:latin typeface="Arial"/>
                          <a:ea typeface="맑은 고딕"/>
                        </a:defRPr>
                      </a:lvl6pPr>
                      <a:lvl7pPr marL="2743200" algn="l" defTabSz="914400" rtl="0" eaLnBrk="1" latinLnBrk="0" hangingPunct="1">
                        <a:defRPr sz="1800" kern="1200">
                          <a:solidFill>
                            <a:schemeClr val="dk1"/>
                          </a:solidFill>
                          <a:latin typeface="Arial"/>
                          <a:ea typeface="맑은 고딕"/>
                        </a:defRPr>
                      </a:lvl7pPr>
                      <a:lvl8pPr marL="3200400" algn="l" defTabSz="914400" rtl="0" eaLnBrk="1" latinLnBrk="0" hangingPunct="1">
                        <a:defRPr sz="1800" kern="1200">
                          <a:solidFill>
                            <a:schemeClr val="dk1"/>
                          </a:solidFill>
                          <a:latin typeface="Arial"/>
                          <a:ea typeface="맑은 고딕"/>
                        </a:defRPr>
                      </a:lvl8pPr>
                      <a:lvl9pPr marL="3657600" algn="l" defTabSz="914400" rtl="0" eaLnBrk="1" latinLnBrk="0" hangingPunct="1">
                        <a:defRPr sz="1800" kern="1200">
                          <a:solidFill>
                            <a:schemeClr val="dk1"/>
                          </a:solidFill>
                          <a:latin typeface="Arial"/>
                          <a:ea typeface="맑은 고딕"/>
                        </a:defRPr>
                      </a:lvl9pPr>
                    </a:lstStyle>
                    <a:p>
                      <a:pPr algn="ctr" latinLnBrk="1"/>
                      <a:r>
                        <a:rPr lang="en-US" altLang="ko-KR" sz="1200" b="1" dirty="0" smtClean="0">
                          <a:solidFill>
                            <a:srgbClr val="002060"/>
                          </a:solidFill>
                          <a:latin typeface="Arial" pitchFamily="34" charset="0"/>
                          <a:cs typeface="Arial" pitchFamily="34" charset="0"/>
                        </a:rPr>
                        <a:t>IR1</a:t>
                      </a:r>
                    </a:p>
                  </a:txBody>
                  <a:tcPr marL="121920" marR="121920"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맑은 고딕"/>
                        </a:defRPr>
                      </a:lvl1pPr>
                      <a:lvl2pPr marL="457200" algn="l" defTabSz="914400" rtl="0" eaLnBrk="1" latinLnBrk="0" hangingPunct="1">
                        <a:defRPr sz="1800" kern="1200">
                          <a:solidFill>
                            <a:schemeClr val="dk1"/>
                          </a:solidFill>
                          <a:latin typeface="Arial"/>
                          <a:ea typeface="맑은 고딕"/>
                        </a:defRPr>
                      </a:lvl2pPr>
                      <a:lvl3pPr marL="914400" algn="l" defTabSz="914400" rtl="0" eaLnBrk="1" latinLnBrk="0" hangingPunct="1">
                        <a:defRPr sz="1800" kern="1200">
                          <a:solidFill>
                            <a:schemeClr val="dk1"/>
                          </a:solidFill>
                          <a:latin typeface="Arial"/>
                          <a:ea typeface="맑은 고딕"/>
                        </a:defRPr>
                      </a:lvl3pPr>
                      <a:lvl4pPr marL="1371600" algn="l" defTabSz="914400" rtl="0" eaLnBrk="1" latinLnBrk="0" hangingPunct="1">
                        <a:defRPr sz="1800" kern="1200">
                          <a:solidFill>
                            <a:schemeClr val="dk1"/>
                          </a:solidFill>
                          <a:latin typeface="Arial"/>
                          <a:ea typeface="맑은 고딕"/>
                        </a:defRPr>
                      </a:lvl4pPr>
                      <a:lvl5pPr marL="1828800" algn="l" defTabSz="914400" rtl="0" eaLnBrk="1" latinLnBrk="0" hangingPunct="1">
                        <a:defRPr sz="1800" kern="1200">
                          <a:solidFill>
                            <a:schemeClr val="dk1"/>
                          </a:solidFill>
                          <a:latin typeface="Arial"/>
                          <a:ea typeface="맑은 고딕"/>
                        </a:defRPr>
                      </a:lvl5pPr>
                      <a:lvl6pPr marL="2286000" algn="l" defTabSz="914400" rtl="0" eaLnBrk="1" latinLnBrk="0" hangingPunct="1">
                        <a:defRPr sz="1800" kern="1200">
                          <a:solidFill>
                            <a:schemeClr val="dk1"/>
                          </a:solidFill>
                          <a:latin typeface="Arial"/>
                          <a:ea typeface="맑은 고딕"/>
                        </a:defRPr>
                      </a:lvl6pPr>
                      <a:lvl7pPr marL="2743200" algn="l" defTabSz="914400" rtl="0" eaLnBrk="1" latinLnBrk="0" hangingPunct="1">
                        <a:defRPr sz="1800" kern="1200">
                          <a:solidFill>
                            <a:schemeClr val="dk1"/>
                          </a:solidFill>
                          <a:latin typeface="Arial"/>
                          <a:ea typeface="맑은 고딕"/>
                        </a:defRPr>
                      </a:lvl7pPr>
                      <a:lvl8pPr marL="3200400" algn="l" defTabSz="914400" rtl="0" eaLnBrk="1" latinLnBrk="0" hangingPunct="1">
                        <a:defRPr sz="1800" kern="1200">
                          <a:solidFill>
                            <a:schemeClr val="dk1"/>
                          </a:solidFill>
                          <a:latin typeface="Arial"/>
                          <a:ea typeface="맑은 고딕"/>
                        </a:defRPr>
                      </a:lvl8pPr>
                      <a:lvl9pPr marL="3657600" algn="l" defTabSz="914400" rtl="0" eaLnBrk="1" latinLnBrk="0" hangingPunct="1">
                        <a:defRPr sz="1800" kern="1200">
                          <a:solidFill>
                            <a:schemeClr val="dk1"/>
                          </a:solidFill>
                          <a:latin typeface="Arial"/>
                          <a:ea typeface="맑은 고딕"/>
                        </a:defRPr>
                      </a:lvl9pPr>
                    </a:lstStyle>
                    <a:p>
                      <a:pPr algn="ctr" latinLnBrk="1"/>
                      <a:r>
                        <a:rPr lang="en-US" altLang="ko-KR" sz="1100" dirty="0" smtClean="0">
                          <a:solidFill>
                            <a:srgbClr val="002060"/>
                          </a:solidFill>
                          <a:latin typeface="Arial" pitchFamily="34" charset="0"/>
                          <a:cs typeface="Arial" pitchFamily="34" charset="0"/>
                        </a:rPr>
                        <a:t>Number</a:t>
                      </a:r>
                      <a:endParaRPr lang="ko-KR" altLang="en-US" sz="1100" dirty="0">
                        <a:solidFill>
                          <a:srgbClr val="002060"/>
                        </a:solidFill>
                        <a:latin typeface="Arial" pitchFamily="34" charset="0"/>
                        <a:cs typeface="Arial" pitchFamily="34" charset="0"/>
                      </a:endParaRPr>
                    </a:p>
                  </a:txBody>
                  <a:tcPr marL="121920" marR="121920" anchor="ctr">
                    <a:lnL w="12700" cmpd="sng">
                      <a:noFill/>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spcAft>
                          <a:spcPts val="0"/>
                        </a:spcAft>
                      </a:pPr>
                      <a:r>
                        <a:rPr lang="en-US" sz="1000" kern="100" dirty="0">
                          <a:effectLst/>
                          <a:latin typeface="Arial" pitchFamily="34" charset="0"/>
                          <a:cs typeface="Arial" pitchFamily="34" charset="0"/>
                        </a:rPr>
                        <a:t>137840</a:t>
                      </a:r>
                      <a:endParaRPr lang="ko-KR" sz="1000" kern="100" dirty="0">
                        <a:effectLst/>
                        <a:latin typeface="Arial" pitchFamily="34" charset="0"/>
                        <a:cs typeface="Arial" pitchFamily="34" charset="0"/>
                      </a:endParaRPr>
                    </a:p>
                  </a:txBody>
                  <a:tcPr marL="121920" marR="121920" anchor="ctr">
                    <a:lnL w="12700" cmpd="sng">
                      <a:noFill/>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latinLnBrk="1">
                        <a:spcAft>
                          <a:spcPts val="0"/>
                        </a:spcAft>
                      </a:pPr>
                      <a:r>
                        <a:rPr lang="en-US" sz="1000" kern="100" dirty="0">
                          <a:effectLst/>
                          <a:latin typeface="Arial" pitchFamily="34" charset="0"/>
                          <a:cs typeface="Arial" pitchFamily="34" charset="0"/>
                        </a:rPr>
                        <a:t>109334</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latinLnBrk="1">
                        <a:spcAft>
                          <a:spcPts val="0"/>
                        </a:spcAft>
                      </a:pPr>
                      <a:r>
                        <a:rPr lang="en-US" sz="1000" kern="100" dirty="0">
                          <a:effectLst/>
                          <a:latin typeface="Arial" pitchFamily="34" charset="0"/>
                          <a:cs typeface="Arial" pitchFamily="34" charset="0"/>
                        </a:rPr>
                        <a:t>566782</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latinLnBrk="1">
                        <a:spcAft>
                          <a:spcPts val="0"/>
                        </a:spcAft>
                      </a:pPr>
                      <a:r>
                        <a:rPr lang="en-US" sz="1000" kern="100" dirty="0">
                          <a:effectLst/>
                          <a:latin typeface="Arial" pitchFamily="34" charset="0"/>
                          <a:cs typeface="Arial" pitchFamily="34" charset="0"/>
                        </a:rPr>
                        <a:t>241119</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1636">
                <a:tc vMerge="1">
                  <a:txBody>
                    <a:bodyPr/>
                    <a:lstStyle/>
                    <a:p>
                      <a:pPr latinLnBrk="1"/>
                      <a:endParaRPr lang="ko-KR" altLang="en-US" sz="13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맑은 고딕"/>
                        </a:defRPr>
                      </a:lvl1pPr>
                      <a:lvl2pPr marL="457200" algn="l" defTabSz="914400" rtl="0" eaLnBrk="1" latinLnBrk="0" hangingPunct="1">
                        <a:defRPr sz="1800" kern="1200">
                          <a:solidFill>
                            <a:schemeClr val="dk1"/>
                          </a:solidFill>
                          <a:latin typeface="Arial"/>
                          <a:ea typeface="맑은 고딕"/>
                        </a:defRPr>
                      </a:lvl2pPr>
                      <a:lvl3pPr marL="914400" algn="l" defTabSz="914400" rtl="0" eaLnBrk="1" latinLnBrk="0" hangingPunct="1">
                        <a:defRPr sz="1800" kern="1200">
                          <a:solidFill>
                            <a:schemeClr val="dk1"/>
                          </a:solidFill>
                          <a:latin typeface="Arial"/>
                          <a:ea typeface="맑은 고딕"/>
                        </a:defRPr>
                      </a:lvl3pPr>
                      <a:lvl4pPr marL="1371600" algn="l" defTabSz="914400" rtl="0" eaLnBrk="1" latinLnBrk="0" hangingPunct="1">
                        <a:defRPr sz="1800" kern="1200">
                          <a:solidFill>
                            <a:schemeClr val="dk1"/>
                          </a:solidFill>
                          <a:latin typeface="Arial"/>
                          <a:ea typeface="맑은 고딕"/>
                        </a:defRPr>
                      </a:lvl4pPr>
                      <a:lvl5pPr marL="1828800" algn="l" defTabSz="914400" rtl="0" eaLnBrk="1" latinLnBrk="0" hangingPunct="1">
                        <a:defRPr sz="1800" kern="1200">
                          <a:solidFill>
                            <a:schemeClr val="dk1"/>
                          </a:solidFill>
                          <a:latin typeface="Arial"/>
                          <a:ea typeface="맑은 고딕"/>
                        </a:defRPr>
                      </a:lvl5pPr>
                      <a:lvl6pPr marL="2286000" algn="l" defTabSz="914400" rtl="0" eaLnBrk="1" latinLnBrk="0" hangingPunct="1">
                        <a:defRPr sz="1800" kern="1200">
                          <a:solidFill>
                            <a:schemeClr val="dk1"/>
                          </a:solidFill>
                          <a:latin typeface="Arial"/>
                          <a:ea typeface="맑은 고딕"/>
                        </a:defRPr>
                      </a:lvl6pPr>
                      <a:lvl7pPr marL="2743200" algn="l" defTabSz="914400" rtl="0" eaLnBrk="1" latinLnBrk="0" hangingPunct="1">
                        <a:defRPr sz="1800" kern="1200">
                          <a:solidFill>
                            <a:schemeClr val="dk1"/>
                          </a:solidFill>
                          <a:latin typeface="Arial"/>
                          <a:ea typeface="맑은 고딕"/>
                        </a:defRPr>
                      </a:lvl7pPr>
                      <a:lvl8pPr marL="3200400" algn="l" defTabSz="914400" rtl="0" eaLnBrk="1" latinLnBrk="0" hangingPunct="1">
                        <a:defRPr sz="1800" kern="1200">
                          <a:solidFill>
                            <a:schemeClr val="dk1"/>
                          </a:solidFill>
                          <a:latin typeface="Arial"/>
                          <a:ea typeface="맑은 고딕"/>
                        </a:defRPr>
                      </a:lvl8pPr>
                      <a:lvl9pPr marL="3657600" algn="l" defTabSz="914400" rtl="0" eaLnBrk="1" latinLnBrk="0" hangingPunct="1">
                        <a:defRPr sz="1800" kern="1200">
                          <a:solidFill>
                            <a:schemeClr val="dk1"/>
                          </a:solidFill>
                          <a:latin typeface="Arial"/>
                          <a:ea typeface="맑은 고딕"/>
                        </a:defRPr>
                      </a:lvl9pPr>
                    </a:lstStyle>
                    <a:p>
                      <a:pPr algn="ctr" latinLnBrk="1"/>
                      <a:r>
                        <a:rPr lang="en-US" altLang="ko-KR" sz="1100" dirty="0" smtClean="0">
                          <a:solidFill>
                            <a:srgbClr val="002060"/>
                          </a:solidFill>
                          <a:latin typeface="Arial" pitchFamily="34" charset="0"/>
                          <a:cs typeface="Arial" pitchFamily="34" charset="0"/>
                        </a:rPr>
                        <a:t>Bias</a:t>
                      </a:r>
                      <a:endParaRPr lang="ko-KR" altLang="en-US" sz="1100" dirty="0">
                        <a:solidFill>
                          <a:srgbClr val="002060"/>
                        </a:solidFill>
                        <a:latin typeface="Arial" pitchFamily="34" charset="0"/>
                        <a:cs typeface="Arial" pitchFamily="34" charset="0"/>
                      </a:endParaRPr>
                    </a:p>
                  </a:txBody>
                  <a:tcPr marL="121920" marR="1219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spcAft>
                          <a:spcPts val="0"/>
                        </a:spcAft>
                      </a:pPr>
                      <a:r>
                        <a:rPr lang="en-US" sz="1000" b="1" kern="100" dirty="0">
                          <a:effectLst/>
                          <a:latin typeface="Arial" pitchFamily="34" charset="0"/>
                          <a:cs typeface="Arial" pitchFamily="34" charset="0"/>
                        </a:rPr>
                        <a:t>0.1072</a:t>
                      </a:r>
                      <a:endParaRPr lang="ko-KR" sz="1000" kern="100" dirty="0">
                        <a:effectLst/>
                        <a:latin typeface="Arial" pitchFamily="34" charset="0"/>
                        <a:cs typeface="Arial" pitchFamily="34" charset="0"/>
                      </a:endParaRPr>
                    </a:p>
                  </a:txBody>
                  <a:tcPr marL="12700" marR="12700" marT="9525" marB="0" anchor="ctr">
                    <a:lnL w="12700" cmpd="sng">
                      <a:no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noFill/>
                    </a:lnB>
                    <a:lnTlToBr w="12700" cmpd="sng">
                      <a:noFill/>
                      <a:prstDash val="solid"/>
                    </a:lnTlToBr>
                    <a:lnBlToTr w="12700" cmpd="sng">
                      <a:noFill/>
                      <a:prstDash val="solid"/>
                    </a:lnBlToTr>
                    <a:noFill/>
                  </a:tcPr>
                </a:tc>
                <a:tc>
                  <a:txBody>
                    <a:bodyPr/>
                    <a:lstStyle/>
                    <a:p>
                      <a:pPr algn="ctr" latinLnBrk="1">
                        <a:spcAft>
                          <a:spcPts val="0"/>
                        </a:spcAft>
                      </a:pPr>
                      <a:r>
                        <a:rPr lang="en-US" sz="1000" b="1" kern="100" dirty="0">
                          <a:effectLst/>
                          <a:latin typeface="Arial" pitchFamily="34" charset="0"/>
                          <a:cs typeface="Arial" pitchFamily="34" charset="0"/>
                        </a:rPr>
                        <a:t>0.1260</a:t>
                      </a:r>
                      <a:endParaRPr lang="ko-KR" sz="1000" kern="100" dirty="0">
                        <a:effectLst/>
                        <a:latin typeface="Arial" pitchFamily="34" charset="0"/>
                        <a:cs typeface="Arial" pitchFamily="34" charset="0"/>
                      </a:endParaRPr>
                    </a:p>
                  </a:txBody>
                  <a:tcPr marL="12700" marR="12700"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noFill/>
                    </a:lnB>
                    <a:lnTlToBr w="12700" cmpd="sng">
                      <a:noFill/>
                      <a:prstDash val="solid"/>
                    </a:lnTlToBr>
                    <a:lnBlToTr w="12700" cmpd="sng">
                      <a:noFill/>
                      <a:prstDash val="solid"/>
                    </a:lnBlToTr>
                    <a:noFill/>
                  </a:tcPr>
                </a:tc>
                <a:tc>
                  <a:txBody>
                    <a:bodyPr/>
                    <a:lstStyle/>
                    <a:p>
                      <a:pPr algn="ctr" latinLnBrk="1">
                        <a:spcAft>
                          <a:spcPts val="0"/>
                        </a:spcAft>
                      </a:pPr>
                      <a:r>
                        <a:rPr lang="en-US" sz="1000" b="1" kern="100" dirty="0">
                          <a:effectLst/>
                          <a:latin typeface="Arial" pitchFamily="34" charset="0"/>
                          <a:cs typeface="Arial" pitchFamily="34" charset="0"/>
                        </a:rPr>
                        <a:t>0.0437</a:t>
                      </a:r>
                      <a:endParaRPr lang="ko-KR" sz="1000" kern="100" dirty="0">
                        <a:effectLst/>
                        <a:latin typeface="Arial" pitchFamily="34" charset="0"/>
                        <a:cs typeface="Arial" pitchFamily="34" charset="0"/>
                      </a:endParaRPr>
                    </a:p>
                  </a:txBody>
                  <a:tcPr marL="12700" marR="12700"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noFill/>
                    </a:lnB>
                    <a:lnTlToBr w="12700" cmpd="sng">
                      <a:noFill/>
                      <a:prstDash val="solid"/>
                    </a:lnTlToBr>
                    <a:lnBlToTr w="12700" cmpd="sng">
                      <a:noFill/>
                      <a:prstDash val="solid"/>
                    </a:lnBlToTr>
                    <a:noFill/>
                  </a:tcPr>
                </a:tc>
                <a:tc>
                  <a:txBody>
                    <a:bodyPr/>
                    <a:lstStyle/>
                    <a:p>
                      <a:pPr algn="ctr" latinLnBrk="1">
                        <a:spcAft>
                          <a:spcPts val="0"/>
                        </a:spcAft>
                      </a:pPr>
                      <a:r>
                        <a:rPr lang="en-US" sz="1000" b="1" kern="100" dirty="0">
                          <a:effectLst/>
                          <a:latin typeface="Arial" pitchFamily="34" charset="0"/>
                          <a:cs typeface="Arial" pitchFamily="34" charset="0"/>
                        </a:rPr>
                        <a:t>0.0266</a:t>
                      </a:r>
                      <a:endParaRPr lang="ko-KR" sz="1000" kern="100" dirty="0">
                        <a:effectLst/>
                        <a:latin typeface="Arial" pitchFamily="34" charset="0"/>
                        <a:cs typeface="Arial" pitchFamily="34" charset="0"/>
                      </a:endParaRPr>
                    </a:p>
                  </a:txBody>
                  <a:tcPr marL="12700" marR="12700"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1636">
                <a:tc vMerge="1">
                  <a:txBody>
                    <a:bodyPr/>
                    <a:lstStyle/>
                    <a:p>
                      <a:pPr latinLnBrk="1"/>
                      <a:endParaRPr lang="ko-KR" altLang="en-US" sz="1300" dirty="0"/>
                    </a:p>
                  </a:txBody>
                  <a:tcPr>
                    <a:lnL w="12700" cmpd="sng">
                      <a:noFill/>
                    </a:lnL>
                    <a:lnR w="12700" cmpd="sng">
                      <a:noFill/>
                    </a:lnR>
                    <a:lnT w="127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맑은 고딕"/>
                        </a:defRPr>
                      </a:lvl1pPr>
                      <a:lvl2pPr marL="457200" algn="l" defTabSz="914400" rtl="0" eaLnBrk="1" latinLnBrk="0" hangingPunct="1">
                        <a:defRPr sz="1800" kern="1200">
                          <a:solidFill>
                            <a:schemeClr val="dk1"/>
                          </a:solidFill>
                          <a:latin typeface="Arial"/>
                          <a:ea typeface="맑은 고딕"/>
                        </a:defRPr>
                      </a:lvl2pPr>
                      <a:lvl3pPr marL="914400" algn="l" defTabSz="914400" rtl="0" eaLnBrk="1" latinLnBrk="0" hangingPunct="1">
                        <a:defRPr sz="1800" kern="1200">
                          <a:solidFill>
                            <a:schemeClr val="dk1"/>
                          </a:solidFill>
                          <a:latin typeface="Arial"/>
                          <a:ea typeface="맑은 고딕"/>
                        </a:defRPr>
                      </a:lvl3pPr>
                      <a:lvl4pPr marL="1371600" algn="l" defTabSz="914400" rtl="0" eaLnBrk="1" latinLnBrk="0" hangingPunct="1">
                        <a:defRPr sz="1800" kern="1200">
                          <a:solidFill>
                            <a:schemeClr val="dk1"/>
                          </a:solidFill>
                          <a:latin typeface="Arial"/>
                          <a:ea typeface="맑은 고딕"/>
                        </a:defRPr>
                      </a:lvl4pPr>
                      <a:lvl5pPr marL="1828800" algn="l" defTabSz="914400" rtl="0" eaLnBrk="1" latinLnBrk="0" hangingPunct="1">
                        <a:defRPr sz="1800" kern="1200">
                          <a:solidFill>
                            <a:schemeClr val="dk1"/>
                          </a:solidFill>
                          <a:latin typeface="Arial"/>
                          <a:ea typeface="맑은 고딕"/>
                        </a:defRPr>
                      </a:lvl5pPr>
                      <a:lvl6pPr marL="2286000" algn="l" defTabSz="914400" rtl="0" eaLnBrk="1" latinLnBrk="0" hangingPunct="1">
                        <a:defRPr sz="1800" kern="1200">
                          <a:solidFill>
                            <a:schemeClr val="dk1"/>
                          </a:solidFill>
                          <a:latin typeface="Arial"/>
                          <a:ea typeface="맑은 고딕"/>
                        </a:defRPr>
                      </a:lvl6pPr>
                      <a:lvl7pPr marL="2743200" algn="l" defTabSz="914400" rtl="0" eaLnBrk="1" latinLnBrk="0" hangingPunct="1">
                        <a:defRPr sz="1800" kern="1200">
                          <a:solidFill>
                            <a:schemeClr val="dk1"/>
                          </a:solidFill>
                          <a:latin typeface="Arial"/>
                          <a:ea typeface="맑은 고딕"/>
                        </a:defRPr>
                      </a:lvl7pPr>
                      <a:lvl8pPr marL="3200400" algn="l" defTabSz="914400" rtl="0" eaLnBrk="1" latinLnBrk="0" hangingPunct="1">
                        <a:defRPr sz="1800" kern="1200">
                          <a:solidFill>
                            <a:schemeClr val="dk1"/>
                          </a:solidFill>
                          <a:latin typeface="Arial"/>
                          <a:ea typeface="맑은 고딕"/>
                        </a:defRPr>
                      </a:lvl8pPr>
                      <a:lvl9pPr marL="3657600" algn="l" defTabSz="914400" rtl="0" eaLnBrk="1" latinLnBrk="0" hangingPunct="1">
                        <a:defRPr sz="1800" kern="1200">
                          <a:solidFill>
                            <a:schemeClr val="dk1"/>
                          </a:solidFill>
                          <a:latin typeface="Arial"/>
                          <a:ea typeface="맑은 고딕"/>
                        </a:defRPr>
                      </a:lvl9pPr>
                    </a:lstStyle>
                    <a:p>
                      <a:pPr algn="ctr" latinLnBrk="1"/>
                      <a:r>
                        <a:rPr lang="en-US" altLang="ko-KR" sz="1100" dirty="0" smtClean="0">
                          <a:solidFill>
                            <a:srgbClr val="002060"/>
                          </a:solidFill>
                          <a:latin typeface="Arial" pitchFamily="34" charset="0"/>
                          <a:cs typeface="Arial" pitchFamily="34" charset="0"/>
                        </a:rPr>
                        <a:t>RMSE</a:t>
                      </a:r>
                      <a:endParaRPr lang="ko-KR" altLang="en-US" sz="1100" dirty="0">
                        <a:solidFill>
                          <a:srgbClr val="002060"/>
                        </a:solidFill>
                        <a:latin typeface="Arial" pitchFamily="34" charset="0"/>
                        <a:cs typeface="Arial" pitchFamily="34" charset="0"/>
                      </a:endParaRPr>
                    </a:p>
                  </a:txBody>
                  <a:tcPr marL="121920" marR="1219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spcAft>
                          <a:spcPts val="0"/>
                        </a:spcAft>
                      </a:pPr>
                      <a:r>
                        <a:rPr lang="en-US" sz="1000" kern="100" dirty="0">
                          <a:effectLst/>
                          <a:latin typeface="Arial" pitchFamily="34" charset="0"/>
                          <a:cs typeface="Arial" pitchFamily="34" charset="0"/>
                        </a:rPr>
                        <a:t>0.3517</a:t>
                      </a:r>
                      <a:endParaRPr lang="ko-KR" sz="1000" kern="100" dirty="0">
                        <a:effectLst/>
                        <a:latin typeface="Arial" pitchFamily="34" charset="0"/>
                        <a:cs typeface="Arial" pitchFamily="34" charset="0"/>
                      </a:endParaRPr>
                    </a:p>
                  </a:txBody>
                  <a:tcPr marL="121920" marR="12192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sz="1000" kern="100" dirty="0">
                          <a:effectLst/>
                          <a:latin typeface="Arial" pitchFamily="34" charset="0"/>
                          <a:cs typeface="Arial" pitchFamily="34" charset="0"/>
                        </a:rPr>
                        <a:t>0.3489</a:t>
                      </a:r>
                      <a:endParaRPr lang="ko-KR" sz="1000" kern="100" dirty="0">
                        <a:effectLst/>
                        <a:latin typeface="Arial" pitchFamily="34" charset="0"/>
                        <a:cs typeface="Arial" pitchFamily="34" charset="0"/>
                      </a:endParaRP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sz="1000" kern="100" dirty="0">
                          <a:effectLst/>
                          <a:latin typeface="Arial" pitchFamily="34" charset="0"/>
                          <a:cs typeface="Arial" pitchFamily="34" charset="0"/>
                        </a:rPr>
                        <a:t>0.4277</a:t>
                      </a:r>
                      <a:endParaRPr lang="ko-KR" sz="1000" kern="100" dirty="0">
                        <a:effectLst/>
                        <a:latin typeface="Arial" pitchFamily="34" charset="0"/>
                        <a:cs typeface="Arial" pitchFamily="34" charset="0"/>
                      </a:endParaRP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sz="1000" kern="100" dirty="0">
                          <a:effectLst/>
                          <a:latin typeface="Arial" pitchFamily="34" charset="0"/>
                          <a:cs typeface="Arial" pitchFamily="34" charset="0"/>
                        </a:rPr>
                        <a:t>0.3981</a:t>
                      </a:r>
                      <a:endParaRPr lang="ko-KR" sz="1000" kern="100" dirty="0">
                        <a:effectLst/>
                        <a:latin typeface="Arial" pitchFamily="34" charset="0"/>
                        <a:cs typeface="Arial" pitchFamily="34" charset="0"/>
                      </a:endParaRPr>
                    </a:p>
                  </a:txBody>
                  <a:tcPr marL="121920" marR="12192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1636">
                <a:tc vMerge="1">
                  <a:txBody>
                    <a:bodyPr/>
                    <a:lstStyle/>
                    <a:p>
                      <a:pPr algn="ctr" latinLnBrk="1"/>
                      <a:endParaRPr lang="en-US" altLang="ko-KR" sz="1200" b="1" dirty="0" smtClean="0">
                        <a:solidFill>
                          <a:srgbClr val="002060"/>
                        </a:solidFill>
                      </a:endParaRPr>
                    </a:p>
                  </a:txBody>
                  <a:tcPr anchor="ctr">
                    <a:lnL w="12700" cmpd="sng">
                      <a:noFill/>
                    </a:lnL>
                    <a:lnR w="12700" cmpd="sng">
                      <a:noFill/>
                    </a:lnR>
                    <a:lnT w="12700" cap="flat" cmpd="sng" algn="ctr">
                      <a:solidFill>
                        <a:sysClr val="windowText" lastClr="000000"/>
                      </a:solidFill>
                      <a:prstDash val="sysDash"/>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100" dirty="0" smtClean="0">
                          <a:solidFill>
                            <a:srgbClr val="002060"/>
                          </a:solidFill>
                          <a:latin typeface="Arial" pitchFamily="34" charset="0"/>
                          <a:cs typeface="Arial" pitchFamily="34" charset="0"/>
                        </a:rPr>
                        <a:t>Slope</a:t>
                      </a:r>
                      <a:endParaRPr lang="ko-KR" altLang="en-US" sz="1100" dirty="0">
                        <a:solidFill>
                          <a:srgbClr val="002060"/>
                        </a:solidFill>
                        <a:latin typeface="Arial" pitchFamily="34" charset="0"/>
                        <a:cs typeface="Arial" pitchFamily="34" charset="0"/>
                      </a:endParaRPr>
                    </a:p>
                  </a:txBody>
                  <a:tcPr marL="121920" marR="121920" anchor="ctr">
                    <a:lnL w="12700" cmpd="sng">
                      <a:noFill/>
                    </a:lnL>
                    <a:lnR w="12700" cmpd="sng">
                      <a:noFill/>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spcAft>
                          <a:spcPts val="0"/>
                        </a:spcAft>
                      </a:pPr>
                      <a:r>
                        <a:rPr lang="en-US" altLang="ko-KR" sz="1000" kern="100" dirty="0" smtClean="0">
                          <a:effectLst/>
                          <a:latin typeface="Arial" pitchFamily="34" charset="0"/>
                          <a:cs typeface="Arial" pitchFamily="34" charset="0"/>
                        </a:rPr>
                        <a:t>0.9938</a:t>
                      </a:r>
                      <a:endParaRPr lang="ko-KR" sz="1000" kern="100" dirty="0">
                        <a:effectLst/>
                        <a:latin typeface="Arial" pitchFamily="34" charset="0"/>
                        <a:cs typeface="Arial" pitchFamily="34" charset="0"/>
                      </a:endParaRPr>
                    </a:p>
                  </a:txBody>
                  <a:tcPr marL="121920" marR="12192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altLang="ko-KR" sz="1000" kern="100" dirty="0" smtClean="0">
                          <a:effectLst/>
                          <a:latin typeface="Arial" pitchFamily="34" charset="0"/>
                          <a:cs typeface="Arial" pitchFamily="34" charset="0"/>
                        </a:rPr>
                        <a:t>0.9967</a:t>
                      </a:r>
                      <a:endParaRPr lang="ko-KR" sz="1000" kern="100" dirty="0">
                        <a:effectLst/>
                        <a:latin typeface="Arial" pitchFamily="34" charset="0"/>
                        <a:cs typeface="Arial" pitchFamily="34" charset="0"/>
                      </a:endParaRP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altLang="ko-KR" sz="1000" kern="100" dirty="0" smtClean="0">
                          <a:effectLst/>
                          <a:latin typeface="Arial" pitchFamily="34" charset="0"/>
                          <a:cs typeface="Arial" pitchFamily="34" charset="0"/>
                        </a:rPr>
                        <a:t>1.0032</a:t>
                      </a:r>
                      <a:endParaRPr lang="ko-KR" sz="1000" kern="100" dirty="0">
                        <a:effectLst/>
                        <a:latin typeface="Arial" pitchFamily="34" charset="0"/>
                        <a:cs typeface="Arial" pitchFamily="34" charset="0"/>
                      </a:endParaRP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altLang="ko-KR" sz="1000" kern="100" dirty="0" smtClean="0">
                          <a:effectLst/>
                          <a:latin typeface="Arial" pitchFamily="34" charset="0"/>
                          <a:cs typeface="Arial" pitchFamily="34" charset="0"/>
                        </a:rPr>
                        <a:t>1.0004</a:t>
                      </a:r>
                      <a:endParaRPr lang="ko-KR" sz="1000" kern="100" dirty="0">
                        <a:effectLst/>
                        <a:latin typeface="Arial" pitchFamily="34" charset="0"/>
                        <a:cs typeface="Arial" pitchFamily="34" charset="0"/>
                      </a:endParaRPr>
                    </a:p>
                  </a:txBody>
                  <a:tcPr marL="121920" marR="12192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1636">
                <a:tc vMerge="1">
                  <a:txBody>
                    <a:bodyPr/>
                    <a:lstStyle/>
                    <a:p>
                      <a:pPr algn="ctr" latinLnBrk="1"/>
                      <a:endParaRPr lang="en-US" altLang="ko-KR" sz="1200" b="1" dirty="0" smtClean="0">
                        <a:solidFill>
                          <a:srgbClr val="002060"/>
                        </a:solidFill>
                      </a:endParaRPr>
                    </a:p>
                  </a:txBody>
                  <a:tcPr anchor="ctr">
                    <a:lnL w="12700" cmpd="sng">
                      <a:noFill/>
                    </a:lnL>
                    <a:lnR w="12700" cmpd="sng">
                      <a:noFill/>
                    </a:lnR>
                    <a:lnT w="12700" cap="flat" cmpd="sng" algn="ctr">
                      <a:solidFill>
                        <a:sysClr val="windowText" lastClr="000000"/>
                      </a:solidFill>
                      <a:prstDash val="sysDash"/>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100" dirty="0" smtClean="0">
                          <a:solidFill>
                            <a:srgbClr val="002060"/>
                          </a:solidFill>
                          <a:latin typeface="Arial" pitchFamily="34" charset="0"/>
                          <a:cs typeface="Arial" pitchFamily="34" charset="0"/>
                        </a:rPr>
                        <a:t>Intercept</a:t>
                      </a:r>
                      <a:endParaRPr lang="ko-KR" altLang="en-US" sz="1100" dirty="0">
                        <a:solidFill>
                          <a:srgbClr val="002060"/>
                        </a:solidFill>
                        <a:latin typeface="Arial" pitchFamily="34" charset="0"/>
                        <a:cs typeface="Arial" pitchFamily="34" charset="0"/>
                      </a:endParaRPr>
                    </a:p>
                  </a:txBody>
                  <a:tcPr marL="121920" marR="121920" anchor="ctr">
                    <a:lnL w="12700" cmpd="sng">
                      <a:noFill/>
                    </a:lnL>
                    <a:lnR w="12700" cmpd="sng">
                      <a:noFill/>
                    </a:lnR>
                    <a:lnT w="12700" cap="flat" cmpd="sng" algn="ctr">
                      <a:noFill/>
                      <a:prstDash val="sysDash"/>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spcAft>
                          <a:spcPts val="0"/>
                        </a:spcAft>
                      </a:pPr>
                      <a:r>
                        <a:rPr lang="en-US" altLang="ko-KR" sz="1000" kern="100" dirty="0" smtClean="0">
                          <a:effectLst/>
                          <a:latin typeface="Arial" pitchFamily="34" charset="0"/>
                          <a:cs typeface="Arial" pitchFamily="34" charset="0"/>
                        </a:rPr>
                        <a:t>1.9238</a:t>
                      </a:r>
                      <a:endParaRPr lang="ko-KR" sz="1000" kern="100" dirty="0">
                        <a:effectLst/>
                        <a:latin typeface="Arial" pitchFamily="34" charset="0"/>
                        <a:cs typeface="Arial" pitchFamily="34" charset="0"/>
                      </a:endParaRPr>
                    </a:p>
                  </a:txBody>
                  <a:tcPr marL="121920" marR="121920" anchor="ctr">
                    <a:lnL w="12700" cmpd="sng">
                      <a:noFill/>
                    </a:lnL>
                    <a:lnR w="12700" cap="flat" cmpd="sng" algn="ctr">
                      <a:solidFill>
                        <a:sysClr val="window" lastClr="FFFFFF"/>
                      </a:solid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altLang="ko-KR" sz="1000" kern="100" dirty="0" smtClean="0">
                          <a:effectLst/>
                          <a:latin typeface="Arial" pitchFamily="34" charset="0"/>
                          <a:cs typeface="Arial" pitchFamily="34" charset="0"/>
                        </a:rPr>
                        <a:t>1.0903</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altLang="ko-KR" sz="1000" kern="100" dirty="0" smtClean="0">
                          <a:effectLst/>
                          <a:latin typeface="Arial" pitchFamily="34" charset="0"/>
                          <a:cs typeface="Arial" pitchFamily="34" charset="0"/>
                        </a:rPr>
                        <a:t>-0.8982</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altLang="ko-KR" sz="1000" kern="100" dirty="0" smtClean="0">
                          <a:effectLst/>
                          <a:latin typeface="Arial" pitchFamily="34" charset="0"/>
                          <a:cs typeface="Arial" pitchFamily="34" charset="0"/>
                        </a:rPr>
                        <a:t>-0.0973</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noFill/>
                      <a:prstDash val="sysDash"/>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1636">
                <a:tc rowSpan="5">
                  <a:txBody>
                    <a:bodyPr/>
                    <a:lstStyle>
                      <a:lvl1pPr marL="0" algn="l" defTabSz="914400" rtl="0" eaLnBrk="1" latinLnBrk="0" hangingPunct="1">
                        <a:defRPr sz="1800" kern="1200">
                          <a:solidFill>
                            <a:schemeClr val="dk1"/>
                          </a:solidFill>
                          <a:latin typeface="Arial"/>
                          <a:ea typeface="맑은 고딕"/>
                        </a:defRPr>
                      </a:lvl1pPr>
                      <a:lvl2pPr marL="457200" algn="l" defTabSz="914400" rtl="0" eaLnBrk="1" latinLnBrk="0" hangingPunct="1">
                        <a:defRPr sz="1800" kern="1200">
                          <a:solidFill>
                            <a:schemeClr val="dk1"/>
                          </a:solidFill>
                          <a:latin typeface="Arial"/>
                          <a:ea typeface="맑은 고딕"/>
                        </a:defRPr>
                      </a:lvl2pPr>
                      <a:lvl3pPr marL="914400" algn="l" defTabSz="914400" rtl="0" eaLnBrk="1" latinLnBrk="0" hangingPunct="1">
                        <a:defRPr sz="1800" kern="1200">
                          <a:solidFill>
                            <a:schemeClr val="dk1"/>
                          </a:solidFill>
                          <a:latin typeface="Arial"/>
                          <a:ea typeface="맑은 고딕"/>
                        </a:defRPr>
                      </a:lvl3pPr>
                      <a:lvl4pPr marL="1371600" algn="l" defTabSz="914400" rtl="0" eaLnBrk="1" latinLnBrk="0" hangingPunct="1">
                        <a:defRPr sz="1800" kern="1200">
                          <a:solidFill>
                            <a:schemeClr val="dk1"/>
                          </a:solidFill>
                          <a:latin typeface="Arial"/>
                          <a:ea typeface="맑은 고딕"/>
                        </a:defRPr>
                      </a:lvl4pPr>
                      <a:lvl5pPr marL="1828800" algn="l" defTabSz="914400" rtl="0" eaLnBrk="1" latinLnBrk="0" hangingPunct="1">
                        <a:defRPr sz="1800" kern="1200">
                          <a:solidFill>
                            <a:schemeClr val="dk1"/>
                          </a:solidFill>
                          <a:latin typeface="Arial"/>
                          <a:ea typeface="맑은 고딕"/>
                        </a:defRPr>
                      </a:lvl5pPr>
                      <a:lvl6pPr marL="2286000" algn="l" defTabSz="914400" rtl="0" eaLnBrk="1" latinLnBrk="0" hangingPunct="1">
                        <a:defRPr sz="1800" kern="1200">
                          <a:solidFill>
                            <a:schemeClr val="dk1"/>
                          </a:solidFill>
                          <a:latin typeface="Arial"/>
                          <a:ea typeface="맑은 고딕"/>
                        </a:defRPr>
                      </a:lvl6pPr>
                      <a:lvl7pPr marL="2743200" algn="l" defTabSz="914400" rtl="0" eaLnBrk="1" latinLnBrk="0" hangingPunct="1">
                        <a:defRPr sz="1800" kern="1200">
                          <a:solidFill>
                            <a:schemeClr val="dk1"/>
                          </a:solidFill>
                          <a:latin typeface="Arial"/>
                          <a:ea typeface="맑은 고딕"/>
                        </a:defRPr>
                      </a:lvl7pPr>
                      <a:lvl8pPr marL="3200400" algn="l" defTabSz="914400" rtl="0" eaLnBrk="1" latinLnBrk="0" hangingPunct="1">
                        <a:defRPr sz="1800" kern="1200">
                          <a:solidFill>
                            <a:schemeClr val="dk1"/>
                          </a:solidFill>
                          <a:latin typeface="Arial"/>
                          <a:ea typeface="맑은 고딕"/>
                        </a:defRPr>
                      </a:lvl8pPr>
                      <a:lvl9pPr marL="3657600" algn="l" defTabSz="914400" rtl="0" eaLnBrk="1" latinLnBrk="0" hangingPunct="1">
                        <a:defRPr sz="1800" kern="1200">
                          <a:solidFill>
                            <a:schemeClr val="dk1"/>
                          </a:solidFill>
                          <a:latin typeface="Arial"/>
                          <a:ea typeface="맑은 고딕"/>
                        </a:defRPr>
                      </a:lvl9pPr>
                    </a:lstStyle>
                    <a:p>
                      <a:pPr algn="ctr" latinLnBrk="1"/>
                      <a:r>
                        <a:rPr lang="en-US" altLang="ko-KR" sz="1200" b="1" dirty="0" smtClean="0">
                          <a:solidFill>
                            <a:srgbClr val="002060"/>
                          </a:solidFill>
                          <a:latin typeface="Arial" pitchFamily="34" charset="0"/>
                          <a:cs typeface="Arial" pitchFamily="34" charset="0"/>
                        </a:rPr>
                        <a:t>IR2</a:t>
                      </a:r>
                    </a:p>
                  </a:txBody>
                  <a:tcPr marL="121920" marR="121920" anchor="ctr">
                    <a:lnL w="12700" cmpd="sng">
                      <a:noFill/>
                    </a:lnL>
                    <a:lnR w="12700" cmpd="sng">
                      <a:noFill/>
                    </a:lnR>
                    <a:lnT w="12700" cap="flat" cmpd="sng" algn="ctr">
                      <a:solidFill>
                        <a:sysClr val="windowText" lastClr="000000"/>
                      </a:solidFill>
                      <a:prstDash val="sysDash"/>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맑은 고딕"/>
                        </a:defRPr>
                      </a:lvl1pPr>
                      <a:lvl2pPr marL="457200" algn="l" defTabSz="914400" rtl="0" eaLnBrk="1" latinLnBrk="0" hangingPunct="1">
                        <a:defRPr sz="1800" kern="1200">
                          <a:solidFill>
                            <a:schemeClr val="dk1"/>
                          </a:solidFill>
                          <a:latin typeface="Arial"/>
                          <a:ea typeface="맑은 고딕"/>
                        </a:defRPr>
                      </a:lvl2pPr>
                      <a:lvl3pPr marL="914400" algn="l" defTabSz="914400" rtl="0" eaLnBrk="1" latinLnBrk="0" hangingPunct="1">
                        <a:defRPr sz="1800" kern="1200">
                          <a:solidFill>
                            <a:schemeClr val="dk1"/>
                          </a:solidFill>
                          <a:latin typeface="Arial"/>
                          <a:ea typeface="맑은 고딕"/>
                        </a:defRPr>
                      </a:lvl3pPr>
                      <a:lvl4pPr marL="1371600" algn="l" defTabSz="914400" rtl="0" eaLnBrk="1" latinLnBrk="0" hangingPunct="1">
                        <a:defRPr sz="1800" kern="1200">
                          <a:solidFill>
                            <a:schemeClr val="dk1"/>
                          </a:solidFill>
                          <a:latin typeface="Arial"/>
                          <a:ea typeface="맑은 고딕"/>
                        </a:defRPr>
                      </a:lvl4pPr>
                      <a:lvl5pPr marL="1828800" algn="l" defTabSz="914400" rtl="0" eaLnBrk="1" latinLnBrk="0" hangingPunct="1">
                        <a:defRPr sz="1800" kern="1200">
                          <a:solidFill>
                            <a:schemeClr val="dk1"/>
                          </a:solidFill>
                          <a:latin typeface="Arial"/>
                          <a:ea typeface="맑은 고딕"/>
                        </a:defRPr>
                      </a:lvl5pPr>
                      <a:lvl6pPr marL="2286000" algn="l" defTabSz="914400" rtl="0" eaLnBrk="1" latinLnBrk="0" hangingPunct="1">
                        <a:defRPr sz="1800" kern="1200">
                          <a:solidFill>
                            <a:schemeClr val="dk1"/>
                          </a:solidFill>
                          <a:latin typeface="Arial"/>
                          <a:ea typeface="맑은 고딕"/>
                        </a:defRPr>
                      </a:lvl6pPr>
                      <a:lvl7pPr marL="2743200" algn="l" defTabSz="914400" rtl="0" eaLnBrk="1" latinLnBrk="0" hangingPunct="1">
                        <a:defRPr sz="1800" kern="1200">
                          <a:solidFill>
                            <a:schemeClr val="dk1"/>
                          </a:solidFill>
                          <a:latin typeface="Arial"/>
                          <a:ea typeface="맑은 고딕"/>
                        </a:defRPr>
                      </a:lvl7pPr>
                      <a:lvl8pPr marL="3200400" algn="l" defTabSz="914400" rtl="0" eaLnBrk="1" latinLnBrk="0" hangingPunct="1">
                        <a:defRPr sz="1800" kern="1200">
                          <a:solidFill>
                            <a:schemeClr val="dk1"/>
                          </a:solidFill>
                          <a:latin typeface="Arial"/>
                          <a:ea typeface="맑은 고딕"/>
                        </a:defRPr>
                      </a:lvl8pPr>
                      <a:lvl9pPr marL="3657600" algn="l" defTabSz="914400" rtl="0" eaLnBrk="1" latinLnBrk="0" hangingPunct="1">
                        <a:defRPr sz="1800" kern="1200">
                          <a:solidFill>
                            <a:schemeClr val="dk1"/>
                          </a:solidFill>
                          <a:latin typeface="Arial"/>
                          <a:ea typeface="맑은 고딕"/>
                        </a:defRPr>
                      </a:lvl9pPr>
                    </a:lstStyle>
                    <a:p>
                      <a:pPr algn="ctr" latinLnBrk="1"/>
                      <a:r>
                        <a:rPr lang="en-US" altLang="ko-KR" sz="1100" dirty="0" smtClean="0">
                          <a:solidFill>
                            <a:srgbClr val="002060"/>
                          </a:solidFill>
                          <a:latin typeface="Arial" pitchFamily="34" charset="0"/>
                          <a:cs typeface="Arial" pitchFamily="34" charset="0"/>
                        </a:rPr>
                        <a:t>Number</a:t>
                      </a:r>
                      <a:endParaRPr lang="ko-KR" altLang="en-US" sz="1100" dirty="0">
                        <a:solidFill>
                          <a:srgbClr val="002060"/>
                        </a:solidFill>
                        <a:latin typeface="Arial" pitchFamily="34" charset="0"/>
                        <a:cs typeface="Arial" pitchFamily="34" charset="0"/>
                      </a:endParaRPr>
                    </a:p>
                  </a:txBody>
                  <a:tcPr marL="121920" marR="121920" anchor="ctr">
                    <a:lnL w="12700" cmpd="sng">
                      <a:noFill/>
                    </a:lnL>
                    <a:lnR w="12700" cmpd="sng">
                      <a:noFill/>
                    </a:lnR>
                    <a:lnT w="12700" cap="flat" cmpd="sng" algn="ctr">
                      <a:solidFill>
                        <a:sysClr val="windowText" lastClr="000000"/>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spcAft>
                          <a:spcPts val="0"/>
                        </a:spcAft>
                      </a:pPr>
                      <a:r>
                        <a:rPr lang="en-US" sz="1000" kern="100" dirty="0">
                          <a:effectLst/>
                          <a:latin typeface="Arial" pitchFamily="34" charset="0"/>
                          <a:cs typeface="Arial" pitchFamily="34" charset="0"/>
                        </a:rPr>
                        <a:t>151320</a:t>
                      </a:r>
                      <a:endParaRPr lang="ko-KR" sz="1000" kern="100" dirty="0">
                        <a:effectLst/>
                        <a:latin typeface="Arial" pitchFamily="34" charset="0"/>
                        <a:cs typeface="Arial" pitchFamily="34" charset="0"/>
                      </a:endParaRPr>
                    </a:p>
                  </a:txBody>
                  <a:tcPr marL="121920" marR="121920" anchor="ctr">
                    <a:lnL w="12700" cmpd="sng">
                      <a:noFill/>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ysDash"/>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latinLnBrk="1">
                        <a:spcAft>
                          <a:spcPts val="0"/>
                        </a:spcAft>
                      </a:pPr>
                      <a:r>
                        <a:rPr lang="en-US" sz="1000" kern="100" dirty="0">
                          <a:effectLst/>
                          <a:latin typeface="Arial" pitchFamily="34" charset="0"/>
                          <a:cs typeface="Arial" pitchFamily="34" charset="0"/>
                        </a:rPr>
                        <a:t>121346</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ysDash"/>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latinLnBrk="1">
                        <a:spcAft>
                          <a:spcPts val="0"/>
                        </a:spcAft>
                      </a:pPr>
                      <a:r>
                        <a:rPr lang="en-US" sz="1000" kern="100" dirty="0">
                          <a:effectLst/>
                          <a:latin typeface="Arial" pitchFamily="34" charset="0"/>
                          <a:cs typeface="Arial" pitchFamily="34" charset="0"/>
                        </a:rPr>
                        <a:t>612961</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ysDash"/>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latinLnBrk="1">
                        <a:spcAft>
                          <a:spcPts val="0"/>
                        </a:spcAft>
                      </a:pPr>
                      <a:r>
                        <a:rPr lang="en-US" sz="1000" kern="100" dirty="0">
                          <a:effectLst/>
                          <a:latin typeface="Arial" pitchFamily="34" charset="0"/>
                          <a:cs typeface="Arial" pitchFamily="34" charset="0"/>
                        </a:rPr>
                        <a:t>263226</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ysDash"/>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1636">
                <a:tc vMerge="1">
                  <a:txBody>
                    <a:bodyPr/>
                    <a:lstStyle/>
                    <a:p>
                      <a:pPr latinLnBrk="1"/>
                      <a:endParaRPr lang="ko-KR" altLang="en-US" sz="13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맑은 고딕"/>
                        </a:defRPr>
                      </a:lvl1pPr>
                      <a:lvl2pPr marL="457200" algn="l" defTabSz="914400" rtl="0" eaLnBrk="1" latinLnBrk="0" hangingPunct="1">
                        <a:defRPr sz="1800" kern="1200">
                          <a:solidFill>
                            <a:schemeClr val="dk1"/>
                          </a:solidFill>
                          <a:latin typeface="Arial"/>
                          <a:ea typeface="맑은 고딕"/>
                        </a:defRPr>
                      </a:lvl2pPr>
                      <a:lvl3pPr marL="914400" algn="l" defTabSz="914400" rtl="0" eaLnBrk="1" latinLnBrk="0" hangingPunct="1">
                        <a:defRPr sz="1800" kern="1200">
                          <a:solidFill>
                            <a:schemeClr val="dk1"/>
                          </a:solidFill>
                          <a:latin typeface="Arial"/>
                          <a:ea typeface="맑은 고딕"/>
                        </a:defRPr>
                      </a:lvl3pPr>
                      <a:lvl4pPr marL="1371600" algn="l" defTabSz="914400" rtl="0" eaLnBrk="1" latinLnBrk="0" hangingPunct="1">
                        <a:defRPr sz="1800" kern="1200">
                          <a:solidFill>
                            <a:schemeClr val="dk1"/>
                          </a:solidFill>
                          <a:latin typeface="Arial"/>
                          <a:ea typeface="맑은 고딕"/>
                        </a:defRPr>
                      </a:lvl4pPr>
                      <a:lvl5pPr marL="1828800" algn="l" defTabSz="914400" rtl="0" eaLnBrk="1" latinLnBrk="0" hangingPunct="1">
                        <a:defRPr sz="1800" kern="1200">
                          <a:solidFill>
                            <a:schemeClr val="dk1"/>
                          </a:solidFill>
                          <a:latin typeface="Arial"/>
                          <a:ea typeface="맑은 고딕"/>
                        </a:defRPr>
                      </a:lvl5pPr>
                      <a:lvl6pPr marL="2286000" algn="l" defTabSz="914400" rtl="0" eaLnBrk="1" latinLnBrk="0" hangingPunct="1">
                        <a:defRPr sz="1800" kern="1200">
                          <a:solidFill>
                            <a:schemeClr val="dk1"/>
                          </a:solidFill>
                          <a:latin typeface="Arial"/>
                          <a:ea typeface="맑은 고딕"/>
                        </a:defRPr>
                      </a:lvl6pPr>
                      <a:lvl7pPr marL="2743200" algn="l" defTabSz="914400" rtl="0" eaLnBrk="1" latinLnBrk="0" hangingPunct="1">
                        <a:defRPr sz="1800" kern="1200">
                          <a:solidFill>
                            <a:schemeClr val="dk1"/>
                          </a:solidFill>
                          <a:latin typeface="Arial"/>
                          <a:ea typeface="맑은 고딕"/>
                        </a:defRPr>
                      </a:lvl7pPr>
                      <a:lvl8pPr marL="3200400" algn="l" defTabSz="914400" rtl="0" eaLnBrk="1" latinLnBrk="0" hangingPunct="1">
                        <a:defRPr sz="1800" kern="1200">
                          <a:solidFill>
                            <a:schemeClr val="dk1"/>
                          </a:solidFill>
                          <a:latin typeface="Arial"/>
                          <a:ea typeface="맑은 고딕"/>
                        </a:defRPr>
                      </a:lvl8pPr>
                      <a:lvl9pPr marL="3657600" algn="l" defTabSz="914400" rtl="0" eaLnBrk="1" latinLnBrk="0" hangingPunct="1">
                        <a:defRPr sz="1800" kern="1200">
                          <a:solidFill>
                            <a:schemeClr val="dk1"/>
                          </a:solidFill>
                          <a:latin typeface="Arial"/>
                          <a:ea typeface="맑은 고딕"/>
                        </a:defRPr>
                      </a:lvl9pPr>
                    </a:lstStyle>
                    <a:p>
                      <a:pPr algn="ctr" latinLnBrk="1"/>
                      <a:r>
                        <a:rPr lang="en-US" altLang="ko-KR" sz="1100" dirty="0" smtClean="0">
                          <a:solidFill>
                            <a:srgbClr val="002060"/>
                          </a:solidFill>
                          <a:latin typeface="Arial" pitchFamily="34" charset="0"/>
                          <a:cs typeface="Arial" pitchFamily="34" charset="0"/>
                        </a:rPr>
                        <a:t>Bias</a:t>
                      </a:r>
                      <a:endParaRPr lang="ko-KR" altLang="en-US" sz="1100" dirty="0">
                        <a:solidFill>
                          <a:srgbClr val="002060"/>
                        </a:solidFill>
                        <a:latin typeface="Arial" pitchFamily="34" charset="0"/>
                        <a:cs typeface="Arial" pitchFamily="34" charset="0"/>
                      </a:endParaRPr>
                    </a:p>
                  </a:txBody>
                  <a:tcPr marL="121920" marR="1219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spcAft>
                          <a:spcPts val="0"/>
                        </a:spcAft>
                      </a:pPr>
                      <a:r>
                        <a:rPr lang="en-US" sz="1000" b="1" kern="100" dirty="0">
                          <a:effectLst/>
                          <a:latin typeface="Arial" pitchFamily="34" charset="0"/>
                          <a:cs typeface="Arial" pitchFamily="34" charset="0"/>
                        </a:rPr>
                        <a:t>-0.0073</a:t>
                      </a:r>
                      <a:endParaRPr lang="ko-KR" sz="1000" kern="100" dirty="0">
                        <a:effectLst/>
                        <a:latin typeface="Arial" pitchFamily="34" charset="0"/>
                        <a:cs typeface="Arial" pitchFamily="34" charset="0"/>
                      </a:endParaRPr>
                    </a:p>
                  </a:txBody>
                  <a:tcPr marL="121920" marR="121920" anchor="ctr">
                    <a:lnL w="12700" cmpd="sng">
                      <a:no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noFill/>
                    </a:lnB>
                    <a:lnTlToBr w="12700" cmpd="sng">
                      <a:noFill/>
                      <a:prstDash val="solid"/>
                    </a:lnTlToBr>
                    <a:lnBlToTr w="12700" cmpd="sng">
                      <a:noFill/>
                      <a:prstDash val="solid"/>
                    </a:lnBlToTr>
                    <a:noFill/>
                  </a:tcPr>
                </a:tc>
                <a:tc>
                  <a:txBody>
                    <a:bodyPr/>
                    <a:lstStyle/>
                    <a:p>
                      <a:pPr algn="ctr" latinLnBrk="1">
                        <a:spcAft>
                          <a:spcPts val="0"/>
                        </a:spcAft>
                      </a:pPr>
                      <a:r>
                        <a:rPr lang="en-US" sz="1000" b="1" kern="100" dirty="0">
                          <a:effectLst/>
                          <a:latin typeface="Arial" pitchFamily="34" charset="0"/>
                          <a:cs typeface="Arial" pitchFamily="34" charset="0"/>
                        </a:rPr>
                        <a:t>0.0224</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noFill/>
                    </a:lnB>
                    <a:lnTlToBr w="12700" cmpd="sng">
                      <a:noFill/>
                      <a:prstDash val="solid"/>
                    </a:lnTlToBr>
                    <a:lnBlToTr w="12700" cmpd="sng">
                      <a:noFill/>
                      <a:prstDash val="solid"/>
                    </a:lnBlToTr>
                    <a:noFill/>
                  </a:tcPr>
                </a:tc>
                <a:tc>
                  <a:txBody>
                    <a:bodyPr/>
                    <a:lstStyle/>
                    <a:p>
                      <a:pPr algn="ctr" latinLnBrk="1">
                        <a:spcAft>
                          <a:spcPts val="0"/>
                        </a:spcAft>
                      </a:pPr>
                      <a:r>
                        <a:rPr lang="en-US" sz="1000" b="1" kern="100" dirty="0">
                          <a:effectLst/>
                          <a:latin typeface="Arial" pitchFamily="34" charset="0"/>
                          <a:cs typeface="Arial" pitchFamily="34" charset="0"/>
                        </a:rPr>
                        <a:t>0.0233</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noFill/>
                    </a:lnB>
                    <a:lnTlToBr w="12700" cmpd="sng">
                      <a:noFill/>
                      <a:prstDash val="solid"/>
                    </a:lnTlToBr>
                    <a:lnBlToTr w="12700" cmpd="sng">
                      <a:noFill/>
                      <a:prstDash val="solid"/>
                    </a:lnBlToTr>
                    <a:noFill/>
                  </a:tcPr>
                </a:tc>
                <a:tc>
                  <a:txBody>
                    <a:bodyPr/>
                    <a:lstStyle/>
                    <a:p>
                      <a:pPr algn="ctr" latinLnBrk="1">
                        <a:spcAft>
                          <a:spcPts val="0"/>
                        </a:spcAft>
                      </a:pPr>
                      <a:r>
                        <a:rPr lang="en-US" sz="1000" b="1" kern="100" dirty="0">
                          <a:effectLst/>
                          <a:latin typeface="Arial" pitchFamily="34" charset="0"/>
                          <a:cs typeface="Arial" pitchFamily="34" charset="0"/>
                        </a:rPr>
                        <a:t>-0.0008</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1636">
                <a:tc vMerge="1">
                  <a:txBody>
                    <a:bodyPr/>
                    <a:lstStyle/>
                    <a:p>
                      <a:pPr latinLnBrk="1"/>
                      <a:endParaRPr lang="ko-KR" altLang="en-US" sz="1300" dirty="0"/>
                    </a:p>
                  </a:txBody>
                  <a:tcPr>
                    <a:lnL w="12700" cmpd="sng">
                      <a:noFill/>
                    </a:lnL>
                    <a:lnR w="12700" cmpd="sng">
                      <a:noFill/>
                    </a:lnR>
                    <a:lnT w="127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맑은 고딕"/>
                        </a:defRPr>
                      </a:lvl1pPr>
                      <a:lvl2pPr marL="457200" algn="l" defTabSz="914400" rtl="0" eaLnBrk="1" latinLnBrk="0" hangingPunct="1">
                        <a:defRPr sz="1800" kern="1200">
                          <a:solidFill>
                            <a:schemeClr val="dk1"/>
                          </a:solidFill>
                          <a:latin typeface="Arial"/>
                          <a:ea typeface="맑은 고딕"/>
                        </a:defRPr>
                      </a:lvl2pPr>
                      <a:lvl3pPr marL="914400" algn="l" defTabSz="914400" rtl="0" eaLnBrk="1" latinLnBrk="0" hangingPunct="1">
                        <a:defRPr sz="1800" kern="1200">
                          <a:solidFill>
                            <a:schemeClr val="dk1"/>
                          </a:solidFill>
                          <a:latin typeface="Arial"/>
                          <a:ea typeface="맑은 고딕"/>
                        </a:defRPr>
                      </a:lvl3pPr>
                      <a:lvl4pPr marL="1371600" algn="l" defTabSz="914400" rtl="0" eaLnBrk="1" latinLnBrk="0" hangingPunct="1">
                        <a:defRPr sz="1800" kern="1200">
                          <a:solidFill>
                            <a:schemeClr val="dk1"/>
                          </a:solidFill>
                          <a:latin typeface="Arial"/>
                          <a:ea typeface="맑은 고딕"/>
                        </a:defRPr>
                      </a:lvl4pPr>
                      <a:lvl5pPr marL="1828800" algn="l" defTabSz="914400" rtl="0" eaLnBrk="1" latinLnBrk="0" hangingPunct="1">
                        <a:defRPr sz="1800" kern="1200">
                          <a:solidFill>
                            <a:schemeClr val="dk1"/>
                          </a:solidFill>
                          <a:latin typeface="Arial"/>
                          <a:ea typeface="맑은 고딕"/>
                        </a:defRPr>
                      </a:lvl5pPr>
                      <a:lvl6pPr marL="2286000" algn="l" defTabSz="914400" rtl="0" eaLnBrk="1" latinLnBrk="0" hangingPunct="1">
                        <a:defRPr sz="1800" kern="1200">
                          <a:solidFill>
                            <a:schemeClr val="dk1"/>
                          </a:solidFill>
                          <a:latin typeface="Arial"/>
                          <a:ea typeface="맑은 고딕"/>
                        </a:defRPr>
                      </a:lvl6pPr>
                      <a:lvl7pPr marL="2743200" algn="l" defTabSz="914400" rtl="0" eaLnBrk="1" latinLnBrk="0" hangingPunct="1">
                        <a:defRPr sz="1800" kern="1200">
                          <a:solidFill>
                            <a:schemeClr val="dk1"/>
                          </a:solidFill>
                          <a:latin typeface="Arial"/>
                          <a:ea typeface="맑은 고딕"/>
                        </a:defRPr>
                      </a:lvl7pPr>
                      <a:lvl8pPr marL="3200400" algn="l" defTabSz="914400" rtl="0" eaLnBrk="1" latinLnBrk="0" hangingPunct="1">
                        <a:defRPr sz="1800" kern="1200">
                          <a:solidFill>
                            <a:schemeClr val="dk1"/>
                          </a:solidFill>
                          <a:latin typeface="Arial"/>
                          <a:ea typeface="맑은 고딕"/>
                        </a:defRPr>
                      </a:lvl8pPr>
                      <a:lvl9pPr marL="3657600" algn="l" defTabSz="914400" rtl="0" eaLnBrk="1" latinLnBrk="0" hangingPunct="1">
                        <a:defRPr sz="1800" kern="1200">
                          <a:solidFill>
                            <a:schemeClr val="dk1"/>
                          </a:solidFill>
                          <a:latin typeface="Arial"/>
                          <a:ea typeface="맑은 고딕"/>
                        </a:defRPr>
                      </a:lvl9pPr>
                    </a:lstStyle>
                    <a:p>
                      <a:pPr algn="ctr" latinLnBrk="1"/>
                      <a:r>
                        <a:rPr lang="en-US" altLang="ko-KR" sz="1100" dirty="0" smtClean="0">
                          <a:solidFill>
                            <a:srgbClr val="002060"/>
                          </a:solidFill>
                          <a:latin typeface="Arial" pitchFamily="34" charset="0"/>
                          <a:cs typeface="Arial" pitchFamily="34" charset="0"/>
                        </a:rPr>
                        <a:t>RMSE</a:t>
                      </a:r>
                      <a:endParaRPr lang="ko-KR" altLang="en-US" sz="1100" dirty="0">
                        <a:solidFill>
                          <a:srgbClr val="002060"/>
                        </a:solidFill>
                        <a:latin typeface="Arial" pitchFamily="34" charset="0"/>
                        <a:cs typeface="Arial" pitchFamily="34" charset="0"/>
                      </a:endParaRPr>
                    </a:p>
                  </a:txBody>
                  <a:tcPr marL="121920" marR="121920" anchor="ctr">
                    <a:lnL w="12700" cmpd="sng">
                      <a:noFill/>
                    </a:lnL>
                    <a:lnR w="12700" cmpd="sng">
                      <a:noFill/>
                    </a:lnR>
                    <a:lnT w="127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spcAft>
                          <a:spcPts val="0"/>
                        </a:spcAft>
                      </a:pPr>
                      <a:r>
                        <a:rPr lang="en-US" sz="1000" kern="100" dirty="0">
                          <a:effectLst/>
                          <a:latin typeface="Arial" pitchFamily="34" charset="0"/>
                          <a:cs typeface="Arial" pitchFamily="34" charset="0"/>
                        </a:rPr>
                        <a:t>0.3352</a:t>
                      </a:r>
                      <a:endParaRPr lang="ko-KR" sz="1000" kern="100" dirty="0">
                        <a:effectLst/>
                        <a:latin typeface="Arial" pitchFamily="34" charset="0"/>
                        <a:cs typeface="Arial" pitchFamily="34" charset="0"/>
                      </a:endParaRPr>
                    </a:p>
                  </a:txBody>
                  <a:tcPr marL="121920" marR="121920" anchor="ctr">
                    <a:lnL w="12700" cmpd="sng">
                      <a:noFill/>
                    </a:lnL>
                    <a:lnR w="12700" cap="flat" cmpd="sng" algn="ctr">
                      <a:noFill/>
                      <a:prstDash val="solid"/>
                      <a:round/>
                      <a:headEnd type="none" w="med" len="med"/>
                      <a:tailEnd type="none" w="med" len="med"/>
                    </a:lnR>
                    <a:lnT w="127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sz="1000" kern="100" dirty="0">
                          <a:effectLst/>
                          <a:latin typeface="Arial" pitchFamily="34" charset="0"/>
                          <a:cs typeface="Arial" pitchFamily="34" charset="0"/>
                        </a:rPr>
                        <a:t>0.3364</a:t>
                      </a:r>
                      <a:endParaRPr lang="ko-KR" sz="1000" kern="100" dirty="0">
                        <a:effectLst/>
                        <a:latin typeface="Arial" pitchFamily="34" charset="0"/>
                        <a:cs typeface="Arial" pitchFamily="34" charset="0"/>
                      </a:endParaRP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sz="1000" kern="100" dirty="0">
                          <a:effectLst/>
                          <a:latin typeface="Arial" pitchFamily="34" charset="0"/>
                          <a:cs typeface="Arial" pitchFamily="34" charset="0"/>
                        </a:rPr>
                        <a:t>0.3346</a:t>
                      </a:r>
                      <a:endParaRPr lang="ko-KR" sz="1000" kern="100" dirty="0">
                        <a:effectLst/>
                        <a:latin typeface="Arial" pitchFamily="34" charset="0"/>
                        <a:cs typeface="Arial" pitchFamily="34" charset="0"/>
                      </a:endParaRP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sz="1000" kern="100" dirty="0">
                          <a:effectLst/>
                          <a:latin typeface="Arial" pitchFamily="34" charset="0"/>
                          <a:cs typeface="Arial" pitchFamily="34" charset="0"/>
                        </a:rPr>
                        <a:t>0.2887</a:t>
                      </a:r>
                      <a:endParaRPr lang="ko-KR" sz="1000" kern="100" dirty="0">
                        <a:effectLst/>
                        <a:latin typeface="Arial" pitchFamily="34" charset="0"/>
                        <a:cs typeface="Arial" pitchFamily="34" charset="0"/>
                      </a:endParaRPr>
                    </a:p>
                  </a:txBody>
                  <a:tcPr marL="121920" marR="121920" anchor="ctr">
                    <a:lnL w="12700" cap="flat" cmpd="sng" algn="ctr">
                      <a:noFill/>
                      <a:prstDash val="solid"/>
                      <a:round/>
                      <a:headEnd type="none" w="med" len="med"/>
                      <a:tailEnd type="none" w="med" len="med"/>
                    </a:lnL>
                    <a:lnR w="12700" cmpd="sng">
                      <a:noFill/>
                    </a:lnR>
                    <a:lnT w="127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31636">
                <a:tc vMerge="1">
                  <a:txBody>
                    <a:bodyPr/>
                    <a:lstStyle/>
                    <a:p>
                      <a:pPr algn="ctr" latinLnBrk="1"/>
                      <a:endParaRPr lang="en-US" altLang="ko-KR" sz="1200" b="1" dirty="0" smtClean="0">
                        <a:solidFill>
                          <a:srgbClr val="002060"/>
                        </a:solidFill>
                      </a:endParaRPr>
                    </a:p>
                  </a:txBody>
                  <a:tcPr anchor="ctr">
                    <a:lnL w="12700" cmpd="sng">
                      <a:noFill/>
                    </a:lnL>
                    <a:lnR w="12700" cmpd="sng">
                      <a:noFill/>
                    </a:lnR>
                    <a:lnT w="12700" cap="flat" cmpd="sng" algn="ctr">
                      <a:solidFill>
                        <a:sysClr val="windowText" lastClr="000000"/>
                      </a:solidFill>
                      <a:prstDash val="sysDash"/>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100" dirty="0" smtClean="0">
                          <a:solidFill>
                            <a:srgbClr val="002060"/>
                          </a:solidFill>
                          <a:latin typeface="Arial" pitchFamily="34" charset="0"/>
                          <a:cs typeface="Arial" pitchFamily="34" charset="0"/>
                        </a:rPr>
                        <a:t>Slope</a:t>
                      </a:r>
                      <a:endParaRPr lang="ko-KR" altLang="en-US" sz="1100" dirty="0">
                        <a:solidFill>
                          <a:srgbClr val="002060"/>
                        </a:solidFill>
                        <a:latin typeface="Arial" pitchFamily="34" charset="0"/>
                        <a:cs typeface="Arial" pitchFamily="34" charset="0"/>
                      </a:endParaRPr>
                    </a:p>
                  </a:txBody>
                  <a:tcPr marL="121920" marR="121920" anchor="ctr">
                    <a:lnL w="12700" cmpd="sng">
                      <a:noFill/>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spcAft>
                          <a:spcPts val="0"/>
                        </a:spcAft>
                      </a:pPr>
                      <a:r>
                        <a:rPr lang="en-US" altLang="ko-KR" sz="1000" kern="100" dirty="0" smtClean="0">
                          <a:effectLst/>
                          <a:latin typeface="Arial" pitchFamily="34" charset="0"/>
                          <a:cs typeface="Arial" pitchFamily="34" charset="0"/>
                        </a:rPr>
                        <a:t>0.9931</a:t>
                      </a:r>
                      <a:endParaRPr lang="ko-KR" sz="1000" kern="100" dirty="0">
                        <a:effectLst/>
                        <a:latin typeface="Arial" pitchFamily="34" charset="0"/>
                        <a:cs typeface="Arial" pitchFamily="34" charset="0"/>
                      </a:endParaRPr>
                    </a:p>
                  </a:txBody>
                  <a:tcPr marL="121920" marR="121920" anchor="ctr">
                    <a:lnL w="12700" cmpd="sng">
                      <a:noFill/>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altLang="ko-KR" sz="1000" kern="100" dirty="0" smtClean="0">
                          <a:effectLst/>
                          <a:latin typeface="Arial" pitchFamily="34" charset="0"/>
                          <a:cs typeface="Arial" pitchFamily="34" charset="0"/>
                        </a:rPr>
                        <a:t>0.9931</a:t>
                      </a:r>
                      <a:endParaRPr lang="ko-KR" sz="1000" kern="100" dirty="0">
                        <a:effectLst/>
                        <a:latin typeface="Arial" pitchFamily="34" charset="0"/>
                        <a:cs typeface="Arial" pitchFamily="34" charset="0"/>
                      </a:endParaRP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altLang="ko-KR" sz="1000" kern="100" dirty="0" smtClean="0">
                          <a:effectLst/>
                          <a:latin typeface="Arial" pitchFamily="34" charset="0"/>
                          <a:cs typeface="Arial" pitchFamily="34" charset="0"/>
                        </a:rPr>
                        <a:t>0.9999</a:t>
                      </a:r>
                      <a:endParaRPr lang="ko-KR" sz="1000" kern="100" dirty="0">
                        <a:effectLst/>
                        <a:latin typeface="Arial" pitchFamily="34" charset="0"/>
                        <a:cs typeface="Arial" pitchFamily="34" charset="0"/>
                      </a:endParaRP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altLang="ko-KR" sz="1000" kern="100" dirty="0" smtClean="0">
                          <a:effectLst/>
                          <a:latin typeface="Arial" pitchFamily="34" charset="0"/>
                          <a:cs typeface="Arial" pitchFamily="34" charset="0"/>
                        </a:rPr>
                        <a:t>0.9987</a:t>
                      </a:r>
                      <a:endParaRPr lang="ko-KR" sz="1000" kern="100" dirty="0">
                        <a:effectLst/>
                        <a:latin typeface="Arial" pitchFamily="34" charset="0"/>
                        <a:cs typeface="Arial" pitchFamily="34" charset="0"/>
                      </a:endParaRPr>
                    </a:p>
                  </a:txBody>
                  <a:tcPr marL="121920" marR="121920" anchor="ctr">
                    <a:lnL w="12700" cap="flat" cmpd="sng" algn="ctr">
                      <a:no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31636">
                <a:tc vMerge="1">
                  <a:txBody>
                    <a:bodyPr/>
                    <a:lstStyle/>
                    <a:p>
                      <a:pPr algn="ctr" latinLnBrk="1"/>
                      <a:endParaRPr lang="en-US" altLang="ko-KR" sz="1200" b="1" dirty="0" smtClean="0">
                        <a:solidFill>
                          <a:srgbClr val="002060"/>
                        </a:solidFill>
                      </a:endParaRPr>
                    </a:p>
                  </a:txBody>
                  <a:tcPr anchor="ctr">
                    <a:lnL w="12700" cmpd="sng">
                      <a:noFill/>
                    </a:lnL>
                    <a:lnR w="12700" cmpd="sng">
                      <a:noFill/>
                    </a:lnR>
                    <a:lnT w="12700" cap="flat" cmpd="sng" algn="ctr">
                      <a:solidFill>
                        <a:sysClr val="windowText" lastClr="000000"/>
                      </a:solidFill>
                      <a:prstDash val="sysDash"/>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100" dirty="0" smtClean="0">
                          <a:solidFill>
                            <a:srgbClr val="002060"/>
                          </a:solidFill>
                          <a:latin typeface="Arial" pitchFamily="34" charset="0"/>
                          <a:cs typeface="Arial" pitchFamily="34" charset="0"/>
                        </a:rPr>
                        <a:t>Intercept</a:t>
                      </a:r>
                      <a:endParaRPr lang="ko-KR" altLang="en-US" sz="1100" dirty="0">
                        <a:solidFill>
                          <a:srgbClr val="002060"/>
                        </a:solidFill>
                        <a:latin typeface="Arial" pitchFamily="34" charset="0"/>
                        <a:cs typeface="Arial" pitchFamily="34" charset="0"/>
                      </a:endParaRPr>
                    </a:p>
                  </a:txBody>
                  <a:tcPr marL="121920" marR="121920" anchor="ctr">
                    <a:lnL w="12700" cmpd="sng">
                      <a:noFill/>
                    </a:lnL>
                    <a:lnR w="12700" cmpd="sng">
                      <a:noFill/>
                    </a:lnR>
                    <a:lnT w="12700" cap="flat" cmpd="sng" algn="ctr">
                      <a:noFill/>
                      <a:prstDash val="sysDash"/>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spcAft>
                          <a:spcPts val="0"/>
                        </a:spcAft>
                      </a:pPr>
                      <a:r>
                        <a:rPr lang="en-US" altLang="ko-KR" sz="1000" kern="100" dirty="0" smtClean="0">
                          <a:effectLst/>
                          <a:latin typeface="Arial" pitchFamily="34" charset="0"/>
                          <a:cs typeface="Arial" pitchFamily="34" charset="0"/>
                        </a:rPr>
                        <a:t>1.9972</a:t>
                      </a:r>
                      <a:endParaRPr lang="ko-KR" sz="1000" kern="100" dirty="0">
                        <a:effectLst/>
                        <a:latin typeface="Arial" pitchFamily="34" charset="0"/>
                        <a:cs typeface="Arial" pitchFamily="34" charset="0"/>
                      </a:endParaRPr>
                    </a:p>
                  </a:txBody>
                  <a:tcPr marL="121920" marR="121920" anchor="ctr">
                    <a:lnL w="12700" cmpd="sng">
                      <a:noFill/>
                    </a:lnL>
                    <a:lnR w="12700" cap="flat" cmpd="sng" algn="ctr">
                      <a:solidFill>
                        <a:sysClr val="window" lastClr="FFFFFF"/>
                      </a:solid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altLang="ko-KR" sz="1000" kern="100" dirty="0" smtClean="0">
                          <a:effectLst/>
                          <a:latin typeface="Arial" pitchFamily="34" charset="0"/>
                          <a:cs typeface="Arial" pitchFamily="34" charset="0"/>
                        </a:rPr>
                        <a:t>2.0201</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altLang="ko-KR" sz="1000" kern="100" dirty="0" smtClean="0">
                          <a:effectLst/>
                          <a:latin typeface="Arial" pitchFamily="34" charset="0"/>
                          <a:cs typeface="Arial" pitchFamily="34" charset="0"/>
                        </a:rPr>
                        <a:t>0.0518</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altLang="ko-KR" sz="1000" kern="100" dirty="0" smtClean="0">
                          <a:effectLst/>
                          <a:latin typeface="Arial" pitchFamily="34" charset="0"/>
                          <a:cs typeface="Arial" pitchFamily="34" charset="0"/>
                        </a:rPr>
                        <a:t>0.3900</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noFill/>
                      <a:prstDash val="sysDash"/>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31636">
                <a:tc rowSpan="5">
                  <a:txBody>
                    <a:bodyPr/>
                    <a:lstStyle>
                      <a:lvl1pPr marL="0" algn="l" defTabSz="914400" rtl="0" eaLnBrk="1" latinLnBrk="0" hangingPunct="1">
                        <a:defRPr sz="1800" kern="1200">
                          <a:solidFill>
                            <a:schemeClr val="dk1"/>
                          </a:solidFill>
                          <a:latin typeface="Arial"/>
                          <a:ea typeface="맑은 고딕"/>
                        </a:defRPr>
                      </a:lvl1pPr>
                      <a:lvl2pPr marL="457200" algn="l" defTabSz="914400" rtl="0" eaLnBrk="1" latinLnBrk="0" hangingPunct="1">
                        <a:defRPr sz="1800" kern="1200">
                          <a:solidFill>
                            <a:schemeClr val="dk1"/>
                          </a:solidFill>
                          <a:latin typeface="Arial"/>
                          <a:ea typeface="맑은 고딕"/>
                        </a:defRPr>
                      </a:lvl2pPr>
                      <a:lvl3pPr marL="914400" algn="l" defTabSz="914400" rtl="0" eaLnBrk="1" latinLnBrk="0" hangingPunct="1">
                        <a:defRPr sz="1800" kern="1200">
                          <a:solidFill>
                            <a:schemeClr val="dk1"/>
                          </a:solidFill>
                          <a:latin typeface="Arial"/>
                          <a:ea typeface="맑은 고딕"/>
                        </a:defRPr>
                      </a:lvl3pPr>
                      <a:lvl4pPr marL="1371600" algn="l" defTabSz="914400" rtl="0" eaLnBrk="1" latinLnBrk="0" hangingPunct="1">
                        <a:defRPr sz="1800" kern="1200">
                          <a:solidFill>
                            <a:schemeClr val="dk1"/>
                          </a:solidFill>
                          <a:latin typeface="Arial"/>
                          <a:ea typeface="맑은 고딕"/>
                        </a:defRPr>
                      </a:lvl4pPr>
                      <a:lvl5pPr marL="1828800" algn="l" defTabSz="914400" rtl="0" eaLnBrk="1" latinLnBrk="0" hangingPunct="1">
                        <a:defRPr sz="1800" kern="1200">
                          <a:solidFill>
                            <a:schemeClr val="dk1"/>
                          </a:solidFill>
                          <a:latin typeface="Arial"/>
                          <a:ea typeface="맑은 고딕"/>
                        </a:defRPr>
                      </a:lvl5pPr>
                      <a:lvl6pPr marL="2286000" algn="l" defTabSz="914400" rtl="0" eaLnBrk="1" latinLnBrk="0" hangingPunct="1">
                        <a:defRPr sz="1800" kern="1200">
                          <a:solidFill>
                            <a:schemeClr val="dk1"/>
                          </a:solidFill>
                          <a:latin typeface="Arial"/>
                          <a:ea typeface="맑은 고딕"/>
                        </a:defRPr>
                      </a:lvl6pPr>
                      <a:lvl7pPr marL="2743200" algn="l" defTabSz="914400" rtl="0" eaLnBrk="1" latinLnBrk="0" hangingPunct="1">
                        <a:defRPr sz="1800" kern="1200">
                          <a:solidFill>
                            <a:schemeClr val="dk1"/>
                          </a:solidFill>
                          <a:latin typeface="Arial"/>
                          <a:ea typeface="맑은 고딕"/>
                        </a:defRPr>
                      </a:lvl7pPr>
                      <a:lvl8pPr marL="3200400" algn="l" defTabSz="914400" rtl="0" eaLnBrk="1" latinLnBrk="0" hangingPunct="1">
                        <a:defRPr sz="1800" kern="1200">
                          <a:solidFill>
                            <a:schemeClr val="dk1"/>
                          </a:solidFill>
                          <a:latin typeface="Arial"/>
                          <a:ea typeface="맑은 고딕"/>
                        </a:defRPr>
                      </a:lvl8pPr>
                      <a:lvl9pPr marL="3657600" algn="l" defTabSz="914400" rtl="0" eaLnBrk="1" latinLnBrk="0" hangingPunct="1">
                        <a:defRPr sz="1800" kern="1200">
                          <a:solidFill>
                            <a:schemeClr val="dk1"/>
                          </a:solidFill>
                          <a:latin typeface="Arial"/>
                          <a:ea typeface="맑은 고딕"/>
                        </a:defRPr>
                      </a:lvl9pPr>
                    </a:lstStyle>
                    <a:p>
                      <a:pPr algn="ctr" latinLnBrk="1"/>
                      <a:r>
                        <a:rPr lang="en-US" altLang="ko-KR" sz="1200" b="1" dirty="0" smtClean="0">
                          <a:solidFill>
                            <a:srgbClr val="002060"/>
                          </a:solidFill>
                          <a:latin typeface="Arial" pitchFamily="34" charset="0"/>
                          <a:cs typeface="Arial" pitchFamily="34" charset="0"/>
                        </a:rPr>
                        <a:t>IR3</a:t>
                      </a:r>
                    </a:p>
                    <a:p>
                      <a:pPr algn="ctr" latinLnBrk="1"/>
                      <a:r>
                        <a:rPr lang="en-US" altLang="ko-KR" sz="1200" b="1" dirty="0" smtClean="0">
                          <a:solidFill>
                            <a:srgbClr val="002060"/>
                          </a:solidFill>
                          <a:latin typeface="Arial" pitchFamily="34" charset="0"/>
                          <a:cs typeface="Arial" pitchFamily="34" charset="0"/>
                        </a:rPr>
                        <a:t>(WV)</a:t>
                      </a:r>
                      <a:endParaRPr lang="ko-KR" altLang="en-US" sz="1200" b="1" dirty="0">
                        <a:solidFill>
                          <a:srgbClr val="002060"/>
                        </a:solidFill>
                        <a:latin typeface="Arial" pitchFamily="34" charset="0"/>
                        <a:cs typeface="Arial" pitchFamily="34" charset="0"/>
                      </a:endParaRPr>
                    </a:p>
                  </a:txBody>
                  <a:tcPr marL="121920" marR="121920" anchor="ctr">
                    <a:lnL w="12700" cmpd="sng">
                      <a:noFill/>
                    </a:lnL>
                    <a:lnR w="12700" cmpd="sng">
                      <a:noFill/>
                    </a:lnR>
                    <a:lnT w="12700" cap="flat" cmpd="sng" algn="ctr">
                      <a:solidFill>
                        <a:sysClr val="windowText" lastClr="000000"/>
                      </a:solidFill>
                      <a:prstDash val="sysDash"/>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맑은 고딕"/>
                        </a:defRPr>
                      </a:lvl1pPr>
                      <a:lvl2pPr marL="457200" algn="l" defTabSz="914400" rtl="0" eaLnBrk="1" latinLnBrk="0" hangingPunct="1">
                        <a:defRPr sz="1800" kern="1200">
                          <a:solidFill>
                            <a:schemeClr val="dk1"/>
                          </a:solidFill>
                          <a:latin typeface="Arial"/>
                          <a:ea typeface="맑은 고딕"/>
                        </a:defRPr>
                      </a:lvl2pPr>
                      <a:lvl3pPr marL="914400" algn="l" defTabSz="914400" rtl="0" eaLnBrk="1" latinLnBrk="0" hangingPunct="1">
                        <a:defRPr sz="1800" kern="1200">
                          <a:solidFill>
                            <a:schemeClr val="dk1"/>
                          </a:solidFill>
                          <a:latin typeface="Arial"/>
                          <a:ea typeface="맑은 고딕"/>
                        </a:defRPr>
                      </a:lvl3pPr>
                      <a:lvl4pPr marL="1371600" algn="l" defTabSz="914400" rtl="0" eaLnBrk="1" latinLnBrk="0" hangingPunct="1">
                        <a:defRPr sz="1800" kern="1200">
                          <a:solidFill>
                            <a:schemeClr val="dk1"/>
                          </a:solidFill>
                          <a:latin typeface="Arial"/>
                          <a:ea typeface="맑은 고딕"/>
                        </a:defRPr>
                      </a:lvl4pPr>
                      <a:lvl5pPr marL="1828800" algn="l" defTabSz="914400" rtl="0" eaLnBrk="1" latinLnBrk="0" hangingPunct="1">
                        <a:defRPr sz="1800" kern="1200">
                          <a:solidFill>
                            <a:schemeClr val="dk1"/>
                          </a:solidFill>
                          <a:latin typeface="Arial"/>
                          <a:ea typeface="맑은 고딕"/>
                        </a:defRPr>
                      </a:lvl5pPr>
                      <a:lvl6pPr marL="2286000" algn="l" defTabSz="914400" rtl="0" eaLnBrk="1" latinLnBrk="0" hangingPunct="1">
                        <a:defRPr sz="1800" kern="1200">
                          <a:solidFill>
                            <a:schemeClr val="dk1"/>
                          </a:solidFill>
                          <a:latin typeface="Arial"/>
                          <a:ea typeface="맑은 고딕"/>
                        </a:defRPr>
                      </a:lvl6pPr>
                      <a:lvl7pPr marL="2743200" algn="l" defTabSz="914400" rtl="0" eaLnBrk="1" latinLnBrk="0" hangingPunct="1">
                        <a:defRPr sz="1800" kern="1200">
                          <a:solidFill>
                            <a:schemeClr val="dk1"/>
                          </a:solidFill>
                          <a:latin typeface="Arial"/>
                          <a:ea typeface="맑은 고딕"/>
                        </a:defRPr>
                      </a:lvl7pPr>
                      <a:lvl8pPr marL="3200400" algn="l" defTabSz="914400" rtl="0" eaLnBrk="1" latinLnBrk="0" hangingPunct="1">
                        <a:defRPr sz="1800" kern="1200">
                          <a:solidFill>
                            <a:schemeClr val="dk1"/>
                          </a:solidFill>
                          <a:latin typeface="Arial"/>
                          <a:ea typeface="맑은 고딕"/>
                        </a:defRPr>
                      </a:lvl8pPr>
                      <a:lvl9pPr marL="3657600" algn="l" defTabSz="914400" rtl="0" eaLnBrk="1" latinLnBrk="0" hangingPunct="1">
                        <a:defRPr sz="1800" kern="1200">
                          <a:solidFill>
                            <a:schemeClr val="dk1"/>
                          </a:solidFill>
                          <a:latin typeface="Arial"/>
                          <a:ea typeface="맑은 고딕"/>
                        </a:defRPr>
                      </a:lvl9pPr>
                    </a:lstStyle>
                    <a:p>
                      <a:pPr algn="ctr" latinLnBrk="1"/>
                      <a:r>
                        <a:rPr lang="en-US" altLang="ko-KR" sz="1100" dirty="0" smtClean="0">
                          <a:solidFill>
                            <a:srgbClr val="002060"/>
                          </a:solidFill>
                          <a:latin typeface="Arial" pitchFamily="34" charset="0"/>
                          <a:cs typeface="Arial" pitchFamily="34" charset="0"/>
                        </a:rPr>
                        <a:t>Number</a:t>
                      </a:r>
                      <a:endParaRPr lang="ko-KR" altLang="en-US" sz="1100" dirty="0">
                        <a:solidFill>
                          <a:srgbClr val="002060"/>
                        </a:solidFill>
                        <a:latin typeface="Arial" pitchFamily="34" charset="0"/>
                        <a:cs typeface="Arial" pitchFamily="34" charset="0"/>
                      </a:endParaRPr>
                    </a:p>
                  </a:txBody>
                  <a:tcPr marL="121920" marR="121920" anchor="ctr">
                    <a:lnL w="12700" cmpd="sng">
                      <a:noFill/>
                    </a:lnL>
                    <a:lnR w="12700" cmpd="sng">
                      <a:noFill/>
                    </a:lnR>
                    <a:lnT w="12700" cap="flat" cmpd="sng" algn="ctr">
                      <a:solidFill>
                        <a:sysClr val="windowText" lastClr="000000"/>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spcAft>
                          <a:spcPts val="0"/>
                        </a:spcAft>
                      </a:pPr>
                      <a:r>
                        <a:rPr lang="en-US" sz="1000" kern="100" dirty="0">
                          <a:effectLst/>
                          <a:latin typeface="Arial" pitchFamily="34" charset="0"/>
                          <a:cs typeface="Arial" pitchFamily="34" charset="0"/>
                        </a:rPr>
                        <a:t>178297</a:t>
                      </a:r>
                      <a:endParaRPr lang="ko-KR" sz="1000" kern="100" dirty="0">
                        <a:effectLst/>
                        <a:latin typeface="Arial" pitchFamily="34" charset="0"/>
                        <a:cs typeface="Arial" pitchFamily="34" charset="0"/>
                      </a:endParaRPr>
                    </a:p>
                  </a:txBody>
                  <a:tcPr marL="121920" marR="121920" anchor="ctr">
                    <a:lnL w="12700" cmpd="sng">
                      <a:noFill/>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ysDash"/>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latinLnBrk="1">
                        <a:spcAft>
                          <a:spcPts val="0"/>
                        </a:spcAft>
                      </a:pPr>
                      <a:r>
                        <a:rPr lang="en-US" sz="1000" kern="100" dirty="0">
                          <a:effectLst/>
                          <a:latin typeface="Arial" pitchFamily="34" charset="0"/>
                          <a:cs typeface="Arial" pitchFamily="34" charset="0"/>
                        </a:rPr>
                        <a:t>140999</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ysDash"/>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latinLnBrk="1">
                        <a:spcAft>
                          <a:spcPts val="0"/>
                        </a:spcAft>
                      </a:pPr>
                      <a:r>
                        <a:rPr lang="en-US" sz="1000" kern="100" dirty="0">
                          <a:effectLst/>
                          <a:latin typeface="Arial" pitchFamily="34" charset="0"/>
                          <a:cs typeface="Arial" pitchFamily="34" charset="0"/>
                        </a:rPr>
                        <a:t>741373</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ysDash"/>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latinLnBrk="1">
                        <a:spcAft>
                          <a:spcPts val="0"/>
                        </a:spcAft>
                      </a:pPr>
                      <a:r>
                        <a:rPr lang="en-US" sz="1000" kern="100" dirty="0">
                          <a:effectLst/>
                          <a:latin typeface="Arial" pitchFamily="34" charset="0"/>
                          <a:cs typeface="Arial" pitchFamily="34" charset="0"/>
                        </a:rPr>
                        <a:t>325975</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ysDash"/>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31636">
                <a:tc vMerge="1">
                  <a:txBody>
                    <a:bodyPr/>
                    <a:lstStyle/>
                    <a:p>
                      <a:pPr latinLnBrk="1"/>
                      <a:endParaRPr lang="ko-KR" altLang="en-US" sz="13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맑은 고딕"/>
                        </a:defRPr>
                      </a:lvl1pPr>
                      <a:lvl2pPr marL="457200" algn="l" defTabSz="914400" rtl="0" eaLnBrk="1" latinLnBrk="0" hangingPunct="1">
                        <a:defRPr sz="1800" kern="1200">
                          <a:solidFill>
                            <a:schemeClr val="dk1"/>
                          </a:solidFill>
                          <a:latin typeface="Arial"/>
                          <a:ea typeface="맑은 고딕"/>
                        </a:defRPr>
                      </a:lvl2pPr>
                      <a:lvl3pPr marL="914400" algn="l" defTabSz="914400" rtl="0" eaLnBrk="1" latinLnBrk="0" hangingPunct="1">
                        <a:defRPr sz="1800" kern="1200">
                          <a:solidFill>
                            <a:schemeClr val="dk1"/>
                          </a:solidFill>
                          <a:latin typeface="Arial"/>
                          <a:ea typeface="맑은 고딕"/>
                        </a:defRPr>
                      </a:lvl3pPr>
                      <a:lvl4pPr marL="1371600" algn="l" defTabSz="914400" rtl="0" eaLnBrk="1" latinLnBrk="0" hangingPunct="1">
                        <a:defRPr sz="1800" kern="1200">
                          <a:solidFill>
                            <a:schemeClr val="dk1"/>
                          </a:solidFill>
                          <a:latin typeface="Arial"/>
                          <a:ea typeface="맑은 고딕"/>
                        </a:defRPr>
                      </a:lvl4pPr>
                      <a:lvl5pPr marL="1828800" algn="l" defTabSz="914400" rtl="0" eaLnBrk="1" latinLnBrk="0" hangingPunct="1">
                        <a:defRPr sz="1800" kern="1200">
                          <a:solidFill>
                            <a:schemeClr val="dk1"/>
                          </a:solidFill>
                          <a:latin typeface="Arial"/>
                          <a:ea typeface="맑은 고딕"/>
                        </a:defRPr>
                      </a:lvl5pPr>
                      <a:lvl6pPr marL="2286000" algn="l" defTabSz="914400" rtl="0" eaLnBrk="1" latinLnBrk="0" hangingPunct="1">
                        <a:defRPr sz="1800" kern="1200">
                          <a:solidFill>
                            <a:schemeClr val="dk1"/>
                          </a:solidFill>
                          <a:latin typeface="Arial"/>
                          <a:ea typeface="맑은 고딕"/>
                        </a:defRPr>
                      </a:lvl6pPr>
                      <a:lvl7pPr marL="2743200" algn="l" defTabSz="914400" rtl="0" eaLnBrk="1" latinLnBrk="0" hangingPunct="1">
                        <a:defRPr sz="1800" kern="1200">
                          <a:solidFill>
                            <a:schemeClr val="dk1"/>
                          </a:solidFill>
                          <a:latin typeface="Arial"/>
                          <a:ea typeface="맑은 고딕"/>
                        </a:defRPr>
                      </a:lvl7pPr>
                      <a:lvl8pPr marL="3200400" algn="l" defTabSz="914400" rtl="0" eaLnBrk="1" latinLnBrk="0" hangingPunct="1">
                        <a:defRPr sz="1800" kern="1200">
                          <a:solidFill>
                            <a:schemeClr val="dk1"/>
                          </a:solidFill>
                          <a:latin typeface="Arial"/>
                          <a:ea typeface="맑은 고딕"/>
                        </a:defRPr>
                      </a:lvl8pPr>
                      <a:lvl9pPr marL="3657600" algn="l" defTabSz="914400" rtl="0" eaLnBrk="1" latinLnBrk="0" hangingPunct="1">
                        <a:defRPr sz="1800" kern="1200">
                          <a:solidFill>
                            <a:schemeClr val="dk1"/>
                          </a:solidFill>
                          <a:latin typeface="Arial"/>
                          <a:ea typeface="맑은 고딕"/>
                        </a:defRPr>
                      </a:lvl9pPr>
                    </a:lstStyle>
                    <a:p>
                      <a:pPr algn="ctr" latinLnBrk="1"/>
                      <a:r>
                        <a:rPr lang="en-US" altLang="ko-KR" sz="1100" dirty="0" smtClean="0">
                          <a:solidFill>
                            <a:srgbClr val="002060"/>
                          </a:solidFill>
                          <a:latin typeface="Arial" pitchFamily="34" charset="0"/>
                          <a:cs typeface="Arial" pitchFamily="34" charset="0"/>
                        </a:rPr>
                        <a:t>Bias</a:t>
                      </a:r>
                      <a:endParaRPr lang="ko-KR" altLang="en-US" sz="1100" dirty="0">
                        <a:solidFill>
                          <a:srgbClr val="002060"/>
                        </a:solidFill>
                        <a:latin typeface="Arial" pitchFamily="34" charset="0"/>
                        <a:cs typeface="Arial" pitchFamily="34" charset="0"/>
                      </a:endParaRPr>
                    </a:p>
                  </a:txBody>
                  <a:tcPr marL="121920" marR="1219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spcAft>
                          <a:spcPts val="0"/>
                        </a:spcAft>
                      </a:pPr>
                      <a:r>
                        <a:rPr lang="en-US" sz="1000" b="1" kern="100" dirty="0">
                          <a:effectLst/>
                          <a:latin typeface="Arial" pitchFamily="34" charset="0"/>
                          <a:cs typeface="Arial" pitchFamily="34" charset="0"/>
                        </a:rPr>
                        <a:t>-0.8373</a:t>
                      </a:r>
                      <a:endParaRPr lang="ko-KR" sz="1000" kern="100" dirty="0">
                        <a:effectLst/>
                        <a:latin typeface="Arial" pitchFamily="34" charset="0"/>
                        <a:cs typeface="Arial" pitchFamily="34" charset="0"/>
                      </a:endParaRPr>
                    </a:p>
                  </a:txBody>
                  <a:tcPr marL="121920" marR="121920" anchor="ctr">
                    <a:lnL w="12700" cmpd="sng">
                      <a:no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noFill/>
                    </a:lnB>
                    <a:lnTlToBr w="12700" cmpd="sng">
                      <a:noFill/>
                      <a:prstDash val="solid"/>
                    </a:lnTlToBr>
                    <a:lnBlToTr w="12700" cmpd="sng">
                      <a:noFill/>
                      <a:prstDash val="solid"/>
                    </a:lnBlToTr>
                    <a:noFill/>
                  </a:tcPr>
                </a:tc>
                <a:tc>
                  <a:txBody>
                    <a:bodyPr/>
                    <a:lstStyle/>
                    <a:p>
                      <a:pPr algn="ctr" latinLnBrk="1">
                        <a:spcAft>
                          <a:spcPts val="0"/>
                        </a:spcAft>
                      </a:pPr>
                      <a:r>
                        <a:rPr lang="en-US" sz="1000" b="1" kern="100" dirty="0">
                          <a:effectLst/>
                          <a:latin typeface="Arial" pitchFamily="34" charset="0"/>
                          <a:cs typeface="Arial" pitchFamily="34" charset="0"/>
                        </a:rPr>
                        <a:t>-0.8544</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noFill/>
                    </a:lnB>
                    <a:lnTlToBr w="12700" cmpd="sng">
                      <a:noFill/>
                      <a:prstDash val="solid"/>
                    </a:lnTlToBr>
                    <a:lnBlToTr w="12700" cmpd="sng">
                      <a:noFill/>
                      <a:prstDash val="solid"/>
                    </a:lnBlToTr>
                    <a:noFill/>
                  </a:tcPr>
                </a:tc>
                <a:tc>
                  <a:txBody>
                    <a:bodyPr/>
                    <a:lstStyle/>
                    <a:p>
                      <a:pPr algn="ctr" latinLnBrk="1">
                        <a:spcAft>
                          <a:spcPts val="0"/>
                        </a:spcAft>
                      </a:pPr>
                      <a:r>
                        <a:rPr lang="en-US" sz="1000" b="1" kern="100" dirty="0">
                          <a:effectLst/>
                          <a:latin typeface="Arial" pitchFamily="34" charset="0"/>
                          <a:cs typeface="Arial" pitchFamily="34" charset="0"/>
                        </a:rPr>
                        <a:t>-1.0767</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noFill/>
                    </a:lnB>
                    <a:lnTlToBr w="12700" cmpd="sng">
                      <a:noFill/>
                      <a:prstDash val="solid"/>
                    </a:lnTlToBr>
                    <a:lnBlToTr w="12700" cmpd="sng">
                      <a:noFill/>
                      <a:prstDash val="solid"/>
                    </a:lnBlToTr>
                    <a:noFill/>
                  </a:tcPr>
                </a:tc>
                <a:tc>
                  <a:txBody>
                    <a:bodyPr/>
                    <a:lstStyle/>
                    <a:p>
                      <a:pPr algn="ctr" latinLnBrk="1">
                        <a:spcAft>
                          <a:spcPts val="0"/>
                        </a:spcAft>
                      </a:pPr>
                      <a:r>
                        <a:rPr lang="en-US" sz="1000" b="1" kern="100" dirty="0">
                          <a:effectLst/>
                          <a:latin typeface="Arial" pitchFamily="34" charset="0"/>
                          <a:cs typeface="Arial" pitchFamily="34" charset="0"/>
                        </a:rPr>
                        <a:t>-0.9880</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31636">
                <a:tc vMerge="1">
                  <a:txBody>
                    <a:bodyPr/>
                    <a:lstStyle/>
                    <a:p>
                      <a:pPr latinLnBrk="1"/>
                      <a:endParaRPr lang="ko-KR" altLang="en-US" sz="1300" dirty="0"/>
                    </a:p>
                  </a:txBody>
                  <a:tcPr>
                    <a:lnL w="12700" cmpd="sng">
                      <a:noFill/>
                    </a:lnL>
                    <a:lnR w="12700" cmpd="sng">
                      <a:noFill/>
                    </a:lnR>
                    <a:lnT w="127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맑은 고딕"/>
                        </a:defRPr>
                      </a:lvl1pPr>
                      <a:lvl2pPr marL="457200" algn="l" defTabSz="914400" rtl="0" eaLnBrk="1" latinLnBrk="0" hangingPunct="1">
                        <a:defRPr sz="1800" kern="1200">
                          <a:solidFill>
                            <a:schemeClr val="dk1"/>
                          </a:solidFill>
                          <a:latin typeface="Arial"/>
                          <a:ea typeface="맑은 고딕"/>
                        </a:defRPr>
                      </a:lvl2pPr>
                      <a:lvl3pPr marL="914400" algn="l" defTabSz="914400" rtl="0" eaLnBrk="1" latinLnBrk="0" hangingPunct="1">
                        <a:defRPr sz="1800" kern="1200">
                          <a:solidFill>
                            <a:schemeClr val="dk1"/>
                          </a:solidFill>
                          <a:latin typeface="Arial"/>
                          <a:ea typeface="맑은 고딕"/>
                        </a:defRPr>
                      </a:lvl3pPr>
                      <a:lvl4pPr marL="1371600" algn="l" defTabSz="914400" rtl="0" eaLnBrk="1" latinLnBrk="0" hangingPunct="1">
                        <a:defRPr sz="1800" kern="1200">
                          <a:solidFill>
                            <a:schemeClr val="dk1"/>
                          </a:solidFill>
                          <a:latin typeface="Arial"/>
                          <a:ea typeface="맑은 고딕"/>
                        </a:defRPr>
                      </a:lvl4pPr>
                      <a:lvl5pPr marL="1828800" algn="l" defTabSz="914400" rtl="0" eaLnBrk="1" latinLnBrk="0" hangingPunct="1">
                        <a:defRPr sz="1800" kern="1200">
                          <a:solidFill>
                            <a:schemeClr val="dk1"/>
                          </a:solidFill>
                          <a:latin typeface="Arial"/>
                          <a:ea typeface="맑은 고딕"/>
                        </a:defRPr>
                      </a:lvl5pPr>
                      <a:lvl6pPr marL="2286000" algn="l" defTabSz="914400" rtl="0" eaLnBrk="1" latinLnBrk="0" hangingPunct="1">
                        <a:defRPr sz="1800" kern="1200">
                          <a:solidFill>
                            <a:schemeClr val="dk1"/>
                          </a:solidFill>
                          <a:latin typeface="Arial"/>
                          <a:ea typeface="맑은 고딕"/>
                        </a:defRPr>
                      </a:lvl6pPr>
                      <a:lvl7pPr marL="2743200" algn="l" defTabSz="914400" rtl="0" eaLnBrk="1" latinLnBrk="0" hangingPunct="1">
                        <a:defRPr sz="1800" kern="1200">
                          <a:solidFill>
                            <a:schemeClr val="dk1"/>
                          </a:solidFill>
                          <a:latin typeface="Arial"/>
                          <a:ea typeface="맑은 고딕"/>
                        </a:defRPr>
                      </a:lvl7pPr>
                      <a:lvl8pPr marL="3200400" algn="l" defTabSz="914400" rtl="0" eaLnBrk="1" latinLnBrk="0" hangingPunct="1">
                        <a:defRPr sz="1800" kern="1200">
                          <a:solidFill>
                            <a:schemeClr val="dk1"/>
                          </a:solidFill>
                          <a:latin typeface="Arial"/>
                          <a:ea typeface="맑은 고딕"/>
                        </a:defRPr>
                      </a:lvl8pPr>
                      <a:lvl9pPr marL="3657600" algn="l" defTabSz="914400" rtl="0" eaLnBrk="1" latinLnBrk="0" hangingPunct="1">
                        <a:defRPr sz="1800" kern="1200">
                          <a:solidFill>
                            <a:schemeClr val="dk1"/>
                          </a:solidFill>
                          <a:latin typeface="Arial"/>
                          <a:ea typeface="맑은 고딕"/>
                        </a:defRPr>
                      </a:lvl9pPr>
                    </a:lstStyle>
                    <a:p>
                      <a:pPr algn="ctr" latinLnBrk="1"/>
                      <a:r>
                        <a:rPr lang="en-US" altLang="ko-KR" sz="1100" dirty="0" smtClean="0">
                          <a:solidFill>
                            <a:srgbClr val="002060"/>
                          </a:solidFill>
                          <a:latin typeface="Arial" pitchFamily="34" charset="0"/>
                          <a:cs typeface="Arial" pitchFamily="34" charset="0"/>
                        </a:rPr>
                        <a:t>RMSE</a:t>
                      </a:r>
                      <a:endParaRPr lang="ko-KR" altLang="en-US" sz="1100" dirty="0">
                        <a:solidFill>
                          <a:srgbClr val="002060"/>
                        </a:solidFill>
                        <a:latin typeface="Arial" pitchFamily="34" charset="0"/>
                        <a:cs typeface="Arial" pitchFamily="34" charset="0"/>
                      </a:endParaRPr>
                    </a:p>
                  </a:txBody>
                  <a:tcPr marL="121920" marR="121920" anchor="ctr">
                    <a:lnL w="12700" cmpd="sng">
                      <a:noFill/>
                    </a:lnL>
                    <a:lnR w="12700" cmpd="sng">
                      <a:noFill/>
                    </a:lnR>
                    <a:lnT w="127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spcAft>
                          <a:spcPts val="0"/>
                        </a:spcAft>
                      </a:pPr>
                      <a:r>
                        <a:rPr lang="en-US" sz="1000" kern="100" dirty="0">
                          <a:effectLst/>
                          <a:latin typeface="Arial" pitchFamily="34" charset="0"/>
                          <a:cs typeface="Arial" pitchFamily="34" charset="0"/>
                        </a:rPr>
                        <a:t>0.4211</a:t>
                      </a:r>
                      <a:endParaRPr lang="ko-KR" sz="1000" kern="100" dirty="0">
                        <a:effectLst/>
                        <a:latin typeface="Arial" pitchFamily="34" charset="0"/>
                        <a:cs typeface="Arial" pitchFamily="34" charset="0"/>
                      </a:endParaRPr>
                    </a:p>
                  </a:txBody>
                  <a:tcPr marL="121920" marR="121920" anchor="ctr">
                    <a:lnL w="12700" cmpd="sng">
                      <a:noFill/>
                    </a:lnL>
                    <a:lnR w="12700" cap="flat" cmpd="sng" algn="ctr">
                      <a:noFill/>
                      <a:prstDash val="solid"/>
                      <a:round/>
                      <a:headEnd type="none" w="med" len="med"/>
                      <a:tailEnd type="none" w="med" len="med"/>
                    </a:lnR>
                    <a:lnT w="127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sz="1000" kern="100" dirty="0">
                          <a:effectLst/>
                          <a:latin typeface="Arial" pitchFamily="34" charset="0"/>
                          <a:cs typeface="Arial" pitchFamily="34" charset="0"/>
                        </a:rPr>
                        <a:t>0.4170</a:t>
                      </a:r>
                      <a:endParaRPr lang="ko-KR" sz="1000" kern="100" dirty="0">
                        <a:effectLst/>
                        <a:latin typeface="Arial" pitchFamily="34" charset="0"/>
                        <a:cs typeface="Arial" pitchFamily="34" charset="0"/>
                      </a:endParaRP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sz="1000" kern="100" dirty="0">
                          <a:effectLst/>
                          <a:latin typeface="Arial" pitchFamily="34" charset="0"/>
                          <a:cs typeface="Arial" pitchFamily="34" charset="0"/>
                        </a:rPr>
                        <a:t>0.4705</a:t>
                      </a:r>
                      <a:endParaRPr lang="ko-KR" sz="1000" kern="100" dirty="0">
                        <a:effectLst/>
                        <a:latin typeface="Arial" pitchFamily="34" charset="0"/>
                        <a:cs typeface="Arial" pitchFamily="34" charset="0"/>
                      </a:endParaRP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sz="1000" kern="100" dirty="0">
                          <a:effectLst/>
                          <a:latin typeface="Arial" pitchFamily="34" charset="0"/>
                          <a:cs typeface="Arial" pitchFamily="34" charset="0"/>
                        </a:rPr>
                        <a:t>0.4369</a:t>
                      </a:r>
                      <a:endParaRPr lang="ko-KR" sz="1000" kern="100" dirty="0">
                        <a:effectLst/>
                        <a:latin typeface="Arial" pitchFamily="34" charset="0"/>
                        <a:cs typeface="Arial" pitchFamily="34" charset="0"/>
                      </a:endParaRPr>
                    </a:p>
                  </a:txBody>
                  <a:tcPr marL="121920" marR="121920" anchor="ctr">
                    <a:lnL w="12700" cap="flat" cmpd="sng" algn="ctr">
                      <a:noFill/>
                      <a:prstDash val="solid"/>
                      <a:round/>
                      <a:headEnd type="none" w="med" len="med"/>
                      <a:tailEnd type="none" w="med" len="med"/>
                    </a:lnL>
                    <a:lnR w="12700" cmpd="sng">
                      <a:noFill/>
                    </a:lnR>
                    <a:lnT w="127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31636">
                <a:tc vMerge="1">
                  <a:txBody>
                    <a:bodyPr/>
                    <a:lstStyle/>
                    <a:p>
                      <a:pPr algn="ctr" latinLnBrk="1"/>
                      <a:endParaRPr lang="ko-KR" altLang="en-US" sz="1200" b="1" dirty="0">
                        <a:solidFill>
                          <a:srgbClr val="002060"/>
                        </a:solidFill>
                      </a:endParaRPr>
                    </a:p>
                  </a:txBody>
                  <a:tcPr anchor="ctr">
                    <a:lnL w="12700" cmpd="sng">
                      <a:noFill/>
                    </a:lnL>
                    <a:lnR w="12700" cmpd="sng">
                      <a:noFill/>
                    </a:lnR>
                    <a:lnT w="12700" cap="flat" cmpd="sng" algn="ctr">
                      <a:solidFill>
                        <a:sysClr val="windowText" lastClr="000000"/>
                      </a:solidFill>
                      <a:prstDash val="sysDash"/>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100" dirty="0" smtClean="0">
                          <a:solidFill>
                            <a:srgbClr val="002060"/>
                          </a:solidFill>
                          <a:latin typeface="Arial" pitchFamily="34" charset="0"/>
                          <a:cs typeface="Arial" pitchFamily="34" charset="0"/>
                        </a:rPr>
                        <a:t>Slope</a:t>
                      </a:r>
                      <a:endParaRPr lang="ko-KR" altLang="en-US" sz="1100" dirty="0">
                        <a:solidFill>
                          <a:srgbClr val="002060"/>
                        </a:solidFill>
                        <a:latin typeface="Arial" pitchFamily="34" charset="0"/>
                        <a:cs typeface="Arial" pitchFamily="34" charset="0"/>
                      </a:endParaRPr>
                    </a:p>
                  </a:txBody>
                  <a:tcPr marL="121920" marR="121920" anchor="ctr">
                    <a:lnL w="12700" cmpd="sng">
                      <a:noFill/>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spcAft>
                          <a:spcPts val="0"/>
                        </a:spcAft>
                      </a:pPr>
                      <a:r>
                        <a:rPr lang="en-US" altLang="ko-KR" sz="1000" kern="100" dirty="0" smtClean="0">
                          <a:effectLst/>
                          <a:latin typeface="Arial" pitchFamily="34" charset="0"/>
                          <a:cs typeface="Arial" pitchFamily="34" charset="0"/>
                        </a:rPr>
                        <a:t>0.9828</a:t>
                      </a:r>
                      <a:endParaRPr lang="ko-KR" sz="1000" kern="100" dirty="0">
                        <a:effectLst/>
                        <a:latin typeface="Arial" pitchFamily="34" charset="0"/>
                        <a:cs typeface="Arial" pitchFamily="34" charset="0"/>
                      </a:endParaRPr>
                    </a:p>
                  </a:txBody>
                  <a:tcPr marL="121920" marR="121920" anchor="ctr">
                    <a:lnL w="12700" cmpd="sng">
                      <a:noFill/>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altLang="ko-KR" sz="1000" kern="100" dirty="0" smtClean="0">
                          <a:effectLst/>
                          <a:latin typeface="Arial" pitchFamily="34" charset="0"/>
                          <a:cs typeface="Arial" pitchFamily="34" charset="0"/>
                        </a:rPr>
                        <a:t>0.9851</a:t>
                      </a:r>
                      <a:endParaRPr lang="ko-KR" sz="1000" kern="100" dirty="0">
                        <a:effectLst/>
                        <a:latin typeface="Arial" pitchFamily="34" charset="0"/>
                        <a:cs typeface="Arial" pitchFamily="34" charset="0"/>
                      </a:endParaRP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altLang="ko-KR" sz="1000" kern="100" dirty="0" smtClean="0">
                          <a:effectLst/>
                          <a:latin typeface="Arial" pitchFamily="34" charset="0"/>
                          <a:cs typeface="Arial" pitchFamily="34" charset="0"/>
                        </a:rPr>
                        <a:t>0.9859</a:t>
                      </a:r>
                      <a:endParaRPr lang="ko-KR" sz="1000" kern="100" dirty="0">
                        <a:effectLst/>
                        <a:latin typeface="Arial" pitchFamily="34" charset="0"/>
                        <a:cs typeface="Arial" pitchFamily="34" charset="0"/>
                      </a:endParaRPr>
                    </a:p>
                  </a:txBody>
                  <a:tcPr marL="121920" marR="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altLang="ko-KR" sz="1000" kern="100" dirty="0" smtClean="0">
                          <a:effectLst/>
                          <a:latin typeface="Arial" pitchFamily="34" charset="0"/>
                          <a:cs typeface="Arial" pitchFamily="34" charset="0"/>
                        </a:rPr>
                        <a:t>0.9886</a:t>
                      </a:r>
                      <a:endParaRPr lang="ko-KR" sz="1000" kern="100" dirty="0">
                        <a:effectLst/>
                        <a:latin typeface="Arial" pitchFamily="34" charset="0"/>
                        <a:cs typeface="Arial" pitchFamily="34" charset="0"/>
                      </a:endParaRPr>
                    </a:p>
                  </a:txBody>
                  <a:tcPr marL="121920" marR="121920" anchor="ctr">
                    <a:lnL w="12700" cap="flat" cmpd="sng" algn="ctr">
                      <a:no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31636">
                <a:tc vMerge="1">
                  <a:txBody>
                    <a:bodyPr/>
                    <a:lstStyle/>
                    <a:p>
                      <a:pPr algn="ctr" latinLnBrk="1"/>
                      <a:endParaRPr lang="ko-KR" altLang="en-US" sz="1200" b="1" dirty="0">
                        <a:solidFill>
                          <a:srgbClr val="002060"/>
                        </a:solidFill>
                      </a:endParaRPr>
                    </a:p>
                  </a:txBody>
                  <a:tcPr anchor="ctr">
                    <a:lnL w="12700" cmpd="sng">
                      <a:noFill/>
                    </a:lnL>
                    <a:lnR w="12700" cmpd="sng">
                      <a:noFill/>
                    </a:lnR>
                    <a:lnT w="12700" cap="flat" cmpd="sng" algn="ctr">
                      <a:solidFill>
                        <a:sysClr val="windowText" lastClr="000000"/>
                      </a:solidFill>
                      <a:prstDash val="sysDash"/>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100" dirty="0" smtClean="0">
                          <a:solidFill>
                            <a:srgbClr val="002060"/>
                          </a:solidFill>
                          <a:latin typeface="Arial" pitchFamily="34" charset="0"/>
                          <a:cs typeface="Arial" pitchFamily="34" charset="0"/>
                        </a:rPr>
                        <a:t>Intercept</a:t>
                      </a:r>
                      <a:endParaRPr lang="ko-KR" altLang="en-US" sz="1100" dirty="0">
                        <a:solidFill>
                          <a:srgbClr val="002060"/>
                        </a:solidFill>
                        <a:latin typeface="Arial" pitchFamily="34" charset="0"/>
                        <a:cs typeface="Arial" pitchFamily="34" charset="0"/>
                      </a:endParaRPr>
                    </a:p>
                  </a:txBody>
                  <a:tcPr marL="121920" marR="121920" anchor="ctr">
                    <a:lnL w="12700" cmpd="sng">
                      <a:noFill/>
                    </a:lnL>
                    <a:lnR w="12700" cmpd="sng">
                      <a:noFill/>
                    </a:lnR>
                    <a:lnT w="12700" cap="flat" cmpd="sng" algn="ctr">
                      <a:noFill/>
                      <a:prstDash val="sysDash"/>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spcAft>
                          <a:spcPts val="0"/>
                        </a:spcAft>
                      </a:pPr>
                      <a:r>
                        <a:rPr lang="en-US" altLang="ko-KR" sz="1000" kern="100" dirty="0" smtClean="0">
                          <a:effectLst/>
                          <a:latin typeface="Arial" pitchFamily="34" charset="0"/>
                          <a:cs typeface="Arial" pitchFamily="34" charset="0"/>
                        </a:rPr>
                        <a:t>3.3749</a:t>
                      </a:r>
                      <a:endParaRPr lang="ko-KR" sz="1000" kern="100" dirty="0">
                        <a:effectLst/>
                        <a:latin typeface="Arial" pitchFamily="34" charset="0"/>
                        <a:cs typeface="Arial" pitchFamily="34" charset="0"/>
                      </a:endParaRPr>
                    </a:p>
                  </a:txBody>
                  <a:tcPr marL="121920" marR="121920" anchor="ctr">
                    <a:lnL w="12700" cmpd="sng">
                      <a:noFill/>
                    </a:lnL>
                    <a:lnR w="12700" cap="flat" cmpd="sng" algn="ctr">
                      <a:solidFill>
                        <a:sysClr val="window" lastClr="FFFFFF"/>
                      </a:solid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altLang="ko-KR" sz="1000" kern="100" dirty="0" smtClean="0">
                          <a:effectLst/>
                          <a:latin typeface="Arial" pitchFamily="34" charset="0"/>
                          <a:cs typeface="Arial" pitchFamily="34" charset="0"/>
                        </a:rPr>
                        <a:t>2.7865</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altLang="ko-KR" sz="1000" kern="100" dirty="0" smtClean="0">
                          <a:effectLst/>
                          <a:latin typeface="Arial" pitchFamily="34" charset="0"/>
                          <a:cs typeface="Arial" pitchFamily="34" charset="0"/>
                        </a:rPr>
                        <a:t>2.3656</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altLang="ko-KR" sz="1000" kern="100" dirty="0" smtClean="0">
                          <a:effectLst/>
                          <a:latin typeface="Arial" pitchFamily="34" charset="0"/>
                          <a:cs typeface="Arial" pitchFamily="34" charset="0"/>
                        </a:rPr>
                        <a:t>1.7984</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noFill/>
                      <a:prstDash val="sysDash"/>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31636">
                <a:tc rowSpan="5">
                  <a:txBody>
                    <a:bodyPr/>
                    <a:lstStyle>
                      <a:lvl1pPr marL="0" algn="l" defTabSz="914400" rtl="0" eaLnBrk="1" latinLnBrk="0" hangingPunct="1">
                        <a:defRPr sz="1800" kern="1200">
                          <a:solidFill>
                            <a:schemeClr val="dk1"/>
                          </a:solidFill>
                          <a:latin typeface="Arial"/>
                          <a:ea typeface="맑은 고딕"/>
                        </a:defRPr>
                      </a:lvl1pPr>
                      <a:lvl2pPr marL="457200" algn="l" defTabSz="914400" rtl="0" eaLnBrk="1" latinLnBrk="0" hangingPunct="1">
                        <a:defRPr sz="1800" kern="1200">
                          <a:solidFill>
                            <a:schemeClr val="dk1"/>
                          </a:solidFill>
                          <a:latin typeface="Arial"/>
                          <a:ea typeface="맑은 고딕"/>
                        </a:defRPr>
                      </a:lvl2pPr>
                      <a:lvl3pPr marL="914400" algn="l" defTabSz="914400" rtl="0" eaLnBrk="1" latinLnBrk="0" hangingPunct="1">
                        <a:defRPr sz="1800" kern="1200">
                          <a:solidFill>
                            <a:schemeClr val="dk1"/>
                          </a:solidFill>
                          <a:latin typeface="Arial"/>
                          <a:ea typeface="맑은 고딕"/>
                        </a:defRPr>
                      </a:lvl3pPr>
                      <a:lvl4pPr marL="1371600" algn="l" defTabSz="914400" rtl="0" eaLnBrk="1" latinLnBrk="0" hangingPunct="1">
                        <a:defRPr sz="1800" kern="1200">
                          <a:solidFill>
                            <a:schemeClr val="dk1"/>
                          </a:solidFill>
                          <a:latin typeface="Arial"/>
                          <a:ea typeface="맑은 고딕"/>
                        </a:defRPr>
                      </a:lvl4pPr>
                      <a:lvl5pPr marL="1828800" algn="l" defTabSz="914400" rtl="0" eaLnBrk="1" latinLnBrk="0" hangingPunct="1">
                        <a:defRPr sz="1800" kern="1200">
                          <a:solidFill>
                            <a:schemeClr val="dk1"/>
                          </a:solidFill>
                          <a:latin typeface="Arial"/>
                          <a:ea typeface="맑은 고딕"/>
                        </a:defRPr>
                      </a:lvl5pPr>
                      <a:lvl6pPr marL="2286000" algn="l" defTabSz="914400" rtl="0" eaLnBrk="1" latinLnBrk="0" hangingPunct="1">
                        <a:defRPr sz="1800" kern="1200">
                          <a:solidFill>
                            <a:schemeClr val="dk1"/>
                          </a:solidFill>
                          <a:latin typeface="Arial"/>
                          <a:ea typeface="맑은 고딕"/>
                        </a:defRPr>
                      </a:lvl6pPr>
                      <a:lvl7pPr marL="2743200" algn="l" defTabSz="914400" rtl="0" eaLnBrk="1" latinLnBrk="0" hangingPunct="1">
                        <a:defRPr sz="1800" kern="1200">
                          <a:solidFill>
                            <a:schemeClr val="dk1"/>
                          </a:solidFill>
                          <a:latin typeface="Arial"/>
                          <a:ea typeface="맑은 고딕"/>
                        </a:defRPr>
                      </a:lvl7pPr>
                      <a:lvl8pPr marL="3200400" algn="l" defTabSz="914400" rtl="0" eaLnBrk="1" latinLnBrk="0" hangingPunct="1">
                        <a:defRPr sz="1800" kern="1200">
                          <a:solidFill>
                            <a:schemeClr val="dk1"/>
                          </a:solidFill>
                          <a:latin typeface="Arial"/>
                          <a:ea typeface="맑은 고딕"/>
                        </a:defRPr>
                      </a:lvl8pPr>
                      <a:lvl9pPr marL="3657600" algn="l" defTabSz="914400" rtl="0" eaLnBrk="1" latinLnBrk="0" hangingPunct="1">
                        <a:defRPr sz="1800" kern="1200">
                          <a:solidFill>
                            <a:schemeClr val="dk1"/>
                          </a:solidFill>
                          <a:latin typeface="Arial"/>
                          <a:ea typeface="맑은 고딕"/>
                        </a:defRPr>
                      </a:lvl9pPr>
                    </a:lstStyle>
                    <a:p>
                      <a:pPr algn="ctr" latinLnBrk="1"/>
                      <a:r>
                        <a:rPr lang="en-US" altLang="ko-KR" sz="1200" b="1" dirty="0" smtClean="0">
                          <a:solidFill>
                            <a:srgbClr val="002060"/>
                          </a:solidFill>
                          <a:latin typeface="Arial" pitchFamily="34" charset="0"/>
                          <a:cs typeface="Arial" pitchFamily="34" charset="0"/>
                        </a:rPr>
                        <a:t>IR4</a:t>
                      </a:r>
                    </a:p>
                    <a:p>
                      <a:pPr algn="ctr" latinLnBrk="1"/>
                      <a:r>
                        <a:rPr lang="en-US" altLang="ko-KR" sz="1200" b="1" spc="-100" baseline="0" dirty="0" smtClean="0">
                          <a:solidFill>
                            <a:srgbClr val="002060"/>
                          </a:solidFill>
                          <a:latin typeface="Arial" pitchFamily="34" charset="0"/>
                          <a:cs typeface="Arial" pitchFamily="34" charset="0"/>
                        </a:rPr>
                        <a:t>(SWIR)</a:t>
                      </a:r>
                      <a:endParaRPr lang="ko-KR" altLang="en-US" sz="1200" b="1" spc="-100" baseline="0" dirty="0">
                        <a:solidFill>
                          <a:srgbClr val="002060"/>
                        </a:solidFill>
                        <a:latin typeface="Arial" pitchFamily="34" charset="0"/>
                        <a:cs typeface="Arial" pitchFamily="34" charset="0"/>
                      </a:endParaRPr>
                    </a:p>
                  </a:txBody>
                  <a:tcPr marL="121920" marR="121920" anchor="ctr">
                    <a:lnL w="12700" cmpd="sng">
                      <a:noFill/>
                    </a:lnL>
                    <a:lnR w="12700" cmpd="sng">
                      <a:noFill/>
                    </a:lnR>
                    <a:lnT w="12700" cap="flat" cmpd="sng" algn="ctr">
                      <a:solidFill>
                        <a:sysClr val="windowText" lastClr="000000"/>
                      </a:solidFill>
                      <a:prstDash val="sysDash"/>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맑은 고딕"/>
                        </a:defRPr>
                      </a:lvl1pPr>
                      <a:lvl2pPr marL="457200" algn="l" defTabSz="914400" rtl="0" eaLnBrk="1" latinLnBrk="0" hangingPunct="1">
                        <a:defRPr sz="1800" kern="1200">
                          <a:solidFill>
                            <a:schemeClr val="dk1"/>
                          </a:solidFill>
                          <a:latin typeface="Arial"/>
                          <a:ea typeface="맑은 고딕"/>
                        </a:defRPr>
                      </a:lvl2pPr>
                      <a:lvl3pPr marL="914400" algn="l" defTabSz="914400" rtl="0" eaLnBrk="1" latinLnBrk="0" hangingPunct="1">
                        <a:defRPr sz="1800" kern="1200">
                          <a:solidFill>
                            <a:schemeClr val="dk1"/>
                          </a:solidFill>
                          <a:latin typeface="Arial"/>
                          <a:ea typeface="맑은 고딕"/>
                        </a:defRPr>
                      </a:lvl3pPr>
                      <a:lvl4pPr marL="1371600" algn="l" defTabSz="914400" rtl="0" eaLnBrk="1" latinLnBrk="0" hangingPunct="1">
                        <a:defRPr sz="1800" kern="1200">
                          <a:solidFill>
                            <a:schemeClr val="dk1"/>
                          </a:solidFill>
                          <a:latin typeface="Arial"/>
                          <a:ea typeface="맑은 고딕"/>
                        </a:defRPr>
                      </a:lvl4pPr>
                      <a:lvl5pPr marL="1828800" algn="l" defTabSz="914400" rtl="0" eaLnBrk="1" latinLnBrk="0" hangingPunct="1">
                        <a:defRPr sz="1800" kern="1200">
                          <a:solidFill>
                            <a:schemeClr val="dk1"/>
                          </a:solidFill>
                          <a:latin typeface="Arial"/>
                          <a:ea typeface="맑은 고딕"/>
                        </a:defRPr>
                      </a:lvl5pPr>
                      <a:lvl6pPr marL="2286000" algn="l" defTabSz="914400" rtl="0" eaLnBrk="1" latinLnBrk="0" hangingPunct="1">
                        <a:defRPr sz="1800" kern="1200">
                          <a:solidFill>
                            <a:schemeClr val="dk1"/>
                          </a:solidFill>
                          <a:latin typeface="Arial"/>
                          <a:ea typeface="맑은 고딕"/>
                        </a:defRPr>
                      </a:lvl6pPr>
                      <a:lvl7pPr marL="2743200" algn="l" defTabSz="914400" rtl="0" eaLnBrk="1" latinLnBrk="0" hangingPunct="1">
                        <a:defRPr sz="1800" kern="1200">
                          <a:solidFill>
                            <a:schemeClr val="dk1"/>
                          </a:solidFill>
                          <a:latin typeface="Arial"/>
                          <a:ea typeface="맑은 고딕"/>
                        </a:defRPr>
                      </a:lvl7pPr>
                      <a:lvl8pPr marL="3200400" algn="l" defTabSz="914400" rtl="0" eaLnBrk="1" latinLnBrk="0" hangingPunct="1">
                        <a:defRPr sz="1800" kern="1200">
                          <a:solidFill>
                            <a:schemeClr val="dk1"/>
                          </a:solidFill>
                          <a:latin typeface="Arial"/>
                          <a:ea typeface="맑은 고딕"/>
                        </a:defRPr>
                      </a:lvl8pPr>
                      <a:lvl9pPr marL="3657600" algn="l" defTabSz="914400" rtl="0" eaLnBrk="1" latinLnBrk="0" hangingPunct="1">
                        <a:defRPr sz="1800" kern="1200">
                          <a:solidFill>
                            <a:schemeClr val="dk1"/>
                          </a:solidFill>
                          <a:latin typeface="Arial"/>
                          <a:ea typeface="맑은 고딕"/>
                        </a:defRPr>
                      </a:lvl9pPr>
                    </a:lstStyle>
                    <a:p>
                      <a:pPr algn="ctr" latinLnBrk="1"/>
                      <a:r>
                        <a:rPr lang="en-US" altLang="ko-KR" sz="1100" dirty="0" smtClean="0">
                          <a:solidFill>
                            <a:srgbClr val="002060"/>
                          </a:solidFill>
                          <a:latin typeface="Arial" pitchFamily="34" charset="0"/>
                          <a:cs typeface="Arial" pitchFamily="34" charset="0"/>
                        </a:rPr>
                        <a:t>Number</a:t>
                      </a:r>
                      <a:endParaRPr lang="ko-KR" altLang="en-US" sz="1100" dirty="0">
                        <a:solidFill>
                          <a:srgbClr val="002060"/>
                        </a:solidFill>
                        <a:latin typeface="Arial" pitchFamily="34" charset="0"/>
                        <a:cs typeface="Arial" pitchFamily="34" charset="0"/>
                      </a:endParaRPr>
                    </a:p>
                  </a:txBody>
                  <a:tcPr marL="121920" marR="121920" anchor="ctr">
                    <a:lnL w="12700" cmpd="sng">
                      <a:noFill/>
                    </a:lnL>
                    <a:lnR w="12700" cmpd="sng">
                      <a:noFill/>
                    </a:lnR>
                    <a:lnT w="12700" cap="flat" cmpd="sng" algn="ctr">
                      <a:solidFill>
                        <a:sysClr val="windowText" lastClr="000000"/>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spcAft>
                          <a:spcPts val="0"/>
                        </a:spcAft>
                      </a:pPr>
                      <a:r>
                        <a:rPr lang="en-US" sz="1000" kern="100" dirty="0">
                          <a:effectLst/>
                          <a:latin typeface="Arial" pitchFamily="34" charset="0"/>
                          <a:cs typeface="Arial" pitchFamily="34" charset="0"/>
                        </a:rPr>
                        <a:t>43437</a:t>
                      </a:r>
                      <a:endParaRPr lang="ko-KR" sz="1000" kern="100" dirty="0">
                        <a:effectLst/>
                        <a:latin typeface="Arial" pitchFamily="34" charset="0"/>
                        <a:cs typeface="Arial" pitchFamily="34" charset="0"/>
                      </a:endParaRPr>
                    </a:p>
                  </a:txBody>
                  <a:tcPr marL="121920" marR="121920" anchor="ctr">
                    <a:lnL w="12700" cmpd="sng">
                      <a:noFill/>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ysDash"/>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latinLnBrk="1">
                        <a:spcAft>
                          <a:spcPts val="0"/>
                        </a:spcAft>
                      </a:pPr>
                      <a:r>
                        <a:rPr lang="en-US" sz="1000" kern="100" dirty="0">
                          <a:effectLst/>
                          <a:latin typeface="Arial" pitchFamily="34" charset="0"/>
                          <a:cs typeface="Arial" pitchFamily="34" charset="0"/>
                        </a:rPr>
                        <a:t>35031</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ysDash"/>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latinLnBrk="1">
                        <a:spcAft>
                          <a:spcPts val="0"/>
                        </a:spcAft>
                      </a:pPr>
                      <a:r>
                        <a:rPr lang="en-US" sz="1000" kern="100" dirty="0">
                          <a:effectLst/>
                          <a:latin typeface="Arial" pitchFamily="34" charset="0"/>
                          <a:cs typeface="Arial" pitchFamily="34" charset="0"/>
                        </a:rPr>
                        <a:t>112060</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ysDash"/>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latinLnBrk="1">
                        <a:spcAft>
                          <a:spcPts val="0"/>
                        </a:spcAft>
                      </a:pPr>
                      <a:r>
                        <a:rPr lang="en-US" sz="1000" kern="100" dirty="0">
                          <a:effectLst/>
                          <a:latin typeface="Arial" pitchFamily="34" charset="0"/>
                          <a:cs typeface="Arial" pitchFamily="34" charset="0"/>
                        </a:rPr>
                        <a:t>36243</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ysDash"/>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31636">
                <a:tc vMerge="1">
                  <a:txBody>
                    <a:bodyPr/>
                    <a:lstStyle/>
                    <a:p>
                      <a:pPr latinLnBrk="1"/>
                      <a:endParaRPr lang="ko-KR" altLang="en-US" sz="13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맑은 고딕"/>
                        </a:defRPr>
                      </a:lvl1pPr>
                      <a:lvl2pPr marL="457200" algn="l" defTabSz="914400" rtl="0" eaLnBrk="1" latinLnBrk="0" hangingPunct="1">
                        <a:defRPr sz="1800" kern="1200">
                          <a:solidFill>
                            <a:schemeClr val="dk1"/>
                          </a:solidFill>
                          <a:latin typeface="Arial"/>
                          <a:ea typeface="맑은 고딕"/>
                        </a:defRPr>
                      </a:lvl2pPr>
                      <a:lvl3pPr marL="914400" algn="l" defTabSz="914400" rtl="0" eaLnBrk="1" latinLnBrk="0" hangingPunct="1">
                        <a:defRPr sz="1800" kern="1200">
                          <a:solidFill>
                            <a:schemeClr val="dk1"/>
                          </a:solidFill>
                          <a:latin typeface="Arial"/>
                          <a:ea typeface="맑은 고딕"/>
                        </a:defRPr>
                      </a:lvl3pPr>
                      <a:lvl4pPr marL="1371600" algn="l" defTabSz="914400" rtl="0" eaLnBrk="1" latinLnBrk="0" hangingPunct="1">
                        <a:defRPr sz="1800" kern="1200">
                          <a:solidFill>
                            <a:schemeClr val="dk1"/>
                          </a:solidFill>
                          <a:latin typeface="Arial"/>
                          <a:ea typeface="맑은 고딕"/>
                        </a:defRPr>
                      </a:lvl4pPr>
                      <a:lvl5pPr marL="1828800" algn="l" defTabSz="914400" rtl="0" eaLnBrk="1" latinLnBrk="0" hangingPunct="1">
                        <a:defRPr sz="1800" kern="1200">
                          <a:solidFill>
                            <a:schemeClr val="dk1"/>
                          </a:solidFill>
                          <a:latin typeface="Arial"/>
                          <a:ea typeface="맑은 고딕"/>
                        </a:defRPr>
                      </a:lvl5pPr>
                      <a:lvl6pPr marL="2286000" algn="l" defTabSz="914400" rtl="0" eaLnBrk="1" latinLnBrk="0" hangingPunct="1">
                        <a:defRPr sz="1800" kern="1200">
                          <a:solidFill>
                            <a:schemeClr val="dk1"/>
                          </a:solidFill>
                          <a:latin typeface="Arial"/>
                          <a:ea typeface="맑은 고딕"/>
                        </a:defRPr>
                      </a:lvl6pPr>
                      <a:lvl7pPr marL="2743200" algn="l" defTabSz="914400" rtl="0" eaLnBrk="1" latinLnBrk="0" hangingPunct="1">
                        <a:defRPr sz="1800" kern="1200">
                          <a:solidFill>
                            <a:schemeClr val="dk1"/>
                          </a:solidFill>
                          <a:latin typeface="Arial"/>
                          <a:ea typeface="맑은 고딕"/>
                        </a:defRPr>
                      </a:lvl7pPr>
                      <a:lvl8pPr marL="3200400" algn="l" defTabSz="914400" rtl="0" eaLnBrk="1" latinLnBrk="0" hangingPunct="1">
                        <a:defRPr sz="1800" kern="1200">
                          <a:solidFill>
                            <a:schemeClr val="dk1"/>
                          </a:solidFill>
                          <a:latin typeface="Arial"/>
                          <a:ea typeface="맑은 고딕"/>
                        </a:defRPr>
                      </a:lvl8pPr>
                      <a:lvl9pPr marL="3657600" algn="l" defTabSz="914400" rtl="0" eaLnBrk="1" latinLnBrk="0" hangingPunct="1">
                        <a:defRPr sz="1800" kern="1200">
                          <a:solidFill>
                            <a:schemeClr val="dk1"/>
                          </a:solidFill>
                          <a:latin typeface="Arial"/>
                          <a:ea typeface="맑은 고딕"/>
                        </a:defRPr>
                      </a:lvl9pPr>
                    </a:lstStyle>
                    <a:p>
                      <a:pPr algn="ctr" latinLnBrk="1"/>
                      <a:r>
                        <a:rPr lang="en-US" altLang="ko-KR" sz="1100" dirty="0" smtClean="0">
                          <a:solidFill>
                            <a:srgbClr val="002060"/>
                          </a:solidFill>
                          <a:latin typeface="Arial" pitchFamily="34" charset="0"/>
                          <a:cs typeface="Arial" pitchFamily="34" charset="0"/>
                        </a:rPr>
                        <a:t>Bias</a:t>
                      </a:r>
                      <a:endParaRPr lang="ko-KR" altLang="en-US" sz="1100" dirty="0">
                        <a:solidFill>
                          <a:srgbClr val="002060"/>
                        </a:solidFill>
                        <a:latin typeface="Arial" pitchFamily="34" charset="0"/>
                        <a:cs typeface="Arial" pitchFamily="34" charset="0"/>
                      </a:endParaRPr>
                    </a:p>
                  </a:txBody>
                  <a:tcPr marL="121920" marR="1219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spcAft>
                          <a:spcPts val="0"/>
                        </a:spcAft>
                      </a:pPr>
                      <a:r>
                        <a:rPr lang="en-US" sz="1000" b="1" kern="100" dirty="0">
                          <a:effectLst/>
                          <a:latin typeface="Arial" pitchFamily="34" charset="0"/>
                          <a:cs typeface="Arial" pitchFamily="34" charset="0"/>
                        </a:rPr>
                        <a:t>0.1508</a:t>
                      </a:r>
                      <a:endParaRPr lang="ko-KR" sz="1000" kern="100" dirty="0">
                        <a:effectLst/>
                        <a:latin typeface="Arial" pitchFamily="34" charset="0"/>
                        <a:cs typeface="Arial" pitchFamily="34" charset="0"/>
                      </a:endParaRPr>
                    </a:p>
                  </a:txBody>
                  <a:tcPr marL="121920" marR="121920" anchor="ctr">
                    <a:lnL w="12700" cmpd="sng">
                      <a:no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latinLnBrk="1">
                        <a:spcAft>
                          <a:spcPts val="0"/>
                        </a:spcAft>
                      </a:pPr>
                      <a:r>
                        <a:rPr lang="en-US" sz="1000" b="1" kern="100" dirty="0">
                          <a:effectLst/>
                          <a:latin typeface="Arial" pitchFamily="34" charset="0"/>
                          <a:cs typeface="Arial" pitchFamily="34" charset="0"/>
                        </a:rPr>
                        <a:t>0.1421</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latinLnBrk="1">
                        <a:spcAft>
                          <a:spcPts val="0"/>
                        </a:spcAft>
                      </a:pPr>
                      <a:r>
                        <a:rPr lang="en-US" sz="1000" b="1" kern="100" dirty="0">
                          <a:effectLst/>
                          <a:latin typeface="Arial" pitchFamily="34" charset="0"/>
                          <a:cs typeface="Arial" pitchFamily="34" charset="0"/>
                        </a:rPr>
                        <a:t>-0.1746</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latinLnBrk="1">
                        <a:spcAft>
                          <a:spcPts val="0"/>
                        </a:spcAft>
                      </a:pPr>
                      <a:r>
                        <a:rPr lang="en-US" sz="1000" b="1" kern="100" dirty="0">
                          <a:effectLst/>
                          <a:latin typeface="Arial" pitchFamily="34" charset="0"/>
                          <a:cs typeface="Arial" pitchFamily="34" charset="0"/>
                        </a:rPr>
                        <a:t>-1.4627</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31636">
                <a:tc vMerge="1">
                  <a:txBody>
                    <a:bodyPr/>
                    <a:lstStyle/>
                    <a:p>
                      <a:pPr latinLnBrk="1"/>
                      <a:endParaRPr lang="ko-KR" altLang="en-US" sz="13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ea typeface="맑은 고딕"/>
                        </a:defRPr>
                      </a:lvl1pPr>
                      <a:lvl2pPr marL="457200" algn="l" defTabSz="914400" rtl="0" eaLnBrk="1" latinLnBrk="0" hangingPunct="1">
                        <a:defRPr sz="1800" kern="1200">
                          <a:solidFill>
                            <a:schemeClr val="dk1"/>
                          </a:solidFill>
                          <a:latin typeface="Arial"/>
                          <a:ea typeface="맑은 고딕"/>
                        </a:defRPr>
                      </a:lvl2pPr>
                      <a:lvl3pPr marL="914400" algn="l" defTabSz="914400" rtl="0" eaLnBrk="1" latinLnBrk="0" hangingPunct="1">
                        <a:defRPr sz="1800" kern="1200">
                          <a:solidFill>
                            <a:schemeClr val="dk1"/>
                          </a:solidFill>
                          <a:latin typeface="Arial"/>
                          <a:ea typeface="맑은 고딕"/>
                        </a:defRPr>
                      </a:lvl3pPr>
                      <a:lvl4pPr marL="1371600" algn="l" defTabSz="914400" rtl="0" eaLnBrk="1" latinLnBrk="0" hangingPunct="1">
                        <a:defRPr sz="1800" kern="1200">
                          <a:solidFill>
                            <a:schemeClr val="dk1"/>
                          </a:solidFill>
                          <a:latin typeface="Arial"/>
                          <a:ea typeface="맑은 고딕"/>
                        </a:defRPr>
                      </a:lvl4pPr>
                      <a:lvl5pPr marL="1828800" algn="l" defTabSz="914400" rtl="0" eaLnBrk="1" latinLnBrk="0" hangingPunct="1">
                        <a:defRPr sz="1800" kern="1200">
                          <a:solidFill>
                            <a:schemeClr val="dk1"/>
                          </a:solidFill>
                          <a:latin typeface="Arial"/>
                          <a:ea typeface="맑은 고딕"/>
                        </a:defRPr>
                      </a:lvl5pPr>
                      <a:lvl6pPr marL="2286000" algn="l" defTabSz="914400" rtl="0" eaLnBrk="1" latinLnBrk="0" hangingPunct="1">
                        <a:defRPr sz="1800" kern="1200">
                          <a:solidFill>
                            <a:schemeClr val="dk1"/>
                          </a:solidFill>
                          <a:latin typeface="Arial"/>
                          <a:ea typeface="맑은 고딕"/>
                        </a:defRPr>
                      </a:lvl6pPr>
                      <a:lvl7pPr marL="2743200" algn="l" defTabSz="914400" rtl="0" eaLnBrk="1" latinLnBrk="0" hangingPunct="1">
                        <a:defRPr sz="1800" kern="1200">
                          <a:solidFill>
                            <a:schemeClr val="dk1"/>
                          </a:solidFill>
                          <a:latin typeface="Arial"/>
                          <a:ea typeface="맑은 고딕"/>
                        </a:defRPr>
                      </a:lvl7pPr>
                      <a:lvl8pPr marL="3200400" algn="l" defTabSz="914400" rtl="0" eaLnBrk="1" latinLnBrk="0" hangingPunct="1">
                        <a:defRPr sz="1800" kern="1200">
                          <a:solidFill>
                            <a:schemeClr val="dk1"/>
                          </a:solidFill>
                          <a:latin typeface="Arial"/>
                          <a:ea typeface="맑은 고딕"/>
                        </a:defRPr>
                      </a:lvl8pPr>
                      <a:lvl9pPr marL="3657600" algn="l" defTabSz="914400" rtl="0" eaLnBrk="1" latinLnBrk="0" hangingPunct="1">
                        <a:defRPr sz="1800" kern="1200">
                          <a:solidFill>
                            <a:schemeClr val="dk1"/>
                          </a:solidFill>
                          <a:latin typeface="Arial"/>
                          <a:ea typeface="맑은 고딕"/>
                        </a:defRPr>
                      </a:lvl9pPr>
                    </a:lstStyle>
                    <a:p>
                      <a:pPr algn="ctr" latinLnBrk="1"/>
                      <a:r>
                        <a:rPr lang="en-US" altLang="ko-KR" sz="1100" dirty="0" smtClean="0">
                          <a:solidFill>
                            <a:srgbClr val="002060"/>
                          </a:solidFill>
                          <a:latin typeface="Arial" pitchFamily="34" charset="0"/>
                          <a:cs typeface="Arial" pitchFamily="34" charset="0"/>
                        </a:rPr>
                        <a:t>RMSE</a:t>
                      </a:r>
                      <a:endParaRPr lang="ko-KR" altLang="en-US" sz="1100" dirty="0">
                        <a:solidFill>
                          <a:srgbClr val="002060"/>
                        </a:solidFill>
                        <a:latin typeface="Arial" pitchFamily="34" charset="0"/>
                        <a:cs typeface="Arial" pitchFamily="34" charset="0"/>
                      </a:endParaRPr>
                    </a:p>
                  </a:txBody>
                  <a:tcPr marL="121920" marR="1219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spcAft>
                          <a:spcPts val="0"/>
                        </a:spcAft>
                      </a:pPr>
                      <a:r>
                        <a:rPr lang="en-US" sz="1000" kern="100" dirty="0">
                          <a:effectLst/>
                          <a:latin typeface="Arial" pitchFamily="34" charset="0"/>
                          <a:cs typeface="Arial" pitchFamily="34" charset="0"/>
                        </a:rPr>
                        <a:t>0.2651</a:t>
                      </a:r>
                      <a:endParaRPr lang="ko-KR" sz="1000" kern="100" dirty="0">
                        <a:effectLst/>
                        <a:latin typeface="Arial" pitchFamily="34" charset="0"/>
                        <a:cs typeface="Arial" pitchFamily="34" charset="0"/>
                      </a:endParaRPr>
                    </a:p>
                  </a:txBody>
                  <a:tcPr marL="121920" marR="121920" anchor="ctr">
                    <a:lnL w="12700" cmpd="sng">
                      <a:no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sz="1000" kern="100" dirty="0">
                          <a:effectLst/>
                          <a:latin typeface="Arial" pitchFamily="34" charset="0"/>
                          <a:cs typeface="Arial" pitchFamily="34" charset="0"/>
                        </a:rPr>
                        <a:t>0.2381</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sz="1000" kern="100" dirty="0">
                          <a:effectLst/>
                          <a:latin typeface="Arial" pitchFamily="34" charset="0"/>
                          <a:cs typeface="Arial" pitchFamily="34" charset="0"/>
                        </a:rPr>
                        <a:t>0.3380</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sz="1000" kern="100" dirty="0">
                          <a:effectLst/>
                          <a:latin typeface="Arial" pitchFamily="34" charset="0"/>
                          <a:cs typeface="Arial" pitchFamily="34" charset="0"/>
                        </a:rPr>
                        <a:t>0.8662</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31636">
                <a:tc vMerge="1">
                  <a:txBody>
                    <a:bodyPr/>
                    <a:lstStyle/>
                    <a:p>
                      <a:pPr algn="ctr" latinLnBrk="1"/>
                      <a:endParaRPr lang="ko-KR" altLang="en-US" sz="1200" b="1" spc="-100" baseline="0" dirty="0">
                        <a:solidFill>
                          <a:srgbClr val="002060"/>
                        </a:solidFill>
                      </a:endParaRPr>
                    </a:p>
                  </a:txBody>
                  <a:tcPr anchor="ctr">
                    <a:lnL w="12700" cmpd="sng">
                      <a:noFill/>
                    </a:lnL>
                    <a:lnR w="12700" cmpd="sng">
                      <a:noFill/>
                    </a:lnR>
                    <a:lnT w="12700" cap="flat" cmpd="sng" algn="ctr">
                      <a:solidFill>
                        <a:sysClr val="windowText" lastClr="000000"/>
                      </a:solidFill>
                      <a:prstDash val="sysDash"/>
                      <a:round/>
                      <a:headEnd type="none" w="med" len="med"/>
                      <a:tailEnd type="none" w="med" len="med"/>
                    </a:lnT>
                    <a:lnB w="12700"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100" dirty="0" smtClean="0">
                          <a:solidFill>
                            <a:srgbClr val="002060"/>
                          </a:solidFill>
                          <a:latin typeface="Arial" pitchFamily="34" charset="0"/>
                          <a:cs typeface="Arial" pitchFamily="34" charset="0"/>
                        </a:rPr>
                        <a:t>Slope</a:t>
                      </a:r>
                      <a:endParaRPr lang="ko-KR" altLang="en-US" sz="1100" dirty="0">
                        <a:solidFill>
                          <a:srgbClr val="002060"/>
                        </a:solidFill>
                        <a:latin typeface="Arial" pitchFamily="34" charset="0"/>
                        <a:cs typeface="Arial" pitchFamily="34" charset="0"/>
                      </a:endParaRPr>
                    </a:p>
                  </a:txBody>
                  <a:tcPr marL="121920" marR="1219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spcAft>
                          <a:spcPts val="0"/>
                        </a:spcAft>
                      </a:pPr>
                      <a:r>
                        <a:rPr lang="en-US" altLang="ko-KR" sz="1000" kern="100" dirty="0" smtClean="0">
                          <a:effectLst/>
                          <a:latin typeface="Arial" pitchFamily="34" charset="0"/>
                          <a:cs typeface="Arial" pitchFamily="34" charset="0"/>
                        </a:rPr>
                        <a:t>0.9959</a:t>
                      </a:r>
                      <a:endParaRPr lang="ko-KR" sz="1000" kern="100" dirty="0">
                        <a:effectLst/>
                        <a:latin typeface="Arial" pitchFamily="34" charset="0"/>
                        <a:cs typeface="Arial" pitchFamily="34" charset="0"/>
                      </a:endParaRPr>
                    </a:p>
                  </a:txBody>
                  <a:tcPr marL="121920" marR="121920" anchor="ctr">
                    <a:lnL w="12700" cmpd="sng">
                      <a:no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altLang="ko-KR" sz="1000" kern="100" dirty="0" smtClean="0">
                          <a:effectLst/>
                          <a:latin typeface="Arial" pitchFamily="34" charset="0"/>
                          <a:cs typeface="Arial" pitchFamily="34" charset="0"/>
                        </a:rPr>
                        <a:t>0.9953</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altLang="ko-KR" sz="1000" kern="100" dirty="0" smtClean="0">
                          <a:effectLst/>
                          <a:latin typeface="Arial" pitchFamily="34" charset="0"/>
                          <a:cs typeface="Arial" pitchFamily="34" charset="0"/>
                        </a:rPr>
                        <a:t>0.9885</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altLang="ko-KR" sz="1000" kern="100" dirty="0" smtClean="0">
                          <a:effectLst/>
                          <a:latin typeface="Arial" pitchFamily="34" charset="0"/>
                          <a:cs typeface="Arial" pitchFamily="34" charset="0"/>
                        </a:rPr>
                        <a:t>0.9450</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31636">
                <a:tc vMerge="1">
                  <a:txBody>
                    <a:bodyPr/>
                    <a:lstStyle/>
                    <a:p>
                      <a:pPr algn="ctr" latinLnBrk="1"/>
                      <a:endParaRPr lang="ko-KR" altLang="en-US" sz="1200" b="1" spc="-100" baseline="0" dirty="0">
                        <a:solidFill>
                          <a:srgbClr val="002060"/>
                        </a:solidFill>
                      </a:endParaRPr>
                    </a:p>
                  </a:txBody>
                  <a:tcPr anchor="ctr">
                    <a:lnL w="12700" cmpd="sng">
                      <a:noFill/>
                    </a:lnL>
                    <a:lnR w="12700" cmpd="sng">
                      <a:noFill/>
                    </a:lnR>
                    <a:lnT w="12700" cap="flat" cmpd="sng" algn="ctr">
                      <a:solidFill>
                        <a:sysClr val="windowText" lastClr="000000"/>
                      </a:solidFill>
                      <a:prstDash val="sysDash"/>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100" dirty="0" smtClean="0">
                          <a:solidFill>
                            <a:srgbClr val="002060"/>
                          </a:solidFill>
                          <a:latin typeface="Arial" pitchFamily="34" charset="0"/>
                          <a:cs typeface="Arial" pitchFamily="34" charset="0"/>
                        </a:rPr>
                        <a:t>Intercept</a:t>
                      </a:r>
                      <a:endParaRPr lang="ko-KR" altLang="en-US" sz="1100" dirty="0">
                        <a:solidFill>
                          <a:srgbClr val="002060"/>
                        </a:solidFill>
                        <a:latin typeface="Arial" pitchFamily="34" charset="0"/>
                        <a:cs typeface="Arial" pitchFamily="34" charset="0"/>
                      </a:endParaRPr>
                    </a:p>
                  </a:txBody>
                  <a:tcPr marL="121920" marR="121920" anchor="ctr">
                    <a:lnL w="12700" cmpd="sng">
                      <a:noFill/>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spcAft>
                          <a:spcPts val="0"/>
                        </a:spcAft>
                      </a:pPr>
                      <a:r>
                        <a:rPr lang="en-US" altLang="ko-KR" sz="1000" kern="100" dirty="0" smtClean="0">
                          <a:effectLst/>
                          <a:latin typeface="Arial" pitchFamily="34" charset="0"/>
                          <a:cs typeface="Arial" pitchFamily="34" charset="0"/>
                        </a:rPr>
                        <a:t>1.3592</a:t>
                      </a:r>
                      <a:endParaRPr lang="ko-KR" sz="1000" kern="100" dirty="0">
                        <a:effectLst/>
                        <a:latin typeface="Arial" pitchFamily="34" charset="0"/>
                        <a:cs typeface="Arial" pitchFamily="34" charset="0"/>
                      </a:endParaRPr>
                    </a:p>
                  </a:txBody>
                  <a:tcPr marL="121920" marR="121920" anchor="ctr">
                    <a:lnL w="12700" cmpd="sng">
                      <a:no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altLang="ko-KR" sz="1000" kern="100" dirty="0" smtClean="0">
                          <a:effectLst/>
                          <a:latin typeface="Arial" pitchFamily="34" charset="0"/>
                          <a:cs typeface="Arial" pitchFamily="34" charset="0"/>
                        </a:rPr>
                        <a:t>1.5193</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altLang="ko-KR" sz="1000" kern="100" dirty="0" smtClean="0">
                          <a:effectLst/>
                          <a:latin typeface="Arial" pitchFamily="34" charset="0"/>
                          <a:cs typeface="Arial" pitchFamily="34" charset="0"/>
                        </a:rPr>
                        <a:t>3.1955</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spcAft>
                          <a:spcPts val="0"/>
                        </a:spcAft>
                      </a:pPr>
                      <a:r>
                        <a:rPr lang="en-US" altLang="ko-KR" sz="1000" kern="100" dirty="0" smtClean="0">
                          <a:effectLst/>
                          <a:latin typeface="Arial" pitchFamily="34" charset="0"/>
                          <a:cs typeface="Arial" pitchFamily="34" charset="0"/>
                        </a:rPr>
                        <a:t>14.8188</a:t>
                      </a:r>
                      <a:endParaRPr lang="ko-KR" sz="1000" kern="100" dirty="0">
                        <a:effectLst/>
                        <a:latin typeface="Arial" pitchFamily="34" charset="0"/>
                        <a:cs typeface="Arial" pitchFamily="34" charset="0"/>
                      </a:endParaRPr>
                    </a:p>
                  </a:txBody>
                  <a:tcPr marL="121920" marR="12192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470001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018" y="1250604"/>
            <a:ext cx="4611222" cy="251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516" y="1250604"/>
            <a:ext cx="4685361" cy="254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018" y="3963116"/>
            <a:ext cx="4618970" cy="255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9516" y="3963114"/>
            <a:ext cx="4803349" cy="2634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81386" y="821087"/>
            <a:ext cx="9978227" cy="369332"/>
          </a:xfrm>
          <a:prstGeom prst="rect">
            <a:avLst/>
          </a:prstGeom>
          <a:noFill/>
        </p:spPr>
        <p:txBody>
          <a:bodyPr wrap="square" rtlCol="0">
            <a:spAutoFit/>
          </a:bodyPr>
          <a:lstStyle/>
          <a:p>
            <a:pPr marL="285750" indent="-285750">
              <a:buFont typeface="Arial" pitchFamily="34" charset="0"/>
              <a:buChar char="•"/>
            </a:pPr>
            <a:r>
              <a:rPr lang="en-US" altLang="ko-KR" dirty="0" smtClean="0">
                <a:latin typeface="Arial" pitchFamily="34" charset="0"/>
                <a:cs typeface="Arial" pitchFamily="34" charset="0"/>
              </a:rPr>
              <a:t>The TB difference between MI and LEOs(IASI-A, -B, AIRS &amp; CrIS) as a function of the MI TB </a:t>
            </a:r>
            <a:endParaRPr lang="ko-KR" altLang="en-US" dirty="0">
              <a:latin typeface="Arial" pitchFamily="34" charset="0"/>
              <a:cs typeface="Arial" pitchFamily="34" charset="0"/>
            </a:endParaRPr>
          </a:p>
        </p:txBody>
      </p:sp>
      <p:sp>
        <p:nvSpPr>
          <p:cNvPr id="3" name="제목 2"/>
          <p:cNvSpPr>
            <a:spLocks noGrp="1"/>
          </p:cNvSpPr>
          <p:nvPr>
            <p:ph type="title"/>
          </p:nvPr>
        </p:nvSpPr>
        <p:spPr/>
        <p:txBody>
          <a:bodyPr>
            <a:normAutofit fontScale="90000"/>
          </a:bodyPr>
          <a:lstStyle/>
          <a:p>
            <a:r>
              <a:rPr lang="en-US" altLang="ko-KR" dirty="0" smtClean="0">
                <a:latin typeface="Arial" pitchFamily="34" charset="0"/>
                <a:cs typeface="Arial" pitchFamily="34" charset="0"/>
              </a:rPr>
              <a:t>Trend of TB bias</a:t>
            </a:r>
            <a:endParaRPr lang="ko-KR" altLang="en-US" dirty="0">
              <a:latin typeface="Arial" pitchFamily="34" charset="0"/>
              <a:cs typeface="Arial" pitchFamily="34" charset="0"/>
            </a:endParaRPr>
          </a:p>
        </p:txBody>
      </p:sp>
      <p:sp>
        <p:nvSpPr>
          <p:cNvPr id="8" name="TextBox 7"/>
          <p:cNvSpPr txBox="1"/>
          <p:nvPr/>
        </p:nvSpPr>
        <p:spPr>
          <a:xfrm>
            <a:off x="1632853" y="1327916"/>
            <a:ext cx="664029"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IR1</a:t>
            </a:r>
            <a:endParaRPr lang="ko-KR" altLang="en-US" b="1" dirty="0">
              <a:latin typeface="Arial" panose="020B0604020202020204" pitchFamily="34" charset="0"/>
              <a:cs typeface="Arial" panose="020B0604020202020204" pitchFamily="34" charset="0"/>
            </a:endParaRPr>
          </a:p>
        </p:txBody>
      </p:sp>
      <p:sp>
        <p:nvSpPr>
          <p:cNvPr id="9" name="TextBox 8"/>
          <p:cNvSpPr txBox="1"/>
          <p:nvPr/>
        </p:nvSpPr>
        <p:spPr>
          <a:xfrm>
            <a:off x="1600198" y="4028834"/>
            <a:ext cx="664029"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WV</a:t>
            </a:r>
            <a:endParaRPr lang="ko-KR" altLang="en-US" b="1" dirty="0">
              <a:latin typeface="Arial" panose="020B0604020202020204" pitchFamily="34" charset="0"/>
              <a:cs typeface="Arial" panose="020B0604020202020204" pitchFamily="34" charset="0"/>
            </a:endParaRPr>
          </a:p>
        </p:txBody>
      </p:sp>
      <p:sp>
        <p:nvSpPr>
          <p:cNvPr id="10" name="TextBox 9"/>
          <p:cNvSpPr txBox="1"/>
          <p:nvPr/>
        </p:nvSpPr>
        <p:spPr>
          <a:xfrm>
            <a:off x="6413090" y="1301643"/>
            <a:ext cx="664029"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IR2</a:t>
            </a:r>
            <a:endParaRPr lang="ko-KR" altLang="en-US" b="1" dirty="0">
              <a:latin typeface="Arial" panose="020B0604020202020204" pitchFamily="34" charset="0"/>
              <a:cs typeface="Arial" panose="020B0604020202020204" pitchFamily="34" charset="0"/>
            </a:endParaRPr>
          </a:p>
        </p:txBody>
      </p:sp>
      <p:sp>
        <p:nvSpPr>
          <p:cNvPr id="11" name="TextBox 10"/>
          <p:cNvSpPr txBox="1"/>
          <p:nvPr/>
        </p:nvSpPr>
        <p:spPr>
          <a:xfrm>
            <a:off x="6413090" y="3972007"/>
            <a:ext cx="1000080"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SWIR</a:t>
            </a:r>
            <a:endParaRPr lang="ko-KR"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761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59" y="1312961"/>
            <a:ext cx="5583659" cy="240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010" y="1312959"/>
            <a:ext cx="5591937" cy="240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845" y="3833240"/>
            <a:ext cx="5496174" cy="237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214" y="3798081"/>
            <a:ext cx="5691159" cy="245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제목 3"/>
          <p:cNvSpPr>
            <a:spLocks noGrp="1"/>
          </p:cNvSpPr>
          <p:nvPr>
            <p:ph type="title"/>
          </p:nvPr>
        </p:nvSpPr>
        <p:spPr>
          <a:xfrm>
            <a:off x="304799" y="76200"/>
            <a:ext cx="11379247" cy="551022"/>
          </a:xfrm>
        </p:spPr>
        <p:txBody>
          <a:bodyPr>
            <a:normAutofit fontScale="90000"/>
          </a:bodyPr>
          <a:lstStyle/>
          <a:p>
            <a:r>
              <a:rPr lang="en-US" altLang="ko-KR" dirty="0" smtClean="0">
                <a:latin typeface="Arial" pitchFamily="34" charset="0"/>
                <a:cs typeface="Arial" pitchFamily="34" charset="0"/>
              </a:rPr>
              <a:t>Diurnal variation for Four Seasons (TB biases</a:t>
            </a:r>
            <a:r>
              <a:rPr lang="en-US" altLang="ko-KR" dirty="0">
                <a:latin typeface="Arial" pitchFamily="34" charset="0"/>
                <a:cs typeface="Arial" pitchFamily="34" charset="0"/>
              </a:rPr>
              <a:t>)</a:t>
            </a:r>
            <a:endParaRPr lang="ko-KR" altLang="en-US" dirty="0">
              <a:latin typeface="Arial" pitchFamily="34" charset="0"/>
              <a:cs typeface="Arial" pitchFamily="34" charset="0"/>
            </a:endParaRPr>
          </a:p>
        </p:txBody>
      </p:sp>
      <p:sp>
        <p:nvSpPr>
          <p:cNvPr id="2" name="TextBox 1"/>
          <p:cNvSpPr txBox="1"/>
          <p:nvPr/>
        </p:nvSpPr>
        <p:spPr>
          <a:xfrm>
            <a:off x="422845" y="845574"/>
            <a:ext cx="10756432" cy="369332"/>
          </a:xfrm>
          <a:prstGeom prst="rect">
            <a:avLst/>
          </a:prstGeom>
          <a:noFill/>
        </p:spPr>
        <p:txBody>
          <a:bodyPr wrap="square" rtlCol="0">
            <a:spAutoFit/>
          </a:bodyPr>
          <a:lstStyle/>
          <a:p>
            <a:pPr marL="285750" indent="-285750">
              <a:buFont typeface="Arial" pitchFamily="34" charset="0"/>
              <a:buChar char="•"/>
            </a:pPr>
            <a:r>
              <a:rPr lang="en-US" altLang="ko-KR" dirty="0" smtClean="0">
                <a:latin typeface="Arial" pitchFamily="34" charset="0"/>
                <a:cs typeface="Arial" pitchFamily="34" charset="0"/>
              </a:rPr>
              <a:t>Diurnal variation for TB bias of </a:t>
            </a:r>
            <a:r>
              <a:rPr lang="en-US" altLang="ko-KR" dirty="0" smtClean="0">
                <a:solidFill>
                  <a:srgbClr val="0033CC"/>
                </a:solidFill>
                <a:latin typeface="Arial" pitchFamily="34" charset="0"/>
                <a:cs typeface="Arial" pitchFamily="34" charset="0"/>
              </a:rPr>
              <a:t>IASI-A</a:t>
            </a:r>
            <a:r>
              <a:rPr lang="en-US" altLang="ko-KR" dirty="0" smtClean="0">
                <a:latin typeface="Arial" pitchFamily="34" charset="0"/>
                <a:cs typeface="Arial" pitchFamily="34" charset="0"/>
              </a:rPr>
              <a:t>, </a:t>
            </a:r>
            <a:r>
              <a:rPr lang="en-US" altLang="ko-KR" dirty="0" smtClean="0">
                <a:solidFill>
                  <a:srgbClr val="00B050"/>
                </a:solidFill>
                <a:latin typeface="Arial" pitchFamily="34" charset="0"/>
                <a:cs typeface="Arial" pitchFamily="34" charset="0"/>
              </a:rPr>
              <a:t>-B</a:t>
            </a:r>
            <a:r>
              <a:rPr lang="en-US" altLang="ko-KR" dirty="0" smtClean="0">
                <a:latin typeface="Arial" pitchFamily="34" charset="0"/>
                <a:cs typeface="Arial" pitchFamily="34" charset="0"/>
              </a:rPr>
              <a:t>, </a:t>
            </a:r>
            <a:r>
              <a:rPr lang="en-US" altLang="ko-KR" dirty="0" smtClean="0">
                <a:solidFill>
                  <a:srgbClr val="FF0000"/>
                </a:solidFill>
                <a:latin typeface="Arial" pitchFamily="34" charset="0"/>
                <a:cs typeface="Arial" pitchFamily="34" charset="0"/>
              </a:rPr>
              <a:t>AIRS</a:t>
            </a:r>
            <a:r>
              <a:rPr lang="en-US" altLang="ko-KR" dirty="0" smtClean="0">
                <a:latin typeface="Arial" pitchFamily="34" charset="0"/>
                <a:cs typeface="Arial" pitchFamily="34" charset="0"/>
              </a:rPr>
              <a:t> and </a:t>
            </a:r>
            <a:r>
              <a:rPr lang="en-US" altLang="ko-KR" dirty="0" smtClean="0">
                <a:solidFill>
                  <a:srgbClr val="00B0F0"/>
                </a:solidFill>
                <a:latin typeface="Arial" pitchFamily="34" charset="0"/>
                <a:cs typeface="Arial" pitchFamily="34" charset="0"/>
              </a:rPr>
              <a:t>CrIS</a:t>
            </a:r>
            <a:r>
              <a:rPr lang="en-US" altLang="ko-KR" dirty="0" smtClean="0">
                <a:latin typeface="Arial" pitchFamily="34" charset="0"/>
                <a:cs typeface="Arial" pitchFamily="34" charset="0"/>
              </a:rPr>
              <a:t>, and for </a:t>
            </a:r>
            <a:r>
              <a:rPr lang="en-US" altLang="ko-KR" dirty="0" smtClean="0">
                <a:solidFill>
                  <a:schemeClr val="accent4"/>
                </a:solidFill>
                <a:latin typeface="Arial" pitchFamily="34" charset="0"/>
                <a:cs typeface="Arial" pitchFamily="34" charset="0"/>
              </a:rPr>
              <a:t>Frequency of MBCC application</a:t>
            </a:r>
            <a:endParaRPr lang="ko-KR" altLang="en-US" dirty="0">
              <a:solidFill>
                <a:schemeClr val="accent4"/>
              </a:solidFill>
              <a:latin typeface="Arial" pitchFamily="34" charset="0"/>
              <a:cs typeface="Arial" pitchFamily="34" charset="0"/>
            </a:endParaRPr>
          </a:p>
        </p:txBody>
      </p:sp>
      <p:sp>
        <p:nvSpPr>
          <p:cNvPr id="8" name="TextBox 7"/>
          <p:cNvSpPr txBox="1"/>
          <p:nvPr/>
        </p:nvSpPr>
        <p:spPr>
          <a:xfrm>
            <a:off x="4016827" y="1469416"/>
            <a:ext cx="664029"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IR1</a:t>
            </a:r>
            <a:endParaRPr lang="ko-KR" altLang="en-US" b="1" dirty="0">
              <a:latin typeface="Arial" panose="020B0604020202020204" pitchFamily="34" charset="0"/>
              <a:cs typeface="Arial" panose="020B0604020202020204" pitchFamily="34" charset="0"/>
            </a:endParaRPr>
          </a:p>
        </p:txBody>
      </p:sp>
      <p:sp>
        <p:nvSpPr>
          <p:cNvPr id="9" name="TextBox 8"/>
          <p:cNvSpPr txBox="1"/>
          <p:nvPr/>
        </p:nvSpPr>
        <p:spPr>
          <a:xfrm>
            <a:off x="3984172" y="3985274"/>
            <a:ext cx="664029"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WV</a:t>
            </a:r>
            <a:endParaRPr lang="ko-KR" altLang="en-US" b="1" dirty="0">
              <a:latin typeface="Arial" panose="020B0604020202020204" pitchFamily="34" charset="0"/>
              <a:cs typeface="Arial" panose="020B0604020202020204" pitchFamily="34" charset="0"/>
            </a:endParaRPr>
          </a:p>
        </p:txBody>
      </p:sp>
      <p:sp>
        <p:nvSpPr>
          <p:cNvPr id="10" name="TextBox 9"/>
          <p:cNvSpPr txBox="1"/>
          <p:nvPr/>
        </p:nvSpPr>
        <p:spPr>
          <a:xfrm>
            <a:off x="9940069" y="1421371"/>
            <a:ext cx="664029"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IR2</a:t>
            </a:r>
            <a:endParaRPr lang="ko-KR" altLang="en-US" b="1" dirty="0">
              <a:latin typeface="Arial" panose="020B0604020202020204" pitchFamily="34" charset="0"/>
              <a:cs typeface="Arial" panose="020B0604020202020204" pitchFamily="34" charset="0"/>
            </a:endParaRPr>
          </a:p>
        </p:txBody>
      </p:sp>
      <p:sp>
        <p:nvSpPr>
          <p:cNvPr id="11" name="TextBox 10"/>
          <p:cNvSpPr txBox="1"/>
          <p:nvPr/>
        </p:nvSpPr>
        <p:spPr>
          <a:xfrm>
            <a:off x="9940069" y="3906675"/>
            <a:ext cx="1000080" cy="369332"/>
          </a:xfrm>
          <a:prstGeom prst="rect">
            <a:avLst/>
          </a:prstGeom>
          <a:noFill/>
        </p:spPr>
        <p:txBody>
          <a:bodyPr wrap="square" rtlCol="0">
            <a:spAutoFit/>
          </a:bodyPr>
          <a:lstStyle/>
          <a:p>
            <a:r>
              <a:rPr lang="en-US" altLang="ko-KR" b="1" dirty="0" smtClean="0">
                <a:latin typeface="Arial" panose="020B0604020202020204" pitchFamily="34" charset="0"/>
                <a:cs typeface="Arial" panose="020B0604020202020204" pitchFamily="34" charset="0"/>
              </a:rPr>
              <a:t>SWIR</a:t>
            </a:r>
            <a:endParaRPr lang="ko-KR"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951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표 10"/>
          <p:cNvGraphicFramePr>
            <a:graphicFrameLocks noGrp="1"/>
          </p:cNvGraphicFramePr>
          <p:nvPr>
            <p:extLst>
              <p:ext uri="{D42A27DB-BD31-4B8C-83A1-F6EECF244321}">
                <p14:modId xmlns:p14="http://schemas.microsoft.com/office/powerpoint/2010/main" val="739704863"/>
              </p:ext>
            </p:extLst>
          </p:nvPr>
        </p:nvGraphicFramePr>
        <p:xfrm>
          <a:off x="554566" y="2961091"/>
          <a:ext cx="5069486" cy="140396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953809">
                  <a:extLst>
                    <a:ext uri="{9D8B030D-6E8A-4147-A177-3AD203B41FA5}">
                      <a16:colId xmlns:a16="http://schemas.microsoft.com/office/drawing/2014/main" val="20001"/>
                    </a:ext>
                  </a:extLst>
                </a:gridCol>
                <a:gridCol w="894735">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845574">
                  <a:extLst>
                    <a:ext uri="{9D8B030D-6E8A-4147-A177-3AD203B41FA5}">
                      <a16:colId xmlns:a16="http://schemas.microsoft.com/office/drawing/2014/main" val="20004"/>
                    </a:ext>
                  </a:extLst>
                </a:gridCol>
                <a:gridCol w="884904">
                  <a:extLst>
                    <a:ext uri="{9D8B030D-6E8A-4147-A177-3AD203B41FA5}">
                      <a16:colId xmlns:a16="http://schemas.microsoft.com/office/drawing/2014/main" val="20005"/>
                    </a:ext>
                  </a:extLst>
                </a:gridCol>
              </a:tblGrid>
              <a:tr h="288032">
                <a:tc gridSpan="6">
                  <a:txBody>
                    <a:bodyPr/>
                    <a:lstStyle/>
                    <a:p>
                      <a:pPr algn="ctr" latinLnBrk="1"/>
                      <a:r>
                        <a:rPr lang="en-US" altLang="ko-KR" sz="1200" dirty="0" smtClean="0">
                          <a:latin typeface="Arial" pitchFamily="34" charset="0"/>
                          <a:cs typeface="Arial" pitchFamily="34" charset="0"/>
                        </a:rPr>
                        <a:t>COMS-AIRS Diurnal Tb variation</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latinLnBrk="1"/>
                      <a:endParaRPr lang="ko-KR" altLang="en-US" dirty="0"/>
                    </a:p>
                  </a:txBody>
                  <a:tcPr/>
                </a:tc>
                <a:tc hMerge="1">
                  <a:txBody>
                    <a:bodyPr/>
                    <a:lstStyle/>
                    <a:p>
                      <a:pPr latinLnBrk="1"/>
                      <a:endParaRPr lang="ko-KR" altLang="en-US"/>
                    </a:p>
                  </a:txBody>
                  <a:tcPr/>
                </a:tc>
                <a:tc hMerge="1">
                  <a:txBody>
                    <a:bodyPr/>
                    <a:lstStyle/>
                    <a:p>
                      <a:pPr latinLnBrk="1"/>
                      <a:endParaRPr lang="ko-KR" altLang="en-US" dirty="0"/>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0"/>
                  </a:ext>
                </a:extLst>
              </a:tr>
              <a:tr h="271264">
                <a:tc>
                  <a:txBody>
                    <a:bodyPr/>
                    <a:lstStyle/>
                    <a:p>
                      <a:pPr latinLnBrk="1"/>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Winter</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Spring</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Summer</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Autumn</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Total</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4496">
                <a:tc>
                  <a:txBody>
                    <a:bodyPr/>
                    <a:lstStyle/>
                    <a:p>
                      <a:pPr latinLnBrk="1"/>
                      <a:r>
                        <a:rPr lang="en-US" altLang="ko-KR" sz="1200" dirty="0" smtClean="0">
                          <a:latin typeface="Arial" pitchFamily="34" charset="0"/>
                          <a:cs typeface="Arial" pitchFamily="34" charset="0"/>
                        </a:rPr>
                        <a:t>IR1</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0.9445</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0.7586</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0.7103</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0.6082</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0.7497</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7728">
                <a:tc>
                  <a:txBody>
                    <a:bodyPr/>
                    <a:lstStyle/>
                    <a:p>
                      <a:pPr latinLnBrk="1"/>
                      <a:r>
                        <a:rPr lang="en-US" altLang="ko-KR" sz="1200" dirty="0" smtClean="0">
                          <a:latin typeface="Arial" pitchFamily="34" charset="0"/>
                          <a:cs typeface="Arial" pitchFamily="34" charset="0"/>
                        </a:rPr>
                        <a:t>IR2</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0.4856</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Arial" pitchFamily="34" charset="0"/>
                          <a:cs typeface="Arial" pitchFamily="34" charset="0"/>
                        </a:rPr>
                        <a:t>0.4537</a:t>
                      </a:r>
                      <a:endParaRPr lang="ko-KR" altLang="en-US" sz="1200" dirty="0" smtClean="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0.4817</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0.2943</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0.3808</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92968">
                <a:tc>
                  <a:txBody>
                    <a:bodyPr/>
                    <a:lstStyle/>
                    <a:p>
                      <a:pPr latinLnBrk="1"/>
                      <a:r>
                        <a:rPr lang="en-US" altLang="ko-KR" sz="1200" dirty="0" smtClean="0">
                          <a:latin typeface="Arial" pitchFamily="34" charset="0"/>
                          <a:cs typeface="Arial" pitchFamily="34" charset="0"/>
                        </a:rPr>
                        <a:t>WV</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0.6681</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0.5893</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0.5817</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0.5677</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0.5595</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2" name="표 11"/>
          <p:cNvGraphicFramePr>
            <a:graphicFrameLocks noGrp="1"/>
          </p:cNvGraphicFramePr>
          <p:nvPr>
            <p:extLst>
              <p:ext uri="{D42A27DB-BD31-4B8C-83A1-F6EECF244321}">
                <p14:modId xmlns:p14="http://schemas.microsoft.com/office/powerpoint/2010/main" val="2758830822"/>
              </p:ext>
            </p:extLst>
          </p:nvPr>
        </p:nvGraphicFramePr>
        <p:xfrm>
          <a:off x="544734" y="4551351"/>
          <a:ext cx="5165534" cy="144016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960107">
                  <a:extLst>
                    <a:ext uri="{9D8B030D-6E8A-4147-A177-3AD203B41FA5}">
                      <a16:colId xmlns:a16="http://schemas.microsoft.com/office/drawing/2014/main" val="20001"/>
                    </a:ext>
                  </a:extLst>
                </a:gridCol>
                <a:gridCol w="960107">
                  <a:extLst>
                    <a:ext uri="{9D8B030D-6E8A-4147-A177-3AD203B41FA5}">
                      <a16:colId xmlns:a16="http://schemas.microsoft.com/office/drawing/2014/main" val="20002"/>
                    </a:ext>
                  </a:extLst>
                </a:gridCol>
                <a:gridCol w="901723">
                  <a:extLst>
                    <a:ext uri="{9D8B030D-6E8A-4147-A177-3AD203B41FA5}">
                      <a16:colId xmlns:a16="http://schemas.microsoft.com/office/drawing/2014/main" val="20003"/>
                    </a:ext>
                  </a:extLst>
                </a:gridCol>
                <a:gridCol w="862965">
                  <a:extLst>
                    <a:ext uri="{9D8B030D-6E8A-4147-A177-3AD203B41FA5}">
                      <a16:colId xmlns:a16="http://schemas.microsoft.com/office/drawing/2014/main" val="20004"/>
                    </a:ext>
                  </a:extLst>
                </a:gridCol>
                <a:gridCol w="904568">
                  <a:extLst>
                    <a:ext uri="{9D8B030D-6E8A-4147-A177-3AD203B41FA5}">
                      <a16:colId xmlns:a16="http://schemas.microsoft.com/office/drawing/2014/main" val="20005"/>
                    </a:ext>
                  </a:extLst>
                </a:gridCol>
              </a:tblGrid>
              <a:tr h="288032">
                <a:tc gridSpan="6">
                  <a:txBody>
                    <a:bodyPr/>
                    <a:lstStyle/>
                    <a:p>
                      <a:pPr algn="ctr" latinLnBrk="1"/>
                      <a:r>
                        <a:rPr lang="en-US" altLang="ko-KR" sz="1200" dirty="0" smtClean="0">
                          <a:latin typeface="Arial" pitchFamily="34" charset="0"/>
                          <a:ea typeface="Arial Unicode MS" pitchFamily="50" charset="-127"/>
                          <a:cs typeface="Arial" pitchFamily="34" charset="0"/>
                        </a:rPr>
                        <a:t>COMS-AIRS</a:t>
                      </a:r>
                      <a:r>
                        <a:rPr lang="en-US" altLang="ko-KR" sz="1200" baseline="0" dirty="0" smtClean="0">
                          <a:latin typeface="Arial" pitchFamily="34" charset="0"/>
                          <a:ea typeface="Arial Unicode MS" pitchFamily="50" charset="-127"/>
                          <a:cs typeface="Arial" pitchFamily="34" charset="0"/>
                        </a:rPr>
                        <a:t> </a:t>
                      </a:r>
                      <a:r>
                        <a:rPr lang="en-US" altLang="ko-KR" sz="1200" dirty="0" smtClean="0">
                          <a:latin typeface="Arial" pitchFamily="34" charset="0"/>
                          <a:ea typeface="Arial Unicode MS" pitchFamily="50" charset="-127"/>
                          <a:cs typeface="Arial" pitchFamily="34" charset="0"/>
                        </a:rPr>
                        <a:t>MBCC</a:t>
                      </a:r>
                      <a:r>
                        <a:rPr lang="en-US" altLang="ko-KR" sz="1200" baseline="0" dirty="0" smtClean="0">
                          <a:latin typeface="Arial" pitchFamily="34" charset="0"/>
                          <a:ea typeface="Arial Unicode MS" pitchFamily="50" charset="-127"/>
                          <a:cs typeface="Arial" pitchFamily="34" charset="0"/>
                        </a:rPr>
                        <a:t> performance</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latinLnBrk="1"/>
                      <a:endParaRPr lang="ko-KR" altLang="en-US" dirty="0"/>
                    </a:p>
                  </a:txBody>
                  <a:tcPr/>
                </a:tc>
                <a:tc hMerge="1">
                  <a:txBody>
                    <a:bodyPr/>
                    <a:lstStyle/>
                    <a:p>
                      <a:pPr latinLnBrk="1"/>
                      <a:endParaRPr lang="ko-KR" altLang="en-US"/>
                    </a:p>
                  </a:txBody>
                  <a:tcPr/>
                </a:tc>
                <a:tc hMerge="1">
                  <a:txBody>
                    <a:bodyPr/>
                    <a:lstStyle/>
                    <a:p>
                      <a:pPr latinLnBrk="1"/>
                      <a:endParaRPr lang="ko-KR" altLang="en-US" dirty="0"/>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0"/>
                  </a:ext>
                </a:extLst>
              </a:tr>
              <a:tr h="288032">
                <a:tc>
                  <a:txBody>
                    <a:bodyPr/>
                    <a:lstStyle/>
                    <a:p>
                      <a:pPr latinLnBrk="1"/>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ea typeface="Arial Unicode MS" pitchFamily="50" charset="-127"/>
                          <a:cs typeface="Arial" pitchFamily="34" charset="0"/>
                        </a:rPr>
                        <a:t>Winter</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b="1" dirty="0" smtClean="0">
                          <a:latin typeface="Arial" pitchFamily="34" charset="0"/>
                          <a:ea typeface="Arial Unicode MS" pitchFamily="50" charset="-127"/>
                          <a:cs typeface="Arial" pitchFamily="34" charset="0"/>
                        </a:rPr>
                        <a:t>Spring</a:t>
                      </a:r>
                      <a:endParaRPr lang="ko-KR" altLang="en-US" sz="1200" b="1"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ea typeface="Arial Unicode MS" pitchFamily="50" charset="-127"/>
                          <a:cs typeface="Arial" pitchFamily="34" charset="0"/>
                        </a:rPr>
                        <a:t>Summer</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b="1" dirty="0" smtClean="0">
                          <a:latin typeface="Arial" pitchFamily="34" charset="0"/>
                          <a:ea typeface="Arial Unicode MS" pitchFamily="50" charset="-127"/>
                          <a:cs typeface="Arial" pitchFamily="34" charset="0"/>
                        </a:rPr>
                        <a:t>Autumn</a:t>
                      </a:r>
                      <a:endParaRPr lang="ko-KR" altLang="en-US" sz="1200" b="1"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ea typeface="Arial Unicode MS" pitchFamily="50" charset="-127"/>
                          <a:cs typeface="Arial" pitchFamily="34" charset="0"/>
                        </a:rPr>
                        <a:t>Total</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8032">
                <a:tc>
                  <a:txBody>
                    <a:bodyPr/>
                    <a:lstStyle/>
                    <a:p>
                      <a:pPr latinLnBrk="1"/>
                      <a:r>
                        <a:rPr lang="en-US" altLang="ko-KR" sz="1200" dirty="0" smtClean="0">
                          <a:latin typeface="Arial" pitchFamily="34" charset="0"/>
                          <a:ea typeface="Arial Unicode MS" pitchFamily="50" charset="-127"/>
                          <a:cs typeface="Arial" pitchFamily="34" charset="0"/>
                        </a:rPr>
                        <a:t>IR1</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ea typeface="Arial Unicode MS" pitchFamily="50" charset="-127"/>
                          <a:cs typeface="Arial" pitchFamily="34" charset="0"/>
                        </a:rPr>
                        <a:t>-0.3775</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b="1" dirty="0" smtClean="0">
                          <a:latin typeface="Arial" pitchFamily="34" charset="0"/>
                          <a:ea typeface="Arial Unicode MS" pitchFamily="50" charset="-127"/>
                          <a:cs typeface="Arial" pitchFamily="34" charset="0"/>
                        </a:rPr>
                        <a:t>-0.2784</a:t>
                      </a:r>
                      <a:endParaRPr lang="ko-KR" altLang="en-US" sz="1200" b="1"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ea typeface="Arial Unicode MS" pitchFamily="50" charset="-127"/>
                          <a:cs typeface="Arial" pitchFamily="34" charset="0"/>
                        </a:rPr>
                        <a:t>-0.5283</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b="1" dirty="0" smtClean="0">
                          <a:latin typeface="Arial" pitchFamily="34" charset="0"/>
                          <a:ea typeface="Arial Unicode MS" pitchFamily="50" charset="-127"/>
                          <a:cs typeface="Arial" pitchFamily="34" charset="0"/>
                        </a:rPr>
                        <a:t>-0.0873</a:t>
                      </a:r>
                      <a:endParaRPr lang="ko-KR" altLang="en-US" sz="1200" b="1"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ea typeface="Arial Unicode MS" pitchFamily="50" charset="-127"/>
                          <a:cs typeface="Arial" pitchFamily="34" charset="0"/>
                        </a:rPr>
                        <a:t>-0.3133</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8032">
                <a:tc>
                  <a:txBody>
                    <a:bodyPr/>
                    <a:lstStyle/>
                    <a:p>
                      <a:pPr latinLnBrk="1"/>
                      <a:r>
                        <a:rPr lang="en-US" altLang="ko-KR" sz="1200" dirty="0" smtClean="0">
                          <a:latin typeface="Arial" pitchFamily="34" charset="0"/>
                          <a:ea typeface="Arial Unicode MS" pitchFamily="50" charset="-127"/>
                          <a:cs typeface="Arial" pitchFamily="34" charset="0"/>
                        </a:rPr>
                        <a:t>IR2</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ea typeface="Arial Unicode MS" pitchFamily="50" charset="-127"/>
                          <a:cs typeface="Arial" pitchFamily="34" charset="0"/>
                        </a:rPr>
                        <a:t>-0.0130</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b="1" dirty="0" smtClean="0">
                          <a:latin typeface="Arial" pitchFamily="34" charset="0"/>
                          <a:ea typeface="Arial Unicode MS" pitchFamily="50" charset="-127"/>
                          <a:cs typeface="Arial" pitchFamily="34" charset="0"/>
                        </a:rPr>
                        <a:t>-0.0238</a:t>
                      </a:r>
                      <a:endParaRPr lang="ko-KR" altLang="en-US" sz="1200" b="1"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ea typeface="Arial Unicode MS" pitchFamily="50" charset="-127"/>
                          <a:cs typeface="Arial" pitchFamily="34" charset="0"/>
                        </a:rPr>
                        <a:t>-0.1772</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b="1" dirty="0" smtClean="0">
                          <a:latin typeface="Arial" pitchFamily="34" charset="0"/>
                          <a:ea typeface="Arial Unicode MS" pitchFamily="50" charset="-127"/>
                          <a:cs typeface="Arial" pitchFamily="34" charset="0"/>
                        </a:rPr>
                        <a:t>0.1450</a:t>
                      </a:r>
                      <a:endParaRPr lang="ko-KR" altLang="en-US" sz="1200" b="1"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ea typeface="Arial Unicode MS" pitchFamily="50" charset="-127"/>
                          <a:cs typeface="Arial" pitchFamily="34" charset="0"/>
                        </a:rPr>
                        <a:t>-0.0142</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8032">
                <a:tc>
                  <a:txBody>
                    <a:bodyPr/>
                    <a:lstStyle/>
                    <a:p>
                      <a:pPr latinLnBrk="1"/>
                      <a:r>
                        <a:rPr lang="en-US" altLang="ko-KR" sz="1200" dirty="0" smtClean="0">
                          <a:latin typeface="Arial" pitchFamily="34" charset="0"/>
                          <a:ea typeface="Arial Unicode MS" pitchFamily="50" charset="-127"/>
                          <a:cs typeface="Arial" pitchFamily="34" charset="0"/>
                        </a:rPr>
                        <a:t>WV</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ea typeface="Arial Unicode MS" pitchFamily="50" charset="-127"/>
                          <a:cs typeface="Arial" pitchFamily="34" charset="0"/>
                        </a:rPr>
                        <a:t>-0.4844</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b="1" dirty="0" smtClean="0">
                          <a:latin typeface="Arial" pitchFamily="34" charset="0"/>
                          <a:ea typeface="Arial Unicode MS" pitchFamily="50" charset="-127"/>
                          <a:cs typeface="Arial" pitchFamily="34" charset="0"/>
                        </a:rPr>
                        <a:t>-0.3706</a:t>
                      </a:r>
                      <a:endParaRPr lang="ko-KR" altLang="en-US" sz="1200" b="1"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ea typeface="Arial Unicode MS" pitchFamily="50" charset="-127"/>
                          <a:cs typeface="Arial" pitchFamily="34" charset="0"/>
                        </a:rPr>
                        <a:t>-0.4706</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b="1" dirty="0" smtClean="0">
                          <a:latin typeface="Arial" pitchFamily="34" charset="0"/>
                          <a:ea typeface="Arial Unicode MS" pitchFamily="50" charset="-127"/>
                          <a:cs typeface="Arial" pitchFamily="34" charset="0"/>
                        </a:rPr>
                        <a:t>-0.2675</a:t>
                      </a:r>
                      <a:endParaRPr lang="ko-KR" altLang="en-US" sz="1200" b="1"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ea typeface="Arial Unicode MS" pitchFamily="50" charset="-127"/>
                          <a:cs typeface="Arial" pitchFamily="34" charset="0"/>
                        </a:rPr>
                        <a:t>-0.3841</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mc:AlternateContent xmlns:mc="http://schemas.openxmlformats.org/markup-compatibility/2006">
        <mc:Choice xmlns:a14="http://schemas.microsoft.com/office/drawing/2010/main" Requires="a14">
          <p:sp>
            <p:nvSpPr>
              <p:cNvPr id="14" name="TextBox 13"/>
              <p:cNvSpPr txBox="1"/>
              <p:nvPr/>
            </p:nvSpPr>
            <p:spPr>
              <a:xfrm>
                <a:off x="623392" y="761032"/>
                <a:ext cx="10369152" cy="1958998"/>
              </a:xfrm>
              <a:prstGeom prst="rect">
                <a:avLst/>
              </a:prstGeom>
              <a:noFill/>
            </p:spPr>
            <p:txBody>
              <a:bodyPr wrap="square" rtlCol="0">
                <a:spAutoFit/>
              </a:bodyPr>
              <a:lstStyle/>
              <a:p>
                <a:pPr marL="285750" indent="-285750">
                  <a:lnSpc>
                    <a:spcPct val="150000"/>
                  </a:lnSpc>
                  <a:buFont typeface="Arial" pitchFamily="34" charset="0"/>
                  <a:buChar char="•"/>
                </a:pPr>
                <a:r>
                  <a:rPr lang="en-US" altLang="ko-KR" sz="1600" dirty="0" smtClean="0">
                    <a:latin typeface="Arial" pitchFamily="34" charset="0"/>
                    <a:ea typeface="Arial Unicode MS" pitchFamily="50" charset="-127"/>
                    <a:cs typeface="Arial" pitchFamily="34" charset="0"/>
                  </a:rPr>
                  <a:t>period: </a:t>
                </a:r>
                <a:r>
                  <a:rPr lang="en-US" altLang="ko-KR" sz="1600" b="1" dirty="0" smtClean="0">
                    <a:latin typeface="Arial" pitchFamily="34" charset="0"/>
                    <a:ea typeface="Arial Unicode MS" pitchFamily="50" charset="-127"/>
                    <a:cs typeface="Arial" pitchFamily="34" charset="0"/>
                  </a:rPr>
                  <a:t>AIRS(April </a:t>
                </a:r>
                <a:r>
                  <a:rPr lang="en-US" altLang="ko-KR" sz="1600" b="1" dirty="0">
                    <a:latin typeface="Arial" pitchFamily="34" charset="0"/>
                    <a:ea typeface="Arial Unicode MS" pitchFamily="50" charset="-127"/>
                    <a:cs typeface="Arial" pitchFamily="34" charset="0"/>
                  </a:rPr>
                  <a:t>2011 - Dec</a:t>
                </a:r>
                <a:r>
                  <a:rPr lang="en-US" altLang="ko-KR" sz="1600" b="1" dirty="0" smtClean="0">
                    <a:latin typeface="Arial" pitchFamily="34" charset="0"/>
                    <a:ea typeface="Arial Unicode MS" pitchFamily="50" charset="-127"/>
                    <a:cs typeface="Arial" pitchFamily="34" charset="0"/>
                  </a:rPr>
                  <a:t>. 2015) </a:t>
                </a:r>
                <a:endParaRPr lang="en-US" altLang="ko-KR" sz="1600" b="0" i="1" dirty="0" smtClean="0">
                  <a:latin typeface="Arial" pitchFamily="34" charset="0"/>
                  <a:cs typeface="Arial" pitchFamily="34" charset="0"/>
                </a:endParaRPr>
              </a:p>
              <a:p>
                <a:pPr marL="285750" indent="-285750">
                  <a:lnSpc>
                    <a:spcPct val="150000"/>
                  </a:lnSpc>
                  <a:buFont typeface="Arial" pitchFamily="34" charset="0"/>
                  <a:buChar char="•"/>
                </a:pPr>
                <a14:m>
                  <m:oMath xmlns:m="http://schemas.openxmlformats.org/officeDocument/2006/math">
                    <m:r>
                      <a:rPr lang="en-US" altLang="ko-KR" sz="1600" b="0" i="1" smtClean="0">
                        <a:latin typeface="Cambria Math"/>
                      </a:rPr>
                      <m:t>𝐷𝑖𝑢𝑟𝑛𝑎𝑙</m:t>
                    </m:r>
                    <m:r>
                      <a:rPr lang="en-US" altLang="ko-KR" sz="1600" b="0" i="1" smtClean="0">
                        <a:latin typeface="Cambria Math"/>
                      </a:rPr>
                      <m:t> </m:t>
                    </m:r>
                    <m:r>
                      <a:rPr lang="en-US" altLang="ko-KR" sz="1600" b="0" i="1" smtClean="0">
                        <a:latin typeface="Cambria Math"/>
                      </a:rPr>
                      <m:t>𝑇𝑏</m:t>
                    </m:r>
                    <m:r>
                      <a:rPr lang="en-US" altLang="ko-KR" sz="1600" b="0" i="1" smtClean="0">
                        <a:latin typeface="Cambria Math"/>
                      </a:rPr>
                      <m:t> </m:t>
                    </m:r>
                    <m:r>
                      <a:rPr lang="en-US" altLang="ko-KR" sz="1600" b="0" i="1" smtClean="0">
                        <a:latin typeface="Cambria Math"/>
                      </a:rPr>
                      <m:t>𝑣𝑎𝑟𝑖𝑎𝑡𝑖𝑜𝑛</m:t>
                    </m:r>
                    <m:r>
                      <a:rPr lang="en-US" altLang="ko-KR" sz="1600" b="0" i="1" smtClean="0">
                        <a:latin typeface="Cambria Math"/>
                      </a:rPr>
                      <m:t>=</m:t>
                    </m:r>
                    <m:func>
                      <m:funcPr>
                        <m:ctrlPr>
                          <a:rPr lang="en-US" altLang="ko-KR" sz="1600" b="1" i="1" smtClean="0">
                            <a:latin typeface="Cambria Math" panose="02040503050406030204" pitchFamily="18" charset="0"/>
                          </a:rPr>
                        </m:ctrlPr>
                      </m:funcPr>
                      <m:fName>
                        <m:r>
                          <a:rPr lang="en-US" altLang="ko-KR" sz="1600" b="1" i="0" smtClean="0">
                            <a:latin typeface="Cambria Math"/>
                          </a:rPr>
                          <m:t>𝐦𝐚𝐱</m:t>
                        </m:r>
                      </m:fName>
                      <m:e>
                        <m:d>
                          <m:dPr>
                            <m:ctrlPr>
                              <a:rPr lang="en-US" altLang="ko-KR" sz="1600" b="1" i="1" smtClean="0">
                                <a:latin typeface="Cambria Math" panose="02040503050406030204" pitchFamily="18" charset="0"/>
                              </a:rPr>
                            </m:ctrlPr>
                          </m:dPr>
                          <m:e>
                            <m:r>
                              <a:rPr lang="en-US" altLang="ko-KR" sz="1600" b="1" i="1" smtClean="0">
                                <a:latin typeface="Cambria Math"/>
                                <a:ea typeface="Cambria Math"/>
                              </a:rPr>
                              <m:t>∆</m:t>
                            </m:r>
                            <m:sSub>
                              <m:sSubPr>
                                <m:ctrlPr>
                                  <a:rPr lang="en-US" altLang="ko-KR" sz="1600" b="1" i="1" smtClean="0">
                                    <a:latin typeface="Cambria Math" panose="02040503050406030204" pitchFamily="18" charset="0"/>
                                    <a:ea typeface="Cambria Math"/>
                                  </a:rPr>
                                </m:ctrlPr>
                              </m:sSubPr>
                              <m:e>
                                <m:r>
                                  <a:rPr lang="en-US" altLang="ko-KR" sz="1600" b="1" i="1" smtClean="0">
                                    <a:latin typeface="Cambria Math"/>
                                    <a:ea typeface="Cambria Math"/>
                                  </a:rPr>
                                  <m:t>𝑻𝒃</m:t>
                                </m:r>
                              </m:e>
                              <m:sub>
                                <m:r>
                                  <a:rPr lang="en-US" altLang="ko-KR" sz="1600" b="1" i="1" smtClean="0">
                                    <a:latin typeface="Cambria Math"/>
                                    <a:ea typeface="Cambria Math"/>
                                  </a:rPr>
                                  <m:t>𝑮𝑬𝑶</m:t>
                                </m:r>
                                <m:r>
                                  <a:rPr lang="en-US" altLang="ko-KR" sz="1600" b="1" i="1" smtClean="0">
                                    <a:latin typeface="Cambria Math"/>
                                    <a:ea typeface="Cambria Math"/>
                                  </a:rPr>
                                  <m:t>−</m:t>
                                </m:r>
                                <m:r>
                                  <a:rPr lang="en-US" altLang="ko-KR" sz="1600" b="1" i="1" smtClean="0">
                                    <a:latin typeface="Cambria Math"/>
                                    <a:ea typeface="Cambria Math"/>
                                  </a:rPr>
                                  <m:t>𝑨𝑰𝑹𝑺</m:t>
                                </m:r>
                                <m:r>
                                  <a:rPr lang="en-US" altLang="ko-KR" sz="1600" b="1" i="1" smtClean="0">
                                    <a:latin typeface="Cambria Math"/>
                                    <a:ea typeface="Cambria Math"/>
                                  </a:rPr>
                                  <m:t>,</m:t>
                                </m:r>
                                <m:r>
                                  <a:rPr lang="en-US" altLang="ko-KR" sz="1600" b="1" i="1" smtClean="0">
                                    <a:latin typeface="Cambria Math"/>
                                    <a:ea typeface="Cambria Math"/>
                                  </a:rPr>
                                  <m:t>𝒊</m:t>
                                </m:r>
                              </m:sub>
                            </m:sSub>
                          </m:e>
                        </m:d>
                      </m:e>
                    </m:func>
                    <m:r>
                      <a:rPr lang="en-US" altLang="ko-KR" sz="1600" b="1" i="1" smtClean="0">
                        <a:latin typeface="Cambria Math"/>
                        <a:ea typeface="Cambria Math"/>
                      </a:rPr>
                      <m:t>−</m:t>
                    </m:r>
                    <m:func>
                      <m:funcPr>
                        <m:ctrlPr>
                          <a:rPr lang="en-US" altLang="ko-KR" sz="1600" b="1" i="1">
                            <a:latin typeface="Cambria Math" panose="02040503050406030204" pitchFamily="18" charset="0"/>
                          </a:rPr>
                        </m:ctrlPr>
                      </m:funcPr>
                      <m:fName>
                        <m:r>
                          <a:rPr lang="en-US" altLang="ko-KR" sz="1600" b="1" i="1">
                            <a:latin typeface="Cambria Math"/>
                          </a:rPr>
                          <m:t>𝐦</m:t>
                        </m:r>
                        <m:r>
                          <a:rPr lang="en-US" altLang="ko-KR" sz="1600" b="1" i="1" smtClean="0">
                            <a:latin typeface="Cambria Math"/>
                          </a:rPr>
                          <m:t>𝒊𝒏</m:t>
                        </m:r>
                      </m:fName>
                      <m:e>
                        <m:d>
                          <m:dPr>
                            <m:ctrlPr>
                              <a:rPr lang="en-US" altLang="ko-KR" sz="1600" b="1" i="1">
                                <a:latin typeface="Cambria Math" panose="02040503050406030204" pitchFamily="18" charset="0"/>
                              </a:rPr>
                            </m:ctrlPr>
                          </m:dPr>
                          <m:e>
                            <m:r>
                              <a:rPr lang="en-US" altLang="ko-KR" sz="1600" b="1" i="1">
                                <a:latin typeface="Cambria Math"/>
                                <a:ea typeface="Cambria Math"/>
                              </a:rPr>
                              <m:t>∆</m:t>
                            </m:r>
                            <m:sSub>
                              <m:sSubPr>
                                <m:ctrlPr>
                                  <a:rPr lang="en-US" altLang="ko-KR" sz="1600" b="1" i="1">
                                    <a:latin typeface="Cambria Math" panose="02040503050406030204" pitchFamily="18" charset="0"/>
                                    <a:ea typeface="Cambria Math"/>
                                  </a:rPr>
                                </m:ctrlPr>
                              </m:sSubPr>
                              <m:e>
                                <m:r>
                                  <a:rPr lang="en-US" altLang="ko-KR" sz="1600" b="1" i="1">
                                    <a:latin typeface="Cambria Math"/>
                                    <a:ea typeface="Cambria Math"/>
                                  </a:rPr>
                                  <m:t>𝑻𝒃</m:t>
                                </m:r>
                              </m:e>
                              <m:sub>
                                <m:r>
                                  <a:rPr lang="en-US" altLang="ko-KR" sz="1600" b="1" i="1">
                                    <a:latin typeface="Cambria Math"/>
                                    <a:ea typeface="Cambria Math"/>
                                  </a:rPr>
                                  <m:t>𝑮𝑬𝑶</m:t>
                                </m:r>
                                <m:r>
                                  <a:rPr lang="en-US" altLang="ko-KR" sz="1600" b="1" i="1">
                                    <a:latin typeface="Cambria Math"/>
                                    <a:ea typeface="Cambria Math"/>
                                  </a:rPr>
                                  <m:t>−</m:t>
                                </m:r>
                                <m:r>
                                  <a:rPr lang="en-US" altLang="ko-KR" sz="1600" b="1" i="1">
                                    <a:latin typeface="Cambria Math"/>
                                    <a:ea typeface="Cambria Math"/>
                                  </a:rPr>
                                  <m:t>𝑨𝑰𝑹𝑺</m:t>
                                </m:r>
                                <m:r>
                                  <a:rPr lang="en-US" altLang="ko-KR" sz="1600" b="1" i="1">
                                    <a:latin typeface="Cambria Math"/>
                                    <a:ea typeface="Cambria Math"/>
                                  </a:rPr>
                                  <m:t>,</m:t>
                                </m:r>
                                <m:r>
                                  <a:rPr lang="en-US" altLang="ko-KR" sz="1600" b="1" i="1" smtClean="0">
                                    <a:latin typeface="Cambria Math"/>
                                    <a:ea typeface="Cambria Math"/>
                                  </a:rPr>
                                  <m:t>𝒋</m:t>
                                </m:r>
                              </m:sub>
                            </m:sSub>
                          </m:e>
                        </m:d>
                      </m:e>
                    </m:func>
                  </m:oMath>
                </a14:m>
                <a:r>
                  <a:rPr lang="en-US" altLang="ko-KR" sz="1600" b="1" i="1" dirty="0" smtClean="0">
                    <a:latin typeface="Arial" pitchFamily="34" charset="0"/>
                    <a:ea typeface="Cambria Math"/>
                    <a:cs typeface="Arial" pitchFamily="34" charset="0"/>
                  </a:rPr>
                  <a:t/>
                </a:r>
                <a:br>
                  <a:rPr lang="en-US" altLang="ko-KR" sz="1600" b="1" i="1" dirty="0" smtClean="0">
                    <a:latin typeface="Arial" pitchFamily="34" charset="0"/>
                    <a:ea typeface="Cambria Math"/>
                    <a:cs typeface="Arial" pitchFamily="34" charset="0"/>
                  </a:rPr>
                </a:br>
                <a:r>
                  <a:rPr lang="en-US" altLang="ko-KR" sz="1400" b="0" i="1" dirty="0" smtClean="0">
                    <a:latin typeface="Arial" pitchFamily="34" charset="0"/>
                    <a:ea typeface="Cambria Math"/>
                    <a:cs typeface="Arial" pitchFamily="34" charset="0"/>
                  </a:rPr>
                  <a:t>                      </a:t>
                </a:r>
                <a14:m>
                  <m:oMath xmlns:m="http://schemas.openxmlformats.org/officeDocument/2006/math">
                    <m:r>
                      <a:rPr lang="en-US" altLang="ko-KR" sz="1400" i="1">
                        <a:latin typeface="Cambria Math"/>
                      </a:rPr>
                      <m:t>𝑖</m:t>
                    </m:r>
                    <m:r>
                      <a:rPr lang="en-US" altLang="ko-KR" sz="1400" i="1">
                        <a:latin typeface="Cambria Math"/>
                      </a:rPr>
                      <m:t>=12:00~15:00(</m:t>
                    </m:r>
                    <m:r>
                      <a:rPr lang="en-US" altLang="ko-KR" sz="1400" b="0" i="1" smtClean="0">
                        <a:latin typeface="Cambria Math"/>
                      </a:rPr>
                      <m:t>𝑑𝑎𝑦𝑡𝑖𝑚𝑒</m:t>
                    </m:r>
                    <m:r>
                      <a:rPr lang="en-US" altLang="ko-KR" sz="1400" b="0" i="1" smtClean="0">
                        <a:latin typeface="Cambria Math"/>
                      </a:rPr>
                      <m:t>)</m:t>
                    </m:r>
                  </m:oMath>
                </a14:m>
                <a:r>
                  <a:rPr lang="en-US" altLang="ko-KR" sz="1400" dirty="0">
                    <a:latin typeface="Arial" pitchFamily="34" charset="0"/>
                    <a:cs typeface="Arial" pitchFamily="34" charset="0"/>
                  </a:rPr>
                  <a:t>,</a:t>
                </a:r>
                <a:r>
                  <a:rPr lang="ko-KR" altLang="en-US" sz="1400" dirty="0">
                    <a:latin typeface="Arial" pitchFamily="34" charset="0"/>
                    <a:cs typeface="Arial" pitchFamily="34" charset="0"/>
                  </a:rPr>
                  <a:t> </a:t>
                </a:r>
                <a14:m>
                  <m:oMath xmlns:m="http://schemas.openxmlformats.org/officeDocument/2006/math">
                    <m:r>
                      <m:rPr>
                        <m:sty m:val="p"/>
                      </m:rPr>
                      <a:rPr lang="en-US" altLang="ko-KR" sz="1400">
                        <a:latin typeface="Cambria Math"/>
                      </a:rPr>
                      <m:t>j</m:t>
                    </m:r>
                    <m:r>
                      <a:rPr lang="en-US" altLang="ko-KR" sz="1400" i="1">
                        <a:latin typeface="Cambria Math"/>
                      </a:rPr>
                      <m:t>=</m:t>
                    </m:r>
                    <m:r>
                      <a:rPr lang="en-US" altLang="ko-KR" sz="1400" b="0" i="1" smtClean="0">
                        <a:latin typeface="Cambria Math"/>
                      </a:rPr>
                      <m:t>00:00~03:00</m:t>
                    </m:r>
                    <m:d>
                      <m:dPr>
                        <m:ctrlPr>
                          <a:rPr lang="en-US" altLang="ko-KR" sz="1400" b="0" i="1" smtClean="0">
                            <a:latin typeface="Cambria Math" panose="02040503050406030204" pitchFamily="18" charset="0"/>
                          </a:rPr>
                        </m:ctrlPr>
                      </m:dPr>
                      <m:e>
                        <m:r>
                          <a:rPr lang="en-US" altLang="ko-KR" sz="1400" b="0" i="1" smtClean="0">
                            <a:latin typeface="Cambria Math"/>
                          </a:rPr>
                          <m:t>𝑛𝑖𝑔h𝑡𝑡𝑖𝑚𝑒</m:t>
                        </m:r>
                      </m:e>
                    </m:d>
                  </m:oMath>
                </a14:m>
                <a:r>
                  <a:rPr lang="en-US" altLang="ko-KR" sz="1400" dirty="0" smtClean="0">
                    <a:latin typeface="Arial" pitchFamily="34" charset="0"/>
                    <a:cs typeface="Arial" pitchFamily="34" charset="0"/>
                  </a:rPr>
                  <a:t>  </a:t>
                </a:r>
                <a:r>
                  <a:rPr lang="en-US" altLang="ko-KR" sz="1400" dirty="0">
                    <a:latin typeface="Arial" pitchFamily="34" charset="0"/>
                    <a:cs typeface="Arial" pitchFamily="34" charset="0"/>
                  </a:rPr>
                  <a:t>L</a:t>
                </a:r>
                <a:r>
                  <a:rPr lang="en-US" altLang="ko-KR" sz="1400" dirty="0" smtClean="0">
                    <a:latin typeface="Arial" pitchFamily="34" charset="0"/>
                    <a:cs typeface="Arial" pitchFamily="34" charset="0"/>
                  </a:rPr>
                  <a:t>ST</a:t>
                </a:r>
              </a:p>
              <a:p>
                <a:pPr marL="285750" indent="-285750">
                  <a:lnSpc>
                    <a:spcPct val="150000"/>
                  </a:lnSpc>
                  <a:buFont typeface="Arial" pitchFamily="34" charset="0"/>
                  <a:buChar char="•"/>
                </a:pPr>
                <a14:m>
                  <m:oMath xmlns:m="http://schemas.openxmlformats.org/officeDocument/2006/math">
                    <m:r>
                      <a:rPr lang="en-US" altLang="ko-KR" sz="1600" i="1">
                        <a:latin typeface="Cambria Math"/>
                      </a:rPr>
                      <m:t> </m:t>
                    </m:r>
                    <m:r>
                      <a:rPr lang="en-US" altLang="ko-KR" sz="1600" b="0" i="1" smtClean="0">
                        <a:latin typeface="Cambria Math"/>
                      </a:rPr>
                      <m:t>𝑀𝐵𝐶𝐶</m:t>
                    </m:r>
                    <m:r>
                      <a:rPr lang="en-US" altLang="ko-KR" sz="1600" b="0" i="1" smtClean="0">
                        <a:latin typeface="Cambria Math"/>
                      </a:rPr>
                      <m:t> </m:t>
                    </m:r>
                    <m:r>
                      <a:rPr lang="en-US" altLang="ko-KR" sz="1600" b="0" i="1" smtClean="0">
                        <a:latin typeface="Cambria Math"/>
                      </a:rPr>
                      <m:t>𝑝𝑒𝑟𝑓𝑜𝑟𝑚𝑎𝑛𝑐𝑒</m:t>
                    </m:r>
                    <m:r>
                      <a:rPr lang="en-US" altLang="ko-KR" sz="1600" i="1">
                        <a:latin typeface="Cambria Math"/>
                      </a:rPr>
                      <m:t>=</m:t>
                    </m:r>
                    <m:func>
                      <m:funcPr>
                        <m:ctrlPr>
                          <a:rPr lang="en-US" altLang="ko-KR" sz="1600" b="1" i="1">
                            <a:latin typeface="Cambria Math" panose="02040503050406030204" pitchFamily="18" charset="0"/>
                          </a:rPr>
                        </m:ctrlPr>
                      </m:funcPr>
                      <m:fName>
                        <m:r>
                          <a:rPr lang="en-US" altLang="ko-KR" sz="1600" b="1" i="1">
                            <a:latin typeface="Cambria Math"/>
                          </a:rPr>
                          <m:t>𝐦</m:t>
                        </m:r>
                        <m:r>
                          <a:rPr lang="en-US" altLang="ko-KR" sz="1600" b="1" i="1" smtClean="0">
                            <a:latin typeface="Cambria Math"/>
                          </a:rPr>
                          <m:t>𝒆𝒂𝒏</m:t>
                        </m:r>
                      </m:fName>
                      <m:e>
                        <m:d>
                          <m:dPr>
                            <m:ctrlPr>
                              <a:rPr lang="en-US" altLang="ko-KR" sz="1600" b="1" i="1">
                                <a:latin typeface="Cambria Math" panose="02040503050406030204" pitchFamily="18" charset="0"/>
                              </a:rPr>
                            </m:ctrlPr>
                          </m:dPr>
                          <m:e>
                            <m:r>
                              <a:rPr lang="en-US" altLang="ko-KR" sz="1600" b="1" i="1">
                                <a:latin typeface="Cambria Math"/>
                                <a:ea typeface="Cambria Math"/>
                              </a:rPr>
                              <m:t>∆</m:t>
                            </m:r>
                            <m:sSub>
                              <m:sSubPr>
                                <m:ctrlPr>
                                  <a:rPr lang="en-US" altLang="ko-KR" sz="1600" b="1" i="1">
                                    <a:latin typeface="Cambria Math" panose="02040503050406030204" pitchFamily="18" charset="0"/>
                                    <a:ea typeface="Cambria Math"/>
                                  </a:rPr>
                                </m:ctrlPr>
                              </m:sSubPr>
                              <m:e>
                                <m:r>
                                  <a:rPr lang="en-US" altLang="ko-KR" sz="1600" b="1" i="1">
                                    <a:latin typeface="Cambria Math"/>
                                    <a:ea typeface="Cambria Math"/>
                                  </a:rPr>
                                  <m:t>𝑻𝒃</m:t>
                                </m:r>
                              </m:e>
                              <m:sub>
                                <m:r>
                                  <a:rPr lang="en-US" altLang="ko-KR" sz="1600" b="1" i="1">
                                    <a:latin typeface="Cambria Math"/>
                                    <a:ea typeface="Cambria Math"/>
                                  </a:rPr>
                                  <m:t>𝑮𝑬𝑶</m:t>
                                </m:r>
                                <m:r>
                                  <a:rPr lang="en-US" altLang="ko-KR" sz="1600" b="1" i="1">
                                    <a:latin typeface="Cambria Math"/>
                                    <a:ea typeface="Cambria Math"/>
                                  </a:rPr>
                                  <m:t>−</m:t>
                                </m:r>
                                <m:r>
                                  <a:rPr lang="en-US" altLang="ko-KR" sz="1600" b="1" i="1">
                                    <a:latin typeface="Cambria Math"/>
                                    <a:ea typeface="Cambria Math"/>
                                  </a:rPr>
                                  <m:t>𝑨𝑰𝑹𝑺</m:t>
                                </m:r>
                                <m:r>
                                  <a:rPr lang="en-US" altLang="ko-KR" sz="1600" b="1" i="1">
                                    <a:latin typeface="Cambria Math"/>
                                    <a:ea typeface="Cambria Math"/>
                                  </a:rPr>
                                  <m:t>,</m:t>
                                </m:r>
                                <m:r>
                                  <a:rPr lang="en-US" altLang="ko-KR" sz="1600" b="1" i="1" smtClean="0">
                                    <a:latin typeface="Cambria Math"/>
                                    <a:ea typeface="Cambria Math"/>
                                  </a:rPr>
                                  <m:t>𝒋</m:t>
                                </m:r>
                              </m:sub>
                            </m:sSub>
                          </m:e>
                        </m:d>
                      </m:e>
                    </m:func>
                    <m:r>
                      <a:rPr lang="en-US" altLang="ko-KR" sz="1600" b="1" i="1">
                        <a:latin typeface="Cambria Math"/>
                        <a:ea typeface="Cambria Math"/>
                      </a:rPr>
                      <m:t>−</m:t>
                    </m:r>
                    <m:func>
                      <m:funcPr>
                        <m:ctrlPr>
                          <a:rPr lang="en-US" altLang="ko-KR" sz="1600" b="1" i="1">
                            <a:latin typeface="Cambria Math" panose="02040503050406030204" pitchFamily="18" charset="0"/>
                          </a:rPr>
                        </m:ctrlPr>
                      </m:funcPr>
                      <m:fName>
                        <m:r>
                          <a:rPr lang="en-US" altLang="ko-KR" sz="1600" b="1" i="1">
                            <a:latin typeface="Cambria Math"/>
                          </a:rPr>
                          <m:t>𝐦</m:t>
                        </m:r>
                        <m:r>
                          <a:rPr lang="en-US" altLang="ko-KR" sz="1600" b="1" i="1" smtClean="0">
                            <a:latin typeface="Cambria Math"/>
                          </a:rPr>
                          <m:t>𝒆𝒂</m:t>
                        </m:r>
                        <m:r>
                          <a:rPr lang="en-US" altLang="ko-KR" sz="1600" b="1" i="1">
                            <a:latin typeface="Cambria Math"/>
                          </a:rPr>
                          <m:t>𝒏</m:t>
                        </m:r>
                      </m:fName>
                      <m:e>
                        <m:d>
                          <m:dPr>
                            <m:ctrlPr>
                              <a:rPr lang="en-US" altLang="ko-KR" sz="1600" b="1" i="1">
                                <a:latin typeface="Cambria Math" panose="02040503050406030204" pitchFamily="18" charset="0"/>
                              </a:rPr>
                            </m:ctrlPr>
                          </m:dPr>
                          <m:e>
                            <m:r>
                              <a:rPr lang="en-US" altLang="ko-KR" sz="1600" b="1" i="1">
                                <a:latin typeface="Cambria Math"/>
                                <a:ea typeface="Cambria Math"/>
                              </a:rPr>
                              <m:t>∆</m:t>
                            </m:r>
                            <m:sSub>
                              <m:sSubPr>
                                <m:ctrlPr>
                                  <a:rPr lang="en-US" altLang="ko-KR" sz="1600" b="1" i="1">
                                    <a:latin typeface="Cambria Math" panose="02040503050406030204" pitchFamily="18" charset="0"/>
                                    <a:ea typeface="Cambria Math"/>
                                  </a:rPr>
                                </m:ctrlPr>
                              </m:sSubPr>
                              <m:e>
                                <m:r>
                                  <a:rPr lang="en-US" altLang="ko-KR" sz="1600" b="1" i="1">
                                    <a:latin typeface="Cambria Math"/>
                                    <a:ea typeface="Cambria Math"/>
                                  </a:rPr>
                                  <m:t>𝑻𝒃</m:t>
                                </m:r>
                              </m:e>
                              <m:sub>
                                <m:r>
                                  <a:rPr lang="en-US" altLang="ko-KR" sz="1600" b="1" i="1">
                                    <a:latin typeface="Cambria Math"/>
                                    <a:ea typeface="Cambria Math"/>
                                  </a:rPr>
                                  <m:t>𝑮𝑬𝑶</m:t>
                                </m:r>
                                <m:r>
                                  <a:rPr lang="en-US" altLang="ko-KR" sz="1600" b="1" i="1">
                                    <a:latin typeface="Cambria Math"/>
                                    <a:ea typeface="Cambria Math"/>
                                  </a:rPr>
                                  <m:t>−</m:t>
                                </m:r>
                                <m:r>
                                  <a:rPr lang="en-US" altLang="ko-KR" sz="1600" b="1" i="1">
                                    <a:latin typeface="Cambria Math"/>
                                    <a:ea typeface="Cambria Math"/>
                                  </a:rPr>
                                  <m:t>𝑨𝑰𝑹𝑺</m:t>
                                </m:r>
                                <m:r>
                                  <a:rPr lang="en-US" altLang="ko-KR" sz="1600" b="1" i="1">
                                    <a:latin typeface="Cambria Math"/>
                                    <a:ea typeface="Cambria Math"/>
                                  </a:rPr>
                                  <m:t>,</m:t>
                                </m:r>
                                <m:r>
                                  <a:rPr lang="en-US" altLang="ko-KR" sz="1600" b="1" i="1" smtClean="0">
                                    <a:latin typeface="Cambria Math"/>
                                    <a:ea typeface="Cambria Math"/>
                                  </a:rPr>
                                  <m:t>𝒊</m:t>
                                </m:r>
                              </m:sub>
                            </m:sSub>
                          </m:e>
                        </m:d>
                      </m:e>
                    </m:func>
                  </m:oMath>
                </a14:m>
                <a:r>
                  <a:rPr lang="en-US" altLang="ko-KR" sz="1400" b="1" dirty="0" smtClean="0">
                    <a:latin typeface="Arial" pitchFamily="34" charset="0"/>
                    <a:cs typeface="Arial" pitchFamily="34" charset="0"/>
                  </a:rPr>
                  <a:t>   </a:t>
                </a:r>
                <a:br>
                  <a:rPr lang="en-US" altLang="ko-KR" sz="1400" b="1" dirty="0" smtClean="0">
                    <a:latin typeface="Arial" pitchFamily="34" charset="0"/>
                    <a:cs typeface="Arial" pitchFamily="34" charset="0"/>
                  </a:rPr>
                </a:br>
                <a:r>
                  <a:rPr lang="en-US" altLang="ko-KR" sz="1400" b="0" dirty="0" smtClean="0">
                    <a:latin typeface="Arial" pitchFamily="34" charset="0"/>
                    <a:cs typeface="Arial" pitchFamily="34" charset="0"/>
                  </a:rPr>
                  <a:t>                   </a:t>
                </a:r>
                <a14:m>
                  <m:oMath xmlns:m="http://schemas.openxmlformats.org/officeDocument/2006/math">
                    <m:r>
                      <a:rPr lang="en-US" altLang="ko-KR" sz="1400" i="1">
                        <a:latin typeface="Cambria Math"/>
                      </a:rPr>
                      <m:t>𝑖</m:t>
                    </m:r>
                    <m:r>
                      <a:rPr lang="en-US" altLang="ko-KR" sz="1400" i="1">
                        <a:latin typeface="Cambria Math"/>
                      </a:rPr>
                      <m:t>=13:00~14:00(</m:t>
                    </m:r>
                    <m:r>
                      <a:rPr lang="en-US" altLang="ko-KR" sz="1400" b="0" i="1" smtClean="0">
                        <a:latin typeface="Cambria Math"/>
                      </a:rPr>
                      <m:t>𝑑𝑎𝑦𝑡𝑖𝑚𝑒</m:t>
                    </m:r>
                    <m:r>
                      <a:rPr lang="en-US" altLang="ko-KR" sz="1400" b="0" i="1" smtClean="0">
                        <a:latin typeface="Cambria Math"/>
                      </a:rPr>
                      <m:t>)</m:t>
                    </m:r>
                  </m:oMath>
                </a14:m>
                <a:r>
                  <a:rPr lang="en-US" altLang="ko-KR" sz="1400" dirty="0">
                    <a:latin typeface="Arial" pitchFamily="34" charset="0"/>
                    <a:cs typeface="Arial" pitchFamily="34" charset="0"/>
                  </a:rPr>
                  <a:t>,</a:t>
                </a:r>
                <a:r>
                  <a:rPr lang="ko-KR" altLang="en-US" sz="1400" dirty="0">
                    <a:latin typeface="Arial" pitchFamily="34" charset="0"/>
                    <a:cs typeface="Arial" pitchFamily="34" charset="0"/>
                  </a:rPr>
                  <a:t> </a:t>
                </a:r>
                <a14:m>
                  <m:oMath xmlns:m="http://schemas.openxmlformats.org/officeDocument/2006/math">
                    <m:r>
                      <m:rPr>
                        <m:sty m:val="p"/>
                      </m:rPr>
                      <a:rPr lang="en-US" altLang="ko-KR" sz="1400">
                        <a:latin typeface="Cambria Math"/>
                      </a:rPr>
                      <m:t>j</m:t>
                    </m:r>
                    <m:r>
                      <a:rPr lang="en-US" altLang="ko-KR" sz="1400" i="1">
                        <a:latin typeface="Cambria Math"/>
                      </a:rPr>
                      <m:t>=0</m:t>
                    </m:r>
                    <m:r>
                      <a:rPr lang="en-US" altLang="ko-KR" sz="1400" b="0" i="1" smtClean="0">
                        <a:latin typeface="Cambria Math"/>
                      </a:rPr>
                      <m:t>1</m:t>
                    </m:r>
                    <m:r>
                      <a:rPr lang="en-US" altLang="ko-KR" sz="1400" i="1">
                        <a:latin typeface="Cambria Math"/>
                      </a:rPr>
                      <m:t>:00~0</m:t>
                    </m:r>
                    <m:r>
                      <a:rPr lang="en-US" altLang="ko-KR" sz="1400" b="0" i="1" smtClean="0">
                        <a:latin typeface="Cambria Math"/>
                      </a:rPr>
                      <m:t>2</m:t>
                    </m:r>
                    <m:r>
                      <a:rPr lang="en-US" altLang="ko-KR" sz="1400" i="1">
                        <a:latin typeface="Cambria Math"/>
                      </a:rPr>
                      <m:t>:00</m:t>
                    </m:r>
                    <m:r>
                      <a:rPr lang="en-US" altLang="ko-KR" sz="1400" b="0" i="1" smtClean="0">
                        <a:latin typeface="Cambria Math"/>
                      </a:rPr>
                      <m:t>(</m:t>
                    </m:r>
                    <m:r>
                      <a:rPr lang="en-US" altLang="ko-KR" sz="1400" b="0" i="1" smtClean="0">
                        <a:latin typeface="Cambria Math"/>
                      </a:rPr>
                      <m:t>𝑛𝑖𝑔h𝑡𝑡𝑖𝑚𝑒</m:t>
                    </m:r>
                    <m:r>
                      <a:rPr lang="en-US" altLang="ko-KR" sz="1400" b="0" i="1" smtClean="0">
                        <a:latin typeface="Cambria Math"/>
                      </a:rPr>
                      <m:t>)</m:t>
                    </m:r>
                  </m:oMath>
                </a14:m>
                <a:r>
                  <a:rPr lang="ko-KR" altLang="en-US" sz="1400" dirty="0">
                    <a:latin typeface="Arial" pitchFamily="34" charset="0"/>
                    <a:cs typeface="Arial" pitchFamily="34" charset="0"/>
                  </a:rPr>
                  <a:t> </a:t>
                </a:r>
                <a:r>
                  <a:rPr lang="en-US" altLang="ko-KR" sz="1400" dirty="0">
                    <a:latin typeface="Arial" pitchFamily="34" charset="0"/>
                    <a:cs typeface="Arial" pitchFamily="34" charset="0"/>
                  </a:rPr>
                  <a:t> L</a:t>
                </a:r>
                <a:r>
                  <a:rPr lang="en-US" altLang="ko-KR" sz="1400" dirty="0" smtClean="0">
                    <a:latin typeface="Arial" pitchFamily="34" charset="0"/>
                    <a:cs typeface="Arial" pitchFamily="34" charset="0"/>
                  </a:rPr>
                  <a:t>ST</a:t>
                </a:r>
                <a:r>
                  <a:rPr lang="en-US" altLang="ko-KR" sz="1400" b="0" dirty="0" smtClean="0">
                    <a:latin typeface="Arial" pitchFamily="34" charset="0"/>
                    <a:cs typeface="Arial" pitchFamily="34" charset="0"/>
                  </a:rPr>
                  <a:t>             </a:t>
                </a:r>
                <a:endParaRPr lang="ko-KR" altLang="en-US" sz="1400" dirty="0">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623392" y="761032"/>
                <a:ext cx="10369152" cy="1958998"/>
              </a:xfrm>
              <a:prstGeom prst="rect">
                <a:avLst/>
              </a:prstGeom>
              <a:blipFill>
                <a:blip r:embed="rId2"/>
                <a:stretch>
                  <a:fillRect l="-235" b="-935"/>
                </a:stretch>
              </a:blipFill>
            </p:spPr>
            <p:txBody>
              <a:bodyPr/>
              <a:lstStyle/>
              <a:p>
                <a:r>
                  <a:rPr lang="ko-KR" altLang="en-US">
                    <a:noFill/>
                  </a:rPr>
                  <a:t> </a:t>
                </a:r>
              </a:p>
            </p:txBody>
          </p:sp>
        </mc:Fallback>
      </mc:AlternateContent>
      <p:sp>
        <p:nvSpPr>
          <p:cNvPr id="2" name="제목 1"/>
          <p:cNvSpPr>
            <a:spLocks noGrp="1"/>
          </p:cNvSpPr>
          <p:nvPr>
            <p:ph type="title"/>
          </p:nvPr>
        </p:nvSpPr>
        <p:spPr/>
        <p:txBody>
          <a:bodyPr>
            <a:normAutofit fontScale="90000"/>
          </a:bodyPr>
          <a:lstStyle/>
          <a:p>
            <a:r>
              <a:rPr lang="en-US" altLang="ko-KR" dirty="0" smtClean="0">
                <a:latin typeface="Arial" pitchFamily="34" charset="0"/>
                <a:cs typeface="Arial" pitchFamily="34" charset="0"/>
              </a:rPr>
              <a:t>Diurnal Tb variation vs. MBCC performance</a:t>
            </a:r>
            <a:endParaRPr lang="ko-KR" altLang="en-US" dirty="0">
              <a:latin typeface="Arial" pitchFamily="34" charset="0"/>
              <a:cs typeface="Arial" pitchFamily="34" charset="0"/>
            </a:endParaRPr>
          </a:p>
        </p:txBody>
      </p:sp>
      <p:graphicFrame>
        <p:nvGraphicFramePr>
          <p:cNvPr id="15" name="표 14"/>
          <p:cNvGraphicFramePr>
            <a:graphicFrameLocks noGrp="1"/>
          </p:cNvGraphicFramePr>
          <p:nvPr>
            <p:extLst>
              <p:ext uri="{D42A27DB-BD31-4B8C-83A1-F6EECF244321}">
                <p14:modId xmlns:p14="http://schemas.microsoft.com/office/powerpoint/2010/main" val="3497986663"/>
              </p:ext>
            </p:extLst>
          </p:nvPr>
        </p:nvGraphicFramePr>
        <p:xfrm>
          <a:off x="6199531" y="2941426"/>
          <a:ext cx="4920753" cy="140396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86019">
                  <a:extLst>
                    <a:ext uri="{9D8B030D-6E8A-4147-A177-3AD203B41FA5}">
                      <a16:colId xmlns:a16="http://schemas.microsoft.com/office/drawing/2014/main" val="20003"/>
                    </a:ext>
                  </a:extLst>
                </a:gridCol>
                <a:gridCol w="884904">
                  <a:extLst>
                    <a:ext uri="{9D8B030D-6E8A-4147-A177-3AD203B41FA5}">
                      <a16:colId xmlns:a16="http://schemas.microsoft.com/office/drawing/2014/main" val="20004"/>
                    </a:ext>
                  </a:extLst>
                </a:gridCol>
                <a:gridCol w="845574">
                  <a:extLst>
                    <a:ext uri="{9D8B030D-6E8A-4147-A177-3AD203B41FA5}">
                      <a16:colId xmlns:a16="http://schemas.microsoft.com/office/drawing/2014/main" val="20005"/>
                    </a:ext>
                  </a:extLst>
                </a:gridCol>
              </a:tblGrid>
              <a:tr h="288032">
                <a:tc gridSpan="6">
                  <a:txBody>
                    <a:bodyPr/>
                    <a:lstStyle/>
                    <a:p>
                      <a:pPr algn="ctr" latinLnBrk="1"/>
                      <a:r>
                        <a:rPr lang="en-US" altLang="ko-KR" sz="1200" dirty="0" smtClean="0">
                          <a:latin typeface="Arial" pitchFamily="34" charset="0"/>
                          <a:cs typeface="Arial" pitchFamily="34" charset="0"/>
                        </a:rPr>
                        <a:t>COMS-CrIS Diurnal Tb variation</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latinLnBrk="1"/>
                      <a:endParaRPr lang="ko-KR" altLang="en-US" dirty="0"/>
                    </a:p>
                  </a:txBody>
                  <a:tcPr/>
                </a:tc>
                <a:tc hMerge="1">
                  <a:txBody>
                    <a:bodyPr/>
                    <a:lstStyle/>
                    <a:p>
                      <a:pPr latinLnBrk="1"/>
                      <a:endParaRPr lang="ko-KR" altLang="en-US"/>
                    </a:p>
                  </a:txBody>
                  <a:tcPr/>
                </a:tc>
                <a:tc hMerge="1">
                  <a:txBody>
                    <a:bodyPr/>
                    <a:lstStyle/>
                    <a:p>
                      <a:pPr latinLnBrk="1"/>
                      <a:endParaRPr lang="ko-KR" altLang="en-US" dirty="0"/>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0"/>
                  </a:ext>
                </a:extLst>
              </a:tr>
              <a:tr h="271264">
                <a:tc>
                  <a:txBody>
                    <a:bodyPr/>
                    <a:lstStyle/>
                    <a:p>
                      <a:pPr latinLnBrk="1"/>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Winter</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Spring</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Summer</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Autumn</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Total</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4496">
                <a:tc>
                  <a:txBody>
                    <a:bodyPr/>
                    <a:lstStyle/>
                    <a:p>
                      <a:pPr latinLnBrk="1"/>
                      <a:r>
                        <a:rPr lang="en-US" altLang="ko-KR" sz="1200" dirty="0" smtClean="0">
                          <a:latin typeface="Arial" pitchFamily="34" charset="0"/>
                          <a:cs typeface="Arial" pitchFamily="34" charset="0"/>
                        </a:rPr>
                        <a:t>IR1</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0.8201</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0.6734</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0.7468</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0.7063</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0.6640</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7728">
                <a:tc>
                  <a:txBody>
                    <a:bodyPr/>
                    <a:lstStyle/>
                    <a:p>
                      <a:pPr latinLnBrk="1"/>
                      <a:r>
                        <a:rPr lang="en-US" altLang="ko-KR" sz="1200" dirty="0" smtClean="0">
                          <a:latin typeface="Arial" pitchFamily="34" charset="0"/>
                          <a:cs typeface="Arial" pitchFamily="34" charset="0"/>
                        </a:rPr>
                        <a:t>IR2</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0.3875</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Arial" pitchFamily="34" charset="0"/>
                          <a:cs typeface="Arial" pitchFamily="34" charset="0"/>
                        </a:rPr>
                        <a:t>0.2467</a:t>
                      </a:r>
                      <a:endParaRPr lang="ko-KR" altLang="en-US" sz="1200" dirty="0" smtClean="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0.3670</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0.2835</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0.2456</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92968">
                <a:tc>
                  <a:txBody>
                    <a:bodyPr/>
                    <a:lstStyle/>
                    <a:p>
                      <a:pPr latinLnBrk="1"/>
                      <a:r>
                        <a:rPr lang="en-US" altLang="ko-KR" sz="1200" dirty="0" smtClean="0">
                          <a:latin typeface="Arial" pitchFamily="34" charset="0"/>
                          <a:cs typeface="Arial" pitchFamily="34" charset="0"/>
                        </a:rPr>
                        <a:t>WV</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0.7099</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0.5294</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0.5494</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0.5519</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cs typeface="Arial" pitchFamily="34" charset="0"/>
                        </a:rPr>
                        <a:t>0.5395</a:t>
                      </a:r>
                      <a:endParaRPr lang="ko-KR" altLang="en-US" sz="1200" dirty="0">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6" name="표 15"/>
          <p:cNvGraphicFramePr>
            <a:graphicFrameLocks noGrp="1"/>
          </p:cNvGraphicFramePr>
          <p:nvPr>
            <p:extLst>
              <p:ext uri="{D42A27DB-BD31-4B8C-83A1-F6EECF244321}">
                <p14:modId xmlns:p14="http://schemas.microsoft.com/office/powerpoint/2010/main" val="1157268174"/>
              </p:ext>
            </p:extLst>
          </p:nvPr>
        </p:nvGraphicFramePr>
        <p:xfrm>
          <a:off x="6189698" y="4541513"/>
          <a:ext cx="4969915" cy="144016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864070">
                  <a:extLst>
                    <a:ext uri="{9D8B030D-6E8A-4147-A177-3AD203B41FA5}">
                      <a16:colId xmlns:a16="http://schemas.microsoft.com/office/drawing/2014/main" val="20001"/>
                    </a:ext>
                  </a:extLst>
                </a:gridCol>
                <a:gridCol w="894736">
                  <a:extLst>
                    <a:ext uri="{9D8B030D-6E8A-4147-A177-3AD203B41FA5}">
                      <a16:colId xmlns:a16="http://schemas.microsoft.com/office/drawing/2014/main" val="20002"/>
                    </a:ext>
                  </a:extLst>
                </a:gridCol>
                <a:gridCol w="875071">
                  <a:extLst>
                    <a:ext uri="{9D8B030D-6E8A-4147-A177-3AD203B41FA5}">
                      <a16:colId xmlns:a16="http://schemas.microsoft.com/office/drawing/2014/main" val="20003"/>
                    </a:ext>
                  </a:extLst>
                </a:gridCol>
                <a:gridCol w="904567">
                  <a:extLst>
                    <a:ext uri="{9D8B030D-6E8A-4147-A177-3AD203B41FA5}">
                      <a16:colId xmlns:a16="http://schemas.microsoft.com/office/drawing/2014/main" val="20004"/>
                    </a:ext>
                  </a:extLst>
                </a:gridCol>
                <a:gridCol w="855407">
                  <a:extLst>
                    <a:ext uri="{9D8B030D-6E8A-4147-A177-3AD203B41FA5}">
                      <a16:colId xmlns:a16="http://schemas.microsoft.com/office/drawing/2014/main" val="20005"/>
                    </a:ext>
                  </a:extLst>
                </a:gridCol>
              </a:tblGrid>
              <a:tr h="288032">
                <a:tc gridSpan="6">
                  <a:txBody>
                    <a:bodyPr/>
                    <a:lstStyle/>
                    <a:p>
                      <a:pPr algn="ctr" latinLnBrk="1"/>
                      <a:r>
                        <a:rPr lang="en-US" altLang="ko-KR" sz="1200" dirty="0" smtClean="0">
                          <a:latin typeface="Arial" pitchFamily="34" charset="0"/>
                          <a:ea typeface="Arial Unicode MS" pitchFamily="50" charset="-127"/>
                          <a:cs typeface="Arial" pitchFamily="34" charset="0"/>
                        </a:rPr>
                        <a:t>COMS-CrIS</a:t>
                      </a:r>
                      <a:r>
                        <a:rPr lang="en-US" altLang="ko-KR" sz="1200" baseline="0" dirty="0" smtClean="0">
                          <a:latin typeface="Arial" pitchFamily="34" charset="0"/>
                          <a:ea typeface="Arial Unicode MS" pitchFamily="50" charset="-127"/>
                          <a:cs typeface="Arial" pitchFamily="34" charset="0"/>
                        </a:rPr>
                        <a:t> </a:t>
                      </a:r>
                      <a:r>
                        <a:rPr lang="en-US" altLang="ko-KR" sz="1200" dirty="0" smtClean="0">
                          <a:latin typeface="Arial" pitchFamily="34" charset="0"/>
                          <a:ea typeface="Arial Unicode MS" pitchFamily="50" charset="-127"/>
                          <a:cs typeface="Arial" pitchFamily="34" charset="0"/>
                        </a:rPr>
                        <a:t>MBCC</a:t>
                      </a:r>
                      <a:r>
                        <a:rPr lang="en-US" altLang="ko-KR" sz="1200" baseline="0" dirty="0" smtClean="0">
                          <a:latin typeface="Arial" pitchFamily="34" charset="0"/>
                          <a:ea typeface="Arial Unicode MS" pitchFamily="50" charset="-127"/>
                          <a:cs typeface="Arial" pitchFamily="34" charset="0"/>
                        </a:rPr>
                        <a:t> performance</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latinLnBrk="1"/>
                      <a:endParaRPr lang="ko-KR" altLang="en-US" dirty="0"/>
                    </a:p>
                  </a:txBody>
                  <a:tcPr/>
                </a:tc>
                <a:tc hMerge="1">
                  <a:txBody>
                    <a:bodyPr/>
                    <a:lstStyle/>
                    <a:p>
                      <a:pPr latinLnBrk="1"/>
                      <a:endParaRPr lang="ko-KR" altLang="en-US"/>
                    </a:p>
                  </a:txBody>
                  <a:tcPr/>
                </a:tc>
                <a:tc hMerge="1">
                  <a:txBody>
                    <a:bodyPr/>
                    <a:lstStyle/>
                    <a:p>
                      <a:pPr latinLnBrk="1"/>
                      <a:endParaRPr lang="ko-KR" altLang="en-US" dirty="0"/>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0"/>
                  </a:ext>
                </a:extLst>
              </a:tr>
              <a:tr h="288032">
                <a:tc>
                  <a:txBody>
                    <a:bodyPr/>
                    <a:lstStyle/>
                    <a:p>
                      <a:pPr latinLnBrk="1"/>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ea typeface="Arial Unicode MS" pitchFamily="50" charset="-127"/>
                          <a:cs typeface="Arial" pitchFamily="34" charset="0"/>
                        </a:rPr>
                        <a:t>Winter</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b="1" dirty="0" smtClean="0">
                          <a:latin typeface="Arial" pitchFamily="34" charset="0"/>
                          <a:ea typeface="Arial Unicode MS" pitchFamily="50" charset="-127"/>
                          <a:cs typeface="Arial" pitchFamily="34" charset="0"/>
                        </a:rPr>
                        <a:t>Spring</a:t>
                      </a:r>
                      <a:endParaRPr lang="ko-KR" altLang="en-US" sz="1200" b="1"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ea typeface="Arial Unicode MS" pitchFamily="50" charset="-127"/>
                          <a:cs typeface="Arial" pitchFamily="34" charset="0"/>
                        </a:rPr>
                        <a:t>Summer</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b="1" dirty="0" smtClean="0">
                          <a:latin typeface="Arial" pitchFamily="34" charset="0"/>
                          <a:ea typeface="Arial Unicode MS" pitchFamily="50" charset="-127"/>
                          <a:cs typeface="Arial" pitchFamily="34" charset="0"/>
                        </a:rPr>
                        <a:t>Autumn</a:t>
                      </a:r>
                      <a:endParaRPr lang="ko-KR" altLang="en-US" sz="1200" b="1"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ea typeface="Arial Unicode MS" pitchFamily="50" charset="-127"/>
                          <a:cs typeface="Arial" pitchFamily="34" charset="0"/>
                        </a:rPr>
                        <a:t>Total</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8032">
                <a:tc>
                  <a:txBody>
                    <a:bodyPr/>
                    <a:lstStyle/>
                    <a:p>
                      <a:pPr latinLnBrk="1"/>
                      <a:r>
                        <a:rPr lang="en-US" altLang="ko-KR" sz="1200" dirty="0" smtClean="0">
                          <a:latin typeface="Arial" pitchFamily="34" charset="0"/>
                          <a:ea typeface="Arial Unicode MS" pitchFamily="50" charset="-127"/>
                          <a:cs typeface="Arial" pitchFamily="34" charset="0"/>
                        </a:rPr>
                        <a:t>IR1</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ea typeface="Arial Unicode MS" pitchFamily="50" charset="-127"/>
                          <a:cs typeface="Arial" pitchFamily="34" charset="0"/>
                        </a:rPr>
                        <a:t>-0.3907</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b="1" dirty="0" smtClean="0">
                          <a:latin typeface="Arial" pitchFamily="34" charset="0"/>
                          <a:ea typeface="Arial Unicode MS" pitchFamily="50" charset="-127"/>
                          <a:cs typeface="Arial" pitchFamily="34" charset="0"/>
                        </a:rPr>
                        <a:t>-0.2711</a:t>
                      </a:r>
                      <a:endParaRPr lang="ko-KR" altLang="en-US" sz="1200" b="1"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ea typeface="Arial Unicode MS" pitchFamily="50" charset="-127"/>
                          <a:cs typeface="Arial" pitchFamily="34" charset="0"/>
                        </a:rPr>
                        <a:t>-0.5455</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b="1" dirty="0" smtClean="0">
                          <a:latin typeface="Arial" pitchFamily="34" charset="0"/>
                          <a:ea typeface="Arial Unicode MS" pitchFamily="50" charset="-127"/>
                          <a:cs typeface="Arial" pitchFamily="34" charset="0"/>
                        </a:rPr>
                        <a:t>-0.1575</a:t>
                      </a:r>
                      <a:endParaRPr lang="ko-KR" altLang="en-US" sz="1200" b="1"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ea typeface="Arial Unicode MS" pitchFamily="50" charset="-127"/>
                          <a:cs typeface="Arial" pitchFamily="34" charset="0"/>
                        </a:rPr>
                        <a:t>-0.3321</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8032">
                <a:tc>
                  <a:txBody>
                    <a:bodyPr/>
                    <a:lstStyle/>
                    <a:p>
                      <a:pPr latinLnBrk="1"/>
                      <a:r>
                        <a:rPr lang="en-US" altLang="ko-KR" sz="1200" dirty="0" smtClean="0">
                          <a:latin typeface="Arial" pitchFamily="34" charset="0"/>
                          <a:ea typeface="Arial Unicode MS" pitchFamily="50" charset="-127"/>
                          <a:cs typeface="Arial" pitchFamily="34" charset="0"/>
                        </a:rPr>
                        <a:t>IR2</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ea typeface="Arial Unicode MS" pitchFamily="50" charset="-127"/>
                          <a:cs typeface="Arial" pitchFamily="34" charset="0"/>
                        </a:rPr>
                        <a:t>-0.0611</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b="1" dirty="0" smtClean="0">
                          <a:latin typeface="Arial" pitchFamily="34" charset="0"/>
                          <a:ea typeface="Arial Unicode MS" pitchFamily="50" charset="-127"/>
                          <a:cs typeface="Arial" pitchFamily="34" charset="0"/>
                        </a:rPr>
                        <a:t>0.0166</a:t>
                      </a:r>
                      <a:endParaRPr lang="ko-KR" altLang="en-US" sz="1200" b="1"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ea typeface="Arial Unicode MS" pitchFamily="50" charset="-127"/>
                          <a:cs typeface="Arial" pitchFamily="34" charset="0"/>
                        </a:rPr>
                        <a:t>-0.1601</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b="1" dirty="0" smtClean="0">
                          <a:latin typeface="Arial" pitchFamily="34" charset="0"/>
                          <a:ea typeface="Arial Unicode MS" pitchFamily="50" charset="-127"/>
                          <a:cs typeface="Arial" pitchFamily="34" charset="0"/>
                        </a:rPr>
                        <a:t>0.1079</a:t>
                      </a:r>
                      <a:endParaRPr lang="ko-KR" altLang="en-US" sz="1200" b="1"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ea typeface="Arial Unicode MS" pitchFamily="50" charset="-127"/>
                          <a:cs typeface="Arial" pitchFamily="34" charset="0"/>
                        </a:rPr>
                        <a:t>-0.0179</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8032">
                <a:tc>
                  <a:txBody>
                    <a:bodyPr/>
                    <a:lstStyle/>
                    <a:p>
                      <a:pPr latinLnBrk="1"/>
                      <a:r>
                        <a:rPr lang="en-US" altLang="ko-KR" sz="1200" dirty="0" smtClean="0">
                          <a:latin typeface="Arial" pitchFamily="34" charset="0"/>
                          <a:ea typeface="Arial Unicode MS" pitchFamily="50" charset="-127"/>
                          <a:cs typeface="Arial" pitchFamily="34" charset="0"/>
                        </a:rPr>
                        <a:t>WV</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ea typeface="Arial Unicode MS" pitchFamily="50" charset="-127"/>
                          <a:cs typeface="Arial" pitchFamily="34" charset="0"/>
                        </a:rPr>
                        <a:t>-0.4621</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b="1" dirty="0" smtClean="0">
                          <a:latin typeface="Arial" pitchFamily="34" charset="0"/>
                          <a:ea typeface="Arial Unicode MS" pitchFamily="50" charset="-127"/>
                          <a:cs typeface="Arial" pitchFamily="34" charset="0"/>
                        </a:rPr>
                        <a:t>-0.2801</a:t>
                      </a:r>
                      <a:endParaRPr lang="ko-KR" altLang="en-US" sz="1200" b="1"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ea typeface="Arial Unicode MS" pitchFamily="50" charset="-127"/>
                          <a:cs typeface="Arial" pitchFamily="34" charset="0"/>
                        </a:rPr>
                        <a:t>-0.4723</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b="1" dirty="0" smtClean="0">
                          <a:latin typeface="Arial" pitchFamily="34" charset="0"/>
                          <a:ea typeface="Arial Unicode MS" pitchFamily="50" charset="-127"/>
                          <a:cs typeface="Arial" pitchFamily="34" charset="0"/>
                        </a:rPr>
                        <a:t>-0.2655</a:t>
                      </a:r>
                      <a:endParaRPr lang="ko-KR" altLang="en-US" sz="1200" b="1"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200" dirty="0" smtClean="0">
                          <a:latin typeface="Arial" pitchFamily="34" charset="0"/>
                          <a:ea typeface="Arial Unicode MS" pitchFamily="50" charset="-127"/>
                          <a:cs typeface="Arial" pitchFamily="34" charset="0"/>
                        </a:rPr>
                        <a:t>-0.3662</a:t>
                      </a:r>
                      <a:endParaRPr lang="ko-KR" altLang="en-US" sz="1200" dirty="0">
                        <a:latin typeface="Arial" pitchFamily="34" charset="0"/>
                        <a:ea typeface="Arial Unicode MS" pitchFamily="50" charset="-127"/>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3" name="TextBox 2"/>
          <p:cNvSpPr txBox="1"/>
          <p:nvPr/>
        </p:nvSpPr>
        <p:spPr>
          <a:xfrm>
            <a:off x="510479" y="6345751"/>
            <a:ext cx="10594978" cy="307777"/>
          </a:xfrm>
          <a:prstGeom prst="rect">
            <a:avLst/>
          </a:prstGeom>
          <a:noFill/>
        </p:spPr>
        <p:txBody>
          <a:bodyPr wrap="square" rtlCol="0">
            <a:spAutoFit/>
          </a:bodyPr>
          <a:lstStyle/>
          <a:p>
            <a:r>
              <a:rPr lang="en-US" altLang="ko-KR" sz="1400" dirty="0" smtClean="0">
                <a:latin typeface="Arial" pitchFamily="34" charset="0"/>
                <a:cs typeface="Arial" pitchFamily="34" charset="0"/>
              </a:rPr>
              <a:t>*Reference: </a:t>
            </a:r>
            <a:r>
              <a:rPr lang="en-US" altLang="ko-KR" sz="1400" dirty="0" err="1" smtClean="0">
                <a:latin typeface="Arial" pitchFamily="34" charset="0"/>
                <a:cs typeface="Arial" pitchFamily="34" charset="0"/>
              </a:rPr>
              <a:t>Fangfang</a:t>
            </a:r>
            <a:r>
              <a:rPr lang="en-US" altLang="ko-KR" sz="1400" dirty="0" smtClean="0">
                <a:latin typeface="Arial" pitchFamily="34" charset="0"/>
                <a:cs typeface="Arial" pitchFamily="34" charset="0"/>
              </a:rPr>
              <a:t> Yu et. al(2013), </a:t>
            </a:r>
            <a:r>
              <a:rPr lang="en-US" altLang="ko-KR" sz="1400" dirty="0">
                <a:latin typeface="Arial" pitchFamily="34" charset="0"/>
                <a:cs typeface="Arial" pitchFamily="34" charset="0"/>
              </a:rPr>
              <a:t>Diurnal and Scan Angle Variations in the Calibration of GOES Imager Infrared </a:t>
            </a:r>
            <a:r>
              <a:rPr lang="en-US" altLang="ko-KR" sz="1400" dirty="0" smtClean="0">
                <a:latin typeface="Arial" pitchFamily="34" charset="0"/>
                <a:cs typeface="Arial" pitchFamily="34" charset="0"/>
              </a:rPr>
              <a:t>Channels</a:t>
            </a:r>
            <a:endParaRPr lang="en-US" altLang="ko-KR" sz="1400" dirty="0">
              <a:latin typeface="Arial" pitchFamily="34" charset="0"/>
              <a:cs typeface="Arial" pitchFamily="34" charset="0"/>
            </a:endParaRPr>
          </a:p>
        </p:txBody>
      </p:sp>
    </p:spTree>
    <p:extLst>
      <p:ext uri="{BB962C8B-B14F-4D97-AF65-F5344CB8AC3E}">
        <p14:creationId xmlns:p14="http://schemas.microsoft.com/office/powerpoint/2010/main" val="2469149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직사각형 1"/>
              <p:cNvSpPr/>
              <p:nvPr/>
            </p:nvSpPr>
            <p:spPr>
              <a:xfrm>
                <a:off x="431371" y="4007496"/>
                <a:ext cx="3434658" cy="593368"/>
              </a:xfrm>
              <a:prstGeom prst="rect">
                <a:avLst/>
              </a:prstGeom>
            </p:spPr>
            <p:txBody>
              <a:bodyPr wrap="none">
                <a:spAutoFit/>
              </a:bodyPr>
              <a:lstStyle/>
              <a:p>
                <a:r>
                  <a:rPr lang="en-US" altLang="ko-KR" dirty="0" smtClean="0">
                    <a:latin typeface="Arial" pitchFamily="34" charset="0"/>
                    <a:cs typeface="Arial" pitchFamily="34" charset="0"/>
                  </a:rPr>
                  <a:t>   </a:t>
                </a:r>
                <a14:m>
                  <m:oMath xmlns:m="http://schemas.openxmlformats.org/officeDocument/2006/math">
                    <m:r>
                      <a:rPr lang="en-US" altLang="ko-KR" i="1">
                        <a:solidFill>
                          <a:srgbClr val="FF0000"/>
                        </a:solidFill>
                        <a:latin typeface="Cambria Math"/>
                      </a:rPr>
                      <m:t>𝑚</m:t>
                    </m:r>
                    <m:r>
                      <a:rPr lang="en-US" altLang="ko-KR" i="1">
                        <a:latin typeface="Cambria Math"/>
                      </a:rPr>
                      <m:t>=</m:t>
                    </m:r>
                    <m:f>
                      <m:fPr>
                        <m:ctrlPr>
                          <a:rPr lang="en-US" altLang="ko-KR" i="1">
                            <a:latin typeface="Cambria Math" panose="02040503050406030204" pitchFamily="18" charset="0"/>
                          </a:rPr>
                        </m:ctrlPr>
                      </m:fPr>
                      <m:num>
                        <m:sSub>
                          <m:sSubPr>
                            <m:ctrlPr>
                              <a:rPr lang="en-US" altLang="ko-KR" i="1">
                                <a:latin typeface="Cambria Math" panose="02040503050406030204" pitchFamily="18" charset="0"/>
                              </a:rPr>
                            </m:ctrlPr>
                          </m:sSubPr>
                          <m:e>
                            <m:r>
                              <a:rPr lang="en-US" altLang="ko-KR" i="1">
                                <a:latin typeface="Cambria Math"/>
                              </a:rPr>
                              <m:t>𝑟</m:t>
                            </m:r>
                          </m:e>
                          <m:sub>
                            <m:r>
                              <a:rPr lang="en-US" altLang="ko-KR" i="1">
                                <a:latin typeface="Cambria Math"/>
                              </a:rPr>
                              <m:t>𝐵𝐵</m:t>
                            </m:r>
                          </m:sub>
                        </m:sSub>
                        <m:r>
                          <a:rPr lang="en-US" altLang="ko-KR" i="1">
                            <a:latin typeface="Cambria Math"/>
                          </a:rPr>
                          <m:t>−</m:t>
                        </m:r>
                        <m:r>
                          <a:rPr lang="en-US" altLang="ko-KR" i="1">
                            <a:latin typeface="Cambria Math"/>
                          </a:rPr>
                          <m:t>𝑞</m:t>
                        </m:r>
                        <m:r>
                          <a:rPr lang="en-US" altLang="ko-KR" i="1">
                            <a:latin typeface="Cambria Math"/>
                            <a:ea typeface="Cambria Math"/>
                          </a:rPr>
                          <m:t>×(</m:t>
                        </m:r>
                        <m:sSup>
                          <m:sSupPr>
                            <m:ctrlPr>
                              <a:rPr lang="en-US" altLang="ko-KR" i="1">
                                <a:latin typeface="Cambria Math" panose="02040503050406030204" pitchFamily="18" charset="0"/>
                              </a:rPr>
                            </m:ctrlPr>
                          </m:sSupPr>
                          <m:e>
                            <m:sSub>
                              <m:sSubPr>
                                <m:ctrlPr>
                                  <a:rPr lang="en-US" altLang="ko-KR" i="1">
                                    <a:latin typeface="Cambria Math" panose="02040503050406030204" pitchFamily="18" charset="0"/>
                                  </a:rPr>
                                </m:ctrlPr>
                              </m:sSubPr>
                              <m:e>
                                <m:acc>
                                  <m:accPr>
                                    <m:chr m:val="̅"/>
                                    <m:ctrlPr>
                                      <a:rPr lang="en-US" altLang="ko-KR" i="1">
                                        <a:latin typeface="Cambria Math" panose="02040503050406030204" pitchFamily="18" charset="0"/>
                                      </a:rPr>
                                    </m:ctrlPr>
                                  </m:accPr>
                                  <m:e>
                                    <m:r>
                                      <a:rPr lang="en-US" altLang="ko-KR" i="1">
                                        <a:latin typeface="Cambria Math"/>
                                      </a:rPr>
                                      <m:t>𝑋</m:t>
                                    </m:r>
                                  </m:e>
                                </m:acc>
                              </m:e>
                              <m:sub>
                                <m:r>
                                  <a:rPr lang="en-US" altLang="ko-KR" i="1">
                                    <a:latin typeface="Cambria Math"/>
                                  </a:rPr>
                                  <m:t>𝐵𝐵</m:t>
                                </m:r>
                              </m:sub>
                            </m:sSub>
                          </m:e>
                          <m:sup>
                            <m:r>
                              <a:rPr lang="en-US" altLang="ko-KR" i="1">
                                <a:latin typeface="Cambria Math"/>
                              </a:rPr>
                              <m:t>2</m:t>
                            </m:r>
                          </m:sup>
                        </m:sSup>
                        <m:r>
                          <a:rPr lang="en-US" altLang="ko-KR" i="1">
                            <a:latin typeface="Cambria Math"/>
                          </a:rPr>
                          <m:t>−</m:t>
                        </m:r>
                        <m:sSup>
                          <m:sSupPr>
                            <m:ctrlPr>
                              <a:rPr lang="en-US" altLang="ko-KR" i="1">
                                <a:latin typeface="Cambria Math" panose="02040503050406030204" pitchFamily="18" charset="0"/>
                              </a:rPr>
                            </m:ctrlPr>
                          </m:sSupPr>
                          <m:e>
                            <m:sSub>
                              <m:sSubPr>
                                <m:ctrlPr>
                                  <a:rPr lang="en-US" altLang="ko-KR" i="1">
                                    <a:latin typeface="Cambria Math" panose="02040503050406030204" pitchFamily="18" charset="0"/>
                                  </a:rPr>
                                </m:ctrlPr>
                              </m:sSubPr>
                              <m:e>
                                <m:acc>
                                  <m:accPr>
                                    <m:chr m:val="̅"/>
                                    <m:ctrlPr>
                                      <a:rPr lang="en-US" altLang="ko-KR" i="1">
                                        <a:latin typeface="Cambria Math" panose="02040503050406030204" pitchFamily="18" charset="0"/>
                                      </a:rPr>
                                    </m:ctrlPr>
                                  </m:accPr>
                                  <m:e>
                                    <m:r>
                                      <a:rPr lang="en-US" altLang="ko-KR" i="1">
                                        <a:latin typeface="Cambria Math"/>
                                      </a:rPr>
                                      <m:t>𝑋</m:t>
                                    </m:r>
                                  </m:e>
                                </m:acc>
                              </m:e>
                              <m:sub>
                                <m:r>
                                  <a:rPr lang="en-US" altLang="ko-KR" i="1">
                                    <a:latin typeface="Cambria Math"/>
                                  </a:rPr>
                                  <m:t>𝑆𝑃</m:t>
                                </m:r>
                                <m:r>
                                  <a:rPr lang="en-US" altLang="ko-KR" i="1">
                                    <a:latin typeface="Cambria Math"/>
                                  </a:rPr>
                                  <m:t>−</m:t>
                                </m:r>
                                <m:r>
                                  <a:rPr lang="en-US" altLang="ko-KR" i="1">
                                    <a:latin typeface="Cambria Math"/>
                                  </a:rPr>
                                  <m:t>𝐵𝐵</m:t>
                                </m:r>
                              </m:sub>
                            </m:sSub>
                          </m:e>
                          <m:sup>
                            <m:r>
                              <a:rPr lang="en-US" altLang="ko-KR" i="1">
                                <a:latin typeface="Cambria Math"/>
                              </a:rPr>
                              <m:t>2</m:t>
                            </m:r>
                          </m:sup>
                        </m:sSup>
                        <m:r>
                          <a:rPr lang="en-US" altLang="ko-KR" i="1">
                            <a:latin typeface="Cambria Math"/>
                          </a:rPr>
                          <m:t>)</m:t>
                        </m:r>
                      </m:num>
                      <m:den>
                        <m:sSub>
                          <m:sSubPr>
                            <m:ctrlPr>
                              <a:rPr lang="en-US" altLang="ko-KR" i="1">
                                <a:latin typeface="Cambria Math" panose="02040503050406030204" pitchFamily="18" charset="0"/>
                              </a:rPr>
                            </m:ctrlPr>
                          </m:sSubPr>
                          <m:e>
                            <m:acc>
                              <m:accPr>
                                <m:chr m:val="̅"/>
                                <m:ctrlPr>
                                  <a:rPr lang="en-US" altLang="ko-KR" i="1">
                                    <a:latin typeface="Cambria Math" panose="02040503050406030204" pitchFamily="18" charset="0"/>
                                  </a:rPr>
                                </m:ctrlPr>
                              </m:accPr>
                              <m:e>
                                <m:r>
                                  <a:rPr lang="en-US" altLang="ko-KR" i="1">
                                    <a:latin typeface="Cambria Math"/>
                                  </a:rPr>
                                  <m:t>𝑋</m:t>
                                </m:r>
                              </m:e>
                            </m:acc>
                          </m:e>
                          <m:sub>
                            <m:r>
                              <a:rPr lang="en-US" altLang="ko-KR" i="1">
                                <a:latin typeface="Cambria Math"/>
                              </a:rPr>
                              <m:t>𝐵𝐵</m:t>
                            </m:r>
                          </m:sub>
                        </m:sSub>
                        <m:r>
                          <a:rPr lang="en-US" altLang="ko-KR" i="1">
                            <a:latin typeface="Cambria Math"/>
                          </a:rPr>
                          <m:t>−</m:t>
                        </m:r>
                        <m:sSub>
                          <m:sSubPr>
                            <m:ctrlPr>
                              <a:rPr lang="en-US" altLang="ko-KR" i="1">
                                <a:latin typeface="Cambria Math" panose="02040503050406030204" pitchFamily="18" charset="0"/>
                              </a:rPr>
                            </m:ctrlPr>
                          </m:sSubPr>
                          <m:e>
                            <m:acc>
                              <m:accPr>
                                <m:chr m:val="̅"/>
                                <m:ctrlPr>
                                  <a:rPr lang="en-US" altLang="ko-KR" i="1">
                                    <a:latin typeface="Cambria Math" panose="02040503050406030204" pitchFamily="18" charset="0"/>
                                  </a:rPr>
                                </m:ctrlPr>
                              </m:accPr>
                              <m:e>
                                <m:r>
                                  <a:rPr lang="en-US" altLang="ko-KR" i="1">
                                    <a:latin typeface="Cambria Math"/>
                                  </a:rPr>
                                  <m:t>𝑋</m:t>
                                </m:r>
                              </m:e>
                            </m:acc>
                          </m:e>
                          <m:sub>
                            <m:r>
                              <a:rPr lang="en-US" altLang="ko-KR" i="1">
                                <a:latin typeface="Cambria Math"/>
                              </a:rPr>
                              <m:t>𝑆𝑃</m:t>
                            </m:r>
                            <m:r>
                              <a:rPr lang="en-US" altLang="ko-KR" i="1">
                                <a:latin typeface="Cambria Math"/>
                              </a:rPr>
                              <m:t>−</m:t>
                            </m:r>
                            <m:r>
                              <a:rPr lang="en-US" altLang="ko-KR" i="1">
                                <a:latin typeface="Cambria Math"/>
                              </a:rPr>
                              <m:t>𝐵𝐵</m:t>
                            </m:r>
                          </m:sub>
                        </m:sSub>
                      </m:den>
                    </m:f>
                  </m:oMath>
                </a14:m>
                <a:r>
                  <a:rPr lang="en-US" altLang="ko-KR" dirty="0" smtClean="0">
                    <a:latin typeface="Arial" pitchFamily="34" charset="0"/>
                    <a:cs typeface="Arial" pitchFamily="34" charset="0"/>
                  </a:rPr>
                  <a:t>       </a:t>
                </a:r>
                <a:endParaRPr lang="ko-KR" altLang="en-US" b="1" dirty="0">
                  <a:solidFill>
                    <a:srgbClr val="C00000"/>
                  </a:solidFill>
                  <a:latin typeface="Arial" pitchFamily="34" charset="0"/>
                  <a:cs typeface="Arial" pitchFamily="34" charset="0"/>
                </a:endParaRPr>
              </a:p>
            </p:txBody>
          </p:sp>
        </mc:Choice>
        <mc:Fallback xmlns="">
          <p:sp>
            <p:nvSpPr>
              <p:cNvPr id="2" name="직사각형 1"/>
              <p:cNvSpPr>
                <a:spLocks noRot="1" noChangeAspect="1" noMove="1" noResize="1" noEditPoints="1" noAdjustHandles="1" noChangeArrowheads="1" noChangeShapeType="1" noTextEdit="1"/>
              </p:cNvSpPr>
              <p:nvPr/>
            </p:nvSpPr>
            <p:spPr>
              <a:xfrm>
                <a:off x="431371" y="4007496"/>
                <a:ext cx="3434658" cy="593368"/>
              </a:xfrm>
              <a:prstGeom prst="rect">
                <a:avLst/>
              </a:prstGeom>
              <a:blipFill rotWithShape="1">
                <a:blip r:embed="rId2"/>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 name="직사각형 2"/>
              <p:cNvSpPr/>
              <p:nvPr/>
            </p:nvSpPr>
            <p:spPr>
              <a:xfrm>
                <a:off x="6192011" y="1262403"/>
                <a:ext cx="3178389" cy="1421479"/>
              </a:xfrm>
              <a:prstGeom prst="rect">
                <a:avLst/>
              </a:prstGeom>
            </p:spPr>
            <p:txBody>
              <a:bodyPr wrap="square">
                <a:spAutoFit/>
              </a:bodyPr>
              <a:lstStyle/>
              <a:p>
                <a14:m>
                  <m:oMath xmlns:m="http://schemas.openxmlformats.org/officeDocument/2006/math">
                    <m:sSub>
                      <m:sSubPr>
                        <m:ctrlPr>
                          <a:rPr lang="en-US" altLang="ko-KR" i="1" smtClean="0">
                            <a:latin typeface="Cambria Math" panose="02040503050406030204" pitchFamily="18" charset="0"/>
                          </a:rPr>
                        </m:ctrlPr>
                      </m:sSubPr>
                      <m:e>
                        <m:r>
                          <a:rPr lang="en-US" altLang="ko-KR" i="1">
                            <a:latin typeface="Cambria Math"/>
                          </a:rPr>
                          <m:t>𝐼</m:t>
                        </m:r>
                      </m:e>
                      <m:sub>
                        <m:r>
                          <a:rPr lang="en-US" altLang="ko-KR" i="1">
                            <a:latin typeface="Cambria Math"/>
                          </a:rPr>
                          <m:t>𝐺𝐸𝑂</m:t>
                        </m:r>
                      </m:sub>
                    </m:sSub>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𝑐</m:t>
                        </m:r>
                      </m:sub>
                    </m:sSub>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𝑏</m:t>
                        </m:r>
                      </m:e>
                      <m:sub>
                        <m:r>
                          <a:rPr lang="en-US" altLang="ko-KR" i="1">
                            <a:latin typeface="Cambria Math"/>
                          </a:rPr>
                          <m:t>𝑐</m:t>
                        </m:r>
                      </m:sub>
                    </m:sSub>
                    <m:sSub>
                      <m:sSubPr>
                        <m:ctrlPr>
                          <a:rPr lang="en-US" altLang="ko-KR" i="1">
                            <a:latin typeface="Cambria Math" panose="02040503050406030204" pitchFamily="18" charset="0"/>
                          </a:rPr>
                        </m:ctrlPr>
                      </m:sSubPr>
                      <m:e>
                        <m:r>
                          <a:rPr lang="en-US" altLang="ko-KR" i="1">
                            <a:latin typeface="Cambria Math"/>
                          </a:rPr>
                          <m:t>𝐶</m:t>
                        </m:r>
                      </m:e>
                      <m:sub>
                        <m:r>
                          <a:rPr lang="en-US" altLang="ko-KR" i="1">
                            <a:latin typeface="Cambria Math"/>
                          </a:rPr>
                          <m:t>𝐺𝐸𝑂</m:t>
                        </m:r>
                      </m:sub>
                    </m:sSub>
                  </m:oMath>
                </a14:m>
                <a:r>
                  <a:rPr lang="en-US" altLang="ko-KR" dirty="0">
                    <a:latin typeface="Arial" pitchFamily="34" charset="0"/>
                    <a:cs typeface="Arial" pitchFamily="34" charset="0"/>
                  </a:rPr>
                  <a:t> </a:t>
                </a:r>
                <a:endParaRPr lang="en-US" altLang="ko-KR" i="1" dirty="0" smtClean="0">
                  <a:latin typeface="Arial" pitchFamily="34" charset="0"/>
                  <a:cs typeface="Arial" pitchFamily="34" charset="0"/>
                </a:endParaRPr>
              </a:p>
              <a:p>
                <a:r>
                  <a:rPr lang="en-US" altLang="ko-KR" sz="1200" dirty="0" smtClean="0">
                    <a:latin typeface="Arial" pitchFamily="34" charset="0"/>
                    <a:cs typeface="Arial" pitchFamily="34" charset="0"/>
                  </a:rPr>
                  <a:t>(</a:t>
                </a:r>
                <a14:m>
                  <m:oMath xmlns:m="http://schemas.openxmlformats.org/officeDocument/2006/math">
                    <m:r>
                      <a:rPr lang="en-US" altLang="ko-KR" sz="1200" i="1">
                        <a:latin typeface="Cambria Math"/>
                      </a:rPr>
                      <m:t>𝑅</m:t>
                    </m:r>
                    <m:r>
                      <a:rPr lang="en-US" altLang="ko-KR" sz="1200" b="0" i="1" smtClean="0">
                        <a:latin typeface="Cambria Math"/>
                      </a:rPr>
                      <m:t>       </m:t>
                    </m:r>
                    <m:r>
                      <a:rPr lang="en-US" altLang="ko-KR" sz="1200" i="1">
                        <a:latin typeface="Cambria Math"/>
                      </a:rPr>
                      <m:t>=</m:t>
                    </m:r>
                    <m:r>
                      <a:rPr lang="en-US" altLang="ko-KR" sz="1200" b="0" i="1" smtClean="0">
                        <a:latin typeface="Cambria Math"/>
                      </a:rPr>
                      <m:t>     </m:t>
                    </m:r>
                    <m:r>
                      <a:rPr lang="en-US" altLang="ko-KR" sz="1200" b="0" i="1" smtClean="0">
                        <a:latin typeface="Cambria Math"/>
                      </a:rPr>
                      <m:t>𝑏</m:t>
                    </m:r>
                    <m:r>
                      <a:rPr lang="en-US" altLang="ko-KR" sz="1200" b="0" i="1" smtClean="0">
                        <a:latin typeface="Cambria Math"/>
                      </a:rPr>
                      <m:t>   +   </m:t>
                    </m:r>
                    <m:r>
                      <a:rPr lang="en-US" altLang="ko-KR" sz="1200" i="1">
                        <a:solidFill>
                          <a:srgbClr val="FF0000"/>
                        </a:solidFill>
                        <a:latin typeface="Cambria Math"/>
                      </a:rPr>
                      <m:t>𝑚</m:t>
                    </m:r>
                    <m:r>
                      <a:rPr lang="en-US" altLang="ko-KR" sz="1200" i="1">
                        <a:latin typeface="Cambria Math"/>
                      </a:rPr>
                      <m:t>∗</m:t>
                    </m:r>
                    <m:r>
                      <a:rPr lang="en-US" altLang="ko-KR" sz="1200" i="1">
                        <a:latin typeface="Cambria Math"/>
                      </a:rPr>
                      <m:t>𝑋</m:t>
                    </m:r>
                    <m:r>
                      <a:rPr lang="en-US" altLang="ko-KR" sz="1200" i="1">
                        <a:latin typeface="Cambria Math"/>
                      </a:rPr>
                      <m:t>+</m:t>
                    </m:r>
                    <m:r>
                      <a:rPr lang="en-US" altLang="ko-KR" sz="1200" i="1">
                        <a:latin typeface="Cambria Math"/>
                      </a:rPr>
                      <m:t>𝑞</m:t>
                    </m:r>
                    <m:r>
                      <a:rPr lang="en-US" altLang="ko-KR" sz="1200" i="1">
                        <a:latin typeface="Cambria Math"/>
                      </a:rPr>
                      <m:t>∗</m:t>
                    </m:r>
                    <m:sSup>
                      <m:sSupPr>
                        <m:ctrlPr>
                          <a:rPr lang="en-US" altLang="ko-KR" sz="1200" i="1">
                            <a:latin typeface="Cambria Math" panose="02040503050406030204" pitchFamily="18" charset="0"/>
                          </a:rPr>
                        </m:ctrlPr>
                      </m:sSupPr>
                      <m:e>
                        <m:r>
                          <a:rPr lang="en-US" altLang="ko-KR" sz="1200" i="1">
                            <a:latin typeface="Cambria Math"/>
                          </a:rPr>
                          <m:t>𝑋</m:t>
                        </m:r>
                      </m:e>
                      <m:sup>
                        <m:r>
                          <a:rPr lang="en-US" altLang="ko-KR" sz="1200" i="1">
                            <a:latin typeface="Cambria Math"/>
                          </a:rPr>
                          <m:t>2</m:t>
                        </m:r>
                      </m:sup>
                    </m:sSup>
                  </m:oMath>
                </a14:m>
                <a:r>
                  <a:rPr lang="en-US" altLang="ko-KR" sz="1200" dirty="0" smtClean="0">
                    <a:latin typeface="Arial" pitchFamily="34" charset="0"/>
                    <a:cs typeface="Arial" pitchFamily="34" charset="0"/>
                  </a:rPr>
                  <a:t>)</a:t>
                </a:r>
                <a:endParaRPr lang="en-US" altLang="ko-KR" i="1" dirty="0" smtClean="0">
                  <a:latin typeface="Arial" pitchFamily="34" charset="0"/>
                  <a:cs typeface="Arial" pitchFamily="34" charset="0"/>
                </a:endParaRPr>
              </a:p>
              <a:p>
                <a:endParaRPr lang="en-US" altLang="ko-KR" i="1" dirty="0">
                  <a:latin typeface="Arial" pitchFamily="34" charset="0"/>
                  <a:cs typeface="Arial" pitchFamily="34" charset="0"/>
                </a:endParaRPr>
              </a:p>
              <a:p>
                <a:endParaRPr lang="en-US" altLang="ko-KR" i="1" dirty="0" smtClean="0">
                  <a:latin typeface="Arial" pitchFamily="34" charset="0"/>
                  <a:cs typeface="Arial" pitchFamily="34" charset="0"/>
                </a:endParaRPr>
              </a:p>
              <a:p>
                <a:pPr/>
                <a14:m>
                  <m:oMathPara xmlns:m="http://schemas.openxmlformats.org/officeDocument/2006/math">
                    <m:oMathParaPr>
                      <m:jc m:val="centerGroup"/>
                    </m:oMathParaPr>
                    <m:oMath xmlns:m="http://schemas.openxmlformats.org/officeDocument/2006/math">
                      <m:sSub>
                        <m:sSubPr>
                          <m:ctrlPr>
                            <a:rPr lang="en-US" altLang="ko-KR" i="1">
                              <a:latin typeface="Cambria Math" panose="02040503050406030204" pitchFamily="18" charset="0"/>
                            </a:rPr>
                          </m:ctrlPr>
                        </m:sSubPr>
                        <m:e>
                          <m:acc>
                            <m:accPr>
                              <m:chr m:val="̂"/>
                              <m:ctrlPr>
                                <a:rPr lang="en-US" altLang="ko-KR" i="1">
                                  <a:latin typeface="Cambria Math" panose="02040503050406030204" pitchFamily="18" charset="0"/>
                                </a:rPr>
                              </m:ctrlPr>
                            </m:accPr>
                            <m:e>
                              <m:r>
                                <a:rPr lang="en-US" altLang="ko-KR" i="1">
                                  <a:latin typeface="Cambria Math"/>
                                </a:rPr>
                                <m:t>𝐼</m:t>
                              </m:r>
                            </m:e>
                          </m:acc>
                        </m:e>
                        <m:sub>
                          <m:r>
                            <a:rPr lang="en-US" altLang="ko-KR" i="1">
                              <a:latin typeface="Cambria Math"/>
                            </a:rPr>
                            <m:t>𝐿𝐸𝑂</m:t>
                          </m:r>
                        </m:sub>
                      </m:sSub>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𝑔</m:t>
                          </m:r>
                        </m:sub>
                      </m:sSub>
                      <m:r>
                        <a:rPr lang="en-US" altLang="ko-KR" i="1">
                          <a:latin typeface="Cambria Math"/>
                        </a:rPr>
                        <m:t>+</m:t>
                      </m:r>
                      <m:sSub>
                        <m:sSubPr>
                          <m:ctrlPr>
                            <a:rPr lang="en-US" altLang="ko-KR" i="1" smtClean="0">
                              <a:solidFill>
                                <a:srgbClr val="FF0000"/>
                              </a:solidFill>
                              <a:latin typeface="Cambria Math" panose="02040503050406030204" pitchFamily="18" charset="0"/>
                            </a:rPr>
                          </m:ctrlPr>
                        </m:sSubPr>
                        <m:e>
                          <m:r>
                            <a:rPr lang="en-US" altLang="ko-KR" i="1">
                              <a:solidFill>
                                <a:srgbClr val="FF0000"/>
                              </a:solidFill>
                              <a:latin typeface="Cambria Math"/>
                            </a:rPr>
                            <m:t>𝑏</m:t>
                          </m:r>
                        </m:e>
                        <m:sub>
                          <m:r>
                            <a:rPr lang="en-US" altLang="ko-KR" i="1">
                              <a:solidFill>
                                <a:srgbClr val="FF0000"/>
                              </a:solidFill>
                              <a:latin typeface="Cambria Math"/>
                            </a:rPr>
                            <m:t>𝑔</m:t>
                          </m:r>
                        </m:sub>
                      </m:sSub>
                      <m:sSub>
                        <m:sSubPr>
                          <m:ctrlPr>
                            <a:rPr lang="en-US" altLang="ko-KR" i="1">
                              <a:latin typeface="Cambria Math" panose="02040503050406030204" pitchFamily="18" charset="0"/>
                            </a:rPr>
                          </m:ctrlPr>
                        </m:sSubPr>
                        <m:e>
                          <m:r>
                            <a:rPr lang="en-US" altLang="ko-KR" i="1">
                              <a:latin typeface="Cambria Math"/>
                            </a:rPr>
                            <m:t>𝐶</m:t>
                          </m:r>
                        </m:e>
                        <m:sub>
                          <m:r>
                            <a:rPr lang="en-US" altLang="ko-KR" i="1">
                              <a:latin typeface="Cambria Math"/>
                            </a:rPr>
                            <m:t>𝐺𝐸𝑂</m:t>
                          </m:r>
                        </m:sub>
                      </m:sSub>
                    </m:oMath>
                  </m:oMathPara>
                </a14:m>
                <a:endParaRPr lang="ko-KR" altLang="en-US" dirty="0">
                  <a:latin typeface="Arial" pitchFamily="34" charset="0"/>
                  <a:cs typeface="Arial" pitchFamily="34" charset="0"/>
                </a:endParaRPr>
              </a:p>
            </p:txBody>
          </p:sp>
        </mc:Choice>
        <mc:Fallback xmlns="">
          <p:sp>
            <p:nvSpPr>
              <p:cNvPr id="3" name="직사각형 2"/>
              <p:cNvSpPr>
                <a:spLocks noRot="1" noChangeAspect="1" noMove="1" noResize="1" noEditPoints="1" noAdjustHandles="1" noChangeArrowheads="1" noChangeShapeType="1" noTextEdit="1"/>
              </p:cNvSpPr>
              <p:nvPr/>
            </p:nvSpPr>
            <p:spPr>
              <a:xfrm>
                <a:off x="6192011" y="1262403"/>
                <a:ext cx="3178389" cy="1421479"/>
              </a:xfrm>
              <a:prstGeom prst="rect">
                <a:avLst/>
              </a:prstGeom>
              <a:blipFill>
                <a:blip r:embed="rId3"/>
                <a:stretch>
                  <a:fillRect l="-192" b="-85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19442" y="1410930"/>
                <a:ext cx="5074056" cy="274113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ko-KR" b="0" i="1" smtClean="0">
                          <a:latin typeface="Cambria Math"/>
                        </a:rPr>
                        <m:t>𝑅</m:t>
                      </m:r>
                      <m:r>
                        <a:rPr lang="en-US" altLang="ko-KR" b="0" i="1" smtClean="0">
                          <a:latin typeface="Cambria Math"/>
                        </a:rPr>
                        <m:t>=</m:t>
                      </m:r>
                      <m:r>
                        <a:rPr lang="en-US" altLang="ko-KR" b="0" i="1" smtClean="0">
                          <a:latin typeface="Cambria Math"/>
                        </a:rPr>
                        <m:t>𝑞</m:t>
                      </m:r>
                      <m:r>
                        <a:rPr lang="en-US" altLang="ko-KR" b="0" i="1" smtClean="0">
                          <a:latin typeface="Cambria Math"/>
                        </a:rPr>
                        <m:t>∗</m:t>
                      </m:r>
                      <m:sSup>
                        <m:sSupPr>
                          <m:ctrlPr>
                            <a:rPr lang="en-US" altLang="ko-KR" b="0" i="1" smtClean="0">
                              <a:latin typeface="Cambria Math" panose="02040503050406030204" pitchFamily="18" charset="0"/>
                            </a:rPr>
                          </m:ctrlPr>
                        </m:sSupPr>
                        <m:e>
                          <m:r>
                            <a:rPr lang="en-US" altLang="ko-KR" b="0" i="1" smtClean="0">
                              <a:latin typeface="Cambria Math"/>
                            </a:rPr>
                            <m:t>𝑋</m:t>
                          </m:r>
                        </m:e>
                        <m:sup>
                          <m:r>
                            <a:rPr lang="en-US" altLang="ko-KR" b="0" i="1" smtClean="0">
                              <a:latin typeface="Cambria Math"/>
                            </a:rPr>
                            <m:t>2</m:t>
                          </m:r>
                        </m:sup>
                      </m:sSup>
                      <m:r>
                        <a:rPr lang="en-US" altLang="ko-KR" b="0" i="1" smtClean="0">
                          <a:latin typeface="Cambria Math"/>
                        </a:rPr>
                        <m:t>+</m:t>
                      </m:r>
                      <m:r>
                        <a:rPr lang="en-US" altLang="ko-KR" b="0" i="1" smtClean="0">
                          <a:solidFill>
                            <a:srgbClr val="FF0000"/>
                          </a:solidFill>
                          <a:latin typeface="Cambria Math"/>
                        </a:rPr>
                        <m:t>𝑚</m:t>
                      </m:r>
                      <m:r>
                        <a:rPr lang="en-US" altLang="ko-KR" b="0" i="1" smtClean="0">
                          <a:latin typeface="Cambria Math"/>
                        </a:rPr>
                        <m:t>∗</m:t>
                      </m:r>
                      <m:r>
                        <a:rPr lang="en-US" altLang="ko-KR" b="0" i="1" smtClean="0">
                          <a:latin typeface="Cambria Math"/>
                        </a:rPr>
                        <m:t>𝑋</m:t>
                      </m:r>
                      <m:r>
                        <a:rPr lang="en-US" altLang="ko-KR" b="0" i="1" smtClean="0">
                          <a:latin typeface="Cambria Math"/>
                        </a:rPr>
                        <m:t>+</m:t>
                      </m:r>
                      <m:r>
                        <a:rPr lang="en-US" altLang="ko-KR" b="0" i="1" smtClean="0">
                          <a:latin typeface="Cambria Math"/>
                        </a:rPr>
                        <m:t>𝑏</m:t>
                      </m:r>
                    </m:oMath>
                  </m:oMathPara>
                </a14:m>
                <a:endParaRPr lang="en-US" altLang="ko-KR" dirty="0" smtClean="0">
                  <a:latin typeface="Arial" pitchFamily="34" charset="0"/>
                  <a:cs typeface="Arial" pitchFamily="34" charset="0"/>
                </a:endParaRPr>
              </a:p>
              <a:p>
                <a:endParaRPr lang="en-US" altLang="ko-KR" i="1" dirty="0" smtClean="0">
                  <a:latin typeface="Arial" pitchFamily="34" charset="0"/>
                  <a:cs typeface="Arial" pitchFamily="34" charset="0"/>
                </a:endParaRPr>
              </a:p>
              <a:p>
                <a14:m>
                  <m:oMath xmlns:m="http://schemas.openxmlformats.org/officeDocument/2006/math">
                    <m:r>
                      <a:rPr lang="en-US" altLang="ko-KR" i="1">
                        <a:latin typeface="Cambria Math"/>
                      </a:rPr>
                      <m:t>𝐵𝐵</m:t>
                    </m:r>
                    <m:r>
                      <a:rPr lang="en-US" altLang="ko-KR" i="1">
                        <a:latin typeface="Cambria Math"/>
                      </a:rPr>
                      <m:t> </m:t>
                    </m:r>
                  </m:oMath>
                </a14:m>
                <a:r>
                  <a:rPr lang="en-US" altLang="ko-KR" dirty="0">
                    <a:latin typeface="Arial" pitchFamily="34" charset="0"/>
                    <a:cs typeface="Arial" pitchFamily="34" charset="0"/>
                  </a:rPr>
                  <a:t>: true reference</a:t>
                </a:r>
              </a:p>
              <a:p>
                <a14:m>
                  <m:oMath xmlns:m="http://schemas.openxmlformats.org/officeDocument/2006/math">
                    <m:r>
                      <a:rPr lang="en-US" altLang="ko-KR" i="1">
                        <a:latin typeface="Cambria Math"/>
                      </a:rPr>
                      <m:t>𝑚</m:t>
                    </m:r>
                  </m:oMath>
                </a14:m>
                <a:r>
                  <a:rPr lang="en-US" altLang="ko-KR" dirty="0">
                    <a:latin typeface="Arial" pitchFamily="34" charset="0"/>
                    <a:cs typeface="Arial" pitchFamily="34" charset="0"/>
                  </a:rPr>
                  <a:t>: true value</a:t>
                </a:r>
              </a:p>
              <a:p>
                <a:endParaRPr lang="en-US" altLang="ko-KR" i="1" dirty="0">
                  <a:latin typeface="Arial" pitchFamily="34" charset="0"/>
                  <a:cs typeface="Arial" pitchFamily="34" charset="0"/>
                </a:endParaRPr>
              </a:p>
              <a:p>
                <a:pPr/>
                <a14:m>
                  <m:oMathPara xmlns:m="http://schemas.openxmlformats.org/officeDocument/2006/math">
                    <m:oMathParaPr>
                      <m:jc m:val="left"/>
                    </m:oMathParaPr>
                    <m:oMath xmlns:m="http://schemas.openxmlformats.org/officeDocument/2006/math">
                      <m:sSub>
                        <m:sSubPr>
                          <m:ctrlPr>
                            <a:rPr lang="en-US" altLang="ko-KR" i="1">
                              <a:latin typeface="Cambria Math" panose="02040503050406030204" pitchFamily="18" charset="0"/>
                            </a:rPr>
                          </m:ctrlPr>
                        </m:sSubPr>
                        <m:e>
                          <m:r>
                            <a:rPr lang="en-US" altLang="ko-KR" i="1">
                              <a:latin typeface="Cambria Math"/>
                            </a:rPr>
                            <m:t>𝑟</m:t>
                          </m:r>
                        </m:e>
                        <m:sub>
                          <m:r>
                            <a:rPr lang="en-US" altLang="ko-KR" i="1">
                              <a:latin typeface="Cambria Math"/>
                            </a:rPr>
                            <m:t>𝐵𝐵</m:t>
                          </m:r>
                        </m:sub>
                      </m:sSub>
                      <m:r>
                        <a:rPr lang="en-US" altLang="ko-KR" b="0" i="1" smtClean="0">
                          <a:latin typeface="Cambria Math"/>
                        </a:rPr>
                        <m:t>=</m:t>
                      </m:r>
                      <m:r>
                        <a:rPr lang="en-US" altLang="ko-KR" i="1">
                          <a:latin typeface="Cambria Math"/>
                        </a:rPr>
                        <m:t>𝑞</m:t>
                      </m:r>
                      <m:r>
                        <a:rPr lang="en-US" altLang="ko-KR" b="0" i="1" smtClean="0">
                          <a:latin typeface="Cambria Math"/>
                        </a:rPr>
                        <m:t>∗</m:t>
                      </m:r>
                      <m:sSup>
                        <m:sSupPr>
                          <m:ctrlPr>
                            <a:rPr lang="en-US" altLang="ko-KR" i="1">
                              <a:latin typeface="Cambria Math" panose="02040503050406030204" pitchFamily="18" charset="0"/>
                            </a:rPr>
                          </m:ctrlPr>
                        </m:sSupPr>
                        <m:e>
                          <m:sSub>
                            <m:sSubPr>
                              <m:ctrlPr>
                                <a:rPr lang="en-US" altLang="ko-KR" i="1">
                                  <a:latin typeface="Cambria Math" panose="02040503050406030204" pitchFamily="18" charset="0"/>
                                </a:rPr>
                              </m:ctrlPr>
                            </m:sSubPr>
                            <m:e>
                              <m:acc>
                                <m:accPr>
                                  <m:chr m:val="̅"/>
                                  <m:ctrlPr>
                                    <a:rPr lang="en-US" altLang="ko-KR" i="1">
                                      <a:latin typeface="Cambria Math" panose="02040503050406030204" pitchFamily="18" charset="0"/>
                                    </a:rPr>
                                  </m:ctrlPr>
                                </m:accPr>
                                <m:e>
                                  <m:r>
                                    <a:rPr lang="en-US" altLang="ko-KR" i="1">
                                      <a:latin typeface="Cambria Math"/>
                                    </a:rPr>
                                    <m:t>𝑋</m:t>
                                  </m:r>
                                </m:e>
                              </m:acc>
                            </m:e>
                            <m:sub>
                              <m:r>
                                <a:rPr lang="en-US" altLang="ko-KR" i="1">
                                  <a:latin typeface="Cambria Math"/>
                                </a:rPr>
                                <m:t>𝐵𝐵</m:t>
                              </m:r>
                            </m:sub>
                          </m:sSub>
                        </m:e>
                        <m:sup>
                          <m:r>
                            <a:rPr lang="en-US" altLang="ko-KR" i="1">
                              <a:latin typeface="Cambria Math"/>
                            </a:rPr>
                            <m:t>2</m:t>
                          </m:r>
                        </m:sup>
                      </m:sSup>
                      <m:r>
                        <a:rPr lang="en-US" altLang="ko-KR" b="0" i="1" smtClean="0">
                          <a:latin typeface="Cambria Math"/>
                        </a:rPr>
                        <m:t>+</m:t>
                      </m:r>
                      <m:r>
                        <a:rPr lang="en-US" altLang="ko-KR" b="0" i="1" smtClean="0">
                          <a:latin typeface="Cambria Math"/>
                        </a:rPr>
                        <m:t>𝑚</m:t>
                      </m:r>
                      <m:r>
                        <a:rPr lang="en-US" altLang="ko-KR" b="0" i="1" smtClean="0">
                          <a:latin typeface="Cambria Math"/>
                        </a:rPr>
                        <m:t>∗</m:t>
                      </m:r>
                      <m:sSup>
                        <m:sSupPr>
                          <m:ctrlPr>
                            <a:rPr lang="en-US" altLang="ko-KR" i="1">
                              <a:latin typeface="Cambria Math" panose="02040503050406030204" pitchFamily="18" charset="0"/>
                            </a:rPr>
                          </m:ctrlPr>
                        </m:sSupPr>
                        <m:e>
                          <m:sSub>
                            <m:sSubPr>
                              <m:ctrlPr>
                                <a:rPr lang="en-US" altLang="ko-KR" i="1">
                                  <a:latin typeface="Cambria Math" panose="02040503050406030204" pitchFamily="18" charset="0"/>
                                </a:rPr>
                              </m:ctrlPr>
                            </m:sSubPr>
                            <m:e>
                              <m:acc>
                                <m:accPr>
                                  <m:chr m:val="̅"/>
                                  <m:ctrlPr>
                                    <a:rPr lang="en-US" altLang="ko-KR" i="1">
                                      <a:latin typeface="Cambria Math" panose="02040503050406030204" pitchFamily="18" charset="0"/>
                                    </a:rPr>
                                  </m:ctrlPr>
                                </m:accPr>
                                <m:e>
                                  <m:r>
                                    <a:rPr lang="en-US" altLang="ko-KR" i="1">
                                      <a:latin typeface="Cambria Math"/>
                                    </a:rPr>
                                    <m:t>𝑋</m:t>
                                  </m:r>
                                </m:e>
                              </m:acc>
                            </m:e>
                            <m:sub>
                              <m:r>
                                <a:rPr lang="en-US" altLang="ko-KR" i="1">
                                  <a:latin typeface="Cambria Math"/>
                                </a:rPr>
                                <m:t>𝐵𝐵</m:t>
                              </m:r>
                            </m:sub>
                          </m:sSub>
                        </m:e>
                        <m:sup/>
                      </m:sSup>
                      <m:r>
                        <a:rPr lang="en-US" altLang="ko-KR" b="0" i="1" smtClean="0">
                          <a:latin typeface="Cambria Math"/>
                        </a:rPr>
                        <m:t>+</m:t>
                      </m:r>
                      <m:r>
                        <a:rPr lang="en-US" altLang="ko-KR" b="0" i="1" smtClean="0">
                          <a:latin typeface="Cambria Math"/>
                        </a:rPr>
                        <m:t>𝑏</m:t>
                      </m:r>
                    </m:oMath>
                  </m:oMathPara>
                </a14:m>
                <a:endParaRPr lang="en-US" altLang="ko-KR" dirty="0" smtClean="0">
                  <a:latin typeface="Arial" pitchFamily="34" charset="0"/>
                  <a:cs typeface="Arial" pitchFamily="34" charset="0"/>
                </a:endParaRPr>
              </a:p>
              <a:p>
                <a:pPr/>
                <a14:m>
                  <m:oMathPara xmlns:m="http://schemas.openxmlformats.org/officeDocument/2006/math">
                    <m:oMathParaPr>
                      <m:jc m:val="left"/>
                    </m:oMathParaPr>
                    <m:oMath xmlns:m="http://schemas.openxmlformats.org/officeDocument/2006/math">
                      <m:sSub>
                        <m:sSubPr>
                          <m:ctrlPr>
                            <a:rPr lang="en-US" altLang="ko-KR" i="1">
                              <a:latin typeface="Cambria Math" panose="02040503050406030204" pitchFamily="18" charset="0"/>
                            </a:rPr>
                          </m:ctrlPr>
                        </m:sSubPr>
                        <m:e>
                          <m:r>
                            <a:rPr lang="en-US" altLang="ko-KR" i="1">
                              <a:latin typeface="Cambria Math"/>
                            </a:rPr>
                            <m:t>𝑟</m:t>
                          </m:r>
                        </m:e>
                        <m:sub>
                          <m:r>
                            <a:rPr lang="en-US" altLang="ko-KR" b="0" i="1" smtClean="0">
                              <a:latin typeface="Cambria Math"/>
                            </a:rPr>
                            <m:t>𝑆𝑃</m:t>
                          </m:r>
                          <m:r>
                            <a:rPr lang="en-US" altLang="ko-KR" b="0" i="1" smtClean="0">
                              <a:latin typeface="Cambria Math"/>
                            </a:rPr>
                            <m:t>−</m:t>
                          </m:r>
                          <m:r>
                            <a:rPr lang="en-US" altLang="ko-KR" b="0" i="1" smtClean="0">
                              <a:latin typeface="Cambria Math"/>
                            </a:rPr>
                            <m:t>𝐵𝐵</m:t>
                          </m:r>
                        </m:sub>
                      </m:sSub>
                      <m:r>
                        <a:rPr lang="en-US" altLang="ko-KR" i="1">
                          <a:latin typeface="Cambria Math"/>
                        </a:rPr>
                        <m:t>=</m:t>
                      </m:r>
                      <m:r>
                        <a:rPr lang="en-US" altLang="ko-KR" i="1">
                          <a:latin typeface="Cambria Math"/>
                        </a:rPr>
                        <m:t>𝑞</m:t>
                      </m:r>
                      <m:r>
                        <a:rPr lang="en-US" altLang="ko-KR" i="1">
                          <a:latin typeface="Cambria Math"/>
                        </a:rPr>
                        <m:t>∗</m:t>
                      </m:r>
                      <m:sSup>
                        <m:sSupPr>
                          <m:ctrlPr>
                            <a:rPr lang="en-US" altLang="ko-KR" i="1">
                              <a:latin typeface="Cambria Math" panose="02040503050406030204" pitchFamily="18" charset="0"/>
                            </a:rPr>
                          </m:ctrlPr>
                        </m:sSupPr>
                        <m:e>
                          <m:sSub>
                            <m:sSubPr>
                              <m:ctrlPr>
                                <a:rPr lang="en-US" altLang="ko-KR" i="1">
                                  <a:latin typeface="Cambria Math" panose="02040503050406030204" pitchFamily="18" charset="0"/>
                                </a:rPr>
                              </m:ctrlPr>
                            </m:sSubPr>
                            <m:e>
                              <m:acc>
                                <m:accPr>
                                  <m:chr m:val="̅"/>
                                  <m:ctrlPr>
                                    <a:rPr lang="en-US" altLang="ko-KR" i="1">
                                      <a:latin typeface="Cambria Math" panose="02040503050406030204" pitchFamily="18" charset="0"/>
                                    </a:rPr>
                                  </m:ctrlPr>
                                </m:accPr>
                                <m:e>
                                  <m:r>
                                    <a:rPr lang="en-US" altLang="ko-KR" i="1">
                                      <a:latin typeface="Cambria Math"/>
                                    </a:rPr>
                                    <m:t>𝑋</m:t>
                                  </m:r>
                                </m:e>
                              </m:acc>
                            </m:e>
                            <m:sub>
                              <m:r>
                                <a:rPr lang="en-US" altLang="ko-KR" b="0" i="1" smtClean="0">
                                  <a:latin typeface="Cambria Math"/>
                                </a:rPr>
                                <m:t>𝑆𝑃</m:t>
                              </m:r>
                              <m:r>
                                <a:rPr lang="en-US" altLang="ko-KR" b="0" i="1" smtClean="0">
                                  <a:latin typeface="Cambria Math"/>
                                </a:rPr>
                                <m:t>−</m:t>
                              </m:r>
                              <m:r>
                                <a:rPr lang="en-US" altLang="ko-KR" i="1">
                                  <a:latin typeface="Cambria Math"/>
                                </a:rPr>
                                <m:t>𝐵𝐵</m:t>
                              </m:r>
                            </m:sub>
                          </m:sSub>
                        </m:e>
                        <m:sup>
                          <m:r>
                            <a:rPr lang="en-US" altLang="ko-KR" i="1">
                              <a:latin typeface="Cambria Math"/>
                            </a:rPr>
                            <m:t>2</m:t>
                          </m:r>
                        </m:sup>
                      </m:sSup>
                      <m:r>
                        <a:rPr lang="en-US" altLang="ko-KR" i="1">
                          <a:latin typeface="Cambria Math"/>
                        </a:rPr>
                        <m:t>+</m:t>
                      </m:r>
                      <m:r>
                        <a:rPr lang="en-US" altLang="ko-KR" i="1">
                          <a:latin typeface="Cambria Math"/>
                        </a:rPr>
                        <m:t>𝑚</m:t>
                      </m:r>
                      <m:r>
                        <a:rPr lang="en-US" altLang="ko-KR" i="1">
                          <a:latin typeface="Cambria Math"/>
                        </a:rPr>
                        <m:t>∗</m:t>
                      </m:r>
                      <m:sSup>
                        <m:sSupPr>
                          <m:ctrlPr>
                            <a:rPr lang="en-US" altLang="ko-KR" i="1">
                              <a:latin typeface="Cambria Math" panose="02040503050406030204" pitchFamily="18" charset="0"/>
                            </a:rPr>
                          </m:ctrlPr>
                        </m:sSupPr>
                        <m:e>
                          <m:sSub>
                            <m:sSubPr>
                              <m:ctrlPr>
                                <a:rPr lang="en-US" altLang="ko-KR" i="1">
                                  <a:latin typeface="Cambria Math" panose="02040503050406030204" pitchFamily="18" charset="0"/>
                                </a:rPr>
                              </m:ctrlPr>
                            </m:sSubPr>
                            <m:e>
                              <m:acc>
                                <m:accPr>
                                  <m:chr m:val="̅"/>
                                  <m:ctrlPr>
                                    <a:rPr lang="en-US" altLang="ko-KR" i="1">
                                      <a:latin typeface="Cambria Math" panose="02040503050406030204" pitchFamily="18" charset="0"/>
                                    </a:rPr>
                                  </m:ctrlPr>
                                </m:accPr>
                                <m:e>
                                  <m:r>
                                    <a:rPr lang="en-US" altLang="ko-KR" i="1">
                                      <a:latin typeface="Cambria Math"/>
                                    </a:rPr>
                                    <m:t>𝑋</m:t>
                                  </m:r>
                                </m:e>
                              </m:acc>
                            </m:e>
                            <m:sub>
                              <m:r>
                                <a:rPr lang="en-US" altLang="ko-KR" b="0" i="1" smtClean="0">
                                  <a:latin typeface="Cambria Math"/>
                                </a:rPr>
                                <m:t>𝑆𝑃</m:t>
                              </m:r>
                              <m:r>
                                <a:rPr lang="en-US" altLang="ko-KR" b="0" i="1" smtClean="0">
                                  <a:latin typeface="Cambria Math"/>
                                </a:rPr>
                                <m:t>−</m:t>
                              </m:r>
                              <m:r>
                                <a:rPr lang="en-US" altLang="ko-KR" i="1">
                                  <a:latin typeface="Cambria Math"/>
                                </a:rPr>
                                <m:t>𝐵𝐵</m:t>
                              </m:r>
                            </m:sub>
                          </m:sSub>
                        </m:e>
                        <m:sup/>
                      </m:sSup>
                      <m:r>
                        <a:rPr lang="en-US" altLang="ko-KR" i="1">
                          <a:latin typeface="Cambria Math"/>
                        </a:rPr>
                        <m:t>+</m:t>
                      </m:r>
                      <m:r>
                        <a:rPr lang="en-US" altLang="ko-KR" i="1">
                          <a:latin typeface="Cambria Math"/>
                        </a:rPr>
                        <m:t>𝑏</m:t>
                      </m:r>
                    </m:oMath>
                  </m:oMathPara>
                </a14:m>
                <a:endParaRPr lang="en-US" altLang="ko-KR" dirty="0" smtClean="0">
                  <a:latin typeface="Arial" pitchFamily="34" charset="0"/>
                  <a:cs typeface="Arial" pitchFamily="34" charset="0"/>
                </a:endParaRPr>
              </a:p>
              <a:p>
                <a:endParaRPr lang="en-US" altLang="ko-KR" dirty="0" smtClean="0">
                  <a:latin typeface="Arial" pitchFamily="34" charset="0"/>
                  <a:cs typeface="Arial" pitchFamily="34" charset="0"/>
                </a:endParaRPr>
              </a:p>
              <a:p>
                <a:endParaRPr lang="ko-KR" altLang="en-US" dirty="0">
                  <a:latin typeface="Arial" pitchFamily="34" charset="0"/>
                  <a:cs typeface="Arial"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19442" y="1410930"/>
                <a:ext cx="5074056" cy="2741135"/>
              </a:xfrm>
              <a:prstGeom prst="rect">
                <a:avLst/>
              </a:prstGeom>
              <a:blipFill>
                <a:blip r:embed="rId4"/>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 name="직사각형 4"/>
              <p:cNvSpPr/>
              <p:nvPr/>
            </p:nvSpPr>
            <p:spPr>
              <a:xfrm>
                <a:off x="6610434" y="2960591"/>
                <a:ext cx="5101932" cy="3166893"/>
              </a:xfrm>
              <a:prstGeom prst="rect">
                <a:avLst/>
              </a:prstGeom>
            </p:spPr>
            <p:txBody>
              <a:bodyPr wrap="square">
                <a:spAutoFit/>
              </a:bodyPr>
              <a:lstStyle/>
              <a:p>
                <a:pPr algn="ctr"/>
                <a:endParaRPr lang="en-US" altLang="ko-KR" i="1" dirty="0" smtClean="0">
                  <a:latin typeface="Arial" pitchFamily="34" charset="0"/>
                  <a:cs typeface="Arial" pitchFamily="34" charset="0"/>
                </a:endParaRPr>
              </a:p>
              <a:p>
                <a:pPr>
                  <a:lnSpc>
                    <a:spcPct val="150000"/>
                  </a:lnSpc>
                </a:pPr>
                <a14:m>
                  <m:oMath xmlns:m="http://schemas.openxmlformats.org/officeDocument/2006/math">
                    <m:sSub>
                      <m:sSubPr>
                        <m:ctrlPr>
                          <a:rPr lang="en-US" altLang="ko-KR" i="1" smtClean="0">
                            <a:latin typeface="Cambria Math" panose="02040503050406030204" pitchFamily="18" charset="0"/>
                          </a:rPr>
                        </m:ctrlPr>
                      </m:sSubPr>
                      <m:e>
                        <m:r>
                          <a:rPr lang="en-US" altLang="ko-KR" i="1">
                            <a:latin typeface="Cambria Math"/>
                          </a:rPr>
                          <m:t>𝐼</m:t>
                        </m:r>
                      </m:e>
                      <m:sub>
                        <m:r>
                          <a:rPr lang="en-US" altLang="ko-KR" i="1">
                            <a:latin typeface="Cambria Math"/>
                          </a:rPr>
                          <m:t>𝐺𝐸𝑂</m:t>
                        </m:r>
                      </m:sub>
                    </m:sSub>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𝑟</m:t>
                        </m:r>
                      </m:sub>
                    </m:sSub>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𝑏</m:t>
                        </m:r>
                      </m:e>
                      <m:sub>
                        <m:r>
                          <a:rPr lang="en-US" altLang="ko-KR" i="1">
                            <a:latin typeface="Cambria Math"/>
                          </a:rPr>
                          <m:t>𝑟</m:t>
                        </m:r>
                      </m:sub>
                    </m:sSub>
                    <m:sSub>
                      <m:sSubPr>
                        <m:ctrlPr>
                          <a:rPr lang="en-US" altLang="ko-KR" i="1">
                            <a:latin typeface="Cambria Math" panose="02040503050406030204" pitchFamily="18" charset="0"/>
                          </a:rPr>
                        </m:ctrlPr>
                      </m:sSubPr>
                      <m:e>
                        <m:r>
                          <a:rPr lang="en-US" altLang="ko-KR" i="1">
                            <a:latin typeface="Cambria Math"/>
                          </a:rPr>
                          <m:t>𝐼</m:t>
                        </m:r>
                      </m:e>
                      <m:sub>
                        <m:r>
                          <a:rPr lang="en-US" altLang="ko-KR" i="1">
                            <a:latin typeface="Cambria Math"/>
                          </a:rPr>
                          <m:t>𝐿𝐸𝑂</m:t>
                        </m:r>
                      </m:sub>
                    </m:sSub>
                  </m:oMath>
                </a14:m>
                <a:r>
                  <a:rPr lang="en-US" altLang="ko-KR" dirty="0">
                    <a:latin typeface="Arial" pitchFamily="34" charset="0"/>
                    <a:cs typeface="Arial" pitchFamily="34" charset="0"/>
                  </a:rPr>
                  <a:t> </a:t>
                </a:r>
                <a:r>
                  <a:rPr lang="en-US" altLang="ko-KR" sz="1400" dirty="0" smtClean="0">
                    <a:latin typeface="Arial" pitchFamily="34" charset="0"/>
                    <a:cs typeface="Arial" pitchFamily="34" charset="0"/>
                  </a:rPr>
                  <a:t>(regression </a:t>
                </a:r>
                <a:r>
                  <a:rPr lang="en-US" altLang="ko-KR" sz="1400" dirty="0" err="1" smtClean="0">
                    <a:latin typeface="Arial" pitchFamily="34" charset="0"/>
                    <a:cs typeface="Arial" pitchFamily="34" charset="0"/>
                  </a:rPr>
                  <a:t>coeff</a:t>
                </a:r>
                <a:r>
                  <a:rPr lang="en-US" altLang="ko-KR" sz="1400" dirty="0" smtClean="0">
                    <a:latin typeface="Arial" pitchFamily="34" charset="0"/>
                    <a:cs typeface="Arial" pitchFamily="34" charset="0"/>
                  </a:rPr>
                  <a:t>.) </a:t>
                </a:r>
                <a:endParaRPr lang="en-US" altLang="ko-KR" sz="1400" b="1" dirty="0">
                  <a:solidFill>
                    <a:srgbClr val="C00000"/>
                  </a:solidFill>
                  <a:latin typeface="Arial" pitchFamily="34" charset="0"/>
                  <a:cs typeface="Arial" pitchFamily="34" charset="0"/>
                </a:endParaRPr>
              </a:p>
              <a:p>
                <a:pPr algn="just">
                  <a:lnSpc>
                    <a:spcPct val="150000"/>
                  </a:lnSpc>
                </a:pPr>
                <a14:m>
                  <m:oMathPara xmlns:m="http://schemas.openxmlformats.org/officeDocument/2006/math">
                    <m:oMathParaPr>
                      <m:jc m:val="left"/>
                    </m:oMathParaPr>
                    <m:oMath xmlns:m="http://schemas.openxmlformats.org/officeDocument/2006/math">
                      <m:sSub>
                        <m:sSubPr>
                          <m:ctrlPr>
                            <a:rPr lang="en-US" altLang="ko-KR" i="1">
                              <a:latin typeface="Cambria Math" panose="02040503050406030204" pitchFamily="18" charset="0"/>
                            </a:rPr>
                          </m:ctrlPr>
                        </m:sSubPr>
                        <m:e>
                          <m:acc>
                            <m:accPr>
                              <m:chr m:val="̂"/>
                              <m:ctrlPr>
                                <a:rPr lang="en-US" altLang="ko-KR" i="1">
                                  <a:latin typeface="Cambria Math" panose="02040503050406030204" pitchFamily="18" charset="0"/>
                                </a:rPr>
                              </m:ctrlPr>
                            </m:accPr>
                            <m:e>
                              <m:r>
                                <a:rPr lang="en-US" altLang="ko-KR" i="1">
                                  <a:latin typeface="Cambria Math"/>
                                </a:rPr>
                                <m:t>𝐼</m:t>
                              </m:r>
                            </m:e>
                          </m:acc>
                        </m:e>
                        <m:sub>
                          <m:r>
                            <a:rPr lang="en-US" altLang="ko-KR" i="1">
                              <a:latin typeface="Cambria Math"/>
                            </a:rPr>
                            <m:t>𝐿𝐸𝑂</m:t>
                          </m:r>
                        </m:sub>
                      </m:sSub>
                      <m:r>
                        <a:rPr lang="en-US" altLang="ko-KR" i="1">
                          <a:latin typeface="Cambria Math"/>
                        </a:rPr>
                        <m:t>=</m:t>
                      </m:r>
                      <m:r>
                        <a:rPr lang="en-US" altLang="ko-KR" i="1" smtClean="0">
                          <a:solidFill>
                            <a:srgbClr val="FF0000"/>
                          </a:solidFill>
                          <a:latin typeface="Cambria Math"/>
                        </a:rPr>
                        <m:t>−</m:t>
                      </m:r>
                      <m:f>
                        <m:fPr>
                          <m:ctrlPr>
                            <a:rPr lang="en-US" altLang="ko-KR" i="1">
                              <a:solidFill>
                                <a:srgbClr val="FF0000"/>
                              </a:solidFill>
                              <a:latin typeface="Cambria Math" panose="02040503050406030204" pitchFamily="18" charset="0"/>
                            </a:rPr>
                          </m:ctrlPr>
                        </m:fPr>
                        <m:num>
                          <m:sSub>
                            <m:sSubPr>
                              <m:ctrlPr>
                                <a:rPr lang="en-US" altLang="ko-KR" i="1">
                                  <a:solidFill>
                                    <a:srgbClr val="FF0000"/>
                                  </a:solidFill>
                                  <a:latin typeface="Cambria Math" panose="02040503050406030204" pitchFamily="18" charset="0"/>
                                </a:rPr>
                              </m:ctrlPr>
                            </m:sSubPr>
                            <m:e>
                              <m:r>
                                <a:rPr lang="en-US" altLang="ko-KR" i="1">
                                  <a:solidFill>
                                    <a:srgbClr val="FF0000"/>
                                  </a:solidFill>
                                  <a:latin typeface="Cambria Math"/>
                                </a:rPr>
                                <m:t>𝑎</m:t>
                              </m:r>
                            </m:e>
                            <m:sub>
                              <m:r>
                                <a:rPr lang="en-US" altLang="ko-KR" i="1">
                                  <a:solidFill>
                                    <a:srgbClr val="FF0000"/>
                                  </a:solidFill>
                                  <a:latin typeface="Cambria Math"/>
                                </a:rPr>
                                <m:t>𝑟</m:t>
                              </m:r>
                            </m:sub>
                          </m:sSub>
                        </m:num>
                        <m:den>
                          <m:sSub>
                            <m:sSubPr>
                              <m:ctrlPr>
                                <a:rPr lang="en-US" altLang="ko-KR" i="1">
                                  <a:solidFill>
                                    <a:srgbClr val="FF0000"/>
                                  </a:solidFill>
                                  <a:latin typeface="Cambria Math" panose="02040503050406030204" pitchFamily="18" charset="0"/>
                                </a:rPr>
                              </m:ctrlPr>
                            </m:sSubPr>
                            <m:e>
                              <m:r>
                                <a:rPr lang="en-US" altLang="ko-KR" i="1">
                                  <a:solidFill>
                                    <a:srgbClr val="FF0000"/>
                                  </a:solidFill>
                                  <a:latin typeface="Cambria Math"/>
                                </a:rPr>
                                <m:t>𝑏</m:t>
                              </m:r>
                            </m:e>
                            <m:sub>
                              <m:r>
                                <a:rPr lang="en-US" altLang="ko-KR" i="1">
                                  <a:solidFill>
                                    <a:srgbClr val="FF0000"/>
                                  </a:solidFill>
                                  <a:latin typeface="Cambria Math"/>
                                </a:rPr>
                                <m:t>𝑟</m:t>
                              </m:r>
                            </m:sub>
                          </m:sSub>
                        </m:den>
                      </m:f>
                      <m:r>
                        <a:rPr lang="en-US" altLang="ko-KR" i="1">
                          <a:latin typeface="Cambria Math"/>
                        </a:rPr>
                        <m:t>+</m:t>
                      </m:r>
                      <m:f>
                        <m:fPr>
                          <m:ctrlPr>
                            <a:rPr lang="en-US" altLang="ko-KR" i="1" smtClean="0">
                              <a:solidFill>
                                <a:srgbClr val="FF0000"/>
                              </a:solidFill>
                              <a:latin typeface="Cambria Math" panose="02040503050406030204" pitchFamily="18" charset="0"/>
                            </a:rPr>
                          </m:ctrlPr>
                        </m:fPr>
                        <m:num>
                          <m:r>
                            <a:rPr lang="en-US" altLang="ko-KR" i="1">
                              <a:solidFill>
                                <a:srgbClr val="FF0000"/>
                              </a:solidFill>
                              <a:latin typeface="Cambria Math"/>
                            </a:rPr>
                            <m:t>1</m:t>
                          </m:r>
                        </m:num>
                        <m:den>
                          <m:sSub>
                            <m:sSubPr>
                              <m:ctrlPr>
                                <a:rPr lang="en-US" altLang="ko-KR" i="1">
                                  <a:solidFill>
                                    <a:srgbClr val="FF0000"/>
                                  </a:solidFill>
                                  <a:latin typeface="Cambria Math" panose="02040503050406030204" pitchFamily="18" charset="0"/>
                                </a:rPr>
                              </m:ctrlPr>
                            </m:sSubPr>
                            <m:e>
                              <m:r>
                                <a:rPr lang="en-US" altLang="ko-KR" i="1">
                                  <a:solidFill>
                                    <a:srgbClr val="FF0000"/>
                                  </a:solidFill>
                                  <a:latin typeface="Cambria Math"/>
                                </a:rPr>
                                <m:t>𝑏</m:t>
                              </m:r>
                            </m:e>
                            <m:sub>
                              <m:r>
                                <a:rPr lang="en-US" altLang="ko-KR" i="1">
                                  <a:solidFill>
                                    <a:srgbClr val="FF0000"/>
                                  </a:solidFill>
                                  <a:latin typeface="Cambria Math"/>
                                </a:rPr>
                                <m:t>𝑟</m:t>
                              </m:r>
                            </m:sub>
                          </m:sSub>
                        </m:den>
                      </m:f>
                      <m:sSub>
                        <m:sSubPr>
                          <m:ctrlPr>
                            <a:rPr lang="en-US" altLang="ko-KR" i="1">
                              <a:latin typeface="Cambria Math" panose="02040503050406030204" pitchFamily="18" charset="0"/>
                            </a:rPr>
                          </m:ctrlPr>
                        </m:sSubPr>
                        <m:e>
                          <m:r>
                            <a:rPr lang="en-US" altLang="ko-KR" i="1">
                              <a:latin typeface="Cambria Math"/>
                            </a:rPr>
                            <m:t>𝐼</m:t>
                          </m:r>
                        </m:e>
                        <m:sub>
                          <m:r>
                            <a:rPr lang="en-US" altLang="ko-KR" i="1">
                              <a:latin typeface="Cambria Math"/>
                            </a:rPr>
                            <m:t>𝐺𝐸𝑂</m:t>
                          </m:r>
                        </m:sub>
                      </m:sSub>
                    </m:oMath>
                  </m:oMathPara>
                </a14:m>
                <a:endParaRPr lang="en-US" altLang="ko-KR" i="1" dirty="0" smtClean="0">
                  <a:latin typeface="Arial" pitchFamily="34" charset="0"/>
                  <a:cs typeface="Arial" pitchFamily="34" charset="0"/>
                </a:endParaRPr>
              </a:p>
              <a:p>
                <a:pPr>
                  <a:lnSpc>
                    <a:spcPct val="150000"/>
                  </a:lnSpc>
                </a:pP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a:rPr>
                          <m:t>𝐼</m:t>
                        </m:r>
                      </m:e>
                      <m:sub>
                        <m:r>
                          <a:rPr lang="en-US" altLang="ko-KR" i="1">
                            <a:latin typeface="Cambria Math"/>
                          </a:rPr>
                          <m:t>𝐺𝐸𝑂</m:t>
                        </m:r>
                      </m:sub>
                    </m:sSub>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𝑐</m:t>
                        </m:r>
                      </m:sub>
                    </m:sSub>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𝑏</m:t>
                        </m:r>
                      </m:e>
                      <m:sub>
                        <m:r>
                          <a:rPr lang="en-US" altLang="ko-KR" i="1">
                            <a:latin typeface="Cambria Math"/>
                          </a:rPr>
                          <m:t>𝑐</m:t>
                        </m:r>
                      </m:sub>
                    </m:sSub>
                    <m:sSub>
                      <m:sSubPr>
                        <m:ctrlPr>
                          <a:rPr lang="en-US" altLang="ko-KR" i="1">
                            <a:latin typeface="Cambria Math" panose="02040503050406030204" pitchFamily="18" charset="0"/>
                          </a:rPr>
                        </m:ctrlPr>
                      </m:sSubPr>
                      <m:e>
                        <m:r>
                          <a:rPr lang="en-US" altLang="ko-KR" i="1">
                            <a:latin typeface="Cambria Math"/>
                          </a:rPr>
                          <m:t>𝐶</m:t>
                        </m:r>
                      </m:e>
                      <m:sub>
                        <m:r>
                          <a:rPr lang="en-US" altLang="ko-KR" i="1">
                            <a:latin typeface="Cambria Math"/>
                          </a:rPr>
                          <m:t>𝐺𝐸𝑂</m:t>
                        </m:r>
                      </m:sub>
                    </m:sSub>
                  </m:oMath>
                </a14:m>
                <a:r>
                  <a:rPr lang="en-US" altLang="ko-KR" dirty="0">
                    <a:latin typeface="Arial" pitchFamily="34" charset="0"/>
                    <a:cs typeface="Arial" pitchFamily="34" charset="0"/>
                  </a:rPr>
                  <a:t> </a:t>
                </a:r>
              </a:p>
              <a:p>
                <a:pPr algn="ctr">
                  <a:lnSpc>
                    <a:spcPct val="150000"/>
                  </a:lnSpc>
                </a:pPr>
                <a14:m>
                  <m:oMathPara xmlns:m="http://schemas.openxmlformats.org/officeDocument/2006/math">
                    <m:oMathParaPr>
                      <m:jc m:val="left"/>
                    </m:oMathParaPr>
                    <m:oMath xmlns:m="http://schemas.openxmlformats.org/officeDocument/2006/math">
                      <m:sSub>
                        <m:sSubPr>
                          <m:ctrlPr>
                            <a:rPr lang="en-US" altLang="ko-KR" i="1">
                              <a:latin typeface="Cambria Math" panose="02040503050406030204" pitchFamily="18" charset="0"/>
                            </a:rPr>
                          </m:ctrlPr>
                        </m:sSubPr>
                        <m:e>
                          <m:acc>
                            <m:accPr>
                              <m:chr m:val="̂"/>
                              <m:ctrlPr>
                                <a:rPr lang="en-US" altLang="ko-KR" i="1">
                                  <a:latin typeface="Cambria Math" panose="02040503050406030204" pitchFamily="18" charset="0"/>
                                </a:rPr>
                              </m:ctrlPr>
                            </m:accPr>
                            <m:e>
                              <m:r>
                                <a:rPr lang="en-US" altLang="ko-KR" i="1">
                                  <a:latin typeface="Cambria Math"/>
                                </a:rPr>
                                <m:t>𝐼</m:t>
                              </m:r>
                            </m:e>
                          </m:acc>
                        </m:e>
                        <m:sub>
                          <m:r>
                            <a:rPr lang="en-US" altLang="ko-KR" i="1">
                              <a:latin typeface="Cambria Math"/>
                            </a:rPr>
                            <m:t>𝐿𝐸𝑂</m:t>
                          </m:r>
                        </m:sub>
                      </m:sSub>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𝑔</m:t>
                          </m:r>
                        </m:sub>
                      </m:sSub>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𝑏</m:t>
                          </m:r>
                        </m:e>
                        <m:sub>
                          <m:r>
                            <a:rPr lang="en-US" altLang="ko-KR" i="1">
                              <a:latin typeface="Cambria Math"/>
                            </a:rPr>
                            <m:t>𝑔</m:t>
                          </m:r>
                        </m:sub>
                      </m:sSub>
                      <m:sSub>
                        <m:sSubPr>
                          <m:ctrlPr>
                            <a:rPr lang="en-US" altLang="ko-KR" i="1">
                              <a:latin typeface="Cambria Math" panose="02040503050406030204" pitchFamily="18" charset="0"/>
                            </a:rPr>
                          </m:ctrlPr>
                        </m:sSubPr>
                        <m:e>
                          <m:r>
                            <a:rPr lang="en-US" altLang="ko-KR" i="1">
                              <a:latin typeface="Cambria Math"/>
                            </a:rPr>
                            <m:t>𝐶</m:t>
                          </m:r>
                        </m:e>
                        <m:sub>
                          <m:r>
                            <a:rPr lang="en-US" altLang="ko-KR" i="1">
                              <a:latin typeface="Cambria Math"/>
                            </a:rPr>
                            <m:t>𝐺𝐸𝑂</m:t>
                          </m:r>
                        </m:sub>
                      </m:sSub>
                    </m:oMath>
                  </m:oMathPara>
                </a14:m>
                <a:endParaRPr lang="en-US" altLang="ko-KR" dirty="0" smtClean="0">
                  <a:latin typeface="Arial" pitchFamily="34" charset="0"/>
                  <a:cs typeface="Arial" pitchFamily="34" charset="0"/>
                </a:endParaRPr>
              </a:p>
              <a:p>
                <a:pPr>
                  <a:lnSpc>
                    <a:spcPct val="150000"/>
                  </a:lnSpc>
                </a:pPr>
                <a:r>
                  <a:rPr lang="en-US" altLang="ko-KR" dirty="0" smtClean="0">
                    <a:latin typeface="Arial" pitchFamily="34" charset="0"/>
                    <a:cs typeface="Arial" pitchFamily="34" charset="0"/>
                  </a:rPr>
                  <a:t>         </a:t>
                </a:r>
                <a14:m>
                  <m:oMath xmlns:m="http://schemas.openxmlformats.org/officeDocument/2006/math">
                    <m:sSub>
                      <m:sSubPr>
                        <m:ctrlPr>
                          <a:rPr lang="en-US" altLang="ko-KR" i="1" dirty="0">
                            <a:latin typeface="Cambria Math" panose="02040503050406030204" pitchFamily="18" charset="0"/>
                          </a:rPr>
                        </m:ctrlPr>
                      </m:sSubPr>
                      <m:e>
                        <m:r>
                          <a:rPr lang="en-US" altLang="ko-KR" i="1" dirty="0">
                            <a:latin typeface="Cambria Math"/>
                          </a:rPr>
                          <m:t>𝑎</m:t>
                        </m:r>
                      </m:e>
                      <m:sub>
                        <m:r>
                          <a:rPr lang="en-US" altLang="ko-KR" i="1" dirty="0">
                            <a:latin typeface="Cambria Math"/>
                          </a:rPr>
                          <m:t>𝑔</m:t>
                        </m:r>
                      </m:sub>
                    </m:sSub>
                    <m:r>
                      <a:rPr lang="en-US" altLang="ko-KR" i="1" dirty="0">
                        <a:latin typeface="Cambria Math"/>
                      </a:rPr>
                      <m:t>=</m:t>
                    </m:r>
                    <m:f>
                      <m:fPr>
                        <m:ctrlPr>
                          <a:rPr lang="en-US" altLang="ko-KR" i="1" dirty="0">
                            <a:latin typeface="Cambria Math" panose="02040503050406030204" pitchFamily="18" charset="0"/>
                          </a:rPr>
                        </m:ctrlPr>
                      </m:fPr>
                      <m:num>
                        <m:sSub>
                          <m:sSubPr>
                            <m:ctrlPr>
                              <a:rPr lang="en-US" altLang="ko-KR" i="1" dirty="0">
                                <a:latin typeface="Cambria Math" panose="02040503050406030204" pitchFamily="18" charset="0"/>
                              </a:rPr>
                            </m:ctrlPr>
                          </m:sSubPr>
                          <m:e>
                            <m:r>
                              <a:rPr lang="en-US" altLang="ko-KR" i="1" dirty="0">
                                <a:latin typeface="Cambria Math"/>
                              </a:rPr>
                              <m:t>𝑎</m:t>
                            </m:r>
                          </m:e>
                          <m:sub>
                            <m:r>
                              <a:rPr lang="en-US" altLang="ko-KR" i="1" dirty="0">
                                <a:latin typeface="Cambria Math"/>
                              </a:rPr>
                              <m:t>𝑐</m:t>
                            </m:r>
                          </m:sub>
                        </m:sSub>
                        <m:r>
                          <a:rPr lang="en-US" altLang="ko-KR" i="1" dirty="0">
                            <a:latin typeface="Cambria Math"/>
                          </a:rPr>
                          <m:t>−</m:t>
                        </m:r>
                        <m:sSub>
                          <m:sSubPr>
                            <m:ctrlPr>
                              <a:rPr lang="en-US" altLang="ko-KR" i="1" dirty="0">
                                <a:latin typeface="Cambria Math" panose="02040503050406030204" pitchFamily="18" charset="0"/>
                              </a:rPr>
                            </m:ctrlPr>
                          </m:sSubPr>
                          <m:e>
                            <m:r>
                              <a:rPr lang="en-US" altLang="ko-KR" i="1" dirty="0">
                                <a:latin typeface="Cambria Math"/>
                              </a:rPr>
                              <m:t>𝑎</m:t>
                            </m:r>
                          </m:e>
                          <m:sub>
                            <m:r>
                              <a:rPr lang="en-US" altLang="ko-KR" i="1" dirty="0">
                                <a:latin typeface="Cambria Math"/>
                              </a:rPr>
                              <m:t>𝑟</m:t>
                            </m:r>
                          </m:sub>
                        </m:sSub>
                      </m:num>
                      <m:den>
                        <m:sSub>
                          <m:sSubPr>
                            <m:ctrlPr>
                              <a:rPr lang="en-US" altLang="ko-KR" i="1" dirty="0">
                                <a:latin typeface="Cambria Math" panose="02040503050406030204" pitchFamily="18" charset="0"/>
                              </a:rPr>
                            </m:ctrlPr>
                          </m:sSubPr>
                          <m:e>
                            <m:r>
                              <a:rPr lang="en-US" altLang="ko-KR" i="1" dirty="0">
                                <a:latin typeface="Cambria Math"/>
                              </a:rPr>
                              <m:t>𝑏</m:t>
                            </m:r>
                          </m:e>
                          <m:sub>
                            <m:r>
                              <a:rPr lang="en-US" altLang="ko-KR" i="1" dirty="0">
                                <a:latin typeface="Cambria Math"/>
                              </a:rPr>
                              <m:t>𝑟</m:t>
                            </m:r>
                          </m:sub>
                        </m:sSub>
                      </m:den>
                    </m:f>
                  </m:oMath>
                </a14:m>
                <a:r>
                  <a:rPr lang="en-US" altLang="ko-KR" dirty="0">
                    <a:latin typeface="Arial" pitchFamily="34" charset="0"/>
                    <a:cs typeface="Arial" pitchFamily="34" charset="0"/>
                  </a:rPr>
                  <a:t>, </a:t>
                </a:r>
                <a14:m>
                  <m:oMath xmlns:m="http://schemas.openxmlformats.org/officeDocument/2006/math">
                    <m:sSub>
                      <m:sSubPr>
                        <m:ctrlPr>
                          <a:rPr lang="en-US" altLang="ko-KR" i="1" dirty="0">
                            <a:latin typeface="Cambria Math" panose="02040503050406030204" pitchFamily="18" charset="0"/>
                          </a:rPr>
                        </m:ctrlPr>
                      </m:sSubPr>
                      <m:e>
                        <m:r>
                          <a:rPr lang="en-US" altLang="ko-KR" i="1" dirty="0">
                            <a:latin typeface="Cambria Math"/>
                          </a:rPr>
                          <m:t>𝑏</m:t>
                        </m:r>
                      </m:e>
                      <m:sub>
                        <m:r>
                          <a:rPr lang="en-US" altLang="ko-KR" i="1" dirty="0">
                            <a:latin typeface="Cambria Math"/>
                          </a:rPr>
                          <m:t>𝑔</m:t>
                        </m:r>
                      </m:sub>
                    </m:sSub>
                    <m:r>
                      <a:rPr lang="en-US" altLang="ko-KR" i="1" dirty="0">
                        <a:latin typeface="Cambria Math"/>
                      </a:rPr>
                      <m:t>=</m:t>
                    </m:r>
                    <m:f>
                      <m:fPr>
                        <m:ctrlPr>
                          <a:rPr lang="en-US" altLang="ko-KR" i="1" dirty="0">
                            <a:latin typeface="Cambria Math" panose="02040503050406030204" pitchFamily="18" charset="0"/>
                          </a:rPr>
                        </m:ctrlPr>
                      </m:fPr>
                      <m:num>
                        <m:sSub>
                          <m:sSubPr>
                            <m:ctrlPr>
                              <a:rPr lang="en-US" altLang="ko-KR" i="1" dirty="0">
                                <a:latin typeface="Cambria Math" panose="02040503050406030204" pitchFamily="18" charset="0"/>
                              </a:rPr>
                            </m:ctrlPr>
                          </m:sSubPr>
                          <m:e>
                            <m:r>
                              <a:rPr lang="en-US" altLang="ko-KR" i="1" dirty="0">
                                <a:latin typeface="Cambria Math"/>
                              </a:rPr>
                              <m:t>𝑏</m:t>
                            </m:r>
                          </m:e>
                          <m:sub>
                            <m:r>
                              <a:rPr lang="en-US" altLang="ko-KR" i="1" dirty="0">
                                <a:latin typeface="Cambria Math"/>
                              </a:rPr>
                              <m:t>𝑐</m:t>
                            </m:r>
                          </m:sub>
                        </m:sSub>
                      </m:num>
                      <m:den>
                        <m:sSub>
                          <m:sSubPr>
                            <m:ctrlPr>
                              <a:rPr lang="en-US" altLang="ko-KR" i="1" dirty="0">
                                <a:latin typeface="Cambria Math" panose="02040503050406030204" pitchFamily="18" charset="0"/>
                              </a:rPr>
                            </m:ctrlPr>
                          </m:sSubPr>
                          <m:e>
                            <m:r>
                              <a:rPr lang="en-US" altLang="ko-KR" i="1" dirty="0">
                                <a:latin typeface="Cambria Math"/>
                              </a:rPr>
                              <m:t>𝑏</m:t>
                            </m:r>
                          </m:e>
                          <m:sub>
                            <m:r>
                              <a:rPr lang="en-US" altLang="ko-KR" i="1" dirty="0">
                                <a:latin typeface="Cambria Math"/>
                              </a:rPr>
                              <m:t>𝑟</m:t>
                            </m:r>
                          </m:sub>
                        </m:sSub>
                      </m:den>
                    </m:f>
                  </m:oMath>
                </a14:m>
                <a:r>
                  <a:rPr lang="en-US" altLang="ko-KR" sz="1600" dirty="0" smtClean="0">
                    <a:latin typeface="Arial" pitchFamily="34" charset="0"/>
                    <a:cs typeface="Arial" pitchFamily="34" charset="0"/>
                  </a:rPr>
                  <a:t>          </a:t>
                </a:r>
                <a:endParaRPr lang="en-US" altLang="ko-KR" sz="1600" b="1" dirty="0" smtClean="0">
                  <a:solidFill>
                    <a:srgbClr val="C00000"/>
                  </a:solidFill>
                  <a:latin typeface="Arial" pitchFamily="34" charset="0"/>
                  <a:cs typeface="Arial" pitchFamily="34" charset="0"/>
                </a:endParaRPr>
              </a:p>
            </p:txBody>
          </p:sp>
        </mc:Choice>
        <mc:Fallback xmlns="">
          <p:sp>
            <p:nvSpPr>
              <p:cNvPr id="5" name="직사각형 4"/>
              <p:cNvSpPr>
                <a:spLocks noRot="1" noChangeAspect="1" noMove="1" noResize="1" noEditPoints="1" noAdjustHandles="1" noChangeArrowheads="1" noChangeShapeType="1" noTextEdit="1"/>
              </p:cNvSpPr>
              <p:nvPr/>
            </p:nvSpPr>
            <p:spPr>
              <a:xfrm>
                <a:off x="6610434" y="2960591"/>
                <a:ext cx="5101932" cy="3166893"/>
              </a:xfrm>
              <a:prstGeom prst="rect">
                <a:avLst/>
              </a:prstGeom>
              <a:blipFill>
                <a:blip r:embed="rId5"/>
                <a:stretch>
                  <a:fillRect/>
                </a:stretch>
              </a:blipFill>
            </p:spPr>
            <p:txBody>
              <a:bodyPr/>
              <a:lstStyle/>
              <a:p>
                <a:r>
                  <a:rPr lang="ko-KR" altLang="en-US">
                    <a:noFill/>
                  </a:rPr>
                  <a:t> </a:t>
                </a:r>
              </a:p>
            </p:txBody>
          </p:sp>
        </mc:Fallback>
      </mc:AlternateContent>
      <p:cxnSp>
        <p:nvCxnSpPr>
          <p:cNvPr id="7" name="직선 화살표 연결선 6"/>
          <p:cNvCxnSpPr/>
          <p:nvPr/>
        </p:nvCxnSpPr>
        <p:spPr>
          <a:xfrm>
            <a:off x="7713880" y="1949863"/>
            <a:ext cx="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9045147" y="1324356"/>
                <a:ext cx="2907506" cy="307777"/>
              </a:xfrm>
              <a:prstGeom prst="rect">
                <a:avLst/>
              </a:prstGeom>
              <a:noFill/>
            </p:spPr>
            <p:txBody>
              <a:bodyPr wrap="square" rtlCol="0">
                <a:spAutoFit/>
              </a:bodyPr>
              <a:lstStyle/>
              <a:p>
                <a14:m>
                  <m:oMath xmlns:m="http://schemas.openxmlformats.org/officeDocument/2006/math">
                    <m:sSub>
                      <m:sSubPr>
                        <m:ctrlPr>
                          <a:rPr lang="en-US" altLang="ko-KR" sz="1400" i="1">
                            <a:latin typeface="Cambria Math" panose="02040503050406030204" pitchFamily="18" charset="0"/>
                          </a:rPr>
                        </m:ctrlPr>
                      </m:sSubPr>
                      <m:e>
                        <m:r>
                          <a:rPr lang="en-US" altLang="ko-KR" sz="1400" i="1">
                            <a:latin typeface="Cambria Math"/>
                          </a:rPr>
                          <m:t>𝑎</m:t>
                        </m:r>
                      </m:e>
                      <m:sub>
                        <m:r>
                          <a:rPr lang="en-US" altLang="ko-KR" sz="1400" i="1">
                            <a:latin typeface="Cambria Math"/>
                          </a:rPr>
                          <m:t>𝑐</m:t>
                        </m:r>
                      </m:sub>
                    </m:sSub>
                  </m:oMath>
                </a14:m>
                <a:r>
                  <a:rPr lang="en-US" altLang="ko-KR" sz="1400" dirty="0" smtClean="0">
                    <a:latin typeface="Arial" pitchFamily="34" charset="0"/>
                    <a:cs typeface="Arial" pitchFamily="34" charset="0"/>
                  </a:rPr>
                  <a:t>,</a:t>
                </a:r>
                <a14:m>
                  <m:oMath xmlns:m="http://schemas.openxmlformats.org/officeDocument/2006/math">
                    <m:sSub>
                      <m:sSubPr>
                        <m:ctrlPr>
                          <a:rPr lang="en-US" altLang="ko-KR" sz="1400" i="1">
                            <a:latin typeface="Cambria Math" panose="02040503050406030204" pitchFamily="18" charset="0"/>
                          </a:rPr>
                        </m:ctrlPr>
                      </m:sSubPr>
                      <m:e>
                        <m:r>
                          <a:rPr lang="en-US" altLang="ko-KR" sz="1400" i="1">
                            <a:latin typeface="Cambria Math"/>
                          </a:rPr>
                          <m:t>𝑏</m:t>
                        </m:r>
                      </m:e>
                      <m:sub>
                        <m:r>
                          <a:rPr lang="en-US" altLang="ko-KR" sz="1400" i="1">
                            <a:latin typeface="Cambria Math"/>
                          </a:rPr>
                          <m:t>𝑐</m:t>
                        </m:r>
                      </m:sub>
                    </m:sSub>
                  </m:oMath>
                </a14:m>
                <a:r>
                  <a:rPr lang="ko-KR" altLang="en-US" sz="1400" dirty="0" smtClean="0">
                    <a:latin typeface="Arial" pitchFamily="34" charset="0"/>
                    <a:cs typeface="Arial" pitchFamily="34" charset="0"/>
                  </a:rPr>
                  <a:t> </a:t>
                </a:r>
                <a:r>
                  <a:rPr lang="en-US" altLang="ko-KR" sz="1400" dirty="0" smtClean="0">
                    <a:latin typeface="Arial" pitchFamily="34" charset="0"/>
                    <a:cs typeface="Arial" pitchFamily="34" charset="0"/>
                  </a:rPr>
                  <a:t>: original calibration </a:t>
                </a:r>
                <a:r>
                  <a:rPr lang="en-US" altLang="ko-KR" sz="1400" dirty="0" err="1" smtClean="0">
                    <a:latin typeface="Arial" pitchFamily="34" charset="0"/>
                    <a:cs typeface="Arial" pitchFamily="34" charset="0"/>
                  </a:rPr>
                  <a:t>coeff</a:t>
                </a:r>
                <a:r>
                  <a:rPr lang="en-US" altLang="ko-KR" sz="1400" dirty="0" smtClean="0">
                    <a:latin typeface="Arial" pitchFamily="34" charset="0"/>
                    <a:cs typeface="Arial" pitchFamily="34" charset="0"/>
                  </a:rPr>
                  <a:t>. </a:t>
                </a:r>
                <a:endParaRPr lang="ko-KR" altLang="en-US" sz="1400" dirty="0">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9045147" y="1324356"/>
                <a:ext cx="2907506" cy="307777"/>
              </a:xfrm>
              <a:prstGeom prst="rect">
                <a:avLst/>
              </a:prstGeom>
              <a:blipFill>
                <a:blip r:embed="rId6"/>
                <a:stretch>
                  <a:fillRect t="-1961" b="-19608"/>
                </a:stretch>
              </a:blipFill>
            </p:spPr>
            <p:txBody>
              <a:bodyPr/>
              <a:lstStyle/>
              <a:p>
                <a:r>
                  <a:rPr lang="ko-KR" altLang="en-US">
                    <a:noFill/>
                  </a:rPr>
                  <a:t> </a:t>
                </a:r>
              </a:p>
            </p:txBody>
          </p:sp>
        </mc:Fallback>
      </mc:AlternateContent>
      <p:cxnSp>
        <p:nvCxnSpPr>
          <p:cNvPr id="12" name="직선 연결선 11"/>
          <p:cNvCxnSpPr/>
          <p:nvPr/>
        </p:nvCxnSpPr>
        <p:spPr>
          <a:xfrm>
            <a:off x="5999989" y="766782"/>
            <a:ext cx="48683" cy="6091218"/>
          </a:xfrm>
          <a:prstGeom prst="line">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직사각형 13"/>
              <p:cNvSpPr/>
              <p:nvPr/>
            </p:nvSpPr>
            <p:spPr>
              <a:xfrm>
                <a:off x="9189220" y="2313764"/>
                <a:ext cx="1363002" cy="30284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altLang="ko-KR" sz="1400" i="1">
                              <a:latin typeface="Cambria Math" panose="02040503050406030204" pitchFamily="18" charset="0"/>
                            </a:rPr>
                          </m:ctrlPr>
                        </m:sSubPr>
                        <m:e>
                          <m:r>
                            <a:rPr lang="en-US" altLang="ko-KR" sz="1400" i="1">
                              <a:latin typeface="Cambria Math"/>
                            </a:rPr>
                            <m:t>𝐶</m:t>
                          </m:r>
                        </m:e>
                        <m:sub>
                          <m:r>
                            <a:rPr lang="en-US" altLang="ko-KR" sz="1400" i="1">
                              <a:latin typeface="Cambria Math"/>
                            </a:rPr>
                            <m:t>𝐺𝐸𝑂</m:t>
                          </m:r>
                        </m:sub>
                      </m:sSub>
                      <m:r>
                        <m:rPr>
                          <m:nor/>
                        </m:rPr>
                        <a:rPr lang="en-US" altLang="ko-KR" sz="1100" dirty="0">
                          <a:latin typeface="Arial" pitchFamily="34" charset="0"/>
                          <a:cs typeface="Arial" pitchFamily="34" charset="0"/>
                        </a:rPr>
                        <m:t>: </m:t>
                      </m:r>
                      <m:r>
                        <m:rPr>
                          <m:nor/>
                        </m:rPr>
                        <a:rPr lang="en-US" altLang="ko-KR" sz="1100" b="0" i="0" dirty="0" smtClean="0">
                          <a:latin typeface="Arial" pitchFamily="34" charset="0"/>
                          <a:cs typeface="Arial" pitchFamily="34" charset="0"/>
                        </a:rPr>
                        <m:t>GEO</m:t>
                      </m:r>
                      <m:r>
                        <m:rPr>
                          <m:nor/>
                        </m:rPr>
                        <a:rPr lang="en-US" altLang="ko-KR" sz="1100" b="0" i="0" dirty="0" smtClean="0">
                          <a:latin typeface="Arial" pitchFamily="34" charset="0"/>
                          <a:cs typeface="Arial" pitchFamily="34" charset="0"/>
                        </a:rPr>
                        <m:t> </m:t>
                      </m:r>
                      <m:r>
                        <m:rPr>
                          <m:nor/>
                        </m:rPr>
                        <a:rPr lang="en-US" altLang="ko-KR" sz="1100" b="0" i="0" dirty="0" smtClean="0">
                          <a:latin typeface="Arial" pitchFamily="34" charset="0"/>
                          <a:cs typeface="Arial" pitchFamily="34" charset="0"/>
                        </a:rPr>
                        <m:t>count</m:t>
                      </m:r>
                    </m:oMath>
                  </m:oMathPara>
                </a14:m>
                <a:endParaRPr lang="en-US" altLang="ko-KR" sz="1400" dirty="0">
                  <a:latin typeface="Arial" pitchFamily="34" charset="0"/>
                  <a:cs typeface="Arial" pitchFamily="34" charset="0"/>
                </a:endParaRPr>
              </a:p>
            </p:txBody>
          </p:sp>
        </mc:Choice>
        <mc:Fallback xmlns="">
          <p:sp>
            <p:nvSpPr>
              <p:cNvPr id="14" name="직사각형 13"/>
              <p:cNvSpPr>
                <a:spLocks noRot="1" noChangeAspect="1" noMove="1" noResize="1" noEditPoints="1" noAdjustHandles="1" noChangeArrowheads="1" noChangeShapeType="1" noTextEdit="1"/>
              </p:cNvSpPr>
              <p:nvPr/>
            </p:nvSpPr>
            <p:spPr>
              <a:xfrm>
                <a:off x="9189220" y="2313764"/>
                <a:ext cx="1363002" cy="302840"/>
              </a:xfrm>
              <a:prstGeom prst="rect">
                <a:avLst/>
              </a:prstGeom>
              <a:blipFill>
                <a:blip r:embed="rId7"/>
                <a:stretch>
                  <a:fillRect/>
                </a:stretch>
              </a:blipFill>
            </p:spPr>
            <p:txBody>
              <a:bodyPr/>
              <a:lstStyle/>
              <a:p>
                <a:r>
                  <a:rPr lang="ko-KR" altLang="en-US">
                    <a:noFill/>
                  </a:rPr>
                  <a:t> </a:t>
                </a:r>
              </a:p>
            </p:txBody>
          </p:sp>
        </mc:Fallback>
      </mc:AlternateContent>
      <p:sp>
        <p:nvSpPr>
          <p:cNvPr id="19" name="직사각형 18"/>
          <p:cNvSpPr/>
          <p:nvPr/>
        </p:nvSpPr>
        <p:spPr>
          <a:xfrm>
            <a:off x="281028" y="890930"/>
            <a:ext cx="2210862" cy="369332"/>
          </a:xfrm>
          <a:prstGeom prst="rect">
            <a:avLst/>
          </a:prstGeom>
        </p:spPr>
        <p:txBody>
          <a:bodyPr wrap="none">
            <a:spAutoFit/>
          </a:bodyPr>
          <a:lstStyle/>
          <a:p>
            <a:pPr marL="342900" indent="-342900">
              <a:buFont typeface="Arial" pitchFamily="34" charset="0"/>
              <a:buChar char="•"/>
            </a:pPr>
            <a:r>
              <a:rPr lang="en-US" altLang="ko-KR" b="1" dirty="0" smtClean="0">
                <a:latin typeface="Arial" pitchFamily="34" charset="0"/>
                <a:cs typeface="Arial" pitchFamily="34" charset="0"/>
              </a:rPr>
              <a:t>Original </a:t>
            </a:r>
            <a:r>
              <a:rPr lang="en-US" altLang="ko-KR" b="1" dirty="0">
                <a:latin typeface="Arial" pitchFamily="34" charset="0"/>
                <a:cs typeface="Arial" pitchFamily="34" charset="0"/>
              </a:rPr>
              <a:t>slope :</a:t>
            </a:r>
          </a:p>
        </p:txBody>
      </p:sp>
      <p:sp>
        <p:nvSpPr>
          <p:cNvPr id="20" name="직사각형 19"/>
          <p:cNvSpPr/>
          <p:nvPr/>
        </p:nvSpPr>
        <p:spPr>
          <a:xfrm>
            <a:off x="6101389" y="757992"/>
            <a:ext cx="3365024" cy="369332"/>
          </a:xfrm>
          <a:prstGeom prst="rect">
            <a:avLst/>
          </a:prstGeom>
        </p:spPr>
        <p:txBody>
          <a:bodyPr wrap="none">
            <a:spAutoFit/>
          </a:bodyPr>
          <a:lstStyle/>
          <a:p>
            <a:pPr marL="342900" indent="-342900">
              <a:buFont typeface="Arial" pitchFamily="34" charset="0"/>
              <a:buChar char="•"/>
            </a:pPr>
            <a:r>
              <a:rPr lang="en-US" altLang="ko-KR" b="1" dirty="0" smtClean="0">
                <a:latin typeface="Arial" pitchFamily="34" charset="0"/>
                <a:cs typeface="Arial" pitchFamily="34" charset="0"/>
              </a:rPr>
              <a:t>GSICS Corrected slope(?)</a:t>
            </a:r>
            <a:endParaRPr lang="en-US" altLang="ko-KR" b="1"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1" name="직사각형 20"/>
              <p:cNvSpPr/>
              <p:nvPr/>
            </p:nvSpPr>
            <p:spPr>
              <a:xfrm>
                <a:off x="96011" y="5015609"/>
                <a:ext cx="5807968" cy="1479123"/>
              </a:xfrm>
              <a:prstGeom prst="rect">
                <a:avLst/>
              </a:prstGeom>
            </p:spPr>
            <p:txBody>
              <a:bodyPr wrap="square">
                <a:spAutoFit/>
              </a:bodyPr>
              <a:lstStyle/>
              <a:p>
                <a:pPr marL="342900" indent="-342900">
                  <a:buFont typeface="Arial" pitchFamily="34" charset="0"/>
                  <a:buChar char="•"/>
                </a:pPr>
                <a:r>
                  <a:rPr lang="en-US" altLang="ko-KR" b="1" dirty="0">
                    <a:latin typeface="Arial" pitchFamily="34" charset="0"/>
                    <a:cs typeface="Arial" pitchFamily="34" charset="0"/>
                  </a:rPr>
                  <a:t>Estimated </a:t>
                </a:r>
                <a:r>
                  <a:rPr lang="en-US" altLang="ko-KR" b="1" dirty="0" smtClean="0">
                    <a:latin typeface="Arial" pitchFamily="34" charset="0"/>
                    <a:cs typeface="Arial" pitchFamily="34" charset="0"/>
                  </a:rPr>
                  <a:t>slope (MBCC) </a:t>
                </a:r>
                <a:r>
                  <a:rPr lang="en-US" altLang="ko-KR" b="1" dirty="0">
                    <a:latin typeface="Arial" pitchFamily="34" charset="0"/>
                    <a:cs typeface="Arial" pitchFamily="34" charset="0"/>
                  </a:rPr>
                  <a:t>:</a:t>
                </a:r>
              </a:p>
              <a:p>
                <a:endParaRPr lang="en-US" altLang="ko-KR" b="1" dirty="0">
                  <a:latin typeface="Arial" pitchFamily="34" charset="0"/>
                  <a:cs typeface="Arial" pitchFamily="34" charset="0"/>
                </a:endParaRPr>
              </a:p>
              <a:p>
                <a:r>
                  <a:rPr lang="en-US" altLang="ko-KR" dirty="0" smtClean="0">
                    <a:latin typeface="Arial" pitchFamily="34" charset="0"/>
                    <a:cs typeface="Arial" pitchFamily="34" charset="0"/>
                  </a:rPr>
                  <a:t>      </a:t>
                </a:r>
                <a14:m>
                  <m:oMath xmlns:m="http://schemas.openxmlformats.org/officeDocument/2006/math">
                    <m:acc>
                      <m:accPr>
                        <m:chr m:val="̂"/>
                        <m:ctrlPr>
                          <a:rPr lang="en-US" altLang="ko-KR" i="1">
                            <a:latin typeface="Cambria Math" panose="02040503050406030204" pitchFamily="18" charset="0"/>
                            <a:ea typeface="Cambria Math" pitchFamily="18" charset="0"/>
                          </a:rPr>
                        </m:ctrlPr>
                      </m:accPr>
                      <m:e>
                        <m:r>
                          <a:rPr lang="en-US" altLang="ko-KR" i="1">
                            <a:latin typeface="Cambria Math" panose="02040503050406030204" pitchFamily="18" charset="0"/>
                            <a:ea typeface="Cambria Math" pitchFamily="18" charset="0"/>
                          </a:rPr>
                          <m:t>𝑚</m:t>
                        </m:r>
                      </m:e>
                    </m:acc>
                    <m:r>
                      <a:rPr lang="en-US" altLang="ko-KR" i="1">
                        <a:latin typeface="Cambria Math" pitchFamily="18" charset="0"/>
                        <a:ea typeface="Cambria Math" pitchFamily="18" charset="0"/>
                      </a:rPr>
                      <m:t>=</m:t>
                    </m:r>
                    <m:sSub>
                      <m:sSubPr>
                        <m:ctrlPr>
                          <a:rPr lang="en-US" altLang="ko-KR" i="1">
                            <a:latin typeface="Cambria Math" panose="02040503050406030204" pitchFamily="18" charset="0"/>
                            <a:ea typeface="Cambria Math" pitchFamily="18" charset="0"/>
                          </a:rPr>
                        </m:ctrlPr>
                      </m:sSubPr>
                      <m:e>
                        <m:r>
                          <a:rPr lang="en-US" altLang="ko-KR" i="1">
                            <a:latin typeface="Cambria Math" panose="02040503050406030204" pitchFamily="18" charset="0"/>
                            <a:ea typeface="Cambria Math" pitchFamily="18" charset="0"/>
                          </a:rPr>
                          <m:t>𝐶</m:t>
                        </m:r>
                      </m:e>
                      <m:sub>
                        <m:r>
                          <a:rPr lang="en-US" altLang="ko-KR" i="1">
                            <a:latin typeface="Cambria Math" panose="02040503050406030204" pitchFamily="18" charset="0"/>
                            <a:ea typeface="Cambria Math" pitchFamily="18" charset="0"/>
                          </a:rPr>
                          <m:t>0</m:t>
                        </m:r>
                      </m:sub>
                    </m:sSub>
                    <m:r>
                      <a:rPr lang="en-US" altLang="ko-KR" i="1">
                        <a:latin typeface="Cambria Math" pitchFamily="18" charset="0"/>
                        <a:ea typeface="Cambria Math" pitchFamily="18" charset="0"/>
                      </a:rPr>
                      <m:t>+</m:t>
                    </m:r>
                    <m:sSub>
                      <m:sSubPr>
                        <m:ctrlPr>
                          <a:rPr lang="en-US" altLang="ko-KR" i="1">
                            <a:latin typeface="Cambria Math" panose="02040503050406030204" pitchFamily="18" charset="0"/>
                            <a:ea typeface="Cambria Math" pitchFamily="18" charset="0"/>
                          </a:rPr>
                        </m:ctrlPr>
                      </m:sSubPr>
                      <m:e>
                        <m:r>
                          <a:rPr lang="en-US" altLang="ko-KR" i="1">
                            <a:latin typeface="Cambria Math" panose="02040503050406030204" pitchFamily="18" charset="0"/>
                            <a:ea typeface="Cambria Math" pitchFamily="18" charset="0"/>
                          </a:rPr>
                          <m:t>𝐶</m:t>
                        </m:r>
                      </m:e>
                      <m:sub>
                        <m:r>
                          <a:rPr lang="en-US" altLang="ko-KR" i="1">
                            <a:latin typeface="Cambria Math" panose="02040503050406030204" pitchFamily="18" charset="0"/>
                            <a:ea typeface="Cambria Math" pitchFamily="18" charset="0"/>
                          </a:rPr>
                          <m:t>1</m:t>
                        </m:r>
                      </m:sub>
                    </m:sSub>
                    <m:r>
                      <a:rPr lang="en-US" altLang="ko-KR" i="1">
                        <a:latin typeface="Cambria Math" pitchFamily="18" charset="0"/>
                        <a:ea typeface="Cambria Math" pitchFamily="18" charset="0"/>
                      </a:rPr>
                      <m:t>×</m:t>
                    </m:r>
                    <m:sSub>
                      <m:sSubPr>
                        <m:ctrlPr>
                          <a:rPr lang="en-US" altLang="ko-KR" i="1">
                            <a:latin typeface="Cambria Math" panose="02040503050406030204" pitchFamily="18" charset="0"/>
                            <a:ea typeface="Cambria Math" pitchFamily="18" charset="0"/>
                          </a:rPr>
                        </m:ctrlPr>
                      </m:sSubPr>
                      <m:e>
                        <m:r>
                          <a:rPr lang="en-US" altLang="ko-KR" i="1">
                            <a:latin typeface="Cambria Math" panose="02040503050406030204" pitchFamily="18" charset="0"/>
                            <a:ea typeface="Cambria Math" pitchFamily="18" charset="0"/>
                          </a:rPr>
                          <m:t>𝑇</m:t>
                        </m:r>
                      </m:e>
                      <m:sub>
                        <m:r>
                          <a:rPr lang="en-US" altLang="ko-KR" i="1">
                            <a:latin typeface="Cambria Math" panose="02040503050406030204" pitchFamily="18" charset="0"/>
                            <a:ea typeface="Cambria Math" pitchFamily="18" charset="0"/>
                          </a:rPr>
                          <m:t>𝑜𝑝𝑡𝑖𝑐𝑠</m:t>
                        </m:r>
                      </m:sub>
                    </m:sSub>
                    <m:r>
                      <a:rPr lang="en-US" altLang="ko-KR" i="1">
                        <a:latin typeface="Cambria Math" pitchFamily="18" charset="0"/>
                        <a:ea typeface="Cambria Math" pitchFamily="18" charset="0"/>
                      </a:rPr>
                      <m:t>+</m:t>
                    </m:r>
                    <m:sSub>
                      <m:sSubPr>
                        <m:ctrlPr>
                          <a:rPr lang="en-US" altLang="ko-KR" i="1">
                            <a:latin typeface="Cambria Math" panose="02040503050406030204" pitchFamily="18" charset="0"/>
                            <a:ea typeface="Cambria Math" pitchFamily="18" charset="0"/>
                          </a:rPr>
                        </m:ctrlPr>
                      </m:sSubPr>
                      <m:e>
                        <m:r>
                          <a:rPr lang="en-US" altLang="ko-KR" i="1">
                            <a:latin typeface="Cambria Math" panose="02040503050406030204" pitchFamily="18" charset="0"/>
                            <a:ea typeface="Cambria Math" pitchFamily="18" charset="0"/>
                          </a:rPr>
                          <m:t>𝐶</m:t>
                        </m:r>
                      </m:e>
                      <m:sub>
                        <m:r>
                          <a:rPr lang="en-US" altLang="ko-KR" i="1">
                            <a:latin typeface="Cambria Math" panose="02040503050406030204" pitchFamily="18" charset="0"/>
                            <a:ea typeface="Cambria Math" pitchFamily="18" charset="0"/>
                          </a:rPr>
                          <m:t>2</m:t>
                        </m:r>
                      </m:sub>
                    </m:sSub>
                    <m:r>
                      <a:rPr lang="en-US" altLang="ko-KR" i="1">
                        <a:latin typeface="Cambria Math" pitchFamily="18" charset="0"/>
                        <a:ea typeface="Cambria Math" pitchFamily="18" charset="0"/>
                      </a:rPr>
                      <m:t>×</m:t>
                    </m:r>
                    <m:sSup>
                      <m:sSupPr>
                        <m:ctrlPr>
                          <a:rPr lang="en-US" altLang="ko-KR" i="1">
                            <a:latin typeface="Cambria Math" panose="02040503050406030204" pitchFamily="18" charset="0"/>
                            <a:ea typeface="Cambria Math" pitchFamily="18" charset="0"/>
                          </a:rPr>
                        </m:ctrlPr>
                      </m:sSupPr>
                      <m:e>
                        <m:sSub>
                          <m:sSubPr>
                            <m:ctrlPr>
                              <a:rPr lang="en-US" altLang="ko-KR" i="1">
                                <a:latin typeface="Cambria Math" panose="02040503050406030204" pitchFamily="18" charset="0"/>
                                <a:ea typeface="Cambria Math" pitchFamily="18" charset="0"/>
                              </a:rPr>
                            </m:ctrlPr>
                          </m:sSubPr>
                          <m:e>
                            <m:r>
                              <a:rPr lang="en-US" altLang="ko-KR" i="1">
                                <a:latin typeface="Cambria Math"/>
                                <a:ea typeface="Cambria Math" pitchFamily="18" charset="0"/>
                              </a:rPr>
                              <m:t>𝑇</m:t>
                            </m:r>
                          </m:e>
                          <m:sub>
                            <m:r>
                              <a:rPr lang="en-US" altLang="ko-KR" i="1">
                                <a:latin typeface="Cambria Math" panose="02040503050406030204" pitchFamily="18" charset="0"/>
                                <a:ea typeface="Cambria Math" pitchFamily="18" charset="0"/>
                              </a:rPr>
                              <m:t>𝑜𝑝𝑡𝑖𝑐𝑠</m:t>
                            </m:r>
                          </m:sub>
                        </m:sSub>
                      </m:e>
                      <m:sup>
                        <m:r>
                          <a:rPr lang="en-US" altLang="ko-KR" i="1">
                            <a:latin typeface="Cambria Math" panose="02040503050406030204" pitchFamily="18" charset="0"/>
                            <a:ea typeface="Cambria Math" pitchFamily="18" charset="0"/>
                          </a:rPr>
                          <m:t>2</m:t>
                        </m:r>
                      </m:sup>
                    </m:sSup>
                  </m:oMath>
                </a14:m>
                <a:r>
                  <a:rPr lang="ko-KR" altLang="en-US" dirty="0">
                    <a:latin typeface="Arial" pitchFamily="34" charset="0"/>
                    <a:cs typeface="Arial" pitchFamily="34" charset="0"/>
                  </a:rPr>
                  <a:t> </a:t>
                </a:r>
                <a:r>
                  <a:rPr lang="en-US" altLang="ko-KR" dirty="0">
                    <a:latin typeface="Arial" pitchFamily="34" charset="0"/>
                    <a:ea typeface="Cambria Math" pitchFamily="18" charset="0"/>
                    <a:cs typeface="Arial" pitchFamily="34" charset="0"/>
                  </a:rPr>
                  <a:t> ,</a:t>
                </a:r>
              </a:p>
              <a:p>
                <a:r>
                  <a:rPr lang="en-US" altLang="ko-KR" sz="1600" dirty="0" smtClean="0">
                    <a:latin typeface="Arial" pitchFamily="34" charset="0"/>
                    <a:ea typeface="Cambria Math" pitchFamily="18" charset="0"/>
                    <a:cs typeface="Arial" pitchFamily="34" charset="0"/>
                  </a:rPr>
                  <a:t>                 where </a:t>
                </a:r>
                <a14:m>
                  <m:oMath xmlns:m="http://schemas.openxmlformats.org/officeDocument/2006/math">
                    <m:sSub>
                      <m:sSubPr>
                        <m:ctrlPr>
                          <a:rPr lang="en-US" altLang="ko-KR" sz="1600" i="1">
                            <a:latin typeface="Cambria Math" panose="02040503050406030204" pitchFamily="18" charset="0"/>
                            <a:ea typeface="Cambria Math" pitchFamily="18" charset="0"/>
                          </a:rPr>
                        </m:ctrlPr>
                      </m:sSubPr>
                      <m:e>
                        <m:r>
                          <a:rPr lang="en-US" altLang="ko-KR" sz="1600" i="1">
                            <a:latin typeface="Cambria Math" panose="02040503050406030204" pitchFamily="18" charset="0"/>
                            <a:ea typeface="Cambria Math" pitchFamily="18" charset="0"/>
                          </a:rPr>
                          <m:t>𝑇</m:t>
                        </m:r>
                      </m:e>
                      <m:sub>
                        <m:r>
                          <a:rPr lang="en-US" altLang="ko-KR" sz="1600" i="1">
                            <a:latin typeface="Cambria Math" panose="02040503050406030204" pitchFamily="18" charset="0"/>
                            <a:ea typeface="Cambria Math" pitchFamily="18" charset="0"/>
                          </a:rPr>
                          <m:t>𝑜𝑝𝑡𝑖𝑐𝑠</m:t>
                        </m:r>
                      </m:sub>
                    </m:sSub>
                  </m:oMath>
                </a14:m>
                <a:r>
                  <a:rPr lang="en-US" altLang="ko-KR" sz="1600" dirty="0">
                    <a:latin typeface="Arial" pitchFamily="34" charset="0"/>
                    <a:ea typeface="Cambria Math" pitchFamily="18" charset="0"/>
                    <a:cs typeface="Arial" pitchFamily="34" charset="0"/>
                  </a:rPr>
                  <a:t> : </a:t>
                </a:r>
                <a:r>
                  <a:rPr lang="en-US" altLang="ko-KR" sz="1400" dirty="0">
                    <a:latin typeface="Arial" pitchFamily="34" charset="0"/>
                    <a:ea typeface="Arial Unicode MS" pitchFamily="50" charset="-127"/>
                    <a:cs typeface="Arial" pitchFamily="34" charset="0"/>
                  </a:rPr>
                  <a:t>“predicting” t</a:t>
                </a:r>
                <a:r>
                  <a:rPr lang="en-US" altLang="ko-KR" sz="1400" dirty="0" smtClean="0">
                    <a:latin typeface="Arial" pitchFamily="34" charset="0"/>
                    <a:ea typeface="Arial Unicode MS" pitchFamily="50" charset="-127"/>
                    <a:cs typeface="Arial" pitchFamily="34" charset="0"/>
                  </a:rPr>
                  <a:t>emperature</a:t>
                </a:r>
              </a:p>
              <a:p>
                <a:r>
                  <a:rPr lang="en-US" altLang="ko-KR" sz="1600" dirty="0" smtClean="0">
                    <a:latin typeface="Arial" pitchFamily="34" charset="0"/>
                    <a:ea typeface="Arial Unicode MS" pitchFamily="50" charset="-127"/>
                    <a:cs typeface="Arial" pitchFamily="34" charset="0"/>
                  </a:rPr>
                  <a:t>                  </a:t>
                </a:r>
                <a:r>
                  <a:rPr lang="en-US" altLang="ko-KR" sz="1400" dirty="0" smtClean="0">
                    <a:latin typeface="Arial" pitchFamily="34" charset="0"/>
                    <a:ea typeface="Arial Unicode MS" pitchFamily="50" charset="-127"/>
                    <a:cs typeface="Arial" pitchFamily="34" charset="0"/>
                  </a:rPr>
                  <a:t>(primary </a:t>
                </a:r>
                <a:r>
                  <a:rPr lang="en-US" altLang="ko-KR" sz="1400" dirty="0">
                    <a:latin typeface="Arial" pitchFamily="34" charset="0"/>
                    <a:ea typeface="Arial Unicode MS" pitchFamily="50" charset="-127"/>
                    <a:cs typeface="Arial" pitchFamily="34" charset="0"/>
                  </a:rPr>
                  <a:t>mirror temperature)</a:t>
                </a:r>
              </a:p>
            </p:txBody>
          </p:sp>
        </mc:Choice>
        <mc:Fallback xmlns="">
          <p:sp>
            <p:nvSpPr>
              <p:cNvPr id="21" name="직사각형 20"/>
              <p:cNvSpPr>
                <a:spLocks noRot="1" noChangeAspect="1" noMove="1" noResize="1" noEditPoints="1" noAdjustHandles="1" noChangeArrowheads="1" noChangeShapeType="1" noTextEdit="1"/>
              </p:cNvSpPr>
              <p:nvPr/>
            </p:nvSpPr>
            <p:spPr>
              <a:xfrm>
                <a:off x="96011" y="5015609"/>
                <a:ext cx="5807968" cy="1479123"/>
              </a:xfrm>
              <a:prstGeom prst="rect">
                <a:avLst/>
              </a:prstGeom>
              <a:blipFill rotWithShape="1">
                <a:blip r:embed="rId8"/>
                <a:stretch>
                  <a:fillRect l="-735" t="-2066" b="-3306"/>
                </a:stretch>
              </a:blipFill>
            </p:spPr>
            <p:txBody>
              <a:bodyPr/>
              <a:lstStyle/>
              <a:p>
                <a:r>
                  <a:rPr lang="ko-KR" altLang="en-US">
                    <a:noFill/>
                  </a:rPr>
                  <a:t> </a:t>
                </a:r>
              </a:p>
            </p:txBody>
          </p:sp>
        </mc:Fallback>
      </mc:AlternateContent>
      <p:sp>
        <p:nvSpPr>
          <p:cNvPr id="6" name="제목 5"/>
          <p:cNvSpPr>
            <a:spLocks noGrp="1"/>
          </p:cNvSpPr>
          <p:nvPr>
            <p:ph type="title"/>
          </p:nvPr>
        </p:nvSpPr>
        <p:spPr>
          <a:xfrm>
            <a:off x="304799" y="76200"/>
            <a:ext cx="11256723" cy="551022"/>
          </a:xfrm>
        </p:spPr>
        <p:txBody>
          <a:bodyPr>
            <a:normAutofit fontScale="90000"/>
          </a:bodyPr>
          <a:lstStyle/>
          <a:p>
            <a:r>
              <a:rPr lang="en-US" altLang="ko-KR" dirty="0" smtClean="0">
                <a:latin typeface="Arial" pitchFamily="34" charset="0"/>
                <a:cs typeface="Arial" pitchFamily="34" charset="0"/>
              </a:rPr>
              <a:t>Slope retrievals </a:t>
            </a:r>
            <a:r>
              <a:rPr lang="en-US" altLang="ko-KR" sz="4000" dirty="0">
                <a:latin typeface="Arial" pitchFamily="34" charset="0"/>
                <a:ea typeface="Arial Unicode MS" pitchFamily="50" charset="-127"/>
                <a:cs typeface="Arial" pitchFamily="34" charset="0"/>
              </a:rPr>
              <a:t>(</a:t>
            </a:r>
            <a:r>
              <a:rPr lang="en-US" altLang="ko-KR" sz="4000" b="1" dirty="0" err="1">
                <a:solidFill>
                  <a:srgbClr val="FF0000"/>
                </a:solidFill>
                <a:latin typeface="Arial" pitchFamily="34" charset="0"/>
                <a:cs typeface="Arial" pitchFamily="34" charset="0"/>
              </a:rPr>
              <a:t>m</a:t>
            </a:r>
            <a:r>
              <a:rPr lang="en-US" altLang="ko-KR" sz="4000" b="1" baseline="-25000" dirty="0" err="1">
                <a:solidFill>
                  <a:srgbClr val="FF0000"/>
                </a:solidFill>
                <a:latin typeface="Arial" pitchFamily="34" charset="0"/>
                <a:cs typeface="Arial" pitchFamily="34" charset="0"/>
              </a:rPr>
              <a:t>org</a:t>
            </a:r>
            <a:r>
              <a:rPr lang="en-US" altLang="ko-KR" sz="4000" b="1" dirty="0">
                <a:latin typeface="Arial" pitchFamily="34" charset="0"/>
                <a:cs typeface="Arial" pitchFamily="34" charset="0"/>
              </a:rPr>
              <a:t> vs. </a:t>
            </a:r>
            <a:r>
              <a:rPr lang="en-US" altLang="ko-KR" sz="4000" b="1" dirty="0" err="1">
                <a:solidFill>
                  <a:srgbClr val="0033CC"/>
                </a:solidFill>
                <a:latin typeface="Arial" pitchFamily="34" charset="0"/>
                <a:cs typeface="Arial" pitchFamily="34" charset="0"/>
              </a:rPr>
              <a:t>m</a:t>
            </a:r>
            <a:r>
              <a:rPr lang="en-US" altLang="ko-KR" sz="4000" b="1" baseline="-25000" dirty="0" err="1">
                <a:solidFill>
                  <a:srgbClr val="0033CC"/>
                </a:solidFill>
                <a:latin typeface="Arial" pitchFamily="34" charset="0"/>
                <a:cs typeface="Arial" pitchFamily="34" charset="0"/>
              </a:rPr>
              <a:t>est</a:t>
            </a:r>
            <a:r>
              <a:rPr lang="en-US" altLang="ko-KR" sz="3100" b="1" dirty="0">
                <a:solidFill>
                  <a:srgbClr val="0033CC"/>
                </a:solidFill>
                <a:latin typeface="Arial" pitchFamily="34" charset="0"/>
                <a:ea typeface="Arial Unicode MS" pitchFamily="50" charset="-127"/>
                <a:cs typeface="Arial" pitchFamily="34" charset="0"/>
              </a:rPr>
              <a:t>(MBCC)</a:t>
            </a:r>
            <a:r>
              <a:rPr lang="en-US" altLang="ko-KR" sz="4000" b="1" dirty="0">
                <a:latin typeface="Arial" pitchFamily="34" charset="0"/>
                <a:ea typeface="Arial Unicode MS" pitchFamily="50" charset="-127"/>
                <a:cs typeface="Arial" pitchFamily="34" charset="0"/>
              </a:rPr>
              <a:t> vs. </a:t>
            </a:r>
            <a:r>
              <a:rPr lang="en-US" altLang="ko-KR" sz="4000" b="1" dirty="0" err="1">
                <a:solidFill>
                  <a:srgbClr val="009900"/>
                </a:solidFill>
                <a:latin typeface="Arial" pitchFamily="34" charset="0"/>
                <a:ea typeface="Arial Unicode MS" pitchFamily="50" charset="-127"/>
                <a:cs typeface="Arial" pitchFamily="34" charset="0"/>
              </a:rPr>
              <a:t>m</a:t>
            </a:r>
            <a:r>
              <a:rPr lang="en-US" altLang="ko-KR" sz="4000" b="1" baseline="-25000" dirty="0" err="1">
                <a:solidFill>
                  <a:srgbClr val="009900"/>
                </a:solidFill>
                <a:latin typeface="Arial" pitchFamily="34" charset="0"/>
                <a:ea typeface="Arial Unicode MS" pitchFamily="50" charset="-127"/>
                <a:cs typeface="Arial" pitchFamily="34" charset="0"/>
              </a:rPr>
              <a:t>GSICS</a:t>
            </a:r>
            <a:r>
              <a:rPr lang="en-US" altLang="ko-KR" sz="4000" dirty="0">
                <a:latin typeface="Arial" pitchFamily="34" charset="0"/>
                <a:ea typeface="Arial Unicode MS" pitchFamily="50" charset="-127"/>
                <a:cs typeface="Arial" pitchFamily="34" charset="0"/>
              </a:rPr>
              <a:t>)</a:t>
            </a:r>
            <a:endParaRPr lang="ko-KR" altLang="en-US" sz="4000" dirty="0">
              <a:latin typeface="Arial" pitchFamily="34" charset="0"/>
              <a:cs typeface="Arial" pitchFamily="34" charset="0"/>
            </a:endParaRPr>
          </a:p>
        </p:txBody>
      </p:sp>
      <p:sp>
        <p:nvSpPr>
          <p:cNvPr id="10" name="모서리가 둥근 직사각형 9"/>
          <p:cNvSpPr/>
          <p:nvPr/>
        </p:nvSpPr>
        <p:spPr>
          <a:xfrm>
            <a:off x="6101389" y="1127324"/>
            <a:ext cx="5851264" cy="162088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14"/>
          <p:cNvSpPr/>
          <p:nvPr/>
        </p:nvSpPr>
        <p:spPr>
          <a:xfrm>
            <a:off x="9366205" y="679100"/>
            <a:ext cx="1096775" cy="461665"/>
          </a:xfrm>
          <a:prstGeom prst="rect">
            <a:avLst/>
          </a:prstGeom>
        </p:spPr>
        <p:txBody>
          <a:bodyPr wrap="none">
            <a:spAutoFit/>
          </a:bodyPr>
          <a:lstStyle/>
          <a:p>
            <a:r>
              <a:rPr lang="en-US" altLang="ko-KR" sz="2400" b="1" dirty="0" err="1">
                <a:solidFill>
                  <a:srgbClr val="00B050"/>
                </a:solidFill>
                <a:latin typeface="Arial" pitchFamily="34" charset="0"/>
                <a:ea typeface="Arial Unicode MS" pitchFamily="50" charset="-127"/>
                <a:cs typeface="Arial" pitchFamily="34" charset="0"/>
              </a:rPr>
              <a:t>m</a:t>
            </a:r>
            <a:r>
              <a:rPr lang="en-US" altLang="ko-KR" sz="2400" b="1" baseline="-25000" dirty="0" err="1">
                <a:solidFill>
                  <a:srgbClr val="00B050"/>
                </a:solidFill>
                <a:latin typeface="Arial" pitchFamily="34" charset="0"/>
                <a:ea typeface="Arial Unicode MS" pitchFamily="50" charset="-127"/>
                <a:cs typeface="Arial" pitchFamily="34" charset="0"/>
              </a:rPr>
              <a:t>GSICS</a:t>
            </a:r>
            <a:endParaRPr lang="ko-KR" altLang="en-US" sz="2400" dirty="0">
              <a:solidFill>
                <a:srgbClr val="00B050"/>
              </a:solidFill>
            </a:endParaRPr>
          </a:p>
        </p:txBody>
      </p:sp>
      <p:sp>
        <p:nvSpPr>
          <p:cNvPr id="16" name="직사각형 15"/>
          <p:cNvSpPr/>
          <p:nvPr/>
        </p:nvSpPr>
        <p:spPr>
          <a:xfrm>
            <a:off x="3343446" y="4950160"/>
            <a:ext cx="1588897" cy="461665"/>
          </a:xfrm>
          <a:prstGeom prst="rect">
            <a:avLst/>
          </a:prstGeom>
        </p:spPr>
        <p:txBody>
          <a:bodyPr wrap="none">
            <a:spAutoFit/>
          </a:bodyPr>
          <a:lstStyle/>
          <a:p>
            <a:r>
              <a:rPr lang="en-US" altLang="ko-KR" sz="2400" b="1" dirty="0" err="1">
                <a:solidFill>
                  <a:srgbClr val="0033CC"/>
                </a:solidFill>
                <a:latin typeface="Arial" pitchFamily="34" charset="0"/>
                <a:cs typeface="Arial" pitchFamily="34" charset="0"/>
              </a:rPr>
              <a:t>m</a:t>
            </a:r>
            <a:r>
              <a:rPr lang="en-US" altLang="ko-KR" sz="2400" b="1" baseline="-25000" dirty="0" err="1">
                <a:solidFill>
                  <a:srgbClr val="0033CC"/>
                </a:solidFill>
                <a:latin typeface="Arial" pitchFamily="34" charset="0"/>
                <a:cs typeface="Arial" pitchFamily="34" charset="0"/>
              </a:rPr>
              <a:t>est</a:t>
            </a:r>
            <a:r>
              <a:rPr lang="en-US" altLang="ko-KR" dirty="0">
                <a:solidFill>
                  <a:srgbClr val="0033CC"/>
                </a:solidFill>
                <a:latin typeface="Arial" pitchFamily="34" charset="0"/>
                <a:ea typeface="Arial Unicode MS" pitchFamily="50" charset="-127"/>
                <a:cs typeface="Arial" pitchFamily="34" charset="0"/>
              </a:rPr>
              <a:t>(MBCC)</a:t>
            </a:r>
            <a:endParaRPr lang="ko-KR" altLang="en-US" dirty="0">
              <a:solidFill>
                <a:srgbClr val="0033CC"/>
              </a:solidFill>
            </a:endParaRPr>
          </a:p>
        </p:txBody>
      </p:sp>
      <p:sp>
        <p:nvSpPr>
          <p:cNvPr id="17" name="직사각형 16"/>
          <p:cNvSpPr/>
          <p:nvPr/>
        </p:nvSpPr>
        <p:spPr>
          <a:xfrm>
            <a:off x="2418154" y="833687"/>
            <a:ext cx="788999" cy="461665"/>
          </a:xfrm>
          <a:prstGeom prst="rect">
            <a:avLst/>
          </a:prstGeom>
        </p:spPr>
        <p:txBody>
          <a:bodyPr wrap="none">
            <a:spAutoFit/>
          </a:bodyPr>
          <a:lstStyle/>
          <a:p>
            <a:r>
              <a:rPr lang="en-US" altLang="ko-KR" sz="2400" b="1" dirty="0" err="1">
                <a:solidFill>
                  <a:srgbClr val="FF0000"/>
                </a:solidFill>
                <a:latin typeface="Arial" pitchFamily="34" charset="0"/>
                <a:cs typeface="Arial" pitchFamily="34" charset="0"/>
              </a:rPr>
              <a:t>m</a:t>
            </a:r>
            <a:r>
              <a:rPr lang="en-US" altLang="ko-KR" sz="2400" b="1" baseline="-25000" dirty="0" err="1">
                <a:solidFill>
                  <a:srgbClr val="FF0000"/>
                </a:solidFill>
                <a:latin typeface="Arial" pitchFamily="34" charset="0"/>
                <a:cs typeface="Arial" pitchFamily="34" charset="0"/>
              </a:rPr>
              <a:t>org</a:t>
            </a:r>
            <a:endParaRPr lang="ko-KR" altLang="en-US" sz="2400" dirty="0">
              <a:solidFill>
                <a:srgbClr val="FF0000"/>
              </a:solidFill>
            </a:endParaRPr>
          </a:p>
        </p:txBody>
      </p:sp>
      <p:sp>
        <p:nvSpPr>
          <p:cNvPr id="9" name="TextBox 8"/>
          <p:cNvSpPr txBox="1"/>
          <p:nvPr/>
        </p:nvSpPr>
        <p:spPr>
          <a:xfrm>
            <a:off x="6266510" y="6362818"/>
            <a:ext cx="5642183" cy="369332"/>
          </a:xfrm>
          <a:prstGeom prst="rect">
            <a:avLst/>
          </a:prstGeom>
          <a:noFill/>
        </p:spPr>
        <p:txBody>
          <a:bodyPr wrap="square" rtlCol="0">
            <a:spAutoFit/>
          </a:bodyPr>
          <a:lstStyle/>
          <a:p>
            <a:pPr marL="285750" indent="-285750">
              <a:buFont typeface="Wingdings" panose="05000000000000000000" pitchFamily="2" charset="2"/>
              <a:buChar char="Ø"/>
            </a:pPr>
            <a:r>
              <a:rPr lang="en-US" altLang="ko-KR" b="1" dirty="0" smtClean="0">
                <a:solidFill>
                  <a:srgbClr val="0033CC"/>
                </a:solidFill>
                <a:latin typeface="Arial" panose="020B0604020202020204" pitchFamily="34" charset="0"/>
                <a:cs typeface="Arial" panose="020B0604020202020204" pitchFamily="34" charset="0"/>
              </a:rPr>
              <a:t>Collaboration with NOAA (Fred and </a:t>
            </a:r>
            <a:r>
              <a:rPr lang="en-US" altLang="ko-KR" b="1" dirty="0" err="1" smtClean="0">
                <a:solidFill>
                  <a:srgbClr val="0033CC"/>
                </a:solidFill>
                <a:latin typeface="Arial" panose="020B0604020202020204" pitchFamily="34" charset="0"/>
                <a:cs typeface="Arial" panose="020B0604020202020204" pitchFamily="34" charset="0"/>
              </a:rPr>
              <a:t>Fangfang</a:t>
            </a:r>
            <a:r>
              <a:rPr lang="en-US" altLang="ko-KR" b="1" dirty="0" smtClean="0">
                <a:solidFill>
                  <a:srgbClr val="0033CC"/>
                </a:solidFill>
                <a:latin typeface="Arial" panose="020B0604020202020204" pitchFamily="34" charset="0"/>
                <a:cs typeface="Arial" panose="020B0604020202020204" pitchFamily="34" charset="0"/>
              </a:rPr>
              <a:t>)</a:t>
            </a:r>
            <a:endParaRPr lang="ko-KR" altLang="en-US" b="1" dirty="0">
              <a:solidFill>
                <a:srgbClr val="00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7517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직사각형 1"/>
              <p:cNvSpPr/>
              <p:nvPr/>
            </p:nvSpPr>
            <p:spPr>
              <a:xfrm>
                <a:off x="157330" y="1010760"/>
                <a:ext cx="5820702" cy="3964868"/>
              </a:xfrm>
              <a:prstGeom prst="rect">
                <a:avLst/>
              </a:prstGeom>
            </p:spPr>
            <p:txBody>
              <a:bodyPr wrap="square">
                <a:spAutoFit/>
              </a:bodyPr>
              <a:lstStyle/>
              <a:p>
                <a:pPr marL="742950" lvl="1" indent="-285750">
                  <a:lnSpc>
                    <a:spcPct val="150000"/>
                  </a:lnSpc>
                  <a:buFont typeface="Arial" pitchFamily="34" charset="0"/>
                  <a:buChar char="•"/>
                </a:pPr>
                <a:r>
                  <a:rPr lang="en-US" altLang="ko-KR" sz="1600" dirty="0" smtClean="0">
                    <a:latin typeface="Arial" pitchFamily="34" charset="0"/>
                    <a:cs typeface="Arial" pitchFamily="34" charset="0"/>
                  </a:rPr>
                  <a:t>  </a:t>
                </a:r>
                <a14:m>
                  <m:oMath xmlns:m="http://schemas.openxmlformats.org/officeDocument/2006/math">
                    <m:sSub>
                      <m:sSubPr>
                        <m:ctrlPr>
                          <a:rPr lang="en-US" altLang="ko-KR" sz="1600" i="1">
                            <a:latin typeface="Cambria Math" panose="02040503050406030204" pitchFamily="18" charset="0"/>
                          </a:rPr>
                        </m:ctrlPr>
                      </m:sSubPr>
                      <m:e>
                        <m:r>
                          <a:rPr lang="en-US" altLang="ko-KR" sz="1600" i="1">
                            <a:latin typeface="Cambria Math"/>
                          </a:rPr>
                          <m:t>𝐼</m:t>
                        </m:r>
                      </m:e>
                      <m:sub>
                        <m:r>
                          <a:rPr lang="en-US" altLang="ko-KR" sz="1600" i="1">
                            <a:latin typeface="Cambria Math"/>
                          </a:rPr>
                          <m:t>𝐿𝐸𝑂</m:t>
                        </m:r>
                      </m:sub>
                    </m:sSub>
                    <m:r>
                      <a:rPr lang="en-US" altLang="ko-KR" sz="1600" i="1">
                        <a:latin typeface="Cambria Math"/>
                      </a:rPr>
                      <m:t>=</m:t>
                    </m:r>
                    <m:r>
                      <a:rPr lang="en-US" altLang="ko-KR" sz="1600" i="1">
                        <a:latin typeface="Cambria Math"/>
                      </a:rPr>
                      <m:t>𝑏</m:t>
                    </m:r>
                    <m:r>
                      <a:rPr lang="en-US" altLang="ko-KR" sz="1600" i="1">
                        <a:latin typeface="Cambria Math"/>
                      </a:rPr>
                      <m:t>+</m:t>
                    </m:r>
                    <m:sSub>
                      <m:sSubPr>
                        <m:ctrlPr>
                          <a:rPr lang="en-US" altLang="ko-KR" sz="1600" i="1" smtClean="0">
                            <a:solidFill>
                              <a:srgbClr val="009900"/>
                            </a:solidFill>
                            <a:latin typeface="Cambria Math" panose="02040503050406030204" pitchFamily="18" charset="0"/>
                          </a:rPr>
                        </m:ctrlPr>
                      </m:sSubPr>
                      <m:e>
                        <m:r>
                          <a:rPr lang="en-US" altLang="ko-KR" sz="1600" i="1">
                            <a:solidFill>
                              <a:srgbClr val="009900"/>
                            </a:solidFill>
                            <a:latin typeface="Cambria Math"/>
                          </a:rPr>
                          <m:t>𝑚</m:t>
                        </m:r>
                      </m:e>
                      <m:sub>
                        <m:r>
                          <a:rPr lang="en-US" altLang="ko-KR" sz="1600" i="1">
                            <a:solidFill>
                              <a:srgbClr val="009900"/>
                            </a:solidFill>
                            <a:latin typeface="Cambria Math"/>
                          </a:rPr>
                          <m:t>𝐺𝑆𝐼𝐶𝑆</m:t>
                        </m:r>
                      </m:sub>
                    </m:sSub>
                    <m:r>
                      <a:rPr lang="en-US" altLang="ko-KR" sz="1600" i="1">
                        <a:latin typeface="Cambria Math"/>
                      </a:rPr>
                      <m:t>∗</m:t>
                    </m:r>
                    <m:sSub>
                      <m:sSubPr>
                        <m:ctrlPr>
                          <a:rPr lang="en-US" altLang="ko-KR" sz="1600" i="1">
                            <a:latin typeface="Cambria Math" panose="02040503050406030204" pitchFamily="18" charset="0"/>
                          </a:rPr>
                        </m:ctrlPr>
                      </m:sSubPr>
                      <m:e>
                        <m:r>
                          <a:rPr lang="en-US" altLang="ko-KR" sz="1600" i="1">
                            <a:latin typeface="Cambria Math"/>
                          </a:rPr>
                          <m:t>𝐶</m:t>
                        </m:r>
                      </m:e>
                      <m:sub>
                        <m:r>
                          <a:rPr lang="en-US" altLang="ko-KR" sz="1600" i="1">
                            <a:latin typeface="Cambria Math"/>
                          </a:rPr>
                          <m:t>𝐺𝐸𝑂</m:t>
                        </m:r>
                      </m:sub>
                    </m:sSub>
                  </m:oMath>
                </a14:m>
                <a:r>
                  <a:rPr lang="en-US" altLang="ko-KR" sz="1600" dirty="0" smtClean="0">
                    <a:latin typeface="Arial" pitchFamily="34" charset="0"/>
                    <a:cs typeface="Arial" pitchFamily="34" charset="0"/>
                  </a:rPr>
                  <a:t>         </a:t>
                </a:r>
                <a:br>
                  <a:rPr lang="en-US" altLang="ko-KR" sz="1600" dirty="0" smtClean="0">
                    <a:latin typeface="Arial" pitchFamily="34" charset="0"/>
                    <a:cs typeface="Arial" pitchFamily="34" charset="0"/>
                  </a:rPr>
                </a:br>
                <a:r>
                  <a:rPr lang="en-US" altLang="ko-KR" sz="1600" dirty="0" smtClean="0">
                    <a:latin typeface="Arial" pitchFamily="34" charset="0"/>
                    <a:cs typeface="Arial" pitchFamily="34" charset="0"/>
                  </a:rPr>
                  <a:t> </a:t>
                </a:r>
                <a14:m>
                  <m:oMath xmlns:m="http://schemas.openxmlformats.org/officeDocument/2006/math">
                    <m:sSub>
                      <m:sSubPr>
                        <m:ctrlPr>
                          <a:rPr lang="en-US" altLang="ko-KR" sz="1600" i="1">
                            <a:latin typeface="Cambria Math" panose="02040503050406030204" pitchFamily="18" charset="0"/>
                          </a:rPr>
                        </m:ctrlPr>
                      </m:sSubPr>
                      <m:e>
                        <m:r>
                          <a:rPr lang="en-US" altLang="ko-KR" sz="1600" i="1">
                            <a:latin typeface="Cambria Math"/>
                          </a:rPr>
                          <m:t>𝐼</m:t>
                        </m:r>
                      </m:e>
                      <m:sub>
                        <m:r>
                          <a:rPr lang="en-US" altLang="ko-KR" sz="1600" i="1">
                            <a:latin typeface="Cambria Math"/>
                          </a:rPr>
                          <m:t>𝐺𝐸𝑂</m:t>
                        </m:r>
                      </m:sub>
                    </m:sSub>
                  </m:oMath>
                </a14:m>
                <a:r>
                  <a:rPr lang="en-US" altLang="ko-KR" sz="1400" dirty="0">
                    <a:latin typeface="Arial" pitchFamily="34" charset="0"/>
                    <a:cs typeface="Arial" pitchFamily="34" charset="0"/>
                  </a:rPr>
                  <a:t> </a:t>
                </a:r>
                <a:r>
                  <a:rPr lang="en-US" altLang="ko-KR" sz="1400" dirty="0" smtClean="0">
                    <a:latin typeface="Arial" pitchFamily="34" charset="0"/>
                    <a:cs typeface="Arial" pitchFamily="34" charset="0"/>
                  </a:rPr>
                  <a:t>[Wm</a:t>
                </a:r>
                <a:r>
                  <a:rPr lang="en-US" altLang="ko-KR" sz="1400" baseline="30000" dirty="0">
                    <a:latin typeface="Arial" pitchFamily="34" charset="0"/>
                    <a:cs typeface="Arial" pitchFamily="34" charset="0"/>
                  </a:rPr>
                  <a:t>-2</a:t>
                </a:r>
                <a:r>
                  <a:rPr lang="en-US" altLang="ko-KR" sz="1400" dirty="0" smtClean="0">
                    <a:latin typeface="Arial" pitchFamily="34" charset="0"/>
                    <a:cs typeface="Arial" pitchFamily="34" charset="0"/>
                  </a:rPr>
                  <a:t>str</a:t>
                </a:r>
                <a:r>
                  <a:rPr lang="en-US" altLang="ko-KR" sz="1400" baseline="30000" dirty="0" smtClean="0">
                    <a:latin typeface="Arial" pitchFamily="34" charset="0"/>
                    <a:cs typeface="Arial" pitchFamily="34" charset="0"/>
                  </a:rPr>
                  <a:t>-1</a:t>
                </a:r>
                <a:r>
                  <a:rPr lang="en-US" altLang="ko-KR" sz="1400" dirty="0" smtClean="0">
                    <a:latin typeface="Arial" pitchFamily="34" charset="0"/>
                    <a:cs typeface="Arial" pitchFamily="34" charset="0"/>
                  </a:rPr>
                  <a:t>m</a:t>
                </a:r>
                <a:r>
                  <a:rPr lang="en-US" altLang="ko-KR" sz="1400" baseline="30000" dirty="0" smtClean="0">
                    <a:latin typeface="Arial" pitchFamily="34" charset="0"/>
                    <a:cs typeface="Arial" pitchFamily="34" charset="0"/>
                  </a:rPr>
                  <a:t>-1</a:t>
                </a:r>
                <a:r>
                  <a:rPr lang="en-US" altLang="ko-KR" sz="1400" dirty="0" smtClean="0">
                    <a:latin typeface="Arial" pitchFamily="34" charset="0"/>
                    <a:cs typeface="Arial" pitchFamily="34" charset="0"/>
                  </a:rPr>
                  <a:t>]</a:t>
                </a:r>
                <a:r>
                  <a:rPr lang="en-US" altLang="ko-KR" sz="1600" dirty="0" smtClean="0">
                    <a:latin typeface="Arial" pitchFamily="34" charset="0"/>
                    <a:cs typeface="Arial" pitchFamily="34" charset="0"/>
                  </a:rPr>
                  <a:t>,  </a:t>
                </a:r>
                <a14:m>
                  <m:oMath xmlns:m="http://schemas.openxmlformats.org/officeDocument/2006/math">
                    <m:sSub>
                      <m:sSubPr>
                        <m:ctrlPr>
                          <a:rPr lang="en-US" altLang="ko-KR" sz="1600" i="1">
                            <a:latin typeface="Cambria Math" panose="02040503050406030204" pitchFamily="18" charset="0"/>
                          </a:rPr>
                        </m:ctrlPr>
                      </m:sSubPr>
                      <m:e>
                        <m:r>
                          <a:rPr lang="en-US" altLang="ko-KR" sz="1600" i="1">
                            <a:latin typeface="Cambria Math"/>
                          </a:rPr>
                          <m:t>𝐼</m:t>
                        </m:r>
                      </m:e>
                      <m:sub>
                        <m:r>
                          <a:rPr lang="en-US" altLang="ko-KR" sz="1600" i="1">
                            <a:latin typeface="Cambria Math"/>
                          </a:rPr>
                          <m:t>𝐿𝐸𝑂</m:t>
                        </m:r>
                      </m:sub>
                    </m:sSub>
                  </m:oMath>
                </a14:m>
                <a:r>
                  <a:rPr lang="en-US" altLang="ko-KR" sz="1600" dirty="0">
                    <a:latin typeface="Arial" pitchFamily="34" charset="0"/>
                    <a:cs typeface="Arial" pitchFamily="34" charset="0"/>
                  </a:rPr>
                  <a:t> </a:t>
                </a:r>
                <a:r>
                  <a:rPr lang="en-US" altLang="ko-KR" sz="1400" dirty="0" smtClean="0">
                    <a:latin typeface="Arial" pitchFamily="34" charset="0"/>
                    <a:cs typeface="Arial" pitchFamily="34" charset="0"/>
                  </a:rPr>
                  <a:t>[mWm</a:t>
                </a:r>
                <a:r>
                  <a:rPr lang="en-US" altLang="ko-KR" sz="1400" baseline="30000" dirty="0">
                    <a:latin typeface="Arial" pitchFamily="34" charset="0"/>
                    <a:cs typeface="Arial" pitchFamily="34" charset="0"/>
                  </a:rPr>
                  <a:t>-2</a:t>
                </a:r>
                <a:r>
                  <a:rPr lang="en-US" altLang="ko-KR" sz="1400" dirty="0" smtClean="0">
                    <a:latin typeface="Arial" pitchFamily="34" charset="0"/>
                    <a:cs typeface="Arial" pitchFamily="34" charset="0"/>
                  </a:rPr>
                  <a:t>str</a:t>
                </a:r>
                <a:r>
                  <a:rPr lang="en-US" altLang="ko-KR" sz="1400" baseline="30000" dirty="0" smtClean="0">
                    <a:latin typeface="Arial" pitchFamily="34" charset="0"/>
                    <a:cs typeface="Arial" pitchFamily="34" charset="0"/>
                  </a:rPr>
                  <a:t>-1</a:t>
                </a:r>
                <a:r>
                  <a:rPr lang="en-US" altLang="ko-KR" sz="1400" dirty="0" smtClean="0">
                    <a:latin typeface="Arial" pitchFamily="34" charset="0"/>
                    <a:cs typeface="Arial" pitchFamily="34" charset="0"/>
                  </a:rPr>
                  <a:t>cm</a:t>
                </a:r>
                <a:r>
                  <a:rPr lang="en-US" altLang="ko-KR" sz="1400" baseline="30000" dirty="0" smtClean="0">
                    <a:latin typeface="Arial" pitchFamily="34" charset="0"/>
                    <a:cs typeface="Arial" pitchFamily="34" charset="0"/>
                  </a:rPr>
                  <a:t>-1</a:t>
                </a:r>
                <a:r>
                  <a:rPr lang="en-US" altLang="ko-KR" sz="1400" dirty="0" smtClean="0">
                    <a:latin typeface="Arial" pitchFamily="34" charset="0"/>
                    <a:cs typeface="Arial" pitchFamily="34" charset="0"/>
                  </a:rPr>
                  <a:t>]</a:t>
                </a:r>
                <a:endParaRPr lang="en-US" altLang="ko-KR" sz="1600" dirty="0">
                  <a:latin typeface="Arial" pitchFamily="34" charset="0"/>
                  <a:cs typeface="Arial" pitchFamily="34" charset="0"/>
                </a:endParaRPr>
              </a:p>
              <a:p>
                <a:pPr marL="742950" lvl="1" indent="-285750">
                  <a:lnSpc>
                    <a:spcPct val="150000"/>
                  </a:lnSpc>
                  <a:buFontTx/>
                  <a:buChar char="-"/>
                </a:pPr>
                <a:r>
                  <a:rPr lang="en-US" altLang="ko-KR" sz="1600" dirty="0" smtClean="0">
                    <a:latin typeface="Arial" pitchFamily="34" charset="0"/>
                    <a:cs typeface="Arial" pitchFamily="34" charset="0"/>
                  </a:rPr>
                  <a:t>To retrieval </a:t>
                </a:r>
                <a14:m>
                  <m:oMath xmlns:m="http://schemas.openxmlformats.org/officeDocument/2006/math">
                    <m:sSub>
                      <m:sSubPr>
                        <m:ctrlPr>
                          <a:rPr lang="en-US" altLang="ko-KR" sz="1600" i="1" smtClean="0">
                            <a:latin typeface="Cambria Math" panose="02040503050406030204" pitchFamily="18" charset="0"/>
                          </a:rPr>
                        </m:ctrlPr>
                      </m:sSubPr>
                      <m:e>
                        <m:r>
                          <a:rPr lang="en-US" altLang="ko-KR" sz="1600" i="1">
                            <a:latin typeface="Cambria Math"/>
                          </a:rPr>
                          <m:t>𝑚</m:t>
                        </m:r>
                      </m:e>
                      <m:sub>
                        <m:r>
                          <a:rPr lang="en-US" altLang="ko-KR" sz="1600" i="1">
                            <a:latin typeface="Cambria Math"/>
                          </a:rPr>
                          <m:t>𝐺𝑆𝐼𝐶𝑆</m:t>
                        </m:r>
                      </m:sub>
                    </m:sSub>
                  </m:oMath>
                </a14:m>
                <a:endParaRPr lang="en-US" altLang="ko-KR" sz="1600" i="1" dirty="0" smtClean="0">
                  <a:latin typeface="Cambria Math"/>
                </a:endParaRPr>
              </a:p>
              <a:p>
                <a:pPr lvl="1">
                  <a:lnSpc>
                    <a:spcPct val="150000"/>
                  </a:lnSpc>
                </a:pPr>
                <a:r>
                  <a:rPr lang="en-US" altLang="ko-KR" dirty="0" smtClean="0"/>
                  <a:t>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a:rPr>
                          <m:t>𝐼</m:t>
                        </m:r>
                      </m:e>
                      <m:sub>
                        <m:r>
                          <a:rPr lang="en-US" altLang="ko-KR" i="1">
                            <a:latin typeface="Cambria Math"/>
                          </a:rPr>
                          <m:t>𝐺𝐸𝑂</m:t>
                        </m:r>
                      </m:sub>
                    </m:sSub>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𝑟</m:t>
                        </m:r>
                      </m:sub>
                    </m:sSub>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𝑏</m:t>
                        </m:r>
                      </m:e>
                      <m:sub>
                        <m:r>
                          <a:rPr lang="en-US" altLang="ko-KR" i="1">
                            <a:latin typeface="Cambria Math"/>
                          </a:rPr>
                          <m:t>𝑟</m:t>
                        </m:r>
                      </m:sub>
                    </m:sSub>
                    <m:sSub>
                      <m:sSubPr>
                        <m:ctrlPr>
                          <a:rPr lang="en-US" altLang="ko-KR" i="1">
                            <a:latin typeface="Cambria Math" panose="02040503050406030204" pitchFamily="18" charset="0"/>
                          </a:rPr>
                        </m:ctrlPr>
                      </m:sSubPr>
                      <m:e>
                        <m:r>
                          <a:rPr lang="en-US" altLang="ko-KR" i="1">
                            <a:latin typeface="Cambria Math"/>
                          </a:rPr>
                          <m:t>𝐼</m:t>
                        </m:r>
                      </m:e>
                      <m:sub>
                        <m:r>
                          <a:rPr lang="en-US" altLang="ko-KR" i="1">
                            <a:latin typeface="Cambria Math"/>
                          </a:rPr>
                          <m:t>𝐿𝐸𝑂</m:t>
                        </m:r>
                      </m:sub>
                    </m:sSub>
                  </m:oMath>
                </a14:m>
                <a:r>
                  <a:rPr lang="en-US" altLang="ko-KR" dirty="0" smtClean="0">
                    <a:latin typeface="Arial" pitchFamily="34" charset="0"/>
                    <a:cs typeface="Arial" pitchFamily="34" charset="0"/>
                  </a:rPr>
                  <a:t> </a:t>
                </a:r>
                <a:r>
                  <a:rPr lang="en-US" altLang="ko-KR" sz="1600" dirty="0">
                    <a:latin typeface="Arial" pitchFamily="34" charset="0"/>
                    <a:cs typeface="Arial" pitchFamily="34" charset="0"/>
                  </a:rPr>
                  <a:t>[</a:t>
                </a:r>
                <a:r>
                  <a:rPr lang="en-US" altLang="ko-KR" sz="1600" dirty="0" smtClean="0">
                    <a:latin typeface="Arial" pitchFamily="34" charset="0"/>
                    <a:cs typeface="Arial" pitchFamily="34" charset="0"/>
                  </a:rPr>
                  <a:t>Wm</a:t>
                </a:r>
                <a:r>
                  <a:rPr lang="en-US" altLang="ko-KR" sz="1600" baseline="30000" dirty="0">
                    <a:latin typeface="Arial" pitchFamily="34" charset="0"/>
                    <a:cs typeface="Arial" pitchFamily="34" charset="0"/>
                  </a:rPr>
                  <a:t>-2</a:t>
                </a:r>
                <a:r>
                  <a:rPr lang="en-US" altLang="ko-KR" sz="1600" dirty="0" smtClean="0">
                    <a:latin typeface="Arial" pitchFamily="34" charset="0"/>
                    <a:cs typeface="Arial" pitchFamily="34" charset="0"/>
                  </a:rPr>
                  <a:t>str</a:t>
                </a:r>
                <a:r>
                  <a:rPr lang="en-US" altLang="ko-KR" sz="1600" baseline="30000" dirty="0" smtClean="0">
                    <a:latin typeface="Arial" pitchFamily="34" charset="0"/>
                    <a:cs typeface="Arial" pitchFamily="34" charset="0"/>
                  </a:rPr>
                  <a:t>-1</a:t>
                </a:r>
                <a:r>
                  <a:rPr lang="en-US" altLang="ko-KR" sz="1600" dirty="0" smtClean="0">
                    <a:latin typeface="Arial" pitchFamily="34" charset="0"/>
                    <a:cs typeface="Arial" pitchFamily="34" charset="0"/>
                  </a:rPr>
                  <a:t>m</a:t>
                </a:r>
                <a:r>
                  <a:rPr lang="en-US" altLang="ko-KR" sz="1600" baseline="30000" dirty="0" smtClean="0">
                    <a:latin typeface="Arial" pitchFamily="34" charset="0"/>
                    <a:cs typeface="Arial" pitchFamily="34" charset="0"/>
                  </a:rPr>
                  <a:t>-1</a:t>
                </a:r>
                <a:r>
                  <a:rPr lang="en-US" altLang="ko-KR" sz="1600" dirty="0">
                    <a:latin typeface="Arial" pitchFamily="34" charset="0"/>
                    <a:cs typeface="Arial" pitchFamily="34" charset="0"/>
                  </a:rPr>
                  <a:t>]</a:t>
                </a:r>
                <a:r>
                  <a:rPr lang="en-US" altLang="ko-KR" dirty="0" smtClean="0">
                    <a:latin typeface="Arial" pitchFamily="34" charset="0"/>
                    <a:cs typeface="Arial" pitchFamily="34" charset="0"/>
                  </a:rPr>
                  <a:t>     </a:t>
                </a:r>
                <a:endParaRPr lang="en-US" altLang="ko-KR" dirty="0">
                  <a:solidFill>
                    <a:srgbClr val="FF0000"/>
                  </a:solidFill>
                  <a:latin typeface="Arial" pitchFamily="34" charset="0"/>
                  <a:cs typeface="Arial" pitchFamily="34" charset="0"/>
                </a:endParaRPr>
              </a:p>
              <a:p>
                <a:pPr lvl="1">
                  <a:lnSpc>
                    <a:spcPct val="150000"/>
                  </a:lnSpc>
                </a:pPr>
                <a:r>
                  <a:rPr lang="en-US" altLang="ko-KR" dirty="0">
                    <a:solidFill>
                      <a:srgbClr val="FF0000"/>
                    </a:solidFill>
                    <a:latin typeface="Arial" pitchFamily="34" charset="0"/>
                    <a:cs typeface="Arial" pitchFamily="34" charset="0"/>
                  </a:rPr>
                  <a:t> </a:t>
                </a:r>
                <a:r>
                  <a:rPr lang="en-US" altLang="ko-KR" dirty="0" smtClean="0">
                    <a:solidFill>
                      <a:srgbClr val="FF0000"/>
                    </a:solidFill>
                    <a:latin typeface="Arial" pitchFamily="34" charset="0"/>
                    <a:cs typeface="Arial" pitchFamily="34" charset="0"/>
                  </a:rPr>
                  <a:t>    </a:t>
                </a:r>
                <a14:m>
                  <m:oMath xmlns:m="http://schemas.openxmlformats.org/officeDocument/2006/math">
                    <m:sSub>
                      <m:sSubPr>
                        <m:ctrlPr>
                          <a:rPr lang="en-US" altLang="ko-KR" i="1">
                            <a:latin typeface="Cambria Math" panose="02040503050406030204" pitchFamily="18" charset="0"/>
                          </a:rPr>
                        </m:ctrlPr>
                      </m:sSubPr>
                      <m:e>
                        <m:acc>
                          <m:accPr>
                            <m:chr m:val="̂"/>
                            <m:ctrlPr>
                              <a:rPr lang="en-US" altLang="ko-KR" i="1">
                                <a:latin typeface="Cambria Math" panose="02040503050406030204" pitchFamily="18" charset="0"/>
                              </a:rPr>
                            </m:ctrlPr>
                          </m:accPr>
                          <m:e>
                            <m:r>
                              <a:rPr lang="en-US" altLang="ko-KR" i="1">
                                <a:latin typeface="Cambria Math"/>
                              </a:rPr>
                              <m:t>𝐼</m:t>
                            </m:r>
                          </m:e>
                        </m:acc>
                      </m:e>
                      <m:sub>
                        <m:r>
                          <a:rPr lang="en-US" altLang="ko-KR" i="1">
                            <a:latin typeface="Cambria Math"/>
                          </a:rPr>
                          <m:t>𝐿𝐸𝑂</m:t>
                        </m:r>
                      </m:sub>
                    </m:sSub>
                    <m:r>
                      <a:rPr lang="en-US" altLang="ko-KR" i="1">
                        <a:latin typeface="Cambria Math"/>
                      </a:rPr>
                      <m:t>=−</m:t>
                    </m:r>
                    <m:f>
                      <m:fPr>
                        <m:ctrlPr>
                          <a:rPr lang="en-US" altLang="ko-KR" i="1">
                            <a:latin typeface="Cambria Math" panose="02040503050406030204" pitchFamily="18" charset="0"/>
                          </a:rPr>
                        </m:ctrlPr>
                      </m:fPr>
                      <m:num>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𝑟</m:t>
                            </m:r>
                          </m:sub>
                        </m:sSub>
                      </m:num>
                      <m:den>
                        <m:sSub>
                          <m:sSubPr>
                            <m:ctrlPr>
                              <a:rPr lang="en-US" altLang="ko-KR" i="1">
                                <a:latin typeface="Cambria Math" panose="02040503050406030204" pitchFamily="18" charset="0"/>
                              </a:rPr>
                            </m:ctrlPr>
                          </m:sSubPr>
                          <m:e>
                            <m:r>
                              <a:rPr lang="en-US" altLang="ko-KR" i="1">
                                <a:latin typeface="Cambria Math"/>
                              </a:rPr>
                              <m:t>𝑏</m:t>
                            </m:r>
                          </m:e>
                          <m:sub>
                            <m:r>
                              <a:rPr lang="en-US" altLang="ko-KR" i="1">
                                <a:latin typeface="Cambria Math"/>
                              </a:rPr>
                              <m:t>𝑟</m:t>
                            </m:r>
                          </m:sub>
                        </m:sSub>
                      </m:den>
                    </m:f>
                    <m:r>
                      <a:rPr lang="en-US" altLang="ko-KR" i="1">
                        <a:latin typeface="Cambria Math"/>
                      </a:rPr>
                      <m:t>+</m:t>
                    </m:r>
                    <m:f>
                      <m:fPr>
                        <m:ctrlPr>
                          <a:rPr lang="en-US" altLang="ko-KR" i="1">
                            <a:latin typeface="Cambria Math" panose="02040503050406030204" pitchFamily="18" charset="0"/>
                          </a:rPr>
                        </m:ctrlPr>
                      </m:fPr>
                      <m:num>
                        <m:r>
                          <a:rPr lang="en-US" altLang="ko-KR" i="1">
                            <a:latin typeface="Cambria Math"/>
                          </a:rPr>
                          <m:t>1</m:t>
                        </m:r>
                      </m:num>
                      <m:den>
                        <m:sSub>
                          <m:sSubPr>
                            <m:ctrlPr>
                              <a:rPr lang="en-US" altLang="ko-KR" i="1">
                                <a:latin typeface="Cambria Math" panose="02040503050406030204" pitchFamily="18" charset="0"/>
                              </a:rPr>
                            </m:ctrlPr>
                          </m:sSubPr>
                          <m:e>
                            <m:r>
                              <a:rPr lang="en-US" altLang="ko-KR" i="1">
                                <a:latin typeface="Cambria Math"/>
                              </a:rPr>
                              <m:t>𝑏</m:t>
                            </m:r>
                          </m:e>
                          <m:sub>
                            <m:r>
                              <a:rPr lang="en-US" altLang="ko-KR" i="1">
                                <a:latin typeface="Cambria Math"/>
                              </a:rPr>
                              <m:t>𝑟</m:t>
                            </m:r>
                          </m:sub>
                        </m:sSub>
                      </m:den>
                    </m:f>
                    <m:sSub>
                      <m:sSubPr>
                        <m:ctrlPr>
                          <a:rPr lang="en-US" altLang="ko-KR" i="1">
                            <a:latin typeface="Cambria Math" panose="02040503050406030204" pitchFamily="18" charset="0"/>
                          </a:rPr>
                        </m:ctrlPr>
                      </m:sSubPr>
                      <m:e>
                        <m:r>
                          <a:rPr lang="en-US" altLang="ko-KR" i="1">
                            <a:latin typeface="Cambria Math"/>
                          </a:rPr>
                          <m:t>𝐼</m:t>
                        </m:r>
                      </m:e>
                      <m:sub>
                        <m:r>
                          <a:rPr lang="en-US" altLang="ko-KR" i="1">
                            <a:latin typeface="Cambria Math"/>
                          </a:rPr>
                          <m:t>𝐺𝐸𝑂</m:t>
                        </m:r>
                      </m:sub>
                    </m:sSub>
                  </m:oMath>
                </a14:m>
                <a:endParaRPr lang="en-US" altLang="ko-KR" dirty="0">
                  <a:latin typeface="Arial" pitchFamily="34" charset="0"/>
                  <a:cs typeface="Arial" pitchFamily="34" charset="0"/>
                </a:endParaRPr>
              </a:p>
              <a:p>
                <a:pPr algn="ctr">
                  <a:lnSpc>
                    <a:spcPct val="150000"/>
                  </a:lnSpc>
                </a:pP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a:rPr>
                          <m:t>𝐼</m:t>
                        </m:r>
                      </m:e>
                      <m:sub>
                        <m:r>
                          <a:rPr lang="en-US" altLang="ko-KR" i="1">
                            <a:latin typeface="Cambria Math"/>
                          </a:rPr>
                          <m:t>𝐺𝐸𝑂</m:t>
                        </m:r>
                      </m:sub>
                    </m:sSub>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𝑐</m:t>
                        </m:r>
                      </m:sub>
                    </m:sSub>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𝑏</m:t>
                        </m:r>
                      </m:e>
                      <m:sub>
                        <m:r>
                          <a:rPr lang="en-US" altLang="ko-KR" i="1">
                            <a:latin typeface="Cambria Math"/>
                          </a:rPr>
                          <m:t>𝑐</m:t>
                        </m:r>
                      </m:sub>
                    </m:sSub>
                    <m:sSub>
                      <m:sSubPr>
                        <m:ctrlPr>
                          <a:rPr lang="en-US" altLang="ko-KR" i="1">
                            <a:latin typeface="Cambria Math" panose="02040503050406030204" pitchFamily="18" charset="0"/>
                          </a:rPr>
                        </m:ctrlPr>
                      </m:sSubPr>
                      <m:e>
                        <m:r>
                          <a:rPr lang="en-US" altLang="ko-KR" i="1">
                            <a:latin typeface="Cambria Math"/>
                          </a:rPr>
                          <m:t>𝐶</m:t>
                        </m:r>
                      </m:e>
                      <m:sub>
                        <m:r>
                          <a:rPr lang="en-US" altLang="ko-KR" i="1">
                            <a:latin typeface="Cambria Math"/>
                          </a:rPr>
                          <m:t>𝐺𝐸𝑂</m:t>
                        </m:r>
                      </m:sub>
                    </m:sSub>
                  </m:oMath>
                </a14:m>
                <a:r>
                  <a:rPr lang="en-US" altLang="ko-KR" dirty="0" smtClean="0">
                    <a:latin typeface="Arial" pitchFamily="34" charset="0"/>
                    <a:cs typeface="Arial" pitchFamily="34" charset="0"/>
                  </a:rPr>
                  <a:t>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𝑐</m:t>
                        </m:r>
                      </m:sub>
                    </m:sSub>
                    <m:r>
                      <a:rPr lang="en-US" altLang="ko-KR" b="0" i="1" smtClean="0">
                        <a:latin typeface="Cambria Math"/>
                      </a:rPr>
                      <m:t>,  </m:t>
                    </m:r>
                    <m:sSub>
                      <m:sSubPr>
                        <m:ctrlPr>
                          <a:rPr lang="en-US" altLang="ko-KR" i="1">
                            <a:latin typeface="Cambria Math" panose="02040503050406030204" pitchFamily="18" charset="0"/>
                          </a:rPr>
                        </m:ctrlPr>
                      </m:sSubPr>
                      <m:e>
                        <m:r>
                          <a:rPr lang="en-US" altLang="ko-KR" i="1">
                            <a:latin typeface="Cambria Math"/>
                          </a:rPr>
                          <m:t>𝑏</m:t>
                        </m:r>
                      </m:e>
                      <m:sub>
                        <m:r>
                          <a:rPr lang="en-US" altLang="ko-KR" i="1">
                            <a:latin typeface="Cambria Math"/>
                          </a:rPr>
                          <m:t>𝑐</m:t>
                        </m:r>
                      </m:sub>
                    </m:sSub>
                  </m:oMath>
                </a14:m>
                <a:r>
                  <a:rPr lang="en-US" altLang="ko-KR" dirty="0" smtClean="0">
                    <a:latin typeface="Arial" pitchFamily="34" charset="0"/>
                    <a:cs typeface="Arial" pitchFamily="34" charset="0"/>
                  </a:rPr>
                  <a:t>: given value) </a:t>
                </a:r>
                <a:endParaRPr lang="en-US" altLang="ko-KR" dirty="0">
                  <a:latin typeface="Arial" pitchFamily="34" charset="0"/>
                  <a:cs typeface="Arial" pitchFamily="34" charset="0"/>
                </a:endParaRPr>
              </a:p>
              <a:p>
                <a:pPr algn="ctr">
                  <a:lnSpc>
                    <a:spcPct val="150000"/>
                  </a:lnSpc>
                </a:pPr>
                <a14:m>
                  <m:oMath xmlns:m="http://schemas.openxmlformats.org/officeDocument/2006/math">
                    <m:sSub>
                      <m:sSubPr>
                        <m:ctrlPr>
                          <a:rPr lang="en-US" altLang="ko-KR" i="1">
                            <a:latin typeface="Cambria Math" panose="02040503050406030204" pitchFamily="18" charset="0"/>
                          </a:rPr>
                        </m:ctrlPr>
                      </m:sSubPr>
                      <m:e>
                        <m:acc>
                          <m:accPr>
                            <m:chr m:val="̂"/>
                            <m:ctrlPr>
                              <a:rPr lang="en-US" altLang="ko-KR" i="1">
                                <a:latin typeface="Cambria Math" panose="02040503050406030204" pitchFamily="18" charset="0"/>
                              </a:rPr>
                            </m:ctrlPr>
                          </m:accPr>
                          <m:e>
                            <m:r>
                              <a:rPr lang="en-US" altLang="ko-KR" i="1">
                                <a:latin typeface="Cambria Math"/>
                              </a:rPr>
                              <m:t>𝐼</m:t>
                            </m:r>
                          </m:e>
                        </m:acc>
                      </m:e>
                      <m:sub>
                        <m:r>
                          <a:rPr lang="en-US" altLang="ko-KR" i="1">
                            <a:latin typeface="Cambria Math"/>
                          </a:rPr>
                          <m:t>𝐿𝐸𝑂</m:t>
                        </m:r>
                      </m:sub>
                    </m:sSub>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𝑔</m:t>
                        </m:r>
                      </m:sub>
                    </m:sSub>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𝑏</m:t>
                        </m:r>
                      </m:e>
                      <m:sub>
                        <m:r>
                          <a:rPr lang="en-US" altLang="ko-KR" i="1">
                            <a:latin typeface="Cambria Math"/>
                          </a:rPr>
                          <m:t>𝑔</m:t>
                        </m:r>
                      </m:sub>
                    </m:sSub>
                    <m:sSub>
                      <m:sSubPr>
                        <m:ctrlPr>
                          <a:rPr lang="en-US" altLang="ko-KR" i="1">
                            <a:latin typeface="Cambria Math" panose="02040503050406030204" pitchFamily="18" charset="0"/>
                          </a:rPr>
                        </m:ctrlPr>
                      </m:sSubPr>
                      <m:e>
                        <m:r>
                          <a:rPr lang="en-US" altLang="ko-KR" i="1">
                            <a:latin typeface="Cambria Math"/>
                          </a:rPr>
                          <m:t>𝐶</m:t>
                        </m:r>
                      </m:e>
                      <m:sub>
                        <m:r>
                          <a:rPr lang="en-US" altLang="ko-KR" i="1">
                            <a:latin typeface="Cambria Math"/>
                          </a:rPr>
                          <m:t>𝐺𝐸𝑂</m:t>
                        </m:r>
                      </m:sub>
                    </m:sSub>
                    <m:r>
                      <a:rPr lang="en-US" altLang="ko-KR" b="0" i="0" smtClean="0">
                        <a:latin typeface="Cambria Math"/>
                      </a:rPr>
                      <m:t> </m:t>
                    </m:r>
                    <m:r>
                      <a:rPr lang="en-US" altLang="ko-KR" b="0" i="1" smtClean="0">
                        <a:latin typeface="Cambria Math"/>
                      </a:rPr>
                      <m:t> (</m:t>
                    </m:r>
                    <m:sSub>
                      <m:sSubPr>
                        <m:ctrlPr>
                          <a:rPr lang="en-US" altLang="ko-KR" i="1" dirty="0">
                            <a:latin typeface="Cambria Math" panose="02040503050406030204" pitchFamily="18" charset="0"/>
                          </a:rPr>
                        </m:ctrlPr>
                      </m:sSubPr>
                      <m:e>
                        <m:r>
                          <a:rPr lang="en-US" altLang="ko-KR" i="1" dirty="0">
                            <a:latin typeface="Cambria Math"/>
                          </a:rPr>
                          <m:t>𝑎</m:t>
                        </m:r>
                      </m:e>
                      <m:sub>
                        <m:r>
                          <a:rPr lang="en-US" altLang="ko-KR" i="1" dirty="0">
                            <a:latin typeface="Cambria Math"/>
                          </a:rPr>
                          <m:t>𝑔</m:t>
                        </m:r>
                      </m:sub>
                    </m:sSub>
                    <m:r>
                      <a:rPr lang="en-US" altLang="ko-KR" i="1" dirty="0">
                        <a:latin typeface="Cambria Math"/>
                      </a:rPr>
                      <m:t>=</m:t>
                    </m:r>
                    <m:f>
                      <m:fPr>
                        <m:ctrlPr>
                          <a:rPr lang="en-US" altLang="ko-KR" i="1" dirty="0">
                            <a:latin typeface="Cambria Math" panose="02040503050406030204" pitchFamily="18" charset="0"/>
                          </a:rPr>
                        </m:ctrlPr>
                      </m:fPr>
                      <m:num>
                        <m:sSub>
                          <m:sSubPr>
                            <m:ctrlPr>
                              <a:rPr lang="en-US" altLang="ko-KR" i="1" dirty="0">
                                <a:latin typeface="Cambria Math" panose="02040503050406030204" pitchFamily="18" charset="0"/>
                              </a:rPr>
                            </m:ctrlPr>
                          </m:sSubPr>
                          <m:e>
                            <m:r>
                              <a:rPr lang="en-US" altLang="ko-KR" i="1" dirty="0">
                                <a:latin typeface="Cambria Math"/>
                              </a:rPr>
                              <m:t>𝑎</m:t>
                            </m:r>
                          </m:e>
                          <m:sub>
                            <m:r>
                              <a:rPr lang="en-US" altLang="ko-KR" i="1" dirty="0">
                                <a:latin typeface="Cambria Math"/>
                              </a:rPr>
                              <m:t>𝑐</m:t>
                            </m:r>
                          </m:sub>
                        </m:sSub>
                        <m:r>
                          <a:rPr lang="en-US" altLang="ko-KR" i="1" dirty="0">
                            <a:latin typeface="Cambria Math"/>
                          </a:rPr>
                          <m:t>−</m:t>
                        </m:r>
                        <m:sSub>
                          <m:sSubPr>
                            <m:ctrlPr>
                              <a:rPr lang="en-US" altLang="ko-KR" i="1" dirty="0">
                                <a:latin typeface="Cambria Math" panose="02040503050406030204" pitchFamily="18" charset="0"/>
                              </a:rPr>
                            </m:ctrlPr>
                          </m:sSubPr>
                          <m:e>
                            <m:r>
                              <a:rPr lang="en-US" altLang="ko-KR" i="1" dirty="0">
                                <a:latin typeface="Cambria Math"/>
                              </a:rPr>
                              <m:t>𝑎</m:t>
                            </m:r>
                          </m:e>
                          <m:sub>
                            <m:r>
                              <a:rPr lang="en-US" altLang="ko-KR" i="1" dirty="0">
                                <a:latin typeface="Cambria Math"/>
                              </a:rPr>
                              <m:t>𝑟</m:t>
                            </m:r>
                          </m:sub>
                        </m:sSub>
                      </m:num>
                      <m:den>
                        <m:sSub>
                          <m:sSubPr>
                            <m:ctrlPr>
                              <a:rPr lang="en-US" altLang="ko-KR" i="1" dirty="0">
                                <a:latin typeface="Cambria Math" panose="02040503050406030204" pitchFamily="18" charset="0"/>
                              </a:rPr>
                            </m:ctrlPr>
                          </m:sSubPr>
                          <m:e>
                            <m:r>
                              <a:rPr lang="en-US" altLang="ko-KR" i="1" dirty="0">
                                <a:latin typeface="Cambria Math"/>
                              </a:rPr>
                              <m:t>𝑏</m:t>
                            </m:r>
                          </m:e>
                          <m:sub>
                            <m:r>
                              <a:rPr lang="en-US" altLang="ko-KR" i="1" dirty="0">
                                <a:latin typeface="Cambria Math"/>
                              </a:rPr>
                              <m:t>𝑟</m:t>
                            </m:r>
                          </m:sub>
                        </m:sSub>
                      </m:den>
                    </m:f>
                  </m:oMath>
                </a14:m>
                <a:r>
                  <a:rPr lang="en-US" altLang="ko-KR" dirty="0">
                    <a:latin typeface="Arial" pitchFamily="34" charset="0"/>
                    <a:cs typeface="Arial" pitchFamily="34" charset="0"/>
                  </a:rPr>
                  <a:t>, </a:t>
                </a:r>
                <a:r>
                  <a:rPr lang="en-US" altLang="ko-KR" dirty="0" smtClean="0">
                    <a:latin typeface="Arial" pitchFamily="34" charset="0"/>
                    <a:cs typeface="Arial" pitchFamily="34" charset="0"/>
                  </a:rPr>
                  <a:t> </a:t>
                </a:r>
                <a14:m>
                  <m:oMath xmlns:m="http://schemas.openxmlformats.org/officeDocument/2006/math">
                    <m:sSub>
                      <m:sSubPr>
                        <m:ctrlPr>
                          <a:rPr lang="en-US" altLang="ko-KR" i="1" dirty="0">
                            <a:latin typeface="Cambria Math" panose="02040503050406030204" pitchFamily="18" charset="0"/>
                          </a:rPr>
                        </m:ctrlPr>
                      </m:sSubPr>
                      <m:e>
                        <m:r>
                          <a:rPr lang="en-US" altLang="ko-KR" i="1" dirty="0">
                            <a:latin typeface="Cambria Math"/>
                          </a:rPr>
                          <m:t>𝑏</m:t>
                        </m:r>
                      </m:e>
                      <m:sub>
                        <m:r>
                          <a:rPr lang="en-US" altLang="ko-KR" i="1" dirty="0">
                            <a:latin typeface="Cambria Math"/>
                          </a:rPr>
                          <m:t>𝑔</m:t>
                        </m:r>
                      </m:sub>
                    </m:sSub>
                    <m:r>
                      <a:rPr lang="en-US" altLang="ko-KR" i="1" dirty="0">
                        <a:latin typeface="Cambria Math"/>
                      </a:rPr>
                      <m:t>=</m:t>
                    </m:r>
                    <m:f>
                      <m:fPr>
                        <m:ctrlPr>
                          <a:rPr lang="en-US" altLang="ko-KR" i="1" dirty="0">
                            <a:latin typeface="Cambria Math" panose="02040503050406030204" pitchFamily="18" charset="0"/>
                          </a:rPr>
                        </m:ctrlPr>
                      </m:fPr>
                      <m:num>
                        <m:sSub>
                          <m:sSubPr>
                            <m:ctrlPr>
                              <a:rPr lang="en-US" altLang="ko-KR" i="1" dirty="0">
                                <a:latin typeface="Cambria Math" panose="02040503050406030204" pitchFamily="18" charset="0"/>
                              </a:rPr>
                            </m:ctrlPr>
                          </m:sSubPr>
                          <m:e>
                            <m:r>
                              <a:rPr lang="en-US" altLang="ko-KR" i="1" dirty="0">
                                <a:latin typeface="Cambria Math"/>
                              </a:rPr>
                              <m:t>𝑏</m:t>
                            </m:r>
                          </m:e>
                          <m:sub>
                            <m:r>
                              <a:rPr lang="en-US" altLang="ko-KR" i="1" dirty="0">
                                <a:latin typeface="Cambria Math"/>
                              </a:rPr>
                              <m:t>𝑐</m:t>
                            </m:r>
                          </m:sub>
                        </m:sSub>
                      </m:num>
                      <m:den>
                        <m:sSub>
                          <m:sSubPr>
                            <m:ctrlPr>
                              <a:rPr lang="en-US" altLang="ko-KR" i="1" dirty="0">
                                <a:latin typeface="Cambria Math" panose="02040503050406030204" pitchFamily="18" charset="0"/>
                              </a:rPr>
                            </m:ctrlPr>
                          </m:sSubPr>
                          <m:e>
                            <m:r>
                              <a:rPr lang="en-US" altLang="ko-KR" i="1" dirty="0">
                                <a:latin typeface="Cambria Math"/>
                              </a:rPr>
                              <m:t>𝑏</m:t>
                            </m:r>
                          </m:e>
                          <m:sub>
                            <m:r>
                              <a:rPr lang="en-US" altLang="ko-KR" i="1" dirty="0">
                                <a:latin typeface="Cambria Math"/>
                              </a:rPr>
                              <m:t>𝑟</m:t>
                            </m:r>
                          </m:sub>
                        </m:sSub>
                      </m:den>
                    </m:f>
                  </m:oMath>
                </a14:m>
                <a:r>
                  <a:rPr lang="en-US" altLang="ko-KR" sz="1600" dirty="0" smtClean="0">
                    <a:solidFill>
                      <a:schemeClr val="tx1"/>
                    </a:solidFill>
                    <a:latin typeface="Arial" pitchFamily="34" charset="0"/>
                    <a:cs typeface="Arial" pitchFamily="34" charset="0"/>
                  </a:rPr>
                  <a:t>)</a:t>
                </a:r>
              </a:p>
              <a:p>
                <a:pPr algn="ctr">
                  <a:lnSpc>
                    <a:spcPct val="150000"/>
                  </a:lnSpc>
                </a:pPr>
                <a:r>
                  <a:rPr lang="en-US" altLang="ko-KR" sz="1600" dirty="0" smtClean="0">
                    <a:sym typeface="Symbol"/>
                  </a:rPr>
                  <a:t></a:t>
                </a:r>
                <a:r>
                  <a:rPr lang="en-US" altLang="ko-KR" sz="1600" dirty="0" smtClean="0">
                    <a:solidFill>
                      <a:srgbClr val="FF0000"/>
                    </a:solidFill>
                    <a:sym typeface="Symbol"/>
                  </a:rPr>
                  <a:t>   </a:t>
                </a:r>
                <a:r>
                  <a:rPr lang="en-US" altLang="ko-KR" sz="1600" dirty="0" smtClean="0">
                    <a:solidFill>
                      <a:srgbClr val="009900"/>
                    </a:solidFill>
                    <a:sym typeface="Symbol"/>
                  </a:rPr>
                  <a:t> </a:t>
                </a:r>
                <a14:m>
                  <m:oMath xmlns:m="http://schemas.openxmlformats.org/officeDocument/2006/math">
                    <m:sSub>
                      <m:sSubPr>
                        <m:ctrlPr>
                          <a:rPr lang="en-US" altLang="ko-KR" sz="1600" i="1">
                            <a:solidFill>
                              <a:srgbClr val="009900"/>
                            </a:solidFill>
                            <a:latin typeface="Cambria Math" panose="02040503050406030204" pitchFamily="18" charset="0"/>
                          </a:rPr>
                        </m:ctrlPr>
                      </m:sSubPr>
                      <m:e>
                        <m:r>
                          <a:rPr lang="en-US" altLang="ko-KR" sz="1600" i="1">
                            <a:solidFill>
                              <a:srgbClr val="009900"/>
                            </a:solidFill>
                            <a:latin typeface="Cambria Math"/>
                          </a:rPr>
                          <m:t>𝑚</m:t>
                        </m:r>
                      </m:e>
                      <m:sub>
                        <m:r>
                          <a:rPr lang="en-US" altLang="ko-KR" sz="1600" i="1">
                            <a:solidFill>
                              <a:srgbClr val="009900"/>
                            </a:solidFill>
                            <a:latin typeface="Cambria Math"/>
                          </a:rPr>
                          <m:t>𝐺𝑆𝐼𝐶𝑆</m:t>
                        </m:r>
                      </m:sub>
                    </m:sSub>
                  </m:oMath>
                </a14:m>
                <a:r>
                  <a:rPr lang="en-US" altLang="ko-KR" sz="1600" dirty="0" smtClean="0">
                    <a:solidFill>
                      <a:schemeClr val="tx1"/>
                    </a:solidFill>
                    <a:latin typeface="Arial" pitchFamily="34" charset="0"/>
                    <a:cs typeface="Arial" pitchFamily="34" charset="0"/>
                  </a:rPr>
                  <a:t> = </a:t>
                </a:r>
                <a14:m>
                  <m:oMath xmlns:m="http://schemas.openxmlformats.org/officeDocument/2006/math">
                    <m:sSub>
                      <m:sSubPr>
                        <m:ctrlPr>
                          <a:rPr lang="en-US" altLang="ko-KR" sz="1600" i="1" dirty="0">
                            <a:latin typeface="Cambria Math" panose="02040503050406030204" pitchFamily="18" charset="0"/>
                          </a:rPr>
                        </m:ctrlPr>
                      </m:sSubPr>
                      <m:e>
                        <m:r>
                          <a:rPr lang="en-US" altLang="ko-KR" sz="1600" i="1" dirty="0">
                            <a:latin typeface="Cambria Math"/>
                          </a:rPr>
                          <m:t>𝑏</m:t>
                        </m:r>
                      </m:e>
                      <m:sub>
                        <m:r>
                          <a:rPr lang="en-US" altLang="ko-KR" sz="1600" i="1" dirty="0">
                            <a:latin typeface="Cambria Math"/>
                          </a:rPr>
                          <m:t>𝑔</m:t>
                        </m:r>
                      </m:sub>
                    </m:sSub>
                    <m:r>
                      <a:rPr lang="en-US" altLang="ko-KR" sz="1600" i="1" dirty="0">
                        <a:latin typeface="Cambria Math"/>
                      </a:rPr>
                      <m:t>=</m:t>
                    </m:r>
                    <m:f>
                      <m:fPr>
                        <m:ctrlPr>
                          <a:rPr lang="en-US" altLang="ko-KR" sz="1600" i="1" dirty="0">
                            <a:latin typeface="Cambria Math" panose="02040503050406030204" pitchFamily="18" charset="0"/>
                          </a:rPr>
                        </m:ctrlPr>
                      </m:fPr>
                      <m:num>
                        <m:sSub>
                          <m:sSubPr>
                            <m:ctrlPr>
                              <a:rPr lang="en-US" altLang="ko-KR" sz="1600" i="1" dirty="0">
                                <a:latin typeface="Cambria Math" panose="02040503050406030204" pitchFamily="18" charset="0"/>
                              </a:rPr>
                            </m:ctrlPr>
                          </m:sSubPr>
                          <m:e>
                            <m:r>
                              <a:rPr lang="en-US" altLang="ko-KR" sz="1600" i="1" dirty="0">
                                <a:latin typeface="Cambria Math"/>
                              </a:rPr>
                              <m:t>𝑏</m:t>
                            </m:r>
                          </m:e>
                          <m:sub>
                            <m:r>
                              <a:rPr lang="en-US" altLang="ko-KR" sz="1600" i="1" dirty="0">
                                <a:latin typeface="Cambria Math"/>
                              </a:rPr>
                              <m:t>𝑐</m:t>
                            </m:r>
                          </m:sub>
                        </m:sSub>
                      </m:num>
                      <m:den>
                        <m:sSub>
                          <m:sSubPr>
                            <m:ctrlPr>
                              <a:rPr lang="en-US" altLang="ko-KR" sz="1600" i="1" dirty="0">
                                <a:latin typeface="Cambria Math" panose="02040503050406030204" pitchFamily="18" charset="0"/>
                              </a:rPr>
                            </m:ctrlPr>
                          </m:sSubPr>
                          <m:e>
                            <m:r>
                              <a:rPr lang="en-US" altLang="ko-KR" sz="1600" i="1" dirty="0">
                                <a:latin typeface="Cambria Math"/>
                              </a:rPr>
                              <m:t>𝑏</m:t>
                            </m:r>
                          </m:e>
                          <m:sub>
                            <m:r>
                              <a:rPr lang="en-US" altLang="ko-KR" sz="1600" i="1" dirty="0">
                                <a:latin typeface="Cambria Math"/>
                              </a:rPr>
                              <m:t>𝑟</m:t>
                            </m:r>
                          </m:sub>
                        </m:sSub>
                      </m:den>
                    </m:f>
                  </m:oMath>
                </a14:m>
                <a:endParaRPr lang="en-US" altLang="ko-KR" sz="1600" dirty="0" smtClean="0">
                  <a:solidFill>
                    <a:schemeClr val="tx1"/>
                  </a:solidFill>
                  <a:latin typeface="Arial" pitchFamily="34" charset="0"/>
                  <a:cs typeface="Arial" pitchFamily="34" charset="0"/>
                </a:endParaRPr>
              </a:p>
            </p:txBody>
          </p:sp>
        </mc:Choice>
        <mc:Fallback>
          <p:sp>
            <p:nvSpPr>
              <p:cNvPr id="2" name="직사각형 1"/>
              <p:cNvSpPr>
                <a:spLocks noRot="1" noChangeAspect="1" noMove="1" noResize="1" noEditPoints="1" noAdjustHandles="1" noChangeArrowheads="1" noChangeShapeType="1" noTextEdit="1"/>
              </p:cNvSpPr>
              <p:nvPr/>
            </p:nvSpPr>
            <p:spPr>
              <a:xfrm>
                <a:off x="157330" y="1010760"/>
                <a:ext cx="5820702" cy="3964868"/>
              </a:xfrm>
              <a:prstGeom prst="rect">
                <a:avLst/>
              </a:prstGeom>
              <a:blipFill>
                <a:blip r:embed="rId2"/>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 name="직사각형 2"/>
              <p:cNvSpPr/>
              <p:nvPr/>
            </p:nvSpPr>
            <p:spPr>
              <a:xfrm>
                <a:off x="5842075" y="1364647"/>
                <a:ext cx="6349925" cy="2839239"/>
              </a:xfrm>
              <a:prstGeom prst="rect">
                <a:avLst/>
              </a:prstGeom>
            </p:spPr>
            <p:txBody>
              <a:bodyPr wrap="square">
                <a:spAutoFit/>
              </a:bodyPr>
              <a:lstStyle/>
              <a:p>
                <a:pPr algn="ctr">
                  <a:lnSpc>
                    <a:spcPct val="150000"/>
                  </a:lnSpc>
                </a:pPr>
                <a:r>
                  <a:rPr lang="en-US" altLang="ko-KR" dirty="0" smtClean="0"/>
                  <a:t>  </a:t>
                </a:r>
                <a14:m>
                  <m:oMath xmlns:m="http://schemas.openxmlformats.org/officeDocument/2006/math">
                    <m:sSub>
                      <m:sSubPr>
                        <m:ctrlPr>
                          <a:rPr lang="en-US" altLang="ko-KR" i="1" smtClean="0">
                            <a:latin typeface="Cambria Math" panose="02040503050406030204" pitchFamily="18" charset="0"/>
                          </a:rPr>
                        </m:ctrlPr>
                      </m:sSubPr>
                      <m:e>
                        <m:r>
                          <a:rPr lang="en-US" altLang="ko-KR" i="1">
                            <a:latin typeface="Cambria Math"/>
                          </a:rPr>
                          <m:t>𝐼</m:t>
                        </m:r>
                      </m:e>
                      <m:sub>
                        <m:r>
                          <a:rPr lang="en-US" altLang="ko-KR" i="1">
                            <a:latin typeface="Cambria Math"/>
                          </a:rPr>
                          <m:t>𝐺𝐸𝑂</m:t>
                        </m:r>
                      </m:sub>
                    </m:sSub>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𝑟</m:t>
                        </m:r>
                      </m:sub>
                    </m:sSub>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𝑏</m:t>
                        </m:r>
                      </m:e>
                      <m:sub>
                        <m:r>
                          <a:rPr lang="en-US" altLang="ko-KR" i="1">
                            <a:latin typeface="Cambria Math"/>
                          </a:rPr>
                          <m:t>𝑟</m:t>
                        </m:r>
                      </m:sub>
                    </m:sSub>
                    <m:sSub>
                      <m:sSubPr>
                        <m:ctrlPr>
                          <a:rPr lang="en-US" altLang="ko-KR" i="1">
                            <a:latin typeface="Cambria Math" panose="02040503050406030204" pitchFamily="18" charset="0"/>
                          </a:rPr>
                        </m:ctrlPr>
                      </m:sSubPr>
                      <m:e>
                        <m:r>
                          <a:rPr lang="en-US" altLang="ko-KR" i="1">
                            <a:latin typeface="Cambria Math"/>
                          </a:rPr>
                          <m:t>𝐼</m:t>
                        </m:r>
                      </m:e>
                      <m:sub>
                        <m:r>
                          <a:rPr lang="en-US" altLang="ko-KR" i="1">
                            <a:latin typeface="Cambria Math"/>
                          </a:rPr>
                          <m:t>𝐿𝐸𝑂</m:t>
                        </m:r>
                      </m:sub>
                    </m:sSub>
                  </m:oMath>
                </a14:m>
                <a:r>
                  <a:rPr lang="en-US" altLang="ko-KR" sz="1600" dirty="0">
                    <a:latin typeface="Arial" pitchFamily="34" charset="0"/>
                    <a:cs typeface="Arial" pitchFamily="34" charset="0"/>
                  </a:rPr>
                  <a:t> [</a:t>
                </a:r>
                <a:r>
                  <a:rPr lang="en-US" altLang="ko-KR" sz="1600" dirty="0" smtClean="0">
                    <a:latin typeface="Arial" pitchFamily="34" charset="0"/>
                    <a:cs typeface="Arial" pitchFamily="34" charset="0"/>
                  </a:rPr>
                  <a:t>Wm</a:t>
                </a:r>
                <a:r>
                  <a:rPr lang="en-US" altLang="ko-KR" sz="1600" baseline="30000" dirty="0">
                    <a:latin typeface="Arial" pitchFamily="34" charset="0"/>
                    <a:cs typeface="Arial" pitchFamily="34" charset="0"/>
                  </a:rPr>
                  <a:t>-2</a:t>
                </a:r>
                <a:r>
                  <a:rPr lang="en-US" altLang="ko-KR" sz="1600" dirty="0" smtClean="0">
                    <a:latin typeface="Arial" pitchFamily="34" charset="0"/>
                    <a:cs typeface="Arial" pitchFamily="34" charset="0"/>
                  </a:rPr>
                  <a:t>str</a:t>
                </a:r>
                <a:r>
                  <a:rPr lang="en-US" altLang="ko-KR" sz="1600" baseline="30000" dirty="0" smtClean="0">
                    <a:latin typeface="Arial" pitchFamily="34" charset="0"/>
                    <a:cs typeface="Arial" pitchFamily="34" charset="0"/>
                  </a:rPr>
                  <a:t>-1</a:t>
                </a:r>
                <a:r>
                  <a:rPr lang="en-US" altLang="ko-KR" sz="1600" dirty="0" smtClean="0">
                    <a:latin typeface="Arial" pitchFamily="34" charset="0"/>
                    <a:cs typeface="Arial" pitchFamily="34" charset="0"/>
                  </a:rPr>
                  <a:t>m</a:t>
                </a:r>
                <a:r>
                  <a:rPr lang="en-US" altLang="ko-KR" sz="1600" baseline="30000" dirty="0" smtClean="0">
                    <a:latin typeface="Arial" pitchFamily="34" charset="0"/>
                    <a:cs typeface="Arial" pitchFamily="34" charset="0"/>
                  </a:rPr>
                  <a:t>-1</a:t>
                </a:r>
                <a:r>
                  <a:rPr lang="en-US" altLang="ko-KR" sz="1600" dirty="0">
                    <a:latin typeface="Arial" pitchFamily="34" charset="0"/>
                    <a:cs typeface="Arial" pitchFamily="34" charset="0"/>
                  </a:rPr>
                  <a:t>]</a:t>
                </a:r>
                <a:r>
                  <a:rPr lang="en-US" altLang="ko-KR" sz="1600" dirty="0" smtClean="0">
                    <a:latin typeface="Arial" pitchFamily="34" charset="0"/>
                    <a:cs typeface="Arial" pitchFamily="34" charset="0"/>
                  </a:rPr>
                  <a:t>  </a:t>
                </a:r>
                <a:r>
                  <a:rPr lang="en-US" altLang="ko-KR" dirty="0" smtClean="0">
                    <a:latin typeface="Arial" pitchFamily="34" charset="0"/>
                    <a:cs typeface="Arial" pitchFamily="34" charset="0"/>
                  </a:rPr>
                  <a:t>     </a:t>
                </a:r>
              </a:p>
              <a:p>
                <a:pPr marL="285750" indent="-285750">
                  <a:lnSpc>
                    <a:spcPct val="150000"/>
                  </a:lnSpc>
                  <a:buFont typeface="Arial" pitchFamily="34" charset="0"/>
                  <a:buChar char="•"/>
                </a:pPr>
                <a:endParaRPr lang="en-US" altLang="ko-KR" sz="1100" dirty="0" smtClean="0">
                  <a:latin typeface="Arial" pitchFamily="34" charset="0"/>
                  <a:cs typeface="Arial" pitchFamily="34" charset="0"/>
                </a:endParaRPr>
              </a:p>
              <a:p>
                <a:pPr marL="285750" indent="-285750">
                  <a:lnSpc>
                    <a:spcPct val="150000"/>
                  </a:lnSpc>
                  <a:buFont typeface="Arial" pitchFamily="34" charset="0"/>
                  <a:buChar char="•"/>
                </a:pPr>
                <a:r>
                  <a:rPr lang="en-US" altLang="ko-KR" dirty="0" smtClean="0">
                    <a:latin typeface="Arial" pitchFamily="34" charset="0"/>
                    <a:cs typeface="Arial" pitchFamily="34" charset="0"/>
                  </a:rPr>
                  <a:t>Least square</a:t>
                </a:r>
                <a:r>
                  <a:rPr lang="ko-KR" altLang="en-US" dirty="0" smtClean="0">
                    <a:latin typeface="Arial" pitchFamily="34" charset="0"/>
                    <a:cs typeface="Arial" pitchFamily="34" charset="0"/>
                  </a:rPr>
                  <a:t> </a:t>
                </a:r>
                <a:r>
                  <a:rPr lang="en-US" altLang="ko-KR" dirty="0" smtClean="0">
                    <a:latin typeface="Arial" pitchFamily="34" charset="0"/>
                    <a:cs typeface="Arial" pitchFamily="34" charset="0"/>
                  </a:rPr>
                  <a:t>fitting method is applied to every scene</a:t>
                </a:r>
              </a:p>
              <a:p>
                <a:pPr marL="285750" indent="-285750">
                  <a:lnSpc>
                    <a:spcPct val="150000"/>
                  </a:lnSpc>
                  <a:buFont typeface="Arial" pitchFamily="34" charset="0"/>
                  <a:buChar char="•"/>
                </a:pPr>
                <a:r>
                  <a:rPr lang="en-US" altLang="ko-KR" dirty="0" smtClean="0">
                    <a:latin typeface="Arial" pitchFamily="34" charset="0"/>
                    <a:cs typeface="Arial" pitchFamily="34" charset="0"/>
                  </a:rPr>
                  <a:t>If there are more than 50 of</a:t>
                </a:r>
                <a:r>
                  <a:rPr lang="ko-KR" altLang="en-US" dirty="0" smtClean="0">
                    <a:latin typeface="Arial" pitchFamily="34" charset="0"/>
                    <a:cs typeface="Arial" pitchFamily="34" charset="0"/>
                  </a:rPr>
                  <a:t> </a:t>
                </a:r>
                <a:r>
                  <a:rPr lang="en-US" altLang="ko-KR" dirty="0" smtClean="0">
                    <a:latin typeface="Arial" pitchFamily="34" charset="0"/>
                    <a:cs typeface="Arial" pitchFamily="34" charset="0"/>
                  </a:rPr>
                  <a:t>matching,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𝑟</m:t>
                        </m:r>
                      </m:sub>
                    </m:sSub>
                    <m:r>
                      <a:rPr lang="en-US" altLang="ko-KR" b="0" i="1" smtClean="0">
                        <a:latin typeface="Cambria Math"/>
                      </a:rPr>
                      <m:t> </m:t>
                    </m:r>
                  </m:oMath>
                </a14:m>
                <a:r>
                  <a:rPr lang="en-US" altLang="ko-KR" dirty="0" smtClean="0">
                    <a:latin typeface="Arial" pitchFamily="34" charset="0"/>
                    <a:cs typeface="Arial" pitchFamily="34" charset="0"/>
                  </a:rPr>
                  <a:t>and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a:rPr>
                          <m:t>𝑏</m:t>
                        </m:r>
                      </m:e>
                      <m:sub>
                        <m:r>
                          <a:rPr lang="en-US" altLang="ko-KR" i="1">
                            <a:latin typeface="Cambria Math"/>
                          </a:rPr>
                          <m:t>𝑟</m:t>
                        </m:r>
                      </m:sub>
                    </m:sSub>
                    <m:r>
                      <a:rPr lang="en-US" altLang="ko-KR" i="1">
                        <a:latin typeface="Cambria Math"/>
                      </a:rPr>
                      <m:t> </m:t>
                    </m:r>
                  </m:oMath>
                </a14:m>
                <a:r>
                  <a:rPr lang="en-US" altLang="ko-KR" dirty="0" smtClean="0">
                    <a:latin typeface="Arial" pitchFamily="34" charset="0"/>
                    <a:cs typeface="Arial" pitchFamily="34" charset="0"/>
                  </a:rPr>
                  <a:t>are obtained through linear fit</a:t>
                </a:r>
              </a:p>
              <a:p>
                <a:pPr marL="285750" indent="-285750">
                  <a:lnSpc>
                    <a:spcPct val="150000"/>
                  </a:lnSpc>
                  <a:buFont typeface="Arial" pitchFamily="34" charset="0"/>
                  <a:buChar char="•"/>
                </a:pPr>
                <a:r>
                  <a:rPr lang="en-US" altLang="ko-KR" dirty="0" smtClean="0">
                    <a:latin typeface="Arial" pitchFamily="34" charset="0"/>
                    <a:cs typeface="Arial" pitchFamily="34" charset="0"/>
                  </a:rPr>
                  <a:t>The following figure is an example of scene for 16: 30  on March/13/2016</a:t>
                </a:r>
                <a:endParaRPr lang="en-US" altLang="ko-KR" dirty="0">
                  <a:latin typeface="Arial" pitchFamily="34" charset="0"/>
                  <a:cs typeface="Arial" pitchFamily="34" charset="0"/>
                </a:endParaRPr>
              </a:p>
            </p:txBody>
          </p:sp>
        </mc:Choice>
        <mc:Fallback xmlns="">
          <p:sp>
            <p:nvSpPr>
              <p:cNvPr id="3" name="직사각형 2"/>
              <p:cNvSpPr>
                <a:spLocks noRot="1" noChangeAspect="1" noMove="1" noResize="1" noEditPoints="1" noAdjustHandles="1" noChangeArrowheads="1" noChangeShapeType="1" noTextEdit="1"/>
              </p:cNvSpPr>
              <p:nvPr/>
            </p:nvSpPr>
            <p:spPr>
              <a:xfrm>
                <a:off x="5842075" y="1364647"/>
                <a:ext cx="6349925" cy="2839239"/>
              </a:xfrm>
              <a:prstGeom prst="rect">
                <a:avLst/>
              </a:prstGeom>
              <a:blipFill rotWithShape="1">
                <a:blip r:embed="rId3"/>
                <a:stretch>
                  <a:fillRect l="-576" r="-384" b="-644"/>
                </a:stretch>
              </a:blipFill>
            </p:spPr>
            <p:txBody>
              <a:bodyPr/>
              <a:lstStyle/>
              <a:p>
                <a:r>
                  <a:rPr lang="ko-KR" altLang="en-US">
                    <a:noFill/>
                  </a:rPr>
                  <a:t> </a:t>
                </a:r>
              </a:p>
            </p:txBody>
          </p:sp>
        </mc:Fallback>
      </mc:AlternateContent>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3356" y="4208967"/>
            <a:ext cx="4625550" cy="2206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직선 화살표 연결선 6"/>
          <p:cNvCxnSpPr/>
          <p:nvPr/>
        </p:nvCxnSpPr>
        <p:spPr>
          <a:xfrm>
            <a:off x="4382961" y="2396400"/>
            <a:ext cx="1168258"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제목 5"/>
          <p:cNvSpPr>
            <a:spLocks noGrp="1"/>
          </p:cNvSpPr>
          <p:nvPr>
            <p:ph type="title"/>
          </p:nvPr>
        </p:nvSpPr>
        <p:spPr>
          <a:xfrm>
            <a:off x="304800" y="76200"/>
            <a:ext cx="10515600" cy="551022"/>
          </a:xfrm>
        </p:spPr>
        <p:txBody>
          <a:bodyPr>
            <a:normAutofit fontScale="90000"/>
          </a:bodyPr>
          <a:lstStyle/>
          <a:p>
            <a:r>
              <a:rPr lang="en-US" altLang="ko-KR" dirty="0" smtClean="0">
                <a:latin typeface="Arial" pitchFamily="34" charset="0"/>
                <a:cs typeface="Arial" pitchFamily="34" charset="0"/>
              </a:rPr>
              <a:t>Slope retrievals </a:t>
            </a:r>
            <a:r>
              <a:rPr lang="en-US" altLang="ko-KR" dirty="0" smtClean="0">
                <a:latin typeface="Arial" pitchFamily="34" charset="0"/>
                <a:cs typeface="Arial" pitchFamily="34" charset="0"/>
              </a:rPr>
              <a:t>(</a:t>
            </a:r>
            <a:r>
              <a:rPr lang="en-US" altLang="ko-KR" b="1" dirty="0" err="1" smtClean="0">
                <a:solidFill>
                  <a:srgbClr val="009900"/>
                </a:solidFill>
                <a:latin typeface="Arial" pitchFamily="34" charset="0"/>
                <a:ea typeface="Arial Unicode MS" pitchFamily="50" charset="-127"/>
                <a:cs typeface="Arial" pitchFamily="34" charset="0"/>
              </a:rPr>
              <a:t>m</a:t>
            </a:r>
            <a:r>
              <a:rPr lang="en-US" altLang="ko-KR" b="1" baseline="-25000" dirty="0" err="1" smtClean="0">
                <a:solidFill>
                  <a:srgbClr val="009900"/>
                </a:solidFill>
                <a:latin typeface="Arial" pitchFamily="34" charset="0"/>
                <a:ea typeface="Arial Unicode MS" pitchFamily="50" charset="-127"/>
                <a:cs typeface="Arial" pitchFamily="34" charset="0"/>
              </a:rPr>
              <a:t>GSICS</a:t>
            </a:r>
            <a:r>
              <a:rPr lang="en-US" altLang="ko-KR" dirty="0" smtClean="0">
                <a:latin typeface="Arial" pitchFamily="34" charset="0"/>
                <a:cs typeface="Arial" pitchFamily="34" charset="0"/>
              </a:rPr>
              <a:t>)</a:t>
            </a:r>
            <a:endParaRPr lang="ko-KR" altLang="en-US" dirty="0">
              <a:latin typeface="Arial" pitchFamily="34" charset="0"/>
              <a:cs typeface="Arial" pitchFamily="34" charset="0"/>
            </a:endParaRPr>
          </a:p>
        </p:txBody>
      </p:sp>
      <p:sp>
        <p:nvSpPr>
          <p:cNvPr id="10" name="모서리가 둥근 직사각형 9"/>
          <p:cNvSpPr/>
          <p:nvPr/>
        </p:nvSpPr>
        <p:spPr>
          <a:xfrm>
            <a:off x="5551219" y="1112657"/>
            <a:ext cx="6542458" cy="549686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모서리가 둥근 직사각형 4"/>
          <p:cNvSpPr/>
          <p:nvPr/>
        </p:nvSpPr>
        <p:spPr>
          <a:xfrm>
            <a:off x="864704" y="2129950"/>
            <a:ext cx="3518257" cy="5394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6" name="TextBox 5"/>
              <p:cNvSpPr txBox="1"/>
              <p:nvPr/>
            </p:nvSpPr>
            <p:spPr>
              <a:xfrm>
                <a:off x="10368236" y="4601817"/>
                <a:ext cx="1823763" cy="954107"/>
              </a:xfrm>
              <a:prstGeom prst="rect">
                <a:avLst/>
              </a:prstGeom>
              <a:noFill/>
            </p:spPr>
            <p:txBody>
              <a:bodyPr wrap="square" rtlCol="0">
                <a:spAutoFit/>
              </a:bodyPr>
              <a:lstStyle/>
              <a:p>
                <a:r>
                  <a:rPr lang="en-US" altLang="ko-KR" sz="1400" dirty="0" smtClean="0">
                    <a:latin typeface="Arial" pitchFamily="34" charset="0"/>
                    <a:cs typeface="Arial" pitchFamily="34" charset="0"/>
                  </a:rPr>
                  <a:t>Linear Regression</a:t>
                </a:r>
                <a:br>
                  <a:rPr lang="en-US" altLang="ko-KR" sz="1400" dirty="0" smtClean="0">
                    <a:latin typeface="Arial" pitchFamily="34" charset="0"/>
                    <a:cs typeface="Arial" pitchFamily="34" charset="0"/>
                  </a:rPr>
                </a:br>
                <a:r>
                  <a:rPr lang="en-US" altLang="ko-KR" sz="1400" dirty="0" smtClean="0">
                    <a:latin typeface="Arial" pitchFamily="34" charset="0"/>
                    <a:cs typeface="Arial" pitchFamily="34" charset="0"/>
                  </a:rPr>
                  <a:t>(red line)</a:t>
                </a:r>
              </a:p>
              <a:p>
                <a:r>
                  <a:rPr lang="en-US" altLang="ko-KR" sz="1400" dirty="0" smtClean="0">
                    <a:latin typeface="Arial" pitchFamily="34" charset="0"/>
                    <a:cs typeface="Arial" pitchFamily="34" charset="0"/>
                  </a:rPr>
                  <a:t>Slope: </a:t>
                </a:r>
                <a14:m>
                  <m:oMath xmlns:m="http://schemas.openxmlformats.org/officeDocument/2006/math">
                    <m:sSub>
                      <m:sSubPr>
                        <m:ctrlPr>
                          <a:rPr lang="en-US" altLang="ko-KR" sz="1400" i="1">
                            <a:latin typeface="Cambria Math" panose="02040503050406030204" pitchFamily="18" charset="0"/>
                          </a:rPr>
                        </m:ctrlPr>
                      </m:sSubPr>
                      <m:e>
                        <m:r>
                          <a:rPr lang="en-US" altLang="ko-KR" sz="1400" i="1">
                            <a:latin typeface="Cambria Math"/>
                          </a:rPr>
                          <m:t>𝑏</m:t>
                        </m:r>
                      </m:e>
                      <m:sub>
                        <m:r>
                          <a:rPr lang="en-US" altLang="ko-KR" sz="1400" i="1">
                            <a:latin typeface="Cambria Math"/>
                          </a:rPr>
                          <m:t>𝑟</m:t>
                        </m:r>
                      </m:sub>
                    </m:sSub>
                  </m:oMath>
                </a14:m>
                <a:endParaRPr lang="en-US" altLang="ko-KR" sz="1400" dirty="0" smtClean="0">
                  <a:latin typeface="Arial" pitchFamily="34" charset="0"/>
                  <a:cs typeface="Arial" pitchFamily="34" charset="0"/>
                </a:endParaRPr>
              </a:p>
              <a:p>
                <a:r>
                  <a:rPr lang="en-US" altLang="ko-KR" sz="1400" dirty="0" smtClean="0">
                    <a:latin typeface="Arial" pitchFamily="34" charset="0"/>
                    <a:cs typeface="Arial" pitchFamily="34" charset="0"/>
                  </a:rPr>
                  <a:t>Intercept : </a:t>
                </a:r>
                <a14:m>
                  <m:oMath xmlns:m="http://schemas.openxmlformats.org/officeDocument/2006/math">
                    <m:sSub>
                      <m:sSubPr>
                        <m:ctrlPr>
                          <a:rPr lang="en-US" altLang="ko-KR" sz="1400" i="1">
                            <a:latin typeface="Cambria Math" panose="02040503050406030204" pitchFamily="18" charset="0"/>
                          </a:rPr>
                        </m:ctrlPr>
                      </m:sSubPr>
                      <m:e>
                        <m:r>
                          <a:rPr lang="en-US" altLang="ko-KR" sz="1400" i="1">
                            <a:latin typeface="Cambria Math"/>
                          </a:rPr>
                          <m:t>𝑎</m:t>
                        </m:r>
                      </m:e>
                      <m:sub>
                        <m:r>
                          <a:rPr lang="en-US" altLang="ko-KR" sz="1400" i="1">
                            <a:latin typeface="Cambria Math"/>
                          </a:rPr>
                          <m:t>𝑟</m:t>
                        </m:r>
                      </m:sub>
                    </m:sSub>
                    <m:r>
                      <a:rPr lang="en-US" altLang="ko-KR" sz="1400" i="1">
                        <a:latin typeface="Cambria Math"/>
                      </a:rPr>
                      <m:t> </m:t>
                    </m:r>
                  </m:oMath>
                </a14:m>
                <a:endParaRPr lang="ko-KR" altLang="en-US" sz="1400" dirty="0">
                  <a:latin typeface="Arial" pitchFamily="34" charset="0"/>
                  <a:cs typeface="Arial"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368236" y="4601817"/>
                <a:ext cx="1823763" cy="954107"/>
              </a:xfrm>
              <a:prstGeom prst="rect">
                <a:avLst/>
              </a:prstGeom>
              <a:blipFill rotWithShape="1">
                <a:blip r:embed="rId5"/>
                <a:stretch>
                  <a:fillRect l="-1003" t="-641" b="-5769"/>
                </a:stretch>
              </a:blipFill>
            </p:spPr>
            <p:txBody>
              <a:bodyPr/>
              <a:lstStyle/>
              <a:p>
                <a:r>
                  <a:rPr lang="ko-KR" altLang="en-US">
                    <a:noFill/>
                  </a:rPr>
                  <a:t> </a:t>
                </a:r>
              </a:p>
            </p:txBody>
          </p:sp>
        </mc:Fallback>
      </mc:AlternateContent>
      <p:cxnSp>
        <p:nvCxnSpPr>
          <p:cNvPr id="14" name="직선 화살표 연결선 13"/>
          <p:cNvCxnSpPr/>
          <p:nvPr/>
        </p:nvCxnSpPr>
        <p:spPr>
          <a:xfrm>
            <a:off x="9442177" y="4621696"/>
            <a:ext cx="926059" cy="1391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643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사용자 지정 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6757</TotalTime>
  <Words>1668</Words>
  <Application>Microsoft Office PowerPoint</Application>
  <PresentationFormat>와이드스크린</PresentationFormat>
  <Paragraphs>593</Paragraphs>
  <Slides>37</Slides>
  <Notes>2</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37</vt:i4>
      </vt:variant>
    </vt:vector>
  </HeadingPairs>
  <TitlesOfParts>
    <vt:vector size="45" baseType="lpstr">
      <vt:lpstr>Arial Unicode MS</vt:lpstr>
      <vt:lpstr>맑은 고딕</vt:lpstr>
      <vt:lpstr>Arial</vt:lpstr>
      <vt:lpstr>Book Antiqua</vt:lpstr>
      <vt:lpstr>Cambria Math</vt:lpstr>
      <vt:lpstr>Symbol</vt:lpstr>
      <vt:lpstr>Wingdings</vt:lpstr>
      <vt:lpstr>Office 테마</vt:lpstr>
      <vt:lpstr>Diurnal and Seasonal variations of COMS IR inter-calibration</vt:lpstr>
      <vt:lpstr>Diurnal Variations (COMS IR)</vt:lpstr>
      <vt:lpstr>Spatial and temperature distributions of collocation</vt:lpstr>
      <vt:lpstr>TB bias(GEO-LEO) using IASI-A,-B, AIRS &amp; CrIS</vt:lpstr>
      <vt:lpstr>Trend of TB bias</vt:lpstr>
      <vt:lpstr>Diurnal variation for Four Seasons (TB biases)</vt:lpstr>
      <vt:lpstr>Diurnal Tb variation vs. MBCC performance</vt:lpstr>
      <vt:lpstr>Slope retrievals (morg vs. mest(MBCC) vs. mGSICS)</vt:lpstr>
      <vt:lpstr>Slope retrievals (mGSICS)</vt:lpstr>
      <vt:lpstr>Slope Comparison (morg vs. mest(MBCC) vs. mGSICS)</vt:lpstr>
      <vt:lpstr>Time series for Slope</vt:lpstr>
      <vt:lpstr>Time series for Slope</vt:lpstr>
      <vt:lpstr>PowerPoint 프레젠테이션</vt:lpstr>
      <vt:lpstr>PowerPoint 프레젠테이션</vt:lpstr>
      <vt:lpstr>Seasonal Variations (COMS IR)</vt:lpstr>
      <vt:lpstr>Time series (TB biases and RMSE)</vt:lpstr>
      <vt:lpstr>Seasonal variation (AIRS and CrIS)</vt:lpstr>
      <vt:lpstr>PowerPoint 프레젠테이션</vt:lpstr>
      <vt:lpstr>Seasonal variation (AIRS/CrIS and IASI)</vt:lpstr>
      <vt:lpstr>Telescope Primary Temperature(day+night)</vt:lpstr>
      <vt:lpstr>Telescope Primary Temperature(night)</vt:lpstr>
      <vt:lpstr>Scan Mirror Temperature(night)</vt:lpstr>
      <vt:lpstr>PowerPoint 프레젠테이션</vt:lpstr>
      <vt:lpstr>PowerPoint 프레젠테이션</vt:lpstr>
      <vt:lpstr>Optics temperature (diurnal variation)</vt:lpstr>
      <vt:lpstr>Summary and discussion</vt:lpstr>
      <vt:lpstr>GEO-GEO intercomparison (COMS vs MTSAT-2 COMS vs Himawari-8)</vt:lpstr>
      <vt:lpstr>COMS vs MTSAT-2</vt:lpstr>
      <vt:lpstr>COMS vs MTSAT-2</vt:lpstr>
      <vt:lpstr>COMS vs MTSAT-2</vt:lpstr>
      <vt:lpstr>COMS vs MTSAT-2</vt:lpstr>
      <vt:lpstr>COMS vs Himawari-8</vt:lpstr>
      <vt:lpstr>COMS vs Himawari-8</vt:lpstr>
      <vt:lpstr>COMS vs Himawari-8</vt:lpstr>
      <vt:lpstr>Diurnal variation (with MTSAT-2)</vt:lpstr>
      <vt:lpstr>Diurnal variation (with MTSAT-2)</vt:lpstr>
      <vt:lpstr>PowerPoint 프레젠테이션</vt:lpstr>
    </vt:vector>
  </TitlesOfParts>
  <Company>LG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Dohyeong Kim</dc:creator>
  <cp:lastModifiedBy>Dohyeong Kim</cp:lastModifiedBy>
  <cp:revision>136</cp:revision>
  <cp:lastPrinted>2017-03-09T10:54:30Z</cp:lastPrinted>
  <dcterms:created xsi:type="dcterms:W3CDTF">2015-03-19T07:02:56Z</dcterms:created>
  <dcterms:modified xsi:type="dcterms:W3CDTF">2017-03-22T17:22:10Z</dcterms:modified>
</cp:coreProperties>
</file>