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7" r:id="rId3"/>
    <p:sldId id="311" r:id="rId4"/>
    <p:sldId id="260" r:id="rId5"/>
    <p:sldId id="313" r:id="rId6"/>
    <p:sldId id="315" r:id="rId7"/>
    <p:sldId id="316" r:id="rId8"/>
    <p:sldId id="282" r:id="rId9"/>
  </p:sldIdLst>
  <p:sldSz cx="9144000" cy="6858000" type="screen4x3"/>
  <p:notesSz cx="6858000" cy="91440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1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latin typeface="Arial" charset="0"/>
            </a:endParaRPr>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7" name="AutoShape 9"/>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8" name="AutoShape 10"/>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59" name="AutoShape 1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060" name="AutoShape 1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Arial" charset="0"/>
            </a:endParaRPr>
          </a:p>
        </p:txBody>
      </p:sp>
      <p:sp>
        <p:nvSpPr>
          <p:cNvPr id="25614" name="Rectangle 13"/>
          <p:cNvSpPr>
            <a:spLocks noGrp="1" noRot="1" noChangeAspect="1" noChangeArrowheads="1"/>
          </p:cNvSpPr>
          <p:nvPr>
            <p:ph type="sldImg"/>
          </p:nvPr>
        </p:nvSpPr>
        <p:spPr bwMode="auto">
          <a:xfrm>
            <a:off x="1143000" y="695325"/>
            <a:ext cx="4551363" cy="340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62" name="Rectangle 14"/>
          <p:cNvSpPr>
            <a:spLocks noGrp="1" noChangeArrowheads="1"/>
          </p:cNvSpPr>
          <p:nvPr>
            <p:ph type="body"/>
          </p:nvPr>
        </p:nvSpPr>
        <p:spPr bwMode="auto">
          <a:xfrm>
            <a:off x="685800" y="4343400"/>
            <a:ext cx="5465763" cy="40941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63" name="Rectangle 15"/>
          <p:cNvSpPr>
            <a:spLocks noGrp="1" noChangeArrowheads="1"/>
          </p:cNvSpPr>
          <p:nvPr>
            <p:ph type="hdr"/>
          </p:nvPr>
        </p:nvSpPr>
        <p:spPr bwMode="auto">
          <a:xfrm>
            <a:off x="0" y="0"/>
            <a:ext cx="2954338" cy="436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64" name="Rectangle 16"/>
          <p:cNvSpPr>
            <a:spLocks noGrp="1" noChangeArrowheads="1"/>
          </p:cNvSpPr>
          <p:nvPr>
            <p:ph type="dt"/>
          </p:nvPr>
        </p:nvSpPr>
        <p:spPr bwMode="auto">
          <a:xfrm>
            <a:off x="3881438" y="0"/>
            <a:ext cx="2954337" cy="436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65" name="Rectangle 17"/>
          <p:cNvSpPr>
            <a:spLocks noGrp="1" noChangeArrowheads="1"/>
          </p:cNvSpPr>
          <p:nvPr>
            <p:ph type="ftr"/>
          </p:nvPr>
        </p:nvSpPr>
        <p:spPr bwMode="auto">
          <a:xfrm>
            <a:off x="0" y="8686800"/>
            <a:ext cx="2954338" cy="4365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66" name="Rectangle 18"/>
          <p:cNvSpPr>
            <a:spLocks noGrp="1" noChangeArrowheads="1"/>
          </p:cNvSpPr>
          <p:nvPr>
            <p:ph type="sldNum"/>
          </p:nvPr>
        </p:nvSpPr>
        <p:spPr bwMode="auto">
          <a:xfrm>
            <a:off x="3881438" y="8686800"/>
            <a:ext cx="2954337" cy="43656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ea typeface="DejaVu Sans" charset="0"/>
                <a:cs typeface="DejaVu Sans" charset="0"/>
              </a:defRPr>
            </a:lvl1pPr>
          </a:lstStyle>
          <a:p>
            <a:fld id="{CA900F00-F967-4CA9-90DE-E98444CB2972}" type="slidenum">
              <a:rPr lang="en-US" altLang="en-US"/>
              <a:pPr/>
              <a:t>‹#›</a:t>
            </a:fld>
            <a:endParaRPr lang="en-US" altLang="en-US"/>
          </a:p>
        </p:txBody>
      </p:sp>
    </p:spTree>
    <p:extLst>
      <p:ext uri="{BB962C8B-B14F-4D97-AF65-F5344CB8AC3E}">
        <p14:creationId xmlns:p14="http://schemas.microsoft.com/office/powerpoint/2010/main" val="30969145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eaLnBrk="1"/>
            <a:fld id="{CFDAFFDB-61F1-4013-9E97-7FFE36239631}" type="slidenum">
              <a:rPr lang="en-US" altLang="en-US">
                <a:solidFill>
                  <a:srgbClr val="000000"/>
                </a:solidFill>
                <a:latin typeface="Times New Roman" panose="02020603050405020304" pitchFamily="18" charset="0"/>
              </a:rPr>
              <a:pPr eaLnBrk="1"/>
              <a:t>1</a:t>
            </a:fld>
            <a:endParaRPr lang="en-US" altLang="en-US">
              <a:solidFill>
                <a:srgbClr val="000000"/>
              </a:solidFill>
              <a:latin typeface="Times New Roman" panose="02020603050405020304" pitchFamily="18" charset="0"/>
            </a:endParaRPr>
          </a:p>
        </p:txBody>
      </p:sp>
      <p:sp>
        <p:nvSpPr>
          <p:cNvPr id="26627" name="Rectangle 1"/>
          <p:cNvSpPr>
            <a:spLocks noGrp="1" noRot="1" noChangeAspect="1" noChangeArrowheads="1" noTextEdit="1"/>
          </p:cNvSpPr>
          <p:nvPr>
            <p:ph type="sldImg"/>
          </p:nvPr>
        </p:nvSpPr>
        <p:spPr>
          <a:xfrm>
            <a:off x="1119188" y="696913"/>
            <a:ext cx="4637087" cy="3479800"/>
          </a:xfrm>
          <a:solidFill>
            <a:srgbClr val="FFFFFF"/>
          </a:solidFill>
          <a:ln>
            <a:solidFill>
              <a:srgbClr val="000000"/>
            </a:solidFill>
            <a:miter lim="800000"/>
            <a:headEnd/>
            <a:tailEnd/>
          </a:ln>
        </p:spPr>
      </p:sp>
      <p:sp>
        <p:nvSpPr>
          <p:cNvPr id="26628" name="Rectangle 2"/>
          <p:cNvSpPr>
            <a:spLocks noGrp="1" noChangeArrowheads="1"/>
          </p:cNvSpPr>
          <p:nvPr>
            <p:ph type="body" idx="1"/>
          </p:nvPr>
        </p:nvSpPr>
        <p:spPr>
          <a:xfrm>
            <a:off x="687388" y="4416425"/>
            <a:ext cx="54991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smtClean="0">
              <a:latin typeface="Arial" panose="020B0604020202020204" pitchFamily="34" charset="0"/>
              <a:ea typeface="DejaVu Sans" charset="0"/>
              <a:cs typeface="DejaVu Sans" charset="0"/>
            </a:endParaRPr>
          </a:p>
        </p:txBody>
      </p:sp>
    </p:spTree>
    <p:extLst>
      <p:ext uri="{BB962C8B-B14F-4D97-AF65-F5344CB8AC3E}">
        <p14:creationId xmlns:p14="http://schemas.microsoft.com/office/powerpoint/2010/main" val="373391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eaLnBrk="1"/>
            <a:fld id="{AC4652BA-661C-4F78-B95A-5EBE0D5EC936}" type="slidenum">
              <a:rPr lang="en-US" altLang="en-US">
                <a:solidFill>
                  <a:srgbClr val="000000"/>
                </a:solidFill>
                <a:latin typeface="Times New Roman" panose="02020603050405020304" pitchFamily="18" charset="0"/>
              </a:rPr>
              <a:pPr eaLnBrk="1"/>
              <a:t>2</a:t>
            </a:fld>
            <a:endParaRPr lang="en-US" altLang="en-US">
              <a:solidFill>
                <a:srgbClr val="000000"/>
              </a:solidFill>
              <a:latin typeface="Times New Roman" panose="02020603050405020304" pitchFamily="18" charset="0"/>
            </a:endParaRPr>
          </a:p>
        </p:txBody>
      </p:sp>
      <p:sp>
        <p:nvSpPr>
          <p:cNvPr id="27651" name="Rectangle 1"/>
          <p:cNvSpPr>
            <a:spLocks noGrp="1" noRot="1" noChangeAspect="1" noChangeArrowheads="1" noTextEdit="1"/>
          </p:cNvSpPr>
          <p:nvPr>
            <p:ph type="sldImg"/>
          </p:nvPr>
        </p:nvSpPr>
        <p:spPr>
          <a:xfrm>
            <a:off x="1119188" y="696913"/>
            <a:ext cx="4637087" cy="3479800"/>
          </a:xfrm>
          <a:solidFill>
            <a:srgbClr val="FFFFFF"/>
          </a:solidFill>
          <a:ln>
            <a:solidFill>
              <a:srgbClr val="000000"/>
            </a:solidFill>
            <a:miter lim="800000"/>
            <a:headEnd/>
            <a:tailEnd/>
          </a:ln>
        </p:spPr>
      </p:sp>
      <p:sp>
        <p:nvSpPr>
          <p:cNvPr id="27652" name="Rectangle 2"/>
          <p:cNvSpPr>
            <a:spLocks noGrp="1" noChangeArrowheads="1"/>
          </p:cNvSpPr>
          <p:nvPr>
            <p:ph type="body" idx="1"/>
          </p:nvPr>
        </p:nvSpPr>
        <p:spPr>
          <a:xfrm>
            <a:off x="687388" y="4416425"/>
            <a:ext cx="54991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smtClean="0">
              <a:latin typeface="Arial" panose="020B0604020202020204" pitchFamily="34" charset="0"/>
              <a:ea typeface="DejaVu Sans" charset="0"/>
              <a:cs typeface="DejaVu Sans" charset="0"/>
            </a:endParaRPr>
          </a:p>
        </p:txBody>
      </p:sp>
    </p:spTree>
    <p:extLst>
      <p:ext uri="{BB962C8B-B14F-4D97-AF65-F5344CB8AC3E}">
        <p14:creationId xmlns:p14="http://schemas.microsoft.com/office/powerpoint/2010/main" val="2447190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eaLnBrk="1"/>
            <a:fld id="{7F88F7F4-769F-4E24-8625-83C277A0697D}" type="slidenum">
              <a:rPr lang="en-US" altLang="en-US">
                <a:solidFill>
                  <a:srgbClr val="000000"/>
                </a:solidFill>
                <a:latin typeface="Times New Roman" panose="02020603050405020304" pitchFamily="18" charset="0"/>
              </a:rPr>
              <a:pPr eaLnBrk="1"/>
              <a:t>4</a:t>
            </a:fld>
            <a:endParaRPr lang="en-US" altLang="en-US">
              <a:solidFill>
                <a:srgbClr val="000000"/>
              </a:solidFill>
              <a:latin typeface="Times New Roman" panose="02020603050405020304" pitchFamily="18" charset="0"/>
            </a:endParaRPr>
          </a:p>
        </p:txBody>
      </p:sp>
      <p:sp>
        <p:nvSpPr>
          <p:cNvPr id="32771" name="Rectangle 1"/>
          <p:cNvSpPr>
            <a:spLocks noGrp="1" noRot="1" noChangeAspect="1" noChangeArrowheads="1" noTextEdit="1"/>
          </p:cNvSpPr>
          <p:nvPr>
            <p:ph type="sldImg"/>
          </p:nvPr>
        </p:nvSpPr>
        <p:spPr>
          <a:xfrm>
            <a:off x="1119188" y="696913"/>
            <a:ext cx="4637087" cy="3479800"/>
          </a:xfrm>
          <a:solidFill>
            <a:srgbClr val="FFFFFF"/>
          </a:solidFill>
          <a:ln>
            <a:solidFill>
              <a:srgbClr val="000000"/>
            </a:solidFill>
            <a:miter lim="800000"/>
            <a:headEnd/>
            <a:tailEnd/>
          </a:ln>
        </p:spPr>
      </p:sp>
      <p:sp>
        <p:nvSpPr>
          <p:cNvPr id="32772" name="Rectangle 2"/>
          <p:cNvSpPr>
            <a:spLocks noGrp="1" noChangeArrowheads="1"/>
          </p:cNvSpPr>
          <p:nvPr>
            <p:ph type="body" idx="1"/>
          </p:nvPr>
        </p:nvSpPr>
        <p:spPr>
          <a:xfrm>
            <a:off x="687388" y="4416425"/>
            <a:ext cx="54991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smtClean="0">
              <a:latin typeface="Arial" panose="020B0604020202020204" pitchFamily="34" charset="0"/>
              <a:ea typeface="DejaVu Sans" charset="0"/>
              <a:cs typeface="DejaVu Sans" charset="0"/>
            </a:endParaRPr>
          </a:p>
        </p:txBody>
      </p:sp>
    </p:spTree>
    <p:extLst>
      <p:ext uri="{BB962C8B-B14F-4D97-AF65-F5344CB8AC3E}">
        <p14:creationId xmlns:p14="http://schemas.microsoft.com/office/powerpoint/2010/main" val="387345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eaLnBrk="1"/>
            <a:fld id="{EC69BB66-44CA-4166-9C2B-ECFC2534B674}" type="slidenum">
              <a:rPr lang="en-US" altLang="en-US">
                <a:solidFill>
                  <a:srgbClr val="000000"/>
                </a:solidFill>
                <a:latin typeface="Times New Roman" panose="02020603050405020304" pitchFamily="18" charset="0"/>
              </a:rPr>
              <a:pPr eaLnBrk="1"/>
              <a:t>8</a:t>
            </a:fld>
            <a:endParaRPr lang="en-US" altLang="en-US">
              <a:solidFill>
                <a:srgbClr val="000000"/>
              </a:solidFill>
              <a:latin typeface="Times New Roman" panose="02020603050405020304" pitchFamily="18" charset="0"/>
            </a:endParaRPr>
          </a:p>
        </p:txBody>
      </p:sp>
      <p:sp>
        <p:nvSpPr>
          <p:cNvPr id="49155" name="Rectangle 1"/>
          <p:cNvSpPr>
            <a:spLocks noGrp="1" noRot="1" noChangeAspect="1" noChangeArrowheads="1" noTextEdit="1"/>
          </p:cNvSpPr>
          <p:nvPr>
            <p:ph type="sldImg"/>
          </p:nvPr>
        </p:nvSpPr>
        <p:spPr>
          <a:xfrm>
            <a:off x="1119188" y="696913"/>
            <a:ext cx="4637087" cy="3479800"/>
          </a:xfrm>
          <a:solidFill>
            <a:srgbClr val="FFFFFF"/>
          </a:solidFill>
          <a:ln>
            <a:solidFill>
              <a:srgbClr val="000000"/>
            </a:solidFill>
            <a:miter lim="800000"/>
            <a:headEnd/>
            <a:tailEnd/>
          </a:ln>
        </p:spPr>
      </p:sp>
      <p:sp>
        <p:nvSpPr>
          <p:cNvPr id="49156" name="Rectangle 2"/>
          <p:cNvSpPr>
            <a:spLocks noGrp="1" noChangeArrowheads="1"/>
          </p:cNvSpPr>
          <p:nvPr>
            <p:ph type="body" idx="1"/>
          </p:nvPr>
        </p:nvSpPr>
        <p:spPr>
          <a:xfrm>
            <a:off x="687388" y="4416425"/>
            <a:ext cx="54991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smtClean="0">
              <a:latin typeface="Arial" panose="020B0604020202020204" pitchFamily="34" charset="0"/>
              <a:ea typeface="DejaVu Sans" charset="0"/>
              <a:cs typeface="DejaVu Sans" charset="0"/>
            </a:endParaRPr>
          </a:p>
        </p:txBody>
      </p:sp>
    </p:spTree>
    <p:extLst>
      <p:ext uri="{BB962C8B-B14F-4D97-AF65-F5344CB8AC3E}">
        <p14:creationId xmlns:p14="http://schemas.microsoft.com/office/powerpoint/2010/main" val="375993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7BD545E3-EF13-4304-9DB4-206D1C966F6E}" type="slidenum">
              <a:rPr lang="en-US" altLang="en-US"/>
              <a:pPr/>
              <a:t>‹#›</a:t>
            </a:fld>
            <a:endParaRPr lang="en-US" altLang="en-US"/>
          </a:p>
        </p:txBody>
      </p:sp>
    </p:spTree>
    <p:extLst>
      <p:ext uri="{BB962C8B-B14F-4D97-AF65-F5344CB8AC3E}">
        <p14:creationId xmlns:p14="http://schemas.microsoft.com/office/powerpoint/2010/main" val="257693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303CAE6B-6807-4099-8A0F-7B71746FD0A9}" type="slidenum">
              <a:rPr lang="en-US" altLang="en-US"/>
              <a:pPr/>
              <a:t>‹#›</a:t>
            </a:fld>
            <a:endParaRPr lang="en-US" altLang="en-US"/>
          </a:p>
        </p:txBody>
      </p:sp>
    </p:spTree>
    <p:extLst>
      <p:ext uri="{BB962C8B-B14F-4D97-AF65-F5344CB8AC3E}">
        <p14:creationId xmlns:p14="http://schemas.microsoft.com/office/powerpoint/2010/main" val="328407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273050"/>
            <a:ext cx="2051050" cy="6883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05513" cy="6883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7E1A772A-C512-474F-BB46-B969B46F082B}" type="slidenum">
              <a:rPr lang="en-US" altLang="en-US"/>
              <a:pPr/>
              <a:t>‹#›</a:t>
            </a:fld>
            <a:endParaRPr lang="en-US" altLang="en-US"/>
          </a:p>
        </p:txBody>
      </p:sp>
    </p:spTree>
    <p:extLst>
      <p:ext uri="{BB962C8B-B14F-4D97-AF65-F5344CB8AC3E}">
        <p14:creationId xmlns:p14="http://schemas.microsoft.com/office/powerpoint/2010/main" val="923524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915F25B5-06FE-4DDE-9E50-EDFCF79797BE}" type="slidenum">
              <a:rPr lang="en-US" altLang="en-US"/>
              <a:pPr/>
              <a:t>‹#›</a:t>
            </a:fld>
            <a:endParaRPr lang="en-US" altLang="en-US"/>
          </a:p>
        </p:txBody>
      </p:sp>
    </p:spTree>
    <p:extLst>
      <p:ext uri="{BB962C8B-B14F-4D97-AF65-F5344CB8AC3E}">
        <p14:creationId xmlns:p14="http://schemas.microsoft.com/office/powerpoint/2010/main" val="70189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ED2F6FD7-31F5-48CC-AC33-EE4B5F22E418}" type="slidenum">
              <a:rPr lang="en-US" altLang="en-US"/>
              <a:pPr/>
              <a:t>‹#›</a:t>
            </a:fld>
            <a:endParaRPr lang="en-US" altLang="en-US"/>
          </a:p>
        </p:txBody>
      </p:sp>
    </p:spTree>
    <p:extLst>
      <p:ext uri="{BB962C8B-B14F-4D97-AF65-F5344CB8AC3E}">
        <p14:creationId xmlns:p14="http://schemas.microsoft.com/office/powerpoint/2010/main" val="311010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27488" cy="5551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04963"/>
            <a:ext cx="4029075" cy="5551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81D15B6A-F119-487E-BB79-327014F0CE59}" type="slidenum">
              <a:rPr lang="en-US" altLang="en-US"/>
              <a:pPr/>
              <a:t>‹#›</a:t>
            </a:fld>
            <a:endParaRPr lang="en-US" altLang="en-US"/>
          </a:p>
        </p:txBody>
      </p:sp>
    </p:spTree>
    <p:extLst>
      <p:ext uri="{BB962C8B-B14F-4D97-AF65-F5344CB8AC3E}">
        <p14:creationId xmlns:p14="http://schemas.microsoft.com/office/powerpoint/2010/main" val="100630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fld id="{C6D3692D-FD3C-4655-91B8-562D1CC0FF81}" type="slidenum">
              <a:rPr lang="en-US" altLang="en-US"/>
              <a:pPr/>
              <a:t>‹#›</a:t>
            </a:fld>
            <a:endParaRPr lang="en-US" altLang="en-US"/>
          </a:p>
        </p:txBody>
      </p:sp>
    </p:spTree>
    <p:extLst>
      <p:ext uri="{BB962C8B-B14F-4D97-AF65-F5344CB8AC3E}">
        <p14:creationId xmlns:p14="http://schemas.microsoft.com/office/powerpoint/2010/main" val="368853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fld id="{9B6AE40C-FD8E-4D1B-9393-FE8B495B443D}" type="slidenum">
              <a:rPr lang="en-US" altLang="en-US"/>
              <a:pPr/>
              <a:t>‹#›</a:t>
            </a:fld>
            <a:endParaRPr lang="en-US" altLang="en-US"/>
          </a:p>
        </p:txBody>
      </p:sp>
    </p:spTree>
    <p:extLst>
      <p:ext uri="{BB962C8B-B14F-4D97-AF65-F5344CB8AC3E}">
        <p14:creationId xmlns:p14="http://schemas.microsoft.com/office/powerpoint/2010/main" val="396623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fld id="{F72B7BC9-5746-459C-A319-E12C02560280}" type="slidenum">
              <a:rPr lang="en-US" altLang="en-US"/>
              <a:pPr/>
              <a:t>‹#›</a:t>
            </a:fld>
            <a:endParaRPr lang="en-US" altLang="en-US"/>
          </a:p>
        </p:txBody>
      </p:sp>
    </p:spTree>
    <p:extLst>
      <p:ext uri="{BB962C8B-B14F-4D97-AF65-F5344CB8AC3E}">
        <p14:creationId xmlns:p14="http://schemas.microsoft.com/office/powerpoint/2010/main" val="74713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C93E2E56-125C-4DC1-ABF0-AD0C1FEAA18D}" type="slidenum">
              <a:rPr lang="en-US" altLang="en-US"/>
              <a:pPr/>
              <a:t>‹#›</a:t>
            </a:fld>
            <a:endParaRPr lang="en-US" altLang="en-US"/>
          </a:p>
        </p:txBody>
      </p:sp>
    </p:spTree>
    <p:extLst>
      <p:ext uri="{BB962C8B-B14F-4D97-AF65-F5344CB8AC3E}">
        <p14:creationId xmlns:p14="http://schemas.microsoft.com/office/powerpoint/2010/main" val="83551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4C1BB75A-A112-4F45-96B9-2E0D00F77D4A}" type="slidenum">
              <a:rPr lang="en-US" altLang="en-US"/>
              <a:pPr/>
              <a:t>‹#›</a:t>
            </a:fld>
            <a:endParaRPr lang="en-US" altLang="en-US"/>
          </a:p>
        </p:txBody>
      </p:sp>
    </p:spTree>
    <p:extLst>
      <p:ext uri="{BB962C8B-B14F-4D97-AF65-F5344CB8AC3E}">
        <p14:creationId xmlns:p14="http://schemas.microsoft.com/office/powerpoint/2010/main" val="597237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73050"/>
            <a:ext cx="8208963"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3075" name="Rectangle 2"/>
          <p:cNvSpPr>
            <a:spLocks noGrp="1" noChangeArrowheads="1"/>
          </p:cNvSpPr>
          <p:nvPr>
            <p:ph type="body" idx="1"/>
          </p:nvPr>
        </p:nvSpPr>
        <p:spPr bwMode="auto">
          <a:xfrm>
            <a:off x="457200" y="1604963"/>
            <a:ext cx="8208963"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08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457200" y="6246813"/>
            <a:ext cx="2109788" cy="4524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n-ea"/>
                <a:cs typeface="+mn-cs"/>
              </a:defRPr>
            </a:lvl1pPr>
          </a:lstStyle>
          <a:p>
            <a:pPr>
              <a:defRPr/>
            </a:pPr>
            <a:endParaRPr lang="en-US"/>
          </a:p>
        </p:txBody>
      </p:sp>
      <p:sp>
        <p:nvSpPr>
          <p:cNvPr id="1028" name="Rectangle 4"/>
          <p:cNvSpPr>
            <a:spLocks noGrp="1" noChangeArrowheads="1"/>
          </p:cNvSpPr>
          <p:nvPr>
            <p:ph type="ftr"/>
          </p:nvPr>
        </p:nvSpPr>
        <p:spPr bwMode="auto">
          <a:xfrm>
            <a:off x="3127375" y="6246813"/>
            <a:ext cx="2878138" cy="4524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n-ea"/>
                <a:cs typeface="+mn-cs"/>
              </a:defRPr>
            </a:lvl1pPr>
          </a:lstStyle>
          <a:p>
            <a:pPr>
              <a:defRPr/>
            </a:pPr>
            <a:endParaRPr lang="en-US"/>
          </a:p>
        </p:txBody>
      </p:sp>
      <p:sp>
        <p:nvSpPr>
          <p:cNvPr id="1029" name="Rectangle 5"/>
          <p:cNvSpPr>
            <a:spLocks noGrp="1" noChangeArrowheads="1"/>
          </p:cNvSpPr>
          <p:nvPr>
            <p:ph type="sldNum"/>
          </p:nvPr>
        </p:nvSpPr>
        <p:spPr bwMode="auto">
          <a:xfrm>
            <a:off x="6556375" y="6246813"/>
            <a:ext cx="2109788" cy="4524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fld id="{99DDD731-26EE-490E-BE2B-B5CAFA0551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DejaVu Sans" charset="0"/>
          <a:cs typeface="DejaVu Sans"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DejaVu Sans" charset="0"/>
          <a:cs typeface="DejaVu Sans"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DejaVu Sans" charset="0"/>
          <a:cs typeface="DejaVu Sans"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DejaVu Sans" charset="0"/>
          <a:cs typeface="DejaVu San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098" name="Group 1"/>
          <p:cNvGrpSpPr>
            <a:grpSpLocks/>
          </p:cNvGrpSpPr>
          <p:nvPr/>
        </p:nvGrpSpPr>
        <p:grpSpPr bwMode="auto">
          <a:xfrm>
            <a:off x="0" y="0"/>
            <a:ext cx="9099550" cy="1198563"/>
            <a:chOff x="0" y="0"/>
            <a:chExt cx="5732" cy="755"/>
          </a:xfrm>
        </p:grpSpPr>
        <p:pic>
          <p:nvPicPr>
            <p:cNvPr id="410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2"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10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4" y="0"/>
              <a:ext cx="498" cy="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4099" name="Rectangle 4"/>
          <p:cNvSpPr>
            <a:spLocks noChangeArrowheads="1"/>
          </p:cNvSpPr>
          <p:nvPr/>
        </p:nvSpPr>
        <p:spPr bwMode="auto">
          <a:xfrm>
            <a:off x="427038" y="1465263"/>
            <a:ext cx="8374062"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buClrTx/>
              <a:buFontTx/>
              <a:buNone/>
            </a:pPr>
            <a:r>
              <a:rPr lang="en-US" altLang="en-US" sz="3200" b="1" dirty="0" smtClean="0">
                <a:solidFill>
                  <a:srgbClr val="0066CC"/>
                </a:solidFill>
                <a:latin typeface="Times New Roman" panose="02020603050405020304" pitchFamily="18" charset="0"/>
                <a:ea typeface="ＭＳ Ｐゴシック" panose="020B0600070205080204" pitchFamily="34" charset="-128"/>
              </a:rPr>
              <a:t>Spectral Correction for Inter-</a:t>
            </a:r>
            <a:r>
              <a:rPr lang="en-US" altLang="en-US" sz="3200" b="1" dirty="0" err="1" smtClean="0">
                <a:solidFill>
                  <a:srgbClr val="0066CC"/>
                </a:solidFill>
                <a:latin typeface="Times New Roman" panose="02020603050405020304" pitchFamily="18" charset="0"/>
                <a:ea typeface="ＭＳ Ｐゴシック" panose="020B0600070205080204" pitchFamily="34" charset="-128"/>
              </a:rPr>
              <a:t>comparion</a:t>
            </a:r>
            <a:r>
              <a:rPr lang="en-US" altLang="en-US" sz="3200" b="1" dirty="0" smtClean="0">
                <a:solidFill>
                  <a:srgbClr val="0066CC"/>
                </a:solidFill>
                <a:latin typeface="Times New Roman" panose="02020603050405020304" pitchFamily="18" charset="0"/>
                <a:ea typeface="ＭＳ Ｐゴシック" panose="020B0600070205080204" pitchFamily="34" charset="-128"/>
              </a:rPr>
              <a:t> between VIIRS and MODIS TEB</a:t>
            </a:r>
            <a:endParaRPr lang="en-US" altLang="en-US" sz="3600" b="1" dirty="0">
              <a:solidFill>
                <a:srgbClr val="0066CC"/>
              </a:solidFill>
              <a:latin typeface="Times New Roman" panose="02020603050405020304" pitchFamily="18" charset="0"/>
              <a:ea typeface="ＭＳ Ｐゴシック" panose="020B0600070205080204" pitchFamily="34" charset="-128"/>
            </a:endParaRPr>
          </a:p>
        </p:txBody>
      </p:sp>
      <p:sp>
        <p:nvSpPr>
          <p:cNvPr id="4100" name="Rectangle 5"/>
          <p:cNvSpPr>
            <a:spLocks noChangeArrowheads="1"/>
          </p:cNvSpPr>
          <p:nvPr/>
        </p:nvSpPr>
        <p:spPr bwMode="auto">
          <a:xfrm>
            <a:off x="457200" y="3810001"/>
            <a:ext cx="8229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buClrTx/>
              <a:buFontTx/>
              <a:buNone/>
            </a:pPr>
            <a:r>
              <a:rPr lang="en-US" altLang="en-US" sz="2400" b="1" i="1" dirty="0" smtClean="0">
                <a:solidFill>
                  <a:srgbClr val="0066CC"/>
                </a:solidFill>
                <a:latin typeface="Bitstream Charter" pitchFamily="16" charset="0"/>
                <a:ea typeface="ＭＳ Ｐゴシック" panose="020B0600070205080204" pitchFamily="34" charset="-128"/>
              </a:rPr>
              <a:t>Aisheng </a:t>
            </a:r>
            <a:r>
              <a:rPr lang="en-US" altLang="en-US" sz="2400" b="1" i="1" dirty="0" smtClean="0">
                <a:solidFill>
                  <a:srgbClr val="0066CC"/>
                </a:solidFill>
                <a:latin typeface="Bitstream Charter" pitchFamily="16" charset="0"/>
                <a:ea typeface="ＭＳ Ｐゴシック" panose="020B0600070205080204" pitchFamily="34" charset="-128"/>
              </a:rPr>
              <a:t>Wu, </a:t>
            </a:r>
            <a:r>
              <a:rPr lang="en-US" altLang="en-US" sz="2400" b="1" i="1" dirty="0" err="1" smtClean="0">
                <a:solidFill>
                  <a:srgbClr val="0066CC"/>
                </a:solidFill>
                <a:latin typeface="Bitstream Charter" pitchFamily="16" charset="0"/>
                <a:ea typeface="ＭＳ Ｐゴシック" panose="020B0600070205080204" pitchFamily="34" charset="-128"/>
              </a:rPr>
              <a:t>Yonghong</a:t>
            </a:r>
            <a:r>
              <a:rPr lang="en-US" altLang="en-US" sz="2400" b="1" i="1" dirty="0" smtClean="0">
                <a:solidFill>
                  <a:srgbClr val="0066CC"/>
                </a:solidFill>
                <a:latin typeface="Bitstream Charter" pitchFamily="16" charset="0"/>
                <a:ea typeface="ＭＳ Ｐゴシック" panose="020B0600070205080204" pitchFamily="34" charset="-128"/>
              </a:rPr>
              <a:t> Li, Truman Wilson and </a:t>
            </a:r>
            <a:r>
              <a:rPr lang="en-US" altLang="en-US" sz="2400" b="1" i="1" dirty="0" err="1" smtClean="0">
                <a:solidFill>
                  <a:srgbClr val="0066CC"/>
                </a:solidFill>
                <a:latin typeface="Bitstream Charter" pitchFamily="16" charset="0"/>
                <a:ea typeface="ＭＳ Ｐゴシック" panose="020B0600070205080204" pitchFamily="34" charset="-128"/>
              </a:rPr>
              <a:t>Xiaoxiong</a:t>
            </a:r>
            <a:r>
              <a:rPr lang="en-US" altLang="en-US" sz="2400" b="1" i="1" dirty="0" smtClean="0">
                <a:solidFill>
                  <a:srgbClr val="0066CC"/>
                </a:solidFill>
                <a:latin typeface="Bitstream Charter" pitchFamily="16" charset="0"/>
                <a:ea typeface="ＭＳ Ｐゴシック" panose="020B0600070205080204" pitchFamily="34" charset="-128"/>
              </a:rPr>
              <a:t> </a:t>
            </a:r>
            <a:r>
              <a:rPr lang="en-US" altLang="en-US" sz="2400" b="1" i="1" dirty="0" err="1" smtClean="0">
                <a:solidFill>
                  <a:srgbClr val="0066CC"/>
                </a:solidFill>
                <a:latin typeface="Bitstream Charter" pitchFamily="16" charset="0"/>
                <a:ea typeface="ＭＳ Ｐゴシック" panose="020B0600070205080204" pitchFamily="34" charset="-128"/>
              </a:rPr>
              <a:t>Xiong</a:t>
            </a:r>
            <a:r>
              <a:rPr lang="en-US" altLang="en-US" sz="2400" b="1" i="1" dirty="0" smtClean="0">
                <a:solidFill>
                  <a:srgbClr val="0066CC"/>
                </a:solidFill>
                <a:latin typeface="Bitstream Charter" pitchFamily="16" charset="0"/>
                <a:ea typeface="ＭＳ Ｐゴシック" panose="020B0600070205080204" pitchFamily="34" charset="-128"/>
              </a:rPr>
              <a:t> </a:t>
            </a:r>
            <a:endParaRPr lang="en-US" altLang="en-US" sz="2400" baseline="30000" dirty="0">
              <a:solidFill>
                <a:srgbClr val="0070C0"/>
              </a:solidFill>
              <a:ea typeface="ＭＳ Ｐゴシック" panose="020B0600070205080204" pitchFamily="34" charset="-128"/>
            </a:endParaRPr>
          </a:p>
          <a:p>
            <a:pPr algn="ctr" eaLnBrk="1">
              <a:lnSpc>
                <a:spcPct val="100000"/>
              </a:lnSpc>
              <a:buClrTx/>
              <a:buFontTx/>
              <a:buNone/>
            </a:pPr>
            <a:endParaRPr lang="en-US" altLang="en-US" sz="1500" b="1" i="1" dirty="0">
              <a:solidFill>
                <a:schemeClr val="accent2"/>
              </a:solidFill>
              <a:latin typeface="Bitstream Charter" pitchFamily="16" charset="0"/>
              <a:ea typeface="ＭＳ Ｐゴシック" panose="020B0600070205080204" pitchFamily="34" charset="-128"/>
            </a:endParaRPr>
          </a:p>
          <a:p>
            <a:pPr algn="ctr" eaLnBrk="1"/>
            <a:r>
              <a:rPr lang="en-US" altLang="en-US" b="1" dirty="0" smtClean="0">
                <a:solidFill>
                  <a:srgbClr val="0066CC"/>
                </a:solidFill>
                <a:latin typeface="Times New Roman" panose="02020603050405020304" pitchFamily="18" charset="0"/>
                <a:ea typeface="ＭＳ Ｐゴシック" panose="020B0600070205080204" pitchFamily="34" charset="-128"/>
              </a:rPr>
              <a:t>MODIS Characterization Support Team (MCST)</a:t>
            </a:r>
          </a:p>
          <a:p>
            <a:pPr algn="ctr" eaLnBrk="1"/>
            <a:r>
              <a:rPr lang="en-US" altLang="en-US" b="1" dirty="0" smtClean="0">
                <a:solidFill>
                  <a:srgbClr val="0066CC"/>
                </a:solidFill>
                <a:latin typeface="Times New Roman" panose="02020603050405020304" pitchFamily="18" charset="0"/>
                <a:ea typeface="ＭＳ Ｐゴシック" panose="020B0600070205080204" pitchFamily="34" charset="-128"/>
              </a:rPr>
              <a:t>Science Systems and Application, </a:t>
            </a:r>
            <a:r>
              <a:rPr lang="en-US" altLang="en-US" b="1" dirty="0" err="1" smtClean="0">
                <a:solidFill>
                  <a:srgbClr val="0066CC"/>
                </a:solidFill>
                <a:latin typeface="Times New Roman" panose="02020603050405020304" pitchFamily="18" charset="0"/>
                <a:ea typeface="ＭＳ Ｐゴシック" panose="020B0600070205080204" pitchFamily="34" charset="-128"/>
              </a:rPr>
              <a:t>Inc</a:t>
            </a:r>
            <a:r>
              <a:rPr lang="en-US" altLang="en-US" b="1" dirty="0" smtClean="0">
                <a:solidFill>
                  <a:srgbClr val="0066CC"/>
                </a:solidFill>
                <a:latin typeface="Times New Roman" panose="02020603050405020304" pitchFamily="18" charset="0"/>
                <a:ea typeface="ＭＳ Ｐゴシック" panose="020B0600070205080204" pitchFamily="34" charset="-128"/>
              </a:rPr>
              <a:t> (SSAI), Lanham, MD </a:t>
            </a:r>
            <a:r>
              <a:rPr lang="en-US" altLang="en-US" b="1" dirty="0">
                <a:solidFill>
                  <a:srgbClr val="0066CC"/>
                </a:solidFill>
                <a:latin typeface="Times New Roman" panose="02020603050405020304" pitchFamily="18" charset="0"/>
                <a:ea typeface="ＭＳ Ｐゴシック" panose="020B0600070205080204" pitchFamily="34" charset="-128"/>
              </a:rPr>
              <a:t>20706, </a:t>
            </a:r>
            <a:r>
              <a:rPr lang="en-US" altLang="en-US" b="1" dirty="0" smtClean="0">
                <a:solidFill>
                  <a:srgbClr val="0066CC"/>
                </a:solidFill>
                <a:latin typeface="Times New Roman" panose="02020603050405020304" pitchFamily="18" charset="0"/>
                <a:ea typeface="ＭＳ Ｐゴシック" panose="020B0600070205080204" pitchFamily="34" charset="-128"/>
              </a:rPr>
              <a:t>USA</a:t>
            </a:r>
            <a:endParaRPr lang="en-US" altLang="en-US" b="1" dirty="0">
              <a:solidFill>
                <a:srgbClr val="0066CC"/>
              </a:solidFill>
              <a:latin typeface="Times New Roman" panose="02020603050405020304" pitchFamily="18" charset="0"/>
              <a:ea typeface="ＭＳ Ｐゴシック" panose="020B0600070205080204" pitchFamily="34" charset="-128"/>
            </a:endParaRPr>
          </a:p>
          <a:p>
            <a:pPr algn="ctr" eaLnBrk="1">
              <a:lnSpc>
                <a:spcPct val="100000"/>
              </a:lnSpc>
              <a:spcAft>
                <a:spcPts val="1438"/>
              </a:spcAft>
              <a:buClrTx/>
              <a:buFontTx/>
              <a:buNone/>
            </a:pPr>
            <a:endParaRPr lang="en-US" altLang="en-US" sz="1500" b="1" i="1" dirty="0">
              <a:solidFill>
                <a:srgbClr val="0066CC"/>
              </a:solidFill>
              <a:latin typeface="Bitstream Charter" pitchFamily="16" charset="0"/>
              <a:ea typeface="ＭＳ Ｐゴシック" panose="020B0600070205080204" pitchFamily="34" charset="-128"/>
            </a:endParaRPr>
          </a:p>
          <a:p>
            <a:pPr algn="ctr" eaLnBrk="1">
              <a:lnSpc>
                <a:spcPct val="100000"/>
              </a:lnSpc>
              <a:spcAft>
                <a:spcPts val="1438"/>
              </a:spcAft>
              <a:buClrTx/>
              <a:buFontTx/>
              <a:buNone/>
            </a:pPr>
            <a:endParaRPr lang="en-US" altLang="en-US" sz="1500" b="1" i="1" dirty="0">
              <a:solidFill>
                <a:srgbClr val="0066CC"/>
              </a:solidFill>
              <a:latin typeface="Bitstream Charter" pitchFamily="16" charset="0"/>
              <a:ea typeface="ＭＳ Ｐゴシック" panose="020B0600070205080204" pitchFamily="34" charset="-128"/>
            </a:endParaRPr>
          </a:p>
        </p:txBody>
      </p:sp>
      <p:sp>
        <p:nvSpPr>
          <p:cNvPr id="3" name="AutoShape 2" descr="NPP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preferRelativeResize="0">
            <a:picLocks noChangeAspect="1"/>
          </p:cNvPicPr>
          <p:nvPr/>
        </p:nvPicPr>
        <p:blipFill>
          <a:blip r:embed="rId5"/>
          <a:stretch>
            <a:fillRect/>
          </a:stretch>
        </p:blipFill>
        <p:spPr>
          <a:xfrm>
            <a:off x="155575" y="22578"/>
            <a:ext cx="1164668" cy="1143000"/>
          </a:xfrm>
          <a:prstGeom prst="rect">
            <a:avLst/>
          </a:prstGeom>
          <a:solidFill>
            <a:schemeClr val="bg1"/>
          </a:solidFill>
        </p:spPr>
      </p:pic>
      <p:sp>
        <p:nvSpPr>
          <p:cNvPr id="10" name="Rectangle 7"/>
          <p:cNvSpPr>
            <a:spLocks noChangeArrowheads="1"/>
          </p:cNvSpPr>
          <p:nvPr/>
        </p:nvSpPr>
        <p:spPr bwMode="auto">
          <a:xfrm>
            <a:off x="2870628" y="6172200"/>
            <a:ext cx="6120972" cy="546100"/>
          </a:xfrm>
          <a:prstGeom prst="rect">
            <a:avLst/>
          </a:prstGeom>
          <a:noFill/>
          <a:ln w="9525">
            <a:noFill/>
            <a:miter lim="800000"/>
            <a:headEnd/>
            <a:tailEnd/>
          </a:ln>
        </p:spPr>
        <p:txBody>
          <a:bodyPr anchor="ctr"/>
          <a:lstStyle/>
          <a:p>
            <a:pPr algn="r" defTabSz="914400" fontAlgn="auto" hangingPunct="1">
              <a:lnSpc>
                <a:spcPct val="100000"/>
              </a:lnSpc>
              <a:spcBef>
                <a:spcPts val="0"/>
              </a:spcBef>
              <a:spcAft>
                <a:spcPts val="0"/>
              </a:spcAft>
              <a:buClrTx/>
              <a:buSzTx/>
              <a:buFontTx/>
              <a:buNone/>
            </a:pPr>
            <a:r>
              <a:rPr lang="en-US" sz="1400" b="1" i="1" u="sng" dirty="0" smtClean="0">
                <a:solidFill>
                  <a:srgbClr val="0000FF"/>
                </a:solidFill>
                <a:latin typeface="Times" pitchFamily="18" charset="0"/>
              </a:rPr>
              <a:t>2017 GSICS GRWG/GDWG Annual Meeting, </a:t>
            </a:r>
            <a:r>
              <a:rPr lang="en-US" sz="1400" b="1" i="1" u="sng" dirty="0" smtClean="0">
                <a:solidFill>
                  <a:srgbClr val="0000FF"/>
                </a:solidFill>
                <a:latin typeface="Times" pitchFamily="18" charset="0"/>
              </a:rPr>
              <a:t>Madison</a:t>
            </a:r>
            <a:r>
              <a:rPr lang="en-US" sz="1400" b="1" i="1" u="sng" dirty="0" smtClean="0">
                <a:solidFill>
                  <a:srgbClr val="0000FF"/>
                </a:solidFill>
                <a:latin typeface="Times" pitchFamily="18" charset="0"/>
              </a:rPr>
              <a:t>, </a:t>
            </a:r>
            <a:r>
              <a:rPr lang="en-US" sz="1400" b="1" i="1" u="sng" dirty="0" smtClean="0">
                <a:solidFill>
                  <a:srgbClr val="0000FF"/>
                </a:solidFill>
                <a:latin typeface="Times" pitchFamily="18" charset="0"/>
              </a:rPr>
              <a:t>WI, Mar 20-24</a:t>
            </a:r>
            <a:endParaRPr lang="en-US" sz="800" b="1" i="1" u="sng" dirty="0">
              <a:solidFill>
                <a:srgbClr val="0000FF"/>
              </a:solidFill>
              <a:latin typeface="Times"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3" name="Rectangle 4"/>
          <p:cNvSpPr>
            <a:spLocks noChangeArrowheads="1"/>
          </p:cNvSpPr>
          <p:nvPr/>
        </p:nvSpPr>
        <p:spPr bwMode="auto">
          <a:xfrm>
            <a:off x="427038" y="1189038"/>
            <a:ext cx="8624887"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192088" indent="-192088" eaLnBrk="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1pPr>
            <a:lvl2pPr marL="715963" indent="-258763" eaLnBrk="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2pPr>
            <a:lvl3pPr marL="622300" indent="-193675" eaLnBrk="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3pPr>
            <a:lvl4pPr eaLnBrk="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4pPr>
            <a:lvl5pPr eaLnBrk="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192088" algn="l"/>
                <a:tab pos="649288" algn="l"/>
                <a:tab pos="1106488" algn="l"/>
                <a:tab pos="1563688" algn="l"/>
                <a:tab pos="2020888" algn="l"/>
                <a:tab pos="2478088" algn="l"/>
                <a:tab pos="2935288" algn="l"/>
                <a:tab pos="3392488" algn="l"/>
                <a:tab pos="3849688" algn="l"/>
                <a:tab pos="4306888" algn="l"/>
                <a:tab pos="4764088" algn="l"/>
                <a:tab pos="5221288" algn="l"/>
                <a:tab pos="5678488" algn="l"/>
                <a:tab pos="6135688" algn="l"/>
                <a:tab pos="6592888" algn="l"/>
                <a:tab pos="7050088" algn="l"/>
                <a:tab pos="7507288" algn="l"/>
                <a:tab pos="7964488" algn="l"/>
                <a:tab pos="8421688" algn="l"/>
                <a:tab pos="8878888" algn="l"/>
                <a:tab pos="9336088" algn="l"/>
              </a:tabLst>
              <a:defRPr>
                <a:solidFill>
                  <a:schemeClr val="bg1"/>
                </a:solidFill>
                <a:latin typeface="Arial" panose="020B0604020202020204" pitchFamily="34" charset="0"/>
                <a:ea typeface="DejaVu Sans" charset="0"/>
                <a:cs typeface="DejaVu Sans" charset="0"/>
              </a:defRPr>
            </a:lvl9pPr>
          </a:lstStyle>
          <a:p>
            <a:pPr eaLnBrk="1">
              <a:lnSpc>
                <a:spcPct val="100000"/>
              </a:lnSpc>
              <a:spcBef>
                <a:spcPts val="725"/>
              </a:spcBef>
              <a:buClr>
                <a:srgbClr val="0066CC"/>
              </a:buClr>
              <a:buSzPct val="80000"/>
              <a:buFont typeface="Wingdings" panose="05000000000000000000" pitchFamily="2" charset="2"/>
              <a:buChar char=""/>
            </a:pPr>
            <a:r>
              <a:rPr lang="en-US" altLang="en-US" sz="2800" dirty="0">
                <a:solidFill>
                  <a:srgbClr val="0066CC"/>
                </a:solidFill>
                <a:latin typeface="Times New Roman" panose="02020603050405020304" pitchFamily="18" charset="0"/>
                <a:ea typeface="ＭＳ Ｐゴシック" panose="020B0600070205080204" pitchFamily="34" charset="-128"/>
              </a:rPr>
              <a:t> </a:t>
            </a:r>
            <a:r>
              <a:rPr lang="en-US" altLang="en-US" sz="2800" dirty="0" smtClean="0">
                <a:solidFill>
                  <a:srgbClr val="0066CC"/>
                </a:solidFill>
                <a:latin typeface="Times New Roman" panose="02020603050405020304" pitchFamily="18" charset="0"/>
                <a:ea typeface="ＭＳ Ｐゴシック" panose="020B0600070205080204" pitchFamily="34" charset="-128"/>
              </a:rPr>
              <a:t>Early results (also presented at last GSICS) showed that real-time </a:t>
            </a:r>
            <a:r>
              <a:rPr lang="en-US" altLang="en-US" sz="2800" dirty="0">
                <a:solidFill>
                  <a:srgbClr val="0066CC"/>
                </a:solidFill>
                <a:latin typeface="Times New Roman" panose="02020603050405020304" pitchFamily="18" charset="0"/>
                <a:ea typeface="ＭＳ Ｐゴシック" panose="020B0600070205080204" pitchFamily="34" charset="-128"/>
              </a:rPr>
              <a:t>hyperspectral IR measurements (IASI, AIRS and </a:t>
            </a:r>
            <a:r>
              <a:rPr lang="en-US" altLang="en-US" sz="2800" dirty="0" err="1">
                <a:solidFill>
                  <a:srgbClr val="0066CC"/>
                </a:solidFill>
                <a:latin typeface="Times New Roman" panose="02020603050405020304" pitchFamily="18" charset="0"/>
                <a:ea typeface="ＭＳ Ｐゴシック" panose="020B0600070205080204" pitchFamily="34" charset="-128"/>
              </a:rPr>
              <a:t>CrIS</a:t>
            </a:r>
            <a:r>
              <a:rPr lang="en-US" altLang="en-US" sz="2800" dirty="0">
                <a:solidFill>
                  <a:srgbClr val="0066CC"/>
                </a:solidFill>
                <a:latin typeface="Times New Roman" panose="02020603050405020304" pitchFamily="18" charset="0"/>
                <a:ea typeface="ＭＳ Ｐゴシック" panose="020B0600070205080204" pitchFamily="34" charset="-128"/>
              </a:rPr>
              <a:t>) can facilitate high quality </a:t>
            </a:r>
            <a:r>
              <a:rPr lang="en-US" altLang="en-US" sz="2800" dirty="0" smtClean="0">
                <a:solidFill>
                  <a:srgbClr val="0066CC"/>
                </a:solidFill>
                <a:latin typeface="Times New Roman" panose="02020603050405020304" pitchFamily="18" charset="0"/>
                <a:ea typeface="ＭＳ Ｐゴシック" panose="020B0600070205080204" pitchFamily="34" charset="-128"/>
              </a:rPr>
              <a:t>VIIRS-to-MODIS </a:t>
            </a:r>
            <a:r>
              <a:rPr lang="en-US" altLang="en-US" sz="2800" dirty="0">
                <a:solidFill>
                  <a:srgbClr val="0066CC"/>
                </a:solidFill>
                <a:latin typeface="Times New Roman" panose="02020603050405020304" pitchFamily="18" charset="0"/>
                <a:ea typeface="ＭＳ Ｐゴシック" panose="020B0600070205080204" pitchFamily="34" charset="-128"/>
              </a:rPr>
              <a:t>calibration and inter-comparison</a:t>
            </a:r>
            <a:r>
              <a:rPr lang="en-US" altLang="en-US" sz="2800" dirty="0" smtClean="0">
                <a:solidFill>
                  <a:srgbClr val="0066CC"/>
                </a:solidFill>
                <a:latin typeface="Times New Roman" panose="02020603050405020304" pitchFamily="18" charset="0"/>
                <a:ea typeface="ＭＳ Ｐゴシック" panose="020B0600070205080204" pitchFamily="34" charset="-128"/>
              </a:rPr>
              <a:t>.</a:t>
            </a:r>
          </a:p>
          <a:p>
            <a:pPr eaLnBrk="1">
              <a:lnSpc>
                <a:spcPct val="100000"/>
              </a:lnSpc>
              <a:spcBef>
                <a:spcPts val="725"/>
              </a:spcBef>
              <a:buClr>
                <a:srgbClr val="0066CC"/>
              </a:buClr>
              <a:buSzPct val="80000"/>
              <a:buFont typeface="Wingdings" panose="05000000000000000000" pitchFamily="2" charset="2"/>
              <a:buChar char=""/>
            </a:pPr>
            <a:r>
              <a:rPr lang="en-US" altLang="en-US" sz="2800" dirty="0" smtClean="0">
                <a:solidFill>
                  <a:srgbClr val="0066CC"/>
                </a:solidFill>
                <a:latin typeface="Times New Roman" panose="02020603050405020304" pitchFamily="18" charset="0"/>
                <a:ea typeface="ＭＳ Ｐゴシック" panose="020B0600070205080204" pitchFamily="34" charset="-128"/>
              </a:rPr>
              <a:t>A static spectral correction reduces the BT differences from more than 2.0 K to well within 0.2 K for the spectrally matched bands at 4.0, 10 and 12µm.</a:t>
            </a:r>
          </a:p>
          <a:p>
            <a:pPr eaLnBrk="1">
              <a:lnSpc>
                <a:spcPct val="100000"/>
              </a:lnSpc>
              <a:spcBef>
                <a:spcPts val="725"/>
              </a:spcBef>
              <a:buClr>
                <a:srgbClr val="0066CC"/>
              </a:buClr>
              <a:buSzPct val="80000"/>
              <a:buFont typeface="Wingdings" panose="05000000000000000000" pitchFamily="2" charset="2"/>
              <a:buChar char=""/>
            </a:pPr>
            <a:r>
              <a:rPr lang="en-US" altLang="en-US" sz="2800" dirty="0">
                <a:solidFill>
                  <a:srgbClr val="0066CC"/>
                </a:solidFill>
                <a:latin typeface="Times New Roman" panose="02020603050405020304" pitchFamily="18" charset="0"/>
                <a:ea typeface="ＭＳ Ｐゴシック" panose="020B0600070205080204" pitchFamily="34" charset="-128"/>
              </a:rPr>
              <a:t> </a:t>
            </a:r>
            <a:r>
              <a:rPr lang="en-US" altLang="en-US" sz="2800" dirty="0" smtClean="0">
                <a:solidFill>
                  <a:srgbClr val="0066CC"/>
                </a:solidFill>
                <a:latin typeface="Times New Roman" panose="02020603050405020304" pitchFamily="18" charset="0"/>
                <a:ea typeface="ＭＳ Ｐゴシック" panose="020B0600070205080204" pitchFamily="34" charset="-128"/>
              </a:rPr>
              <a:t>One additional spectrally matched band pair at 8.5 µm was not compared due to the AIRS/</a:t>
            </a:r>
            <a:r>
              <a:rPr lang="en-US" altLang="en-US" sz="2800" dirty="0" err="1" smtClean="0">
                <a:solidFill>
                  <a:srgbClr val="0066CC"/>
                </a:solidFill>
                <a:latin typeface="Times New Roman" panose="02020603050405020304" pitchFamily="18" charset="0"/>
                <a:ea typeface="ＭＳ Ｐゴシック" panose="020B0600070205080204" pitchFamily="34" charset="-128"/>
              </a:rPr>
              <a:t>CrIS</a:t>
            </a:r>
            <a:r>
              <a:rPr lang="en-US" altLang="en-US" sz="2800" dirty="0" smtClean="0">
                <a:solidFill>
                  <a:srgbClr val="0066CC"/>
                </a:solidFill>
                <a:latin typeface="Times New Roman" panose="02020603050405020304" pitchFamily="18" charset="0"/>
                <a:ea typeface="ＭＳ Ｐゴシック" panose="020B0600070205080204" pitchFamily="34" charset="-128"/>
              </a:rPr>
              <a:t> spectral gap. </a:t>
            </a:r>
          </a:p>
          <a:p>
            <a:pPr eaLnBrk="1">
              <a:lnSpc>
                <a:spcPct val="100000"/>
              </a:lnSpc>
              <a:spcBef>
                <a:spcPts val="725"/>
              </a:spcBef>
              <a:buClr>
                <a:srgbClr val="0066CC"/>
              </a:buClr>
              <a:buSzPct val="80000"/>
              <a:buFont typeface="Wingdings" panose="05000000000000000000" pitchFamily="2" charset="2"/>
              <a:buChar char=""/>
            </a:pPr>
            <a:r>
              <a:rPr lang="en-US" altLang="en-US" sz="2800" dirty="0">
                <a:solidFill>
                  <a:srgbClr val="0066CC"/>
                </a:solidFill>
                <a:latin typeface="Times New Roman" panose="02020603050405020304" pitchFamily="18" charset="0"/>
                <a:ea typeface="ＭＳ Ｐゴシック" panose="020B0600070205080204" pitchFamily="34" charset="-128"/>
              </a:rPr>
              <a:t> </a:t>
            </a:r>
            <a:r>
              <a:rPr lang="en-US" altLang="en-US" sz="2800" dirty="0" smtClean="0">
                <a:solidFill>
                  <a:srgbClr val="0066CC"/>
                </a:solidFill>
                <a:latin typeface="Times New Roman" panose="02020603050405020304" pitchFamily="18" charset="0"/>
                <a:ea typeface="ＭＳ Ｐゴシック" panose="020B0600070205080204" pitchFamily="34" charset="-128"/>
              </a:rPr>
              <a:t>The current update will be focusing on the 8.5 µm bands, which corresponding to VIIRS M14 and MODIS B29. </a:t>
            </a:r>
            <a:endParaRPr lang="en-US" altLang="en-US" sz="2800" dirty="0">
              <a:solidFill>
                <a:srgbClr val="0066CC"/>
              </a:solidFill>
              <a:latin typeface="Times New Roman" panose="02020603050405020304" pitchFamily="18" charset="0"/>
              <a:ea typeface="ＭＳ Ｐゴシック" panose="020B0600070205080204" pitchFamily="34" charset="-128"/>
            </a:endParaRPr>
          </a:p>
        </p:txBody>
      </p:sp>
      <p:sp>
        <p:nvSpPr>
          <p:cNvPr id="5124" name="Rectangle 5"/>
          <p:cNvSpPr>
            <a:spLocks noChangeArrowheads="1"/>
          </p:cNvSpPr>
          <p:nvPr/>
        </p:nvSpPr>
        <p:spPr bwMode="auto">
          <a:xfrm>
            <a:off x="2794000" y="276225"/>
            <a:ext cx="3713163"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spcBef>
                <a:spcPts val="1438"/>
              </a:spcBef>
              <a:buClrTx/>
              <a:buFontTx/>
              <a:buNone/>
            </a:pPr>
            <a:r>
              <a:rPr lang="en-US" altLang="en-US" sz="3200" b="1" dirty="0" smtClean="0">
                <a:solidFill>
                  <a:srgbClr val="0066CC"/>
                </a:solidFill>
                <a:latin typeface="Times New Roman" panose="02020603050405020304" pitchFamily="18" charset="0"/>
                <a:ea typeface="ＭＳ Ｐゴシック" panose="020B0600070205080204" pitchFamily="34" charset="-128"/>
              </a:rPr>
              <a:t>Background</a:t>
            </a:r>
            <a:endParaRPr lang="en-US" altLang="en-US" sz="3200" b="1" dirty="0">
              <a:solidFill>
                <a:srgbClr val="0066CC"/>
              </a:solidFill>
              <a:latin typeface="Times New Roman" panose="02020603050405020304" pitchFamily="18" charset="0"/>
              <a:ea typeface="ＭＳ Ｐゴシック" panose="020B0600070205080204" pitchFamily="34" charset="-128"/>
            </a:endParaRPr>
          </a:p>
        </p:txBody>
      </p:sp>
      <p:sp>
        <p:nvSpPr>
          <p:cNvPr id="3" name="TextBox 2"/>
          <p:cNvSpPr txBox="1"/>
          <p:nvPr/>
        </p:nvSpPr>
        <p:spPr>
          <a:xfrm>
            <a:off x="8594725" y="6400800"/>
            <a:ext cx="457200" cy="349968"/>
          </a:xfrm>
          <a:prstGeom prst="rect">
            <a:avLst/>
          </a:prstGeom>
          <a:noFill/>
        </p:spPr>
        <p:txBody>
          <a:bodyPr wrap="square" rtlCol="0">
            <a:spAutoFit/>
          </a:bodyPr>
          <a:lstStyle/>
          <a:p>
            <a:r>
              <a:rPr lang="en-US" dirty="0" smtClean="0">
                <a:solidFill>
                  <a:srgbClr val="0000FF"/>
                </a:solidFill>
              </a:rPr>
              <a:t>2</a:t>
            </a:r>
            <a:endParaRPr lang="en-US" dirty="0">
              <a:solidFill>
                <a:srgbClr val="0000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366" y="1143000"/>
            <a:ext cx="4166204" cy="5486400"/>
          </a:xfrm>
          <a:prstGeom prst="rect">
            <a:avLst/>
          </a:prstGeom>
          <a:noFill/>
          <a:ln>
            <a:noFill/>
          </a:ln>
        </p:spPr>
      </p:pic>
      <p:pic>
        <p:nvPicPr>
          <p:cNvPr id="3" name="Picture 2"/>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29081" y="1143000"/>
            <a:ext cx="4118163" cy="5486400"/>
          </a:xfrm>
          <a:prstGeom prst="rect">
            <a:avLst/>
          </a:prstGeom>
          <a:noFill/>
          <a:ln>
            <a:noFill/>
          </a:ln>
        </p:spPr>
      </p:pic>
      <p:sp>
        <p:nvSpPr>
          <p:cNvPr id="4" name="Rectangle 5"/>
          <p:cNvSpPr>
            <a:spLocks noChangeArrowheads="1"/>
          </p:cNvSpPr>
          <p:nvPr/>
        </p:nvSpPr>
        <p:spPr bwMode="auto">
          <a:xfrm>
            <a:off x="381000" y="320675"/>
            <a:ext cx="8566244"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buClrTx/>
              <a:buFontTx/>
              <a:buNone/>
            </a:pPr>
            <a:r>
              <a:rPr lang="en-US" altLang="en-US" sz="3200" b="1" dirty="0" smtClean="0">
                <a:solidFill>
                  <a:srgbClr val="0066CC"/>
                </a:solidFill>
                <a:latin typeface="Times New Roman" panose="02020603050405020304" pitchFamily="18" charset="0"/>
                <a:ea typeface="ＭＳ Ｐゴシック" panose="020B0600070205080204" pitchFamily="34" charset="-128"/>
              </a:rPr>
              <a:t>MODIS RSR vs </a:t>
            </a:r>
            <a:r>
              <a:rPr lang="en-US" altLang="en-US" sz="3200" b="1" dirty="0" err="1" smtClean="0">
                <a:solidFill>
                  <a:srgbClr val="0066CC"/>
                </a:solidFill>
                <a:latin typeface="Times New Roman" panose="02020603050405020304" pitchFamily="18" charset="0"/>
                <a:ea typeface="ＭＳ Ｐゴシック" panose="020B0600070205080204" pitchFamily="34" charset="-128"/>
              </a:rPr>
              <a:t>CrIS</a:t>
            </a:r>
            <a:r>
              <a:rPr lang="en-US" altLang="en-US" sz="3200" b="1" dirty="0" smtClean="0">
                <a:solidFill>
                  <a:srgbClr val="0066CC"/>
                </a:solidFill>
                <a:latin typeface="Times New Roman" panose="02020603050405020304" pitchFamily="18" charset="0"/>
                <a:ea typeface="ＭＳ Ｐゴシック" panose="020B0600070205080204" pitchFamily="34" charset="-128"/>
              </a:rPr>
              <a:t> and AIRS spectral range</a:t>
            </a:r>
          </a:p>
          <a:p>
            <a:pPr algn="ctr" eaLnBrk="1">
              <a:lnSpc>
                <a:spcPct val="100000"/>
              </a:lnSpc>
              <a:buClrTx/>
              <a:buFontTx/>
              <a:buNone/>
            </a:pPr>
            <a:endParaRPr lang="en-US" altLang="en-US" sz="3200" b="1" dirty="0">
              <a:solidFill>
                <a:srgbClr val="0066CC"/>
              </a:solidFill>
              <a:latin typeface="Times New Roman" panose="02020603050405020304" pitchFamily="18" charset="0"/>
              <a:ea typeface="ＭＳ Ｐゴシック" panose="020B0600070205080204" pitchFamily="34" charset="-128"/>
            </a:endParaRPr>
          </a:p>
          <a:p>
            <a:pPr algn="ctr" eaLnBrk="1">
              <a:lnSpc>
                <a:spcPct val="100000"/>
              </a:lnSpc>
              <a:buClrTx/>
              <a:buFontTx/>
              <a:buNone/>
            </a:pPr>
            <a:endParaRPr lang="en-US" altLang="en-US" sz="3200" b="1" dirty="0">
              <a:solidFill>
                <a:srgbClr val="0066CC"/>
              </a:solidFill>
              <a:latin typeface="Times New Roman" panose="02020603050405020304" pitchFamily="18" charset="0"/>
              <a:ea typeface="ＭＳ Ｐゴシック" panose="020B0600070205080204" pitchFamily="34" charset="-128"/>
            </a:endParaRPr>
          </a:p>
        </p:txBody>
      </p:sp>
      <p:cxnSp>
        <p:nvCxnSpPr>
          <p:cNvPr id="6" name="Straight Arrow Connector 5"/>
          <p:cNvCxnSpPr/>
          <p:nvPr/>
        </p:nvCxnSpPr>
        <p:spPr bwMode="auto">
          <a:xfrm flipV="1">
            <a:off x="4829081" y="3276600"/>
            <a:ext cx="1343119" cy="457200"/>
          </a:xfrm>
          <a:prstGeom prst="straightConnector1">
            <a:avLst/>
          </a:prstGeom>
          <a:solidFill>
            <a:srgbClr val="00B8FF"/>
          </a:solidFill>
          <a:ln w="38100" cap="flat" cmpd="sng" algn="ctr">
            <a:solidFill>
              <a:srgbClr val="C00000"/>
            </a:solidFill>
            <a:prstDash val="solid"/>
            <a:round/>
            <a:headEnd type="none" w="med" len="med"/>
            <a:tailEnd type="triangle"/>
          </a:ln>
          <a:effectLst/>
        </p:spPr>
      </p:cxnSp>
      <p:cxnSp>
        <p:nvCxnSpPr>
          <p:cNvPr id="8" name="Straight Arrow Connector 7"/>
          <p:cNvCxnSpPr>
            <a:stCxn id="3" idx="1"/>
          </p:cNvCxnSpPr>
          <p:nvPr/>
        </p:nvCxnSpPr>
        <p:spPr bwMode="auto">
          <a:xfrm>
            <a:off x="4829081" y="3886200"/>
            <a:ext cx="1343119" cy="304800"/>
          </a:xfrm>
          <a:prstGeom prst="straightConnector1">
            <a:avLst/>
          </a:prstGeom>
          <a:solidFill>
            <a:srgbClr val="00B8FF"/>
          </a:solidFill>
          <a:ln w="38100" cap="flat" cmpd="sng" algn="ctr">
            <a:solidFill>
              <a:srgbClr val="C00000"/>
            </a:solidFill>
            <a:prstDash val="solid"/>
            <a:round/>
            <a:headEnd type="none" w="med" len="med"/>
            <a:tailEnd type="triangle"/>
          </a:ln>
          <a:effectLst/>
        </p:spPr>
      </p:cxnSp>
      <p:sp>
        <p:nvSpPr>
          <p:cNvPr id="10" name="TextBox 9"/>
          <p:cNvSpPr txBox="1"/>
          <p:nvPr/>
        </p:nvSpPr>
        <p:spPr>
          <a:xfrm>
            <a:off x="3407792" y="3506199"/>
            <a:ext cx="1600200" cy="607602"/>
          </a:xfrm>
          <a:prstGeom prst="rect">
            <a:avLst/>
          </a:prstGeom>
          <a:noFill/>
        </p:spPr>
        <p:txBody>
          <a:bodyPr wrap="square" rtlCol="0">
            <a:spAutoFit/>
          </a:bodyPr>
          <a:lstStyle/>
          <a:p>
            <a:r>
              <a:rPr lang="en-US" b="1" dirty="0" smtClean="0">
                <a:solidFill>
                  <a:srgbClr val="C00000"/>
                </a:solidFill>
              </a:rPr>
              <a:t>AIRS/</a:t>
            </a:r>
            <a:r>
              <a:rPr lang="en-US" b="1" dirty="0" err="1" smtClean="0">
                <a:solidFill>
                  <a:srgbClr val="C00000"/>
                </a:solidFill>
              </a:rPr>
              <a:t>CrIS</a:t>
            </a:r>
            <a:r>
              <a:rPr lang="en-US" b="1" dirty="0" smtClean="0">
                <a:solidFill>
                  <a:srgbClr val="C00000"/>
                </a:solidFill>
              </a:rPr>
              <a:t> spectral gap</a:t>
            </a:r>
            <a:endParaRPr lang="en-US" b="1" dirty="0">
              <a:solidFill>
                <a:srgbClr val="C00000"/>
              </a:solidFill>
            </a:endParaRPr>
          </a:p>
        </p:txBody>
      </p:sp>
      <p:sp>
        <p:nvSpPr>
          <p:cNvPr id="11" name="TextBox 10"/>
          <p:cNvSpPr txBox="1"/>
          <p:nvPr/>
        </p:nvSpPr>
        <p:spPr>
          <a:xfrm>
            <a:off x="8594725" y="6400800"/>
            <a:ext cx="457200" cy="349968"/>
          </a:xfrm>
          <a:prstGeom prst="rect">
            <a:avLst/>
          </a:prstGeom>
          <a:noFill/>
        </p:spPr>
        <p:txBody>
          <a:bodyPr wrap="square" rtlCol="0">
            <a:spAutoFit/>
          </a:bodyPr>
          <a:lstStyle/>
          <a:p>
            <a:r>
              <a:rPr lang="en-US" dirty="0">
                <a:solidFill>
                  <a:srgbClr val="0000FF"/>
                </a:solidFill>
              </a:rPr>
              <a:t>3</a:t>
            </a:r>
          </a:p>
        </p:txBody>
      </p:sp>
    </p:spTree>
    <p:extLst>
      <p:ext uri="{BB962C8B-B14F-4D97-AF65-F5344CB8AC3E}">
        <p14:creationId xmlns:p14="http://schemas.microsoft.com/office/powerpoint/2010/main" val="28881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0" name="Rectangle 4"/>
          <p:cNvSpPr>
            <a:spLocks noChangeArrowheads="1"/>
          </p:cNvSpPr>
          <p:nvPr/>
        </p:nvSpPr>
        <p:spPr bwMode="auto">
          <a:xfrm>
            <a:off x="114300" y="1033463"/>
            <a:ext cx="8724900"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marL="215900" indent="-192088" eaLnBrk="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1pPr>
            <a:lvl2pPr eaLnBrk="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2pPr>
            <a:lvl3pPr eaLnBrk="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3pPr>
            <a:lvl4pPr eaLnBrk="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4pPr>
            <a:lvl5pPr eaLnBrk="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Arial" panose="020B0604020202020204" pitchFamily="34" charset="0"/>
                <a:ea typeface="DejaVu Sans" charset="0"/>
                <a:cs typeface="DejaVu Sans" charset="0"/>
              </a:defRPr>
            </a:lvl9pPr>
          </a:lstStyle>
          <a:p>
            <a:pPr eaLnBrk="1">
              <a:lnSpc>
                <a:spcPct val="100000"/>
              </a:lnSpc>
              <a:spcBef>
                <a:spcPts val="1438"/>
              </a:spcBef>
              <a:buClrTx/>
              <a:buFontTx/>
              <a:buNone/>
            </a:pPr>
            <a:r>
              <a:rPr lang="en-US" altLang="en-US" sz="2400" b="1" dirty="0">
                <a:solidFill>
                  <a:srgbClr val="0066CC"/>
                </a:solidFill>
                <a:latin typeface="Times New Roman" panose="02020603050405020304" pitchFamily="18" charset="0"/>
                <a:ea typeface="ＭＳ Ｐゴシック" panose="020B0600070205080204" pitchFamily="34" charset="-128"/>
              </a:rPr>
              <a:t>   </a:t>
            </a:r>
          </a:p>
          <a:p>
            <a:pPr eaLnBrk="1">
              <a:lnSpc>
                <a:spcPct val="100000"/>
              </a:lnSpc>
              <a:spcBef>
                <a:spcPts val="1438"/>
              </a:spcBef>
              <a:buClr>
                <a:srgbClr val="0066CC"/>
              </a:buClr>
              <a:buSzPct val="80000"/>
              <a:buFont typeface="Wingdings" panose="05000000000000000000" pitchFamily="2" charset="2"/>
              <a:buChar char="Ø"/>
            </a:pPr>
            <a:r>
              <a:rPr lang="en-US" altLang="en-US" sz="2000" dirty="0">
                <a:solidFill>
                  <a:srgbClr val="0066CC"/>
                </a:solidFill>
                <a:latin typeface="Times New Roman" panose="02020603050405020304" pitchFamily="18" charset="0"/>
                <a:ea typeface="ＭＳ Ｐゴシック" panose="020B0600070205080204" pitchFamily="34" charset="-128"/>
              </a:rPr>
              <a:t> </a:t>
            </a:r>
            <a:r>
              <a:rPr lang="en-US" altLang="en-US" sz="2000" b="1" dirty="0">
                <a:solidFill>
                  <a:srgbClr val="0066CC"/>
                </a:solidFill>
                <a:latin typeface="Helvetica Neue" charset="0"/>
                <a:ea typeface="ＭＳ Ｐゴシック" panose="020B0600070205080204" pitchFamily="34" charset="-128"/>
              </a:rPr>
              <a:t>S</a:t>
            </a:r>
            <a:r>
              <a:rPr lang="en-US" altLang="en-US" sz="2000" b="1" dirty="0" smtClean="0">
                <a:solidFill>
                  <a:srgbClr val="0066CC"/>
                </a:solidFill>
                <a:latin typeface="Helvetica Neue" charset="0"/>
                <a:ea typeface="ＭＳ Ｐゴシック" panose="020B0600070205080204" pitchFamily="34" charset="-128"/>
              </a:rPr>
              <a:t>imulated </a:t>
            </a:r>
            <a:r>
              <a:rPr lang="en-US" altLang="en-US" sz="2000" b="1" dirty="0">
                <a:solidFill>
                  <a:srgbClr val="0066CC"/>
                </a:solidFill>
                <a:latin typeface="Helvetica Neue" charset="0"/>
                <a:ea typeface="ＭＳ Ｐゴシック" panose="020B0600070205080204" pitchFamily="34" charset="-128"/>
              </a:rPr>
              <a:t>MODIS </a:t>
            </a:r>
            <a:r>
              <a:rPr lang="en-US" altLang="en-US" sz="2000" b="1" dirty="0" smtClean="0">
                <a:solidFill>
                  <a:srgbClr val="0066CC"/>
                </a:solidFill>
                <a:latin typeface="Helvetica Neue" charset="0"/>
                <a:ea typeface="ＭＳ Ｐゴシック" panose="020B0600070205080204" pitchFamily="34" charset="-128"/>
              </a:rPr>
              <a:t>and VIIRS radiance from hyperspectral data</a:t>
            </a:r>
            <a:endParaRPr lang="en-US" altLang="en-US" sz="2000" b="1" dirty="0">
              <a:solidFill>
                <a:srgbClr val="0066CC"/>
              </a:solidFill>
              <a:latin typeface="Helvetica Neue" charset="0"/>
              <a:ea typeface="ＭＳ Ｐゴシック" panose="020B0600070205080204" pitchFamily="34" charset="-128"/>
            </a:endParaRPr>
          </a:p>
          <a:p>
            <a:pPr eaLnBrk="1">
              <a:lnSpc>
                <a:spcPct val="100000"/>
              </a:lnSpc>
              <a:spcBef>
                <a:spcPts val="1438"/>
              </a:spcBef>
              <a:buClrTx/>
              <a:buFontTx/>
              <a:buNone/>
            </a:pPr>
            <a:endParaRPr lang="en-US" altLang="en-US" sz="2000" dirty="0">
              <a:solidFill>
                <a:srgbClr val="0066CC"/>
              </a:solidFill>
              <a:latin typeface="Times New Roman" panose="02020603050405020304" pitchFamily="18" charset="0"/>
              <a:ea typeface="ＭＳ Ｐゴシック" panose="020B0600070205080204" pitchFamily="34" charset="-128"/>
            </a:endParaRPr>
          </a:p>
          <a:p>
            <a:pPr eaLnBrk="1">
              <a:lnSpc>
                <a:spcPct val="100000"/>
              </a:lnSpc>
              <a:spcBef>
                <a:spcPts val="1438"/>
              </a:spcBef>
              <a:buClrTx/>
              <a:buFontTx/>
              <a:buNone/>
            </a:pPr>
            <a:endParaRPr lang="en-US" altLang="en-US" sz="2000" dirty="0">
              <a:solidFill>
                <a:srgbClr val="0066CC"/>
              </a:solidFill>
              <a:latin typeface="Times New Roman" panose="02020603050405020304" pitchFamily="18" charset="0"/>
              <a:ea typeface="ＭＳ Ｐゴシック" panose="020B0600070205080204" pitchFamily="34" charset="-128"/>
            </a:endParaRPr>
          </a:p>
          <a:p>
            <a:pPr eaLnBrk="1">
              <a:lnSpc>
                <a:spcPct val="100000"/>
              </a:lnSpc>
              <a:spcBef>
                <a:spcPts val="1438"/>
              </a:spcBef>
              <a:buClrTx/>
              <a:buFontTx/>
              <a:buNone/>
            </a:pPr>
            <a:endParaRPr lang="en-US" altLang="en-US" sz="2000" dirty="0">
              <a:solidFill>
                <a:srgbClr val="0066CC"/>
              </a:solidFill>
              <a:latin typeface="Times New Roman" panose="02020603050405020304" pitchFamily="18" charset="0"/>
              <a:ea typeface="ＭＳ Ｐゴシック" panose="020B0600070205080204" pitchFamily="34" charset="-128"/>
            </a:endParaRPr>
          </a:p>
        </p:txBody>
      </p:sp>
      <p:sp>
        <p:nvSpPr>
          <p:cNvPr id="1031" name="Rectangle 5"/>
          <p:cNvSpPr>
            <a:spLocks noChangeArrowheads="1"/>
          </p:cNvSpPr>
          <p:nvPr/>
        </p:nvSpPr>
        <p:spPr bwMode="auto">
          <a:xfrm>
            <a:off x="1431925" y="274638"/>
            <a:ext cx="63404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buClrTx/>
              <a:buFontTx/>
              <a:buNone/>
            </a:pPr>
            <a:r>
              <a:rPr lang="en-US" altLang="en-US" sz="3200" b="1" dirty="0" smtClean="0">
                <a:solidFill>
                  <a:srgbClr val="0066CC"/>
                </a:solidFill>
                <a:latin typeface="Times New Roman" panose="02020603050405020304" pitchFamily="18" charset="0"/>
                <a:ea typeface="ＭＳ Ｐゴシック" panose="020B0600070205080204" pitchFamily="34" charset="-128"/>
              </a:rPr>
              <a:t>Spectral and spatial integration</a:t>
            </a:r>
            <a:endParaRPr lang="en-US" altLang="en-US" sz="3200" b="1" dirty="0">
              <a:solidFill>
                <a:srgbClr val="0066CC"/>
              </a:solidFill>
              <a:latin typeface="Times New Roman" panose="02020603050405020304" pitchFamily="18" charset="0"/>
              <a:ea typeface="ＭＳ Ｐゴシック" panose="020B0600070205080204" pitchFamily="34" charset="-128"/>
            </a:endParaRPr>
          </a:p>
        </p:txBody>
      </p:sp>
      <p:sp>
        <p:nvSpPr>
          <p:cNvPr id="1033" name="Rectangle 9"/>
          <p:cNvSpPr>
            <a:spLocks noChangeArrowheads="1"/>
          </p:cNvSpPr>
          <p:nvPr/>
        </p:nvSpPr>
        <p:spPr bwMode="auto">
          <a:xfrm>
            <a:off x="152400" y="4038600"/>
            <a:ext cx="8839200" cy="2667000"/>
          </a:xfrm>
          <a:prstGeom prst="rect">
            <a:avLst/>
          </a:prstGeom>
          <a:noFill/>
          <a:ln w="9525">
            <a:noFill/>
            <a:round/>
            <a:headEnd/>
            <a:tailEnd/>
          </a:ln>
        </p:spPr>
        <p:txBody>
          <a:bodyPr lIns="90000" tIns="45000" rIns="90000" bIns="45000"/>
          <a:lstStyle/>
          <a:p>
            <a:pPr>
              <a:lnSpc>
                <a:spcPct val="100000"/>
              </a:lnSpc>
              <a:spcBef>
                <a:spcPts val="725"/>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solidFill>
                  <a:srgbClr val="0066CC"/>
                </a:solidFill>
                <a:latin typeface="Times New Roman" pitchFamily="16" charset="0"/>
                <a:ea typeface="ＭＳ Ｐゴシック" charset="-128"/>
              </a:rPr>
              <a:t>     [λ</a:t>
            </a:r>
            <a:r>
              <a:rPr lang="en-US" baseline="-25000" dirty="0">
                <a:solidFill>
                  <a:srgbClr val="0066CC"/>
                </a:solidFill>
                <a:latin typeface="Times New Roman" pitchFamily="16" charset="0"/>
                <a:ea typeface="ＭＳ Ｐゴシック" charset="-128"/>
              </a:rPr>
              <a:t>1</a:t>
            </a:r>
            <a:r>
              <a:rPr lang="en-US" dirty="0">
                <a:solidFill>
                  <a:srgbClr val="0066CC"/>
                </a:solidFill>
                <a:latin typeface="Times New Roman" pitchFamily="16" charset="0"/>
                <a:ea typeface="ＭＳ Ｐゴシック" charset="-128"/>
              </a:rPr>
              <a:t>,λ</a:t>
            </a:r>
            <a:r>
              <a:rPr lang="en-US" baseline="-25000" dirty="0">
                <a:solidFill>
                  <a:srgbClr val="0066CC"/>
                </a:solidFill>
                <a:latin typeface="Times New Roman" pitchFamily="16" charset="0"/>
                <a:ea typeface="ＭＳ Ｐゴシック" charset="-128"/>
              </a:rPr>
              <a:t>2</a:t>
            </a:r>
            <a:r>
              <a:rPr lang="en-US" dirty="0">
                <a:solidFill>
                  <a:srgbClr val="0066CC"/>
                </a:solidFill>
                <a:latin typeface="Times New Roman" pitchFamily="16" charset="0"/>
                <a:ea typeface="ＭＳ Ｐゴシック" charset="-128"/>
              </a:rPr>
              <a:t>]: range of Relative Spectral Response (RSR) wavelength</a:t>
            </a:r>
            <a:endParaRPr lang="en-US" i="1" dirty="0">
              <a:solidFill>
                <a:srgbClr val="0066CC"/>
              </a:solidFill>
              <a:latin typeface="Times New Roman" pitchFamily="16" charset="0"/>
              <a:ea typeface="ＭＳ Ｐゴシック" charset="-128"/>
            </a:endParaRPr>
          </a:p>
          <a:p>
            <a:pPr>
              <a:lnSpc>
                <a:spcPct val="100000"/>
              </a:lnSpc>
              <a:spcBef>
                <a:spcPts val="725"/>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000" b="1" dirty="0" smtClean="0">
              <a:solidFill>
                <a:srgbClr val="0066CC"/>
              </a:solidFill>
              <a:latin typeface="Times New Roman" pitchFamily="16" charset="0"/>
              <a:ea typeface="ＭＳ Ｐゴシック" charset="-128"/>
            </a:endParaRPr>
          </a:p>
          <a:p>
            <a:pPr marL="342900" indent="-342900">
              <a:lnSpc>
                <a:spcPct val="100000"/>
              </a:lnSpc>
              <a:spcBef>
                <a:spcPts val="725"/>
              </a:spcBef>
              <a:buClrTx/>
              <a:buFont typeface="Wingdings" panose="05000000000000000000" pitchFamily="2" charset="2"/>
              <a:buChar char="Ø"/>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b="1" dirty="0" smtClean="0">
                <a:solidFill>
                  <a:srgbClr val="0066CC"/>
                </a:solidFill>
                <a:latin typeface="Times New Roman" pitchFamily="16" charset="0"/>
                <a:ea typeface="ＭＳ Ｐゴシック" charset="-128"/>
              </a:rPr>
              <a:t>Aggregate MODIS pixels within each </a:t>
            </a:r>
            <a:r>
              <a:rPr lang="en-US" sz="2000" b="1" dirty="0">
                <a:solidFill>
                  <a:srgbClr val="0066CC"/>
                </a:solidFill>
                <a:latin typeface="Times New Roman" pitchFamily="16" charset="0"/>
                <a:ea typeface="ＭＳ Ｐゴシック" charset="-128"/>
              </a:rPr>
              <a:t>IASI IFOV </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a:solidFill>
                  <a:srgbClr val="0066CC"/>
                </a:solidFill>
                <a:latin typeface="Times New Roman" pitchFamily="16" charset="0"/>
                <a:ea typeface="ＭＳ Ｐゴシック" charset="-128"/>
              </a:rPr>
              <a:t>MODIS 1-km pixels are collocated with an </a:t>
            </a:r>
            <a:r>
              <a:rPr lang="en-US" dirty="0" smtClean="0">
                <a:solidFill>
                  <a:srgbClr val="0066CC"/>
                </a:solidFill>
                <a:latin typeface="Times New Roman" pitchFamily="16" charset="0"/>
                <a:ea typeface="ＭＳ Ｐゴシック" charset="-128"/>
              </a:rPr>
              <a:t>AIRS/</a:t>
            </a:r>
            <a:r>
              <a:rPr lang="en-US" dirty="0" err="1" smtClean="0">
                <a:solidFill>
                  <a:srgbClr val="0066CC"/>
                </a:solidFill>
                <a:latin typeface="Times New Roman" pitchFamily="16" charset="0"/>
                <a:ea typeface="ＭＳ Ｐゴシック" charset="-128"/>
              </a:rPr>
              <a:t>CrIS</a:t>
            </a:r>
            <a:r>
              <a:rPr lang="en-US" dirty="0" smtClean="0">
                <a:solidFill>
                  <a:srgbClr val="0066CC"/>
                </a:solidFill>
                <a:latin typeface="Times New Roman" pitchFamily="16" charset="0"/>
                <a:ea typeface="ＭＳ Ｐゴシック" charset="-128"/>
              </a:rPr>
              <a:t> 14-km </a:t>
            </a:r>
            <a:r>
              <a:rPr lang="en-US" dirty="0">
                <a:solidFill>
                  <a:srgbClr val="0066CC"/>
                </a:solidFill>
                <a:latin typeface="Times New Roman" pitchFamily="16" charset="0"/>
                <a:ea typeface="ＭＳ Ｐゴシック" charset="-128"/>
              </a:rPr>
              <a:t>IFOV</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Typically </a:t>
            </a:r>
            <a:r>
              <a:rPr lang="en-US" dirty="0">
                <a:solidFill>
                  <a:srgbClr val="0066CC"/>
                </a:solidFill>
                <a:latin typeface="Times New Roman" pitchFamily="16" charset="0"/>
                <a:ea typeface="ＭＳ Ｐゴシック" charset="-128"/>
              </a:rPr>
              <a:t>&gt;100 MODIS pixels are collocated within one </a:t>
            </a:r>
            <a:r>
              <a:rPr lang="en-US" dirty="0" smtClean="0">
                <a:solidFill>
                  <a:srgbClr val="0066CC"/>
                </a:solidFill>
                <a:latin typeface="Times New Roman" pitchFamily="16" charset="0"/>
                <a:ea typeface="ＭＳ Ｐゴシック" charset="-128"/>
              </a:rPr>
              <a:t>hyperspectral </a:t>
            </a:r>
            <a:r>
              <a:rPr lang="en-US" dirty="0">
                <a:solidFill>
                  <a:srgbClr val="0066CC"/>
                </a:solidFill>
                <a:latin typeface="Times New Roman" pitchFamily="16" charset="0"/>
                <a:ea typeface="ＭＳ Ｐゴシック" charset="-128"/>
              </a:rPr>
              <a:t>IFOV</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a:solidFill>
                  <a:srgbClr val="0066CC"/>
                </a:solidFill>
                <a:latin typeface="Times New Roman" pitchFamily="16" charset="0"/>
                <a:ea typeface="ＭＳ Ｐゴシック" charset="-128"/>
              </a:rPr>
              <a:t>Only IFOVs with &gt;70 MODIS pixels are considered in SNO data collection</a:t>
            </a:r>
          </a:p>
          <a:p>
            <a:pPr>
              <a:lnSpc>
                <a:spcPct val="100000"/>
              </a:lnSpc>
              <a:spcBef>
                <a:spcPts val="725"/>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000" dirty="0">
              <a:solidFill>
                <a:srgbClr val="0066CC"/>
              </a:solidFill>
              <a:latin typeface="Times New Roman" pitchFamily="16" charset="0"/>
              <a:ea typeface="ＭＳ Ｐゴシック" charset="-128"/>
            </a:endParaRPr>
          </a:p>
        </p:txBody>
      </p:sp>
      <p:pic>
        <p:nvPicPr>
          <p:cNvPr id="1034" name="Picture 7"/>
          <p:cNvPicPr>
            <a:picLocks noChangeAspect="1" noChangeArrowheads="1"/>
          </p:cNvPicPr>
          <p:nvPr/>
        </p:nvPicPr>
        <p:blipFill>
          <a:blip r:embed="rId4">
            <a:extLst>
              <a:ext uri="{28A0092B-C50C-407E-A947-70E740481C1C}">
                <a14:useLocalDpi xmlns:a14="http://schemas.microsoft.com/office/drawing/2010/main" val="0"/>
              </a:ext>
            </a:extLst>
          </a:blip>
          <a:srcRect l="49432" t="8102" r="3802" b="8102"/>
          <a:stretch>
            <a:fillRect/>
          </a:stretch>
        </p:blipFill>
        <p:spPr bwMode="auto">
          <a:xfrm>
            <a:off x="8153400" y="4618845"/>
            <a:ext cx="911755" cy="109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0"/>
          <p:cNvSpPr txBox="1">
            <a:spLocks noChangeArrowheads="1"/>
          </p:cNvSpPr>
          <p:nvPr/>
        </p:nvSpPr>
        <p:spPr bwMode="auto">
          <a:xfrm>
            <a:off x="7813675" y="4391378"/>
            <a:ext cx="99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buClrTx/>
              <a:buFontTx/>
              <a:buNone/>
            </a:pPr>
            <a:r>
              <a:rPr lang="en-US" altLang="en-US" sz="1200" b="1" dirty="0">
                <a:solidFill>
                  <a:schemeClr val="tx1"/>
                </a:solidFill>
                <a:latin typeface="Times New Roman" panose="02020603050405020304" pitchFamily="18" charset="0"/>
                <a:cs typeface="Times New Roman" panose="02020603050405020304" pitchFamily="18" charset="0"/>
              </a:rPr>
              <a:t>MODIS Pixel</a:t>
            </a:r>
          </a:p>
        </p:txBody>
      </p:sp>
      <p:sp>
        <p:nvSpPr>
          <p:cNvPr id="1036" name="Text Box 10"/>
          <p:cNvSpPr txBox="1">
            <a:spLocks noChangeArrowheads="1"/>
          </p:cNvSpPr>
          <p:nvPr/>
        </p:nvSpPr>
        <p:spPr bwMode="auto">
          <a:xfrm>
            <a:off x="7239000" y="4724400"/>
            <a:ext cx="1027289" cy="31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buClrTx/>
              <a:buFontTx/>
              <a:buNone/>
            </a:pPr>
            <a:r>
              <a:rPr lang="en-US" altLang="en-US" sz="1200" b="1" dirty="0" smtClean="0">
                <a:solidFill>
                  <a:srgbClr val="0000FF"/>
                </a:solidFill>
              </a:rPr>
              <a:t>AIRS/</a:t>
            </a:r>
            <a:r>
              <a:rPr lang="en-US" altLang="en-US" sz="1200" b="1" dirty="0" err="1" smtClean="0">
                <a:solidFill>
                  <a:srgbClr val="0000FF"/>
                </a:solidFill>
              </a:rPr>
              <a:t>CrIs</a:t>
            </a:r>
            <a:r>
              <a:rPr lang="en-US" altLang="en-US" sz="1200" b="1" dirty="0" smtClean="0">
                <a:solidFill>
                  <a:srgbClr val="0000FF"/>
                </a:solidFill>
              </a:rPr>
              <a:t> </a:t>
            </a:r>
            <a:r>
              <a:rPr lang="en-US" altLang="en-US" sz="1200" b="1" dirty="0">
                <a:solidFill>
                  <a:srgbClr val="0000FF"/>
                </a:solidFill>
              </a:rPr>
              <a:t>Pixel</a:t>
            </a:r>
          </a:p>
        </p:txBody>
      </p:sp>
      <p:cxnSp>
        <p:nvCxnSpPr>
          <p:cNvPr id="1037" name="Straight Connector 16"/>
          <p:cNvCxnSpPr>
            <a:cxnSpLocks noChangeShapeType="1"/>
          </p:cNvCxnSpPr>
          <p:nvPr/>
        </p:nvCxnSpPr>
        <p:spPr bwMode="auto">
          <a:xfrm>
            <a:off x="7924800" y="5105400"/>
            <a:ext cx="304800" cy="242712"/>
          </a:xfrm>
          <a:prstGeom prst="line">
            <a:avLst/>
          </a:prstGeom>
          <a:noFill/>
          <a:ln w="38100" algn="ctr">
            <a:solidFill>
              <a:schemeClr val="accent2"/>
            </a:solidFill>
            <a:round/>
            <a:headEnd/>
            <a:tailEnd type="arrow" w="med" len="med"/>
          </a:ln>
          <a:extLst>
            <a:ext uri="{909E8E84-426E-40DD-AFC4-6F175D3DCCD1}">
              <a14:hiddenFill xmlns:a14="http://schemas.microsoft.com/office/drawing/2010/main">
                <a:noFill/>
              </a14:hiddenFill>
            </a:ext>
          </a:extLst>
        </p:spPr>
      </p:cxnSp>
      <p:cxnSp>
        <p:nvCxnSpPr>
          <p:cNvPr id="1038" name="Straight Arrow Connector 17"/>
          <p:cNvCxnSpPr>
            <a:cxnSpLocks noChangeShapeType="1"/>
          </p:cNvCxnSpPr>
          <p:nvPr/>
        </p:nvCxnSpPr>
        <p:spPr bwMode="auto">
          <a:xfrm>
            <a:off x="8839200" y="4495800"/>
            <a:ext cx="38100" cy="457200"/>
          </a:xfrm>
          <a:prstGeom prst="straightConnector1">
            <a:avLst/>
          </a:prstGeom>
          <a:noFill/>
          <a:ln w="381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 name="Rectangle 55"/>
          <p:cNvSpPr>
            <a:spLocks noChangeArrowheads="1"/>
          </p:cNvSpPr>
          <p:nvPr/>
        </p:nvSpPr>
        <p:spPr bwMode="auto">
          <a:xfrm>
            <a:off x="2209800" y="3241851"/>
            <a:ext cx="160858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735493707"/>
              </p:ext>
            </p:extLst>
          </p:nvPr>
        </p:nvGraphicFramePr>
        <p:xfrm>
          <a:off x="1981200" y="2050933"/>
          <a:ext cx="4495800" cy="1897311"/>
        </p:xfrm>
        <a:graphic>
          <a:graphicData uri="http://schemas.openxmlformats.org/presentationml/2006/ole">
            <mc:AlternateContent xmlns:mc="http://schemas.openxmlformats.org/markup-compatibility/2006">
              <mc:Choice xmlns:v="urn:schemas-microsoft-com:vml" Requires="v">
                <p:oleObj spid="_x0000_s1133" r:id="rId5" imgW="2082800" imgH="889000" progId="Equation.DSMT4">
                  <p:embed/>
                </p:oleObj>
              </mc:Choice>
              <mc:Fallback>
                <p:oleObj r:id="rId5" imgW="2082800" imgH="889000" progId="Equation.DSMT4">
                  <p:embed/>
                  <p:pic>
                    <p:nvPicPr>
                      <p:cNvPr id="0" name="Object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050933"/>
                        <a:ext cx="4495800" cy="1897311"/>
                      </a:xfrm>
                      <a:prstGeom prst="rect">
                        <a:avLst/>
                      </a:prstGeom>
                      <a:solidFill>
                        <a:srgbClr val="FFFFFF"/>
                      </a:solidFill>
                    </p:spPr>
                  </p:pic>
                </p:oleObj>
              </mc:Fallback>
            </mc:AlternateContent>
          </a:graphicData>
        </a:graphic>
      </p:graphicFrame>
      <p:sp>
        <p:nvSpPr>
          <p:cNvPr id="12" name="TextBox 11"/>
          <p:cNvSpPr txBox="1"/>
          <p:nvPr/>
        </p:nvSpPr>
        <p:spPr>
          <a:xfrm>
            <a:off x="8594725" y="6400800"/>
            <a:ext cx="457200" cy="349968"/>
          </a:xfrm>
          <a:prstGeom prst="rect">
            <a:avLst/>
          </a:prstGeom>
          <a:noFill/>
        </p:spPr>
        <p:txBody>
          <a:bodyPr wrap="square" rtlCol="0">
            <a:spAutoFit/>
          </a:bodyPr>
          <a:lstStyle/>
          <a:p>
            <a:r>
              <a:rPr lang="en-US" dirty="0">
                <a:solidFill>
                  <a:srgbClr val="0000FF"/>
                </a:solidFill>
              </a:rPr>
              <a:t>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noChangeAspect="1"/>
          </p:cNvPicPr>
          <p:nvPr/>
        </p:nvPicPr>
        <p:blipFill rotWithShape="1">
          <a:blip r:embed="rId2">
            <a:extLst>
              <a:ext uri="{28A0092B-C50C-407E-A947-70E740481C1C}">
                <a14:useLocalDpi xmlns:a14="http://schemas.microsoft.com/office/drawing/2010/main" val="0"/>
              </a:ext>
            </a:extLst>
          </a:blip>
          <a:srcRect l="5613" r="3899"/>
          <a:stretch/>
        </p:blipFill>
        <p:spPr bwMode="auto">
          <a:xfrm>
            <a:off x="957139" y="2057400"/>
            <a:ext cx="3462461" cy="3657600"/>
          </a:xfrm>
          <a:prstGeom prst="rect">
            <a:avLst/>
          </a:prstGeom>
          <a:noFill/>
          <a:ln>
            <a:noFill/>
          </a:ln>
          <a:extLst>
            <a:ext uri="{53640926-AAD7-44D8-BBD7-CCE9431645EC}">
              <a14:shadowObscured xmlns:a14="http://schemas.microsoft.com/office/drawing/2010/main"/>
            </a:ext>
          </a:extLst>
        </p:spPr>
      </p:pic>
      <p:pic>
        <p:nvPicPr>
          <p:cNvPr id="3" name="Picture 2"/>
          <p:cNvPicPr preferRelativeResize="0">
            <a:picLocks noChangeAspect="1"/>
          </p:cNvPicPr>
          <p:nvPr/>
        </p:nvPicPr>
        <p:blipFill rotWithShape="1">
          <a:blip r:embed="rId3">
            <a:extLst>
              <a:ext uri="{28A0092B-C50C-407E-A947-70E740481C1C}">
                <a14:useLocalDpi xmlns:a14="http://schemas.microsoft.com/office/drawing/2010/main" val="0"/>
              </a:ext>
            </a:extLst>
          </a:blip>
          <a:srcRect l="5622" t="403" r="3230" b="1"/>
          <a:stretch/>
        </p:blipFill>
        <p:spPr bwMode="auto">
          <a:xfrm>
            <a:off x="5029200" y="2057400"/>
            <a:ext cx="3469924" cy="3657600"/>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1676400" y="304800"/>
            <a:ext cx="6032500" cy="1008225"/>
          </a:xfrm>
          <a:prstGeom prst="rect">
            <a:avLst/>
          </a:prstGeom>
        </p:spPr>
        <p:txBody>
          <a:bodyPr wrap="square">
            <a:sp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VIIRS and MODIS Spectral band adjustment factor (SBAF)</a:t>
            </a:r>
            <a:endParaRPr lang="en-US" sz="3200" b="1" dirty="0">
              <a:solidFill>
                <a:srgbClr val="0070C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2590800" y="1384340"/>
                <a:ext cx="3810000" cy="659411"/>
              </a:xfrm>
              <a:prstGeom prst="rect">
                <a:avLst/>
              </a:prstGeom>
              <a:noFill/>
            </p:spPr>
            <p:txBody>
              <a:bodyPr wrap="square" rtlCol="0">
                <a:spAutoFit/>
              </a:bodyPr>
              <a:lstStyle/>
              <a:p>
                <a:r>
                  <a:rPr lang="en-US" sz="2400" i="1" dirty="0" smtClean="0">
                    <a:solidFill>
                      <a:schemeClr val="tx1"/>
                    </a:solidFill>
                  </a:rPr>
                  <a:t>SBAF</a:t>
                </a:r>
                <a:r>
                  <a:rPr lang="en-US" sz="2400" dirty="0" smtClean="0">
                    <a:solidFill>
                      <a:schemeClr val="tx1"/>
                    </a:solidFill>
                  </a:rPr>
                  <a:t>=</a:t>
                </a:r>
                <a14:m>
                  <m:oMath xmlns:m="http://schemas.openxmlformats.org/officeDocument/2006/math">
                    <m:f>
                      <m:fPr>
                        <m:ctrlPr>
                          <a:rPr lang="en-US" sz="2400" i="1" smtClean="0">
                            <a:solidFill>
                              <a:schemeClr val="tx1"/>
                            </a:solidFill>
                            <a:latin typeface="Cambria Math" panose="02040503050406030204" pitchFamily="18" charset="0"/>
                          </a:rPr>
                        </m:ctrlPr>
                      </m:fPr>
                      <m:num>
                        <m:sSub>
                          <m:sSubPr>
                            <m:ctrlPr>
                              <a:rPr lang="en-US"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𝑟𝑎𝑑</m:t>
                            </m:r>
                          </m:e>
                          <m:sub>
                            <m:r>
                              <a:rPr lang="en-US" sz="2400" b="0" i="1" smtClean="0">
                                <a:solidFill>
                                  <a:schemeClr val="tx1"/>
                                </a:solidFill>
                                <a:latin typeface="Cambria Math" panose="02040503050406030204" pitchFamily="18" charset="0"/>
                              </a:rPr>
                              <m:t>𝑠𝑖𝑚𝑢𝑙𝑎𝑡𝑒𝑑</m:t>
                            </m:r>
                          </m:sub>
                        </m:sSub>
                        <m:d>
                          <m:dPr>
                            <m:ctrlPr>
                              <a:rPr lang="en-US" sz="240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𝑉𝐼𝐼𝑅𝑆</m:t>
                            </m:r>
                          </m:e>
                        </m:d>
                      </m:num>
                      <m:den>
                        <m:sSub>
                          <m:sSubPr>
                            <m:ctrlPr>
                              <a:rPr lang="en-US"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𝑟𝑎𝑑</m:t>
                            </m:r>
                          </m:e>
                          <m:sub>
                            <m:r>
                              <a:rPr lang="en-US" sz="2400" b="0" i="1" smtClean="0">
                                <a:solidFill>
                                  <a:schemeClr val="tx1"/>
                                </a:solidFill>
                                <a:latin typeface="Cambria Math" panose="02040503050406030204" pitchFamily="18" charset="0"/>
                              </a:rPr>
                              <m:t>𝑠𝑖𝑚𝑢𝑙𝑎𝑡𝑒𝑑</m:t>
                            </m:r>
                          </m:sub>
                        </m:sSub>
                        <m:d>
                          <m:dPr>
                            <m:ctrlPr>
                              <a:rPr lang="en-US" sz="240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𝑀𝑂𝐷𝐼𝑆</m:t>
                            </m:r>
                          </m:e>
                        </m:d>
                      </m:den>
                    </m:f>
                  </m:oMath>
                </a14:m>
                <a:endParaRPr lang="en-US" sz="24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590800" y="1384340"/>
                <a:ext cx="3810000" cy="659411"/>
              </a:xfrm>
              <a:prstGeom prst="rect">
                <a:avLst/>
              </a:prstGeom>
              <a:blipFill rotWithShape="0">
                <a:blip r:embed="rId4"/>
                <a:stretch>
                  <a:fillRect l="-2400" b="-926"/>
                </a:stretch>
              </a:blipFill>
            </p:spPr>
            <p:txBody>
              <a:bodyPr/>
              <a:lstStyle/>
              <a:p>
                <a:r>
                  <a:rPr lang="en-US">
                    <a:noFill/>
                  </a:rPr>
                  <a:t> </a:t>
                </a:r>
              </a:p>
            </p:txBody>
          </p:sp>
        </mc:Fallback>
      </mc:AlternateContent>
      <p:sp>
        <p:nvSpPr>
          <p:cNvPr id="4" name="TextBox 3"/>
          <p:cNvSpPr txBox="1"/>
          <p:nvPr/>
        </p:nvSpPr>
        <p:spPr>
          <a:xfrm>
            <a:off x="2895600" y="2286000"/>
            <a:ext cx="1143000" cy="664797"/>
          </a:xfrm>
          <a:prstGeom prst="rect">
            <a:avLst/>
          </a:prstGeom>
          <a:noFill/>
        </p:spPr>
        <p:txBody>
          <a:bodyPr wrap="square" rtlCol="0">
            <a:spAutoFit/>
          </a:bodyPr>
          <a:lstStyle/>
          <a:p>
            <a:r>
              <a:rPr lang="en-US" sz="2000" b="1" dirty="0" smtClean="0">
                <a:solidFill>
                  <a:schemeClr val="tx1"/>
                </a:solidFill>
              </a:rPr>
              <a:t>AIRS</a:t>
            </a:r>
          </a:p>
          <a:p>
            <a:r>
              <a:rPr lang="en-US" sz="2000" b="1" dirty="0" err="1" smtClean="0">
                <a:solidFill>
                  <a:srgbClr val="FF00FF"/>
                </a:solidFill>
              </a:rPr>
              <a:t>CrIS</a:t>
            </a:r>
            <a:endParaRPr lang="en-US" sz="2000" b="1" dirty="0">
              <a:solidFill>
                <a:srgbClr val="FF00FF"/>
              </a:solidFill>
            </a:endParaRPr>
          </a:p>
        </p:txBody>
      </p:sp>
      <p:sp>
        <p:nvSpPr>
          <p:cNvPr id="7" name="Rectangle 9"/>
          <p:cNvSpPr>
            <a:spLocks noChangeArrowheads="1"/>
          </p:cNvSpPr>
          <p:nvPr/>
        </p:nvSpPr>
        <p:spPr bwMode="auto">
          <a:xfrm>
            <a:off x="76200" y="5695422"/>
            <a:ext cx="8839200" cy="1371600"/>
          </a:xfrm>
          <a:prstGeom prst="rect">
            <a:avLst/>
          </a:prstGeom>
          <a:noFill/>
          <a:ln w="9525">
            <a:noFill/>
            <a:round/>
            <a:headEnd/>
            <a:tailEnd/>
          </a:ln>
        </p:spPr>
        <p:txBody>
          <a:bodyPr lIns="90000" tIns="45000" rIns="90000" bIns="45000"/>
          <a:lstStyle/>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A static one-time SBAF is derived using real-time matching AIRS and </a:t>
            </a:r>
            <a:r>
              <a:rPr lang="en-US" dirty="0" err="1" smtClean="0">
                <a:solidFill>
                  <a:srgbClr val="0066CC"/>
                </a:solidFill>
                <a:latin typeface="Times New Roman" pitchFamily="16" charset="0"/>
                <a:ea typeface="ＭＳ Ｐゴシック" charset="-128"/>
              </a:rPr>
              <a:t>CrIS</a:t>
            </a:r>
            <a:r>
              <a:rPr lang="en-US" dirty="0" smtClean="0">
                <a:solidFill>
                  <a:srgbClr val="0066CC"/>
                </a:solidFill>
                <a:latin typeface="Times New Roman" pitchFamily="16" charset="0"/>
                <a:ea typeface="ＭＳ Ｐゴシック" charset="-128"/>
              </a:rPr>
              <a:t> hyperspectral data and the correction is radiance level dependent.</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No noticeable </a:t>
            </a:r>
            <a:r>
              <a:rPr lang="en-US" dirty="0" smtClean="0">
                <a:solidFill>
                  <a:srgbClr val="0066CC"/>
                </a:solidFill>
                <a:latin typeface="Times New Roman" pitchFamily="16" charset="0"/>
                <a:ea typeface="ＭＳ Ｐゴシック" charset="-128"/>
              </a:rPr>
              <a:t>differences using either AIRS or </a:t>
            </a:r>
            <a:r>
              <a:rPr lang="en-US" dirty="0" err="1" smtClean="0">
                <a:solidFill>
                  <a:srgbClr val="0066CC"/>
                </a:solidFill>
                <a:latin typeface="Times New Roman" pitchFamily="16" charset="0"/>
                <a:ea typeface="ＭＳ Ｐゴシック" charset="-128"/>
              </a:rPr>
              <a:t>CrIS</a:t>
            </a:r>
            <a:r>
              <a:rPr lang="en-US" dirty="0" smtClean="0">
                <a:solidFill>
                  <a:srgbClr val="0066CC"/>
                </a:solidFill>
                <a:latin typeface="Times New Roman" pitchFamily="16" charset="0"/>
                <a:ea typeface="ＭＳ Ｐゴシック" charset="-128"/>
              </a:rPr>
              <a:t> in calculation of SBAF</a:t>
            </a:r>
            <a:endParaRPr lang="en-US" sz="2000" dirty="0">
              <a:solidFill>
                <a:srgbClr val="0066CC"/>
              </a:solidFill>
              <a:latin typeface="Times New Roman" pitchFamily="16" charset="0"/>
              <a:ea typeface="ＭＳ Ｐゴシック" charset="-128"/>
            </a:endParaRPr>
          </a:p>
        </p:txBody>
      </p:sp>
      <p:sp>
        <p:nvSpPr>
          <p:cNvPr id="8" name="TextBox 7"/>
          <p:cNvSpPr txBox="1"/>
          <p:nvPr/>
        </p:nvSpPr>
        <p:spPr>
          <a:xfrm>
            <a:off x="8594725" y="6400800"/>
            <a:ext cx="457200" cy="349968"/>
          </a:xfrm>
          <a:prstGeom prst="rect">
            <a:avLst/>
          </a:prstGeom>
          <a:noFill/>
        </p:spPr>
        <p:txBody>
          <a:bodyPr wrap="square" rtlCol="0">
            <a:spAutoFit/>
          </a:bodyPr>
          <a:lstStyle/>
          <a:p>
            <a:r>
              <a:rPr lang="en-US" dirty="0">
                <a:solidFill>
                  <a:srgbClr val="0000FF"/>
                </a:solidFill>
              </a:rPr>
              <a:t>5</a:t>
            </a:r>
          </a:p>
        </p:txBody>
      </p:sp>
    </p:spTree>
    <p:extLst>
      <p:ext uri="{BB962C8B-B14F-4D97-AF65-F5344CB8AC3E}">
        <p14:creationId xmlns:p14="http://schemas.microsoft.com/office/powerpoint/2010/main" val="403451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075" y="733425"/>
            <a:ext cx="9144000" cy="3039717"/>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075" y="3505200"/>
            <a:ext cx="9144000" cy="3039717"/>
          </a:xfrm>
          <a:prstGeom prst="rect">
            <a:avLst/>
          </a:prstGeom>
        </p:spPr>
      </p:pic>
      <p:sp>
        <p:nvSpPr>
          <p:cNvPr id="4" name="Rectangle 3"/>
          <p:cNvSpPr/>
          <p:nvPr/>
        </p:nvSpPr>
        <p:spPr>
          <a:xfrm>
            <a:off x="581025" y="211721"/>
            <a:ext cx="8305800" cy="493084"/>
          </a:xfrm>
          <a:prstGeom prst="rect">
            <a:avLst/>
          </a:prstGeom>
        </p:spPr>
        <p:txBody>
          <a:bodyPr wrap="square">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VIIRS and </a:t>
            </a:r>
            <a:r>
              <a:rPr lang="en-US" sz="2800" b="1" dirty="0" smtClean="0">
                <a:solidFill>
                  <a:srgbClr val="0070C0"/>
                </a:solidFill>
                <a:latin typeface="Times New Roman" panose="02020603050405020304" pitchFamily="18" charset="0"/>
                <a:cs typeface="Times New Roman" panose="02020603050405020304" pitchFamily="18" charset="0"/>
              </a:rPr>
              <a:t>Aqua MODIS </a:t>
            </a:r>
            <a:r>
              <a:rPr lang="en-US" sz="2800" b="1" dirty="0" smtClean="0">
                <a:solidFill>
                  <a:srgbClr val="0070C0"/>
                </a:solidFill>
                <a:latin typeface="Times New Roman" panose="02020603050405020304" pitchFamily="18" charset="0"/>
                <a:cs typeface="Times New Roman" panose="02020603050405020304" pitchFamily="18" charset="0"/>
              </a:rPr>
              <a:t>BT trends at 8.5 µm bands</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5" name="Rectangle 9"/>
          <p:cNvSpPr>
            <a:spLocks noChangeArrowheads="1"/>
          </p:cNvSpPr>
          <p:nvPr/>
        </p:nvSpPr>
        <p:spPr bwMode="auto">
          <a:xfrm>
            <a:off x="85725" y="6400800"/>
            <a:ext cx="8839200" cy="381000"/>
          </a:xfrm>
          <a:prstGeom prst="rect">
            <a:avLst/>
          </a:prstGeom>
          <a:noFill/>
          <a:ln w="9525">
            <a:noFill/>
            <a:round/>
            <a:headEnd/>
            <a:tailEnd/>
          </a:ln>
        </p:spPr>
        <p:txBody>
          <a:bodyPr lIns="90000" tIns="45000" rIns="90000" bIns="45000"/>
          <a:lstStyle/>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Results of both bands are referenced to a stable band at 11.0 µm</a:t>
            </a:r>
          </a:p>
        </p:txBody>
      </p:sp>
      <p:sp>
        <p:nvSpPr>
          <p:cNvPr id="6" name="TextBox 5"/>
          <p:cNvSpPr txBox="1"/>
          <p:nvPr/>
        </p:nvSpPr>
        <p:spPr>
          <a:xfrm>
            <a:off x="5638800" y="1283704"/>
            <a:ext cx="2438400" cy="349968"/>
          </a:xfrm>
          <a:prstGeom prst="rect">
            <a:avLst/>
          </a:prstGeom>
          <a:noFill/>
        </p:spPr>
        <p:txBody>
          <a:bodyPr wrap="square" rtlCol="0">
            <a:spAutoFit/>
          </a:bodyPr>
          <a:lstStyle/>
          <a:p>
            <a:r>
              <a:rPr lang="en-US" dirty="0" smtClean="0">
                <a:solidFill>
                  <a:srgbClr val="0000FF"/>
                </a:solidFill>
              </a:rPr>
              <a:t>North Atlantic Ocean</a:t>
            </a:r>
            <a:endParaRPr lang="en-US" dirty="0">
              <a:solidFill>
                <a:srgbClr val="0000FF"/>
              </a:solidFill>
            </a:endParaRPr>
          </a:p>
        </p:txBody>
      </p:sp>
      <p:sp>
        <p:nvSpPr>
          <p:cNvPr id="7" name="TextBox 6"/>
          <p:cNvSpPr txBox="1"/>
          <p:nvPr/>
        </p:nvSpPr>
        <p:spPr>
          <a:xfrm>
            <a:off x="8594725" y="6400800"/>
            <a:ext cx="457200" cy="349968"/>
          </a:xfrm>
          <a:prstGeom prst="rect">
            <a:avLst/>
          </a:prstGeom>
          <a:noFill/>
        </p:spPr>
        <p:txBody>
          <a:bodyPr wrap="square" rtlCol="0">
            <a:spAutoFit/>
          </a:bodyPr>
          <a:lstStyle/>
          <a:p>
            <a:r>
              <a:rPr lang="en-US" dirty="0">
                <a:solidFill>
                  <a:srgbClr val="0000FF"/>
                </a:solidFill>
              </a:rPr>
              <a:t>6</a:t>
            </a:r>
          </a:p>
        </p:txBody>
      </p:sp>
    </p:spTree>
    <p:extLst>
      <p:ext uri="{BB962C8B-B14F-4D97-AF65-F5344CB8AC3E}">
        <p14:creationId xmlns:p14="http://schemas.microsoft.com/office/powerpoint/2010/main" val="290880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143000"/>
            <a:ext cx="9130569" cy="2947204"/>
          </a:xfrm>
          <a:prstGeom prst="rect">
            <a:avLst/>
          </a:prstGeom>
        </p:spPr>
      </p:pic>
      <p:sp>
        <p:nvSpPr>
          <p:cNvPr id="6" name="Rectangle 5"/>
          <p:cNvSpPr/>
          <p:nvPr/>
        </p:nvSpPr>
        <p:spPr>
          <a:xfrm>
            <a:off x="581025" y="211721"/>
            <a:ext cx="8305800" cy="550279"/>
          </a:xfrm>
          <a:prstGeom prst="rect">
            <a:avLst/>
          </a:prstGeom>
        </p:spPr>
        <p:txBody>
          <a:bodyPr wrap="square">
            <a:sp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Terra MODIS BT trend at 8.5µm bands</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7" name="Rectangle 9"/>
          <p:cNvSpPr>
            <a:spLocks noChangeArrowheads="1"/>
          </p:cNvSpPr>
          <p:nvPr/>
        </p:nvSpPr>
        <p:spPr bwMode="auto">
          <a:xfrm>
            <a:off x="215169" y="4090204"/>
            <a:ext cx="8839200" cy="1929596"/>
          </a:xfrm>
          <a:prstGeom prst="rect">
            <a:avLst/>
          </a:prstGeom>
          <a:noFill/>
          <a:ln w="9525">
            <a:noFill/>
            <a:round/>
            <a:headEnd/>
            <a:tailEnd/>
          </a:ln>
        </p:spPr>
        <p:txBody>
          <a:bodyPr lIns="90000" tIns="45000" rIns="90000" bIns="45000"/>
          <a:lstStyle/>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Results are referenced to a stable band at 11.0 µm</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r>
              <a:rPr lang="en-US" dirty="0" smtClean="0">
                <a:solidFill>
                  <a:srgbClr val="0066CC"/>
                </a:solidFill>
                <a:latin typeface="Times New Roman" pitchFamily="16" charset="0"/>
                <a:ea typeface="ＭＳ Ｐゴシック" charset="-128"/>
              </a:rPr>
              <a:t>The upward drift is due to steadily increasing contamination from electronic crosstalk and the derived correction is based on the lunar observations, developed by MCST. The upcoming Terra C6.1 L1B product will have the correction in place over the entire mission. </a:t>
            </a:r>
          </a:p>
          <a:p>
            <a:pPr marL="708025" lvl="1" indent="-250825">
              <a:lnSpc>
                <a:spcPct val="100000"/>
              </a:lnSpc>
              <a:spcBef>
                <a:spcPts val="600"/>
              </a:spcBef>
              <a:buClr>
                <a:srgbClr val="0070C0"/>
              </a:buClr>
              <a:buFont typeface="Arial" pitchFamily="34" charset="0"/>
              <a:buChar cha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pPr>
            <a:endParaRPr lang="en-US" dirty="0" smtClean="0">
              <a:solidFill>
                <a:srgbClr val="0066CC"/>
              </a:solidFill>
              <a:latin typeface="Times New Roman" pitchFamily="16" charset="0"/>
              <a:ea typeface="ＭＳ Ｐゴシック" charset="-128"/>
            </a:endParaRPr>
          </a:p>
        </p:txBody>
      </p:sp>
      <p:sp>
        <p:nvSpPr>
          <p:cNvPr id="8" name="TextBox 7"/>
          <p:cNvSpPr txBox="1"/>
          <p:nvPr/>
        </p:nvSpPr>
        <p:spPr>
          <a:xfrm>
            <a:off x="6324600" y="1295400"/>
            <a:ext cx="2438400" cy="349968"/>
          </a:xfrm>
          <a:prstGeom prst="rect">
            <a:avLst/>
          </a:prstGeom>
          <a:noFill/>
        </p:spPr>
        <p:txBody>
          <a:bodyPr wrap="square" rtlCol="0">
            <a:spAutoFit/>
          </a:bodyPr>
          <a:lstStyle/>
          <a:p>
            <a:r>
              <a:rPr lang="en-US" dirty="0" smtClean="0">
                <a:solidFill>
                  <a:srgbClr val="0000FF"/>
                </a:solidFill>
              </a:rPr>
              <a:t>North Atlantic Ocean</a:t>
            </a:r>
            <a:endParaRPr lang="en-US" dirty="0">
              <a:solidFill>
                <a:srgbClr val="0000FF"/>
              </a:solidFill>
            </a:endParaRPr>
          </a:p>
        </p:txBody>
      </p:sp>
      <p:sp>
        <p:nvSpPr>
          <p:cNvPr id="10" name="TextBox 9"/>
          <p:cNvSpPr txBox="1"/>
          <p:nvPr/>
        </p:nvSpPr>
        <p:spPr>
          <a:xfrm>
            <a:off x="8594725" y="6400800"/>
            <a:ext cx="457200" cy="349968"/>
          </a:xfrm>
          <a:prstGeom prst="rect">
            <a:avLst/>
          </a:prstGeom>
          <a:noFill/>
        </p:spPr>
        <p:txBody>
          <a:bodyPr wrap="square" rtlCol="0">
            <a:spAutoFit/>
          </a:bodyPr>
          <a:lstStyle/>
          <a:p>
            <a:r>
              <a:rPr lang="en-US" dirty="0" smtClean="0">
                <a:solidFill>
                  <a:srgbClr val="0000FF"/>
                </a:solidFill>
              </a:rPr>
              <a:t>7</a:t>
            </a:r>
            <a:endParaRPr lang="en-US" dirty="0">
              <a:solidFill>
                <a:srgbClr val="0000FF"/>
              </a:solidFill>
            </a:endParaRPr>
          </a:p>
        </p:txBody>
      </p:sp>
    </p:spTree>
    <p:extLst>
      <p:ext uri="{BB962C8B-B14F-4D97-AF65-F5344CB8AC3E}">
        <p14:creationId xmlns:p14="http://schemas.microsoft.com/office/powerpoint/2010/main" val="222735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4578" name="Group 1"/>
          <p:cNvGrpSpPr>
            <a:grpSpLocks/>
          </p:cNvGrpSpPr>
          <p:nvPr/>
        </p:nvGrpSpPr>
        <p:grpSpPr bwMode="auto">
          <a:xfrm>
            <a:off x="0" y="0"/>
            <a:ext cx="9099550" cy="1198563"/>
            <a:chOff x="0" y="0"/>
            <a:chExt cx="5732" cy="755"/>
          </a:xfrm>
        </p:grpSpPr>
        <p:pic>
          <p:nvPicPr>
            <p:cNvPr id="2458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2"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458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4" y="0"/>
              <a:ext cx="498" cy="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24579" name="Rectangle 4"/>
          <p:cNvSpPr>
            <a:spLocks noChangeArrowheads="1"/>
          </p:cNvSpPr>
          <p:nvPr/>
        </p:nvSpPr>
        <p:spPr bwMode="auto">
          <a:xfrm>
            <a:off x="2746381" y="226218"/>
            <a:ext cx="3713162"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algn="ctr" eaLnBrk="1">
              <a:lnSpc>
                <a:spcPct val="100000"/>
              </a:lnSpc>
              <a:buClrTx/>
              <a:buFontTx/>
              <a:buNone/>
            </a:pPr>
            <a:r>
              <a:rPr lang="en-US" altLang="en-US" sz="3600" b="1" dirty="0">
                <a:solidFill>
                  <a:srgbClr val="0066CC"/>
                </a:solidFill>
                <a:latin typeface="Times New Roman" panose="02020603050405020304" pitchFamily="18" charset="0"/>
                <a:ea typeface="ＭＳ Ｐゴシック" panose="020B0600070205080204" pitchFamily="34" charset="-128"/>
              </a:rPr>
              <a:t>Summary</a:t>
            </a:r>
          </a:p>
        </p:txBody>
      </p:sp>
      <p:sp>
        <p:nvSpPr>
          <p:cNvPr id="24580" name="Rectangle 5"/>
          <p:cNvSpPr>
            <a:spLocks noChangeArrowheads="1"/>
          </p:cNvSpPr>
          <p:nvPr/>
        </p:nvSpPr>
        <p:spPr bwMode="auto">
          <a:xfrm>
            <a:off x="228600" y="1249363"/>
            <a:ext cx="8686800"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DejaVu Sans" charset="0"/>
                <a:cs typeface="DejaVu Sans" charset="0"/>
              </a:defRPr>
            </a:lvl9pPr>
          </a:lstStyle>
          <a:p>
            <a:pPr eaLnBrk="1">
              <a:lnSpc>
                <a:spcPct val="100000"/>
              </a:lnSpc>
              <a:spcBef>
                <a:spcPts val="1800"/>
              </a:spcBef>
              <a:buClrTx/>
              <a:buSzPct val="80000"/>
              <a:buFont typeface="Wingdings" panose="05000000000000000000" pitchFamily="2" charset="2"/>
              <a:buChar char="Ø"/>
            </a:pPr>
            <a:r>
              <a:rPr lang="en-US" altLang="en-US" sz="2400" dirty="0">
                <a:solidFill>
                  <a:srgbClr val="0066CC"/>
                </a:solidFill>
                <a:latin typeface="Times New Roman" panose="02020603050405020304" pitchFamily="18" charset="0"/>
                <a:ea typeface="ＭＳ Ｐゴシック" panose="020B0600070205080204" pitchFamily="34" charset="-128"/>
              </a:rPr>
              <a:t> </a:t>
            </a:r>
            <a:r>
              <a:rPr lang="en-US" altLang="en-US" sz="2800" dirty="0" smtClean="0">
                <a:solidFill>
                  <a:srgbClr val="0066CC"/>
                </a:solidFill>
                <a:latin typeface="Times New Roman" panose="02020603050405020304" pitchFamily="18" charset="0"/>
                <a:ea typeface="ＭＳ Ｐゴシック" panose="020B0600070205080204" pitchFamily="34" charset="-128"/>
              </a:rPr>
              <a:t>A static spectral correction currently works well between NPP VIIRS and Aqua MODIS TEB since both sensors are stably maintained.</a:t>
            </a:r>
          </a:p>
          <a:p>
            <a:pPr eaLnBrk="1">
              <a:lnSpc>
                <a:spcPct val="100000"/>
              </a:lnSpc>
              <a:spcBef>
                <a:spcPts val="1800"/>
              </a:spcBef>
              <a:buClrTx/>
              <a:buSzPct val="80000"/>
              <a:buFont typeface="Wingdings" panose="05000000000000000000" pitchFamily="2" charset="2"/>
              <a:buChar char="Ø"/>
            </a:pPr>
            <a:r>
              <a:rPr lang="en-US" altLang="en-US" sz="2800" dirty="0" smtClean="0">
                <a:solidFill>
                  <a:srgbClr val="0066CC"/>
                </a:solidFill>
                <a:latin typeface="Times New Roman" panose="02020603050405020304" pitchFamily="18" charset="0"/>
                <a:ea typeface="ＭＳ Ｐゴシック" panose="020B0600070205080204" pitchFamily="34" charset="-128"/>
              </a:rPr>
              <a:t>For the spectrally matched bands at 8.5 µm between NPP VIIRS and </a:t>
            </a:r>
            <a:r>
              <a:rPr lang="en-US" altLang="en-US" sz="2800" dirty="0" smtClean="0">
                <a:solidFill>
                  <a:srgbClr val="0066CC"/>
                </a:solidFill>
                <a:latin typeface="Times New Roman" panose="02020603050405020304" pitchFamily="18" charset="0"/>
                <a:ea typeface="ＭＳ Ｐゴシック" panose="020B0600070205080204" pitchFamily="34" charset="-128"/>
              </a:rPr>
              <a:t>Aqua </a:t>
            </a:r>
            <a:r>
              <a:rPr lang="en-US" altLang="en-US" sz="2800" dirty="0" smtClean="0">
                <a:solidFill>
                  <a:srgbClr val="0066CC"/>
                </a:solidFill>
                <a:latin typeface="Times New Roman" panose="02020603050405020304" pitchFamily="18" charset="0"/>
                <a:ea typeface="ＭＳ Ｐゴシック" panose="020B0600070205080204" pitchFamily="34" charset="-128"/>
              </a:rPr>
              <a:t>MODIS, </a:t>
            </a:r>
            <a:r>
              <a:rPr lang="en-US" altLang="en-US" sz="2800" dirty="0" smtClean="0">
                <a:solidFill>
                  <a:srgbClr val="0066CC"/>
                </a:solidFill>
                <a:latin typeface="Times New Roman" panose="02020603050405020304" pitchFamily="18" charset="0"/>
                <a:ea typeface="ＭＳ Ｐゴシック" panose="020B0600070205080204" pitchFamily="34" charset="-128"/>
              </a:rPr>
              <a:t>the spectral </a:t>
            </a:r>
            <a:r>
              <a:rPr lang="en-US" altLang="en-US" sz="2800" dirty="0" smtClean="0">
                <a:solidFill>
                  <a:srgbClr val="0066CC"/>
                </a:solidFill>
                <a:latin typeface="Times New Roman" panose="02020603050405020304" pitchFamily="18" charset="0"/>
                <a:ea typeface="ＭＳ Ｐゴシック" panose="020B0600070205080204" pitchFamily="34" charset="-128"/>
              </a:rPr>
              <a:t>correction </a:t>
            </a:r>
            <a:r>
              <a:rPr lang="en-US" altLang="en-US" sz="2800" dirty="0" smtClean="0">
                <a:solidFill>
                  <a:srgbClr val="0066CC"/>
                </a:solidFill>
                <a:latin typeface="Times New Roman" panose="02020603050405020304" pitchFamily="18" charset="0"/>
                <a:ea typeface="ＭＳ Ｐゴシック" panose="020B0600070205080204" pitchFamily="34" charset="-128"/>
              </a:rPr>
              <a:t>will rely on IASI data and increasing </a:t>
            </a:r>
            <a:r>
              <a:rPr lang="en-US" altLang="en-US" sz="2800" dirty="0" smtClean="0">
                <a:solidFill>
                  <a:srgbClr val="0066CC"/>
                </a:solidFill>
                <a:latin typeface="Times New Roman" panose="02020603050405020304" pitchFamily="18" charset="0"/>
                <a:ea typeface="ＭＳ Ｐゴシック" panose="020B0600070205080204" pitchFamily="34" charset="-128"/>
              </a:rPr>
              <a:t>contamination in </a:t>
            </a:r>
            <a:r>
              <a:rPr lang="en-US" altLang="en-US" sz="2800" dirty="0" smtClean="0">
                <a:solidFill>
                  <a:srgbClr val="0066CC"/>
                </a:solidFill>
                <a:latin typeface="Times New Roman" panose="02020603050405020304" pitchFamily="18" charset="0"/>
                <a:ea typeface="ＭＳ Ｐゴシック" panose="020B0600070205080204" pitchFamily="34" charset="-128"/>
              </a:rPr>
              <a:t>this band is possible based on the Terra performance. </a:t>
            </a:r>
            <a:endParaRPr lang="en-US" altLang="en-US" sz="2800" dirty="0" smtClean="0">
              <a:solidFill>
                <a:srgbClr val="0066CC"/>
              </a:solidFill>
              <a:latin typeface="Times New Roman" panose="02020603050405020304" pitchFamily="18" charset="0"/>
              <a:ea typeface="ＭＳ Ｐゴシック" panose="020B0600070205080204" pitchFamily="34" charset="-128"/>
            </a:endParaRPr>
          </a:p>
          <a:p>
            <a:pPr eaLnBrk="1">
              <a:lnSpc>
                <a:spcPct val="100000"/>
              </a:lnSpc>
              <a:spcBef>
                <a:spcPts val="1800"/>
              </a:spcBef>
              <a:buClrTx/>
              <a:buSzPct val="80000"/>
              <a:buFont typeface="Wingdings" panose="05000000000000000000" pitchFamily="2" charset="2"/>
              <a:buChar char="Ø"/>
            </a:pPr>
            <a:r>
              <a:rPr lang="en-US" altLang="en-US" sz="2800" dirty="0">
                <a:solidFill>
                  <a:srgbClr val="0066CC"/>
                </a:solidFill>
                <a:latin typeface="Times New Roman" panose="02020603050405020304" pitchFamily="18" charset="0"/>
                <a:ea typeface="ＭＳ Ｐゴシック" panose="020B0600070205080204" pitchFamily="34" charset="-128"/>
              </a:rPr>
              <a:t>Real-time hyperspectral IR measurements </a:t>
            </a:r>
            <a:r>
              <a:rPr lang="en-US" altLang="en-US" sz="2800" dirty="0" smtClean="0">
                <a:solidFill>
                  <a:srgbClr val="0066CC"/>
                </a:solidFill>
                <a:latin typeface="Times New Roman" panose="02020603050405020304" pitchFamily="18" charset="0"/>
                <a:ea typeface="ＭＳ Ｐゴシック" panose="020B0600070205080204" pitchFamily="34" charset="-128"/>
              </a:rPr>
              <a:t>(AIRS, </a:t>
            </a:r>
            <a:r>
              <a:rPr lang="en-US" altLang="en-US" sz="2800" dirty="0" err="1" smtClean="0">
                <a:solidFill>
                  <a:srgbClr val="0066CC"/>
                </a:solidFill>
                <a:latin typeface="Times New Roman" panose="02020603050405020304" pitchFamily="18" charset="0"/>
                <a:ea typeface="ＭＳ Ｐゴシック" panose="020B0600070205080204" pitchFamily="34" charset="-128"/>
              </a:rPr>
              <a:t>CrIS</a:t>
            </a:r>
            <a:r>
              <a:rPr lang="en-US" altLang="en-US" sz="2800" dirty="0" smtClean="0">
                <a:solidFill>
                  <a:srgbClr val="0066CC"/>
                </a:solidFill>
                <a:latin typeface="Times New Roman" panose="02020603050405020304" pitchFamily="18" charset="0"/>
                <a:ea typeface="ＭＳ Ｐゴシック" panose="020B0600070205080204" pitchFamily="34" charset="-128"/>
              </a:rPr>
              <a:t> and IASI) </a:t>
            </a:r>
            <a:r>
              <a:rPr lang="en-US" altLang="en-US" sz="2800" dirty="0">
                <a:solidFill>
                  <a:srgbClr val="0066CC"/>
                </a:solidFill>
                <a:latin typeface="Times New Roman" panose="02020603050405020304" pitchFamily="18" charset="0"/>
                <a:ea typeface="ＭＳ Ｐゴシック" panose="020B0600070205080204" pitchFamily="34" charset="-128"/>
              </a:rPr>
              <a:t>can facilitate high quality sensor-to-sensor calibration and </a:t>
            </a:r>
            <a:r>
              <a:rPr lang="en-US" altLang="en-US" sz="2800" dirty="0" smtClean="0">
                <a:solidFill>
                  <a:srgbClr val="0066CC"/>
                </a:solidFill>
                <a:latin typeface="Times New Roman" panose="02020603050405020304" pitchFamily="18" charset="0"/>
                <a:ea typeface="ＭＳ Ｐゴシック" panose="020B0600070205080204" pitchFamily="34" charset="-128"/>
              </a:rPr>
              <a:t>inter-comparison</a:t>
            </a:r>
            <a:r>
              <a:rPr lang="en-US" altLang="en-US" sz="2800" dirty="0">
                <a:solidFill>
                  <a:srgbClr val="0066CC"/>
                </a:solidFill>
                <a:latin typeface="Times New Roman" panose="02020603050405020304" pitchFamily="18" charset="0"/>
                <a:ea typeface="ＭＳ Ｐゴシック" panose="020B0600070205080204" pitchFamily="34" charset="-128"/>
              </a:rPr>
              <a:t>.</a:t>
            </a:r>
          </a:p>
          <a:p>
            <a:pPr eaLnBrk="1">
              <a:lnSpc>
                <a:spcPct val="100000"/>
              </a:lnSpc>
              <a:spcBef>
                <a:spcPts val="1438"/>
              </a:spcBef>
              <a:buClrTx/>
              <a:buFontTx/>
              <a:buNone/>
            </a:pPr>
            <a:endParaRPr lang="en-US" altLang="en-US" sz="2400" dirty="0">
              <a:solidFill>
                <a:srgbClr val="0066CC"/>
              </a:solidFill>
              <a:latin typeface="Times New Roman" panose="02020603050405020304" pitchFamily="18" charset="0"/>
              <a:ea typeface="ＭＳ Ｐゴシック" panose="020B0600070205080204" pitchFamily="34" charset="-128"/>
            </a:endParaRPr>
          </a:p>
        </p:txBody>
      </p:sp>
      <p:pic>
        <p:nvPicPr>
          <p:cNvPr id="2" name="Picture 1"/>
          <p:cNvPicPr>
            <a:picLocks noChangeAspect="1"/>
          </p:cNvPicPr>
          <p:nvPr/>
        </p:nvPicPr>
        <p:blipFill>
          <a:blip r:embed="rId5"/>
          <a:stretch>
            <a:fillRect/>
          </a:stretch>
        </p:blipFill>
        <p:spPr>
          <a:xfrm>
            <a:off x="0" y="0"/>
            <a:ext cx="1164437" cy="1140051"/>
          </a:xfrm>
          <a:prstGeom prst="rect">
            <a:avLst/>
          </a:prstGeom>
        </p:spPr>
      </p:pic>
      <p:sp>
        <p:nvSpPr>
          <p:cNvPr id="8" name="TextBox 7"/>
          <p:cNvSpPr txBox="1"/>
          <p:nvPr/>
        </p:nvSpPr>
        <p:spPr>
          <a:xfrm>
            <a:off x="8594725" y="6400800"/>
            <a:ext cx="457200" cy="349968"/>
          </a:xfrm>
          <a:prstGeom prst="rect">
            <a:avLst/>
          </a:prstGeom>
          <a:noFill/>
        </p:spPr>
        <p:txBody>
          <a:bodyPr wrap="square" rtlCol="0">
            <a:spAutoFit/>
          </a:bodyPr>
          <a:lstStyle/>
          <a:p>
            <a:r>
              <a:rPr lang="en-US" dirty="0">
                <a:solidFill>
                  <a:srgbClr val="0000FF"/>
                </a:solidFill>
              </a:rPr>
              <a:t>8</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39348</TotalTime>
  <Words>472</Words>
  <Application>Microsoft Office PowerPoint</Application>
  <PresentationFormat>On-screen Show (4:3)</PresentationFormat>
  <Paragraphs>53</Paragraphs>
  <Slides>8</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9" baseType="lpstr">
      <vt:lpstr>ＭＳ Ｐゴシック</vt:lpstr>
      <vt:lpstr>Arial</vt:lpstr>
      <vt:lpstr>Bitstream Charter</vt:lpstr>
      <vt:lpstr>Cambria Math</vt:lpstr>
      <vt:lpstr>DejaVu Sans</vt:lpstr>
      <vt:lpstr>Helvetica Neue</vt:lpstr>
      <vt:lpstr>Times</vt:lpstr>
      <vt:lpstr>Times New Roman</vt:lpstr>
      <vt:lpstr>Wingdings</vt:lpstr>
      <vt:lpstr>Office Theme</vt:lpstr>
      <vt:lpstr>Equation.DSMT4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Aisheng Wu</dc:creator>
  <cp:lastModifiedBy>Aisheng Wu</cp:lastModifiedBy>
  <cp:revision>217</cp:revision>
  <cp:lastPrinted>1601-01-01T00:00:00Z</cp:lastPrinted>
  <dcterms:created xsi:type="dcterms:W3CDTF">1601-01-01T00:00:00Z</dcterms:created>
  <dcterms:modified xsi:type="dcterms:W3CDTF">2017-03-22T14:20:04Z</dcterms:modified>
</cp:coreProperties>
</file>