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8" r:id="rId5"/>
  </p:sldMasterIdLst>
  <p:notesMasterIdLst>
    <p:notesMasterId r:id="rId32"/>
  </p:notesMasterIdLst>
  <p:sldIdLst>
    <p:sldId id="256" r:id="rId6"/>
    <p:sldId id="324" r:id="rId7"/>
    <p:sldId id="395" r:id="rId8"/>
    <p:sldId id="375" r:id="rId9"/>
    <p:sldId id="434" r:id="rId10"/>
    <p:sldId id="300" r:id="rId11"/>
    <p:sldId id="294" r:id="rId12"/>
    <p:sldId id="372" r:id="rId13"/>
    <p:sldId id="290" r:id="rId14"/>
    <p:sldId id="425" r:id="rId15"/>
    <p:sldId id="436" r:id="rId16"/>
    <p:sldId id="448" r:id="rId17"/>
    <p:sldId id="323" r:id="rId18"/>
    <p:sldId id="445" r:id="rId19"/>
    <p:sldId id="405" r:id="rId20"/>
    <p:sldId id="446" r:id="rId21"/>
    <p:sldId id="442" r:id="rId22"/>
    <p:sldId id="443" r:id="rId23"/>
    <p:sldId id="444" r:id="rId24"/>
    <p:sldId id="407" r:id="rId25"/>
    <p:sldId id="438" r:id="rId26"/>
    <p:sldId id="439" r:id="rId27"/>
    <p:sldId id="440" r:id="rId28"/>
    <p:sldId id="441" r:id="rId29"/>
    <p:sldId id="388" r:id="rId30"/>
    <p:sldId id="42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FD9"/>
    <a:srgbClr val="79D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2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81849-9C60-4C43-9888-A8CA7C9B8F08}" type="datetimeFigureOut">
              <a:rPr lang="en-US" smtClean="0"/>
              <a:pPr/>
              <a:t>3/17/2017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98D78B-6AD0-4263-A510-ACEFBFFF456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85863" y="717550"/>
            <a:ext cx="4486275" cy="3365500"/>
          </a:xfrm>
          <a:ln/>
        </p:spPr>
      </p:sp>
      <p:sp>
        <p:nvSpPr>
          <p:cNvPr id="126979" name="Rectangle 3"/>
          <p:cNvSpPr>
            <a:spLocks noGrp="1" noChangeArrowheads="1"/>
          </p:cNvSpPr>
          <p:nvPr>
            <p:ph type="body" idx="1"/>
          </p:nvPr>
        </p:nvSpPr>
        <p:spPr>
          <a:xfrm>
            <a:off x="914401" y="4370388"/>
            <a:ext cx="5029200" cy="4084637"/>
          </a:xfrm>
          <a:noFill/>
          <a:ln/>
        </p:spPr>
        <p:txBody>
          <a:bodyPr/>
          <a:lstStyle/>
          <a:p>
            <a:r>
              <a:rPr lang="en-US" dirty="0" smtClean="0">
                <a:latin typeface="Arial" pitchFamily="34" charset="0"/>
              </a:rPr>
              <a:t>K profiles essentially re-define sat-RAOB differences in units of GRUAN uncertainty </a:t>
            </a:r>
          </a:p>
          <a:p>
            <a:endParaRPr lang="en-US" dirty="0" smtClean="0">
              <a:latin typeface="Arial" pitchFamily="34" charset="0"/>
            </a:endParaRPr>
          </a:p>
          <a:p>
            <a:r>
              <a:rPr lang="en-US" dirty="0" smtClean="0">
                <a:latin typeface="Arial" pitchFamily="34" charset="0"/>
              </a:rPr>
              <a:t>GATNDOR is working group in GRUAN to </a:t>
            </a:r>
            <a:r>
              <a:rPr lang="en-US" dirty="0" err="1" smtClean="0">
                <a:latin typeface="Arial" pitchFamily="34" charset="0"/>
              </a:rPr>
              <a:t>herpl</a:t>
            </a:r>
            <a:r>
              <a:rPr lang="en-US" dirty="0" smtClean="0">
                <a:latin typeface="Arial" pitchFamily="34" charset="0"/>
              </a:rPr>
              <a:t> us define sigma, which for results shown in next slides is assumed 0</a:t>
            </a:r>
          </a:p>
          <a:p>
            <a:endParaRPr lang="en-US" dirty="0" smtClean="0">
              <a:latin typeface="Arial" pitchFamily="34" charset="0"/>
            </a:endParaRPr>
          </a:p>
          <a:p>
            <a:r>
              <a:rPr lang="en-US" dirty="0" smtClean="0">
                <a:latin typeface="Arial" pitchFamily="34" charset="0"/>
              </a:rPr>
              <a:t>U2 which would be the uncertainty in sat product is also assumed 0 but we are hopeful in future to provide such estimates with sat sounding (NUCAPS)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7B8C44-B786-478D-8BD0-8EEC0F48715E}" type="datetime1">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61E61-31B8-4120-A891-B33ED579DA3C}" type="datetime1">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3D523-CED2-4DC7-B772-8734A863EA6F}" type="datetime1">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1925D629-4823-4C46-9295-D9CBB2EE106D}"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03C1B1F-B709-4D35-8BA0-62915D4BF958}"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46048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458321DF-5E03-44C6-9A25-D31E61275B53}"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D9360ED-38F6-4972-8231-4B76C588BEA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24022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C5611E7B-F4B7-4FC0-9739-53B5B016404A}"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A2ABC44-139D-44BA-9762-38989D39D94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203989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00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97A4D07B-2A96-41F5-B860-C223E9D697B3}" type="datetime1">
              <a:rPr lang="en-US" smtClean="0">
                <a:solidFill>
                  <a:srgbClr val="000000"/>
                </a:solidFill>
              </a:rPr>
              <a:t>3/17/2017</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3B6C3E2-BCC4-4997-B758-C1673343C2C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07425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A0395A71-E4C0-440D-87C6-8D617B637464}" type="datetime1">
              <a:rPr lang="en-US" smtClean="0">
                <a:solidFill>
                  <a:srgbClr val="000000"/>
                </a:solidFill>
              </a:rPr>
              <a:t>3/17/2017</a:t>
            </a:fld>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C4C166B-62D7-48E6-A883-CE826654403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92809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23665D8B-0FD0-4B12-A1D7-3B6D268C45C7}" type="datetime1">
              <a:rPr lang="en-US" smtClean="0">
                <a:solidFill>
                  <a:srgbClr val="000000"/>
                </a:solidFill>
              </a:rPr>
              <a:t>3/17/2017</a:t>
            </a:fld>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4670472-851A-4BB7-A893-7676EDB3995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52866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D90C874-E509-4A7D-9C26-D10C376505C7}" type="datetime1">
              <a:rPr lang="en-US" smtClean="0">
                <a:solidFill>
                  <a:srgbClr val="000000"/>
                </a:solidFill>
              </a:rPr>
              <a:t>3/17/2017</a:t>
            </a:fld>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80A5738-A615-4EFF-98C5-4EBA71286036}"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269546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08B49292-40D6-48A1-90AD-1514A82795B4}" type="datetime1">
              <a:rPr lang="en-US" smtClean="0">
                <a:solidFill>
                  <a:srgbClr val="000000"/>
                </a:solidFill>
              </a:rPr>
              <a:t>3/17/2017</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0F5D222-A7BD-4A72-99AF-C978A02D7D2E}"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15306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2BE25C-F297-4827-833B-89E8B2782E4D}" type="datetime1">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85E0E04-596E-4CCE-8D28-1384D0CC4AF8}" type="datetime1">
              <a:rPr lang="en-US" smtClean="0">
                <a:solidFill>
                  <a:srgbClr val="000000"/>
                </a:solidFill>
              </a:rPr>
              <a:t>3/17/2017</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6F5E05F-09BF-4380-B618-605D39F0A7E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553380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DACC1559-4B5A-457C-88DD-2C739DEC4519}"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0068548-862F-467A-A0A0-0927EE06DE92}"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81257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85800"/>
            <a:ext cx="22860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85800"/>
            <a:ext cx="67056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75D7F8C2-6A69-4F63-BEF5-31101DC2CF92}"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72AA70F-23C0-4AD8-95C7-14C82FC4712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58338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00200"/>
            <a:ext cx="4495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495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FCFFC31A-6364-4A24-8FAD-5157FB567716}" type="datetime1">
              <a:rPr lang="en-US" smtClean="0">
                <a:solidFill>
                  <a:srgbClr val="000000"/>
                </a:solidFill>
              </a:rPr>
              <a:t>3/17/2017</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A0FE484-2513-4E68-BF00-5DC9E0C646BF}"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952308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500581-0462-4E0D-8EDD-5A33C979CB4C}"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02293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34FF72-BE23-47DB-A20A-DC1C735DF425}"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266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D546D-5E74-4314-8B71-38100C0FEA2A}"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96481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64DC1-434D-486A-A9E7-EEC4D2AA985B}" type="datetime1">
              <a:rPr lang="en-US" smtClean="0">
                <a:solidFill>
                  <a:prstClr val="black">
                    <a:tint val="75000"/>
                  </a:prstClr>
                </a:solidFill>
              </a:r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119108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C3A98-0BEC-4815-ACF0-6A2AD70648FE}" type="datetime1">
              <a:rPr lang="en-US" smtClean="0">
                <a:solidFill>
                  <a:prstClr val="black">
                    <a:tint val="75000"/>
                  </a:prstClr>
                </a:solidFill>
              </a:rPr>
              <a:t>3/17/2017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6706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C6BBBB-DF4E-4597-8A68-70DC580894A6}" type="datetime1">
              <a:rPr lang="en-US" smtClean="0">
                <a:solidFill>
                  <a:prstClr val="black">
                    <a:tint val="75000"/>
                  </a:prstClr>
                </a:solidFill>
              </a:rPr>
              <a:t>3/17/2017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5580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20BA12-43A5-46DC-A3EE-AC3CB91E7937}" type="datetime1">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80563-B388-47ED-B610-83C40B3BCC84}" type="datetime1">
              <a:rPr lang="en-US" smtClean="0">
                <a:solidFill>
                  <a:prstClr val="black">
                    <a:tint val="75000"/>
                  </a:prstClr>
                </a:solidFill>
              </a:rPr>
              <a:t>3/17/2017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73354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6694F-E63F-4E18-9F13-EC52F6A76D1A}" type="datetime1">
              <a:rPr lang="en-US" smtClean="0">
                <a:solidFill>
                  <a:prstClr val="black">
                    <a:tint val="75000"/>
                  </a:prstClr>
                </a:solidFill>
              </a:r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1689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0DEB3-6196-47F2-A824-277303493B78}" type="datetime1">
              <a:rPr lang="en-US" smtClean="0">
                <a:solidFill>
                  <a:prstClr val="black">
                    <a:tint val="75000"/>
                  </a:prstClr>
                </a:solidFill>
              </a:r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81920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0E22A9-0271-4A15-BD67-4F0F748A2EAD}"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007906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6F7A5-C0E5-4ADC-8CBD-4DE80B46666C}"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43158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89393379-C398-4EA3-8DFD-CF54131D18EE}"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03C1B1F-B709-4D35-8BA0-62915D4BF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146048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F1BCAD58-CDAA-44E2-AAA4-68FCD48E33DB}"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D9360ED-38F6-4972-8231-4B76C588BE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4022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17CBE059-0F66-4828-A51E-8C474E04BFC8}"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A2ABC44-139D-44BA-9762-38989D39D9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203989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00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706D8551-9D1D-48AB-85CF-493EA21E6AB6}" type="datetime1">
              <a:rPr lang="en-US" smtClean="0">
                <a:solidFill>
                  <a:srgbClr val="000000"/>
                </a:solidFill>
              </a:rPr>
              <a:t>3/17/2017</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3B6C3E2-BCC4-4997-B758-C1673343C2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107425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C53DBF29-056F-4BF5-B0FC-31993235DB4D}" type="datetime1">
              <a:rPr lang="en-US" smtClean="0">
                <a:solidFill>
                  <a:srgbClr val="000000"/>
                </a:solidFill>
              </a:rPr>
              <a:t>3/17/2017</a:t>
            </a:fld>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C4C166B-62D7-48E6-A883-CE82665440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19280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3EF666-F337-4CEF-B718-23E639FDAE86}" type="datetime1">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9712E514-296F-4609-81E8-F650E7458A76}" type="datetime1">
              <a:rPr lang="en-US" smtClean="0">
                <a:solidFill>
                  <a:srgbClr val="000000"/>
                </a:solidFill>
              </a:rPr>
              <a:t>3/17/2017</a:t>
            </a:fld>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4670472-851A-4BB7-A893-7676EDB399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852866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04082F12-E2B3-43C4-BE53-C055560B2F46}" type="datetime1">
              <a:rPr lang="en-US" smtClean="0">
                <a:solidFill>
                  <a:srgbClr val="000000"/>
                </a:solidFill>
              </a:rPr>
              <a:t>3/17/2017</a:t>
            </a:fld>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780A5738-A615-4EFF-98C5-4EBA712860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269546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F0CD5F87-E1ED-438B-8C2D-4578C551C850}" type="datetime1">
              <a:rPr lang="en-US" smtClean="0">
                <a:solidFill>
                  <a:srgbClr val="000000"/>
                </a:solidFill>
              </a:rPr>
              <a:t>3/17/2017</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0F5D222-A7BD-4A72-99AF-C978A02D7D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15306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4863FE3-679D-4E22-B7A8-8FD50CE13DCC}" type="datetime1">
              <a:rPr lang="en-US" smtClean="0">
                <a:solidFill>
                  <a:srgbClr val="000000"/>
                </a:solidFill>
              </a:rPr>
              <a:t>3/17/2017</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6F5E05F-09BF-4380-B618-605D39F0A7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553380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16AB2247-F5E5-4BF5-A8E8-C6636B4E95E3}"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0068548-862F-467A-A0A0-0927EE06DE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812572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85800"/>
            <a:ext cx="22860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85800"/>
            <a:ext cx="67056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3BBAECE3-2254-4CB4-B57E-6A6E6FF3AE79}" type="datetime1">
              <a:rPr lang="en-US" smtClean="0">
                <a:solidFill>
                  <a:srgbClr val="000000"/>
                </a:solidFill>
              </a:rPr>
              <a:t>3/17/2017</a:t>
            </a:fld>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72AA70F-23C0-4AD8-95C7-14C82FC471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8583388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318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00200"/>
            <a:ext cx="4495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495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691D1BC7-F0A1-43C1-90E6-8D82623E876E}" type="datetime1">
              <a:rPr lang="en-US" smtClean="0">
                <a:solidFill>
                  <a:srgbClr val="000000"/>
                </a:solidFill>
              </a:rPr>
              <a:t>3/17/2017</a:t>
            </a:fld>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A0FE484-2513-4E68-BF00-5DC9E0C646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9523088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933D558C-B5E6-4889-880F-A0B9D2F97D0D}"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4533A79-00FE-4F4F-9F34-1E074E58EACE}"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1AC92B62-FD7F-4614-B9E2-F57F279657EC}"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72504-DFE8-4560-A37E-5BE121996C2C}" type="datetime1">
              <a:rPr lang="en-US" smtClean="0"/>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253D06C-86B8-49DA-A457-B64C3C6F6E14}" type="datetime1">
              <a:rPr lang="en-US" smtClean="0">
                <a:solidFill>
                  <a:prstClr val="black">
                    <a:tint val="75000"/>
                  </a:prstClr>
                </a:solidFill>
              </a:r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85F184B-A2F3-404E-8F98-2B77ECF64220}" type="datetime1">
              <a:rPr lang="en-US" smtClean="0">
                <a:solidFill>
                  <a:prstClr val="black">
                    <a:tint val="75000"/>
                  </a:prstClr>
                </a:solidFill>
              </a:rPr>
              <a:t>3/17/2017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AFDD2E1D-E754-4F95-8D65-7FCB391254C8}" type="datetime1">
              <a:rPr lang="en-US" smtClean="0">
                <a:solidFill>
                  <a:prstClr val="black">
                    <a:tint val="75000"/>
                  </a:prstClr>
                </a:solidFill>
              </a:rPr>
              <a:t>3/17/2017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1C5B5-FDCB-40B7-B9CF-125A4A317BC5}" type="datetime1">
              <a:rPr lang="en-US" smtClean="0">
                <a:solidFill>
                  <a:prstClr val="black">
                    <a:tint val="75000"/>
                  </a:prstClr>
                </a:solidFill>
              </a:rPr>
              <a:t>3/17/2017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847E81D9-53D0-456B-87E7-0D35357CEF17}" type="datetime1">
              <a:rPr lang="en-US" smtClean="0">
                <a:solidFill>
                  <a:prstClr val="black">
                    <a:tint val="75000"/>
                  </a:prstClr>
                </a:solidFill>
              </a:r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75021204-9081-4233-9CCA-9A8E592F4015}" type="datetime1">
              <a:rPr lang="en-US" smtClean="0">
                <a:solidFill>
                  <a:prstClr val="black">
                    <a:tint val="75000"/>
                  </a:prstClr>
                </a:solidFill>
              </a:r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5EEFDA3-EF5F-46B7-ADD5-F3727C37E091}"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A4A98A0-701D-484A-9BED-CF8F90815744}"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36F11-A39A-294D-A59D-6180D50ED29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3D7065-1E4D-43DC-8C60-C4A1814C9D8E}" type="datetime1">
              <a:rPr lang="en-US" smtClean="0"/>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360AF-23A8-4FC2-9388-10CAEB15FEBE}" type="datetime1">
              <a:rPr lang="en-US" smtClean="0"/>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1D156-CD38-41F6-929C-75F42BA42E52}" type="datetime1">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A35E5-BF98-467F-81EE-526559AF370D}" type="datetime1">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D3676-5ED8-4508-8285-E1DD2F1D2B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01746-20EB-43AB-B73A-5531D6E34A82}" type="datetime1">
              <a:rPr lang="en-US" smtClean="0"/>
              <a:t>3/17/2017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D3676-5ED8-4508-8285-E1DD2F1D2B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nesdisbanner_left"/>
          <p:cNvPicPr>
            <a:picLocks noChangeAspect="1" noChangeArrowheads="1"/>
          </p:cNvPicPr>
          <p:nvPr/>
        </p:nvPicPr>
        <p:blipFill>
          <a:blip r:embed="rId14" cstate="print">
            <a:lum bright="70000" contrast="-70000"/>
          </a:blip>
          <a:srcRect r="87273" b="-11520"/>
          <a:stretch>
            <a:fillRect/>
          </a:stretch>
        </p:blipFill>
        <p:spPr bwMode="auto">
          <a:xfrm>
            <a:off x="1905000" y="712788"/>
            <a:ext cx="6172200" cy="6145212"/>
          </a:xfrm>
          <a:prstGeom prst="rect">
            <a:avLst/>
          </a:prstGeom>
          <a:noFill/>
          <a:ln w="9525">
            <a:noFill/>
            <a:miter lim="800000"/>
            <a:headEnd/>
            <a:tailEnd/>
          </a:ln>
        </p:spPr>
      </p:pic>
      <p:sp>
        <p:nvSpPr>
          <p:cNvPr id="4099" name="Rectangle 3"/>
          <p:cNvSpPr>
            <a:spLocks noGrp="1" noChangeArrowheads="1"/>
          </p:cNvSpPr>
          <p:nvPr>
            <p:ph type="title"/>
          </p:nvPr>
        </p:nvSpPr>
        <p:spPr bwMode="auto">
          <a:xfrm>
            <a:off x="0" y="685800"/>
            <a:ext cx="91440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0" y="1600200"/>
            <a:ext cx="9144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FF290381-85E4-4521-B7A6-E01F3E1DA3DA}" type="datetime1">
              <a:rPr lang="en-US" smtClean="0">
                <a:solidFill>
                  <a:srgbClr val="000000"/>
                </a:solidFill>
              </a:rPr>
              <a:t>3/17/2017</a:t>
            </a:fld>
            <a:endParaRPr lang="en-US">
              <a:solidFill>
                <a:srgbClr val="000000"/>
              </a:solidFill>
            </a:endParaRPr>
          </a:p>
        </p:txBody>
      </p:sp>
      <p:sp>
        <p:nvSpPr>
          <p:cNvPr id="128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28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3F1AAD20-1820-49BD-A1DA-420B995BAD96}"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4104" name="Picture 8" descr="WideBannerLeft"/>
          <p:cNvPicPr>
            <a:picLocks noChangeAspect="1" noChangeArrowheads="1"/>
          </p:cNvPicPr>
          <p:nvPr userDrawn="1"/>
        </p:nvPicPr>
        <p:blipFill>
          <a:blip r:embed="rId15" cstate="print"/>
          <a:srcRect/>
          <a:stretch>
            <a:fillRect/>
          </a:stretch>
        </p:blipFill>
        <p:spPr bwMode="auto">
          <a:xfrm>
            <a:off x="0" y="0"/>
            <a:ext cx="4953000" cy="650875"/>
          </a:xfrm>
          <a:prstGeom prst="rect">
            <a:avLst/>
          </a:prstGeom>
          <a:noFill/>
          <a:ln w="9525">
            <a:noFill/>
            <a:miter lim="800000"/>
            <a:headEnd/>
            <a:tailEnd/>
          </a:ln>
        </p:spPr>
      </p:pic>
      <p:pic>
        <p:nvPicPr>
          <p:cNvPr id="4105" name="Picture 9" descr="noaalogo"/>
          <p:cNvPicPr>
            <a:picLocks noChangeAspect="1" noChangeArrowheads="1"/>
          </p:cNvPicPr>
          <p:nvPr userDrawn="1"/>
        </p:nvPicPr>
        <p:blipFill>
          <a:blip r:embed="rId16" cstate="print"/>
          <a:srcRect/>
          <a:stretch>
            <a:fillRect/>
          </a:stretch>
        </p:blipFill>
        <p:spPr bwMode="auto">
          <a:xfrm>
            <a:off x="8458200" y="0"/>
            <a:ext cx="685800" cy="665163"/>
          </a:xfrm>
          <a:prstGeom prst="rect">
            <a:avLst/>
          </a:prstGeom>
          <a:noFill/>
          <a:ln w="9525">
            <a:noFill/>
            <a:miter lim="800000"/>
            <a:headEnd/>
            <a:tailEnd/>
          </a:ln>
        </p:spPr>
      </p:pic>
    </p:spTree>
    <p:extLst>
      <p:ext uri="{BB962C8B-B14F-4D97-AF65-F5344CB8AC3E}">
        <p14:creationId xmlns="" xmlns:p14="http://schemas.microsoft.com/office/powerpoint/2010/main" val="1328837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rgbClr val="FF330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3B462-CA2E-481A-8190-8992327B6F3E}"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F8656-F4AD-4D36-9D2B-1393921BB0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636551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nesdisbanner_left"/>
          <p:cNvPicPr>
            <a:picLocks noChangeAspect="1" noChangeArrowheads="1"/>
          </p:cNvPicPr>
          <p:nvPr/>
        </p:nvPicPr>
        <p:blipFill>
          <a:blip r:embed="rId14" cstate="print">
            <a:lum bright="70000" contrast="-70000"/>
          </a:blip>
          <a:srcRect r="87273" b="-11520"/>
          <a:stretch>
            <a:fillRect/>
          </a:stretch>
        </p:blipFill>
        <p:spPr bwMode="auto">
          <a:xfrm>
            <a:off x="1905000" y="712788"/>
            <a:ext cx="6172200" cy="6145212"/>
          </a:xfrm>
          <a:prstGeom prst="rect">
            <a:avLst/>
          </a:prstGeom>
          <a:noFill/>
          <a:ln w="9525">
            <a:noFill/>
            <a:miter lim="800000"/>
            <a:headEnd/>
            <a:tailEnd/>
          </a:ln>
        </p:spPr>
      </p:pic>
      <p:sp>
        <p:nvSpPr>
          <p:cNvPr id="4099" name="Rectangle 3"/>
          <p:cNvSpPr>
            <a:spLocks noGrp="1" noChangeArrowheads="1"/>
          </p:cNvSpPr>
          <p:nvPr>
            <p:ph type="title"/>
          </p:nvPr>
        </p:nvSpPr>
        <p:spPr bwMode="auto">
          <a:xfrm>
            <a:off x="0" y="685800"/>
            <a:ext cx="91440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0" y="1600200"/>
            <a:ext cx="9144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fld id="{C845A967-2B30-4EA8-A6BC-8265FB7F5820}" type="datetime1">
              <a:rPr lang="en-US" smtClean="0">
                <a:solidFill>
                  <a:srgbClr val="000000"/>
                </a:solidFill>
              </a:rPr>
              <a:t>3/17/2017</a:t>
            </a:fld>
            <a:endParaRPr lang="en-US">
              <a:solidFill>
                <a:srgbClr val="000000"/>
              </a:solidFill>
            </a:endParaRPr>
          </a:p>
        </p:txBody>
      </p:sp>
      <p:sp>
        <p:nvSpPr>
          <p:cNvPr id="1283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283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3F1AAD20-1820-49BD-A1DA-420B995BAD96}"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4104" name="Picture 8" descr="WideBannerLeft"/>
          <p:cNvPicPr>
            <a:picLocks noChangeAspect="1" noChangeArrowheads="1"/>
          </p:cNvPicPr>
          <p:nvPr userDrawn="1"/>
        </p:nvPicPr>
        <p:blipFill>
          <a:blip r:embed="rId15" cstate="print"/>
          <a:srcRect/>
          <a:stretch>
            <a:fillRect/>
          </a:stretch>
        </p:blipFill>
        <p:spPr bwMode="auto">
          <a:xfrm>
            <a:off x="0" y="0"/>
            <a:ext cx="4953000" cy="650875"/>
          </a:xfrm>
          <a:prstGeom prst="rect">
            <a:avLst/>
          </a:prstGeom>
          <a:noFill/>
          <a:ln w="9525">
            <a:noFill/>
            <a:miter lim="800000"/>
            <a:headEnd/>
            <a:tailEnd/>
          </a:ln>
        </p:spPr>
      </p:pic>
      <p:pic>
        <p:nvPicPr>
          <p:cNvPr id="4105" name="Picture 9" descr="noaalogo"/>
          <p:cNvPicPr>
            <a:picLocks noChangeAspect="1" noChangeArrowheads="1"/>
          </p:cNvPicPr>
          <p:nvPr userDrawn="1"/>
        </p:nvPicPr>
        <p:blipFill>
          <a:blip r:embed="rId16" cstate="print"/>
          <a:srcRect/>
          <a:stretch>
            <a:fillRect/>
          </a:stretch>
        </p:blipFill>
        <p:spPr bwMode="auto">
          <a:xfrm>
            <a:off x="8458200" y="0"/>
            <a:ext cx="685800" cy="665163"/>
          </a:xfrm>
          <a:prstGeom prst="rect">
            <a:avLst/>
          </a:prstGeom>
          <a:noFill/>
          <a:ln w="9525">
            <a:noFill/>
            <a:miter lim="800000"/>
            <a:headEnd/>
            <a:tailEnd/>
          </a:ln>
        </p:spPr>
      </p:pic>
    </p:spTree>
    <p:extLst>
      <p:ext uri="{BB962C8B-B14F-4D97-AF65-F5344CB8AC3E}">
        <p14:creationId xmlns:p14="http://schemas.microsoft.com/office/powerpoint/2010/main" xmlns="" val="132883769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rgbClr val="FF330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657804B-6540-4DE4-BA9C-B88861AA7756}" type="datetime1">
              <a:rPr lang="en-US" smtClean="0">
                <a:solidFill>
                  <a:prstClr val="black">
                    <a:tint val="75000"/>
                  </a:prstClr>
                </a:solidFill>
              </a:rPr>
              <a:t>3/17/2017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6E36F11-A39A-294D-A59D-6180D50ED29D}" type="slidenum">
              <a:rPr lang="en-US" smtClean="0">
                <a:solidFill>
                  <a:prstClr val="black">
                    <a:tint val="75000"/>
                  </a:prstClr>
                </a:solidFill>
              </a:rPr>
              <a:pPr defTabSz="457200"/>
              <a:t>‹#›</a:t>
            </a:fld>
            <a:endParaRPr lang="en-US">
              <a:solidFill>
                <a:prstClr val="black">
                  <a:tint val="75000"/>
                </a:prstClr>
              </a:solidFill>
            </a:endParaRPr>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defTabSz="457200">
              <a:defRPr/>
            </a:pPr>
            <a:endParaRPr lang="en-US">
              <a:solidFill>
                <a:prstClr val="black"/>
              </a:solidFill>
              <a:ea typeface="ＭＳ Ｐゴシック" pitchFamily="-108" charset="-128"/>
            </a:endParaRPr>
          </a:p>
        </p:txBody>
      </p:sp>
      <p:pic>
        <p:nvPicPr>
          <p:cNvPr id="11" name="Picture 8" descr="Macintosh HD:Users:gtiona:Documents:GI_info:GI - NPP:Instruments:CERES:CERES LaRC F2F 012808:"/>
          <p:cNvPicPr>
            <a:picLocks noChangeAspect="1" noChangeArrowheads="1"/>
          </p:cNvPicPr>
          <p:nvPr/>
        </p:nvPicPr>
        <p:blipFill>
          <a:blip r:embed="rId13"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defTabSz="457200" eaLnBrk="0" hangingPunct="0">
              <a:defRPr/>
            </a:pPr>
            <a:endParaRPr lang="en-US" dirty="0">
              <a:solidFill>
                <a:prstClr val="black"/>
              </a:solidFill>
              <a:cs typeface="ＭＳ Ｐゴシック"/>
            </a:endParaRPr>
          </a:p>
        </p:txBody>
      </p:sp>
      <p:pic>
        <p:nvPicPr>
          <p:cNvPr id="13" name="Picture 3"/>
          <p:cNvPicPr>
            <a:picLocks noChangeAspect="1" noChangeArrowheads="1"/>
          </p:cNvPicPr>
          <p:nvPr/>
        </p:nvPicPr>
        <p:blipFill>
          <a:blip r:embed="rId14"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989215" y="0"/>
            <a:ext cx="7240385"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hyperlink" Target="http://www.gruan.org/" TargetMode="Externa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153400" cy="914400"/>
          </a:xfrm>
        </p:spPr>
        <p:txBody>
          <a:bodyPr/>
          <a:lstStyle/>
          <a:p>
            <a:r>
              <a:rPr lang="en-US" sz="4000" dirty="0" smtClean="0"/>
              <a:t>Comparisons with GRUAN </a:t>
            </a:r>
            <a:r>
              <a:rPr lang="en-US" sz="4000" dirty="0" err="1" smtClean="0"/>
              <a:t>Sondes</a:t>
            </a:r>
            <a:endParaRPr lang="en-US" sz="4000" dirty="0"/>
          </a:p>
        </p:txBody>
      </p:sp>
      <p:sp>
        <p:nvSpPr>
          <p:cNvPr id="4" name="Subtitle 3"/>
          <p:cNvSpPr>
            <a:spLocks noGrp="1"/>
          </p:cNvSpPr>
          <p:nvPr>
            <p:ph type="subTitle" idx="1"/>
          </p:nvPr>
        </p:nvSpPr>
        <p:spPr>
          <a:xfrm>
            <a:off x="1143000" y="1905000"/>
            <a:ext cx="6934200" cy="4191000"/>
          </a:xfrm>
        </p:spPr>
        <p:txBody>
          <a:bodyPr/>
          <a:lstStyle/>
          <a:p>
            <a:r>
              <a:rPr lang="en-US" sz="2000" dirty="0" smtClean="0"/>
              <a:t>Tony </a:t>
            </a:r>
            <a:r>
              <a:rPr lang="en-US" sz="2000" dirty="0" err="1" smtClean="0"/>
              <a:t>Reale</a:t>
            </a:r>
            <a:r>
              <a:rPr lang="en-US" sz="2000" dirty="0" smtClean="0"/>
              <a:t>, Xavier </a:t>
            </a:r>
            <a:r>
              <a:rPr lang="en-US" sz="2000" dirty="0" err="1" smtClean="0"/>
              <a:t>Calbet</a:t>
            </a:r>
            <a:r>
              <a:rPr lang="en-US" sz="2000" dirty="0" smtClean="0"/>
              <a:t>, </a:t>
            </a:r>
            <a:r>
              <a:rPr lang="en-US" sz="2000" dirty="0" err="1" smtClean="0"/>
              <a:t>Bomin</a:t>
            </a:r>
            <a:r>
              <a:rPr lang="en-US" sz="2000" dirty="0" smtClean="0"/>
              <a:t> Sun</a:t>
            </a:r>
            <a:endParaRPr lang="en-US" sz="2000" dirty="0" smtClean="0"/>
          </a:p>
          <a:p>
            <a:r>
              <a:rPr lang="en-US" sz="2000" dirty="0" smtClean="0"/>
              <a:t>NOAA/NESDIS</a:t>
            </a:r>
          </a:p>
          <a:p>
            <a:r>
              <a:rPr lang="en-US" sz="2000" dirty="0" smtClean="0"/>
              <a:t>Center for Satellite Applications and Research (STAR}</a:t>
            </a:r>
          </a:p>
          <a:p>
            <a:r>
              <a:rPr lang="en-US" sz="2000" dirty="0" smtClean="0"/>
              <a:t>College Park, </a:t>
            </a:r>
            <a:r>
              <a:rPr lang="en-US" sz="2000" dirty="0" err="1" smtClean="0"/>
              <a:t>Md</a:t>
            </a:r>
            <a:endParaRPr lang="en-US" sz="2000" dirty="0" smtClean="0"/>
          </a:p>
          <a:p>
            <a:endParaRPr lang="en-US" sz="2000" dirty="0" smtClean="0"/>
          </a:p>
          <a:p>
            <a:r>
              <a:rPr lang="en-US" sz="1800" dirty="0" smtClean="0"/>
              <a:t>GSICS Annual Meeting</a:t>
            </a:r>
          </a:p>
          <a:p>
            <a:r>
              <a:rPr lang="en-US" sz="1800" dirty="0" smtClean="0"/>
              <a:t>IR GRWG</a:t>
            </a:r>
            <a:endParaRPr lang="en-US" sz="1800" dirty="0" smtClean="0"/>
          </a:p>
          <a:p>
            <a:r>
              <a:rPr lang="en-US" sz="1800" dirty="0" smtClean="0"/>
              <a:t>March </a:t>
            </a:r>
            <a:r>
              <a:rPr lang="en-US" sz="1800" dirty="0" smtClean="0"/>
              <a:t>22, </a:t>
            </a:r>
            <a:r>
              <a:rPr lang="en-US" sz="1800" dirty="0" smtClean="0"/>
              <a:t>2017</a:t>
            </a:r>
          </a:p>
          <a:p>
            <a:r>
              <a:rPr lang="en-US" sz="1800" dirty="0" smtClean="0"/>
              <a:t>Madison, </a:t>
            </a:r>
            <a:r>
              <a:rPr lang="en-US" sz="1800" dirty="0" smtClean="0"/>
              <a:t>Wisconsin</a:t>
            </a:r>
          </a:p>
          <a:p>
            <a:endParaRPr lang="en-US" sz="2000" dirty="0" smtClean="0"/>
          </a:p>
        </p:txBody>
      </p:sp>
      <p:sp>
        <p:nvSpPr>
          <p:cNvPr id="5" name="Slide Number Placeholder 4"/>
          <p:cNvSpPr>
            <a:spLocks noGrp="1"/>
          </p:cNvSpPr>
          <p:nvPr>
            <p:ph type="sldNum" sz="quarter" idx="12"/>
          </p:nvPr>
        </p:nvSpPr>
        <p:spPr/>
        <p:txBody>
          <a:bodyPr/>
          <a:lstStyle/>
          <a:p>
            <a:pPr>
              <a:defRPr/>
            </a:pPr>
            <a:fld id="{503C1B1F-B709-4D35-8BA0-62915D4BF958}" type="slidenum">
              <a:rPr lang="en-US" smtClean="0">
                <a:solidFill>
                  <a:srgbClr val="000000"/>
                </a:solidFill>
              </a:rPr>
              <a:pPr>
                <a:defRPr/>
              </a:pPr>
              <a:t>1</a:t>
            </a:fld>
            <a:endParaRPr lang="en-US">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617290" y="1665522"/>
            <a:ext cx="4448634" cy="400101"/>
          </a:xfrm>
          <a:prstGeom prst="rect">
            <a:avLst/>
          </a:prstGeom>
          <a:noFill/>
          <a:ln w="9525">
            <a:noFill/>
            <a:miter lim="800000"/>
            <a:headEnd/>
            <a:tailEnd/>
          </a:ln>
          <a:effectLst/>
        </p:spPr>
        <p:txBody>
          <a:bodyPr vert="horz" wrap="none" lIns="91430" tIns="45716" rIns="91430" bIns="45716" numCol="1" anchor="ctr" anchorCtr="0" compatLnSpc="1">
            <a:prstTxWarp prst="textNoShape">
              <a:avLst/>
            </a:prstTxWarp>
            <a:spAutoFit/>
          </a:bodyPr>
          <a:lstStyle/>
          <a:p>
            <a:pPr defTabSz="914306" fontAlgn="base">
              <a:spcBef>
                <a:spcPct val="0"/>
              </a:spcBef>
              <a:spcAft>
                <a:spcPct val="0"/>
              </a:spcAft>
            </a:pPr>
            <a:r>
              <a:rPr lang="en-GB" sz="2000" b="1" dirty="0" smtClean="0">
                <a:solidFill>
                  <a:srgbClr val="000000"/>
                </a:solidFill>
                <a:latin typeface="Calibri" pitchFamily="34" charset="0"/>
                <a:ea typeface="Bitstream Vera Sans" charset="-128"/>
                <a:cs typeface="Times New Roman" pitchFamily="18" charset="0"/>
              </a:rPr>
              <a:t>1)  </a:t>
            </a:r>
            <a:r>
              <a:rPr lang="en-GB" sz="2000" b="1" dirty="0">
                <a:solidFill>
                  <a:srgbClr val="000000"/>
                </a:solidFill>
                <a:latin typeface="Calibri" pitchFamily="34" charset="0"/>
                <a:ea typeface="Bitstream Vera Sans" charset="-128"/>
                <a:cs typeface="Times New Roman" pitchFamily="18" charset="0"/>
              </a:rPr>
              <a:t>ABS (m1 – m2) </a:t>
            </a:r>
            <a:r>
              <a:rPr lang="en-GB" sz="2000" b="1" dirty="0" smtClean="0">
                <a:solidFill>
                  <a:srgbClr val="000000"/>
                </a:solidFill>
                <a:latin typeface="Calibri" pitchFamily="34" charset="0"/>
                <a:ea typeface="Bitstream Vera Sans" charset="-128"/>
                <a:cs typeface="Times New Roman" pitchFamily="18" charset="0"/>
              </a:rPr>
              <a:t>&lt; </a:t>
            </a:r>
            <a:r>
              <a:rPr lang="en-GB" sz="2000" b="1" dirty="0">
                <a:solidFill>
                  <a:srgbClr val="000000"/>
                </a:solidFill>
                <a:latin typeface="Calibri" pitchFamily="34" charset="0"/>
                <a:ea typeface="Bitstream Vera Sans" charset="-128"/>
                <a:cs typeface="Times New Roman" pitchFamily="18" charset="0"/>
              </a:rPr>
              <a:t>k (</a:t>
            </a:r>
            <a:r>
              <a:rPr lang="en-GB" sz="2000" b="1" dirty="0">
                <a:solidFill>
                  <a:srgbClr val="000000"/>
                </a:solidFill>
                <a:latin typeface="Symbol" pitchFamily="18" charset="2"/>
                <a:ea typeface="Bitstream Vera Sans" charset="-128"/>
                <a:cs typeface="Times New Roman" pitchFamily="18" charset="0"/>
              </a:rPr>
              <a:t>s</a:t>
            </a:r>
            <a:r>
              <a:rPr lang="en-GB" sz="2000" b="1" baseline="30000" dirty="0">
                <a:solidFill>
                  <a:srgbClr val="000000"/>
                </a:solidFill>
                <a:latin typeface="Calibri" pitchFamily="34" charset="0"/>
                <a:ea typeface="Bitstream Vera Sans" charset="-128"/>
                <a:cs typeface="Times New Roman" pitchFamily="18" charset="0"/>
              </a:rPr>
              <a:t>2</a:t>
            </a:r>
            <a:r>
              <a:rPr lang="en-GB" sz="2000" b="1" dirty="0">
                <a:solidFill>
                  <a:srgbClr val="000000"/>
                </a:solidFill>
                <a:latin typeface="Calibri" pitchFamily="34" charset="0"/>
                <a:ea typeface="Bitstream Vera Sans" charset="-128"/>
                <a:cs typeface="Times New Roman" pitchFamily="18" charset="0"/>
              </a:rPr>
              <a:t> + u1</a:t>
            </a:r>
            <a:r>
              <a:rPr lang="en-GB" sz="2000" b="1" baseline="30000" dirty="0">
                <a:solidFill>
                  <a:srgbClr val="000000"/>
                </a:solidFill>
                <a:latin typeface="Calibri" pitchFamily="34" charset="0"/>
                <a:ea typeface="Bitstream Vera Sans" charset="-128"/>
                <a:cs typeface="Times New Roman" pitchFamily="18" charset="0"/>
              </a:rPr>
              <a:t>2 </a:t>
            </a:r>
            <a:r>
              <a:rPr lang="en-GB" sz="2000" b="1" dirty="0">
                <a:solidFill>
                  <a:srgbClr val="000000"/>
                </a:solidFill>
                <a:latin typeface="Calibri" pitchFamily="34" charset="0"/>
                <a:ea typeface="Bitstream Vera Sans" charset="-128"/>
                <a:cs typeface="Times New Roman" pitchFamily="18" charset="0"/>
              </a:rPr>
              <a:t>+ u2</a:t>
            </a:r>
            <a:r>
              <a:rPr lang="en-GB" sz="2000" b="1" baseline="30000" dirty="0">
                <a:solidFill>
                  <a:srgbClr val="000000"/>
                </a:solidFill>
                <a:latin typeface="Calibri" pitchFamily="34" charset="0"/>
                <a:ea typeface="Bitstream Vera Sans" charset="-128"/>
                <a:cs typeface="Times New Roman" pitchFamily="18" charset="0"/>
              </a:rPr>
              <a:t>2</a:t>
            </a:r>
            <a:r>
              <a:rPr lang="en-GB" sz="2000" b="1" dirty="0">
                <a:solidFill>
                  <a:srgbClr val="000000"/>
                </a:solidFill>
                <a:latin typeface="Calibri" pitchFamily="34" charset="0"/>
                <a:ea typeface="Bitstream Vera Sans" charset="-128"/>
                <a:cs typeface="Times New Roman" pitchFamily="18" charset="0"/>
              </a:rPr>
              <a:t>)</a:t>
            </a:r>
            <a:r>
              <a:rPr lang="en-GB" sz="2000" b="1" baseline="30000" dirty="0">
                <a:solidFill>
                  <a:srgbClr val="000000"/>
                </a:solidFill>
                <a:latin typeface="Calibri" pitchFamily="34" charset="0"/>
                <a:ea typeface="Bitstream Vera Sans" charset="-128"/>
                <a:cs typeface="Times New Roman" pitchFamily="18" charset="0"/>
              </a:rPr>
              <a:t>1/2</a:t>
            </a:r>
            <a:endParaRPr lang="en-GB" sz="2000" b="1" dirty="0">
              <a:solidFill>
                <a:srgbClr val="000000"/>
              </a:solidFill>
              <a:cs typeface="Arial" pitchFamily="34" charset="0"/>
            </a:endParaRPr>
          </a:p>
        </p:txBody>
      </p:sp>
      <p:sp>
        <p:nvSpPr>
          <p:cNvPr id="3076" name="Rectangle 4"/>
          <p:cNvSpPr>
            <a:spLocks noChangeArrowheads="1"/>
          </p:cNvSpPr>
          <p:nvPr/>
        </p:nvSpPr>
        <p:spPr bwMode="auto">
          <a:xfrm>
            <a:off x="1609818" y="2362200"/>
            <a:ext cx="3410144" cy="400101"/>
          </a:xfrm>
          <a:prstGeom prst="rect">
            <a:avLst/>
          </a:prstGeom>
          <a:noFill/>
          <a:ln w="9525">
            <a:noFill/>
            <a:miter lim="800000"/>
            <a:headEnd/>
            <a:tailEnd/>
          </a:ln>
          <a:effectLst/>
        </p:spPr>
        <p:txBody>
          <a:bodyPr vert="horz" wrap="none" lIns="91430" tIns="45716" rIns="91430" bIns="45716" numCol="1" anchor="ctr" anchorCtr="0" compatLnSpc="1">
            <a:prstTxWarp prst="textNoShape">
              <a:avLst/>
            </a:prstTxWarp>
            <a:spAutoFit/>
          </a:bodyPr>
          <a:lstStyle/>
          <a:p>
            <a:pPr defTabSz="914306" fontAlgn="base">
              <a:spcBef>
                <a:spcPct val="0"/>
              </a:spcBef>
              <a:spcAft>
                <a:spcPct val="0"/>
              </a:spcAft>
            </a:pPr>
            <a:r>
              <a:rPr lang="en-US" sz="2000" b="1" dirty="0" smtClean="0">
                <a:solidFill>
                  <a:srgbClr val="C00000"/>
                </a:solidFill>
                <a:latin typeface="Calibri" pitchFamily="34" charset="0"/>
                <a:ea typeface="Times New Roman" pitchFamily="18" charset="0"/>
                <a:cs typeface="Times New Roman" pitchFamily="18" charset="0"/>
              </a:rPr>
              <a:t>2)  </a:t>
            </a:r>
            <a:r>
              <a:rPr lang="en-US" sz="2000" b="1" dirty="0">
                <a:solidFill>
                  <a:srgbClr val="C00000"/>
                </a:solidFill>
                <a:latin typeface="Calibri" pitchFamily="34" charset="0"/>
                <a:ea typeface="Times New Roman" pitchFamily="18" charset="0"/>
                <a:cs typeface="Times New Roman" pitchFamily="18" charset="0"/>
              </a:rPr>
              <a:t>“</a:t>
            </a:r>
            <a:r>
              <a:rPr lang="en-US" sz="2000" b="1" dirty="0">
                <a:solidFill>
                  <a:srgbClr val="C00000"/>
                </a:solidFill>
                <a:latin typeface="Times New Roman" pitchFamily="18" charset="0"/>
                <a:ea typeface="Times New Roman" pitchFamily="18" charset="0"/>
                <a:cs typeface="Times New Roman" pitchFamily="18" charset="0"/>
              </a:rPr>
              <a:t>k</a:t>
            </a:r>
            <a:r>
              <a:rPr lang="en-US" sz="2000" b="1" dirty="0">
                <a:solidFill>
                  <a:srgbClr val="C00000"/>
                </a:solidFill>
                <a:latin typeface="Calibri"/>
                <a:ea typeface="Times New Roman" pitchFamily="18" charset="0"/>
                <a:cs typeface="Times New Roman" pitchFamily="18" charset="0"/>
              </a:rPr>
              <a:t>”</a:t>
            </a:r>
            <a:r>
              <a:rPr lang="en-US" sz="2000" b="1" dirty="0">
                <a:solidFill>
                  <a:srgbClr val="C00000"/>
                </a:solidFill>
                <a:latin typeface="Times New Roman" pitchFamily="18" charset="0"/>
                <a:ea typeface="Times New Roman" pitchFamily="18" charset="0"/>
                <a:cs typeface="Times New Roman" pitchFamily="18" charset="0"/>
              </a:rPr>
              <a:t> = ABS (m1 </a:t>
            </a:r>
            <a:r>
              <a:rPr lang="en-US" sz="2000" b="1" dirty="0">
                <a:solidFill>
                  <a:srgbClr val="C00000"/>
                </a:solidFill>
                <a:latin typeface="Calibri"/>
                <a:ea typeface="Times New Roman" pitchFamily="18" charset="0"/>
                <a:cs typeface="Times New Roman" pitchFamily="18" charset="0"/>
              </a:rPr>
              <a:t>–</a:t>
            </a:r>
            <a:r>
              <a:rPr lang="en-US" sz="2000" b="1" dirty="0">
                <a:solidFill>
                  <a:srgbClr val="C00000"/>
                </a:solidFill>
                <a:latin typeface="Times New Roman" pitchFamily="18" charset="0"/>
                <a:ea typeface="Times New Roman" pitchFamily="18" charset="0"/>
                <a:cs typeface="Times New Roman" pitchFamily="18" charset="0"/>
              </a:rPr>
              <a:t> m2) / u2</a:t>
            </a:r>
            <a:endParaRPr lang="en-US" sz="2000" b="1" dirty="0">
              <a:solidFill>
                <a:srgbClr val="C00000"/>
              </a:solidFill>
              <a:cs typeface="Arial" pitchFamily="34" charset="0"/>
            </a:endParaRPr>
          </a:p>
        </p:txBody>
      </p:sp>
      <p:sp>
        <p:nvSpPr>
          <p:cNvPr id="3077" name="Rectangle 5"/>
          <p:cNvSpPr>
            <a:spLocks noChangeArrowheads="1"/>
          </p:cNvSpPr>
          <p:nvPr/>
        </p:nvSpPr>
        <p:spPr bwMode="auto">
          <a:xfrm>
            <a:off x="1632860" y="2895600"/>
            <a:ext cx="5173191" cy="400101"/>
          </a:xfrm>
          <a:prstGeom prst="rect">
            <a:avLst/>
          </a:prstGeom>
          <a:noFill/>
          <a:ln w="9525">
            <a:noFill/>
            <a:miter lim="800000"/>
            <a:headEnd/>
            <a:tailEnd/>
          </a:ln>
          <a:effectLst/>
        </p:spPr>
        <p:txBody>
          <a:bodyPr vert="horz" wrap="none" lIns="91430" tIns="45716" rIns="91430" bIns="45716" numCol="1" anchor="ctr" anchorCtr="0" compatLnSpc="1">
            <a:prstTxWarp prst="textNoShape">
              <a:avLst/>
            </a:prstTxWarp>
            <a:spAutoFit/>
          </a:bodyPr>
          <a:lstStyle/>
          <a:p>
            <a:pPr defTabSz="914306" fontAlgn="base">
              <a:spcBef>
                <a:spcPct val="0"/>
              </a:spcBef>
              <a:spcAft>
                <a:spcPct val="0"/>
              </a:spcAft>
            </a:pPr>
            <a:r>
              <a:rPr lang="en-GB" sz="2000" dirty="0" smtClean="0">
                <a:solidFill>
                  <a:srgbClr val="000000"/>
                </a:solidFill>
                <a:latin typeface="Symbol" pitchFamily="18" charset="2"/>
                <a:ea typeface="Bitstream Vera Sans" charset="-128"/>
                <a:cs typeface="Times New Roman" pitchFamily="18" charset="0"/>
              </a:rPr>
              <a:t>3)  </a:t>
            </a:r>
            <a:r>
              <a:rPr lang="en-GB" sz="2000" dirty="0">
                <a:solidFill>
                  <a:srgbClr val="000000"/>
                </a:solidFill>
                <a:latin typeface="Symbol" pitchFamily="18" charset="2"/>
                <a:ea typeface="Bitstream Vera Sans" charset="-128"/>
                <a:cs typeface="Times New Roman" pitchFamily="18" charset="0"/>
              </a:rPr>
              <a:t>s</a:t>
            </a:r>
            <a:r>
              <a:rPr lang="en-GB" sz="2000" baseline="30000" dirty="0">
                <a:solidFill>
                  <a:srgbClr val="000000"/>
                </a:solidFill>
                <a:latin typeface="Calibri" pitchFamily="34" charset="0"/>
                <a:ea typeface="Bitstream Vera Sans" charset="-128"/>
                <a:cs typeface="Times New Roman" pitchFamily="18" charset="0"/>
              </a:rPr>
              <a:t>2</a:t>
            </a:r>
            <a:r>
              <a:rPr lang="en-GB" sz="2000" dirty="0">
                <a:solidFill>
                  <a:srgbClr val="000000"/>
                </a:solidFill>
                <a:latin typeface="Calibri" pitchFamily="34" charset="0"/>
                <a:ea typeface="Bitstream Vera Sans" charset="-128"/>
                <a:cs typeface="Times New Roman" pitchFamily="18" charset="0"/>
              </a:rPr>
              <a:t> + u1</a:t>
            </a:r>
            <a:r>
              <a:rPr lang="en-GB" sz="2000" baseline="30000" dirty="0">
                <a:solidFill>
                  <a:srgbClr val="000000"/>
                </a:solidFill>
                <a:latin typeface="Calibri" pitchFamily="34" charset="0"/>
                <a:ea typeface="Bitstream Vera Sans" charset="-128"/>
                <a:cs typeface="Times New Roman" pitchFamily="18" charset="0"/>
              </a:rPr>
              <a:t>2</a:t>
            </a:r>
            <a:r>
              <a:rPr lang="en-US" sz="2000" dirty="0">
                <a:solidFill>
                  <a:srgbClr val="000000"/>
                </a:solidFill>
                <a:latin typeface="Calibri" pitchFamily="34" charset="0"/>
                <a:ea typeface="Times New Roman" pitchFamily="18" charset="0"/>
                <a:cs typeface="Times New Roman" pitchFamily="18" charset="0"/>
              </a:rPr>
              <a:t>   </a:t>
            </a:r>
            <a:r>
              <a:rPr lang="en-US" sz="2000" dirty="0">
                <a:solidFill>
                  <a:srgbClr val="000000"/>
                </a:solidFill>
                <a:latin typeface="Times New Roman" pitchFamily="18" charset="0"/>
                <a:ea typeface="Times New Roman" pitchFamily="18" charset="0"/>
                <a:cs typeface="Times New Roman" pitchFamily="18" charset="0"/>
              </a:rPr>
              <a:t>=    ((</a:t>
            </a:r>
            <a:r>
              <a:rPr lang="en-US" sz="2000" dirty="0">
                <a:solidFill>
                  <a:srgbClr val="000000"/>
                </a:solidFill>
                <a:latin typeface="Calibri"/>
                <a:ea typeface="Times New Roman" pitchFamily="18" charset="0"/>
                <a:cs typeface="Times New Roman" pitchFamily="18" charset="0"/>
              </a:rPr>
              <a:t>“</a:t>
            </a:r>
            <a:r>
              <a:rPr lang="en-US" sz="2000" dirty="0">
                <a:solidFill>
                  <a:srgbClr val="000000"/>
                </a:solidFill>
                <a:latin typeface="Times New Roman" pitchFamily="18" charset="0"/>
                <a:ea typeface="Times New Roman" pitchFamily="18" charset="0"/>
                <a:cs typeface="Times New Roman" pitchFamily="18" charset="0"/>
              </a:rPr>
              <a:t>k</a:t>
            </a:r>
            <a:r>
              <a:rPr lang="en-US" sz="2000" dirty="0">
                <a:solidFill>
                  <a:srgbClr val="000000"/>
                </a:solidFill>
                <a:latin typeface="Calibri"/>
                <a:ea typeface="Times New Roman" pitchFamily="18" charset="0"/>
                <a:cs typeface="Times New Roman" pitchFamily="18" charset="0"/>
              </a:rPr>
              <a:t>”</a:t>
            </a:r>
            <a:r>
              <a:rPr lang="en-US" sz="2000" dirty="0">
                <a:solidFill>
                  <a:srgbClr val="000000"/>
                </a:solidFill>
                <a:latin typeface="Times New Roman" pitchFamily="18" charset="0"/>
                <a:ea typeface="Times New Roman" pitchFamily="18" charset="0"/>
                <a:cs typeface="Times New Roman" pitchFamily="18" charset="0"/>
              </a:rPr>
              <a:t>/2)</a:t>
            </a:r>
            <a:r>
              <a:rPr lang="en-US" sz="2000" baseline="30000" dirty="0">
                <a:solidFill>
                  <a:srgbClr val="000000"/>
                </a:solidFill>
                <a:latin typeface="Times New Roman" pitchFamily="18" charset="0"/>
                <a:ea typeface="Times New Roman" pitchFamily="18" charset="0"/>
                <a:cs typeface="Times New Roman" pitchFamily="18" charset="0"/>
              </a:rPr>
              <a:t>2</a:t>
            </a:r>
            <a:r>
              <a:rPr lang="en-US" sz="2000" dirty="0">
                <a:solidFill>
                  <a:srgbClr val="000000"/>
                </a:solidFill>
                <a:latin typeface="Times New Roman" pitchFamily="18" charset="0"/>
                <a:ea typeface="Times New Roman" pitchFamily="18" charset="0"/>
                <a:cs typeface="Times New Roman" pitchFamily="18" charset="0"/>
              </a:rPr>
              <a:t> </a:t>
            </a:r>
            <a:r>
              <a:rPr lang="en-US" sz="2000" dirty="0">
                <a:solidFill>
                  <a:srgbClr val="000000"/>
                </a:solidFill>
                <a:latin typeface="Calibri"/>
                <a:ea typeface="Times New Roman" pitchFamily="18" charset="0"/>
                <a:cs typeface="Times New Roman" pitchFamily="18" charset="0"/>
              </a:rPr>
              <a:t>–</a:t>
            </a:r>
            <a:r>
              <a:rPr lang="en-US" sz="2000" dirty="0">
                <a:solidFill>
                  <a:srgbClr val="000000"/>
                </a:solidFill>
                <a:latin typeface="Times New Roman" pitchFamily="18" charset="0"/>
                <a:ea typeface="Times New Roman" pitchFamily="18" charset="0"/>
                <a:cs typeface="Times New Roman" pitchFamily="18" charset="0"/>
              </a:rPr>
              <a:t>1) (</a:t>
            </a:r>
            <a:r>
              <a:rPr lang="en-US" sz="2000" dirty="0" smtClean="0">
                <a:solidFill>
                  <a:srgbClr val="000000"/>
                </a:solidFill>
                <a:latin typeface="Times New Roman" pitchFamily="18" charset="0"/>
                <a:ea typeface="Times New Roman" pitchFamily="18" charset="0"/>
                <a:cs typeface="Times New Roman" pitchFamily="18" charset="0"/>
              </a:rPr>
              <a:t>u2)</a:t>
            </a:r>
            <a:r>
              <a:rPr lang="en-US" sz="2000" baseline="30000" dirty="0" smtClean="0">
                <a:solidFill>
                  <a:srgbClr val="000000"/>
                </a:solidFill>
                <a:latin typeface="Times New Roman" pitchFamily="18" charset="0"/>
                <a:ea typeface="Times New Roman" pitchFamily="18" charset="0"/>
                <a:cs typeface="Times New Roman" pitchFamily="18" charset="0"/>
              </a:rPr>
              <a:t>2 </a:t>
            </a:r>
            <a:r>
              <a:rPr lang="en-US" sz="2000" dirty="0" smtClean="0">
                <a:solidFill>
                  <a:srgbClr val="000000"/>
                </a:solidFill>
                <a:latin typeface="Times New Roman" pitchFamily="18" charset="0"/>
                <a:ea typeface="Times New Roman" pitchFamily="18" charset="0"/>
                <a:cs typeface="Times New Roman" pitchFamily="18" charset="0"/>
              </a:rPr>
              <a:t> ;</a:t>
            </a:r>
            <a:r>
              <a:rPr lang="en-US" sz="2000" dirty="0" smtClean="0">
                <a:solidFill>
                  <a:srgbClr val="000000"/>
                </a:solidFill>
                <a:latin typeface="Times New Roman" pitchFamily="18" charset="0"/>
                <a:cs typeface="Times New Roman" pitchFamily="18" charset="0"/>
              </a:rPr>
              <a:t> u1= a (u2)</a:t>
            </a:r>
            <a:r>
              <a:rPr lang="en-US" sz="2000" dirty="0" smtClean="0">
                <a:solidFill>
                  <a:srgbClr val="000000"/>
                </a:solidFill>
                <a:latin typeface="Times New Roman" pitchFamily="18" charset="0"/>
                <a:ea typeface="Times New Roman" pitchFamily="18" charset="0"/>
                <a:cs typeface="Times New Roman" pitchFamily="18" charset="0"/>
              </a:rPr>
              <a:t> </a:t>
            </a:r>
            <a:endParaRPr lang="en-US" sz="2000" dirty="0">
              <a:solidFill>
                <a:srgbClr val="000000"/>
              </a:solidFill>
              <a:cs typeface="Arial" pitchFamily="34" charset="0"/>
            </a:endParaRPr>
          </a:p>
        </p:txBody>
      </p:sp>
      <p:sp>
        <p:nvSpPr>
          <p:cNvPr id="3078" name="Rectangle 6"/>
          <p:cNvSpPr>
            <a:spLocks noChangeArrowheads="1"/>
          </p:cNvSpPr>
          <p:nvPr/>
        </p:nvSpPr>
        <p:spPr bwMode="auto">
          <a:xfrm>
            <a:off x="1571172" y="4095699"/>
            <a:ext cx="3419506" cy="400101"/>
          </a:xfrm>
          <a:prstGeom prst="rect">
            <a:avLst/>
          </a:prstGeom>
          <a:noFill/>
          <a:ln w="9525">
            <a:noFill/>
            <a:miter lim="800000"/>
            <a:headEnd/>
            <a:tailEnd/>
          </a:ln>
          <a:effectLst/>
        </p:spPr>
        <p:txBody>
          <a:bodyPr vert="horz" wrap="none" lIns="91430" tIns="45716" rIns="91430" bIns="45716" numCol="1" anchor="ctr" anchorCtr="0" compatLnSpc="1">
            <a:prstTxWarp prst="textNoShape">
              <a:avLst/>
            </a:prstTxWarp>
            <a:spAutoFit/>
          </a:bodyPr>
          <a:lstStyle/>
          <a:p>
            <a:pPr fontAlgn="base">
              <a:spcBef>
                <a:spcPct val="0"/>
              </a:spcBef>
              <a:spcAft>
                <a:spcPct val="0"/>
              </a:spcAft>
            </a:pPr>
            <a:r>
              <a:rPr lang="en-US" sz="1200" b="1" dirty="0">
                <a:solidFill>
                  <a:srgbClr val="C00000"/>
                </a:solidFill>
                <a:latin typeface="Times New Roman" pitchFamily="18" charset="0"/>
                <a:ea typeface="Times New Roman" pitchFamily="18" charset="0"/>
                <a:cs typeface="Times New Roman" pitchFamily="18" charset="0"/>
              </a:rPr>
              <a:t>  </a:t>
            </a:r>
            <a:r>
              <a:rPr lang="en-GB" sz="2000" b="1" dirty="0" smtClean="0">
                <a:solidFill>
                  <a:srgbClr val="C00000"/>
                </a:solidFill>
                <a:latin typeface="Calibri" pitchFamily="34" charset="0"/>
                <a:ea typeface="Bitstream Vera Sans" charset="-128"/>
                <a:cs typeface="Times New Roman" pitchFamily="18" charset="0"/>
              </a:rPr>
              <a:t>4)  u1</a:t>
            </a:r>
            <a:r>
              <a:rPr lang="en-US" sz="2000" b="1" dirty="0" smtClean="0">
                <a:solidFill>
                  <a:srgbClr val="C00000"/>
                </a:solidFill>
                <a:latin typeface="Times New Roman" pitchFamily="18" charset="0"/>
                <a:ea typeface="Times New Roman" pitchFamily="18" charset="0"/>
                <a:cs typeface="Times New Roman" pitchFamily="18" charset="0"/>
              </a:rPr>
              <a:t>  </a:t>
            </a:r>
            <a:r>
              <a:rPr lang="en-US" sz="2000" b="1" dirty="0">
                <a:solidFill>
                  <a:srgbClr val="C00000"/>
                </a:solidFill>
                <a:latin typeface="Times New Roman" pitchFamily="18" charset="0"/>
                <a:ea typeface="Times New Roman" pitchFamily="18" charset="0"/>
                <a:cs typeface="Times New Roman" pitchFamily="18" charset="0"/>
              </a:rPr>
              <a:t>=    ((</a:t>
            </a:r>
            <a:r>
              <a:rPr lang="en-US" sz="2000" b="1" dirty="0">
                <a:solidFill>
                  <a:srgbClr val="C00000"/>
                </a:solidFill>
                <a:latin typeface="Calibri"/>
                <a:ea typeface="Times New Roman" pitchFamily="18" charset="0"/>
                <a:cs typeface="Times New Roman" pitchFamily="18" charset="0"/>
              </a:rPr>
              <a:t>“</a:t>
            </a:r>
            <a:r>
              <a:rPr lang="en-US" sz="2000" b="1" dirty="0">
                <a:solidFill>
                  <a:srgbClr val="C00000"/>
                </a:solidFill>
                <a:latin typeface="Times New Roman" pitchFamily="18" charset="0"/>
                <a:ea typeface="Times New Roman" pitchFamily="18" charset="0"/>
                <a:cs typeface="Times New Roman" pitchFamily="18" charset="0"/>
              </a:rPr>
              <a:t>k</a:t>
            </a:r>
            <a:r>
              <a:rPr lang="en-US" sz="2000" b="1" dirty="0">
                <a:solidFill>
                  <a:srgbClr val="C00000"/>
                </a:solidFill>
                <a:latin typeface="Calibri"/>
                <a:ea typeface="Times New Roman" pitchFamily="18" charset="0"/>
                <a:cs typeface="Times New Roman" pitchFamily="18" charset="0"/>
              </a:rPr>
              <a:t>”</a:t>
            </a:r>
            <a:r>
              <a:rPr lang="en-US" sz="2000" b="1" dirty="0">
                <a:solidFill>
                  <a:srgbClr val="C00000"/>
                </a:solidFill>
                <a:latin typeface="Times New Roman" pitchFamily="18" charset="0"/>
                <a:ea typeface="Times New Roman" pitchFamily="18" charset="0"/>
                <a:cs typeface="Times New Roman" pitchFamily="18" charset="0"/>
              </a:rPr>
              <a:t>/2)</a:t>
            </a:r>
            <a:r>
              <a:rPr lang="en-US" sz="2000" b="1" baseline="30000" dirty="0">
                <a:solidFill>
                  <a:srgbClr val="C00000"/>
                </a:solidFill>
                <a:latin typeface="Times New Roman" pitchFamily="18" charset="0"/>
                <a:ea typeface="Times New Roman" pitchFamily="18" charset="0"/>
                <a:cs typeface="Times New Roman" pitchFamily="18" charset="0"/>
              </a:rPr>
              <a:t>2</a:t>
            </a:r>
            <a:r>
              <a:rPr lang="en-US" sz="2000" b="1" dirty="0">
                <a:solidFill>
                  <a:srgbClr val="C00000"/>
                </a:solidFill>
                <a:latin typeface="Times New Roman" pitchFamily="18" charset="0"/>
                <a:ea typeface="Times New Roman" pitchFamily="18" charset="0"/>
                <a:cs typeface="Times New Roman" pitchFamily="18" charset="0"/>
              </a:rPr>
              <a:t> </a:t>
            </a:r>
            <a:r>
              <a:rPr lang="en-US" sz="2000" b="1" dirty="0">
                <a:solidFill>
                  <a:srgbClr val="C00000"/>
                </a:solidFill>
                <a:latin typeface="Calibri"/>
                <a:ea typeface="Times New Roman" pitchFamily="18" charset="0"/>
                <a:cs typeface="Times New Roman" pitchFamily="18" charset="0"/>
              </a:rPr>
              <a:t>–</a:t>
            </a:r>
            <a:r>
              <a:rPr lang="en-US" sz="2000" b="1" dirty="0">
                <a:solidFill>
                  <a:srgbClr val="C00000"/>
                </a:solidFill>
                <a:latin typeface="Times New Roman" pitchFamily="18" charset="0"/>
                <a:ea typeface="Times New Roman" pitchFamily="18" charset="0"/>
                <a:cs typeface="Times New Roman" pitchFamily="18" charset="0"/>
              </a:rPr>
              <a:t>1)</a:t>
            </a:r>
            <a:r>
              <a:rPr lang="en-US" sz="2000" b="1" baseline="30000" dirty="0">
                <a:solidFill>
                  <a:srgbClr val="C00000"/>
                </a:solidFill>
                <a:latin typeface="Times New Roman" pitchFamily="18" charset="0"/>
                <a:ea typeface="Times New Roman" pitchFamily="18" charset="0"/>
                <a:cs typeface="Times New Roman" pitchFamily="18" charset="0"/>
              </a:rPr>
              <a:t>1/2</a:t>
            </a:r>
            <a:r>
              <a:rPr lang="en-US" sz="2000" b="1" dirty="0">
                <a:solidFill>
                  <a:srgbClr val="C00000"/>
                </a:solidFill>
                <a:latin typeface="Times New Roman" pitchFamily="18" charset="0"/>
                <a:ea typeface="Times New Roman" pitchFamily="18" charset="0"/>
                <a:cs typeface="Times New Roman" pitchFamily="18" charset="0"/>
              </a:rPr>
              <a:t> (u2)</a:t>
            </a:r>
            <a:endParaRPr lang="en-US" sz="2000" b="1" dirty="0">
              <a:solidFill>
                <a:srgbClr val="000000"/>
              </a:solidFill>
              <a:cs typeface="Arial" pitchFamily="34" charset="0"/>
            </a:endParaRPr>
          </a:p>
        </p:txBody>
      </p:sp>
      <p:sp>
        <p:nvSpPr>
          <p:cNvPr id="8" name="Rectangle 7"/>
          <p:cNvSpPr/>
          <p:nvPr/>
        </p:nvSpPr>
        <p:spPr>
          <a:xfrm>
            <a:off x="1600200" y="5105402"/>
            <a:ext cx="6553200" cy="646323"/>
          </a:xfrm>
          <a:prstGeom prst="rect">
            <a:avLst/>
          </a:prstGeom>
        </p:spPr>
        <p:txBody>
          <a:bodyPr wrap="square" lIns="91430" tIns="45716" rIns="91430" bIns="45716">
            <a:spAutoFit/>
          </a:bodyPr>
          <a:lstStyle/>
          <a:p>
            <a:pPr fontAlgn="base">
              <a:spcBef>
                <a:spcPct val="0"/>
              </a:spcBef>
              <a:spcAft>
                <a:spcPct val="0"/>
              </a:spcAft>
            </a:pPr>
            <a:r>
              <a:rPr lang="en-US" b="1" dirty="0" smtClean="0">
                <a:solidFill>
                  <a:srgbClr val="000000"/>
                </a:solidFill>
                <a:latin typeface="Times New Roman" pitchFamily="18" charset="0"/>
                <a:ea typeface="Times New Roman" pitchFamily="18" charset="0"/>
                <a:cs typeface="Times New Roman" pitchFamily="18" charset="0"/>
              </a:rPr>
              <a:t>… </a:t>
            </a:r>
            <a:r>
              <a:rPr lang="en-US" b="1" dirty="0" smtClean="0">
                <a:solidFill>
                  <a:srgbClr val="000000"/>
                </a:solidFill>
                <a:latin typeface="Times New Roman" pitchFamily="18" charset="0"/>
                <a:ea typeface="Times New Roman" pitchFamily="18" charset="0"/>
                <a:cs typeface="Times New Roman" pitchFamily="18" charset="0"/>
              </a:rPr>
              <a:t> can transfer </a:t>
            </a:r>
            <a:r>
              <a:rPr lang="en-US" b="1" dirty="0" smtClean="0">
                <a:solidFill>
                  <a:srgbClr val="000000"/>
                </a:solidFill>
                <a:latin typeface="Times New Roman" pitchFamily="18" charset="0"/>
                <a:ea typeface="Times New Roman" pitchFamily="18" charset="0"/>
                <a:cs typeface="Times New Roman" pitchFamily="18" charset="0"/>
              </a:rPr>
              <a:t>to the radiance space given GRUAN uncertainty, RT model (+ uncertainty</a:t>
            </a:r>
            <a:r>
              <a:rPr lang="en-US" b="1" dirty="0" smtClean="0">
                <a:solidFill>
                  <a:srgbClr val="000000"/>
                </a:solidFill>
                <a:latin typeface="Times New Roman" pitchFamily="18" charset="0"/>
                <a:ea typeface="Times New Roman" pitchFamily="18" charset="0"/>
                <a:cs typeface="Times New Roman" pitchFamily="18" charset="0"/>
              </a:rPr>
              <a:t>), but  …</a:t>
            </a:r>
            <a:endParaRPr lang="en-US" b="1" i="1" dirty="0" smtClean="0">
              <a:solidFill>
                <a:srgbClr val="000000"/>
              </a:solidFill>
              <a:cs typeface="Arial" pitchFamily="34" charset="0"/>
            </a:endParaRPr>
          </a:p>
        </p:txBody>
      </p:sp>
      <p:sp>
        <p:nvSpPr>
          <p:cNvPr id="11" name="Rectangle 10"/>
          <p:cNvSpPr/>
          <p:nvPr/>
        </p:nvSpPr>
        <p:spPr bwMode="auto">
          <a:xfrm>
            <a:off x="1219200" y="838200"/>
            <a:ext cx="7239000" cy="5715000"/>
          </a:xfrm>
          <a:prstGeom prst="rect">
            <a:avLst/>
          </a:prstGeom>
          <a:noFill/>
          <a:ln w="9525" cap="flat" cmpd="sng" algn="ctr">
            <a:solidFill>
              <a:schemeClr val="tx1"/>
            </a:solidFill>
            <a:prstDash val="solid"/>
            <a:round/>
            <a:headEnd type="none" w="med" len="med"/>
            <a:tailEnd type="none" w="med" len="med"/>
          </a:ln>
          <a:effectLst/>
        </p:spPr>
        <p:txBody>
          <a:bodyPr vert="horz" wrap="none" lIns="91430" tIns="45716" rIns="91430" bIns="45716" numCol="1" rtlCol="0" anchor="t" anchorCtr="0" compatLnSpc="1">
            <a:prstTxWarp prst="textNoShape">
              <a:avLst/>
            </a:prstTxWarp>
          </a:bodyPr>
          <a:lstStyle/>
          <a:p>
            <a:pPr defTabSz="914306" fontAlgn="base">
              <a:spcBef>
                <a:spcPct val="0"/>
              </a:spcBef>
              <a:spcAft>
                <a:spcPct val="0"/>
              </a:spcAft>
            </a:pPr>
            <a:endParaRPr lang="en-US" dirty="0">
              <a:solidFill>
                <a:srgbClr val="000000"/>
              </a:solidFill>
            </a:endParaRPr>
          </a:p>
        </p:txBody>
      </p:sp>
      <p:sp>
        <p:nvSpPr>
          <p:cNvPr id="12" name="TextBox 11"/>
          <p:cNvSpPr txBox="1"/>
          <p:nvPr/>
        </p:nvSpPr>
        <p:spPr>
          <a:xfrm>
            <a:off x="2452572" y="3352800"/>
            <a:ext cx="2500428" cy="646331"/>
          </a:xfrm>
          <a:prstGeom prst="rect">
            <a:avLst/>
          </a:prstGeom>
          <a:noFill/>
        </p:spPr>
        <p:txBody>
          <a:bodyPr wrap="none" rtlCol="0">
            <a:spAutoFit/>
          </a:bodyPr>
          <a:lstStyle/>
          <a:p>
            <a:endParaRPr lang="en-US" dirty="0" smtClean="0">
              <a:solidFill>
                <a:srgbClr val="000000"/>
              </a:solidFill>
            </a:endParaRPr>
          </a:p>
          <a:p>
            <a:r>
              <a:rPr lang="en-US" dirty="0" smtClean="0">
                <a:solidFill>
                  <a:srgbClr val="000000"/>
                </a:solidFill>
              </a:rPr>
              <a:t>or, assuming sigma small</a:t>
            </a:r>
            <a:endParaRPr lang="en-US" dirty="0">
              <a:solidFill>
                <a:srgbClr val="000000"/>
              </a:solidFill>
            </a:endParaRPr>
          </a:p>
        </p:txBody>
      </p:sp>
      <p:sp>
        <p:nvSpPr>
          <p:cNvPr id="10" name="Rectangle 9"/>
          <p:cNvSpPr/>
          <p:nvPr/>
        </p:nvSpPr>
        <p:spPr>
          <a:xfrm>
            <a:off x="2971800" y="3244334"/>
            <a:ext cx="2989921" cy="400110"/>
          </a:xfrm>
          <a:prstGeom prst="rect">
            <a:avLst/>
          </a:prstGeom>
        </p:spPr>
        <p:txBody>
          <a:bodyPr wrap="none">
            <a:spAutoFit/>
          </a:bodyPr>
          <a:lstStyle/>
          <a:p>
            <a:r>
              <a:rPr lang="en-US" sz="2000" dirty="0" smtClean="0">
                <a:solidFill>
                  <a:srgbClr val="000000"/>
                </a:solidFill>
                <a:latin typeface="Times New Roman" pitchFamily="18" charset="0"/>
                <a:cs typeface="Times New Roman" pitchFamily="18" charset="0"/>
              </a:rPr>
              <a:t>=</a:t>
            </a:r>
            <a:r>
              <a:rPr lang="en-US" sz="1600" dirty="0" smtClean="0">
                <a:solidFill>
                  <a:srgbClr val="000000"/>
                </a:solidFill>
              </a:rPr>
              <a:t> </a:t>
            </a:r>
            <a:r>
              <a:rPr lang="en-US" dirty="0" smtClean="0">
                <a:solidFill>
                  <a:srgbClr val="000000"/>
                </a:solidFill>
              </a:rPr>
              <a:t>     </a:t>
            </a:r>
            <a:r>
              <a:rPr lang="en-US" dirty="0" smtClean="0">
                <a:solidFill>
                  <a:srgbClr val="000000"/>
                </a:solidFill>
                <a:latin typeface="Times New Roman" pitchFamily="18" charset="0"/>
                <a:cs typeface="Times New Roman" pitchFamily="18" charset="0"/>
              </a:rPr>
              <a:t>((“k”/2)</a:t>
            </a:r>
            <a:r>
              <a:rPr lang="en-US" baseline="30000" dirty="0" smtClean="0">
                <a:solidFill>
                  <a:srgbClr val="000000"/>
                </a:solidFill>
                <a:latin typeface="Times New Roman" pitchFamily="18" charset="0"/>
                <a:cs typeface="Times New Roman" pitchFamily="18" charset="0"/>
              </a:rPr>
              <a:t>2</a:t>
            </a:r>
            <a:r>
              <a:rPr lang="en-US" dirty="0" smtClean="0">
                <a:solidFill>
                  <a:srgbClr val="000000"/>
                </a:solidFill>
                <a:latin typeface="Times New Roman" pitchFamily="18" charset="0"/>
                <a:cs typeface="Times New Roman" pitchFamily="18" charset="0"/>
              </a:rPr>
              <a:t> –1 – a</a:t>
            </a:r>
            <a:r>
              <a:rPr lang="en-US" baseline="30000" dirty="0" smtClean="0">
                <a:solidFill>
                  <a:srgbClr val="000000"/>
                </a:solidFill>
                <a:latin typeface="Times New Roman" pitchFamily="18" charset="0"/>
                <a:cs typeface="Times New Roman" pitchFamily="18" charset="0"/>
              </a:rPr>
              <a:t>2</a:t>
            </a:r>
            <a:r>
              <a:rPr lang="en-US" dirty="0" smtClean="0">
                <a:solidFill>
                  <a:srgbClr val="000000"/>
                </a:solidFill>
                <a:latin typeface="Times New Roman" pitchFamily="18" charset="0"/>
                <a:cs typeface="Times New Roman" pitchFamily="18" charset="0"/>
              </a:rPr>
              <a:t>) (u2)</a:t>
            </a:r>
            <a:r>
              <a:rPr lang="en-US" baseline="30000" dirty="0" smtClean="0">
                <a:solidFill>
                  <a:srgbClr val="000000"/>
                </a:solidFill>
                <a:latin typeface="Times New Roman" pitchFamily="18" charset="0"/>
                <a:cs typeface="Times New Roman" pitchFamily="18" charset="0"/>
              </a:rPr>
              <a:t>2</a:t>
            </a:r>
            <a:r>
              <a:rPr lang="en-US" dirty="0" smtClean="0">
                <a:solidFill>
                  <a:srgbClr val="000000"/>
                </a:solidFill>
                <a:latin typeface="Times New Roman" pitchFamily="18" charset="0"/>
                <a:cs typeface="Times New Roman" pitchFamily="18" charset="0"/>
              </a:rPr>
              <a:t>  </a:t>
            </a:r>
            <a:endParaRPr lang="en-US" dirty="0">
              <a:solidFill>
                <a:srgbClr val="000000"/>
              </a:solidFill>
              <a:latin typeface="Times New Roman" pitchFamily="18" charset="0"/>
              <a:cs typeface="Times New Roman" pitchFamily="18" charset="0"/>
            </a:endParaRPr>
          </a:p>
        </p:txBody>
      </p:sp>
      <p:sp>
        <p:nvSpPr>
          <p:cNvPr id="13" name="Rectangle 12"/>
          <p:cNvSpPr/>
          <p:nvPr/>
        </p:nvSpPr>
        <p:spPr>
          <a:xfrm>
            <a:off x="2438400" y="3244334"/>
            <a:ext cx="402674" cy="369332"/>
          </a:xfrm>
          <a:prstGeom prst="rect">
            <a:avLst/>
          </a:prstGeom>
        </p:spPr>
        <p:txBody>
          <a:bodyPr wrap="none">
            <a:spAutoFit/>
          </a:bodyPr>
          <a:lstStyle/>
          <a:p>
            <a:r>
              <a:rPr lang="en-GB" dirty="0" smtClean="0">
                <a:solidFill>
                  <a:srgbClr val="000000"/>
                </a:solidFill>
                <a:latin typeface="Symbol" pitchFamily="18" charset="2"/>
                <a:ea typeface="Bitstream Vera Sans" charset="-128"/>
                <a:cs typeface="Times New Roman" pitchFamily="18" charset="0"/>
              </a:rPr>
              <a:t>s</a:t>
            </a:r>
            <a:r>
              <a:rPr lang="en-GB" baseline="30000" dirty="0" smtClean="0">
                <a:solidFill>
                  <a:srgbClr val="000000"/>
                </a:solidFill>
                <a:latin typeface="Calibri" pitchFamily="34" charset="0"/>
                <a:ea typeface="Bitstream Vera Sans" charset="-128"/>
                <a:cs typeface="Times New Roman" pitchFamily="18" charset="0"/>
              </a:rPr>
              <a:t>2</a:t>
            </a:r>
            <a:endParaRPr lang="en-US" dirty="0">
              <a:solidFill>
                <a:srgbClr val="000000"/>
              </a:solidFill>
            </a:endParaRPr>
          </a:p>
        </p:txBody>
      </p:sp>
      <p:sp>
        <p:nvSpPr>
          <p:cNvPr id="14" name="Slide Number Placeholder 13"/>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10</a:t>
            </a:fld>
            <a:endParaRPr lang="en-US">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524000" y="5534561"/>
            <a:ext cx="6477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Table 1:  Each element (box) includes four sets of mean values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de-DE" sz="16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Satellite (and ECMWF) MR uncertainties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GRUAN MR (g/kg),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de-DE" sz="1600" b="1" i="0" u="none"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rPr>
              <a:t>GRUAN MR uncertainty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“k” value  </a:t>
            </a:r>
            <a:endParaRPr kumimoji="0" lang="de-DE"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05537" y="564396"/>
            <a:ext cx="8614281" cy="923330"/>
          </a:xfrm>
          <a:prstGeom prst="rect">
            <a:avLst/>
          </a:prstGeom>
          <a:noFill/>
        </p:spPr>
        <p:txBody>
          <a:bodyPr wrap="none" rtlCol="0">
            <a:spAutoFit/>
          </a:bodyPr>
          <a:lstStyle/>
          <a:p>
            <a:pPr algn="ctr"/>
            <a:r>
              <a:rPr lang="en-US" b="1" dirty="0" smtClean="0"/>
              <a:t>GEWEX-GVAP</a:t>
            </a:r>
          </a:p>
          <a:p>
            <a:pPr algn="ctr"/>
            <a:r>
              <a:rPr lang="en-US" b="1" dirty="0" smtClean="0"/>
              <a:t>H20 MR </a:t>
            </a:r>
            <a:r>
              <a:rPr lang="en-US" b="1" dirty="0" smtClean="0"/>
              <a:t>Uncertainty (g/kg) for IR soundings (pass QC) and ECMWF Analysis</a:t>
            </a:r>
            <a:endParaRPr lang="en-US" b="1" dirty="0" smtClean="0"/>
          </a:p>
          <a:p>
            <a:pPr algn="ctr"/>
            <a:r>
              <a:rPr lang="en-US" b="1" dirty="0" smtClean="0"/>
              <a:t>  </a:t>
            </a:r>
            <a:r>
              <a:rPr lang="en-US" b="1" dirty="0" smtClean="0"/>
              <a:t>(tropic sea)</a:t>
            </a:r>
            <a:endParaRPr lang="en-US" b="1" dirty="0"/>
          </a:p>
        </p:txBody>
      </p:sp>
      <p:graphicFrame>
        <p:nvGraphicFramePr>
          <p:cNvPr id="8" name="Table 7"/>
          <p:cNvGraphicFramePr>
            <a:graphicFrameLocks noGrp="1"/>
          </p:cNvGraphicFramePr>
          <p:nvPr/>
        </p:nvGraphicFramePr>
        <p:xfrm>
          <a:off x="838200" y="1539794"/>
          <a:ext cx="7238999" cy="3900163"/>
        </p:xfrm>
        <a:graphic>
          <a:graphicData uri="http://schemas.openxmlformats.org/drawingml/2006/table">
            <a:tbl>
              <a:tblPr/>
              <a:tblGrid>
                <a:gridCol w="1409516"/>
                <a:gridCol w="1566129"/>
                <a:gridCol w="1827152"/>
                <a:gridCol w="2436202"/>
              </a:tblGrid>
              <a:tr h="254755">
                <a:tc>
                  <a:txBody>
                    <a:bodyPr/>
                    <a:lstStyle/>
                    <a:p>
                      <a:pPr marL="0" marR="0">
                        <a:lnSpc>
                          <a:spcPct val="115000"/>
                        </a:lnSpc>
                        <a:spcBef>
                          <a:spcPts val="0"/>
                        </a:spcBef>
                        <a:spcAft>
                          <a:spcPts val="0"/>
                        </a:spcAft>
                      </a:pPr>
                      <a:r>
                        <a:rPr lang="en-US" sz="1300" b="1" dirty="0">
                          <a:latin typeface="Calibri"/>
                          <a:ea typeface="Calibri"/>
                          <a:cs typeface="Times New Roman"/>
                        </a:rPr>
                        <a:t>Tropical, Sea</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latin typeface="Calibri"/>
                          <a:ea typeface="Calibri"/>
                          <a:cs typeface="Times New Roman"/>
                        </a:rPr>
                        <a:t>HIRS</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latin typeface="Calibri"/>
                          <a:ea typeface="Calibri"/>
                          <a:cs typeface="Times New Roman"/>
                        </a:rPr>
                        <a:t>IASI / HIRS</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a:latin typeface="Calibri"/>
                          <a:ea typeface="Calibri"/>
                          <a:cs typeface="Times New Roman"/>
                        </a:rPr>
                        <a:t>AIRS / HIRS / ECMWF</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150">
                <a:tc>
                  <a:txBody>
                    <a:bodyPr/>
                    <a:lstStyle/>
                    <a:p>
                      <a:pPr marL="0" marR="0" algn="ctr">
                        <a:lnSpc>
                          <a:spcPct val="115000"/>
                        </a:lnSpc>
                        <a:spcBef>
                          <a:spcPts val="0"/>
                        </a:spcBef>
                        <a:spcAft>
                          <a:spcPts val="0"/>
                        </a:spcAft>
                      </a:pPr>
                      <a:r>
                        <a:rPr lang="en-US" sz="1300" dirty="0">
                          <a:latin typeface="Calibri"/>
                          <a:ea typeface="Calibri"/>
                          <a:cs typeface="Times New Roman"/>
                        </a:rPr>
                        <a:t>300 </a:t>
                      </a:r>
                      <a:r>
                        <a:rPr lang="en-US" sz="1300" dirty="0" err="1">
                          <a:latin typeface="Calibri"/>
                          <a:ea typeface="Calibri"/>
                          <a:cs typeface="Times New Roman"/>
                        </a:rPr>
                        <a:t>hPa</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0.061</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0.175</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a:solidFill>
                            <a:srgbClr val="0070C0"/>
                          </a:solidFill>
                          <a:latin typeface="Calibri"/>
                          <a:ea typeface="Calibri"/>
                          <a:cs typeface="Times New Roman"/>
                        </a:rPr>
                        <a:t>0.014</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9.0</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C00000"/>
                          </a:solidFill>
                          <a:latin typeface="Calibri"/>
                          <a:ea typeface="Calibri"/>
                          <a:cs typeface="Times New Roman"/>
                        </a:rPr>
                        <a:t>0.051 / </a:t>
                      </a:r>
                      <a:r>
                        <a:rPr lang="en-US" sz="1300" dirty="0" smtClean="0">
                          <a:solidFill>
                            <a:srgbClr val="C00000"/>
                          </a:solidFill>
                          <a:latin typeface="Calibri"/>
                          <a:ea typeface="Calibri"/>
                          <a:cs typeface="Times New Roman"/>
                        </a:rPr>
                        <a:t>0.061</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0.172</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0.013</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a:latin typeface="Calibri"/>
                          <a:ea typeface="Calibri"/>
                          <a:cs typeface="Times New Roman"/>
                        </a:rPr>
                        <a:t>8.1 / </a:t>
                      </a:r>
                      <a:r>
                        <a:rPr lang="en-US" sz="1300" dirty="0" smtClean="0">
                          <a:latin typeface="Calibri"/>
                          <a:ea typeface="Calibri"/>
                          <a:cs typeface="Times New Roman"/>
                        </a:rPr>
                        <a:t>9.6</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0.025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0.052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0.028</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0.166</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a:solidFill>
                            <a:srgbClr val="0070C0"/>
                          </a:solidFill>
                          <a:latin typeface="Calibri"/>
                          <a:ea typeface="Calibri"/>
                          <a:cs typeface="Times New Roman"/>
                        </a:rPr>
                        <a:t>0.013</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4.4 </a:t>
                      </a:r>
                      <a:r>
                        <a:rPr lang="en-US" sz="1300" dirty="0">
                          <a:latin typeface="Calibri"/>
                          <a:ea typeface="Calibri"/>
                          <a:cs typeface="Times New Roman"/>
                        </a:rPr>
                        <a:t>/ </a:t>
                      </a:r>
                      <a:r>
                        <a:rPr lang="en-US" sz="1300" dirty="0" smtClean="0">
                          <a:latin typeface="Calibri"/>
                          <a:ea typeface="Calibri"/>
                          <a:cs typeface="Times New Roman"/>
                        </a:rPr>
                        <a:t>8.3 </a:t>
                      </a:r>
                      <a:r>
                        <a:rPr lang="en-US" sz="1300" dirty="0">
                          <a:latin typeface="Calibri"/>
                          <a:ea typeface="Calibri"/>
                          <a:cs typeface="Times New Roman"/>
                        </a:rPr>
                        <a:t>/ </a:t>
                      </a:r>
                      <a:r>
                        <a:rPr lang="en-US" sz="1300" dirty="0" smtClean="0">
                          <a:latin typeface="Calibri"/>
                          <a:ea typeface="Calibri"/>
                          <a:cs typeface="Times New Roman"/>
                        </a:rPr>
                        <a:t>4.8</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150">
                <a:tc>
                  <a:txBody>
                    <a:bodyPr/>
                    <a:lstStyle/>
                    <a:p>
                      <a:pPr marL="0" marR="0" algn="ctr">
                        <a:lnSpc>
                          <a:spcPct val="115000"/>
                        </a:lnSpc>
                        <a:spcBef>
                          <a:spcPts val="0"/>
                        </a:spcBef>
                        <a:spcAft>
                          <a:spcPts val="0"/>
                        </a:spcAft>
                      </a:pPr>
                      <a:r>
                        <a:rPr lang="en-US" sz="1300">
                          <a:latin typeface="Calibri"/>
                          <a:ea typeface="Calibri"/>
                          <a:cs typeface="Times New Roman"/>
                        </a:rPr>
                        <a:t>500 hpa</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0.23</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1.87</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0.115</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4.5</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solidFill>
                            <a:srgbClr val="C00000"/>
                          </a:solidFill>
                          <a:latin typeface="Calibri"/>
                          <a:ea typeface="Calibri"/>
                          <a:cs typeface="Times New Roman"/>
                        </a:rPr>
                        <a:t>0.18 / 0.23</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1.68</a:t>
                      </a: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0.113</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3.8 </a:t>
                      </a:r>
                      <a:r>
                        <a:rPr lang="en-US" sz="1300" dirty="0">
                          <a:latin typeface="Calibri"/>
                          <a:ea typeface="Calibri"/>
                          <a:cs typeface="Times New Roman"/>
                        </a:rPr>
                        <a:t>/ </a:t>
                      </a:r>
                      <a:r>
                        <a:rPr lang="en-US" sz="1300" dirty="0" smtClean="0">
                          <a:latin typeface="Calibri"/>
                          <a:ea typeface="Calibri"/>
                          <a:cs typeface="Times New Roman"/>
                        </a:rPr>
                        <a:t>4.5</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0.18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0.20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0.09</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1.59</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0.107</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3.9 </a:t>
                      </a:r>
                      <a:r>
                        <a:rPr lang="en-US" sz="1300" dirty="0">
                          <a:latin typeface="Calibri"/>
                          <a:ea typeface="Calibri"/>
                          <a:cs typeface="Times New Roman"/>
                        </a:rPr>
                        <a:t>/ </a:t>
                      </a:r>
                      <a:r>
                        <a:rPr lang="en-US" sz="1300" dirty="0" smtClean="0">
                          <a:latin typeface="Calibri"/>
                          <a:ea typeface="Calibri"/>
                          <a:cs typeface="Times New Roman"/>
                        </a:rPr>
                        <a:t>4.4 </a:t>
                      </a:r>
                      <a:r>
                        <a:rPr lang="en-US" sz="1300" dirty="0">
                          <a:latin typeface="Calibri"/>
                          <a:ea typeface="Calibri"/>
                          <a:cs typeface="Times New Roman"/>
                        </a:rPr>
                        <a:t>/ </a:t>
                      </a:r>
                      <a:r>
                        <a:rPr lang="en-US" sz="1300" dirty="0" smtClean="0">
                          <a:latin typeface="Calibri"/>
                          <a:ea typeface="Calibri"/>
                          <a:cs typeface="Times New Roman"/>
                        </a:rPr>
                        <a:t>2.3</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150">
                <a:tc>
                  <a:txBody>
                    <a:bodyPr/>
                    <a:lstStyle/>
                    <a:p>
                      <a:pPr marL="0" marR="0" algn="ctr">
                        <a:lnSpc>
                          <a:spcPct val="115000"/>
                        </a:lnSpc>
                        <a:spcBef>
                          <a:spcPts val="0"/>
                        </a:spcBef>
                        <a:spcAft>
                          <a:spcPts val="0"/>
                        </a:spcAft>
                      </a:pPr>
                      <a:r>
                        <a:rPr lang="en-US" sz="1300">
                          <a:latin typeface="Calibri"/>
                          <a:ea typeface="Calibri"/>
                          <a:cs typeface="Times New Roman"/>
                        </a:rPr>
                        <a:t>700 hpa</a:t>
                      </a:r>
                      <a:endParaRPr lang="en-US" sz="13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0.59</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5.51</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0.272</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4.8</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0.46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0.56</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5.52</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0.268</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a:latin typeface="Calibri"/>
                          <a:ea typeface="Calibri"/>
                          <a:cs typeface="Times New Roman"/>
                        </a:rPr>
                        <a:t>4.0 / </a:t>
                      </a:r>
                      <a:r>
                        <a:rPr lang="en-US" sz="1300" dirty="0" smtClean="0">
                          <a:latin typeface="Calibri"/>
                          <a:ea typeface="Calibri"/>
                          <a:cs typeface="Times New Roman"/>
                        </a:rPr>
                        <a:t>4.6</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0.46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0.53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0.16</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5.63</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0.273</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3.9 </a:t>
                      </a:r>
                      <a:r>
                        <a:rPr lang="en-US" sz="1300" dirty="0">
                          <a:latin typeface="Calibri"/>
                          <a:ea typeface="Calibri"/>
                          <a:cs typeface="Times New Roman"/>
                        </a:rPr>
                        <a:t>/ </a:t>
                      </a:r>
                      <a:r>
                        <a:rPr lang="en-US" sz="1300" dirty="0" smtClean="0">
                          <a:latin typeface="Calibri"/>
                          <a:ea typeface="Calibri"/>
                          <a:cs typeface="Times New Roman"/>
                        </a:rPr>
                        <a:t>4.4 </a:t>
                      </a:r>
                      <a:r>
                        <a:rPr lang="en-US" sz="1300" dirty="0">
                          <a:latin typeface="Calibri"/>
                          <a:ea typeface="Calibri"/>
                          <a:cs typeface="Times New Roman"/>
                        </a:rPr>
                        <a:t>/ </a:t>
                      </a:r>
                      <a:r>
                        <a:rPr lang="en-US" sz="1300" dirty="0" smtClean="0">
                          <a:latin typeface="Calibri"/>
                          <a:ea typeface="Calibri"/>
                          <a:cs typeface="Times New Roman"/>
                        </a:rPr>
                        <a:t>2.3</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8150">
                <a:tc>
                  <a:txBody>
                    <a:bodyPr/>
                    <a:lstStyle/>
                    <a:p>
                      <a:pPr marL="0" marR="0" algn="ctr">
                        <a:lnSpc>
                          <a:spcPct val="115000"/>
                        </a:lnSpc>
                        <a:spcBef>
                          <a:spcPts val="0"/>
                        </a:spcBef>
                        <a:spcAft>
                          <a:spcPts val="0"/>
                        </a:spcAft>
                      </a:pPr>
                      <a:r>
                        <a:rPr lang="en-US" sz="1300" dirty="0">
                          <a:latin typeface="Calibri"/>
                          <a:ea typeface="Calibri"/>
                          <a:cs typeface="Times New Roman"/>
                        </a:rPr>
                        <a:t>1000 </a:t>
                      </a:r>
                      <a:r>
                        <a:rPr lang="en-US" sz="1300" dirty="0" err="1">
                          <a:latin typeface="Calibri"/>
                          <a:ea typeface="Calibri"/>
                          <a:cs typeface="Times New Roman"/>
                        </a:rPr>
                        <a:t>hPa</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16.6</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0.651</a:t>
                      </a:r>
                    </a:p>
                    <a:p>
                      <a:pPr marL="0" marR="0" algn="ctr">
                        <a:lnSpc>
                          <a:spcPct val="115000"/>
                        </a:lnSpc>
                        <a:spcBef>
                          <a:spcPts val="0"/>
                        </a:spcBef>
                        <a:spcAft>
                          <a:spcPts val="0"/>
                        </a:spcAft>
                      </a:pPr>
                      <a:r>
                        <a:rPr lang="en-US" sz="1300" dirty="0" smtClean="0">
                          <a:solidFill>
                            <a:schemeClr val="tx1"/>
                          </a:solidFill>
                          <a:latin typeface="Calibri"/>
                          <a:ea typeface="Calibri"/>
                          <a:cs typeface="Times New Roman"/>
                        </a:rPr>
                        <a:t>1.9</a:t>
                      </a:r>
                      <a:endParaRPr lang="en-US" sz="1300"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0.49</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a:latin typeface="Calibri"/>
                          <a:ea typeface="Calibri"/>
                          <a:cs typeface="Times New Roman"/>
                        </a:rPr>
                        <a:t>12.9</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0.537</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1.6 </a:t>
                      </a:r>
                      <a:r>
                        <a:rPr lang="en-US" sz="1300" dirty="0">
                          <a:latin typeface="Calibri"/>
                          <a:ea typeface="Calibri"/>
                          <a:cs typeface="Times New Roman"/>
                        </a:rPr>
                        <a:t>/ 2.7</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smtClean="0">
                          <a:solidFill>
                            <a:srgbClr val="C00000"/>
                          </a:solidFill>
                          <a:latin typeface="Calibri"/>
                          <a:ea typeface="Calibri"/>
                          <a:cs typeface="Times New Roman"/>
                        </a:rPr>
                        <a:t>0.20 </a:t>
                      </a:r>
                      <a:r>
                        <a:rPr lang="en-US" sz="1300" dirty="0">
                          <a:solidFill>
                            <a:srgbClr val="C00000"/>
                          </a:solidFill>
                          <a:latin typeface="Calibri"/>
                          <a:ea typeface="Calibri"/>
                          <a:cs typeface="Times New Roman"/>
                        </a:rPr>
                        <a:t>/ </a:t>
                      </a:r>
                      <a:r>
                        <a:rPr lang="en-US" sz="1300" dirty="0" smtClean="0">
                          <a:solidFill>
                            <a:srgbClr val="C00000"/>
                          </a:solidFill>
                          <a:latin typeface="Calibri"/>
                          <a:ea typeface="Calibri"/>
                          <a:cs typeface="Times New Roman"/>
                        </a:rPr>
                        <a:t>--- </a:t>
                      </a:r>
                      <a:r>
                        <a:rPr lang="en-US" sz="1300" dirty="0">
                          <a:solidFill>
                            <a:srgbClr val="C00000"/>
                          </a:solidFill>
                          <a:latin typeface="Calibri"/>
                          <a:ea typeface="Calibri"/>
                          <a:cs typeface="Times New Roman"/>
                        </a:rPr>
                        <a:t>/ ---</a:t>
                      </a:r>
                      <a:endParaRPr lang="en-US" sz="1300" dirty="0">
                        <a:solidFill>
                          <a:srgbClr val="C0000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16.0</a:t>
                      </a:r>
                      <a:endParaRPr lang="en-US" sz="1300" dirty="0">
                        <a:latin typeface="Calibri"/>
                        <a:ea typeface="Times New Roman"/>
                        <a:cs typeface="Times New Roman"/>
                      </a:endParaRPr>
                    </a:p>
                    <a:p>
                      <a:pPr marL="0" marR="0" algn="ctr">
                        <a:lnSpc>
                          <a:spcPct val="115000"/>
                        </a:lnSpc>
                        <a:spcBef>
                          <a:spcPts val="0"/>
                        </a:spcBef>
                        <a:spcAft>
                          <a:spcPts val="0"/>
                        </a:spcAft>
                      </a:pPr>
                      <a:r>
                        <a:rPr lang="en-US" sz="1300" dirty="0" smtClean="0">
                          <a:solidFill>
                            <a:srgbClr val="0070C0"/>
                          </a:solidFill>
                          <a:latin typeface="Calibri"/>
                          <a:ea typeface="Calibri"/>
                          <a:cs typeface="Times New Roman"/>
                        </a:rPr>
                        <a:t>0.626</a:t>
                      </a:r>
                      <a:endParaRPr lang="en-US" sz="1300" dirty="0">
                        <a:solidFill>
                          <a:srgbClr val="0070C0"/>
                        </a:solidFill>
                        <a:latin typeface="Calibri"/>
                        <a:ea typeface="Times New Roman"/>
                        <a:cs typeface="Times New Roman"/>
                      </a:endParaRPr>
                    </a:p>
                    <a:p>
                      <a:pPr marL="0" marR="0" algn="ctr">
                        <a:lnSpc>
                          <a:spcPct val="115000"/>
                        </a:lnSpc>
                        <a:spcBef>
                          <a:spcPts val="0"/>
                        </a:spcBef>
                        <a:spcAft>
                          <a:spcPts val="0"/>
                        </a:spcAft>
                      </a:pPr>
                      <a:r>
                        <a:rPr lang="en-US" sz="1300" dirty="0" smtClean="0">
                          <a:latin typeface="Calibri"/>
                          <a:ea typeface="Calibri"/>
                          <a:cs typeface="Times New Roman"/>
                        </a:rPr>
                        <a:t>2.1 </a:t>
                      </a:r>
                      <a:r>
                        <a:rPr lang="en-US" sz="1300" dirty="0">
                          <a:latin typeface="Calibri"/>
                          <a:ea typeface="Calibri"/>
                          <a:cs typeface="Times New Roman"/>
                        </a:rPr>
                        <a:t>/ </a:t>
                      </a:r>
                      <a:r>
                        <a:rPr lang="en-US" sz="1300" dirty="0" smtClean="0">
                          <a:latin typeface="Calibri"/>
                          <a:ea typeface="Calibri"/>
                          <a:cs typeface="Times New Roman"/>
                        </a:rPr>
                        <a:t>1.7 </a:t>
                      </a:r>
                      <a:r>
                        <a:rPr lang="en-US" sz="1300" dirty="0">
                          <a:latin typeface="Calibri"/>
                          <a:ea typeface="Calibri"/>
                          <a:cs typeface="Times New Roman"/>
                        </a:rPr>
                        <a:t>/ 1.0</a:t>
                      </a:r>
                      <a:endParaRPr lang="en-US" sz="13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Slide Number Placeholder 8"/>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11</a:t>
            </a:fld>
            <a:endParaRPr lang="en-US">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12</a:t>
            </a:fld>
            <a:endParaRPr lang="en-US">
              <a:solidFill>
                <a:srgbClr val="000000"/>
              </a:solidFill>
            </a:endParaRPr>
          </a:p>
        </p:txBody>
      </p:sp>
      <p:pic>
        <p:nvPicPr>
          <p:cNvPr id="95234" name="Picture 2" descr="C:\Users\tony.reale\Desktop\3.png"/>
          <p:cNvPicPr>
            <a:picLocks noChangeAspect="1" noChangeArrowheads="1"/>
          </p:cNvPicPr>
          <p:nvPr/>
        </p:nvPicPr>
        <p:blipFill>
          <a:blip r:embed="rId2" cstate="print"/>
          <a:srcRect/>
          <a:stretch>
            <a:fillRect/>
          </a:stretch>
        </p:blipFill>
        <p:spPr bwMode="auto">
          <a:xfrm>
            <a:off x="152400" y="771524"/>
            <a:ext cx="4419600" cy="5705476"/>
          </a:xfrm>
          <a:prstGeom prst="rect">
            <a:avLst/>
          </a:prstGeom>
          <a:noFill/>
        </p:spPr>
      </p:pic>
      <p:pic>
        <p:nvPicPr>
          <p:cNvPr id="95235" name="Picture 3" descr="C:\Users\tony.reale\Desktop\5.png"/>
          <p:cNvPicPr>
            <a:picLocks noChangeAspect="1" noChangeArrowheads="1"/>
          </p:cNvPicPr>
          <p:nvPr/>
        </p:nvPicPr>
        <p:blipFill>
          <a:blip r:embed="rId3" cstate="print"/>
          <a:srcRect/>
          <a:stretch>
            <a:fillRect/>
          </a:stretch>
        </p:blipFill>
        <p:spPr bwMode="auto">
          <a:xfrm>
            <a:off x="4572000" y="771524"/>
            <a:ext cx="4419600" cy="5705476"/>
          </a:xfrm>
          <a:prstGeom prst="rect">
            <a:avLst/>
          </a:prstGeom>
          <a:noFill/>
        </p:spPr>
      </p:pic>
      <p:sp>
        <p:nvSpPr>
          <p:cNvPr id="5" name="Rectangle 4"/>
          <p:cNvSpPr/>
          <p:nvPr/>
        </p:nvSpPr>
        <p:spPr>
          <a:xfrm>
            <a:off x="1752600" y="1066800"/>
            <a:ext cx="705642" cy="461665"/>
          </a:xfrm>
          <a:prstGeom prst="rect">
            <a:avLst/>
          </a:prstGeom>
        </p:spPr>
        <p:txBody>
          <a:bodyPr wrap="none">
            <a:spAutoFit/>
          </a:bodyPr>
          <a:lstStyle/>
          <a:p>
            <a:pPr algn="ctr"/>
            <a:r>
              <a:rPr lang="en-US" sz="1200" b="1" dirty="0">
                <a:solidFill>
                  <a:srgbClr val="FF0000"/>
                </a:solidFill>
              </a:rPr>
              <a:t>“Spec”</a:t>
            </a:r>
          </a:p>
          <a:p>
            <a:pPr algn="ctr"/>
            <a:r>
              <a:rPr lang="en-US" sz="1200" b="1" dirty="0">
                <a:solidFill>
                  <a:srgbClr val="FF0000"/>
                </a:solidFill>
              </a:rPr>
              <a:t>RMS </a:t>
            </a:r>
            <a:endParaRPr lang="en-US" dirty="0">
              <a:solidFill>
                <a:srgbClr val="FF0000"/>
              </a:solidFill>
            </a:endParaRPr>
          </a:p>
        </p:txBody>
      </p:sp>
      <p:sp>
        <p:nvSpPr>
          <p:cNvPr id="7" name="TextBox 6"/>
          <p:cNvSpPr txBox="1"/>
          <p:nvPr/>
        </p:nvSpPr>
        <p:spPr>
          <a:xfrm>
            <a:off x="7199819" y="1171398"/>
            <a:ext cx="513281" cy="307777"/>
          </a:xfrm>
          <a:prstGeom prst="rect">
            <a:avLst/>
          </a:prstGeom>
          <a:noFill/>
        </p:spPr>
        <p:txBody>
          <a:bodyPr wrap="none" rtlCol="0">
            <a:spAutoFit/>
          </a:bodyPr>
          <a:lstStyle/>
          <a:p>
            <a:pPr algn="ctr"/>
            <a:r>
              <a:rPr lang="en-US" sz="1400" b="1" dirty="0">
                <a:solidFill>
                  <a:srgbClr val="FF0000"/>
                </a:solidFill>
              </a:rPr>
              <a:t>“k” </a:t>
            </a:r>
          </a:p>
        </p:txBody>
      </p:sp>
      <p:cxnSp>
        <p:nvCxnSpPr>
          <p:cNvPr id="8" name="Straight Connector 7"/>
          <p:cNvCxnSpPr/>
          <p:nvPr/>
        </p:nvCxnSpPr>
        <p:spPr bwMode="auto">
          <a:xfrm flipV="1">
            <a:off x="1095375" y="3962400"/>
            <a:ext cx="0" cy="11430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a:off x="1095375" y="3962400"/>
            <a:ext cx="276225" cy="0"/>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flipV="1">
            <a:off x="1371600" y="1600200"/>
            <a:ext cx="0" cy="23622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5" name="TextBox 14"/>
          <p:cNvSpPr txBox="1"/>
          <p:nvPr/>
        </p:nvSpPr>
        <p:spPr>
          <a:xfrm>
            <a:off x="5334000" y="1140023"/>
            <a:ext cx="284052" cy="307777"/>
          </a:xfrm>
          <a:prstGeom prst="rect">
            <a:avLst/>
          </a:prstGeom>
          <a:noFill/>
        </p:spPr>
        <p:txBody>
          <a:bodyPr wrap="none" rtlCol="0">
            <a:spAutoFit/>
          </a:bodyPr>
          <a:lstStyle/>
          <a:p>
            <a:r>
              <a:rPr lang="en-US" sz="1400" b="1" dirty="0">
                <a:solidFill>
                  <a:srgbClr val="FF0000"/>
                </a:solidFill>
              </a:rPr>
              <a:t>2</a:t>
            </a:r>
          </a:p>
        </p:txBody>
      </p:sp>
      <p:cxnSp>
        <p:nvCxnSpPr>
          <p:cNvPr id="16" name="Straight Connector 15"/>
          <p:cNvCxnSpPr/>
          <p:nvPr/>
        </p:nvCxnSpPr>
        <p:spPr bwMode="auto">
          <a:xfrm flipV="1">
            <a:off x="5486400" y="1524000"/>
            <a:ext cx="0" cy="35814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2" name="TextBox 11"/>
          <p:cNvSpPr txBox="1"/>
          <p:nvPr/>
        </p:nvSpPr>
        <p:spPr>
          <a:xfrm>
            <a:off x="7467600" y="2133600"/>
            <a:ext cx="641522" cy="307777"/>
          </a:xfrm>
          <a:prstGeom prst="rect">
            <a:avLst/>
          </a:prstGeom>
          <a:noFill/>
        </p:spPr>
        <p:txBody>
          <a:bodyPr wrap="none" rtlCol="0">
            <a:spAutoFit/>
          </a:bodyPr>
          <a:lstStyle/>
          <a:p>
            <a:r>
              <a:rPr lang="en-US" sz="1400" b="1" dirty="0" smtClean="0">
                <a:solidFill>
                  <a:srgbClr val="00B050"/>
                </a:solidFill>
              </a:rPr>
              <a:t>4.9u2</a:t>
            </a:r>
            <a:endParaRPr lang="en-US" sz="1400" b="1" dirty="0">
              <a:solidFill>
                <a:srgbClr val="00B050"/>
              </a:solidFill>
            </a:endParaRPr>
          </a:p>
        </p:txBody>
      </p:sp>
      <p:sp>
        <p:nvSpPr>
          <p:cNvPr id="13" name="TextBox 12"/>
          <p:cNvSpPr txBox="1"/>
          <p:nvPr/>
        </p:nvSpPr>
        <p:spPr>
          <a:xfrm>
            <a:off x="7462573" y="2359223"/>
            <a:ext cx="641522" cy="307777"/>
          </a:xfrm>
          <a:prstGeom prst="rect">
            <a:avLst/>
          </a:prstGeom>
          <a:noFill/>
        </p:spPr>
        <p:txBody>
          <a:bodyPr wrap="none" rtlCol="0">
            <a:spAutoFit/>
          </a:bodyPr>
          <a:lstStyle/>
          <a:p>
            <a:r>
              <a:rPr lang="en-US" sz="1400" b="1" dirty="0" smtClean="0">
                <a:solidFill>
                  <a:srgbClr val="79DCFF"/>
                </a:solidFill>
              </a:rPr>
              <a:t>4.7u2</a:t>
            </a:r>
            <a:endParaRPr lang="en-US" sz="1400" b="1" dirty="0">
              <a:solidFill>
                <a:srgbClr val="79DCFF"/>
              </a:solidFill>
            </a:endParaRPr>
          </a:p>
        </p:txBody>
      </p:sp>
      <p:sp>
        <p:nvSpPr>
          <p:cNvPr id="14" name="TextBox 13"/>
          <p:cNvSpPr txBox="1"/>
          <p:nvPr/>
        </p:nvSpPr>
        <p:spPr>
          <a:xfrm>
            <a:off x="7467600" y="2590800"/>
            <a:ext cx="641522" cy="307777"/>
          </a:xfrm>
          <a:prstGeom prst="rect">
            <a:avLst/>
          </a:prstGeom>
          <a:noFill/>
        </p:spPr>
        <p:txBody>
          <a:bodyPr wrap="none" rtlCol="0">
            <a:spAutoFit/>
          </a:bodyPr>
          <a:lstStyle/>
          <a:p>
            <a:r>
              <a:rPr lang="en-US" sz="1400" b="1" dirty="0" smtClean="0">
                <a:solidFill>
                  <a:srgbClr val="2B2FD9"/>
                </a:solidFill>
              </a:rPr>
              <a:t>4.1u2</a:t>
            </a:r>
            <a:endParaRPr lang="en-US" sz="1400" b="1" dirty="0">
              <a:solidFill>
                <a:srgbClr val="2B2FD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0"/>
            <a:ext cx="8534400" cy="3508653"/>
          </a:xfrm>
          <a:prstGeom prst="rect">
            <a:avLst/>
          </a:prstGeom>
          <a:noFill/>
        </p:spPr>
        <p:txBody>
          <a:bodyPr wrap="square" rtlCol="0">
            <a:spAutoFit/>
          </a:bodyPr>
          <a:lstStyle/>
          <a:p>
            <a:pPr algn="ctr"/>
            <a:r>
              <a:rPr lang="en-US" sz="4000" dirty="0" smtClean="0"/>
              <a:t>“3G” / STAR Coordination</a:t>
            </a:r>
          </a:p>
          <a:p>
            <a:pPr algn="ctr"/>
            <a:endParaRPr lang="en-US" sz="2000" dirty="0"/>
          </a:p>
          <a:p>
            <a:pPr>
              <a:buFont typeface="Wingdings" pitchFamily="2" charset="2"/>
              <a:buChar char="Ø"/>
            </a:pPr>
            <a:endParaRPr lang="en-US" sz="1600" dirty="0" smtClean="0"/>
          </a:p>
          <a:p>
            <a:pPr>
              <a:buFont typeface="Wingdings" pitchFamily="2" charset="2"/>
              <a:buChar char="Ø"/>
            </a:pPr>
            <a:r>
              <a:rPr lang="en-US" dirty="0" smtClean="0"/>
              <a:t>  Append SDR’s to EDRs collocated in NPROVS+  </a:t>
            </a:r>
            <a:r>
              <a:rPr lang="en-US" dirty="0" smtClean="0"/>
              <a:t> </a:t>
            </a:r>
            <a:r>
              <a:rPr lang="en-US" dirty="0" smtClean="0"/>
              <a:t>	</a:t>
            </a:r>
            <a:r>
              <a:rPr lang="en-US" dirty="0" smtClean="0"/>
              <a:t>…							</a:t>
            </a:r>
            <a:endParaRPr lang="en-US" dirty="0" smtClean="0"/>
          </a:p>
          <a:p>
            <a:pPr lvl="3">
              <a:buFont typeface="Wingdings" pitchFamily="2" charset="2"/>
              <a:buChar char="v"/>
            </a:pPr>
            <a:r>
              <a:rPr lang="en-US" dirty="0" smtClean="0"/>
              <a:t> 	</a:t>
            </a:r>
            <a:r>
              <a:rPr lang="en-US" b="1" dirty="0" smtClean="0"/>
              <a:t>Special  GRUAN, IR/MW, RO collocation dataset for </a:t>
            </a:r>
            <a:r>
              <a:rPr lang="en-US" b="1" dirty="0" smtClean="0"/>
              <a:t>	uncertainty </a:t>
            </a:r>
            <a:r>
              <a:rPr lang="en-US" b="1" dirty="0" smtClean="0"/>
              <a:t>characterization studies (</a:t>
            </a:r>
            <a:r>
              <a:rPr lang="en-US" b="1" dirty="0" err="1" smtClean="0"/>
              <a:t>Calbet</a:t>
            </a:r>
            <a:r>
              <a:rPr lang="en-US" b="1" dirty="0" smtClean="0"/>
              <a:t> …)</a:t>
            </a:r>
          </a:p>
          <a:p>
            <a:pPr lvl="3">
              <a:buFont typeface="Wingdings" pitchFamily="2" charset="2"/>
              <a:buChar char="v"/>
            </a:pPr>
            <a:endParaRPr lang="en-US" b="1" dirty="0" smtClean="0"/>
          </a:p>
          <a:p>
            <a:pPr lvl="3">
              <a:buFont typeface="Wingdings" pitchFamily="2" charset="2"/>
              <a:buChar char="v"/>
            </a:pPr>
            <a:r>
              <a:rPr lang="en-US" b="1" dirty="0" smtClean="0"/>
              <a:t> </a:t>
            </a:r>
            <a:r>
              <a:rPr lang="en-US" b="1" dirty="0" smtClean="0"/>
              <a:t>   Radiance propagation problem</a:t>
            </a:r>
            <a:r>
              <a:rPr lang="en-US" dirty="0" smtClean="0"/>
              <a:t> </a:t>
            </a:r>
            <a:r>
              <a:rPr lang="en-US" dirty="0" smtClean="0"/>
              <a:t>	</a:t>
            </a:r>
            <a:r>
              <a:rPr lang="en-US" dirty="0" smtClean="0"/>
              <a:t>…  </a:t>
            </a:r>
            <a:endParaRPr lang="en-US" dirty="0" smtClean="0"/>
          </a:p>
          <a:p>
            <a:pPr lvl="3">
              <a:buFont typeface="Wingdings" pitchFamily="2" charset="2"/>
              <a:buChar char="v"/>
            </a:pPr>
            <a:endParaRPr lang="en-US" dirty="0" smtClean="0"/>
          </a:p>
          <a:p>
            <a:pPr>
              <a:buFont typeface="Wingdings" pitchFamily="2" charset="2"/>
              <a:buChar char="Ø"/>
            </a:pPr>
            <a:endParaRPr lang="en-US" sz="2000" i="1" dirty="0" smtClean="0"/>
          </a:p>
        </p:txBody>
      </p:sp>
      <p:sp>
        <p:nvSpPr>
          <p:cNvPr id="3" name="Slide Number Placeholder 2"/>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13</a:t>
            </a:fld>
            <a:endParaRPr lang="en-US">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14</a:t>
            </a:fld>
            <a:endParaRPr lang="en-US">
              <a:solidFill>
                <a:srgbClr val="000000"/>
              </a:solidFill>
            </a:endParaRPr>
          </a:p>
        </p:txBody>
      </p:sp>
      <p:pic>
        <p:nvPicPr>
          <p:cNvPr id="115714" name="Picture 2" descr="C:\Users\tony.reale\Desktop\1ma.jpg"/>
          <p:cNvPicPr>
            <a:picLocks noChangeAspect="1" noChangeArrowheads="1"/>
          </p:cNvPicPr>
          <p:nvPr/>
        </p:nvPicPr>
        <p:blipFill>
          <a:blip r:embed="rId2" cstate="print"/>
          <a:srcRect/>
          <a:stretch>
            <a:fillRect/>
          </a:stretch>
        </p:blipFill>
        <p:spPr bwMode="auto">
          <a:xfrm>
            <a:off x="533400" y="3829050"/>
            <a:ext cx="8077200" cy="2876550"/>
          </a:xfrm>
          <a:prstGeom prst="rect">
            <a:avLst/>
          </a:prstGeom>
          <a:noFill/>
        </p:spPr>
      </p:pic>
      <p:pic>
        <p:nvPicPr>
          <p:cNvPr id="115715" name="Picture 3" descr="C:\Users\tony.reale\Desktop\2npp.jpg"/>
          <p:cNvPicPr>
            <a:picLocks noChangeAspect="1" noChangeArrowheads="1"/>
          </p:cNvPicPr>
          <p:nvPr/>
        </p:nvPicPr>
        <p:blipFill>
          <a:blip r:embed="rId3" cstate="print"/>
          <a:srcRect/>
          <a:stretch>
            <a:fillRect/>
          </a:stretch>
        </p:blipFill>
        <p:spPr bwMode="auto">
          <a:xfrm>
            <a:off x="609600" y="990601"/>
            <a:ext cx="8001000" cy="2743199"/>
          </a:xfrm>
          <a:prstGeom prst="rect">
            <a:avLst/>
          </a:prstGeom>
          <a:noFill/>
        </p:spPr>
      </p:pic>
      <p:sp>
        <p:nvSpPr>
          <p:cNvPr id="5" name="TextBox 4"/>
          <p:cNvSpPr txBox="1"/>
          <p:nvPr/>
        </p:nvSpPr>
        <p:spPr>
          <a:xfrm>
            <a:off x="914400" y="1723072"/>
            <a:ext cx="1992853" cy="1477328"/>
          </a:xfrm>
          <a:prstGeom prst="rect">
            <a:avLst/>
          </a:prstGeom>
          <a:noFill/>
        </p:spPr>
        <p:txBody>
          <a:bodyPr wrap="none" rtlCol="0">
            <a:spAutoFit/>
          </a:bodyPr>
          <a:lstStyle/>
          <a:p>
            <a:r>
              <a:rPr lang="en-US" b="1" dirty="0" smtClean="0"/>
              <a:t>7000</a:t>
            </a:r>
          </a:p>
          <a:p>
            <a:r>
              <a:rPr lang="en-US" b="1" dirty="0" smtClean="0"/>
              <a:t>S-NPP</a:t>
            </a:r>
          </a:p>
          <a:p>
            <a:r>
              <a:rPr lang="en-US" b="1" dirty="0" smtClean="0"/>
              <a:t>+/- 1hr, 50km</a:t>
            </a:r>
          </a:p>
          <a:p>
            <a:endParaRPr lang="en-US" b="1" dirty="0" smtClean="0"/>
          </a:p>
          <a:p>
            <a:r>
              <a:rPr lang="en-US" b="1" dirty="0" smtClean="0"/>
              <a:t>4000 IR pass QC</a:t>
            </a:r>
            <a:endParaRPr lang="en-US" b="1" dirty="0"/>
          </a:p>
        </p:txBody>
      </p:sp>
      <p:sp>
        <p:nvSpPr>
          <p:cNvPr id="6" name="TextBox 5"/>
          <p:cNvSpPr txBox="1"/>
          <p:nvPr/>
        </p:nvSpPr>
        <p:spPr>
          <a:xfrm>
            <a:off x="838200" y="4572000"/>
            <a:ext cx="1992853" cy="1477328"/>
          </a:xfrm>
          <a:prstGeom prst="rect">
            <a:avLst/>
          </a:prstGeom>
          <a:noFill/>
        </p:spPr>
        <p:txBody>
          <a:bodyPr wrap="none" rtlCol="0">
            <a:spAutoFit/>
          </a:bodyPr>
          <a:lstStyle/>
          <a:p>
            <a:r>
              <a:rPr lang="en-US" b="1" dirty="0" smtClean="0"/>
              <a:t>5000</a:t>
            </a:r>
          </a:p>
          <a:p>
            <a:r>
              <a:rPr lang="en-US" b="1" dirty="0" err="1" smtClean="0"/>
              <a:t>MetOp</a:t>
            </a:r>
            <a:endParaRPr lang="en-US" b="1" dirty="0" smtClean="0"/>
          </a:p>
          <a:p>
            <a:r>
              <a:rPr lang="en-US" b="1" dirty="0" smtClean="0"/>
              <a:t>+/- 1hr, 50km</a:t>
            </a:r>
          </a:p>
          <a:p>
            <a:endParaRPr lang="en-US" b="1" dirty="0" smtClean="0"/>
          </a:p>
          <a:p>
            <a:r>
              <a:rPr lang="en-US" b="1" dirty="0" smtClean="0"/>
              <a:t>2500 IR pass QC</a:t>
            </a:r>
            <a:endParaRPr lang="en-US" b="1" dirty="0"/>
          </a:p>
        </p:txBody>
      </p:sp>
      <p:sp>
        <p:nvSpPr>
          <p:cNvPr id="7" name="TextBox 6"/>
          <p:cNvSpPr txBox="1"/>
          <p:nvPr/>
        </p:nvSpPr>
        <p:spPr>
          <a:xfrm>
            <a:off x="2819400" y="533400"/>
            <a:ext cx="4168642" cy="523220"/>
          </a:xfrm>
          <a:prstGeom prst="rect">
            <a:avLst/>
          </a:prstGeom>
          <a:noFill/>
        </p:spPr>
        <p:txBody>
          <a:bodyPr wrap="none" rtlCol="0">
            <a:spAutoFit/>
          </a:bodyPr>
          <a:lstStyle/>
          <a:p>
            <a:r>
              <a:rPr lang="en-US" sz="2800" b="1" dirty="0" smtClean="0"/>
              <a:t>N P R O V S +  at STAR</a:t>
            </a:r>
            <a:endParaRPr lang="en-US"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15</a:t>
            </a:fld>
            <a:endParaRPr lang="en-US">
              <a:solidFill>
                <a:srgbClr val="000000"/>
              </a:solidFill>
            </a:endParaRPr>
          </a:p>
        </p:txBody>
      </p:sp>
      <p:pic>
        <p:nvPicPr>
          <p:cNvPr id="116739" name="Picture 3"/>
          <p:cNvPicPr>
            <a:picLocks noChangeAspect="1" noChangeArrowheads="1"/>
          </p:cNvPicPr>
          <p:nvPr/>
        </p:nvPicPr>
        <p:blipFill>
          <a:blip r:embed="rId2" cstate="print"/>
          <a:srcRect/>
          <a:stretch>
            <a:fillRect/>
          </a:stretch>
        </p:blipFill>
        <p:spPr bwMode="auto">
          <a:xfrm>
            <a:off x="1019175" y="838200"/>
            <a:ext cx="7105650" cy="5405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16</a:t>
            </a:fld>
            <a:endParaRPr lang="en-US">
              <a:solidFill>
                <a:srgbClr val="000000"/>
              </a:solidFill>
            </a:endParaRPr>
          </a:p>
        </p:txBody>
      </p:sp>
      <p:sp>
        <p:nvSpPr>
          <p:cNvPr id="3" name="Rectangle 2"/>
          <p:cNvSpPr/>
          <p:nvPr/>
        </p:nvSpPr>
        <p:spPr>
          <a:xfrm>
            <a:off x="1295400" y="1143000"/>
            <a:ext cx="6934200" cy="4801314"/>
          </a:xfrm>
          <a:prstGeom prst="rect">
            <a:avLst/>
          </a:prstGeom>
        </p:spPr>
        <p:txBody>
          <a:bodyPr wrap="square">
            <a:spAutoFit/>
          </a:bodyPr>
          <a:lstStyle/>
          <a:p>
            <a:r>
              <a:rPr lang="en-US" dirty="0" smtClean="0"/>
              <a:t>A </a:t>
            </a:r>
            <a:r>
              <a:rPr lang="en-US" dirty="0" smtClean="0"/>
              <a:t>conclusion from this work that might relate most to you is that GRUAN uncertainties of temperature and humidity are given at a pressure level individually, more or less with all levels uncorrelated. </a:t>
            </a:r>
            <a:endParaRPr lang="en-US" dirty="0" smtClean="0"/>
          </a:p>
          <a:p>
            <a:endParaRPr lang="en-US" dirty="0" smtClean="0"/>
          </a:p>
          <a:p>
            <a:r>
              <a:rPr lang="en-US" dirty="0" smtClean="0"/>
              <a:t>To </a:t>
            </a:r>
            <a:r>
              <a:rPr lang="en-US" dirty="0" smtClean="0"/>
              <a:t>properly propagate these uncertainties into radiance space the complete uncertainty covariance matrix for T and humidity from GRUAN is needed. This has been summarized in Fig. 5 of the above mentioned paper (green line, totally correlated uncertainties between levels, and orange line, totally uncorrelated uncertainties between levels). </a:t>
            </a:r>
            <a:endParaRPr lang="en-US" dirty="0" smtClean="0"/>
          </a:p>
          <a:p>
            <a:endParaRPr lang="en-US" dirty="0" smtClean="0"/>
          </a:p>
          <a:p>
            <a:r>
              <a:rPr lang="en-US" dirty="0" smtClean="0"/>
              <a:t>So </a:t>
            </a:r>
            <a:r>
              <a:rPr lang="en-US" dirty="0" smtClean="0"/>
              <a:t>basically, there is a need to estimate these uncertainty </a:t>
            </a:r>
            <a:r>
              <a:rPr lang="en-US" dirty="0" err="1" smtClean="0"/>
              <a:t>covariances</a:t>
            </a:r>
            <a:r>
              <a:rPr lang="en-US" dirty="0" smtClean="0"/>
              <a:t> for GRUAN. This, I believe, has been recognized by the GRUAN community</a:t>
            </a:r>
            <a:r>
              <a:rPr lang="en-US" dirty="0" smtClean="0"/>
              <a:t>.</a:t>
            </a:r>
          </a:p>
          <a:p>
            <a:endParaRPr lang="en-US" dirty="0" smtClean="0"/>
          </a:p>
          <a:p>
            <a:r>
              <a:rPr lang="en-US" dirty="0" smtClean="0"/>
              <a:t>				</a:t>
            </a:r>
            <a:r>
              <a:rPr lang="en-US" sz="1600" i="1" dirty="0" smtClean="0"/>
              <a:t>Xavier </a:t>
            </a:r>
            <a:r>
              <a:rPr lang="en-US" sz="1600" i="1" dirty="0" err="1" smtClean="0"/>
              <a:t>Calbet</a:t>
            </a:r>
            <a:endParaRPr lang="en-US" sz="1600" i="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17</a:t>
            </a:fld>
            <a:endParaRPr lang="en-US">
              <a:solidFill>
                <a:srgbClr val="000000"/>
              </a:solidFill>
            </a:endParaRPr>
          </a:p>
        </p:txBody>
      </p:sp>
      <p:sp>
        <p:nvSpPr>
          <p:cNvPr id="3" name="Rectangle 2"/>
          <p:cNvSpPr/>
          <p:nvPr/>
        </p:nvSpPr>
        <p:spPr>
          <a:xfrm>
            <a:off x="609600" y="1143000"/>
            <a:ext cx="8077200" cy="646331"/>
          </a:xfrm>
          <a:prstGeom prst="rect">
            <a:avLst/>
          </a:prstGeom>
        </p:spPr>
        <p:txBody>
          <a:bodyPr wrap="square">
            <a:spAutoFit/>
          </a:bodyPr>
          <a:lstStyle/>
          <a:p>
            <a:r>
              <a:rPr lang="en-US" dirty="0" smtClean="0"/>
              <a:t>The channels used range from 1400 to 1900 cm−1 , covering practically all atmospheric levels from around 700 </a:t>
            </a:r>
            <a:r>
              <a:rPr lang="en-US" dirty="0" err="1" smtClean="0"/>
              <a:t>hPa</a:t>
            </a:r>
            <a:r>
              <a:rPr lang="en-US" dirty="0" smtClean="0"/>
              <a:t> and above.</a:t>
            </a:r>
            <a:endParaRPr lang="en-US" dirty="0"/>
          </a:p>
        </p:txBody>
      </p:sp>
      <p:sp>
        <p:nvSpPr>
          <p:cNvPr id="4" name="Rectangle 3"/>
          <p:cNvSpPr/>
          <p:nvPr/>
        </p:nvSpPr>
        <p:spPr>
          <a:xfrm>
            <a:off x="638628" y="1905000"/>
            <a:ext cx="7924800" cy="646331"/>
          </a:xfrm>
          <a:prstGeom prst="rect">
            <a:avLst/>
          </a:prstGeom>
        </p:spPr>
        <p:txBody>
          <a:bodyPr wrap="square">
            <a:spAutoFit/>
          </a:bodyPr>
          <a:lstStyle/>
          <a:p>
            <a:r>
              <a:rPr lang="en-US" dirty="0" smtClean="0"/>
              <a:t>Its spectral resolution for this particular </a:t>
            </a:r>
            <a:r>
              <a:rPr lang="en-US" dirty="0" smtClean="0"/>
              <a:t>LBLRTM lies </a:t>
            </a:r>
            <a:r>
              <a:rPr lang="en-US" dirty="0" err="1" smtClean="0"/>
              <a:t>bewteen</a:t>
            </a:r>
            <a:r>
              <a:rPr lang="en-US" dirty="0" smtClean="0"/>
              <a:t> 0.00025 and 0.0005 cm−1 </a:t>
            </a:r>
            <a:r>
              <a:rPr lang="en-US" dirty="0" smtClean="0"/>
              <a:t>is </a:t>
            </a:r>
            <a:r>
              <a:rPr lang="en-US" dirty="0" smtClean="0"/>
              <a:t>considered as a standard by the IR RTM community. </a:t>
            </a:r>
            <a:endParaRPr lang="en-US" dirty="0"/>
          </a:p>
        </p:txBody>
      </p:sp>
      <p:sp>
        <p:nvSpPr>
          <p:cNvPr id="5" name="Rectangle 4"/>
          <p:cNvSpPr/>
          <p:nvPr/>
        </p:nvSpPr>
        <p:spPr>
          <a:xfrm>
            <a:off x="631368" y="4038600"/>
            <a:ext cx="8001000" cy="646331"/>
          </a:xfrm>
          <a:prstGeom prst="rect">
            <a:avLst/>
          </a:prstGeom>
        </p:spPr>
        <p:txBody>
          <a:bodyPr wrap="square">
            <a:spAutoFit/>
          </a:bodyPr>
          <a:lstStyle/>
          <a:p>
            <a:r>
              <a:rPr lang="en-US" dirty="0" smtClean="0"/>
              <a:t>GSICS </a:t>
            </a:r>
            <a:r>
              <a:rPr lang="en-US" dirty="0" smtClean="0"/>
              <a:t>community has declared IASI as a standard to which all other IR satellite sensors 25 can reference to (</a:t>
            </a:r>
            <a:r>
              <a:rPr lang="en-US" dirty="0" err="1" smtClean="0"/>
              <a:t>Hewison</a:t>
            </a:r>
            <a:r>
              <a:rPr lang="en-US" dirty="0" smtClean="0"/>
              <a:t> et al., 2013).</a:t>
            </a:r>
            <a:endParaRPr lang="en-US" dirty="0"/>
          </a:p>
        </p:txBody>
      </p:sp>
      <p:sp>
        <p:nvSpPr>
          <p:cNvPr id="6" name="Rectangle 5"/>
          <p:cNvSpPr/>
          <p:nvPr/>
        </p:nvSpPr>
        <p:spPr>
          <a:xfrm>
            <a:off x="631368" y="2743200"/>
            <a:ext cx="8001000" cy="1200329"/>
          </a:xfrm>
          <a:prstGeom prst="rect">
            <a:avLst/>
          </a:prstGeom>
        </p:spPr>
        <p:txBody>
          <a:bodyPr wrap="square">
            <a:spAutoFit/>
          </a:bodyPr>
          <a:lstStyle/>
          <a:p>
            <a:r>
              <a:rPr lang="en-US" dirty="0" smtClean="0"/>
              <a:t>IASI, </a:t>
            </a:r>
            <a:r>
              <a:rPr lang="en-US" dirty="0" smtClean="0"/>
              <a:t>is </a:t>
            </a:r>
            <a:r>
              <a:rPr lang="en-US" dirty="0" smtClean="0"/>
              <a:t>a Fourier transform spectrometer currently on board </a:t>
            </a:r>
            <a:r>
              <a:rPr lang="en-US" dirty="0" smtClean="0"/>
              <a:t> </a:t>
            </a:r>
            <a:r>
              <a:rPr lang="en-US" dirty="0" err="1" smtClean="0"/>
              <a:t>Metop</a:t>
            </a:r>
            <a:r>
              <a:rPr lang="en-US" dirty="0" smtClean="0"/>
              <a:t>-A and </a:t>
            </a:r>
            <a:r>
              <a:rPr lang="en-US" dirty="0" smtClean="0"/>
              <a:t>B with spectral </a:t>
            </a:r>
            <a:r>
              <a:rPr lang="en-US" dirty="0" smtClean="0"/>
              <a:t>range from 645 to 2760 cm−1 with a spectral sampling of 0.25 cm−1 , an </a:t>
            </a:r>
            <a:r>
              <a:rPr lang="en-US" dirty="0" err="1" smtClean="0"/>
              <a:t>apodized</a:t>
            </a:r>
            <a:r>
              <a:rPr lang="en-US" dirty="0" smtClean="0"/>
              <a:t> effective resolution of 0.5 cm−1 and with a spatial resolution of about 12 km at nadir</a:t>
            </a:r>
            <a:endParaRPr lang="en-US" dirty="0"/>
          </a:p>
        </p:txBody>
      </p:sp>
      <p:sp>
        <p:nvSpPr>
          <p:cNvPr id="7" name="Rectangle 6"/>
          <p:cNvSpPr/>
          <p:nvPr/>
        </p:nvSpPr>
        <p:spPr>
          <a:xfrm>
            <a:off x="642258" y="4800600"/>
            <a:ext cx="7772400" cy="1477328"/>
          </a:xfrm>
          <a:prstGeom prst="rect">
            <a:avLst/>
          </a:prstGeom>
        </p:spPr>
        <p:txBody>
          <a:bodyPr wrap="square">
            <a:spAutoFit/>
          </a:bodyPr>
          <a:lstStyle/>
          <a:p>
            <a:r>
              <a:rPr lang="en-US" dirty="0" smtClean="0"/>
              <a:t>GRUAN </a:t>
            </a:r>
            <a:r>
              <a:rPr lang="en-US" dirty="0" err="1" smtClean="0"/>
              <a:t>radiosonde</a:t>
            </a:r>
            <a:r>
              <a:rPr lang="en-US" dirty="0" smtClean="0"/>
              <a:t> (and uncertainty) profiles </a:t>
            </a:r>
            <a:r>
              <a:rPr lang="en-US" dirty="0" smtClean="0"/>
              <a:t>are smoothed with a mean filter of 100 points in the </a:t>
            </a:r>
            <a:r>
              <a:rPr lang="en-US" dirty="0" smtClean="0"/>
              <a:t>vertical as IASI </a:t>
            </a:r>
            <a:r>
              <a:rPr lang="en-US" dirty="0" smtClean="0"/>
              <a:t>measured radiances </a:t>
            </a:r>
            <a:r>
              <a:rPr lang="en-US" dirty="0" smtClean="0"/>
              <a:t>not </a:t>
            </a:r>
            <a:r>
              <a:rPr lang="en-US" dirty="0" smtClean="0"/>
              <a:t>sensitive to particular small scales in the vertical</a:t>
            </a:r>
            <a:r>
              <a:rPr lang="en-US" dirty="0" smtClean="0"/>
              <a:t>.</a:t>
            </a:r>
          </a:p>
          <a:p>
            <a:endParaRPr lang="en-US" dirty="0" smtClean="0"/>
          </a:p>
          <a:p>
            <a:r>
              <a:rPr lang="en-US" dirty="0" smtClean="0"/>
              <a:t>Manus only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18</a:t>
            </a:fld>
            <a:endParaRPr lang="en-US">
              <a:solidFill>
                <a:srgbClr val="000000"/>
              </a:solidFill>
            </a:endParaRPr>
          </a:p>
        </p:txBody>
      </p:sp>
      <p:pic>
        <p:nvPicPr>
          <p:cNvPr id="134146" name="Picture 2"/>
          <p:cNvPicPr>
            <a:picLocks noChangeAspect="1" noChangeArrowheads="1"/>
          </p:cNvPicPr>
          <p:nvPr/>
        </p:nvPicPr>
        <p:blipFill>
          <a:blip r:embed="rId2" cstate="print"/>
          <a:srcRect/>
          <a:stretch>
            <a:fillRect/>
          </a:stretch>
        </p:blipFill>
        <p:spPr bwMode="auto">
          <a:xfrm>
            <a:off x="1219200" y="762001"/>
            <a:ext cx="6858000" cy="4243388"/>
          </a:xfrm>
          <a:prstGeom prst="rect">
            <a:avLst/>
          </a:prstGeom>
          <a:noFill/>
          <a:ln w="9525">
            <a:noFill/>
            <a:miter lim="800000"/>
            <a:headEnd/>
            <a:tailEnd/>
          </a:ln>
        </p:spPr>
      </p:pic>
      <p:pic>
        <p:nvPicPr>
          <p:cNvPr id="134147" name="Picture 3"/>
          <p:cNvPicPr>
            <a:picLocks noChangeAspect="1" noChangeArrowheads="1"/>
          </p:cNvPicPr>
          <p:nvPr/>
        </p:nvPicPr>
        <p:blipFill>
          <a:blip r:embed="rId3" cstate="print"/>
          <a:srcRect/>
          <a:stretch>
            <a:fillRect/>
          </a:stretch>
        </p:blipFill>
        <p:spPr bwMode="auto">
          <a:xfrm>
            <a:off x="685800" y="4953000"/>
            <a:ext cx="7924800" cy="1295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19</a:t>
            </a:fld>
            <a:endParaRPr lang="en-US">
              <a:solidFill>
                <a:srgbClr val="000000"/>
              </a:solidFill>
            </a:endParaRPr>
          </a:p>
        </p:txBody>
      </p:sp>
      <p:pic>
        <p:nvPicPr>
          <p:cNvPr id="135170" name="Picture 2"/>
          <p:cNvPicPr>
            <a:picLocks noChangeAspect="1" noChangeArrowheads="1"/>
          </p:cNvPicPr>
          <p:nvPr/>
        </p:nvPicPr>
        <p:blipFill>
          <a:blip r:embed="rId2" cstate="print"/>
          <a:srcRect/>
          <a:stretch>
            <a:fillRect/>
          </a:stretch>
        </p:blipFill>
        <p:spPr bwMode="auto">
          <a:xfrm>
            <a:off x="1143000" y="838200"/>
            <a:ext cx="7238999" cy="4138613"/>
          </a:xfrm>
          <a:prstGeom prst="rect">
            <a:avLst/>
          </a:prstGeom>
          <a:noFill/>
          <a:ln w="9525">
            <a:noFill/>
            <a:miter lim="800000"/>
            <a:headEnd/>
            <a:tailEnd/>
          </a:ln>
        </p:spPr>
      </p:pic>
      <p:pic>
        <p:nvPicPr>
          <p:cNvPr id="135171" name="Picture 3"/>
          <p:cNvPicPr>
            <a:picLocks noChangeAspect="1" noChangeArrowheads="1"/>
          </p:cNvPicPr>
          <p:nvPr/>
        </p:nvPicPr>
        <p:blipFill>
          <a:blip r:embed="rId3" cstate="print"/>
          <a:srcRect/>
          <a:stretch>
            <a:fillRect/>
          </a:stretch>
        </p:blipFill>
        <p:spPr bwMode="auto">
          <a:xfrm>
            <a:off x="609600" y="5029200"/>
            <a:ext cx="8153400" cy="1295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48348"/>
            <a:ext cx="8077200" cy="3785652"/>
          </a:xfrm>
          <a:prstGeom prst="rect">
            <a:avLst/>
          </a:prstGeom>
          <a:noFill/>
        </p:spPr>
        <p:txBody>
          <a:bodyPr wrap="square" rtlCol="0">
            <a:spAutoFit/>
          </a:bodyPr>
          <a:lstStyle/>
          <a:p>
            <a:pPr algn="ctr"/>
            <a:r>
              <a:rPr lang="en-US" sz="4000" dirty="0">
                <a:solidFill>
                  <a:srgbClr val="000000"/>
                </a:solidFill>
              </a:rPr>
              <a:t>Outline</a:t>
            </a:r>
          </a:p>
          <a:p>
            <a:endParaRPr lang="en-US" sz="2000" dirty="0">
              <a:solidFill>
                <a:srgbClr val="000000"/>
              </a:solidFill>
            </a:endParaRPr>
          </a:p>
          <a:p>
            <a:pPr>
              <a:buFont typeface="Wingdings" pitchFamily="2" charset="2"/>
              <a:buChar char="§"/>
            </a:pPr>
            <a:r>
              <a:rPr lang="en-US" sz="2000" dirty="0">
                <a:solidFill>
                  <a:srgbClr val="000000"/>
                </a:solidFill>
              </a:rPr>
              <a:t> </a:t>
            </a:r>
            <a:r>
              <a:rPr lang="en-US" sz="2000" dirty="0" smtClean="0">
                <a:solidFill>
                  <a:srgbClr val="000000"/>
                </a:solidFill>
              </a:rPr>
              <a:t> </a:t>
            </a:r>
            <a:r>
              <a:rPr lang="en-US" sz="2000" dirty="0">
                <a:solidFill>
                  <a:srgbClr val="000000"/>
                </a:solidFill>
              </a:rPr>
              <a:t>	</a:t>
            </a:r>
            <a:r>
              <a:rPr lang="en-US" sz="2000" dirty="0" smtClean="0">
                <a:solidFill>
                  <a:srgbClr val="000000"/>
                </a:solidFill>
              </a:rPr>
              <a:t>GRUAN and NPROVS+ … </a:t>
            </a:r>
            <a:endParaRPr lang="en-US" sz="2000" dirty="0" smtClean="0">
              <a:solidFill>
                <a:srgbClr val="000000"/>
              </a:solidFill>
            </a:endParaRPr>
          </a:p>
          <a:p>
            <a:r>
              <a:rPr lang="en-US" sz="2000" dirty="0">
                <a:solidFill>
                  <a:srgbClr val="000000"/>
                </a:solidFill>
              </a:rPr>
              <a:t>	</a:t>
            </a:r>
            <a:endParaRPr lang="en-US" sz="2000" dirty="0" smtClean="0">
              <a:solidFill>
                <a:srgbClr val="000000"/>
              </a:solidFill>
            </a:endParaRPr>
          </a:p>
          <a:p>
            <a:pPr>
              <a:buFont typeface="Wingdings" pitchFamily="2" charset="2"/>
              <a:buChar char="§"/>
            </a:pPr>
            <a:r>
              <a:rPr lang="en-US" sz="2000" dirty="0" smtClean="0">
                <a:solidFill>
                  <a:srgbClr val="000000"/>
                </a:solidFill>
              </a:rPr>
              <a:t> 	GRUAN Uncertainty and Analytical </a:t>
            </a:r>
            <a:r>
              <a:rPr lang="en-US" sz="2000" dirty="0" smtClean="0">
                <a:solidFill>
                  <a:srgbClr val="000000"/>
                </a:solidFill>
              </a:rPr>
              <a:t>Integration (IR)</a:t>
            </a:r>
            <a:endParaRPr lang="en-US" sz="2000" dirty="0" smtClean="0">
              <a:solidFill>
                <a:srgbClr val="000000"/>
              </a:solidFill>
            </a:endParaRPr>
          </a:p>
          <a:p>
            <a:pPr lvl="2">
              <a:buFont typeface="Courier New" pitchFamily="49" charset="0"/>
              <a:buChar char="o"/>
            </a:pPr>
            <a:r>
              <a:rPr lang="en-US" sz="2000" dirty="0" smtClean="0">
                <a:solidFill>
                  <a:srgbClr val="000000"/>
                </a:solidFill>
              </a:rPr>
              <a:t> EDR cal/</a:t>
            </a:r>
            <a:r>
              <a:rPr lang="en-US" sz="2000" dirty="0" err="1" smtClean="0">
                <a:solidFill>
                  <a:srgbClr val="000000"/>
                </a:solidFill>
              </a:rPr>
              <a:t>val</a:t>
            </a:r>
            <a:r>
              <a:rPr lang="en-US" sz="2000" dirty="0" smtClean="0">
                <a:solidFill>
                  <a:srgbClr val="000000"/>
                </a:solidFill>
              </a:rPr>
              <a:t>	…Geophysical space  </a:t>
            </a:r>
          </a:p>
          <a:p>
            <a:pPr lvl="2">
              <a:buFont typeface="Courier New" pitchFamily="49" charset="0"/>
              <a:buChar char="o"/>
            </a:pPr>
            <a:r>
              <a:rPr lang="en-US" sz="2000" dirty="0" smtClean="0">
                <a:solidFill>
                  <a:srgbClr val="000000"/>
                </a:solidFill>
              </a:rPr>
              <a:t> SDR cal/</a:t>
            </a:r>
            <a:r>
              <a:rPr lang="en-US" sz="2000" dirty="0" err="1" smtClean="0">
                <a:solidFill>
                  <a:srgbClr val="000000"/>
                </a:solidFill>
              </a:rPr>
              <a:t>val</a:t>
            </a:r>
            <a:r>
              <a:rPr lang="en-US" sz="2000" dirty="0" smtClean="0">
                <a:solidFill>
                  <a:srgbClr val="000000"/>
                </a:solidFill>
              </a:rPr>
              <a:t>	…Radiance (</a:t>
            </a:r>
            <a:r>
              <a:rPr lang="en-US" sz="2000" i="1" dirty="0" smtClean="0">
                <a:solidFill>
                  <a:srgbClr val="000000"/>
                </a:solidFill>
              </a:rPr>
              <a:t>IR, MW</a:t>
            </a:r>
            <a:r>
              <a:rPr lang="en-US" sz="2000" dirty="0" smtClean="0">
                <a:solidFill>
                  <a:srgbClr val="000000"/>
                </a:solidFill>
              </a:rPr>
              <a:t>) space, </a:t>
            </a:r>
            <a:r>
              <a:rPr lang="en-US" sz="2000" dirty="0" smtClean="0">
                <a:solidFill>
                  <a:srgbClr val="000000"/>
                </a:solidFill>
              </a:rPr>
              <a:t>RTM</a:t>
            </a:r>
          </a:p>
          <a:p>
            <a:pPr lvl="3">
              <a:buFont typeface="Arial" pitchFamily="34" charset="0"/>
              <a:buChar char="•"/>
            </a:pPr>
            <a:r>
              <a:rPr lang="en-US" sz="2000" dirty="0" smtClean="0">
                <a:solidFill>
                  <a:srgbClr val="000000"/>
                </a:solidFill>
              </a:rPr>
              <a:t> </a:t>
            </a:r>
            <a:r>
              <a:rPr lang="en-US" sz="2000" b="1" dirty="0" err="1" smtClean="0">
                <a:solidFill>
                  <a:srgbClr val="FF0000"/>
                </a:solidFill>
              </a:rPr>
              <a:t>Calbet</a:t>
            </a:r>
            <a:r>
              <a:rPr lang="en-US" sz="2000" b="1" dirty="0" smtClean="0">
                <a:solidFill>
                  <a:srgbClr val="FF0000"/>
                </a:solidFill>
              </a:rPr>
              <a:t> paper examples </a:t>
            </a:r>
            <a:endParaRPr lang="en-US" sz="2000" b="1" i="1" dirty="0" smtClean="0">
              <a:solidFill>
                <a:srgbClr val="FF0000"/>
              </a:solidFill>
            </a:endParaRPr>
          </a:p>
          <a:p>
            <a:pPr>
              <a:buFont typeface="Wingdings" pitchFamily="2" charset="2"/>
              <a:buChar char="§"/>
            </a:pPr>
            <a:endParaRPr lang="en-US" sz="2000" dirty="0">
              <a:solidFill>
                <a:srgbClr val="000000"/>
              </a:solidFill>
            </a:endParaRPr>
          </a:p>
          <a:p>
            <a:pPr>
              <a:buFont typeface="Wingdings" pitchFamily="2" charset="2"/>
              <a:buChar char="§"/>
            </a:pPr>
            <a:endParaRPr lang="en-US" sz="2000" dirty="0" smtClean="0">
              <a:solidFill>
                <a:srgbClr val="000000"/>
              </a:solidFill>
            </a:endParaRPr>
          </a:p>
          <a:p>
            <a:pPr>
              <a:buFont typeface="Wingdings" pitchFamily="2" charset="2"/>
              <a:buChar char="§"/>
            </a:pPr>
            <a:r>
              <a:rPr lang="en-US" sz="2000" dirty="0" smtClean="0">
                <a:solidFill>
                  <a:srgbClr val="000000"/>
                </a:solidFill>
              </a:rPr>
              <a:t> 	</a:t>
            </a:r>
            <a:r>
              <a:rPr lang="en-US" sz="2000" dirty="0" smtClean="0">
                <a:solidFill>
                  <a:srgbClr val="000000"/>
                </a:solidFill>
              </a:rPr>
              <a:t>Path Forward</a:t>
            </a:r>
            <a:endParaRPr lang="en-US" dirty="0">
              <a:solidFill>
                <a:schemeClr val="bg1">
                  <a:lumMod val="65000"/>
                </a:schemeClr>
              </a:solidFill>
            </a:endParaRPr>
          </a:p>
        </p:txBody>
      </p:sp>
      <p:sp>
        <p:nvSpPr>
          <p:cNvPr id="3" name="Slide Number Placeholder 2"/>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a:t>
            </a:fld>
            <a:endParaRPr lang="en-US">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20</a:t>
            </a:fld>
            <a:endParaRPr lang="en-US">
              <a:solidFill>
                <a:srgbClr val="000000"/>
              </a:solidFill>
            </a:endParaRPr>
          </a:p>
        </p:txBody>
      </p:sp>
      <p:pic>
        <p:nvPicPr>
          <p:cNvPr id="125953" name="Picture 1"/>
          <p:cNvPicPr>
            <a:picLocks noChangeAspect="1" noChangeArrowheads="1"/>
          </p:cNvPicPr>
          <p:nvPr/>
        </p:nvPicPr>
        <p:blipFill>
          <a:blip r:embed="rId2" cstate="print"/>
          <a:srcRect/>
          <a:stretch>
            <a:fillRect/>
          </a:stretch>
        </p:blipFill>
        <p:spPr bwMode="auto">
          <a:xfrm>
            <a:off x="914400" y="762000"/>
            <a:ext cx="7543800" cy="4119563"/>
          </a:xfrm>
          <a:prstGeom prst="rect">
            <a:avLst/>
          </a:prstGeom>
          <a:noFill/>
          <a:ln w="9525">
            <a:noFill/>
            <a:miter lim="800000"/>
            <a:headEnd/>
            <a:tailEnd/>
          </a:ln>
        </p:spPr>
      </p:pic>
      <p:pic>
        <p:nvPicPr>
          <p:cNvPr id="125954" name="Picture 2"/>
          <p:cNvPicPr>
            <a:picLocks noChangeAspect="1" noChangeArrowheads="1"/>
          </p:cNvPicPr>
          <p:nvPr/>
        </p:nvPicPr>
        <p:blipFill>
          <a:blip r:embed="rId3" cstate="print"/>
          <a:srcRect/>
          <a:stretch>
            <a:fillRect/>
          </a:stretch>
        </p:blipFill>
        <p:spPr bwMode="auto">
          <a:xfrm>
            <a:off x="381000" y="4648200"/>
            <a:ext cx="8382000"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21</a:t>
            </a:fld>
            <a:endParaRPr lang="en-US">
              <a:solidFill>
                <a:srgbClr val="000000"/>
              </a:solidFill>
            </a:endParaRPr>
          </a:p>
        </p:txBody>
      </p:sp>
      <p:pic>
        <p:nvPicPr>
          <p:cNvPr id="130054" name="Picture 6"/>
          <p:cNvPicPr>
            <a:picLocks noChangeAspect="1" noChangeArrowheads="1"/>
          </p:cNvPicPr>
          <p:nvPr/>
        </p:nvPicPr>
        <p:blipFill>
          <a:blip r:embed="rId2" cstate="print"/>
          <a:srcRect/>
          <a:stretch>
            <a:fillRect/>
          </a:stretch>
        </p:blipFill>
        <p:spPr bwMode="auto">
          <a:xfrm>
            <a:off x="457200" y="838200"/>
            <a:ext cx="7924800" cy="4105275"/>
          </a:xfrm>
          <a:prstGeom prst="rect">
            <a:avLst/>
          </a:prstGeom>
          <a:noFill/>
          <a:ln w="9525">
            <a:noFill/>
            <a:miter lim="800000"/>
            <a:headEnd/>
            <a:tailEnd/>
          </a:ln>
        </p:spPr>
      </p:pic>
      <p:pic>
        <p:nvPicPr>
          <p:cNvPr id="130055" name="Picture 7"/>
          <p:cNvPicPr>
            <a:picLocks noChangeAspect="1" noChangeArrowheads="1"/>
          </p:cNvPicPr>
          <p:nvPr/>
        </p:nvPicPr>
        <p:blipFill>
          <a:blip r:embed="rId3" cstate="print"/>
          <a:srcRect/>
          <a:stretch>
            <a:fillRect/>
          </a:stretch>
        </p:blipFill>
        <p:spPr bwMode="auto">
          <a:xfrm>
            <a:off x="533400" y="4876800"/>
            <a:ext cx="8305800" cy="12858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22</a:t>
            </a:fld>
            <a:endParaRPr lang="en-US">
              <a:solidFill>
                <a:srgbClr val="000000"/>
              </a:solidFill>
            </a:endParaRPr>
          </a:p>
        </p:txBody>
      </p:sp>
      <p:pic>
        <p:nvPicPr>
          <p:cNvPr id="131074" name="Picture 2"/>
          <p:cNvPicPr>
            <a:picLocks noChangeAspect="1" noChangeArrowheads="1"/>
          </p:cNvPicPr>
          <p:nvPr/>
        </p:nvPicPr>
        <p:blipFill>
          <a:blip r:embed="rId2" cstate="print"/>
          <a:srcRect/>
          <a:stretch>
            <a:fillRect/>
          </a:stretch>
        </p:blipFill>
        <p:spPr bwMode="auto">
          <a:xfrm>
            <a:off x="762001" y="838200"/>
            <a:ext cx="7696200" cy="4095750"/>
          </a:xfrm>
          <a:prstGeom prst="rect">
            <a:avLst/>
          </a:prstGeom>
          <a:noFill/>
          <a:ln w="9525">
            <a:noFill/>
            <a:miter lim="800000"/>
            <a:headEnd/>
            <a:tailEnd/>
          </a:ln>
        </p:spPr>
      </p:pic>
      <p:pic>
        <p:nvPicPr>
          <p:cNvPr id="131075" name="Picture 3"/>
          <p:cNvPicPr>
            <a:picLocks noChangeAspect="1" noChangeArrowheads="1"/>
          </p:cNvPicPr>
          <p:nvPr/>
        </p:nvPicPr>
        <p:blipFill>
          <a:blip r:embed="rId3" cstate="print"/>
          <a:srcRect/>
          <a:stretch>
            <a:fillRect/>
          </a:stretch>
        </p:blipFill>
        <p:spPr bwMode="auto">
          <a:xfrm>
            <a:off x="381000" y="4972050"/>
            <a:ext cx="8382000" cy="12001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23</a:t>
            </a:fld>
            <a:endParaRPr lang="en-US">
              <a:solidFill>
                <a:srgbClr val="000000"/>
              </a:solidFill>
            </a:endParaRPr>
          </a:p>
        </p:txBody>
      </p:sp>
      <p:pic>
        <p:nvPicPr>
          <p:cNvPr id="132098" name="Picture 2"/>
          <p:cNvPicPr>
            <a:picLocks noChangeAspect="1" noChangeArrowheads="1"/>
          </p:cNvPicPr>
          <p:nvPr/>
        </p:nvPicPr>
        <p:blipFill>
          <a:blip r:embed="rId2" cstate="print"/>
          <a:srcRect/>
          <a:stretch>
            <a:fillRect/>
          </a:stretch>
        </p:blipFill>
        <p:spPr bwMode="auto">
          <a:xfrm>
            <a:off x="533400" y="762000"/>
            <a:ext cx="8001000" cy="4495799"/>
          </a:xfrm>
          <a:prstGeom prst="rect">
            <a:avLst/>
          </a:prstGeom>
          <a:noFill/>
          <a:ln w="9525">
            <a:noFill/>
            <a:miter lim="800000"/>
            <a:headEnd/>
            <a:tailEnd/>
          </a:ln>
        </p:spPr>
      </p:pic>
      <p:pic>
        <p:nvPicPr>
          <p:cNvPr id="132099" name="Picture 3"/>
          <p:cNvPicPr>
            <a:picLocks noChangeAspect="1" noChangeArrowheads="1"/>
          </p:cNvPicPr>
          <p:nvPr/>
        </p:nvPicPr>
        <p:blipFill>
          <a:blip r:embed="rId3" cstate="print"/>
          <a:srcRect/>
          <a:stretch>
            <a:fillRect/>
          </a:stretch>
        </p:blipFill>
        <p:spPr bwMode="auto">
          <a:xfrm>
            <a:off x="381000" y="5372100"/>
            <a:ext cx="8458200" cy="8001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24</a:t>
            </a:fld>
            <a:endParaRPr lang="en-US">
              <a:solidFill>
                <a:srgbClr val="000000"/>
              </a:solidFill>
            </a:endParaRPr>
          </a:p>
        </p:txBody>
      </p:sp>
      <p:pic>
        <p:nvPicPr>
          <p:cNvPr id="133122" name="Picture 2"/>
          <p:cNvPicPr>
            <a:picLocks noChangeAspect="1" noChangeArrowheads="1"/>
          </p:cNvPicPr>
          <p:nvPr/>
        </p:nvPicPr>
        <p:blipFill>
          <a:blip r:embed="rId2" cstate="print"/>
          <a:srcRect/>
          <a:stretch>
            <a:fillRect/>
          </a:stretch>
        </p:blipFill>
        <p:spPr bwMode="auto">
          <a:xfrm>
            <a:off x="381000" y="838200"/>
            <a:ext cx="8582025" cy="5029200"/>
          </a:xfrm>
          <a:prstGeom prst="rect">
            <a:avLst/>
          </a:prstGeom>
          <a:noFill/>
          <a:ln w="9525">
            <a:noFill/>
            <a:miter lim="800000"/>
            <a:headEnd/>
            <a:tailEnd/>
          </a:ln>
        </p:spPr>
      </p:pic>
      <p:sp>
        <p:nvSpPr>
          <p:cNvPr id="4" name="TextBox 3"/>
          <p:cNvSpPr txBox="1"/>
          <p:nvPr/>
        </p:nvSpPr>
        <p:spPr>
          <a:xfrm>
            <a:off x="2590800" y="6172200"/>
            <a:ext cx="4647426" cy="369332"/>
          </a:xfrm>
          <a:prstGeom prst="rect">
            <a:avLst/>
          </a:prstGeom>
          <a:noFill/>
        </p:spPr>
        <p:txBody>
          <a:bodyPr wrap="none" rtlCol="0">
            <a:spAutoFit/>
          </a:bodyPr>
          <a:lstStyle/>
          <a:p>
            <a:r>
              <a:rPr lang="en-US" dirty="0" smtClean="0"/>
              <a:t>Final visual inspection to determine clear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28600" y="762000"/>
            <a:ext cx="28194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GSICS  Calibrated Sensor Data</a:t>
            </a:r>
          </a:p>
          <a:p>
            <a:pPr algn="ctr"/>
            <a:endParaRPr lang="en-US" b="1" dirty="0" smtClean="0"/>
          </a:p>
          <a:p>
            <a:pPr algn="ctr"/>
            <a:r>
              <a:rPr lang="en-US" b="1" dirty="0" smtClean="0"/>
              <a:t>(IR, MW)</a:t>
            </a:r>
            <a:endParaRPr lang="en-US" b="1" dirty="0"/>
          </a:p>
        </p:txBody>
      </p:sp>
      <p:sp>
        <p:nvSpPr>
          <p:cNvPr id="5" name="Oval 4"/>
          <p:cNvSpPr/>
          <p:nvPr/>
        </p:nvSpPr>
        <p:spPr>
          <a:xfrm>
            <a:off x="6172200" y="762000"/>
            <a:ext cx="28194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ICVS …  Calibrated Sensor Data</a:t>
            </a:r>
          </a:p>
          <a:p>
            <a:pPr algn="ctr"/>
            <a:endParaRPr lang="en-US" b="1" dirty="0" smtClean="0"/>
          </a:p>
          <a:p>
            <a:pPr algn="ctr"/>
            <a:r>
              <a:rPr lang="en-US" b="1" dirty="0" smtClean="0"/>
              <a:t>(IR, MW)</a:t>
            </a:r>
          </a:p>
          <a:p>
            <a:pPr algn="ctr"/>
            <a:endParaRPr lang="en-US" b="1" dirty="0" smtClean="0"/>
          </a:p>
          <a:p>
            <a:pPr algn="ctr"/>
            <a:r>
              <a:rPr lang="en-US" b="1" dirty="0" smtClean="0"/>
              <a:t>(?)</a:t>
            </a:r>
            <a:endParaRPr lang="en-US" b="1" dirty="0"/>
          </a:p>
        </p:txBody>
      </p:sp>
      <p:sp>
        <p:nvSpPr>
          <p:cNvPr id="7" name="Rounded Rectangle 6"/>
          <p:cNvSpPr/>
          <p:nvPr/>
        </p:nvSpPr>
        <p:spPr>
          <a:xfrm>
            <a:off x="3352800" y="1828800"/>
            <a:ext cx="25146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GRUAN  (NPROVS+)</a:t>
            </a:r>
          </a:p>
          <a:p>
            <a:pPr algn="ctr"/>
            <a:r>
              <a:rPr lang="en-US" b="1" dirty="0" err="1" smtClean="0"/>
              <a:t>Radiosonde</a:t>
            </a:r>
            <a:endParaRPr lang="en-US" b="1" dirty="0" smtClean="0"/>
          </a:p>
          <a:p>
            <a:pPr algn="ctr"/>
            <a:endParaRPr lang="en-US" b="1" dirty="0" smtClean="0"/>
          </a:p>
          <a:p>
            <a:pPr algn="ctr"/>
            <a:r>
              <a:rPr lang="en-US" b="1" dirty="0" smtClean="0"/>
              <a:t>(Ancillary, SASBE…)</a:t>
            </a:r>
            <a:endParaRPr lang="en-US" b="1" dirty="0"/>
          </a:p>
        </p:txBody>
      </p:sp>
      <p:sp>
        <p:nvSpPr>
          <p:cNvPr id="8" name="Rectangle 7"/>
          <p:cNvSpPr/>
          <p:nvPr/>
        </p:nvSpPr>
        <p:spPr>
          <a:xfrm>
            <a:off x="2895600" y="4114800"/>
            <a:ext cx="37338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Sampling  Constraints </a:t>
            </a:r>
          </a:p>
          <a:p>
            <a:pPr algn="ctr"/>
            <a:r>
              <a:rPr lang="en-US" b="1" dirty="0" smtClean="0"/>
              <a:t>Propagate to Radiance  (Uncertainty)</a:t>
            </a:r>
          </a:p>
          <a:p>
            <a:pPr algn="ctr"/>
            <a:r>
              <a:rPr lang="en-US" b="1" dirty="0" smtClean="0"/>
              <a:t>Consistency  Testing (</a:t>
            </a:r>
            <a:r>
              <a:rPr lang="en-US" b="1" dirty="0" err="1" smtClean="0"/>
              <a:t>Immler</a:t>
            </a:r>
            <a:r>
              <a:rPr lang="en-US" b="1" dirty="0" smtClean="0"/>
              <a:t>)</a:t>
            </a:r>
          </a:p>
          <a:p>
            <a:pPr algn="ctr"/>
            <a:r>
              <a:rPr lang="en-US" b="1" dirty="0" smtClean="0"/>
              <a:t>Sigma</a:t>
            </a:r>
          </a:p>
          <a:p>
            <a:pPr algn="ctr"/>
            <a:r>
              <a:rPr lang="en-US" b="1" i="1" dirty="0" smtClean="0">
                <a:solidFill>
                  <a:srgbClr val="92D050"/>
                </a:solidFill>
              </a:rPr>
              <a:t>Double Difference </a:t>
            </a:r>
          </a:p>
        </p:txBody>
      </p:sp>
      <p:sp>
        <p:nvSpPr>
          <p:cNvPr id="9" name="TextBox 8"/>
          <p:cNvSpPr txBox="1"/>
          <p:nvPr/>
        </p:nvSpPr>
        <p:spPr>
          <a:xfrm>
            <a:off x="1219200" y="6031468"/>
            <a:ext cx="6965176" cy="369332"/>
          </a:xfrm>
          <a:prstGeom prst="rect">
            <a:avLst/>
          </a:prstGeom>
          <a:noFill/>
        </p:spPr>
        <p:txBody>
          <a:bodyPr wrap="none" rtlCol="0">
            <a:spAutoFit/>
          </a:bodyPr>
          <a:lstStyle/>
          <a:p>
            <a:r>
              <a:rPr lang="en-US" dirty="0" smtClean="0"/>
              <a:t>Objective:  Can GRUAN help verify the “accuracy” of GSICS adjustments </a:t>
            </a:r>
            <a:endParaRPr lang="en-US" dirty="0"/>
          </a:p>
        </p:txBody>
      </p:sp>
      <p:sp>
        <p:nvSpPr>
          <p:cNvPr id="11" name="TextBox 10"/>
          <p:cNvSpPr txBox="1"/>
          <p:nvPr/>
        </p:nvSpPr>
        <p:spPr>
          <a:xfrm>
            <a:off x="1905000" y="152400"/>
            <a:ext cx="5441682" cy="523220"/>
          </a:xfrm>
          <a:prstGeom prst="rect">
            <a:avLst/>
          </a:prstGeom>
          <a:noFill/>
        </p:spPr>
        <p:txBody>
          <a:bodyPr wrap="none" rtlCol="0">
            <a:spAutoFit/>
          </a:bodyPr>
          <a:lstStyle/>
          <a:p>
            <a:r>
              <a:rPr lang="en-US" sz="2800" dirty="0" smtClean="0"/>
              <a:t>Preliminary Experiment Straw-man</a:t>
            </a:r>
            <a:endParaRPr lang="en-US" sz="2800" dirty="0"/>
          </a:p>
        </p:txBody>
      </p:sp>
      <p:sp>
        <p:nvSpPr>
          <p:cNvPr id="12" name="Slide Number Placeholder 11"/>
          <p:cNvSpPr>
            <a:spLocks noGrp="1"/>
          </p:cNvSpPr>
          <p:nvPr>
            <p:ph type="sldNum" sz="quarter" idx="12"/>
          </p:nvPr>
        </p:nvSpPr>
        <p:spPr/>
        <p:txBody>
          <a:bodyPr/>
          <a:lstStyle/>
          <a:p>
            <a:fld id="{D49D3676-5ED8-4508-8285-E1DD2F1D2BE2}" type="slidenum">
              <a:rPr lang="en-US" smtClean="0"/>
              <a:pPr/>
              <a:t>25</a:t>
            </a:fld>
            <a:endParaRPr lang="en-US"/>
          </a:p>
        </p:txBody>
      </p:sp>
      <p:cxnSp>
        <p:nvCxnSpPr>
          <p:cNvPr id="14" name="Straight Arrow Connector 13"/>
          <p:cNvCxnSpPr>
            <a:stCxn id="3" idx="5"/>
          </p:cNvCxnSpPr>
          <p:nvPr/>
        </p:nvCxnSpPr>
        <p:spPr>
          <a:xfrm>
            <a:off x="2635108" y="2648183"/>
            <a:ext cx="641492" cy="3236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3"/>
          </p:cNvCxnSpPr>
          <p:nvPr/>
        </p:nvCxnSpPr>
        <p:spPr>
          <a:xfrm flipH="1">
            <a:off x="5911708" y="2648183"/>
            <a:ext cx="673384" cy="3424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648200" y="3505200"/>
            <a:ext cx="4104" cy="6096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705600" y="5029200"/>
            <a:ext cx="533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2286000" y="5029200"/>
            <a:ext cx="5334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609600" y="4343400"/>
            <a:ext cx="1600200" cy="13716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Collocations for radiance propagation studies</a:t>
            </a:r>
          </a:p>
          <a:p>
            <a:pPr algn="ctr"/>
            <a:r>
              <a:rPr lang="en-US" sz="1000" b="1" dirty="0" smtClean="0"/>
              <a:t>G</a:t>
            </a:r>
            <a:r>
              <a:rPr lang="en-US" sz="1000" b="1" dirty="0" smtClean="0"/>
              <a:t>SICS </a:t>
            </a:r>
          </a:p>
          <a:p>
            <a:pPr algn="ctr"/>
            <a:endParaRPr lang="en-US" b="1" dirty="0" smtClean="0"/>
          </a:p>
          <a:p>
            <a:pPr algn="ctr"/>
            <a:r>
              <a:rPr lang="en-US" sz="1000" b="1" dirty="0" smtClean="0"/>
              <a:t>(IR, MW)</a:t>
            </a:r>
            <a:endParaRPr lang="en-US" sz="1000" b="1" dirty="0"/>
          </a:p>
        </p:txBody>
      </p:sp>
      <p:sp>
        <p:nvSpPr>
          <p:cNvPr id="60" name="Oval 59"/>
          <p:cNvSpPr/>
          <p:nvPr/>
        </p:nvSpPr>
        <p:spPr>
          <a:xfrm>
            <a:off x="7239000" y="4343400"/>
            <a:ext cx="1600200" cy="13716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Collocations for radiance propagation</a:t>
            </a:r>
          </a:p>
          <a:p>
            <a:pPr algn="ctr"/>
            <a:r>
              <a:rPr lang="en-US" sz="1000" b="1" dirty="0" smtClean="0"/>
              <a:t>studies</a:t>
            </a:r>
          </a:p>
          <a:p>
            <a:pPr algn="ctr"/>
            <a:r>
              <a:rPr lang="en-US" sz="1000" b="1" dirty="0" smtClean="0"/>
              <a:t>ICVS … </a:t>
            </a:r>
          </a:p>
          <a:p>
            <a:pPr algn="ctr"/>
            <a:endParaRPr lang="en-US" b="1" dirty="0" smtClean="0"/>
          </a:p>
          <a:p>
            <a:pPr algn="ctr"/>
            <a:r>
              <a:rPr lang="en-US" sz="1000" b="1" dirty="0" smtClean="0"/>
              <a:t>(IR, MW)</a:t>
            </a:r>
            <a:endParaRPr lang="en-US" sz="1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49154"/>
            <a:ext cx="8458200" cy="5047536"/>
          </a:xfrm>
          <a:prstGeom prst="rect">
            <a:avLst/>
          </a:prstGeom>
          <a:noFill/>
        </p:spPr>
        <p:txBody>
          <a:bodyPr wrap="square" rtlCol="0">
            <a:spAutoFit/>
          </a:bodyPr>
          <a:lstStyle/>
          <a:p>
            <a:pPr algn="ctr"/>
            <a:r>
              <a:rPr lang="en-US" sz="3200" dirty="0" smtClean="0">
                <a:solidFill>
                  <a:srgbClr val="000000"/>
                </a:solidFill>
              </a:rPr>
              <a:t>Summary</a:t>
            </a:r>
            <a:endParaRPr lang="en-US" sz="3200" dirty="0">
              <a:solidFill>
                <a:srgbClr val="000000"/>
              </a:solidFill>
            </a:endParaRPr>
          </a:p>
          <a:p>
            <a:pPr>
              <a:buFont typeface="Wingdings" pitchFamily="2" charset="2"/>
              <a:buChar char="§"/>
            </a:pPr>
            <a:r>
              <a:rPr lang="en-US" sz="2000" dirty="0">
                <a:solidFill>
                  <a:srgbClr val="000000"/>
                </a:solidFill>
              </a:rPr>
              <a:t> 	</a:t>
            </a:r>
            <a:r>
              <a:rPr lang="en-US" dirty="0" smtClean="0">
                <a:solidFill>
                  <a:srgbClr val="000000"/>
                </a:solidFill>
              </a:rPr>
              <a:t>GRUAN provides global “reference “observations of atmospheric ECV  </a:t>
            </a:r>
            <a:endParaRPr lang="en-US" dirty="0" smtClean="0">
              <a:solidFill>
                <a:srgbClr val="000000"/>
              </a:solidFill>
            </a:endParaRPr>
          </a:p>
          <a:p>
            <a:pPr>
              <a:buFont typeface="Wingdings" pitchFamily="2" charset="2"/>
              <a:buChar char="§"/>
            </a:pPr>
            <a:endParaRPr lang="en-US" dirty="0">
              <a:solidFill>
                <a:srgbClr val="000000"/>
              </a:solidFill>
            </a:endParaRPr>
          </a:p>
          <a:p>
            <a:pPr>
              <a:buFont typeface="Wingdings" pitchFamily="2" charset="2"/>
              <a:buChar char="§"/>
            </a:pPr>
            <a:r>
              <a:rPr lang="en-US" dirty="0">
                <a:solidFill>
                  <a:srgbClr val="000000"/>
                </a:solidFill>
              </a:rPr>
              <a:t> 	</a:t>
            </a:r>
            <a:r>
              <a:rPr lang="en-US" dirty="0" smtClean="0">
                <a:solidFill>
                  <a:srgbClr val="000000"/>
                </a:solidFill>
              </a:rPr>
              <a:t>These routinely collocated with multiple satellites (NPROVS+, GAIA-	CLIM…)  </a:t>
            </a:r>
            <a:endParaRPr lang="en-US" dirty="0" smtClean="0">
              <a:solidFill>
                <a:srgbClr val="000000"/>
              </a:solidFill>
            </a:endParaRPr>
          </a:p>
          <a:p>
            <a:pPr>
              <a:buFont typeface="Wingdings" pitchFamily="2" charset="2"/>
              <a:buChar char="§"/>
            </a:pPr>
            <a:endParaRPr lang="en-US" dirty="0">
              <a:solidFill>
                <a:srgbClr val="000000"/>
              </a:solidFill>
            </a:endParaRPr>
          </a:p>
          <a:p>
            <a:pPr>
              <a:buFont typeface="Wingdings" pitchFamily="2" charset="2"/>
              <a:buChar char="§"/>
            </a:pPr>
            <a:r>
              <a:rPr lang="en-US" dirty="0">
                <a:solidFill>
                  <a:srgbClr val="000000"/>
                </a:solidFill>
              </a:rPr>
              <a:t> 	</a:t>
            </a:r>
            <a:r>
              <a:rPr lang="en-US" dirty="0" smtClean="0">
                <a:solidFill>
                  <a:srgbClr val="000000"/>
                </a:solidFill>
              </a:rPr>
              <a:t>Satellites and GRUAN are synergistic; better targeting needed  </a:t>
            </a:r>
            <a:endParaRPr lang="en-US" dirty="0" smtClean="0">
              <a:solidFill>
                <a:srgbClr val="000000"/>
              </a:solidFill>
            </a:endParaRPr>
          </a:p>
          <a:p>
            <a:r>
              <a:rPr lang="en-US" dirty="0" smtClean="0">
                <a:solidFill>
                  <a:srgbClr val="000000"/>
                </a:solidFill>
              </a:rPr>
              <a:t>          </a:t>
            </a:r>
          </a:p>
          <a:p>
            <a:pPr>
              <a:buFont typeface="Wingdings" pitchFamily="2" charset="2"/>
              <a:buChar char="§"/>
            </a:pPr>
            <a:r>
              <a:rPr lang="en-US" dirty="0" smtClean="0">
                <a:solidFill>
                  <a:srgbClr val="000000"/>
                </a:solidFill>
              </a:rPr>
              <a:t> 	</a:t>
            </a:r>
            <a:r>
              <a:rPr lang="en-US" dirty="0" smtClean="0">
                <a:solidFill>
                  <a:srgbClr val="000000"/>
                </a:solidFill>
              </a:rPr>
              <a:t>3G Workshop provides some initial studies </a:t>
            </a:r>
            <a:r>
              <a:rPr lang="en-US" dirty="0" err="1" smtClean="0">
                <a:solidFill>
                  <a:srgbClr val="000000"/>
                </a:solidFill>
              </a:rPr>
              <a:t>wrt</a:t>
            </a:r>
            <a:r>
              <a:rPr lang="en-US" dirty="0" smtClean="0">
                <a:solidFill>
                  <a:srgbClr val="000000"/>
                </a:solidFill>
              </a:rPr>
              <a:t> radiance 	propagation problem </a:t>
            </a:r>
            <a:r>
              <a:rPr lang="en-US" dirty="0" smtClean="0">
                <a:solidFill>
                  <a:srgbClr val="FF0000"/>
                </a:solidFill>
              </a:rPr>
              <a:t>(</a:t>
            </a:r>
            <a:r>
              <a:rPr lang="en-US" dirty="0" err="1" smtClean="0">
                <a:solidFill>
                  <a:srgbClr val="FF0000"/>
                </a:solidFill>
              </a:rPr>
              <a:t>Calbet</a:t>
            </a:r>
            <a:r>
              <a:rPr lang="en-US" dirty="0" smtClean="0">
                <a:solidFill>
                  <a:srgbClr val="FF0000"/>
                </a:solidFill>
              </a:rPr>
              <a:t> et.al …)</a:t>
            </a:r>
            <a:endParaRPr lang="en-US" dirty="0" smtClean="0">
              <a:solidFill>
                <a:srgbClr val="FF0000"/>
              </a:solidFill>
            </a:endParaRPr>
          </a:p>
          <a:p>
            <a:pPr>
              <a:buFont typeface="Wingdings" pitchFamily="2" charset="2"/>
              <a:buChar char="§"/>
            </a:pPr>
            <a:endParaRPr lang="en-US" dirty="0">
              <a:solidFill>
                <a:srgbClr val="000000"/>
              </a:solidFill>
            </a:endParaRPr>
          </a:p>
          <a:p>
            <a:pPr>
              <a:buFont typeface="Wingdings" pitchFamily="2" charset="2"/>
              <a:buChar char="§"/>
            </a:pPr>
            <a:r>
              <a:rPr lang="en-US" dirty="0">
                <a:solidFill>
                  <a:srgbClr val="000000"/>
                </a:solidFill>
              </a:rPr>
              <a:t> 	</a:t>
            </a:r>
            <a:r>
              <a:rPr lang="en-US" dirty="0" smtClean="0">
                <a:solidFill>
                  <a:srgbClr val="000000"/>
                </a:solidFill>
              </a:rPr>
              <a:t>Need for uncertainty vertical correlation …</a:t>
            </a:r>
          </a:p>
          <a:p>
            <a:r>
              <a:rPr lang="en-US" dirty="0" smtClean="0">
                <a:solidFill>
                  <a:srgbClr val="000000"/>
                </a:solidFill>
              </a:rPr>
              <a:t> </a:t>
            </a:r>
            <a:endParaRPr lang="en-US" dirty="0" smtClean="0">
              <a:solidFill>
                <a:srgbClr val="000000"/>
              </a:solidFill>
            </a:endParaRPr>
          </a:p>
          <a:p>
            <a:pPr>
              <a:buFont typeface="Wingdings" pitchFamily="2" charset="2"/>
              <a:buChar char="§"/>
            </a:pPr>
            <a:r>
              <a:rPr lang="en-US" dirty="0" smtClean="0">
                <a:solidFill>
                  <a:srgbClr val="000000"/>
                </a:solidFill>
              </a:rPr>
              <a:t> 	Sigma and SASBE</a:t>
            </a:r>
          </a:p>
          <a:p>
            <a:r>
              <a:rPr lang="en-US" dirty="0" smtClean="0">
                <a:solidFill>
                  <a:srgbClr val="000000"/>
                </a:solidFill>
              </a:rPr>
              <a:t> </a:t>
            </a:r>
            <a:endParaRPr lang="en-US" dirty="0" smtClean="0">
              <a:solidFill>
                <a:srgbClr val="000000"/>
              </a:solidFill>
            </a:endParaRPr>
          </a:p>
          <a:p>
            <a:pPr>
              <a:buFont typeface="Wingdings" pitchFamily="2" charset="2"/>
              <a:buChar char="§"/>
            </a:pPr>
            <a:r>
              <a:rPr lang="en-US" dirty="0" smtClean="0">
                <a:solidFill>
                  <a:srgbClr val="000000"/>
                </a:solidFill>
              </a:rPr>
              <a:t> 	</a:t>
            </a:r>
            <a:r>
              <a:rPr lang="en-US" b="1" dirty="0" smtClean="0">
                <a:solidFill>
                  <a:srgbClr val="000000"/>
                </a:solidFill>
              </a:rPr>
              <a:t>Action(s):  GSICS Task Team (IR and MW) to design experiment 	using GRUAN observations</a:t>
            </a:r>
            <a:r>
              <a:rPr lang="en-US" b="1" i="1" dirty="0" smtClean="0">
                <a:solidFill>
                  <a:srgbClr val="000000"/>
                </a:solidFill>
              </a:rPr>
              <a:t> … </a:t>
            </a:r>
            <a:r>
              <a:rPr lang="en-US" b="1" dirty="0" smtClean="0">
                <a:solidFill>
                  <a:srgbClr val="C00000"/>
                </a:solidFill>
              </a:rPr>
              <a:t>(ICM-9, Helsinki, June, 2017) </a:t>
            </a:r>
            <a:r>
              <a:rPr lang="en-US" b="1" dirty="0" smtClean="0">
                <a:solidFill>
                  <a:srgbClr val="000000"/>
                </a:solidFill>
              </a:rPr>
              <a:t>	</a:t>
            </a:r>
            <a:r>
              <a:rPr lang="en-US" b="1" dirty="0" smtClean="0">
                <a:solidFill>
                  <a:srgbClr val="000000"/>
                </a:solidFill>
              </a:rPr>
              <a:t>  </a:t>
            </a:r>
            <a:endParaRPr lang="en-US" b="1" dirty="0">
              <a:solidFill>
                <a:schemeClr val="bg1">
                  <a:lumMod val="65000"/>
                </a:schemeClr>
              </a:solidFill>
            </a:endParaRPr>
          </a:p>
        </p:txBody>
      </p:sp>
      <p:sp>
        <p:nvSpPr>
          <p:cNvPr id="3" name="Slide Number Placeholder 2"/>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26</a:t>
            </a:fld>
            <a:endParaRPr lang="en-US">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3</a:t>
            </a:fld>
            <a:endParaRPr lang="en-US">
              <a:solidFill>
                <a:srgbClr val="000000"/>
              </a:solidFill>
            </a:endParaRPr>
          </a:p>
        </p:txBody>
      </p:sp>
      <p:pic>
        <p:nvPicPr>
          <p:cNvPr id="112642" name="Picture 2" descr="C:\Users\tony.reale\Desktop\gruan_sites_image.png"/>
          <p:cNvPicPr>
            <a:picLocks noChangeAspect="1" noChangeArrowheads="1"/>
          </p:cNvPicPr>
          <p:nvPr/>
        </p:nvPicPr>
        <p:blipFill>
          <a:blip r:embed="rId2" cstate="print"/>
          <a:srcRect/>
          <a:stretch>
            <a:fillRect/>
          </a:stretch>
        </p:blipFill>
        <p:spPr bwMode="auto">
          <a:xfrm>
            <a:off x="381000" y="762000"/>
            <a:ext cx="8305800" cy="5105400"/>
          </a:xfrm>
          <a:prstGeom prst="rect">
            <a:avLst/>
          </a:prstGeom>
          <a:noFill/>
        </p:spPr>
      </p:pic>
      <p:sp>
        <p:nvSpPr>
          <p:cNvPr id="4" name="TextBox 3"/>
          <p:cNvSpPr txBox="1"/>
          <p:nvPr/>
        </p:nvSpPr>
        <p:spPr>
          <a:xfrm>
            <a:off x="2438401" y="5867400"/>
            <a:ext cx="5486399" cy="923330"/>
          </a:xfrm>
          <a:prstGeom prst="rect">
            <a:avLst/>
          </a:prstGeom>
          <a:noFill/>
        </p:spPr>
        <p:txBody>
          <a:bodyPr wrap="square" rtlCol="0">
            <a:spAutoFit/>
          </a:bodyPr>
          <a:lstStyle/>
          <a:p>
            <a:pPr algn="ctr"/>
            <a:r>
              <a:rPr lang="en-US" b="1" dirty="0">
                <a:solidFill>
                  <a:srgbClr val="000000"/>
                </a:solidFill>
              </a:rPr>
              <a:t>Global Climate Observing System (GCOS)  Reference Upper Air Network (GRUAN</a:t>
            </a:r>
            <a:r>
              <a:rPr lang="en-US" b="1" dirty="0" smtClean="0">
                <a:solidFill>
                  <a:srgbClr val="000000"/>
                </a:solidFill>
              </a:rPr>
              <a:t>)</a:t>
            </a:r>
          </a:p>
          <a:p>
            <a:pPr algn="ctr"/>
            <a:r>
              <a:rPr lang="en-US" b="1" dirty="0" smtClean="0">
                <a:solidFill>
                  <a:srgbClr val="0070C0"/>
                </a:solidFill>
                <a:hlinkClick r:id="rId3"/>
              </a:rPr>
              <a:t>www.GRUAN.org</a:t>
            </a:r>
            <a:r>
              <a:rPr lang="en-US" b="1" dirty="0" smtClean="0">
                <a:solidFill>
                  <a:srgbClr val="0070C0"/>
                </a:solidFill>
              </a:rPr>
              <a:t> ….  </a:t>
            </a:r>
            <a:r>
              <a:rPr lang="en-US" b="1" dirty="0" smtClean="0">
                <a:solidFill>
                  <a:srgbClr val="FF0000"/>
                </a:solidFill>
              </a:rPr>
              <a:t>GRUAN Movie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4</a:t>
            </a:fld>
            <a:endParaRPr lang="en-US">
              <a:solidFill>
                <a:srgbClr val="000000"/>
              </a:solidFill>
            </a:endParaRPr>
          </a:p>
        </p:txBody>
      </p:sp>
      <p:sp>
        <p:nvSpPr>
          <p:cNvPr id="136193" name="Rectangle 1"/>
          <p:cNvSpPr>
            <a:spLocks noChangeArrowheads="1"/>
          </p:cNvSpPr>
          <p:nvPr/>
        </p:nvSpPr>
        <p:spPr bwMode="auto">
          <a:xfrm>
            <a:off x="1600200" y="989112"/>
            <a:ext cx="6019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GRUAN reference observations are calibrated through an unbroken traceability chain to SI or community standards with the uncertainty interval in each step in the chain fully characterized, meaning the resulting estimates can be used with high confidence that the true measurement is within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Arial" pitchFamily="34" charset="0"/>
                <a:ea typeface="Calibri" pitchFamily="34" charset="0"/>
                <a:cs typeface="Times New Roman" pitchFamily="18" charset="0"/>
              </a:rPr>
              <a:t>the interval. </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ea typeface="Calibri" pitchFamily="34" charset="0"/>
                <a:cs typeface="Times New Roman" pitchFamily="18" charset="0"/>
              </a:rPr>
              <a:t>Among the primary objectives of GRUAN is the constraining and inter-calibration of data from other more spatially extensive observing systems such as satellites and the current </a:t>
            </a:r>
            <a:r>
              <a:rPr kumimoji="0" lang="en-US" sz="2000" b="1" i="0" u="none" strike="noStrike" cap="none" normalizeH="0" baseline="0" dirty="0" err="1" smtClean="0">
                <a:ln>
                  <a:noFill/>
                </a:ln>
                <a:solidFill>
                  <a:srgbClr val="00B050"/>
                </a:solidFill>
                <a:effectLst/>
                <a:latin typeface="Arial" pitchFamily="34" charset="0"/>
                <a:ea typeface="Calibri" pitchFamily="34" charset="0"/>
                <a:cs typeface="Times New Roman" pitchFamily="18" charset="0"/>
              </a:rPr>
              <a:t>radiosonde</a:t>
            </a:r>
            <a:r>
              <a:rPr kumimoji="0" lang="en-US" sz="2000" b="1" i="0" u="none" strike="noStrike" cap="none" normalizeH="0" baseline="0" dirty="0" smtClean="0">
                <a:ln>
                  <a:noFill/>
                </a:ln>
                <a:solidFill>
                  <a:srgbClr val="00B050"/>
                </a:solidFill>
                <a:effectLst/>
                <a:latin typeface="Arial" pitchFamily="34" charset="0"/>
                <a:ea typeface="Calibri" pitchFamily="34" charset="0"/>
                <a:cs typeface="Times New Roman" pitchFamily="18" charset="0"/>
              </a:rPr>
              <a:t> network. </a:t>
            </a:r>
            <a:endParaRPr kumimoji="0" lang="en-US" sz="2000" b="1" i="0" u="none" strike="noStrike" cap="none" normalizeH="0" baseline="0" dirty="0" smtClean="0">
              <a:ln>
                <a:noFill/>
              </a:ln>
              <a:solidFill>
                <a:srgbClr val="00B05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5</a:t>
            </a:fld>
            <a:endParaRPr lang="en-US">
              <a:solidFill>
                <a:srgbClr val="000000"/>
              </a:solidFill>
            </a:endParaRPr>
          </a:p>
        </p:txBody>
      </p:sp>
      <p:sp>
        <p:nvSpPr>
          <p:cNvPr id="3" name="TextBox 2"/>
          <p:cNvSpPr txBox="1"/>
          <p:nvPr/>
        </p:nvSpPr>
        <p:spPr>
          <a:xfrm>
            <a:off x="1752600" y="838200"/>
            <a:ext cx="6781800" cy="5539978"/>
          </a:xfrm>
          <a:prstGeom prst="rect">
            <a:avLst/>
          </a:prstGeom>
          <a:noFill/>
        </p:spPr>
        <p:txBody>
          <a:bodyPr wrap="square" rtlCol="0">
            <a:spAutoFit/>
          </a:bodyPr>
          <a:lstStyle/>
          <a:p>
            <a:r>
              <a:rPr lang="en-US" sz="3600" b="1" dirty="0" smtClean="0"/>
              <a:t>    GRUAN Data Streams</a:t>
            </a:r>
          </a:p>
          <a:p>
            <a:endParaRPr lang="en-US" dirty="0" smtClean="0"/>
          </a:p>
          <a:p>
            <a:pPr lvl="2">
              <a:buFont typeface="Wingdings" pitchFamily="2" charset="2"/>
              <a:buChar char="Ø"/>
            </a:pPr>
            <a:r>
              <a:rPr lang="en-US" sz="2500" b="1" dirty="0" err="1" smtClean="0"/>
              <a:t>Radiosonde</a:t>
            </a:r>
            <a:r>
              <a:rPr lang="en-US" sz="2500" b="1" dirty="0" smtClean="0"/>
              <a:t> (T, RH)</a:t>
            </a:r>
          </a:p>
          <a:p>
            <a:pPr lvl="3">
              <a:buFont typeface="Wingdings" pitchFamily="2" charset="2"/>
              <a:buChar char="§"/>
            </a:pPr>
            <a:r>
              <a:rPr lang="en-US" sz="2500" b="1" dirty="0" smtClean="0"/>
              <a:t> </a:t>
            </a:r>
            <a:r>
              <a:rPr lang="en-US" sz="2500" b="1" dirty="0" err="1" smtClean="0"/>
              <a:t>Vaisala</a:t>
            </a:r>
            <a:r>
              <a:rPr lang="en-US" sz="2500" b="1" dirty="0" smtClean="0"/>
              <a:t> RS92 (v2, </a:t>
            </a:r>
            <a:r>
              <a:rPr lang="en-US" sz="2500" i="1" dirty="0" smtClean="0"/>
              <a:t>v3</a:t>
            </a:r>
            <a:r>
              <a:rPr lang="en-US" sz="2500" b="1" dirty="0" smtClean="0"/>
              <a:t>)</a:t>
            </a:r>
          </a:p>
          <a:p>
            <a:pPr lvl="3">
              <a:buFont typeface="Wingdings" pitchFamily="2" charset="2"/>
              <a:buChar char="§"/>
            </a:pPr>
            <a:r>
              <a:rPr lang="en-US" sz="2500" dirty="0" smtClean="0"/>
              <a:t> </a:t>
            </a:r>
            <a:r>
              <a:rPr lang="en-US" sz="2500" i="1" dirty="0" err="1" smtClean="0"/>
              <a:t>Vaisala</a:t>
            </a:r>
            <a:r>
              <a:rPr lang="en-US" sz="2500" i="1" dirty="0" smtClean="0"/>
              <a:t> RS41</a:t>
            </a:r>
          </a:p>
          <a:p>
            <a:pPr lvl="3">
              <a:buFont typeface="Wingdings" pitchFamily="2" charset="2"/>
              <a:buChar char="§"/>
            </a:pPr>
            <a:r>
              <a:rPr lang="en-US" sz="2500" i="1" dirty="0" smtClean="0"/>
              <a:t> </a:t>
            </a:r>
            <a:r>
              <a:rPr lang="en-US" sz="2500" i="1" dirty="0" smtClean="0"/>
              <a:t>CFH</a:t>
            </a:r>
          </a:p>
          <a:p>
            <a:pPr>
              <a:buFont typeface="Wingdings" pitchFamily="2" charset="2"/>
              <a:buChar char="Ø"/>
            </a:pPr>
            <a:endParaRPr lang="en-US" sz="2500" dirty="0" smtClean="0"/>
          </a:p>
          <a:p>
            <a:pPr lvl="2">
              <a:buFont typeface="Wingdings" pitchFamily="2" charset="2"/>
              <a:buChar char="Ø"/>
            </a:pPr>
            <a:r>
              <a:rPr lang="en-US" sz="2500" i="1" dirty="0" smtClean="0"/>
              <a:t>GNSS-TPW</a:t>
            </a:r>
          </a:p>
          <a:p>
            <a:pPr>
              <a:buFont typeface="Wingdings" pitchFamily="2" charset="2"/>
              <a:buChar char="Ø"/>
            </a:pPr>
            <a:endParaRPr lang="en-US" sz="2500" i="1" dirty="0" smtClean="0"/>
          </a:p>
          <a:p>
            <a:pPr lvl="2">
              <a:buFont typeface="Wingdings" pitchFamily="2" charset="2"/>
              <a:buChar char="Ø"/>
            </a:pPr>
            <a:r>
              <a:rPr lang="en-US" sz="2500" i="1" dirty="0" err="1" smtClean="0"/>
              <a:t>Lidar</a:t>
            </a:r>
            <a:endParaRPr lang="en-US" sz="2500" i="1" dirty="0" smtClean="0"/>
          </a:p>
          <a:p>
            <a:pPr>
              <a:buFont typeface="Wingdings" pitchFamily="2" charset="2"/>
              <a:buChar char="Ø"/>
            </a:pPr>
            <a:endParaRPr lang="en-US" sz="2500" i="1" dirty="0" smtClean="0"/>
          </a:p>
          <a:p>
            <a:pPr lvl="2">
              <a:buFont typeface="Wingdings" pitchFamily="2" charset="2"/>
              <a:buChar char="Ø"/>
            </a:pPr>
            <a:r>
              <a:rPr lang="en-US" sz="2500" i="1" dirty="0" smtClean="0"/>
              <a:t>MWR</a:t>
            </a:r>
          </a:p>
          <a:p>
            <a:pPr>
              <a:buFont typeface="Wingdings" pitchFamily="2" charset="2"/>
              <a:buChar char="Ø"/>
            </a:pPr>
            <a:endParaRPr lang="en-US" sz="2500" i="1" dirty="0" smtClean="0"/>
          </a:p>
          <a:p>
            <a:pPr lvl="2">
              <a:buFont typeface="Wingdings" pitchFamily="2" charset="2"/>
              <a:buChar char="Ø"/>
            </a:pPr>
            <a:r>
              <a:rPr lang="en-US" sz="2500" i="1" dirty="0" smtClean="0"/>
              <a:t>AERI …  (IR)</a:t>
            </a:r>
            <a:endParaRPr lang="en-US" sz="25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0A5738-A615-4EFF-98C5-4EBA71286036}" type="slidenum">
              <a:rPr lang="en-US" smtClean="0">
                <a:solidFill>
                  <a:srgbClr val="000000"/>
                </a:solidFill>
              </a:rPr>
              <a:pPr>
                <a:defRPr/>
              </a:pPr>
              <a:t>6</a:t>
            </a:fld>
            <a:endParaRPr lang="en-US">
              <a:solidFill>
                <a:srgbClr val="000000"/>
              </a:solidFill>
            </a:endParaRPr>
          </a:p>
        </p:txBody>
      </p:sp>
      <p:sp>
        <p:nvSpPr>
          <p:cNvPr id="33793" name="Rectangle 1"/>
          <p:cNvSpPr>
            <a:spLocks noChangeArrowheads="1"/>
          </p:cNvSpPr>
          <p:nvPr/>
        </p:nvSpPr>
        <p:spPr bwMode="auto">
          <a:xfrm>
            <a:off x="1143000" y="1502926"/>
            <a:ext cx="73152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222222"/>
                </a:solidFill>
                <a:effectLst/>
                <a:latin typeface="Arial" pitchFamily="34" charset="0"/>
                <a:cs typeface="Arial" pitchFamily="34" charset="0"/>
              </a:rPr>
              <a:t>connect between GRUAN  and GSICS could be:</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i="1" dirty="0">
              <a:solidFill>
                <a:srgbClr val="222222"/>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222222"/>
                </a:solidFill>
                <a:effectLst/>
                <a:latin typeface="Arial" pitchFamily="34" charset="0"/>
                <a:cs typeface="Arial" pitchFamily="34" charset="0"/>
              </a:rPr>
              <a:t>"GSICS could provide travelling reference (in space, </a:t>
            </a:r>
            <a:r>
              <a:rPr kumimoji="0" lang="en-US" sz="2000" b="0" i="1" u="none" strike="noStrike" cap="none" normalizeH="0" baseline="0" dirty="0" err="1" smtClean="0">
                <a:ln>
                  <a:noFill/>
                </a:ln>
                <a:solidFill>
                  <a:srgbClr val="222222"/>
                </a:solidFill>
                <a:effectLst/>
                <a:latin typeface="Arial" pitchFamily="34" charset="0"/>
                <a:cs typeface="Arial" pitchFamily="34" charset="0"/>
              </a:rPr>
              <a:t>eg</a:t>
            </a:r>
            <a:r>
              <a:rPr kumimoji="0" lang="en-US" sz="2000" b="0" i="1" u="none" strike="noStrike" cap="none" normalizeH="0" baseline="0" dirty="0" smtClean="0">
                <a:ln>
                  <a:noFill/>
                </a:ln>
                <a:solidFill>
                  <a:srgbClr val="222222"/>
                </a:solidFill>
                <a:effectLst/>
                <a:latin typeface="Arial" pitchFamily="34" charset="0"/>
                <a:cs typeface="Arial" pitchFamily="34" charset="0"/>
              </a:rPr>
              <a:t> </a:t>
            </a:r>
            <a:r>
              <a:rPr kumimoji="0" lang="en-US" sz="2000" b="0" i="1" u="none" strike="noStrike" cap="none" normalizeH="0" baseline="0" dirty="0" err="1" smtClean="0">
                <a:ln>
                  <a:noFill/>
                </a:ln>
                <a:solidFill>
                  <a:srgbClr val="222222"/>
                </a:solidFill>
                <a:effectLst/>
                <a:latin typeface="Arial" pitchFamily="34" charset="0"/>
                <a:cs typeface="Arial" pitchFamily="34" charset="0"/>
              </a:rPr>
              <a:t>CrIS</a:t>
            </a:r>
            <a:r>
              <a:rPr kumimoji="0" lang="en-US" sz="2000" b="0" i="1" u="none" strike="noStrike" cap="none" normalizeH="0" baseline="0" dirty="0" smtClean="0">
                <a:ln>
                  <a:noFill/>
                </a:ln>
                <a:solidFill>
                  <a:srgbClr val="222222"/>
                </a:solidFill>
                <a:effectLst/>
                <a:latin typeface="Arial" pitchFamily="34" charset="0"/>
                <a:cs typeface="Arial" pitchFamily="34" charset="0"/>
              </a:rPr>
              <a:t>, </a:t>
            </a:r>
            <a:r>
              <a:rPr kumimoji="0" lang="en-US" sz="2000" b="0" i="1" u="none" strike="noStrike" cap="none" normalizeH="0" baseline="0" dirty="0" smtClean="0">
                <a:ln>
                  <a:noFill/>
                </a:ln>
                <a:solidFill>
                  <a:srgbClr val="222222"/>
                </a:solidFill>
                <a:effectLst/>
                <a:latin typeface="Arial" pitchFamily="34" charset="0"/>
                <a:cs typeface="Arial" pitchFamily="34" charset="0"/>
              </a:rPr>
              <a:t>ATMS…) </a:t>
            </a:r>
            <a:r>
              <a:rPr kumimoji="0" lang="en-US" sz="2000" b="0" i="1" u="none" strike="noStrike" cap="none" normalizeH="0" baseline="0" dirty="0" smtClean="0">
                <a:ln>
                  <a:noFill/>
                </a:ln>
                <a:solidFill>
                  <a:srgbClr val="222222"/>
                </a:solidFill>
                <a:effectLst/>
                <a:latin typeface="Arial" pitchFamily="34" charset="0"/>
                <a:cs typeface="Arial" pitchFamily="34" charset="0"/>
              </a:rPr>
              <a:t>standards for GRUAN </a:t>
            </a:r>
            <a:r>
              <a:rPr kumimoji="0" lang="en-US" sz="2000" b="0" i="1" u="none" strike="noStrike" cap="none" normalizeH="0" baseline="0" dirty="0" smtClean="0">
                <a:ln>
                  <a:noFill/>
                </a:ln>
                <a:solidFill>
                  <a:schemeClr val="tx1"/>
                </a:solidFill>
                <a:effectLst/>
                <a:latin typeface="Arial" pitchFamily="34" charset="0"/>
                <a:cs typeface="Arial" pitchFamily="34" charset="0"/>
              </a:rPr>
              <a:t>stations, while GRUAN </a:t>
            </a:r>
            <a:r>
              <a:rPr kumimoji="0" lang="en-US" sz="2000" b="0" i="1" u="none" strike="noStrike" cap="none" normalizeH="0" baseline="0" dirty="0" smtClean="0">
                <a:ln>
                  <a:noFill/>
                </a:ln>
                <a:solidFill>
                  <a:srgbClr val="00B050"/>
                </a:solidFill>
                <a:effectLst/>
                <a:latin typeface="Arial" pitchFamily="34" charset="0"/>
                <a:cs typeface="Arial" pitchFamily="34" charset="0"/>
              </a:rPr>
              <a:t>with </a:t>
            </a:r>
            <a:r>
              <a:rPr kumimoji="0" lang="en-US" sz="2000" b="0" i="1" u="none" strike="noStrike" cap="none" normalizeH="0" baseline="0" dirty="0" err="1" smtClean="0">
                <a:ln>
                  <a:noFill/>
                </a:ln>
                <a:solidFill>
                  <a:srgbClr val="00B050"/>
                </a:solidFill>
                <a:effectLst/>
                <a:latin typeface="Arial" pitchFamily="34" charset="0"/>
                <a:cs typeface="Arial" pitchFamily="34" charset="0"/>
              </a:rPr>
              <a:t>Radiative</a:t>
            </a:r>
            <a:r>
              <a:rPr kumimoji="0" lang="en-US" sz="2000" b="0" i="1" u="none" strike="noStrike" cap="none" normalizeH="0" baseline="0" dirty="0" smtClean="0">
                <a:ln>
                  <a:noFill/>
                </a:ln>
                <a:solidFill>
                  <a:srgbClr val="00B050"/>
                </a:solidFill>
                <a:effectLst/>
                <a:latin typeface="Arial" pitchFamily="34" charset="0"/>
                <a:cs typeface="Arial" pitchFamily="34" charset="0"/>
              </a:rPr>
              <a:t> Transfer Models (RTM)</a:t>
            </a:r>
            <a:r>
              <a:rPr kumimoji="0" lang="en-US" sz="2000" b="0" i="1" u="none" strike="noStrike" cap="none" normalizeH="0" baseline="0" dirty="0" smtClean="0">
                <a:ln>
                  <a:noFill/>
                </a:ln>
                <a:solidFill>
                  <a:schemeClr val="tx1"/>
                </a:solidFill>
                <a:effectLst/>
                <a:latin typeface="Arial" pitchFamily="34" charset="0"/>
                <a:cs typeface="Arial" pitchFamily="34" charset="0"/>
              </a:rPr>
              <a:t> could provide references </a:t>
            </a:r>
            <a:r>
              <a:rPr kumimoji="0" lang="en-US" sz="2000" b="0" i="1" u="none" strike="noStrike" cap="none" normalizeH="0" baseline="0" dirty="0" smtClean="0">
                <a:ln>
                  <a:noFill/>
                </a:ln>
                <a:solidFill>
                  <a:schemeClr val="tx1"/>
                </a:solidFill>
                <a:effectLst/>
                <a:latin typeface="Arial" pitchFamily="34" charset="0"/>
                <a:cs typeface="Arial" pitchFamily="34" charset="0"/>
              </a:rPr>
              <a:t>(calculated radiance …) for </a:t>
            </a:r>
            <a:r>
              <a:rPr kumimoji="0" lang="en-US" sz="2000" b="0" i="1" u="none" strike="noStrike" cap="none" normalizeH="0" baseline="0" dirty="0" smtClean="0">
                <a:ln>
                  <a:noFill/>
                </a:ln>
                <a:solidFill>
                  <a:schemeClr val="tx1"/>
                </a:solidFill>
                <a:effectLst/>
                <a:latin typeface="Arial" pitchFamily="34" charset="0"/>
                <a:cs typeface="Arial" pitchFamily="34" charset="0"/>
              </a:rPr>
              <a:t>MW, </a:t>
            </a:r>
            <a:r>
              <a:rPr kumimoji="0" lang="en-US" sz="2000" b="0" u="none" strike="noStrike" cap="none" normalizeH="0" baseline="0" dirty="0" smtClean="0">
                <a:ln>
                  <a:noFill/>
                </a:ln>
                <a:solidFill>
                  <a:schemeClr val="tx1"/>
                </a:solidFill>
                <a:effectLst/>
                <a:latin typeface="Arial" pitchFamily="34" charset="0"/>
                <a:cs typeface="Arial" pitchFamily="34" charset="0"/>
              </a:rPr>
              <a:t>IR </a:t>
            </a:r>
            <a:r>
              <a:rPr kumimoji="0" lang="en-US" sz="2000" b="0" i="1" u="none" strike="noStrike" cap="none" normalizeH="0" baseline="0" dirty="0" smtClean="0">
                <a:ln>
                  <a:noFill/>
                </a:ln>
                <a:solidFill>
                  <a:schemeClr val="tx1"/>
                </a:solidFill>
                <a:effectLst/>
                <a:latin typeface="Arial" pitchFamily="34" charset="0"/>
                <a:cs typeface="Arial" pitchFamily="34" charset="0"/>
              </a:rPr>
              <a:t>calibration”… </a:t>
            </a:r>
            <a:endParaRPr kumimoji="0" lang="en-US" sz="2000" b="0" i="1" u="none" strike="noStrike" cap="none" normalizeH="0" baseline="0" dirty="0" smtClean="0">
              <a:ln>
                <a:noFill/>
              </a:ln>
              <a:solidFill>
                <a:schemeClr val="tx1">
                  <a:lumMod val="50000"/>
                  <a:lumOff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i="1"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pitchFamily="34" charset="0"/>
                <a:cs typeface="Arial" pitchFamily="34" charset="0"/>
              </a:rPr>
              <a:t>highlighted by Mitch Goldberg in GSICS Executive Panel meeting …  2016</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i="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gnetic Disk 3"/>
          <p:cNvSpPr>
            <a:spLocks noChangeArrowheads="1"/>
          </p:cNvSpPr>
          <p:nvPr/>
        </p:nvSpPr>
        <p:spPr bwMode="auto">
          <a:xfrm>
            <a:off x="2286000" y="5260975"/>
            <a:ext cx="1420813" cy="1173163"/>
          </a:xfrm>
          <a:prstGeom prst="flowChartMagneticDisk">
            <a:avLst/>
          </a:prstGeom>
          <a:gradFill rotWithShape="1">
            <a:gsLst>
              <a:gs pos="0">
                <a:srgbClr val="9BC1FF"/>
              </a:gs>
              <a:gs pos="100000">
                <a:srgbClr val="3F80CD"/>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lgn="ctr">
              <a:defRPr/>
            </a:pPr>
            <a:endParaRPr lang="en-US" sz="1400" dirty="0">
              <a:solidFill>
                <a:prstClr val="white"/>
              </a:solidFill>
            </a:endParaRPr>
          </a:p>
          <a:p>
            <a:pPr algn="ctr">
              <a:defRPr/>
            </a:pPr>
            <a:r>
              <a:rPr lang="en-US" sz="1400" dirty="0">
                <a:solidFill>
                  <a:prstClr val="white"/>
                </a:solidFill>
              </a:rPr>
              <a:t>NPROVS</a:t>
            </a:r>
          </a:p>
          <a:p>
            <a:pPr algn="ctr">
              <a:defRPr/>
            </a:pPr>
            <a:r>
              <a:rPr lang="en-US" sz="1400" dirty="0">
                <a:solidFill>
                  <a:prstClr val="white"/>
                </a:solidFill>
              </a:rPr>
              <a:t>Collocation</a:t>
            </a:r>
          </a:p>
          <a:p>
            <a:pPr algn="ctr">
              <a:defRPr/>
            </a:pPr>
            <a:r>
              <a:rPr lang="en-US" sz="1400" dirty="0">
                <a:solidFill>
                  <a:prstClr val="white"/>
                </a:solidFill>
              </a:rPr>
              <a:t>Archive</a:t>
            </a:r>
          </a:p>
        </p:txBody>
      </p:sp>
      <p:sp>
        <p:nvSpPr>
          <p:cNvPr id="11" name="Rectangle 10"/>
          <p:cNvSpPr/>
          <p:nvPr/>
        </p:nvSpPr>
        <p:spPr>
          <a:xfrm>
            <a:off x="1632974" y="4086225"/>
            <a:ext cx="1415026" cy="568325"/>
          </a:xfrm>
          <a:prstGeom prst="rect">
            <a:avLst/>
          </a:prstGeom>
          <a:solidFill>
            <a:schemeClr val="bg1">
              <a:lumMod val="65000"/>
            </a:schemeClr>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prstClr val="black"/>
                </a:solidFill>
              </a:rPr>
              <a:t>NPROVS</a:t>
            </a:r>
          </a:p>
        </p:txBody>
      </p:sp>
      <p:cxnSp>
        <p:nvCxnSpPr>
          <p:cNvPr id="14" name="Straight Arrow Connector 13"/>
          <p:cNvCxnSpPr>
            <a:cxnSpLocks noChangeShapeType="1"/>
            <a:stCxn id="25" idx="2"/>
          </p:cNvCxnSpPr>
          <p:nvPr/>
        </p:nvCxnSpPr>
        <p:spPr bwMode="auto">
          <a:xfrm>
            <a:off x="780257" y="2341563"/>
            <a:ext cx="894556" cy="1677987"/>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p:spPr>
      </p:cxnSp>
      <p:cxnSp>
        <p:nvCxnSpPr>
          <p:cNvPr id="18" name="Straight Arrow Connector 17"/>
          <p:cNvCxnSpPr>
            <a:cxnSpLocks noChangeShapeType="1"/>
          </p:cNvCxnSpPr>
          <p:nvPr/>
        </p:nvCxnSpPr>
        <p:spPr bwMode="auto">
          <a:xfrm flipH="1" flipV="1">
            <a:off x="1600200" y="5638800"/>
            <a:ext cx="665630" cy="14288"/>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p:spPr>
      </p:cxnSp>
      <p:sp>
        <p:nvSpPr>
          <p:cNvPr id="22" name="Rectangle 21"/>
          <p:cNvSpPr/>
          <p:nvPr/>
        </p:nvSpPr>
        <p:spPr>
          <a:xfrm>
            <a:off x="5629275" y="4086225"/>
            <a:ext cx="1608143" cy="568325"/>
          </a:xfrm>
          <a:prstGeom prst="rect">
            <a:avLst/>
          </a:prstGeom>
          <a:solidFill>
            <a:schemeClr val="bg1">
              <a:lumMod val="65000"/>
            </a:schemeClr>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prstClr val="black"/>
                </a:solidFill>
              </a:rPr>
              <a:t>NPROVS+</a:t>
            </a:r>
          </a:p>
        </p:txBody>
      </p:sp>
      <p:sp>
        <p:nvSpPr>
          <p:cNvPr id="25" name="Rounded Rectangle 24"/>
          <p:cNvSpPr>
            <a:spLocks noChangeArrowheads="1"/>
          </p:cNvSpPr>
          <p:nvPr/>
        </p:nvSpPr>
        <p:spPr bwMode="auto">
          <a:xfrm>
            <a:off x="222250" y="1219200"/>
            <a:ext cx="1116013" cy="1122363"/>
          </a:xfrm>
          <a:prstGeom prst="roundRect">
            <a:avLst>
              <a:gd name="adj" fmla="val 16667"/>
            </a:avLst>
          </a:prstGeom>
          <a:solidFill>
            <a:srgbClr val="FF00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dirty="0" err="1">
                <a:solidFill>
                  <a:prstClr val="white"/>
                </a:solidFill>
              </a:rPr>
              <a:t>Conv</a:t>
            </a:r>
            <a:endParaRPr lang="en-US" sz="1200" b="1" dirty="0">
              <a:solidFill>
                <a:prstClr val="white"/>
              </a:solidFill>
            </a:endParaRPr>
          </a:p>
          <a:p>
            <a:pPr algn="ctr">
              <a:defRPr/>
            </a:pPr>
            <a:r>
              <a:rPr lang="en-US" sz="1200" b="1" dirty="0" err="1">
                <a:solidFill>
                  <a:prstClr val="white"/>
                </a:solidFill>
              </a:rPr>
              <a:t>Radiosondes</a:t>
            </a:r>
            <a:endParaRPr lang="en-US" sz="1200" b="1" dirty="0">
              <a:solidFill>
                <a:prstClr val="white"/>
              </a:solidFill>
            </a:endParaRPr>
          </a:p>
          <a:p>
            <a:pPr algn="ctr">
              <a:defRPr/>
            </a:pPr>
            <a:r>
              <a:rPr lang="en-US" sz="1200" b="1" dirty="0" smtClean="0">
                <a:solidFill>
                  <a:prstClr val="white"/>
                </a:solidFill>
              </a:rPr>
              <a:t>GFS 6-hr NWP</a:t>
            </a:r>
            <a:endParaRPr lang="en-US" sz="1200" b="1" dirty="0">
              <a:solidFill>
                <a:prstClr val="white"/>
              </a:solidFill>
            </a:endParaRPr>
          </a:p>
        </p:txBody>
      </p:sp>
      <p:sp>
        <p:nvSpPr>
          <p:cNvPr id="30" name="Rounded Rectangle 29"/>
          <p:cNvSpPr>
            <a:spLocks noChangeArrowheads="1"/>
          </p:cNvSpPr>
          <p:nvPr/>
        </p:nvSpPr>
        <p:spPr bwMode="auto">
          <a:xfrm>
            <a:off x="7634288" y="1219200"/>
            <a:ext cx="1116012" cy="1122363"/>
          </a:xfrm>
          <a:prstGeom prst="roundRect">
            <a:avLst>
              <a:gd name="adj" fmla="val 16667"/>
            </a:avLst>
          </a:prstGeom>
          <a:solidFill>
            <a:srgbClr val="FF0000"/>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dirty="0" smtClean="0">
                <a:solidFill>
                  <a:prstClr val="white"/>
                </a:solidFill>
              </a:rPr>
              <a:t>GRUAN</a:t>
            </a:r>
          </a:p>
          <a:p>
            <a:pPr algn="ctr">
              <a:defRPr/>
            </a:pPr>
            <a:r>
              <a:rPr lang="en-US" sz="1200" b="1" dirty="0" smtClean="0">
                <a:solidFill>
                  <a:prstClr val="white"/>
                </a:solidFill>
              </a:rPr>
              <a:t>JPSS</a:t>
            </a:r>
            <a:endParaRPr lang="en-US" sz="1200" b="1" dirty="0">
              <a:solidFill>
                <a:prstClr val="white"/>
              </a:solidFill>
            </a:endParaRPr>
          </a:p>
          <a:p>
            <a:pPr algn="ctr">
              <a:defRPr/>
            </a:pPr>
            <a:r>
              <a:rPr lang="en-US" sz="1200" b="1" dirty="0" smtClean="0">
                <a:solidFill>
                  <a:prstClr val="white"/>
                </a:solidFill>
              </a:rPr>
              <a:t>DOE/ARM</a:t>
            </a:r>
          </a:p>
          <a:p>
            <a:pPr algn="ctr">
              <a:defRPr/>
            </a:pPr>
            <a:r>
              <a:rPr lang="en-US" sz="1200" b="1" dirty="0" smtClean="0">
                <a:solidFill>
                  <a:prstClr val="white"/>
                </a:solidFill>
              </a:rPr>
              <a:t>etc</a:t>
            </a:r>
            <a:endParaRPr lang="en-US" sz="1200" b="1" dirty="0">
              <a:solidFill>
                <a:prstClr val="white"/>
              </a:solidFill>
            </a:endParaRPr>
          </a:p>
          <a:p>
            <a:pPr algn="ctr">
              <a:defRPr/>
            </a:pPr>
            <a:r>
              <a:rPr lang="en-US" sz="1200" b="1" dirty="0" err="1">
                <a:solidFill>
                  <a:prstClr val="white"/>
                </a:solidFill>
              </a:rPr>
              <a:t>Radiosondes</a:t>
            </a:r>
            <a:endParaRPr lang="en-US" sz="1200" b="1" dirty="0">
              <a:solidFill>
                <a:prstClr val="white"/>
              </a:solidFill>
            </a:endParaRPr>
          </a:p>
        </p:txBody>
      </p:sp>
      <p:grpSp>
        <p:nvGrpSpPr>
          <p:cNvPr id="2" name="Group 51"/>
          <p:cNvGrpSpPr>
            <a:grpSpLocks/>
          </p:cNvGrpSpPr>
          <p:nvPr/>
        </p:nvGrpSpPr>
        <p:grpSpPr bwMode="auto">
          <a:xfrm>
            <a:off x="1479550" y="456734"/>
            <a:ext cx="6042025" cy="2860675"/>
            <a:chOff x="1479228" y="474530"/>
            <a:chExt cx="6042506" cy="2861134"/>
          </a:xfrm>
        </p:grpSpPr>
        <p:sp>
          <p:nvSpPr>
            <p:cNvPr id="51" name="Rounded Rectangle 50"/>
            <p:cNvSpPr>
              <a:spLocks noChangeArrowheads="1"/>
            </p:cNvSpPr>
            <p:nvPr/>
          </p:nvSpPr>
          <p:spPr bwMode="auto">
            <a:xfrm>
              <a:off x="1479228" y="474530"/>
              <a:ext cx="6042506" cy="2861134"/>
            </a:xfrm>
            <a:prstGeom prst="roundRect">
              <a:avLst>
                <a:gd name="adj" fmla="val 16667"/>
              </a:avLst>
            </a:prstGeom>
            <a:solidFill>
              <a:srgbClr val="D9D9D9"/>
            </a:solidFill>
            <a:ln w="12700">
              <a:solidFill>
                <a:schemeClr val="tx1"/>
              </a:solidFill>
              <a:prstDash val="sysDot"/>
              <a:round/>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endParaRPr>
            </a:p>
          </p:txBody>
        </p:sp>
        <p:grpSp>
          <p:nvGrpSpPr>
            <p:cNvPr id="3" name="Group 44"/>
            <p:cNvGrpSpPr>
              <a:grpSpLocks/>
            </p:cNvGrpSpPr>
            <p:nvPr/>
          </p:nvGrpSpPr>
          <p:grpSpPr bwMode="auto">
            <a:xfrm>
              <a:off x="1752300" y="551208"/>
              <a:ext cx="5410631" cy="2561048"/>
              <a:chOff x="1732400" y="551208"/>
              <a:chExt cx="5410631" cy="2561048"/>
            </a:xfrm>
          </p:grpSpPr>
          <p:grpSp>
            <p:nvGrpSpPr>
              <p:cNvPr id="5" name="Group 43"/>
              <p:cNvGrpSpPr>
                <a:grpSpLocks/>
              </p:cNvGrpSpPr>
              <p:nvPr/>
            </p:nvGrpSpPr>
            <p:grpSpPr bwMode="auto">
              <a:xfrm>
                <a:off x="1961018" y="551208"/>
                <a:ext cx="5182013" cy="1265907"/>
                <a:chOff x="1961018" y="551208"/>
                <a:chExt cx="5182013" cy="1265907"/>
              </a:xfrm>
            </p:grpSpPr>
            <p:sp>
              <p:nvSpPr>
                <p:cNvPr id="31" name="Rounded Rectangle 30"/>
                <p:cNvSpPr>
                  <a:spLocks noChangeArrowheads="1"/>
                </p:cNvSpPr>
                <p:nvPr/>
              </p:nvSpPr>
              <p:spPr bwMode="auto">
                <a:xfrm>
                  <a:off x="1961018" y="551208"/>
                  <a:ext cx="1081174" cy="1189229"/>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smtClean="0">
                      <a:solidFill>
                        <a:prstClr val="white"/>
                      </a:solidFill>
                    </a:rPr>
                    <a:t>NUCAPS:</a:t>
                  </a:r>
                  <a:r>
                    <a:rPr lang="en-US" sz="1000" b="1" dirty="0" smtClean="0">
                      <a:solidFill>
                        <a:prstClr val="white"/>
                      </a:solidFill>
                    </a:rPr>
                    <a:t> </a:t>
                  </a:r>
                  <a:endParaRPr lang="en-US" sz="1000" b="1" dirty="0">
                    <a:solidFill>
                      <a:prstClr val="white"/>
                    </a:solidFill>
                  </a:endParaRPr>
                </a:p>
                <a:p>
                  <a:pPr algn="ctr">
                    <a:defRPr/>
                  </a:pPr>
                  <a:r>
                    <a:rPr lang="en-US" sz="1000" b="1" dirty="0" smtClean="0">
                      <a:solidFill>
                        <a:prstClr val="white"/>
                      </a:solidFill>
                    </a:rPr>
                    <a:t>S-NPP</a:t>
                  </a:r>
                </a:p>
                <a:p>
                  <a:pPr algn="ctr">
                    <a:defRPr/>
                  </a:pPr>
                  <a:r>
                    <a:rPr lang="en-US" sz="1000" b="1" dirty="0" err="1" smtClean="0">
                      <a:solidFill>
                        <a:prstClr val="white"/>
                      </a:solidFill>
                    </a:rPr>
                    <a:t>MetOp</a:t>
                  </a:r>
                  <a:r>
                    <a:rPr lang="en-US" sz="1000" b="1" dirty="0" smtClean="0">
                      <a:solidFill>
                        <a:prstClr val="white"/>
                      </a:solidFill>
                    </a:rPr>
                    <a:t>-A</a:t>
                  </a:r>
                </a:p>
                <a:p>
                  <a:pPr algn="ctr">
                    <a:defRPr/>
                  </a:pPr>
                  <a:r>
                    <a:rPr lang="en-US" sz="1000" b="1" dirty="0" err="1" smtClean="0">
                      <a:solidFill>
                        <a:prstClr val="white"/>
                      </a:solidFill>
                    </a:rPr>
                    <a:t>MetOp</a:t>
                  </a:r>
                  <a:r>
                    <a:rPr lang="en-US" sz="1000" b="1" dirty="0" smtClean="0">
                      <a:solidFill>
                        <a:prstClr val="white"/>
                      </a:solidFill>
                    </a:rPr>
                    <a:t>-B</a:t>
                  </a:r>
                </a:p>
                <a:p>
                  <a:pPr algn="ctr">
                    <a:defRPr/>
                  </a:pPr>
                  <a:endParaRPr lang="en-US" sz="1000" b="1" dirty="0" smtClean="0">
                    <a:solidFill>
                      <a:prstClr val="white"/>
                    </a:solidFill>
                  </a:endParaRPr>
                </a:p>
                <a:p>
                  <a:pPr algn="ctr">
                    <a:defRPr/>
                  </a:pPr>
                  <a:r>
                    <a:rPr lang="en-US" sz="1100" b="1" dirty="0" smtClean="0">
                      <a:solidFill>
                        <a:schemeClr val="accent3">
                          <a:lumMod val="40000"/>
                          <a:lumOff val="60000"/>
                        </a:schemeClr>
                      </a:solidFill>
                    </a:rPr>
                    <a:t>NOAA</a:t>
                  </a:r>
                  <a:endParaRPr lang="en-US" sz="1100" b="1" dirty="0">
                    <a:solidFill>
                      <a:schemeClr val="accent3">
                        <a:lumMod val="40000"/>
                        <a:lumOff val="60000"/>
                      </a:schemeClr>
                    </a:solidFill>
                  </a:endParaRPr>
                </a:p>
              </p:txBody>
            </p:sp>
            <p:sp>
              <p:nvSpPr>
                <p:cNvPr id="33" name="Rounded Rectangle 32"/>
                <p:cNvSpPr>
                  <a:spLocks noChangeArrowheads="1"/>
                </p:cNvSpPr>
                <p:nvPr/>
              </p:nvSpPr>
              <p:spPr bwMode="auto">
                <a:xfrm>
                  <a:off x="3332727" y="551208"/>
                  <a:ext cx="1090700" cy="1233686"/>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smtClean="0">
                      <a:solidFill>
                        <a:prstClr val="white"/>
                      </a:solidFill>
                    </a:rPr>
                    <a:t>MIRS:</a:t>
                  </a:r>
                  <a:endParaRPr lang="en-US" sz="1200" b="1" u="sng" dirty="0">
                    <a:solidFill>
                      <a:prstClr val="white"/>
                    </a:solidFill>
                  </a:endParaRPr>
                </a:p>
                <a:p>
                  <a:pPr algn="ctr">
                    <a:defRPr/>
                  </a:pPr>
                  <a:r>
                    <a:rPr lang="en-US" sz="1000" b="1" dirty="0" smtClean="0">
                      <a:solidFill>
                        <a:prstClr val="white"/>
                      </a:solidFill>
                    </a:rPr>
                    <a:t>S-NPP </a:t>
                  </a:r>
                  <a:endParaRPr lang="en-US" sz="1000" b="1" dirty="0">
                    <a:solidFill>
                      <a:prstClr val="white"/>
                    </a:solidFill>
                  </a:endParaRPr>
                </a:p>
                <a:p>
                  <a:pPr algn="ctr">
                    <a:defRPr/>
                  </a:pPr>
                  <a:r>
                    <a:rPr lang="en-US" sz="1000" b="1" dirty="0">
                      <a:solidFill>
                        <a:prstClr val="white"/>
                      </a:solidFill>
                    </a:rPr>
                    <a:t>NOAA-18,19</a:t>
                  </a:r>
                </a:p>
                <a:p>
                  <a:pPr algn="ctr">
                    <a:defRPr/>
                  </a:pPr>
                  <a:r>
                    <a:rPr lang="en-US" sz="1000" b="1" dirty="0" err="1">
                      <a:solidFill>
                        <a:prstClr val="white"/>
                      </a:solidFill>
                    </a:rPr>
                    <a:t>MetOP</a:t>
                  </a:r>
                  <a:r>
                    <a:rPr lang="en-US" sz="1000" b="1" dirty="0">
                      <a:solidFill>
                        <a:prstClr val="white"/>
                      </a:solidFill>
                    </a:rPr>
                    <a:t>-A,B</a:t>
                  </a:r>
                </a:p>
                <a:p>
                  <a:pPr algn="ctr">
                    <a:defRPr/>
                  </a:pPr>
                  <a:r>
                    <a:rPr lang="en-US" sz="1000" b="1" dirty="0">
                      <a:solidFill>
                        <a:prstClr val="white"/>
                      </a:solidFill>
                    </a:rPr>
                    <a:t>DMSP </a:t>
                  </a:r>
                  <a:r>
                    <a:rPr lang="en-US" sz="1000" b="1" dirty="0" smtClean="0">
                      <a:solidFill>
                        <a:prstClr val="white"/>
                      </a:solidFill>
                    </a:rPr>
                    <a:t>F16,18</a:t>
                  </a:r>
                </a:p>
                <a:p>
                  <a:pPr algn="ctr">
                    <a:defRPr/>
                  </a:pPr>
                  <a:endParaRPr lang="en-US" sz="1000" b="1" dirty="0" smtClean="0">
                    <a:solidFill>
                      <a:prstClr val="white"/>
                    </a:solidFill>
                  </a:endParaRPr>
                </a:p>
                <a:p>
                  <a:pPr algn="ctr">
                    <a:defRPr/>
                  </a:pPr>
                  <a:r>
                    <a:rPr lang="en-US" sz="1100" b="1" dirty="0" smtClean="0">
                      <a:solidFill>
                        <a:schemeClr val="accent3">
                          <a:lumMod val="40000"/>
                          <a:lumOff val="60000"/>
                        </a:schemeClr>
                      </a:solidFill>
                    </a:rPr>
                    <a:t>NOAA</a:t>
                  </a:r>
                  <a:endParaRPr lang="en-US" sz="1100" b="1" dirty="0">
                    <a:solidFill>
                      <a:schemeClr val="accent3">
                        <a:lumMod val="40000"/>
                        <a:lumOff val="60000"/>
                      </a:schemeClr>
                    </a:solidFill>
                  </a:endParaRPr>
                </a:p>
              </p:txBody>
            </p:sp>
            <p:sp>
              <p:nvSpPr>
                <p:cNvPr id="36" name="Rounded Rectangle 35"/>
                <p:cNvSpPr>
                  <a:spLocks noChangeArrowheads="1"/>
                </p:cNvSpPr>
                <p:nvPr/>
              </p:nvSpPr>
              <p:spPr bwMode="auto">
                <a:xfrm>
                  <a:off x="4704437" y="551208"/>
                  <a:ext cx="1112927" cy="1265907"/>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a:solidFill>
                        <a:prstClr val="white"/>
                      </a:solidFill>
                    </a:rPr>
                    <a:t>AIRS v.6</a:t>
                  </a:r>
                </a:p>
                <a:p>
                  <a:pPr algn="ctr">
                    <a:defRPr/>
                  </a:pPr>
                  <a:r>
                    <a:rPr lang="en-US" sz="1000" b="1" dirty="0" smtClean="0">
                      <a:solidFill>
                        <a:prstClr val="white"/>
                      </a:solidFill>
                    </a:rPr>
                    <a:t>Aqua-EOS</a:t>
                  </a:r>
                </a:p>
                <a:p>
                  <a:pPr algn="ctr">
                    <a:defRPr/>
                  </a:pPr>
                  <a:endParaRPr lang="en-US" sz="1000" b="1" dirty="0" smtClean="0">
                    <a:solidFill>
                      <a:prstClr val="white"/>
                    </a:solidFill>
                  </a:endParaRPr>
                </a:p>
                <a:p>
                  <a:pPr algn="ctr">
                    <a:defRPr/>
                  </a:pPr>
                  <a:endParaRPr lang="en-US" sz="1000" b="1" dirty="0" smtClean="0">
                    <a:solidFill>
                      <a:prstClr val="white"/>
                    </a:solidFill>
                  </a:endParaRPr>
                </a:p>
                <a:p>
                  <a:pPr algn="ctr">
                    <a:defRPr/>
                  </a:pPr>
                  <a:endParaRPr lang="en-US" sz="1000" b="1" dirty="0" smtClean="0">
                    <a:solidFill>
                      <a:prstClr val="white"/>
                    </a:solidFill>
                  </a:endParaRPr>
                </a:p>
                <a:p>
                  <a:pPr algn="ctr">
                    <a:defRPr/>
                  </a:pPr>
                  <a:r>
                    <a:rPr lang="en-US" sz="1100" b="1" dirty="0" smtClean="0">
                      <a:solidFill>
                        <a:schemeClr val="accent3">
                          <a:lumMod val="60000"/>
                          <a:lumOff val="40000"/>
                        </a:schemeClr>
                      </a:solidFill>
                    </a:rPr>
                    <a:t>NASA</a:t>
                  </a:r>
                  <a:endParaRPr lang="en-US" sz="1100" b="1" dirty="0">
                    <a:solidFill>
                      <a:schemeClr val="accent3">
                        <a:lumMod val="60000"/>
                        <a:lumOff val="40000"/>
                      </a:schemeClr>
                    </a:solidFill>
                  </a:endParaRPr>
                </a:p>
              </p:txBody>
            </p:sp>
            <p:sp>
              <p:nvSpPr>
                <p:cNvPr id="37" name="Rounded Rectangle 36"/>
                <p:cNvSpPr>
                  <a:spLocks noChangeArrowheads="1"/>
                </p:cNvSpPr>
                <p:nvPr/>
              </p:nvSpPr>
              <p:spPr bwMode="auto">
                <a:xfrm>
                  <a:off x="6076146" y="551208"/>
                  <a:ext cx="1066885" cy="1265907"/>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smtClean="0">
                      <a:solidFill>
                        <a:prstClr val="white"/>
                      </a:solidFill>
                    </a:rPr>
                    <a:t>IASI</a:t>
                  </a:r>
                  <a:r>
                    <a:rPr lang="en-US" sz="1200" b="1" dirty="0" smtClean="0">
                      <a:solidFill>
                        <a:prstClr val="white"/>
                      </a:solidFill>
                    </a:rPr>
                    <a:t>:</a:t>
                  </a:r>
                  <a:endParaRPr lang="en-US" sz="1200" b="1" dirty="0">
                    <a:solidFill>
                      <a:prstClr val="white"/>
                    </a:solidFill>
                  </a:endParaRPr>
                </a:p>
                <a:p>
                  <a:pPr algn="ctr">
                    <a:defRPr/>
                  </a:pPr>
                  <a:r>
                    <a:rPr lang="en-US" sz="1000" b="1" dirty="0" err="1">
                      <a:solidFill>
                        <a:prstClr val="white"/>
                      </a:solidFill>
                    </a:rPr>
                    <a:t>MetOp</a:t>
                  </a:r>
                  <a:r>
                    <a:rPr lang="en-US" sz="1000" b="1" dirty="0">
                      <a:solidFill>
                        <a:prstClr val="white"/>
                      </a:solidFill>
                    </a:rPr>
                    <a:t>-A</a:t>
                  </a:r>
                  <a:r>
                    <a:rPr lang="en-US" sz="1000" b="1" dirty="0" smtClean="0">
                      <a:solidFill>
                        <a:prstClr val="white"/>
                      </a:solidFill>
                    </a:rPr>
                    <a:t>,</a:t>
                  </a:r>
                </a:p>
                <a:p>
                  <a:pPr algn="ctr">
                    <a:defRPr/>
                  </a:pPr>
                  <a:r>
                    <a:rPr lang="en-US" sz="1000" b="1" dirty="0" err="1" smtClean="0">
                      <a:solidFill>
                        <a:prstClr val="white"/>
                      </a:solidFill>
                    </a:rPr>
                    <a:t>MetOp</a:t>
                  </a:r>
                  <a:r>
                    <a:rPr lang="en-US" sz="1000" b="1" dirty="0" smtClean="0">
                      <a:solidFill>
                        <a:prstClr val="white"/>
                      </a:solidFill>
                    </a:rPr>
                    <a:t>-B</a:t>
                  </a:r>
                </a:p>
                <a:p>
                  <a:pPr algn="ctr">
                    <a:defRPr/>
                  </a:pPr>
                  <a:endParaRPr lang="en-US" sz="1100" b="1" dirty="0" smtClean="0">
                    <a:solidFill>
                      <a:prstClr val="white"/>
                    </a:solidFill>
                  </a:endParaRPr>
                </a:p>
                <a:p>
                  <a:pPr algn="ctr">
                    <a:defRPr/>
                  </a:pPr>
                  <a:endParaRPr lang="en-US" sz="1100" b="1" dirty="0" smtClean="0">
                    <a:solidFill>
                      <a:prstClr val="white"/>
                    </a:solidFill>
                  </a:endParaRPr>
                </a:p>
                <a:p>
                  <a:pPr algn="ctr">
                    <a:defRPr/>
                  </a:pPr>
                  <a:r>
                    <a:rPr lang="en-US" sz="1100" b="1" dirty="0" smtClean="0">
                      <a:solidFill>
                        <a:schemeClr val="accent3">
                          <a:lumMod val="60000"/>
                          <a:lumOff val="40000"/>
                        </a:schemeClr>
                      </a:solidFill>
                    </a:rPr>
                    <a:t>EUMETSAT</a:t>
                  </a:r>
                  <a:endParaRPr lang="en-US" sz="1100" b="1" dirty="0">
                    <a:solidFill>
                      <a:schemeClr val="accent3">
                        <a:lumMod val="60000"/>
                        <a:lumOff val="40000"/>
                      </a:schemeClr>
                    </a:solidFill>
                  </a:endParaRPr>
                </a:p>
              </p:txBody>
            </p:sp>
          </p:grpSp>
          <p:grpSp>
            <p:nvGrpSpPr>
              <p:cNvPr id="6" name="Group 42"/>
              <p:cNvGrpSpPr>
                <a:grpSpLocks/>
              </p:cNvGrpSpPr>
              <p:nvPr/>
            </p:nvGrpSpPr>
            <p:grpSpPr bwMode="auto">
              <a:xfrm>
                <a:off x="1732400" y="1923028"/>
                <a:ext cx="4464405" cy="1189228"/>
                <a:chOff x="1839394" y="1923028"/>
                <a:chExt cx="4464405" cy="1189228"/>
              </a:xfrm>
            </p:grpSpPr>
            <p:sp>
              <p:nvSpPr>
                <p:cNvPr id="34" name="Rounded Rectangle 33"/>
                <p:cNvSpPr>
                  <a:spLocks noChangeArrowheads="1"/>
                </p:cNvSpPr>
                <p:nvPr/>
              </p:nvSpPr>
              <p:spPr bwMode="auto">
                <a:xfrm>
                  <a:off x="2982485" y="1923028"/>
                  <a:ext cx="958926" cy="1189228"/>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smtClean="0">
                      <a:solidFill>
                        <a:prstClr val="white"/>
                      </a:solidFill>
                    </a:rPr>
                    <a:t>GOES</a:t>
                  </a:r>
                </a:p>
                <a:p>
                  <a:pPr algn="ctr">
                    <a:defRPr/>
                  </a:pPr>
                  <a:endParaRPr lang="en-US" sz="1100" b="1" dirty="0" smtClean="0">
                    <a:solidFill>
                      <a:prstClr val="white"/>
                    </a:solidFill>
                  </a:endParaRPr>
                </a:p>
                <a:p>
                  <a:pPr algn="ctr">
                    <a:defRPr/>
                  </a:pPr>
                  <a:endParaRPr lang="en-US" sz="1100" b="1" dirty="0" smtClean="0">
                    <a:solidFill>
                      <a:prstClr val="white"/>
                    </a:solidFill>
                  </a:endParaRPr>
                </a:p>
                <a:p>
                  <a:pPr algn="ctr">
                    <a:defRPr/>
                  </a:pPr>
                  <a:endParaRPr lang="en-US" sz="1100" b="1" dirty="0" smtClean="0">
                    <a:solidFill>
                      <a:prstClr val="white"/>
                    </a:solidFill>
                  </a:endParaRPr>
                </a:p>
                <a:p>
                  <a:pPr algn="ctr">
                    <a:defRPr/>
                  </a:pPr>
                  <a:r>
                    <a:rPr lang="en-US" sz="1100" b="1" dirty="0" smtClean="0">
                      <a:solidFill>
                        <a:schemeClr val="accent3">
                          <a:lumMod val="40000"/>
                          <a:lumOff val="60000"/>
                        </a:schemeClr>
                      </a:solidFill>
                    </a:rPr>
                    <a:t>NOAA</a:t>
                  </a:r>
                  <a:endParaRPr lang="en-US" sz="1100" b="1" dirty="0">
                    <a:solidFill>
                      <a:schemeClr val="accent3">
                        <a:lumMod val="40000"/>
                        <a:lumOff val="60000"/>
                      </a:schemeClr>
                    </a:solidFill>
                  </a:endParaRPr>
                </a:p>
              </p:txBody>
            </p:sp>
            <p:sp>
              <p:nvSpPr>
                <p:cNvPr id="35" name="Rounded Rectangle 34"/>
                <p:cNvSpPr>
                  <a:spLocks noChangeArrowheads="1"/>
                </p:cNvSpPr>
                <p:nvPr/>
              </p:nvSpPr>
              <p:spPr bwMode="auto">
                <a:xfrm>
                  <a:off x="1839394" y="1923028"/>
                  <a:ext cx="958926" cy="1189228"/>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a:solidFill>
                        <a:prstClr val="white"/>
                      </a:solidFill>
                    </a:rPr>
                    <a:t>ATOVS</a:t>
                  </a:r>
                </a:p>
                <a:p>
                  <a:pPr algn="ctr">
                    <a:defRPr/>
                  </a:pPr>
                  <a:r>
                    <a:rPr lang="en-US" sz="1000" b="1" dirty="0">
                      <a:solidFill>
                        <a:prstClr val="white"/>
                      </a:solidFill>
                    </a:rPr>
                    <a:t>NOAA-18,19</a:t>
                  </a:r>
                </a:p>
                <a:p>
                  <a:pPr algn="ctr">
                    <a:defRPr/>
                  </a:pPr>
                  <a:r>
                    <a:rPr lang="en-US" sz="1000" b="1" dirty="0" err="1" smtClean="0">
                      <a:solidFill>
                        <a:prstClr val="white"/>
                      </a:solidFill>
                    </a:rPr>
                    <a:t>MetOp</a:t>
                  </a:r>
                  <a:r>
                    <a:rPr lang="en-US" sz="1000" b="1" dirty="0" smtClean="0">
                      <a:solidFill>
                        <a:prstClr val="white"/>
                      </a:solidFill>
                    </a:rPr>
                    <a:t>-A,B</a:t>
                  </a:r>
                </a:p>
                <a:p>
                  <a:pPr algn="ctr">
                    <a:defRPr/>
                  </a:pPr>
                  <a:endParaRPr lang="en-US" sz="1000" b="1" dirty="0" smtClean="0">
                    <a:solidFill>
                      <a:prstClr val="white"/>
                    </a:solidFill>
                  </a:endParaRPr>
                </a:p>
                <a:p>
                  <a:pPr algn="ctr">
                    <a:defRPr/>
                  </a:pPr>
                  <a:endParaRPr lang="en-US" sz="1000" b="1" dirty="0" smtClean="0">
                    <a:solidFill>
                      <a:prstClr val="white"/>
                    </a:solidFill>
                  </a:endParaRPr>
                </a:p>
                <a:p>
                  <a:pPr algn="ctr">
                    <a:defRPr/>
                  </a:pPr>
                  <a:r>
                    <a:rPr lang="en-US" sz="1100" b="1" dirty="0" smtClean="0">
                      <a:solidFill>
                        <a:schemeClr val="accent3">
                          <a:lumMod val="40000"/>
                          <a:lumOff val="60000"/>
                        </a:schemeClr>
                      </a:solidFill>
                    </a:rPr>
                    <a:t>NOAA</a:t>
                  </a:r>
                  <a:endParaRPr lang="en-US" sz="1100" b="1" dirty="0">
                    <a:solidFill>
                      <a:schemeClr val="accent3">
                        <a:lumMod val="40000"/>
                        <a:lumOff val="60000"/>
                      </a:schemeClr>
                    </a:solidFill>
                  </a:endParaRPr>
                </a:p>
              </p:txBody>
            </p:sp>
            <p:sp>
              <p:nvSpPr>
                <p:cNvPr id="38" name="Rounded Rectangle 37"/>
                <p:cNvSpPr>
                  <a:spLocks noChangeArrowheads="1"/>
                </p:cNvSpPr>
                <p:nvPr/>
              </p:nvSpPr>
              <p:spPr bwMode="auto">
                <a:xfrm>
                  <a:off x="5344873" y="1923028"/>
                  <a:ext cx="958926" cy="1189228"/>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a:solidFill>
                        <a:prstClr val="white"/>
                      </a:solidFill>
                    </a:rPr>
                    <a:t>COSMIC</a:t>
                  </a:r>
                </a:p>
                <a:p>
                  <a:pPr algn="ctr">
                    <a:defRPr/>
                  </a:pPr>
                  <a:endParaRPr lang="en-US" sz="1100" b="1" dirty="0" smtClean="0">
                    <a:solidFill>
                      <a:prstClr val="white"/>
                    </a:solidFill>
                  </a:endParaRPr>
                </a:p>
                <a:p>
                  <a:pPr algn="ctr">
                    <a:defRPr/>
                  </a:pPr>
                  <a:endParaRPr lang="en-US" sz="1100" b="1" dirty="0" smtClean="0">
                    <a:solidFill>
                      <a:prstClr val="white"/>
                    </a:solidFill>
                  </a:endParaRPr>
                </a:p>
                <a:p>
                  <a:pPr algn="ctr">
                    <a:defRPr/>
                  </a:pPr>
                  <a:r>
                    <a:rPr lang="en-US" sz="1100" b="1" dirty="0" smtClean="0">
                      <a:solidFill>
                        <a:schemeClr val="accent3">
                          <a:lumMod val="40000"/>
                          <a:lumOff val="60000"/>
                        </a:schemeClr>
                      </a:solidFill>
                    </a:rPr>
                    <a:t>UCAR</a:t>
                  </a:r>
                  <a:endParaRPr lang="en-US" sz="1100" b="1" dirty="0">
                    <a:solidFill>
                      <a:schemeClr val="accent3">
                        <a:lumMod val="40000"/>
                        <a:lumOff val="60000"/>
                      </a:schemeClr>
                    </a:solidFill>
                  </a:endParaRPr>
                </a:p>
              </p:txBody>
            </p:sp>
            <p:sp>
              <p:nvSpPr>
                <p:cNvPr id="39" name="Rounded Rectangle 38"/>
                <p:cNvSpPr>
                  <a:spLocks noChangeArrowheads="1"/>
                </p:cNvSpPr>
                <p:nvPr/>
              </p:nvSpPr>
              <p:spPr bwMode="auto">
                <a:xfrm>
                  <a:off x="4125576" y="1923028"/>
                  <a:ext cx="1066884" cy="1189228"/>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smtClean="0">
                      <a:solidFill>
                        <a:prstClr val="white"/>
                      </a:solidFill>
                    </a:rPr>
                    <a:t>GRAS</a:t>
                  </a:r>
                </a:p>
                <a:p>
                  <a:pPr algn="ctr">
                    <a:defRPr/>
                  </a:pPr>
                  <a:r>
                    <a:rPr lang="en-US" sz="1000" b="1" dirty="0" err="1" smtClean="0">
                      <a:solidFill>
                        <a:prstClr val="white"/>
                      </a:solidFill>
                    </a:rPr>
                    <a:t>MetOp</a:t>
                  </a:r>
                  <a:r>
                    <a:rPr lang="en-US" sz="1000" b="1" dirty="0" smtClean="0">
                      <a:solidFill>
                        <a:prstClr val="white"/>
                      </a:solidFill>
                    </a:rPr>
                    <a:t>-A,B</a:t>
                  </a:r>
                  <a:endParaRPr lang="en-US" sz="1000" b="1" dirty="0">
                    <a:solidFill>
                      <a:prstClr val="white"/>
                    </a:solidFill>
                  </a:endParaRPr>
                </a:p>
                <a:p>
                  <a:pPr algn="ctr">
                    <a:defRPr/>
                  </a:pPr>
                  <a:endParaRPr lang="en-US" sz="1100" b="1" dirty="0" smtClean="0">
                    <a:solidFill>
                      <a:prstClr val="white"/>
                    </a:solidFill>
                  </a:endParaRPr>
                </a:p>
                <a:p>
                  <a:pPr algn="ctr">
                    <a:defRPr/>
                  </a:pPr>
                  <a:endParaRPr lang="en-US" sz="1100" b="1" dirty="0" smtClean="0">
                    <a:solidFill>
                      <a:prstClr val="white"/>
                    </a:solidFill>
                  </a:endParaRPr>
                </a:p>
                <a:p>
                  <a:pPr algn="ctr">
                    <a:defRPr/>
                  </a:pPr>
                  <a:r>
                    <a:rPr lang="en-US" sz="1100" b="1" dirty="0" smtClean="0">
                      <a:solidFill>
                        <a:schemeClr val="accent3">
                          <a:lumMod val="40000"/>
                          <a:lumOff val="60000"/>
                        </a:schemeClr>
                      </a:solidFill>
                    </a:rPr>
                    <a:t>EUMETSAT</a:t>
                  </a:r>
                  <a:endParaRPr lang="en-US" sz="1100" b="1" dirty="0">
                    <a:solidFill>
                      <a:schemeClr val="accent3">
                        <a:lumMod val="40000"/>
                        <a:lumOff val="60000"/>
                      </a:schemeClr>
                    </a:solidFill>
                  </a:endParaRPr>
                </a:p>
              </p:txBody>
            </p:sp>
          </p:grpSp>
        </p:grpSp>
      </p:grpSp>
      <p:cxnSp>
        <p:nvCxnSpPr>
          <p:cNvPr id="40" name="Straight Arrow Connector 39"/>
          <p:cNvCxnSpPr>
            <a:cxnSpLocks noChangeShapeType="1"/>
            <a:stCxn id="30" idx="2"/>
          </p:cNvCxnSpPr>
          <p:nvPr/>
        </p:nvCxnSpPr>
        <p:spPr bwMode="auto">
          <a:xfrm flipH="1">
            <a:off x="7102476" y="2341563"/>
            <a:ext cx="1089818" cy="1692275"/>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p:spPr>
      </p:cxnSp>
      <p:cxnSp>
        <p:nvCxnSpPr>
          <p:cNvPr id="56" name="Straight Arrow Connector 55"/>
          <p:cNvCxnSpPr>
            <a:cxnSpLocks noChangeShapeType="1"/>
          </p:cNvCxnSpPr>
          <p:nvPr/>
        </p:nvCxnSpPr>
        <p:spPr bwMode="auto">
          <a:xfrm flipH="1">
            <a:off x="2222500" y="3335338"/>
            <a:ext cx="0" cy="682625"/>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p:spPr>
      </p:cxnSp>
      <p:cxnSp>
        <p:nvCxnSpPr>
          <p:cNvPr id="58" name="Straight Arrow Connector 57"/>
          <p:cNvCxnSpPr>
            <a:cxnSpLocks noChangeShapeType="1"/>
          </p:cNvCxnSpPr>
          <p:nvPr/>
        </p:nvCxnSpPr>
        <p:spPr bwMode="auto">
          <a:xfrm flipH="1">
            <a:off x="6376988" y="3348038"/>
            <a:ext cx="0" cy="682625"/>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p:spPr>
      </p:cxnSp>
      <p:sp>
        <p:nvSpPr>
          <p:cNvPr id="59" name="Magnetic Disk 58"/>
          <p:cNvSpPr>
            <a:spLocks noChangeArrowheads="1"/>
          </p:cNvSpPr>
          <p:nvPr/>
        </p:nvSpPr>
        <p:spPr bwMode="auto">
          <a:xfrm>
            <a:off x="4748213" y="5330825"/>
            <a:ext cx="1293812" cy="1171575"/>
          </a:xfrm>
          <a:prstGeom prst="flowChartMagneticDisk">
            <a:avLst/>
          </a:prstGeom>
          <a:gradFill rotWithShape="1">
            <a:gsLst>
              <a:gs pos="0">
                <a:srgbClr val="9BC1FF"/>
              </a:gs>
              <a:gs pos="100000">
                <a:srgbClr val="3F80CD"/>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lgn="ctr">
              <a:defRPr/>
            </a:pPr>
            <a:endParaRPr lang="en-US" sz="1400" dirty="0">
              <a:solidFill>
                <a:prstClr val="white"/>
              </a:solidFill>
            </a:endParaRPr>
          </a:p>
          <a:p>
            <a:pPr algn="ctr">
              <a:defRPr/>
            </a:pPr>
            <a:r>
              <a:rPr lang="en-US" sz="1400" dirty="0">
                <a:solidFill>
                  <a:prstClr val="white"/>
                </a:solidFill>
              </a:rPr>
              <a:t>NPROVS+</a:t>
            </a:r>
          </a:p>
          <a:p>
            <a:pPr algn="ctr">
              <a:defRPr/>
            </a:pPr>
            <a:r>
              <a:rPr lang="en-US" sz="1400" dirty="0">
                <a:solidFill>
                  <a:prstClr val="white"/>
                </a:solidFill>
              </a:rPr>
              <a:t>Collocation</a:t>
            </a:r>
          </a:p>
          <a:p>
            <a:pPr algn="ctr">
              <a:defRPr/>
            </a:pPr>
            <a:r>
              <a:rPr lang="en-US" sz="1400" dirty="0">
                <a:solidFill>
                  <a:prstClr val="white"/>
                </a:solidFill>
              </a:rPr>
              <a:t>Archive</a:t>
            </a:r>
          </a:p>
        </p:txBody>
      </p:sp>
      <p:sp>
        <p:nvSpPr>
          <p:cNvPr id="38927" name="TextBox 59"/>
          <p:cNvSpPr txBox="1">
            <a:spLocks noChangeArrowheads="1"/>
          </p:cNvSpPr>
          <p:nvPr/>
        </p:nvSpPr>
        <p:spPr bwMode="auto">
          <a:xfrm>
            <a:off x="344488" y="4173538"/>
            <a:ext cx="1255712" cy="368300"/>
          </a:xfrm>
          <a:prstGeom prst="rect">
            <a:avLst/>
          </a:prstGeom>
          <a:noFill/>
          <a:ln w="9525">
            <a:noFill/>
            <a:miter lim="800000"/>
            <a:headEnd/>
            <a:tailEnd/>
          </a:ln>
        </p:spPr>
        <p:txBody>
          <a:bodyPr wrap="square">
            <a:spAutoFit/>
          </a:bodyPr>
          <a:lstStyle/>
          <a:p>
            <a:r>
              <a:rPr lang="en-US" altLang="en-US" i="1" dirty="0">
                <a:solidFill>
                  <a:prstClr val="black"/>
                </a:solidFill>
              </a:rPr>
              <a:t>3 day delay</a:t>
            </a:r>
          </a:p>
        </p:txBody>
      </p:sp>
      <p:sp>
        <p:nvSpPr>
          <p:cNvPr id="38928" name="TextBox 87039"/>
          <p:cNvSpPr txBox="1">
            <a:spLocks noChangeArrowheads="1"/>
          </p:cNvSpPr>
          <p:nvPr/>
        </p:nvSpPr>
        <p:spPr bwMode="auto">
          <a:xfrm>
            <a:off x="1092200" y="5459505"/>
            <a:ext cx="660400" cy="369332"/>
          </a:xfrm>
          <a:prstGeom prst="rect">
            <a:avLst/>
          </a:prstGeom>
          <a:noFill/>
          <a:ln w="9525">
            <a:noFill/>
            <a:miter lim="800000"/>
            <a:headEnd/>
            <a:tailEnd/>
          </a:ln>
        </p:spPr>
        <p:txBody>
          <a:bodyPr wrap="square">
            <a:spAutoFit/>
          </a:bodyPr>
          <a:lstStyle/>
          <a:p>
            <a:r>
              <a:rPr lang="en-US" altLang="en-US" b="1" dirty="0">
                <a:solidFill>
                  <a:prstClr val="black"/>
                </a:solidFill>
              </a:rPr>
              <a:t>FTP</a:t>
            </a:r>
          </a:p>
        </p:txBody>
      </p:sp>
      <p:sp>
        <p:nvSpPr>
          <p:cNvPr id="68" name="Magnetic Disk 67"/>
          <p:cNvSpPr>
            <a:spLocks noChangeArrowheads="1"/>
          </p:cNvSpPr>
          <p:nvPr/>
        </p:nvSpPr>
        <p:spPr bwMode="auto">
          <a:xfrm>
            <a:off x="7551738" y="5303838"/>
            <a:ext cx="1293812" cy="1173162"/>
          </a:xfrm>
          <a:prstGeom prst="flowChartMagneticDisk">
            <a:avLst/>
          </a:prstGeom>
          <a:gradFill rotWithShape="1">
            <a:gsLst>
              <a:gs pos="0">
                <a:srgbClr val="9BC1FF"/>
              </a:gs>
              <a:gs pos="100000">
                <a:srgbClr val="3F80CD"/>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lgn="ctr">
              <a:defRPr/>
            </a:pPr>
            <a:r>
              <a:rPr lang="en-US" sz="1400" dirty="0">
                <a:solidFill>
                  <a:prstClr val="white"/>
                </a:solidFill>
              </a:rPr>
              <a:t>VALAR</a:t>
            </a:r>
          </a:p>
        </p:txBody>
      </p:sp>
      <p:sp>
        <p:nvSpPr>
          <p:cNvPr id="38931" name="TextBox 87042"/>
          <p:cNvSpPr txBox="1">
            <a:spLocks noChangeArrowheads="1"/>
          </p:cNvSpPr>
          <p:nvPr/>
        </p:nvSpPr>
        <p:spPr bwMode="auto">
          <a:xfrm>
            <a:off x="7222380" y="4186238"/>
            <a:ext cx="1604963" cy="369887"/>
          </a:xfrm>
          <a:prstGeom prst="rect">
            <a:avLst/>
          </a:prstGeom>
          <a:noFill/>
          <a:ln w="9525">
            <a:noFill/>
            <a:miter lim="800000"/>
            <a:headEnd/>
            <a:tailEnd/>
          </a:ln>
        </p:spPr>
        <p:txBody>
          <a:bodyPr>
            <a:spAutoFit/>
          </a:bodyPr>
          <a:lstStyle/>
          <a:p>
            <a:r>
              <a:rPr lang="en-US" altLang="en-US" i="1" dirty="0">
                <a:solidFill>
                  <a:prstClr val="black"/>
                </a:solidFill>
              </a:rPr>
              <a:t>14 day delay</a:t>
            </a:r>
          </a:p>
        </p:txBody>
      </p:sp>
      <p:sp>
        <p:nvSpPr>
          <p:cNvPr id="38932" name="TextBox 69"/>
          <p:cNvSpPr txBox="1">
            <a:spLocks noChangeArrowheads="1"/>
          </p:cNvSpPr>
          <p:nvPr/>
        </p:nvSpPr>
        <p:spPr bwMode="auto">
          <a:xfrm>
            <a:off x="6692900" y="6035675"/>
            <a:ext cx="698500" cy="369332"/>
          </a:xfrm>
          <a:prstGeom prst="rect">
            <a:avLst/>
          </a:prstGeom>
          <a:noFill/>
          <a:ln w="9525">
            <a:noFill/>
            <a:miter lim="800000"/>
            <a:headEnd/>
            <a:tailEnd/>
          </a:ln>
        </p:spPr>
        <p:txBody>
          <a:bodyPr wrap="square">
            <a:spAutoFit/>
          </a:bodyPr>
          <a:lstStyle/>
          <a:p>
            <a:r>
              <a:rPr lang="en-US" altLang="en-US" b="1" dirty="0">
                <a:solidFill>
                  <a:prstClr val="black"/>
                </a:solidFill>
              </a:rPr>
              <a:t>FTP</a:t>
            </a:r>
          </a:p>
        </p:txBody>
      </p:sp>
      <p:cxnSp>
        <p:nvCxnSpPr>
          <p:cNvPr id="71" name="Straight Arrow Connector 70"/>
          <p:cNvCxnSpPr>
            <a:cxnSpLocks noChangeShapeType="1"/>
          </p:cNvCxnSpPr>
          <p:nvPr/>
        </p:nvCxnSpPr>
        <p:spPr bwMode="auto">
          <a:xfrm>
            <a:off x="6038850" y="6210301"/>
            <a:ext cx="723900" cy="9524"/>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p:spPr>
      </p:cxnSp>
      <p:sp>
        <p:nvSpPr>
          <p:cNvPr id="38934" name="TextBox 72"/>
          <p:cNvSpPr txBox="1">
            <a:spLocks noChangeArrowheads="1"/>
          </p:cNvSpPr>
          <p:nvPr/>
        </p:nvSpPr>
        <p:spPr bwMode="auto">
          <a:xfrm>
            <a:off x="6069013" y="5290028"/>
            <a:ext cx="1646237" cy="646331"/>
          </a:xfrm>
          <a:prstGeom prst="rect">
            <a:avLst/>
          </a:prstGeom>
          <a:noFill/>
          <a:ln w="9525">
            <a:noFill/>
            <a:miter lim="800000"/>
            <a:headEnd/>
            <a:tailEnd/>
          </a:ln>
        </p:spPr>
        <p:txBody>
          <a:bodyPr>
            <a:spAutoFit/>
          </a:bodyPr>
          <a:lstStyle/>
          <a:p>
            <a:r>
              <a:rPr lang="en-US" altLang="en-US" dirty="0">
                <a:solidFill>
                  <a:prstClr val="black"/>
                </a:solidFill>
              </a:rPr>
              <a:t>Algorithm</a:t>
            </a:r>
          </a:p>
          <a:p>
            <a:r>
              <a:rPr lang="en-US" altLang="en-US" dirty="0">
                <a:solidFill>
                  <a:prstClr val="black"/>
                </a:solidFill>
              </a:rPr>
              <a:t>Development</a:t>
            </a:r>
          </a:p>
        </p:txBody>
      </p:sp>
      <p:cxnSp>
        <p:nvCxnSpPr>
          <p:cNvPr id="74" name="Straight Arrow Connector 73"/>
          <p:cNvCxnSpPr>
            <a:cxnSpLocks noChangeShapeType="1"/>
          </p:cNvCxnSpPr>
          <p:nvPr/>
        </p:nvCxnSpPr>
        <p:spPr bwMode="auto">
          <a:xfrm flipH="1">
            <a:off x="5915025" y="4679950"/>
            <a:ext cx="406401" cy="720725"/>
          </a:xfrm>
          <a:prstGeom prst="straightConnector1">
            <a:avLst/>
          </a:prstGeom>
          <a:noFill/>
          <a:ln w="38100">
            <a:solidFill>
              <a:schemeClr val="bg1">
                <a:lumMod val="65000"/>
              </a:schemeClr>
            </a:solidFill>
            <a:prstDash val="sysDash"/>
            <a:round/>
            <a:headEnd/>
            <a:tailEnd type="arrow" w="med" len="med"/>
          </a:ln>
          <a:effectLst>
            <a:outerShdw blurRad="40000" dist="20000" dir="5400000" rotWithShape="0">
              <a:srgbClr val="808080">
                <a:alpha val="37999"/>
              </a:srgbClr>
            </a:outerShdw>
          </a:effectLst>
          <a:extLst/>
        </p:spPr>
      </p:cxnSp>
      <p:cxnSp>
        <p:nvCxnSpPr>
          <p:cNvPr id="76" name="Straight Arrow Connector 75"/>
          <p:cNvCxnSpPr>
            <a:cxnSpLocks noChangeShapeType="1"/>
          </p:cNvCxnSpPr>
          <p:nvPr/>
        </p:nvCxnSpPr>
        <p:spPr bwMode="auto">
          <a:xfrm flipH="1" flipV="1">
            <a:off x="6921500" y="4675189"/>
            <a:ext cx="660400" cy="639761"/>
          </a:xfrm>
          <a:prstGeom prst="straightConnector1">
            <a:avLst/>
          </a:prstGeom>
          <a:noFill/>
          <a:ln w="38100">
            <a:solidFill>
              <a:schemeClr val="bg1">
                <a:lumMod val="65000"/>
              </a:schemeClr>
            </a:solidFill>
            <a:prstDash val="sysDash"/>
            <a:round/>
            <a:headEnd/>
            <a:tailEnd type="arrow" w="med" len="med"/>
          </a:ln>
          <a:effectLst>
            <a:outerShdw blurRad="40000" dist="20000" dir="5400000" rotWithShape="0">
              <a:srgbClr val="808080">
                <a:alpha val="37999"/>
              </a:srgbClr>
            </a:outerShdw>
          </a:effectLst>
          <a:extLst/>
        </p:spPr>
      </p:cxnSp>
      <p:cxnSp>
        <p:nvCxnSpPr>
          <p:cNvPr id="80" name="Straight Arrow Connector 79"/>
          <p:cNvCxnSpPr>
            <a:cxnSpLocks noChangeShapeType="1"/>
          </p:cNvCxnSpPr>
          <p:nvPr/>
        </p:nvCxnSpPr>
        <p:spPr bwMode="auto">
          <a:xfrm>
            <a:off x="2533650" y="4673600"/>
            <a:ext cx="200025" cy="565150"/>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p:spPr>
      </p:cxnSp>
      <p:cxnSp>
        <p:nvCxnSpPr>
          <p:cNvPr id="82" name="Straight Arrow Connector 81"/>
          <p:cNvCxnSpPr>
            <a:cxnSpLocks noChangeShapeType="1"/>
          </p:cNvCxnSpPr>
          <p:nvPr/>
        </p:nvCxnSpPr>
        <p:spPr bwMode="auto">
          <a:xfrm flipH="1">
            <a:off x="5610225" y="4646613"/>
            <a:ext cx="179389" cy="696912"/>
          </a:xfrm>
          <a:prstGeom prst="straightConnector1">
            <a:avLst/>
          </a:prstGeom>
          <a:noFill/>
          <a:ln w="28575">
            <a:solidFill>
              <a:schemeClr val="tx1"/>
            </a:solidFill>
            <a:round/>
            <a:headEnd/>
            <a:tailEnd type="arrow" w="med" len="med"/>
          </a:ln>
          <a:effectLst>
            <a:outerShdw blurRad="40000" dist="20000" dir="5400000" rotWithShape="0">
              <a:srgbClr val="808080">
                <a:alpha val="37999"/>
              </a:srgbClr>
            </a:outerShdw>
          </a:effectLst>
          <a:extLst/>
        </p:spPr>
      </p:cxnSp>
      <p:cxnSp>
        <p:nvCxnSpPr>
          <p:cNvPr id="42" name="Straight Connector 41"/>
          <p:cNvCxnSpPr/>
          <p:nvPr/>
        </p:nvCxnSpPr>
        <p:spPr>
          <a:xfrm>
            <a:off x="228600" y="3536575"/>
            <a:ext cx="8229600" cy="0"/>
          </a:xfrm>
          <a:prstGeom prst="line">
            <a:avLst/>
          </a:prstGeom>
          <a:ln>
            <a:solidFill>
              <a:schemeClr val="accent3">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228600" y="4908175"/>
            <a:ext cx="8305800" cy="76200"/>
          </a:xfrm>
          <a:prstGeom prst="line">
            <a:avLst/>
          </a:prstGeom>
          <a:ln>
            <a:solidFill>
              <a:schemeClr val="accent3">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4374776" y="5023597"/>
            <a:ext cx="4626349" cy="1682003"/>
          </a:xfrm>
          <a:prstGeom prst="ellipse">
            <a:avLst/>
          </a:prstGeom>
          <a:noFill/>
          <a:ln w="38100">
            <a:solidFill>
              <a:srgbClr val="FF9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3200400" y="3686175"/>
            <a:ext cx="2305050" cy="1133475"/>
          </a:xfrm>
          <a:prstGeom prst="rect">
            <a:avLst/>
          </a:prstGeom>
          <a:solidFill>
            <a:srgbClr val="92D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rPr>
              <a:t>Visualization Tools:</a:t>
            </a:r>
          </a:p>
          <a:p>
            <a:pPr algn="ctr"/>
            <a:r>
              <a:rPr lang="en-US" b="1" dirty="0">
                <a:solidFill>
                  <a:prstClr val="white"/>
                </a:solidFill>
              </a:rPr>
              <a:t>ODS</a:t>
            </a:r>
          </a:p>
          <a:p>
            <a:pPr algn="ctr"/>
            <a:r>
              <a:rPr lang="en-US" b="1" dirty="0">
                <a:solidFill>
                  <a:prstClr val="white"/>
                </a:solidFill>
              </a:rPr>
              <a:t>PDISP</a:t>
            </a:r>
          </a:p>
          <a:p>
            <a:pPr algn="ctr"/>
            <a:r>
              <a:rPr lang="en-US" b="1" dirty="0">
                <a:solidFill>
                  <a:prstClr val="white"/>
                </a:solidFill>
              </a:rPr>
              <a:t>NARCS</a:t>
            </a:r>
          </a:p>
        </p:txBody>
      </p:sp>
      <p:cxnSp>
        <p:nvCxnSpPr>
          <p:cNvPr id="57" name="Straight Arrow Connector 56"/>
          <p:cNvCxnSpPr/>
          <p:nvPr/>
        </p:nvCxnSpPr>
        <p:spPr>
          <a:xfrm>
            <a:off x="4395788" y="3317409"/>
            <a:ext cx="14287" cy="378291"/>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3324225" y="4838701"/>
            <a:ext cx="228600" cy="438149"/>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flipV="1">
            <a:off x="4905375" y="4838700"/>
            <a:ext cx="161926" cy="485776"/>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28600" y="439270"/>
            <a:ext cx="972061" cy="400110"/>
          </a:xfrm>
          <a:prstGeom prst="rect">
            <a:avLst/>
          </a:prstGeom>
          <a:noFill/>
        </p:spPr>
        <p:txBody>
          <a:bodyPr wrap="none" rtlCol="0">
            <a:spAutoFit/>
          </a:bodyPr>
          <a:lstStyle/>
          <a:p>
            <a:r>
              <a:rPr lang="en-US" sz="2000" b="1" dirty="0">
                <a:solidFill>
                  <a:srgbClr val="C00000"/>
                </a:solidFill>
              </a:rPr>
              <a:t>INPUTS</a:t>
            </a:r>
          </a:p>
        </p:txBody>
      </p:sp>
      <p:sp>
        <p:nvSpPr>
          <p:cNvPr id="48" name="TextBox 47"/>
          <p:cNvSpPr txBox="1"/>
          <p:nvPr/>
        </p:nvSpPr>
        <p:spPr>
          <a:xfrm>
            <a:off x="76200" y="3638490"/>
            <a:ext cx="1539011" cy="400110"/>
          </a:xfrm>
          <a:prstGeom prst="rect">
            <a:avLst/>
          </a:prstGeom>
          <a:noFill/>
        </p:spPr>
        <p:txBody>
          <a:bodyPr wrap="none" rtlCol="0">
            <a:spAutoFit/>
          </a:bodyPr>
          <a:lstStyle/>
          <a:p>
            <a:r>
              <a:rPr lang="en-US" sz="2000" b="1" dirty="0">
                <a:solidFill>
                  <a:srgbClr val="C00000"/>
                </a:solidFill>
              </a:rPr>
              <a:t>PROCESSING</a:t>
            </a:r>
          </a:p>
        </p:txBody>
      </p:sp>
      <p:sp>
        <p:nvSpPr>
          <p:cNvPr id="49" name="TextBox 48"/>
          <p:cNvSpPr txBox="1"/>
          <p:nvPr/>
        </p:nvSpPr>
        <p:spPr>
          <a:xfrm>
            <a:off x="228600" y="6031468"/>
            <a:ext cx="1201291" cy="400110"/>
          </a:xfrm>
          <a:prstGeom prst="rect">
            <a:avLst/>
          </a:prstGeom>
          <a:noFill/>
        </p:spPr>
        <p:txBody>
          <a:bodyPr wrap="none" rtlCol="0">
            <a:spAutoFit/>
          </a:bodyPr>
          <a:lstStyle/>
          <a:p>
            <a:r>
              <a:rPr lang="en-US" sz="2000" b="1" dirty="0">
                <a:solidFill>
                  <a:srgbClr val="C00000"/>
                </a:solidFill>
              </a:rPr>
              <a:t>OUTPUTS</a:t>
            </a:r>
          </a:p>
        </p:txBody>
      </p:sp>
      <p:sp>
        <p:nvSpPr>
          <p:cNvPr id="69" name="TextBox 68"/>
          <p:cNvSpPr txBox="1"/>
          <p:nvPr/>
        </p:nvSpPr>
        <p:spPr>
          <a:xfrm>
            <a:off x="1524000" y="0"/>
            <a:ext cx="6494535" cy="461665"/>
          </a:xfrm>
          <a:prstGeom prst="rect">
            <a:avLst/>
          </a:prstGeom>
          <a:noFill/>
        </p:spPr>
        <p:txBody>
          <a:bodyPr wrap="none" rtlCol="0">
            <a:spAutoFit/>
          </a:bodyPr>
          <a:lstStyle/>
          <a:p>
            <a:r>
              <a:rPr lang="en-US" sz="2400" b="1" dirty="0">
                <a:solidFill>
                  <a:prstClr val="black"/>
                </a:solidFill>
              </a:rPr>
              <a:t>NPROVS/NPROVS+  Data Management Schematic</a:t>
            </a:r>
          </a:p>
        </p:txBody>
      </p:sp>
      <p:sp>
        <p:nvSpPr>
          <p:cNvPr id="52" name="Rounded Rectangle 51"/>
          <p:cNvSpPr>
            <a:spLocks noChangeArrowheads="1"/>
          </p:cNvSpPr>
          <p:nvPr/>
        </p:nvSpPr>
        <p:spPr bwMode="auto">
          <a:xfrm>
            <a:off x="6400800" y="1905000"/>
            <a:ext cx="990600" cy="1189037"/>
          </a:xfrm>
          <a:prstGeom prst="roundRect">
            <a:avLst>
              <a:gd name="adj" fmla="val 16667"/>
            </a:avLst>
          </a:prstGeom>
          <a:solidFill>
            <a:srgbClr val="3366F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1200" b="1" u="sng" dirty="0" smtClean="0">
                <a:solidFill>
                  <a:prstClr val="white"/>
                </a:solidFill>
              </a:rPr>
              <a:t>NWP ANAL</a:t>
            </a:r>
          </a:p>
          <a:p>
            <a:pPr algn="ctr">
              <a:defRPr/>
            </a:pPr>
            <a:endParaRPr lang="en-US" sz="1100" b="1" dirty="0" smtClean="0">
              <a:solidFill>
                <a:prstClr val="white"/>
              </a:solidFill>
            </a:endParaRPr>
          </a:p>
          <a:p>
            <a:pPr algn="ctr">
              <a:defRPr/>
            </a:pPr>
            <a:endParaRPr lang="en-US" sz="1100" b="1" dirty="0" smtClean="0">
              <a:solidFill>
                <a:prstClr val="white"/>
              </a:solidFill>
            </a:endParaRPr>
          </a:p>
          <a:p>
            <a:pPr algn="ctr">
              <a:defRPr/>
            </a:pPr>
            <a:r>
              <a:rPr lang="en-US" sz="1100" b="1" dirty="0" smtClean="0">
                <a:solidFill>
                  <a:schemeClr val="accent3">
                    <a:lumMod val="60000"/>
                    <a:lumOff val="40000"/>
                  </a:schemeClr>
                </a:solidFill>
              </a:rPr>
              <a:t>ECMWF</a:t>
            </a:r>
            <a:endParaRPr lang="en-US" sz="1100" b="1" dirty="0">
              <a:solidFill>
                <a:schemeClr val="accent3">
                  <a:lumMod val="60000"/>
                  <a:lumOff val="40000"/>
                </a:schemeClr>
              </a:solidFill>
            </a:endParaRPr>
          </a:p>
        </p:txBody>
      </p:sp>
      <p:sp>
        <p:nvSpPr>
          <p:cNvPr id="53" name="Slide Number Placeholder 52"/>
          <p:cNvSpPr>
            <a:spLocks noGrp="1"/>
          </p:cNvSpPr>
          <p:nvPr>
            <p:ph type="sldNum" sz="quarter" idx="12"/>
          </p:nvPr>
        </p:nvSpPr>
        <p:spPr/>
        <p:txBody>
          <a:bodyPr/>
          <a:lstStyle/>
          <a:p>
            <a:fld id="{C0BF8656-F4AD-4D36-9D2B-1393921BB069}" type="slidenum">
              <a:rPr lang="en-US" smtClean="0">
                <a:solidFill>
                  <a:prstClr val="black">
                    <a:tint val="75000"/>
                  </a:prstClr>
                </a:solidFill>
              </a:rPr>
              <a:pPr/>
              <a:t>7</a:t>
            </a:fld>
            <a:endParaRPr lang="en-US">
              <a:solidFill>
                <a:prstClr val="black">
                  <a:tint val="75000"/>
                </a:prstClr>
              </a:solidFill>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descr="Scan_Geo"/>
          <p:cNvPicPr>
            <a:picLocks noGrp="1" noChangeAspect="1" noChangeArrowheads="1"/>
          </p:cNvPicPr>
          <p:nvPr>
            <p:ph idx="1"/>
          </p:nvPr>
        </p:nvPicPr>
        <p:blipFill>
          <a:blip r:embed="rId2" cstate="print"/>
          <a:srcRect/>
          <a:stretch>
            <a:fillRect/>
          </a:stretch>
        </p:blipFill>
        <p:spPr>
          <a:xfrm>
            <a:off x="3505200" y="1505744"/>
            <a:ext cx="5638800" cy="4343400"/>
          </a:xfrm>
          <a:noFill/>
          <a:ln/>
        </p:spPr>
      </p:pic>
      <p:sp>
        <p:nvSpPr>
          <p:cNvPr id="59396" name="Text Box 4"/>
          <p:cNvSpPr txBox="1">
            <a:spLocks noChangeArrowheads="1"/>
          </p:cNvSpPr>
          <p:nvPr/>
        </p:nvSpPr>
        <p:spPr bwMode="auto">
          <a:xfrm>
            <a:off x="138830" y="1633602"/>
            <a:ext cx="3276600" cy="3970318"/>
          </a:xfrm>
          <a:prstGeom prst="rect">
            <a:avLst/>
          </a:prstGeom>
          <a:solidFill>
            <a:srgbClr val="FFFF00"/>
          </a:solidFill>
          <a:ln w="9525" algn="ctr">
            <a:noFill/>
            <a:miter lim="800000"/>
            <a:headEnd/>
            <a:tailEnd/>
          </a:ln>
          <a:effectLst/>
        </p:spPr>
        <p:txBody>
          <a:bodyPr>
            <a:spAutoFit/>
          </a:bodyPr>
          <a:lstStyle/>
          <a:p>
            <a:pPr marL="457200" indent="-457200" defTabSz="457200" eaLnBrk="0" hangingPunct="0">
              <a:spcBef>
                <a:spcPct val="50000"/>
              </a:spcBef>
              <a:buFontTx/>
              <a:buChar char="•"/>
            </a:pPr>
            <a:r>
              <a:rPr lang="en-US" b="1" dirty="0" smtClean="0">
                <a:solidFill>
                  <a:prstClr val="black"/>
                </a:solidFill>
              </a:rPr>
              <a:t>Sounding </a:t>
            </a:r>
            <a:r>
              <a:rPr lang="en-US" b="1" dirty="0">
                <a:solidFill>
                  <a:prstClr val="black"/>
                </a:solidFill>
              </a:rPr>
              <a:t>is performed on 50 km field of regard (FOR).</a:t>
            </a:r>
          </a:p>
          <a:p>
            <a:pPr marL="457200" indent="-457200" defTabSz="457200" eaLnBrk="0" hangingPunct="0">
              <a:spcBef>
                <a:spcPct val="50000"/>
              </a:spcBef>
              <a:buFontTx/>
              <a:buChar char="•"/>
            </a:pPr>
            <a:r>
              <a:rPr lang="en-US" b="1" dirty="0">
                <a:solidFill>
                  <a:prstClr val="black"/>
                </a:solidFill>
              </a:rPr>
              <a:t>FOR is currently defined by the size of the microwave sounder footprint.</a:t>
            </a:r>
          </a:p>
          <a:p>
            <a:pPr marL="457200" indent="-457200" defTabSz="457200" eaLnBrk="0" hangingPunct="0">
              <a:spcBef>
                <a:spcPct val="50000"/>
              </a:spcBef>
              <a:buFontTx/>
              <a:buChar char="•"/>
            </a:pPr>
            <a:r>
              <a:rPr lang="en-US" b="1" dirty="0">
                <a:solidFill>
                  <a:prstClr val="black"/>
                </a:solidFill>
              </a:rPr>
              <a:t>IASI/AMSU has 4 IR FOV’s per FOR</a:t>
            </a:r>
          </a:p>
          <a:p>
            <a:pPr marL="457200" indent="-457200" defTabSz="457200" eaLnBrk="0" hangingPunct="0">
              <a:spcBef>
                <a:spcPct val="50000"/>
              </a:spcBef>
              <a:buFontTx/>
              <a:buChar char="•"/>
            </a:pPr>
            <a:r>
              <a:rPr lang="en-US" b="1" dirty="0">
                <a:solidFill>
                  <a:prstClr val="black"/>
                </a:solidFill>
              </a:rPr>
              <a:t>AIRS/AMSU &amp; </a:t>
            </a:r>
            <a:r>
              <a:rPr lang="en-US" b="1" dirty="0" err="1">
                <a:solidFill>
                  <a:prstClr val="black"/>
                </a:solidFill>
              </a:rPr>
              <a:t>CrIS</a:t>
            </a:r>
            <a:r>
              <a:rPr lang="en-US" b="1" dirty="0">
                <a:solidFill>
                  <a:prstClr val="black"/>
                </a:solidFill>
              </a:rPr>
              <a:t>/ATMS have 9 IR FOV’s per FOR.</a:t>
            </a:r>
          </a:p>
          <a:p>
            <a:pPr marL="457200" indent="-457200" defTabSz="457200" eaLnBrk="0" hangingPunct="0">
              <a:spcBef>
                <a:spcPct val="50000"/>
              </a:spcBef>
              <a:buFontTx/>
              <a:buChar char="•"/>
            </a:pPr>
            <a:r>
              <a:rPr lang="en-US" b="1" dirty="0">
                <a:solidFill>
                  <a:prstClr val="black"/>
                </a:solidFill>
              </a:rPr>
              <a:t>ATMS is spatially over-sampled and can emulate an AMSU FOV.</a:t>
            </a:r>
          </a:p>
        </p:txBody>
      </p:sp>
      <p:sp>
        <p:nvSpPr>
          <p:cNvPr id="3" name="Rectangle 2"/>
          <p:cNvSpPr/>
          <p:nvPr/>
        </p:nvSpPr>
        <p:spPr>
          <a:xfrm>
            <a:off x="1327759" y="34457"/>
            <a:ext cx="6526059" cy="584775"/>
          </a:xfrm>
          <a:prstGeom prst="rect">
            <a:avLst/>
          </a:prstGeom>
        </p:spPr>
        <p:txBody>
          <a:bodyPr wrap="square">
            <a:spAutoFit/>
          </a:bodyPr>
          <a:lstStyle/>
          <a:p>
            <a:pPr defTabSz="457200"/>
            <a:r>
              <a:rPr lang="en-US" sz="3200" dirty="0">
                <a:solidFill>
                  <a:prstClr val="black"/>
                </a:solidFill>
              </a:rPr>
              <a:t>Overview of EDR Data Products </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96E36F11-A39A-294D-A59D-6180D50ED29D}" type="slidenum">
              <a:rPr lang="en-US" smtClean="0">
                <a:solidFill>
                  <a:prstClr val="black">
                    <a:tint val="75000"/>
                  </a:prstClr>
                </a:solidFill>
              </a:rPr>
              <a:pPr/>
              <a:t>8</a:t>
            </a:fld>
            <a:endParaRPr lang="en-US">
              <a:solidFill>
                <a:prstClr val="black">
                  <a:tint val="75000"/>
                </a:prstClr>
              </a:solidFill>
            </a:endParaRPr>
          </a:p>
        </p:txBody>
      </p:sp>
      <p:sp>
        <p:nvSpPr>
          <p:cNvPr id="5" name="Rectangle 4"/>
          <p:cNvSpPr/>
          <p:nvPr/>
        </p:nvSpPr>
        <p:spPr>
          <a:xfrm>
            <a:off x="7087833" y="6581001"/>
            <a:ext cx="955774" cy="276999"/>
          </a:xfrm>
          <a:prstGeom prst="rect">
            <a:avLst/>
          </a:prstGeom>
        </p:spPr>
        <p:txBody>
          <a:bodyPr wrap="none">
            <a:spAutoFit/>
          </a:bodyPr>
          <a:lstStyle/>
          <a:p>
            <a:pPr defTabSz="457200"/>
            <a:r>
              <a:rPr lang="en-US" sz="1200" i="1" dirty="0">
                <a:solidFill>
                  <a:prstClr val="black"/>
                </a:solidFill>
              </a:rPr>
              <a:t>Barnet, </a:t>
            </a:r>
            <a:r>
              <a:rPr lang="en-US" sz="1200" i="1" dirty="0" err="1">
                <a:solidFill>
                  <a:prstClr val="black"/>
                </a:solidFill>
              </a:rPr>
              <a:t>Prov</a:t>
            </a:r>
            <a:endParaRPr lang="en-US" sz="1200" i="1" dirty="0">
              <a:solidFill>
                <a:prstClr val="black"/>
              </a:solidFill>
            </a:endParaRPr>
          </a:p>
        </p:txBody>
      </p:sp>
    </p:spTree>
    <p:extLst>
      <p:ext uri="{BB962C8B-B14F-4D97-AF65-F5344CB8AC3E}">
        <p14:creationId xmlns="" xmlns:p14="http://schemas.microsoft.com/office/powerpoint/2010/main" val="3397936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CD9360ED-38F6-4972-8231-4B76C588BEA3}" type="slidenum">
              <a:rPr lang="en-US" smtClean="0">
                <a:solidFill>
                  <a:srgbClr val="000000"/>
                </a:solidFill>
              </a:rPr>
              <a:pPr>
                <a:defRPr/>
              </a:pPr>
              <a:t>9</a:t>
            </a:fld>
            <a:endParaRPr lang="en-US" dirty="0">
              <a:solidFill>
                <a:srgbClr val="000000"/>
              </a:solidFill>
            </a:endParaRPr>
          </a:p>
        </p:txBody>
      </p:sp>
      <p:sp>
        <p:nvSpPr>
          <p:cNvPr id="125954" name="Rectangle 2"/>
          <p:cNvSpPr>
            <a:spLocks noGrp="1" noChangeArrowheads="1"/>
          </p:cNvSpPr>
          <p:nvPr>
            <p:ph type="body" idx="4294967295"/>
          </p:nvPr>
        </p:nvSpPr>
        <p:spPr>
          <a:xfrm>
            <a:off x="560388" y="2036762"/>
            <a:ext cx="8583612" cy="2535238"/>
          </a:xfrm>
        </p:spPr>
        <p:txBody>
          <a:bodyPr/>
          <a:lstStyle/>
          <a:p>
            <a:pPr>
              <a:buClr>
                <a:srgbClr val="2D4B9B"/>
              </a:buClr>
              <a:buNone/>
            </a:pPr>
            <a:r>
              <a:rPr lang="en-GB" sz="2000" dirty="0"/>
              <a:t>	</a:t>
            </a:r>
            <a:r>
              <a:rPr lang="en-GB" sz="2000" dirty="0" smtClean="0"/>
              <a:t>Given two measurement (m1, m2), their uncertainty (u</a:t>
            </a:r>
            <a:r>
              <a:rPr lang="en-GB" sz="2000" baseline="-25000" dirty="0" smtClean="0"/>
              <a:t>1</a:t>
            </a:r>
            <a:r>
              <a:rPr lang="en-GB" sz="2000" dirty="0" smtClean="0"/>
              <a:t>, u</a:t>
            </a:r>
            <a:r>
              <a:rPr lang="en-GB" sz="2000" baseline="-25000" dirty="0" smtClean="0"/>
              <a:t>2</a:t>
            </a:r>
            <a:r>
              <a:rPr lang="en-GB" sz="2000" dirty="0" smtClean="0"/>
              <a:t>) and </a:t>
            </a:r>
            <a:endParaRPr lang="en-GB" sz="2000" dirty="0"/>
          </a:p>
          <a:p>
            <a:pPr>
              <a:buFont typeface="Wingdings" pitchFamily="2" charset="2"/>
              <a:buNone/>
            </a:pPr>
            <a:r>
              <a:rPr lang="en-GB" sz="2000" dirty="0" smtClean="0"/>
              <a:t>              variability </a:t>
            </a:r>
            <a:r>
              <a:rPr lang="en-GB" sz="2000" dirty="0"/>
              <a:t>(</a:t>
            </a:r>
            <a:r>
              <a:rPr lang="en-GB" sz="2000" b="1" dirty="0">
                <a:latin typeface="Symbol" pitchFamily="18" charset="2"/>
              </a:rPr>
              <a:t></a:t>
            </a:r>
            <a:r>
              <a:rPr lang="en-GB" sz="2000" dirty="0" smtClean="0"/>
              <a:t>), then two </a:t>
            </a:r>
            <a:r>
              <a:rPr lang="en-GB" sz="2000" dirty="0"/>
              <a:t>observations </a:t>
            </a:r>
            <a:r>
              <a:rPr lang="en-GB" sz="2000" dirty="0" smtClean="0"/>
              <a:t>are </a:t>
            </a:r>
            <a:r>
              <a:rPr lang="en-GB" sz="2000" dirty="0" smtClean="0">
                <a:solidFill>
                  <a:srgbClr val="0070C0"/>
                </a:solidFill>
              </a:rPr>
              <a:t>consistent if  </a:t>
            </a:r>
          </a:p>
          <a:p>
            <a:pPr>
              <a:buFont typeface="Wingdings" pitchFamily="2" charset="2"/>
              <a:buNone/>
            </a:pPr>
            <a:r>
              <a:rPr lang="en-GB" sz="2000" b="1" dirty="0" smtClean="0">
                <a:solidFill>
                  <a:srgbClr val="0070C0"/>
                </a:solidFill>
              </a:rPr>
              <a:t>				</a:t>
            </a:r>
            <a:r>
              <a:rPr lang="en-GB" sz="2000" b="1" dirty="0" smtClean="0">
                <a:solidFill>
                  <a:srgbClr val="FF0000"/>
                </a:solidFill>
              </a:rPr>
              <a:t> “k” .le. 2</a:t>
            </a:r>
            <a:endParaRPr lang="en-GB" sz="2200" b="1" dirty="0" smtClean="0">
              <a:solidFill>
                <a:srgbClr val="FF0000"/>
              </a:solidFill>
            </a:endParaRPr>
          </a:p>
        </p:txBody>
      </p:sp>
      <p:graphicFrame>
        <p:nvGraphicFramePr>
          <p:cNvPr id="125956" name="Object 4"/>
          <p:cNvGraphicFramePr>
            <a:graphicFrameLocks noChangeAspect="1"/>
          </p:cNvGraphicFramePr>
          <p:nvPr>
            <p:extLst>
              <p:ext uri="{D42A27DB-BD31-4B8C-83A1-F6EECF244321}">
                <p14:modId xmlns:p14="http://schemas.microsoft.com/office/powerpoint/2010/main" xmlns="" val="362383249"/>
              </p:ext>
            </p:extLst>
          </p:nvPr>
        </p:nvGraphicFramePr>
        <p:xfrm>
          <a:off x="2547938" y="3363912"/>
          <a:ext cx="2863850" cy="522288"/>
        </p:xfrm>
        <a:graphic>
          <a:graphicData uri="http://schemas.openxmlformats.org/presentationml/2006/ole">
            <p:oleObj spid="_x0000_s26626" name="Equation" r:id="rId4" imgW="1600200" imgH="291960" progId="Equation.3">
              <p:embed/>
            </p:oleObj>
          </a:graphicData>
        </a:graphic>
      </p:graphicFrame>
      <p:sp>
        <p:nvSpPr>
          <p:cNvPr id="3" name="TextBox 2"/>
          <p:cNvSpPr txBox="1"/>
          <p:nvPr/>
        </p:nvSpPr>
        <p:spPr>
          <a:xfrm>
            <a:off x="762000" y="816114"/>
            <a:ext cx="7772400" cy="707886"/>
          </a:xfrm>
          <a:prstGeom prst="rect">
            <a:avLst/>
          </a:prstGeom>
          <a:noFill/>
        </p:spPr>
        <p:txBody>
          <a:bodyPr wrap="square" rtlCol="0">
            <a:spAutoFit/>
          </a:bodyPr>
          <a:lstStyle/>
          <a:p>
            <a:r>
              <a:rPr lang="en-US" sz="4000" b="1" dirty="0">
                <a:solidFill>
                  <a:srgbClr val="2B2FD9"/>
                </a:solidFill>
              </a:rPr>
              <a:t>GRUAN  </a:t>
            </a:r>
            <a:r>
              <a:rPr lang="en-US" sz="4000" b="1" dirty="0" smtClean="0">
                <a:solidFill>
                  <a:srgbClr val="2B2FD9"/>
                </a:solidFill>
              </a:rPr>
              <a:t>Uncertainty Principle</a:t>
            </a:r>
            <a:endParaRPr lang="en-US" sz="4000" b="1" dirty="0">
              <a:solidFill>
                <a:srgbClr val="2B2FD9"/>
              </a:solidFill>
            </a:endParaRPr>
          </a:p>
        </p:txBody>
      </p:sp>
      <p:sp>
        <p:nvSpPr>
          <p:cNvPr id="13" name="Rectangle 12"/>
          <p:cNvSpPr/>
          <p:nvPr/>
        </p:nvSpPr>
        <p:spPr>
          <a:xfrm>
            <a:off x="914400" y="5048071"/>
            <a:ext cx="7315200" cy="1200329"/>
          </a:xfrm>
          <a:prstGeom prst="rect">
            <a:avLst/>
          </a:prstGeom>
        </p:spPr>
        <p:txBody>
          <a:bodyPr wrap="square">
            <a:spAutoFit/>
          </a:bodyPr>
          <a:lstStyle/>
          <a:p>
            <a:r>
              <a:rPr lang="en-US" i="1" dirty="0" err="1" smtClean="0"/>
              <a:t>Immler</a:t>
            </a:r>
            <a:r>
              <a:rPr lang="en-US" i="1" dirty="0" smtClean="0"/>
              <a:t>, F. J., </a:t>
            </a:r>
            <a:r>
              <a:rPr lang="en-US" i="1" dirty="0" err="1" smtClean="0"/>
              <a:t>Dykema</a:t>
            </a:r>
            <a:r>
              <a:rPr lang="en-US" i="1" dirty="0" smtClean="0"/>
              <a:t>, J., Gardiner, T., Whiteman, D. N., Thorne, P. W., and </a:t>
            </a:r>
            <a:r>
              <a:rPr lang="en-US" i="1" dirty="0" err="1" smtClean="0"/>
              <a:t>Vömel</a:t>
            </a:r>
            <a:r>
              <a:rPr lang="en-US" i="1" dirty="0" smtClean="0"/>
              <a:t>, H.: Reference Quality Upper-Air Measurements: guidance for developing GRUAN data products, Atmos. Meas. Tech., 3, 1217-1231, doi:10.5194/amt-3-1217-2010, 2010.</a:t>
            </a:r>
            <a:endParaRPr lang="en-US" i="1" dirty="0"/>
          </a:p>
        </p:txBody>
      </p:sp>
    </p:spTree>
    <p:extLst>
      <p:ext uri="{BB962C8B-B14F-4D97-AF65-F5344CB8AC3E}">
        <p14:creationId xmlns:p14="http://schemas.microsoft.com/office/powerpoint/2010/main" xmlns="" val="140935362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AA Template">
  <a:themeElements>
    <a:clrScheme name="NOAA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AA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OAA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AA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AA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AA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AA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AA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AA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AA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AA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AA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AA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AA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OAA Template">
  <a:themeElements>
    <a:clrScheme name="NOAA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AA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OAA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AA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AA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AA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AA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AA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AA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AA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AA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AA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AA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AA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36586</TotalTime>
  <Words>1171</Words>
  <Application>Microsoft Office PowerPoint</Application>
  <PresentationFormat>On-screen Show (4:3)</PresentationFormat>
  <Paragraphs>329</Paragraphs>
  <Slides>26</Slides>
  <Notes>1</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26</vt:i4>
      </vt:variant>
    </vt:vector>
  </HeadingPairs>
  <TitlesOfParts>
    <vt:vector size="32" baseType="lpstr">
      <vt:lpstr>Office Theme</vt:lpstr>
      <vt:lpstr>NOAA Template</vt:lpstr>
      <vt:lpstr>1_Office Theme</vt:lpstr>
      <vt:lpstr>1_NOAA Template</vt:lpstr>
      <vt:lpstr>NPP_FOR</vt:lpstr>
      <vt:lpstr>Equation</vt:lpstr>
      <vt:lpstr>Comparisons with GRUAN Sondes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GRUAN</dc:title>
  <dc:creator>tony.reale</dc:creator>
  <cp:lastModifiedBy>tony.reale</cp:lastModifiedBy>
  <cp:revision>2078</cp:revision>
  <dcterms:created xsi:type="dcterms:W3CDTF">2016-04-04T20:21:33Z</dcterms:created>
  <dcterms:modified xsi:type="dcterms:W3CDTF">2017-03-22T17:04:38Z</dcterms:modified>
</cp:coreProperties>
</file>