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9" r:id="rId23"/>
    <p:sldId id="282" r:id="rId24"/>
    <p:sldId id="283" r:id="rId25"/>
    <p:sldId id="284" r:id="rId26"/>
    <p:sldId id="285" r:id="rId27"/>
    <p:sldId id="286" r:id="rId28"/>
    <p:sldId id="287" r:id="rId2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12" autoAdjust="0"/>
    <p:restoredTop sz="94660"/>
  </p:normalViewPr>
  <p:slideViewPr>
    <p:cSldViewPr>
      <p:cViewPr>
        <p:scale>
          <a:sx n="90" d="100"/>
          <a:sy n="90" d="100"/>
        </p:scale>
        <p:origin x="-1308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37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1CF4278-F357-4B08-B74F-C9421D94935C}" type="datetimeFigureOut">
              <a:rPr lang="zh-CN" altLang="en-US"/>
              <a:pPr>
                <a:defRPr/>
              </a:pPr>
              <a:t>2017/3/21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D04199B-6F8D-423C-B407-4652F983C1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119E357-DC0C-46E7-86E7-58839B464C10}" type="datetimeFigureOut">
              <a:rPr lang="zh-CN" altLang="en-US"/>
              <a:pPr>
                <a:defRPr/>
              </a:pPr>
              <a:t>2017/3/21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4C6CE96-311F-4855-B206-7DA2049475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50825" y="150813"/>
            <a:ext cx="1571625" cy="60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1" name="Picture 9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019925" y="438150"/>
            <a:ext cx="1219200" cy="180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2" name="Picture 10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312150" y="150813"/>
            <a:ext cx="742950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107950" y="836613"/>
            <a:ext cx="8893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image" Target="../media/image36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12" Type="http://schemas.openxmlformats.org/officeDocument/2006/relationships/image" Target="../media/image35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11" Type="http://schemas.openxmlformats.org/officeDocument/2006/relationships/image" Target="../media/image34.emf"/><Relationship Id="rId5" Type="http://schemas.openxmlformats.org/officeDocument/2006/relationships/image" Target="../media/image28.emf"/><Relationship Id="rId10" Type="http://schemas.openxmlformats.org/officeDocument/2006/relationships/image" Target="../media/image33.emf"/><Relationship Id="rId4" Type="http://schemas.openxmlformats.org/officeDocument/2006/relationships/image" Target="../media/image27.emf"/><Relationship Id="rId9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81000" y="3771912"/>
            <a:ext cx="8458200" cy="1728790"/>
          </a:xfrm>
        </p:spPr>
        <p:txBody>
          <a:bodyPr>
            <a:noAutofit/>
          </a:bodyPr>
          <a:lstStyle/>
          <a:p>
            <a:pPr algn="ctr"/>
            <a:r>
              <a:rPr lang="en-US" altLang="zh-CN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Chengli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(Lilly),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Xiuqing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Mingjian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Chunqiang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Wu</a:t>
            </a:r>
          </a:p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National Satellite Meteorological Center, </a:t>
            </a:r>
          </a:p>
          <a:p>
            <a:pPr algn="ctr"/>
            <a:r>
              <a:rPr lang="en-US" altLang="zh-C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China Meteorological Administration</a:t>
            </a:r>
          </a:p>
          <a:p>
            <a:pPr algn="ctr"/>
            <a:endParaRPr lang="zh-CN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1285860"/>
            <a:ext cx="7286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FY-3D HIRAS</a:t>
            </a:r>
          </a:p>
          <a:p>
            <a:pPr algn="ctr"/>
            <a:r>
              <a:rPr lang="en-US" altLang="zh-C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Pre-launch </a:t>
            </a:r>
            <a:r>
              <a:rPr lang="en-US" altLang="zh-C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Characteristics</a:t>
            </a:r>
            <a:r>
              <a:rPr lang="en-US" sz="3200" dirty="0" smtClean="0"/>
              <a:t> </a:t>
            </a:r>
            <a:r>
              <a:rPr lang="en-US" altLang="zh-C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zh-C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Calibration</a:t>
            </a:r>
            <a:endParaRPr lang="zh-CN" alt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平行四边形 5"/>
          <p:cNvSpPr/>
          <p:nvPr/>
        </p:nvSpPr>
        <p:spPr>
          <a:xfrm>
            <a:off x="2071670" y="6429372"/>
            <a:ext cx="5214942" cy="428628"/>
          </a:xfrm>
          <a:prstGeom prst="parallelogram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UW-Madison, 20-24 Mar 2017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71604" y="6429396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Spectral position bias of LWIR band laser measurement</a:t>
            </a:r>
            <a:endParaRPr lang="zh-CN" altLang="en-US" dirty="0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295244" y="142852"/>
            <a:ext cx="8848756" cy="838200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2. Pre-launch instrument characteristics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9" name="Picture 2" descr="D:\wucq_code\CODE\PART2\FIG1\LaserSPC_ILSKRK_MW_DIRB_V1720-1764_N001800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00108"/>
            <a:ext cx="7319963" cy="54927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142976" y="1500174"/>
            <a:ext cx="1802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 smtClean="0">
                <a:solidFill>
                  <a:srgbClr val="00B050"/>
                </a:solidFill>
              </a:rPr>
              <a:t>Before ILS Correction </a:t>
            </a:r>
            <a:r>
              <a:rPr lang="zh-CN" altLang="en-US" sz="800" dirty="0" smtClean="0">
                <a:solidFill>
                  <a:srgbClr val="00B050"/>
                </a:solidFill>
              </a:rPr>
              <a:t>：</a:t>
            </a:r>
            <a:r>
              <a:rPr lang="en-US" altLang="zh-CN" sz="800" dirty="0" smtClean="0">
                <a:solidFill>
                  <a:srgbClr val="00B050"/>
                </a:solidFill>
              </a:rPr>
              <a:t>-49.51ppm</a:t>
            </a:r>
          </a:p>
          <a:p>
            <a:r>
              <a:rPr lang="en-US" altLang="zh-CN" sz="800" dirty="0" smtClean="0">
                <a:solidFill>
                  <a:srgbClr val="00B050"/>
                </a:solidFill>
              </a:rPr>
              <a:t>   After ILS Correction </a:t>
            </a:r>
            <a:r>
              <a:rPr lang="zh-CN" altLang="en-US" sz="800" dirty="0" smtClean="0">
                <a:solidFill>
                  <a:srgbClr val="00B050"/>
                </a:solidFill>
              </a:rPr>
              <a:t>：</a:t>
            </a:r>
            <a:r>
              <a:rPr lang="en-US" altLang="zh-CN" sz="800" dirty="0" smtClean="0">
                <a:solidFill>
                  <a:srgbClr val="00B050"/>
                </a:solidFill>
              </a:rPr>
              <a:t>5.92ppm</a:t>
            </a:r>
            <a:endParaRPr lang="zh-CN" altLang="en-US" sz="8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7686" y="1500174"/>
            <a:ext cx="1802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 smtClean="0">
                <a:solidFill>
                  <a:srgbClr val="00B050"/>
                </a:solidFill>
              </a:rPr>
              <a:t>Before ILS Correction </a:t>
            </a:r>
            <a:r>
              <a:rPr lang="zh-CN" altLang="en-US" sz="800" dirty="0" smtClean="0">
                <a:solidFill>
                  <a:srgbClr val="00B050"/>
                </a:solidFill>
              </a:rPr>
              <a:t>：</a:t>
            </a:r>
            <a:r>
              <a:rPr lang="en-US" altLang="zh-CN" sz="800" dirty="0" smtClean="0">
                <a:solidFill>
                  <a:srgbClr val="00B050"/>
                </a:solidFill>
              </a:rPr>
              <a:t>-56.44ppm</a:t>
            </a:r>
          </a:p>
          <a:p>
            <a:r>
              <a:rPr lang="en-US" altLang="zh-CN" sz="800" dirty="0" smtClean="0">
                <a:solidFill>
                  <a:srgbClr val="00B050"/>
                </a:solidFill>
              </a:rPr>
              <a:t>   After ILS Correction </a:t>
            </a:r>
            <a:r>
              <a:rPr lang="zh-CN" altLang="en-US" sz="800" dirty="0" smtClean="0">
                <a:solidFill>
                  <a:srgbClr val="00B050"/>
                </a:solidFill>
              </a:rPr>
              <a:t>：</a:t>
            </a:r>
            <a:r>
              <a:rPr lang="en-US" altLang="zh-CN" sz="800" dirty="0" smtClean="0">
                <a:solidFill>
                  <a:srgbClr val="00B050"/>
                </a:solidFill>
              </a:rPr>
              <a:t>-7.93ppm</a:t>
            </a:r>
            <a:endParaRPr lang="zh-CN" altLang="en-US" sz="8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1538" y="4071942"/>
            <a:ext cx="1802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 smtClean="0">
                <a:solidFill>
                  <a:srgbClr val="00B050"/>
                </a:solidFill>
              </a:rPr>
              <a:t>Before ILS Correction </a:t>
            </a:r>
            <a:r>
              <a:rPr lang="zh-CN" altLang="en-US" sz="800" dirty="0" smtClean="0">
                <a:solidFill>
                  <a:srgbClr val="00B050"/>
                </a:solidFill>
              </a:rPr>
              <a:t>：</a:t>
            </a:r>
            <a:r>
              <a:rPr lang="en-US" altLang="zh-CN" sz="800" dirty="0" smtClean="0">
                <a:solidFill>
                  <a:srgbClr val="00B050"/>
                </a:solidFill>
              </a:rPr>
              <a:t>-49.51ppm</a:t>
            </a:r>
          </a:p>
          <a:p>
            <a:r>
              <a:rPr lang="en-US" altLang="zh-CN" sz="800" dirty="0" smtClean="0">
                <a:solidFill>
                  <a:srgbClr val="00B050"/>
                </a:solidFill>
              </a:rPr>
              <a:t>   After ILS Correction </a:t>
            </a:r>
            <a:r>
              <a:rPr lang="zh-CN" altLang="en-US" sz="800" dirty="0" smtClean="0">
                <a:solidFill>
                  <a:srgbClr val="00B050"/>
                </a:solidFill>
              </a:rPr>
              <a:t>：</a:t>
            </a:r>
            <a:r>
              <a:rPr lang="en-US" altLang="zh-CN" sz="800" dirty="0" smtClean="0">
                <a:solidFill>
                  <a:srgbClr val="00B050"/>
                </a:solidFill>
              </a:rPr>
              <a:t>5.92ppm</a:t>
            </a:r>
            <a:endParaRPr lang="zh-CN" altLang="en-US" sz="800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57686" y="4071942"/>
            <a:ext cx="1802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 smtClean="0">
                <a:solidFill>
                  <a:srgbClr val="00B050"/>
                </a:solidFill>
              </a:rPr>
              <a:t>Before ILS Correction </a:t>
            </a:r>
            <a:r>
              <a:rPr lang="zh-CN" altLang="en-US" sz="800" dirty="0" smtClean="0">
                <a:solidFill>
                  <a:srgbClr val="00B050"/>
                </a:solidFill>
              </a:rPr>
              <a:t>：</a:t>
            </a:r>
            <a:r>
              <a:rPr lang="en-US" altLang="zh-CN" sz="800" dirty="0" smtClean="0">
                <a:solidFill>
                  <a:srgbClr val="00B050"/>
                </a:solidFill>
              </a:rPr>
              <a:t>-42.58ppm</a:t>
            </a:r>
          </a:p>
          <a:p>
            <a:r>
              <a:rPr lang="en-US" altLang="zh-CN" sz="800" dirty="0" smtClean="0">
                <a:solidFill>
                  <a:srgbClr val="00B050"/>
                </a:solidFill>
              </a:rPr>
              <a:t>   After ILS Correction </a:t>
            </a:r>
            <a:r>
              <a:rPr lang="zh-CN" altLang="en-US" sz="800" dirty="0" smtClean="0">
                <a:solidFill>
                  <a:srgbClr val="00B050"/>
                </a:solidFill>
              </a:rPr>
              <a:t>：</a:t>
            </a:r>
            <a:r>
              <a:rPr lang="en-US" altLang="zh-CN" sz="800" dirty="0" smtClean="0">
                <a:solidFill>
                  <a:srgbClr val="00B050"/>
                </a:solidFill>
              </a:rPr>
              <a:t>12.85ppm</a:t>
            </a:r>
            <a:endParaRPr lang="zh-CN" altLang="en-US" sz="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016-HIRAS-DPPS-FMFucal\HIRAS_dpps_focus\Src_SpcRes_Diffx_2\复定标07度-280K灵敏度和定标偏差\figs\Forward NEdT of pipe 1 at Tem of 280K.e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274821" cy="3213073"/>
          </a:xfrm>
          <a:prstGeom prst="rect">
            <a:avLst/>
          </a:prstGeom>
          <a:noFill/>
        </p:spPr>
      </p:pic>
      <p:pic>
        <p:nvPicPr>
          <p:cNvPr id="1027" name="Picture 3" descr="D:\2016-HIRAS-DPPS-FMFucal\HIRAS_dpps_focus\Src_SpcRes_Diffx_2\复定标07度-280K灵敏度和定标偏差\figs\Forward NEdT of pipe 2 at Tem of 280K.e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14290"/>
            <a:ext cx="4274821" cy="3213073"/>
          </a:xfrm>
          <a:prstGeom prst="rect">
            <a:avLst/>
          </a:prstGeom>
          <a:noFill/>
        </p:spPr>
      </p:pic>
      <p:pic>
        <p:nvPicPr>
          <p:cNvPr id="1028" name="Picture 4" descr="D:\2016-HIRAS-DPPS-FMFucal\HIRAS_dpps_focus\Src_SpcRes_Diffx_2\复定标07度-280K灵敏度和定标偏差\figs\Forward NEdT of pipe 3 at Tem of 280K.e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644927"/>
            <a:ext cx="4274821" cy="3213073"/>
          </a:xfrm>
          <a:prstGeom prst="rect">
            <a:avLst/>
          </a:prstGeom>
          <a:noFill/>
        </p:spPr>
      </p:pic>
      <p:pic>
        <p:nvPicPr>
          <p:cNvPr id="1029" name="Picture 5" descr="D:\2016-HIRAS-DPPS-FMFucal\HIRAS_dpps_focus\Src_SpcRes_Diffx_2\复定标07度-280K灵敏度和定标偏差\figs\Forward NEdT of pipe 4 at Tem of 280K.e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644927"/>
            <a:ext cx="4274821" cy="321307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14414" y="857232"/>
            <a:ext cx="69358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FOV1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9256" y="785794"/>
            <a:ext cx="69358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FOV2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4143380"/>
            <a:ext cx="69358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FOV3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9256" y="4143380"/>
            <a:ext cx="69358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FOV4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5984" y="857232"/>
            <a:ext cx="1495859" cy="369332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NEdT</a:t>
            </a:r>
            <a:r>
              <a:rPr lang="en-US" altLang="zh-CN" dirty="0" smtClean="0"/>
              <a:t> of LWIR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016-HIRAS-DPPS-FMFucal\HIRAS_dpps_focus\Src_SpcRes_Diffx_2\复定标07度-280K灵敏度和定标偏差\figs\Forward NEdT of pipe 5 at Tem of 280K.e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303" y="144489"/>
            <a:ext cx="4274821" cy="3213073"/>
          </a:xfrm>
          <a:prstGeom prst="rect">
            <a:avLst/>
          </a:prstGeom>
          <a:noFill/>
        </p:spPr>
      </p:pic>
      <p:pic>
        <p:nvPicPr>
          <p:cNvPr id="2051" name="Picture 3" descr="D:\2016-HIRAS-DPPS-FMFucal\HIRAS_dpps_focus\Src_SpcRes_Diffx_2\复定标07度-280K灵敏度和定标偏差\figs\Forward NEdT of pipe 6 at Tem of 280K.e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7707" y="144489"/>
            <a:ext cx="4274821" cy="3213073"/>
          </a:xfrm>
          <a:prstGeom prst="rect">
            <a:avLst/>
          </a:prstGeom>
          <a:noFill/>
        </p:spPr>
      </p:pic>
      <p:pic>
        <p:nvPicPr>
          <p:cNvPr id="2052" name="Picture 4" descr="D:\2016-HIRAS-DPPS-FMFucal\HIRAS_dpps_focus\Src_SpcRes_Diffx_2\复定标07度-280K灵敏度和定标偏差\figs\Forward NEdT of pipe 7 at Tem of 280K.e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502075"/>
            <a:ext cx="4274821" cy="3213073"/>
          </a:xfrm>
          <a:prstGeom prst="rect">
            <a:avLst/>
          </a:prstGeom>
          <a:noFill/>
        </p:spPr>
      </p:pic>
      <p:pic>
        <p:nvPicPr>
          <p:cNvPr id="2053" name="Picture 5" descr="D:\2016-HIRAS-DPPS-FMFucal\HIRAS_dpps_focus\Src_SpcRes_Diffx_2\复定标07度-280K灵敏度和定标偏差\figs\Forward NEdT of pipe 8 at Tem of 280K.e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3502075"/>
            <a:ext cx="4274821" cy="321307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28662" y="702214"/>
            <a:ext cx="69358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FOV1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3504" y="630776"/>
            <a:ext cx="69358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FOV2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3988362"/>
            <a:ext cx="69358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FOV3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3504" y="3988362"/>
            <a:ext cx="69358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FOV4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5984" y="857232"/>
            <a:ext cx="1715534" cy="369332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NEdT</a:t>
            </a:r>
            <a:r>
              <a:rPr lang="en-US" altLang="zh-CN" dirty="0" smtClean="0"/>
              <a:t> of MWIR1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2016-HIRAS-DPPS-FMFucal\HIRAS_dpps_focus\Src_SpcRes_Diffx_2\复定标07度-280K灵敏度和定标偏差\figs\Forward NEdT of pipe 9 at Tem of 280K.e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274821" cy="3213073"/>
          </a:xfrm>
          <a:prstGeom prst="rect">
            <a:avLst/>
          </a:prstGeom>
          <a:noFill/>
        </p:spPr>
      </p:pic>
      <p:pic>
        <p:nvPicPr>
          <p:cNvPr id="3075" name="Picture 3" descr="D:\2016-HIRAS-DPPS-FMFucal\HIRAS_dpps_focus\Src_SpcRes_Diffx_2\复定标07度-280K灵敏度和定标偏差\figs\Forward NEdT of pipe 10 at Tem of 280K.e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2977" y="-51829"/>
            <a:ext cx="4274821" cy="3213073"/>
          </a:xfrm>
          <a:prstGeom prst="rect">
            <a:avLst/>
          </a:prstGeom>
          <a:noFill/>
        </p:spPr>
      </p:pic>
      <p:pic>
        <p:nvPicPr>
          <p:cNvPr id="3076" name="Picture 4" descr="D:\2016-HIRAS-DPPS-FMFucal\HIRAS_dpps_focus\Src_SpcRes_Diffx_2\复定标07度-280K灵敏度和定标偏差\figs\Forward NEdT of pipe 11 at Tem of 280K.e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377195"/>
            <a:ext cx="4274821" cy="3213073"/>
          </a:xfrm>
          <a:prstGeom prst="rect">
            <a:avLst/>
          </a:prstGeom>
          <a:noFill/>
        </p:spPr>
      </p:pic>
      <p:pic>
        <p:nvPicPr>
          <p:cNvPr id="3077" name="Picture 5" descr="D:\2016-HIRAS-DPPS-FMFucal\HIRAS_dpps_focus\Src_SpcRes_Diffx_2\复定标07度-280K灵敏度和定标偏差\figs\Forward NEdT of pipe 12 at Tem of 280K.e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12945" y="3429000"/>
            <a:ext cx="4274821" cy="321307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2976" y="571480"/>
            <a:ext cx="69358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FOV1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818" y="500042"/>
            <a:ext cx="69358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FOV2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00" y="3857628"/>
            <a:ext cx="69358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FOV3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7818" y="3857628"/>
            <a:ext cx="69358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FOV4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4546" y="571480"/>
            <a:ext cx="1715534" cy="369332"/>
          </a:xfrm>
          <a:prstGeom prst="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NEdT</a:t>
            </a:r>
            <a:r>
              <a:rPr lang="en-US" altLang="zh-CN" dirty="0" smtClean="0"/>
              <a:t> of MWIR2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3. </a:t>
            </a:r>
            <a:r>
              <a:rPr lang="en-US" altLang="zh-CN" dirty="0" err="1" smtClean="0">
                <a:solidFill>
                  <a:srgbClr val="FF0000"/>
                </a:solidFill>
              </a:rPr>
              <a:t>Radiotric</a:t>
            </a:r>
            <a:r>
              <a:rPr lang="en-US" altLang="zh-CN" dirty="0" smtClean="0">
                <a:solidFill>
                  <a:srgbClr val="FF0000"/>
                </a:solidFill>
              </a:rPr>
              <a:t> calibration method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Radiometric calibration is the process of assigning absolute radiance to the spectral axis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complex calibration: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Interferogram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not mirror-symmetrical about the ZPD point which will getting a non-zero imaginary component out of the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fourier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transfer</a:t>
            </a:r>
          </a:p>
          <a:p>
            <a:pPr>
              <a:lnSpc>
                <a:spcPct val="150000"/>
              </a:lnSpc>
            </a:pPr>
            <a:endParaRPr lang="en-US" altLang="zh-CN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928670"/>
            <a:ext cx="8429684" cy="369332"/>
          </a:xfrm>
          <a:prstGeom prst="rect">
            <a:avLst/>
          </a:prstGeom>
          <a:solidFill>
            <a:srgbClr val="6699FF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asymmetry originates from two different sources, either extrinsic or intrinsic.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1414073"/>
            <a:ext cx="8715404" cy="522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</a:rPr>
              <a:t>Extrinsic: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zh-CN" sz="2000" dirty="0" smtClean="0"/>
              <a:t>    ZPD (Zero Path Difference) sampling positions error;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zh-CN" sz="2000" dirty="0" smtClean="0"/>
              <a:t>    Fringe counts are lost during the sweep;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zh-CN" sz="2000" dirty="0" smtClean="0"/>
              <a:t>    </a:t>
            </a:r>
            <a:r>
              <a:rPr lang="en-US" altLang="zh-CN" sz="2000" dirty="0" err="1" smtClean="0"/>
              <a:t>Feference</a:t>
            </a:r>
            <a:r>
              <a:rPr lang="en-US" altLang="zh-CN" sz="2000" dirty="0" smtClean="0"/>
              <a:t> metrology </a:t>
            </a:r>
            <a:r>
              <a:rPr lang="en-US" altLang="zh-CN" sz="2000" dirty="0" err="1" smtClean="0"/>
              <a:t>interferogram</a:t>
            </a:r>
            <a:r>
              <a:rPr lang="en-US" altLang="zh-CN" sz="2000" dirty="0" smtClean="0"/>
              <a:t> sampling may be different from infrared signal;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zh-CN" sz="2000" dirty="0" smtClean="0"/>
              <a:t>    Sampling fluctuations between each digitized point;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zh-CN" sz="2000" dirty="0" smtClean="0"/>
              <a:t>    Shift between the up zero crossing and the down zero crossing of the metrology laser analog signal;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endParaRPr lang="en-US" altLang="zh-CN" sz="2000" dirty="0" smtClean="0"/>
          </a:p>
          <a:p>
            <a:pPr>
              <a:lnSpc>
                <a:spcPct val="12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</a:rPr>
              <a:t>Intrinsic: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zh-CN" sz="2000" b="1" dirty="0" smtClean="0"/>
              <a:t>    </a:t>
            </a:r>
            <a:r>
              <a:rPr lang="en-US" altLang="zh-CN" sz="2000" dirty="0" smtClean="0"/>
              <a:t>Optical dispersion in the </a:t>
            </a:r>
            <a:r>
              <a:rPr lang="en-US" altLang="zh-CN" sz="2000" dirty="0" err="1" smtClean="0"/>
              <a:t>beamsplitter</a:t>
            </a:r>
            <a:r>
              <a:rPr lang="en-US" altLang="zh-CN" sz="2000" dirty="0" smtClean="0"/>
              <a:t>-compensator subassembly;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zh-CN" sz="2000" dirty="0" smtClean="0"/>
              <a:t>    Misalignments (Systematic IR misalignment, Interferometer divergence, Systematic OPD measuring Laser misalignment);</a:t>
            </a:r>
          </a:p>
          <a:p>
            <a:pPr>
              <a:lnSpc>
                <a:spcPct val="120000"/>
              </a:lnSpc>
            </a:pPr>
            <a:endParaRPr lang="zh-CN" alt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2844" y="1071546"/>
            <a:ext cx="8686800" cy="11430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two radiation calibration sources :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Internal Calibration Target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(ICT) 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&amp;  Deep Space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(DS)</a:t>
            </a:r>
            <a:endParaRPr lang="zh-CN" altLang="en-US" sz="2000" dirty="0"/>
          </a:p>
        </p:txBody>
      </p:sp>
      <p:pic>
        <p:nvPicPr>
          <p:cNvPr id="8" name="图片 7" descr="Forward BB ALIGN IGM of pipe 1.emf"/>
          <p:cNvPicPr/>
          <p:nvPr/>
        </p:nvPicPr>
        <p:blipFill>
          <a:blip r:embed="rId2"/>
          <a:stretch>
            <a:fillRect/>
          </a:stretch>
        </p:blipFill>
        <p:spPr>
          <a:xfrm>
            <a:off x="-32" y="2571744"/>
            <a:ext cx="4143404" cy="3571900"/>
          </a:xfrm>
          <a:prstGeom prst="rect">
            <a:avLst/>
          </a:prstGeom>
        </p:spPr>
      </p:pic>
      <p:pic>
        <p:nvPicPr>
          <p:cNvPr id="9" name="图片 8" descr="Forward CS ALIGN IGM of pipe 1.emf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0" y="2571744"/>
            <a:ext cx="4214842" cy="3571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406" y="6243600"/>
            <a:ext cx="4114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7030A0"/>
                </a:solidFill>
              </a:rPr>
              <a:t>ICT view </a:t>
            </a:r>
            <a:r>
              <a:rPr lang="en-US" altLang="zh-CN" sz="2000" b="1" dirty="0" err="1" smtClean="0">
                <a:solidFill>
                  <a:srgbClr val="7030A0"/>
                </a:solidFill>
              </a:rPr>
              <a:t>interferogram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 of LWIR FOV1</a:t>
            </a:r>
            <a:endParaRPr lang="zh-CN" altLang="en-US" sz="20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3438" y="6286520"/>
            <a:ext cx="4088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7030A0"/>
                </a:solidFill>
              </a:rPr>
              <a:t>DS view </a:t>
            </a:r>
            <a:r>
              <a:rPr lang="en-US" altLang="zh-CN" sz="2000" b="1" dirty="0" err="1" smtClean="0">
                <a:solidFill>
                  <a:srgbClr val="7030A0"/>
                </a:solidFill>
              </a:rPr>
              <a:t>interferogram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 of LWIR FOV1</a:t>
            </a:r>
            <a:endParaRPr lang="zh-CN" altLang="en-US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Zoom Forward IGM of pipe 3 at CS +52 Deg Focus Mode.e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685" y="966300"/>
            <a:ext cx="2493645" cy="1874292"/>
          </a:xfrm>
          <a:prstGeom prst="rect">
            <a:avLst/>
          </a:prstGeom>
        </p:spPr>
      </p:pic>
      <p:pic>
        <p:nvPicPr>
          <p:cNvPr id="5" name="图片 4" descr="Zoom Forward IGM of pipe 4 at CS +52 Deg Focus Mode.e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701" y="966300"/>
            <a:ext cx="2493645" cy="1874292"/>
          </a:xfrm>
          <a:prstGeom prst="rect">
            <a:avLst/>
          </a:prstGeom>
        </p:spPr>
      </p:pic>
      <p:pic>
        <p:nvPicPr>
          <p:cNvPr id="6" name="图片 5" descr="Zoom Forward IGM of pipe 5 at CS +52 Deg Focus Mode.e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908" y="2895126"/>
            <a:ext cx="2493645" cy="1874292"/>
          </a:xfrm>
          <a:prstGeom prst="rect">
            <a:avLst/>
          </a:prstGeom>
        </p:spPr>
      </p:pic>
      <p:pic>
        <p:nvPicPr>
          <p:cNvPr id="7" name="图片 6" descr="Zoom Forward IGM of pipe 6 at CS +52 Deg Focus Mode.e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84" y="2949660"/>
            <a:ext cx="2493645" cy="1874292"/>
          </a:xfrm>
          <a:prstGeom prst="rect">
            <a:avLst/>
          </a:prstGeom>
        </p:spPr>
      </p:pic>
      <p:pic>
        <p:nvPicPr>
          <p:cNvPr id="8" name="图片 7" descr="Zoom Forward IGM of pipe 7 at CS +52 Deg Focus Mode.em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8685" y="2966564"/>
            <a:ext cx="2493645" cy="1874292"/>
          </a:xfrm>
          <a:prstGeom prst="rect">
            <a:avLst/>
          </a:prstGeom>
        </p:spPr>
      </p:pic>
      <p:pic>
        <p:nvPicPr>
          <p:cNvPr id="9" name="图片 8" descr="Zoom Forward IGM of pipe 8 at CS +52 Deg Focus Mode.em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16" y="2966564"/>
            <a:ext cx="2493645" cy="1874292"/>
          </a:xfrm>
          <a:prstGeom prst="rect">
            <a:avLst/>
          </a:prstGeom>
        </p:spPr>
      </p:pic>
      <p:pic>
        <p:nvPicPr>
          <p:cNvPr id="10" name="图片 9" descr="Zoom Forward IGM of pipe 9 at CS +52 Deg Focus Mode.em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07661" y="4983732"/>
            <a:ext cx="2493645" cy="1874292"/>
          </a:xfrm>
          <a:prstGeom prst="rect">
            <a:avLst/>
          </a:prstGeom>
        </p:spPr>
      </p:pic>
      <p:pic>
        <p:nvPicPr>
          <p:cNvPr id="11" name="图片 10" descr="Zoom Forward IGM of pipe 10 at CS +52 Deg Focus Mode.em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1231" y="4966828"/>
            <a:ext cx="2493645" cy="1874292"/>
          </a:xfrm>
          <a:prstGeom prst="rect">
            <a:avLst/>
          </a:prstGeom>
        </p:spPr>
      </p:pic>
      <p:pic>
        <p:nvPicPr>
          <p:cNvPr id="12" name="图片 11" descr="Zoom Forward IGM of pipe 11 at CS +52 Deg Focus Mode.em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07247" y="4966828"/>
            <a:ext cx="2493645" cy="1874292"/>
          </a:xfrm>
          <a:prstGeom prst="rect">
            <a:avLst/>
          </a:prstGeom>
        </p:spPr>
      </p:pic>
      <p:pic>
        <p:nvPicPr>
          <p:cNvPr id="13" name="图片 12" descr="Zoom Forward IGM of pipe 12 at CS +52 Deg Focus Mode.em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64701" y="4966828"/>
            <a:ext cx="2493645" cy="1874292"/>
          </a:xfrm>
          <a:prstGeom prst="rect">
            <a:avLst/>
          </a:prstGeom>
        </p:spPr>
      </p:pic>
      <p:pic>
        <p:nvPicPr>
          <p:cNvPr id="14" name="图片 13" descr="Zoom Forward IGM of pipe 1 at CS +52 Deg Focus Mode.em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71470" y="966300"/>
            <a:ext cx="2493645" cy="1874292"/>
          </a:xfrm>
          <a:prstGeom prst="rect">
            <a:avLst/>
          </a:prstGeom>
        </p:spPr>
      </p:pic>
      <p:pic>
        <p:nvPicPr>
          <p:cNvPr id="15" name="图片 14" descr="Zoom Forward IGM of pipe 2 at CS +52 Deg Focus Mode.em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85984" y="966300"/>
            <a:ext cx="2493645" cy="187429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57422" y="285728"/>
            <a:ext cx="4100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IGMs of 12 FOVs for cold space view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28728" y="1142984"/>
            <a:ext cx="69358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FOV1</a:t>
            </a:r>
            <a:endParaRPr lang="zh-CN" alt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786182" y="1142984"/>
            <a:ext cx="69358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FOV2</a:t>
            </a:r>
            <a:endParaRPr lang="zh-CN" alt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072198" y="1142984"/>
            <a:ext cx="69358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FOV3</a:t>
            </a:r>
            <a:endParaRPr lang="zh-CN" alt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358214" y="1142984"/>
            <a:ext cx="69358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FOV4</a:t>
            </a:r>
            <a:endParaRPr lang="zh-CN" alt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357290" y="3071810"/>
            <a:ext cx="69358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FOV5</a:t>
            </a:r>
            <a:endParaRPr lang="zh-CN" alt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786182" y="3143248"/>
            <a:ext cx="69358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FOV6</a:t>
            </a:r>
            <a:endParaRPr lang="zh-CN" alt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072198" y="3143248"/>
            <a:ext cx="69358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FOV7</a:t>
            </a:r>
            <a:endParaRPr lang="zh-CN" alt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358214" y="3143248"/>
            <a:ext cx="69358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FOV8</a:t>
            </a:r>
            <a:endParaRPr lang="zh-CN" alt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285852" y="5214950"/>
            <a:ext cx="69358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FOV9</a:t>
            </a:r>
            <a:endParaRPr lang="zh-CN" alt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714744" y="5143512"/>
            <a:ext cx="81060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FOV10</a:t>
            </a:r>
            <a:endParaRPr lang="zh-CN" alt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072198" y="5131370"/>
            <a:ext cx="81060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FOV11</a:t>
            </a:r>
            <a:endParaRPr lang="zh-CN" alt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286776" y="5143512"/>
            <a:ext cx="81060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FOV12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2117747"/>
            <a:ext cx="8686800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HIRAS engineering model was manufactured and integrated during 2015 and performed thermal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vacumm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(TVAC) testing in Jan 2016.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primary objective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ClrTx/>
              <a:buFont typeface="+mj-ea"/>
              <a:buAutoNum type="circleNumDbPlain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establish transfer relation of detected counts and radiance;</a:t>
            </a:r>
          </a:p>
          <a:p>
            <a:pPr marL="457200" indent="-457200">
              <a:buClrTx/>
              <a:buFont typeface="+mj-ea"/>
              <a:buAutoNum type="circleNumDbPlain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characterize key performance parameters of instrument</a:t>
            </a:r>
          </a:p>
          <a:p>
            <a:pPr marL="457200" indent="-457200">
              <a:buClrTx/>
              <a:buFont typeface="+mj-ea"/>
              <a:buAutoNum type="circleNumDbPlain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identify any shortcomings or issues in the design.</a:t>
            </a:r>
          </a:p>
          <a:p>
            <a:pPr marL="457200" indent="-457200">
              <a:buClrTx/>
              <a:buFont typeface="+mj-ea"/>
              <a:buAutoNum type="circleNumDbPlain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develop and check out the test support equipment needed to test the HIRAS flight unit.</a:t>
            </a:r>
          </a:p>
          <a:p>
            <a:pPr marL="457200" indent="-457200">
              <a:buClrTx/>
              <a:buFont typeface="+mj-ea"/>
              <a:buAutoNum type="circleNumDbPlain"/>
            </a:pPr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Ground pre-processing scheme and algorithm development.</a:t>
            </a:r>
            <a:endParaRPr lang="zh-CN" alt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285720" y="1000108"/>
            <a:ext cx="7429552" cy="714380"/>
          </a:xfrm>
          <a:prstGeom prst="rect">
            <a:avLst/>
          </a:prstGeom>
          <a:solidFill>
            <a:srgbClr val="6699FF"/>
          </a:solidFill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Thermal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vacumm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(TVAC) test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357167"/>
            <a:ext cx="8686800" cy="714380"/>
          </a:xfrm>
          <a:solidFill>
            <a:srgbClr val="6699FF"/>
          </a:solidFill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Thermal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vacumm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(TVAC) test</a:t>
            </a:r>
            <a:endParaRPr lang="zh-CN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C:\Users\think\Desktop\新建文件夹\IMG_4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7658" y="1904989"/>
            <a:ext cx="4953035" cy="3714776"/>
          </a:xfrm>
          <a:prstGeom prst="rect">
            <a:avLst/>
          </a:prstGeom>
          <a:noFill/>
        </p:spPr>
      </p:pic>
      <p:pic>
        <p:nvPicPr>
          <p:cNvPr id="19460" name="Picture 4" descr="C:\Users\think\Desktop\新建文件夹\IMG_4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05311" y="1952615"/>
            <a:ext cx="4762533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511156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Outline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Introduction</a:t>
            </a:r>
          </a:p>
          <a:p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Pre-launch instrument characteristics</a:t>
            </a:r>
          </a:p>
          <a:p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Radiometric calibration method</a:t>
            </a:r>
          </a:p>
          <a:p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Calibration Results</a:t>
            </a:r>
          </a:p>
          <a:p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Summary</a:t>
            </a:r>
            <a:endParaRPr lang="zh-CN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117747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External Calibration Target (ECT) temperature changed from 190K to 340K.</a:t>
            </a:r>
          </a:p>
          <a:p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HIRAS  operated in two models: focus and scan</a:t>
            </a:r>
          </a:p>
          <a:p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Laser test : assess spectral resolution</a:t>
            </a:r>
          </a:p>
          <a:p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Absorbing gas cell: assess spectral accuracy, ILS retrieval</a:t>
            </a:r>
          </a:p>
          <a:p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Only LWIR band </a:t>
            </a:r>
            <a:r>
              <a:rPr lang="en-US" altLang="zh-CN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interferogram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was used during large noise in MWIR1 and MWIR2 bands.</a:t>
            </a:r>
            <a:endParaRPr lang="zh-CN" alt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214282" y="928670"/>
            <a:ext cx="8686800" cy="714380"/>
          </a:xfrm>
          <a:prstGeom prst="rect">
            <a:avLst/>
          </a:prstGeom>
          <a:solidFill>
            <a:srgbClr val="6699FF"/>
          </a:solidFill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Vacumm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testing data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/>
          </p:cNvSpPr>
          <p:nvPr/>
        </p:nvSpPr>
        <p:spPr>
          <a:xfrm>
            <a:off x="285720" y="71414"/>
            <a:ext cx="8686800" cy="714380"/>
          </a:xfrm>
          <a:prstGeom prst="rect">
            <a:avLst/>
          </a:prstGeom>
          <a:solidFill>
            <a:srgbClr val="6699FF"/>
          </a:solidFill>
        </p:spPr>
        <p:txBody>
          <a:bodyPr vert="horz">
            <a:norm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Calibration method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08" y="1928802"/>
            <a:ext cx="5561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IGM                                Complex Spectra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3428992" y="2071678"/>
            <a:ext cx="135732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714744" y="1500174"/>
            <a:ext cx="785818" cy="369332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FFT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503" y="3500438"/>
            <a:ext cx="5153025" cy="409575"/>
          </a:xfrm>
          <a:prstGeom prst="rect">
            <a:avLst/>
          </a:prstGeom>
          <a:noFill/>
        </p:spPr>
      </p:pic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6166" y="4267210"/>
            <a:ext cx="5257800" cy="371475"/>
          </a:xfrm>
          <a:prstGeom prst="rect">
            <a:avLst/>
          </a:prstGeom>
          <a:noFill/>
        </p:spPr>
      </p:pic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48076" y="4981590"/>
            <a:ext cx="4838700" cy="342900"/>
          </a:xfrm>
          <a:prstGeom prst="rect">
            <a:avLst/>
          </a:prstGeom>
          <a:noFill/>
        </p:spPr>
      </p:pic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1517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14756" y="5910284"/>
            <a:ext cx="5486400" cy="59055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-32" y="3559734"/>
            <a:ext cx="225574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err="1" smtClean="0">
                <a:latin typeface="Times New Roman" pitchFamily="18" charset="0"/>
                <a:cs typeface="Times New Roman" pitchFamily="18" charset="0"/>
              </a:rPr>
              <a:t>Uncalibrated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 spectra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32" y="5917188"/>
            <a:ext cx="324319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Earth view calibrated radiance</a:t>
            </a:r>
            <a:endParaRPr lang="zh-CN" alt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est1.eps"/>
          <p:cNvPicPr>
            <a:picLocks noChangeAspect="1"/>
          </p:cNvPicPr>
          <p:nvPr/>
        </p:nvPicPr>
        <p:blipFill>
          <a:blip r:embed="rId2"/>
          <a:srcRect l="5627" r="6838"/>
          <a:stretch>
            <a:fillRect/>
          </a:stretch>
        </p:blipFill>
        <p:spPr>
          <a:xfrm>
            <a:off x="4929190" y="3643314"/>
            <a:ext cx="3357586" cy="2885404"/>
          </a:xfrm>
          <a:prstGeom prst="rect">
            <a:avLst/>
          </a:prstGeom>
        </p:spPr>
      </p:pic>
      <p:pic>
        <p:nvPicPr>
          <p:cNvPr id="5" name="图片 4" descr="test1.eps"/>
          <p:cNvPicPr>
            <a:picLocks noChangeAspect="1"/>
          </p:cNvPicPr>
          <p:nvPr/>
        </p:nvPicPr>
        <p:blipFill>
          <a:blip r:embed="rId3"/>
          <a:srcRect l="4917" r="6557" b="1933"/>
          <a:stretch>
            <a:fillRect/>
          </a:stretch>
        </p:blipFill>
        <p:spPr>
          <a:xfrm>
            <a:off x="571472" y="3714752"/>
            <a:ext cx="3286148" cy="2738423"/>
          </a:xfrm>
          <a:prstGeom prst="rect">
            <a:avLst/>
          </a:prstGeom>
        </p:spPr>
      </p:pic>
      <p:pic>
        <p:nvPicPr>
          <p:cNvPr id="6" name="图片 5" descr="D:\workspace\current\2016-HIRAS-DPPS\HIRAS_unpack\figs\2016.04.27\igm\problem_align_before.emf"/>
          <p:cNvPicPr/>
          <p:nvPr/>
        </p:nvPicPr>
        <p:blipFill>
          <a:blip r:embed="rId4"/>
          <a:srcRect l="8333" r="6944" b="4762"/>
          <a:stretch>
            <a:fillRect/>
          </a:stretch>
        </p:blipFill>
        <p:spPr bwMode="auto">
          <a:xfrm>
            <a:off x="0" y="857232"/>
            <a:ext cx="435771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 descr="D:\workspace\current\2016-HIRAS-DPPS\HIRAS_unpack\figs\2016.04.27\igm\problem_align_after.emf"/>
          <p:cNvPicPr/>
          <p:nvPr/>
        </p:nvPicPr>
        <p:blipFill>
          <a:blip r:embed="rId5"/>
          <a:srcRect l="8439" r="7169" b="4276"/>
          <a:stretch>
            <a:fillRect/>
          </a:stretch>
        </p:blipFill>
        <p:spPr bwMode="auto">
          <a:xfrm>
            <a:off x="4429124" y="928670"/>
            <a:ext cx="428628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8596" y="1214422"/>
            <a:ext cx="277547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SzPct val="70000"/>
            </a:pP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same object:</a:t>
            </a:r>
          </a:p>
          <a:p>
            <a:pPr marL="342900" lvl="0" indent="-342900">
              <a:spcBef>
                <a:spcPct val="20000"/>
              </a:spcBef>
              <a:buSzPct val="70000"/>
            </a:pP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Before Alignment</a:t>
            </a:r>
            <a:endParaRPr lang="en-US" altLang="zh-C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1857356" y="71414"/>
            <a:ext cx="5143536" cy="714380"/>
          </a:xfrm>
          <a:prstGeom prst="rect">
            <a:avLst/>
          </a:prstGeom>
          <a:solidFill>
            <a:srgbClr val="6699FF"/>
          </a:solidFill>
        </p:spPr>
        <p:txBody>
          <a:bodyPr vert="horz">
            <a:normAutofit fontScale="77500" lnSpcReduction="20000"/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Quality control:</a:t>
            </a:r>
          </a:p>
          <a:p>
            <a:pPr marL="342900" indent="-342900">
              <a:spcBef>
                <a:spcPct val="20000"/>
              </a:spcBef>
              <a:buSzPct val="70000"/>
              <a:buFont typeface="Arial" pitchFamily="34" charset="0"/>
              <a:buChar char="•"/>
            </a:pP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Alignment of multiple sampled IGMs of the same object</a:t>
            </a:r>
          </a:p>
          <a:p>
            <a:pPr marL="342900" indent="-342900">
              <a:spcBef>
                <a:spcPct val="20000"/>
              </a:spcBef>
              <a:buSzPct val="70000"/>
              <a:buFont typeface="Arial" pitchFamily="34" charset="0"/>
              <a:buChar char="•"/>
            </a:pP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Alignment of  IGMs of the different object(BB,ICT,CS)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6314" y="1285860"/>
            <a:ext cx="277547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SzPct val="70000"/>
            </a:pP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same object:</a:t>
            </a:r>
          </a:p>
          <a:p>
            <a:pPr marL="342900" lvl="0" indent="-342900">
              <a:spcBef>
                <a:spcPct val="20000"/>
              </a:spcBef>
              <a:buSzPct val="70000"/>
            </a:pP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After Alignment</a:t>
            </a:r>
            <a:endParaRPr lang="en-US" altLang="zh-C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0364" y="4071942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Imaginary contribution part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phase of pipe 1 before align.emf"/>
          <p:cNvPicPr>
            <a:picLocks noChangeAspect="1"/>
          </p:cNvPicPr>
          <p:nvPr/>
        </p:nvPicPr>
        <p:blipFill>
          <a:blip r:embed="rId2"/>
          <a:srcRect l="5017" t="2223" r="6343" b="-51"/>
          <a:stretch>
            <a:fillRect/>
          </a:stretch>
        </p:blipFill>
        <p:spPr>
          <a:xfrm>
            <a:off x="285720" y="2357430"/>
            <a:ext cx="3786214" cy="3143272"/>
          </a:xfrm>
          <a:prstGeom prst="rect">
            <a:avLst/>
          </a:prstGeom>
        </p:spPr>
      </p:pic>
      <p:pic>
        <p:nvPicPr>
          <p:cNvPr id="12" name="图片 11" descr="phase of pipe 1 after align.emf"/>
          <p:cNvPicPr>
            <a:picLocks noChangeAspect="1"/>
          </p:cNvPicPr>
          <p:nvPr/>
        </p:nvPicPr>
        <p:blipFill>
          <a:blip r:embed="rId3"/>
          <a:srcRect l="4670" r="6690" b="2172"/>
          <a:stretch>
            <a:fillRect/>
          </a:stretch>
        </p:blipFill>
        <p:spPr>
          <a:xfrm>
            <a:off x="4143372" y="2285992"/>
            <a:ext cx="3786214" cy="314327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85852" y="1357298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SzPct val="70000"/>
            </a:pP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Alignment of  IGMs of the different object(BB,ICT,CS)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016-HIRAS-DPPS-FMFinal\HIRAS_dpps_focus\Src_SpcRes_Samex\20160824_ICT_Calibration_Bias\data_p27\Calibration_Bias_p27_LW.e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371474"/>
            <a:ext cx="9372600" cy="6486526"/>
          </a:xfrm>
          <a:prstGeom prst="rect">
            <a:avLst/>
          </a:prstGeom>
          <a:noFill/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1071538" y="-24"/>
            <a:ext cx="7429552" cy="428628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CALIBRATION RESULTS- calibration bias of LWIR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5429264"/>
            <a:ext cx="257176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FOV 3 position  bias</a:t>
            </a:r>
            <a:endParaRPr lang="en-GB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016-HIRAS-DPPS-FMFinal\HIRAS_dpps_focus\Src_SpcRes_Samex\20160824_ICT_Calibration_Bias\data_p27\Calibration_Bias_p27_MW1.e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514374"/>
            <a:ext cx="9372600" cy="6486526"/>
          </a:xfrm>
          <a:prstGeom prst="rect">
            <a:avLst/>
          </a:prstGeom>
          <a:noFill/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1000100" y="-24"/>
            <a:ext cx="7429552" cy="428628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CALIBRATION RESULTS- calibration bias of MWIR1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2016-HIRAS-DPPS-FMFucal\HIRAS_dpps_focus\Src_SpcRes_Diffx_2\复定标07度-280K灵敏度和定标偏差\figs\Forward Bt bias of pipe 9 at Tem of 280K.e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30241"/>
            <a:ext cx="4274821" cy="3213073"/>
          </a:xfrm>
          <a:prstGeom prst="rect">
            <a:avLst/>
          </a:prstGeom>
          <a:noFill/>
        </p:spPr>
      </p:pic>
      <p:pic>
        <p:nvPicPr>
          <p:cNvPr id="6147" name="Picture 3" descr="D:\2016-HIRAS-DPPS-FMFucal\HIRAS_dpps_focus\Src_SpcRes_Diffx_2\复定标07度-280K灵敏度和定标偏差\figs\Forward Bt bias of pipe 10 at Tem of 280K.e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30241"/>
            <a:ext cx="4274821" cy="3213073"/>
          </a:xfrm>
          <a:prstGeom prst="rect">
            <a:avLst/>
          </a:prstGeom>
          <a:noFill/>
        </p:spPr>
      </p:pic>
      <p:pic>
        <p:nvPicPr>
          <p:cNvPr id="6148" name="Picture 4" descr="D:\2016-HIRAS-DPPS-FMFucal\HIRAS_dpps_focus\Src_SpcRes_Diffx_2\复定标07度-280K灵敏度和定标偏差\figs\Forward Bt bias of pipe 11 at Tem of 280K.e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716389"/>
            <a:ext cx="4274821" cy="3213073"/>
          </a:xfrm>
          <a:prstGeom prst="rect">
            <a:avLst/>
          </a:prstGeom>
          <a:noFill/>
        </p:spPr>
      </p:pic>
      <p:pic>
        <p:nvPicPr>
          <p:cNvPr id="6149" name="Picture 5" descr="D:\2016-HIRAS-DPPS-FMFucal\HIRAS_dpps_focus\Src_SpcRes_Diffx_2\复定标07度-280K灵敏度和定标偏差\figs\Forward Bt bias of pipe 12 at Tem of 280K.e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716389"/>
            <a:ext cx="4274821" cy="321307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4414" y="642918"/>
            <a:ext cx="69358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FOV1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9256" y="702214"/>
            <a:ext cx="69358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FOV2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538" y="4059800"/>
            <a:ext cx="69358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FOV3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9256" y="4131238"/>
            <a:ext cx="69358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FOV4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928662" y="-24"/>
            <a:ext cx="7429552" cy="428628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CALIBRATION RESULTS- calibration bias of MWIR2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SUMMARY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HIRAS </a:t>
            </a:r>
            <a:r>
              <a:rPr lang="en-GB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vacumm</a:t>
            </a:r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test </a:t>
            </a:r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data was used to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characterize key performance parameters of instrument and to check out the test support equipment needed to test the HIRAS flight unit.</a:t>
            </a:r>
          </a:p>
          <a:p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radiometric calibration results revealed some </a:t>
            </a:r>
            <a:r>
              <a:rPr lang="en-GB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interferogram</a:t>
            </a:r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quality and spectra absorbing peak appearance, validated the feasibility of complex calibration method and test data.</a:t>
            </a:r>
          </a:p>
          <a:p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Ground </a:t>
            </a:r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pre-processing scheme and method was tested based on the measurements of test data</a:t>
            </a:r>
            <a:r>
              <a:rPr lang="en-GB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Future </a:t>
            </a:r>
            <a:r>
              <a:rPr lang="en-GB" sz="2000" dirty="0" err="1" smtClean="0">
                <a:latin typeface="Times New Roman" pitchFamily="18" charset="0"/>
                <a:cs typeface="Times New Roman" pitchFamily="18" charset="0"/>
              </a:rPr>
              <a:t>vacumm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 tests will solve remaining bias and improve measurement precision. Non-linearity correction and ILS correction will be optimized in following work. </a:t>
            </a:r>
            <a:endParaRPr lang="en-GB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zh-CN" alt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44" y="2357430"/>
            <a:ext cx="8686800" cy="838200"/>
          </a:xfrm>
        </p:spPr>
        <p:txBody>
          <a:bodyPr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Thanks!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8382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1. Introduction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2844" y="1071546"/>
            <a:ext cx="8686800" cy="4525963"/>
          </a:xfrm>
        </p:spPr>
        <p:txBody>
          <a:bodyPr>
            <a:normAutofit/>
          </a:bodyPr>
          <a:lstStyle/>
          <a:p>
            <a:r>
              <a:rPr lang="en-US" altLang="zh-CN" sz="1800" dirty="0" smtClean="0">
                <a:solidFill>
                  <a:schemeClr val="tx1"/>
                </a:solidFill>
              </a:rPr>
              <a:t>HIRAS--</a:t>
            </a:r>
            <a:r>
              <a:rPr lang="en-GB" altLang="zh-CN" sz="1800" dirty="0" smtClean="0">
                <a:solidFill>
                  <a:schemeClr val="tx1"/>
                </a:solidFill>
              </a:rPr>
              <a:t>High Spectral Infrared Atmospheric Sounder</a:t>
            </a:r>
            <a:r>
              <a:rPr lang="en-US" altLang="zh-CN" sz="1800" dirty="0" smtClean="0">
                <a:solidFill>
                  <a:schemeClr val="tx1"/>
                </a:solidFill>
              </a:rPr>
              <a:t> will be carried on-board FY-3D satellite.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Designed and manufactured completely by </a:t>
            </a:r>
            <a:r>
              <a:rPr lang="en-US" sz="1800" dirty="0" smtClean="0">
                <a:solidFill>
                  <a:schemeClr val="tx1"/>
                </a:solidFill>
              </a:rPr>
              <a:t>Shanghai Institute of Technical Physics (SITP), Chinese Academy of Sciences (CAS) .</a:t>
            </a:r>
            <a:endParaRPr lang="en-US" altLang="zh-CN" sz="1800" dirty="0" smtClean="0">
              <a:solidFill>
                <a:schemeClr val="tx1"/>
              </a:solidFill>
            </a:endParaRPr>
          </a:p>
        </p:txBody>
      </p:sp>
      <p:pic>
        <p:nvPicPr>
          <p:cNvPr id="20482" name="Picture 2" descr="C:\Users\think\Desktop\新建文件夹\IMG_23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476750" y="2809871"/>
            <a:ext cx="4191029" cy="3143272"/>
          </a:xfrm>
          <a:prstGeom prst="rect">
            <a:avLst/>
          </a:prstGeom>
          <a:noFill/>
        </p:spPr>
      </p:pic>
      <p:pic>
        <p:nvPicPr>
          <p:cNvPr id="8" name="图片 7" descr="热控说明2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2357430"/>
            <a:ext cx="4071966" cy="40005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500166" y="6357958"/>
            <a:ext cx="218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Instrument structure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8" y="6488692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Instrument header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8382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Introduction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2844" y="1142985"/>
            <a:ext cx="8686800" cy="1143007"/>
          </a:xfrm>
        </p:spPr>
        <p:txBody>
          <a:bodyPr>
            <a:norm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</a:rPr>
              <a:t>HIRAS </a:t>
            </a:r>
            <a:r>
              <a:rPr lang="en-GB" sz="2000" dirty="0" smtClean="0">
                <a:solidFill>
                  <a:schemeClr val="tx1"/>
                </a:solidFill>
              </a:rPr>
              <a:t>is a Fourier interferometer which posses of </a:t>
            </a:r>
            <a:r>
              <a:rPr lang="en-US" sz="2000" dirty="0" smtClean="0">
                <a:solidFill>
                  <a:schemeClr val="tx1"/>
                </a:solidFill>
              </a:rPr>
              <a:t>high spectral resolution, low radiometric noise and high spectral and radiometric accuracy. </a:t>
            </a:r>
            <a:endParaRPr lang="en-US" altLang="zh-CN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928662" y="2786058"/>
          <a:ext cx="6643734" cy="387194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598863"/>
                <a:gridCol w="3044871"/>
              </a:tblGrid>
              <a:tr h="442916"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 pitchFamily="18" charset="0"/>
                          <a:cs typeface="Times New Roman" pitchFamily="18" charset="0"/>
                        </a:rPr>
                        <a:t>Parameters</a:t>
                      </a:r>
                      <a:endParaRPr lang="zh-CN" sz="2000" b="1" kern="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 pitchFamily="18" charset="0"/>
                          <a:cs typeface="Times New Roman" pitchFamily="18" charset="0"/>
                        </a:rPr>
                        <a:t>Specification</a:t>
                      </a:r>
                      <a:endParaRPr lang="zh-CN" sz="2000" b="1" kern="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</a:tr>
              <a:tr h="442916"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 pitchFamily="18" charset="0"/>
                          <a:cs typeface="Times New Roman" pitchFamily="18" charset="0"/>
                        </a:rPr>
                        <a:t>Scan Period</a:t>
                      </a:r>
                      <a:endParaRPr lang="zh-CN" sz="2000" b="1" kern="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 pitchFamily="18" charset="0"/>
                          <a:cs typeface="Times New Roman" pitchFamily="18" charset="0"/>
                        </a:rPr>
                        <a:t>10s</a:t>
                      </a:r>
                      <a:endParaRPr lang="zh-CN" sz="2000" b="1" kern="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442916"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 pitchFamily="18" charset="0"/>
                          <a:cs typeface="Times New Roman" pitchFamily="18" charset="0"/>
                        </a:rPr>
                        <a:t>View angle</a:t>
                      </a:r>
                      <a:endParaRPr lang="zh-CN" sz="2000" b="1" kern="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r>
                        <a:rPr lang="en-US" sz="2000" kern="10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</a:t>
                      </a:r>
                      <a:endParaRPr lang="zh-CN" sz="2000" b="1" kern="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442916"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 pitchFamily="18" charset="0"/>
                          <a:cs typeface="Times New Roman" pitchFamily="18" charset="0"/>
                        </a:rPr>
                        <a:t>Pixels per scan line</a:t>
                      </a:r>
                      <a:endParaRPr lang="zh-CN" sz="2000" b="1" kern="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zh-CN" sz="2000" b="1" kern="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442916"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 pitchFamily="18" charset="0"/>
                          <a:cs typeface="Times New Roman" pitchFamily="18" charset="0"/>
                        </a:rPr>
                        <a:t>Scan angle</a:t>
                      </a:r>
                      <a:endParaRPr lang="zh-CN" sz="2000" b="1" kern="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</a:t>
                      </a:r>
                      <a:r>
                        <a:rPr lang="en-US" sz="2000" kern="100">
                          <a:latin typeface="Times New Roman" pitchFamily="18" charset="0"/>
                          <a:cs typeface="Times New Roman" pitchFamily="18" charset="0"/>
                        </a:rPr>
                        <a:t> 50.4</a:t>
                      </a:r>
                      <a:r>
                        <a:rPr lang="en-US" sz="2000" kern="10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</a:t>
                      </a:r>
                      <a:endParaRPr lang="zh-CN" sz="2000" b="1" kern="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571502"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kern="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Radiative</a:t>
                      </a:r>
                      <a:r>
                        <a:rPr lang="en-US" sz="2000" kern="1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00" dirty="0">
                          <a:latin typeface="Times New Roman" pitchFamily="18" charset="0"/>
                          <a:cs typeface="Times New Roman" pitchFamily="18" charset="0"/>
                        </a:rPr>
                        <a:t>calibration accuracy</a:t>
                      </a:r>
                      <a:endParaRPr lang="zh-CN" sz="2000" b="1" kern="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 pitchFamily="18" charset="0"/>
                          <a:cs typeface="Times New Roman" pitchFamily="18" charset="0"/>
                        </a:rPr>
                        <a:t>0.7K</a:t>
                      </a:r>
                      <a:endParaRPr lang="zh-CN" sz="2000" b="1" kern="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CC99FF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 pitchFamily="18" charset="0"/>
                          <a:cs typeface="Times New Roman" pitchFamily="18" charset="0"/>
                        </a:rPr>
                        <a:t>Spectral calibration accuracy</a:t>
                      </a:r>
                      <a:endParaRPr lang="zh-CN" sz="2000" b="1" kern="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 pitchFamily="18" charset="0"/>
                          <a:cs typeface="Times New Roman" pitchFamily="18" charset="0"/>
                        </a:rPr>
                        <a:t>7ppm</a:t>
                      </a:r>
                      <a:endParaRPr lang="zh-CN" sz="2000" b="1" kern="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CC99FF"/>
                    </a:solidFill>
                  </a:tcPr>
                </a:tc>
              </a:tr>
              <a:tr h="442916"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Times New Roman" pitchFamily="18" charset="0"/>
                          <a:cs typeface="Times New Roman" pitchFamily="18" charset="0"/>
                        </a:rPr>
                        <a:t>Direction pointing bias</a:t>
                      </a:r>
                      <a:endParaRPr lang="zh-CN" sz="2000" b="1" kern="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Times New Roman" pitchFamily="18" charset="0"/>
                          <a:cs typeface="Times New Roman" pitchFamily="18" charset="0"/>
                        </a:rPr>
                        <a:t>＜±0.25°</a:t>
                      </a:r>
                      <a:endParaRPr lang="zh-CN" sz="2000" b="1" kern="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0034" y="2285992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HIRAS instrument characteristics 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14279" y="3643314"/>
          <a:ext cx="8715438" cy="3071834"/>
        </p:xfrm>
        <a:graphic>
          <a:graphicData uri="http://schemas.openxmlformats.org/drawingml/2006/table">
            <a:tbl>
              <a:tblPr/>
              <a:tblGrid>
                <a:gridCol w="1437643"/>
                <a:gridCol w="2705764"/>
                <a:gridCol w="1500198"/>
                <a:gridCol w="1840661"/>
                <a:gridCol w="1231172"/>
              </a:tblGrid>
              <a:tr h="928694"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Times New Roman"/>
                          <a:ea typeface="宋体"/>
                          <a:cs typeface="Times New Roman"/>
                        </a:rPr>
                        <a:t>Band</a:t>
                      </a:r>
                      <a:endParaRPr lang="zh-CN" sz="2000" b="1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Spectral</a:t>
                      </a:r>
                      <a:r>
                        <a:rPr lang="en-US" sz="2000" b="1" kern="100" dirty="0">
                          <a:latin typeface="Times New Roman"/>
                          <a:ea typeface="宋体"/>
                          <a:cs typeface="Times New Roman"/>
                        </a:rPr>
                        <a:t> Range</a:t>
                      </a:r>
                      <a:endParaRPr lang="zh-CN" sz="2000" b="1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(cm</a:t>
                      </a:r>
                      <a:r>
                        <a:rPr lang="en-US" sz="2000" b="1" kern="1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zh-CN" sz="2000" b="1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Spectral</a:t>
                      </a:r>
                      <a:r>
                        <a:rPr lang="en-US" sz="2000" b="1" kern="100" dirty="0">
                          <a:latin typeface="Times New Roman"/>
                          <a:ea typeface="宋体"/>
                          <a:cs typeface="Times New Roman"/>
                        </a:rPr>
                        <a:t> Resolution</a:t>
                      </a:r>
                      <a:endParaRPr lang="zh-CN" sz="2000" b="1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(cm</a:t>
                      </a:r>
                      <a:r>
                        <a:rPr lang="en-US" sz="2000" b="1" kern="1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zh-CN" sz="2000" b="1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/>
                          <a:ea typeface="宋体"/>
                          <a:cs typeface="Times New Roman"/>
                        </a:rPr>
                        <a:t>Sensitivity</a:t>
                      </a:r>
                      <a:endParaRPr lang="zh-CN" sz="2000" b="1" kern="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/>
                          <a:ea typeface="Times New Roman"/>
                          <a:cs typeface="Times New Roman"/>
                        </a:rPr>
                        <a:t>(NE</a:t>
                      </a:r>
                      <a:r>
                        <a:rPr lang="en-US" sz="2000" b="1" kern="10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</a:t>
                      </a:r>
                      <a:r>
                        <a:rPr lang="en-US" sz="2000" b="1" kern="100">
                          <a:latin typeface="Times New Roman"/>
                          <a:ea typeface="Times New Roman"/>
                          <a:cs typeface="Times New Roman"/>
                        </a:rPr>
                        <a:t>T@250K)</a:t>
                      </a:r>
                      <a:endParaRPr lang="zh-CN" sz="2000" b="1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/>
                          <a:ea typeface="宋体"/>
                          <a:cs typeface="Times New Roman"/>
                        </a:rPr>
                        <a:t>No of Channels</a:t>
                      </a:r>
                      <a:endParaRPr lang="zh-CN" sz="2000" b="1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/>
                          <a:ea typeface="宋体"/>
                          <a:cs typeface="Times New Roman"/>
                        </a:rPr>
                        <a:t>LW</a:t>
                      </a:r>
                      <a:r>
                        <a:rPr lang="en-US" sz="2000" b="1" kern="100">
                          <a:latin typeface="Times New Roman"/>
                          <a:ea typeface="Times New Roman"/>
                          <a:cs typeface="Times New Roman"/>
                        </a:rPr>
                        <a:t>IR</a:t>
                      </a:r>
                      <a:endParaRPr lang="zh-CN" sz="2000" b="1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650</a:t>
                      </a:r>
                      <a:r>
                        <a:rPr lang="en-US" sz="2000" b="1" kern="1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en-US" sz="2000" b="1" kern="100" dirty="0">
                          <a:latin typeface="宋体"/>
                          <a:ea typeface="Times New Roman"/>
                          <a:cs typeface="Times New Roman"/>
                        </a:rPr>
                        <a:t>～</a:t>
                      </a: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1136</a:t>
                      </a:r>
                      <a:endParaRPr lang="zh-CN" sz="2000" b="1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宋体"/>
                          <a:ea typeface="Times New Roman"/>
                          <a:cs typeface="Times New Roman"/>
                        </a:rPr>
                        <a:t>（</a:t>
                      </a: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15.38</a:t>
                      </a: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</a:t>
                      </a: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2000" b="1" kern="100" dirty="0">
                          <a:latin typeface="宋体"/>
                          <a:ea typeface="Times New Roman"/>
                          <a:cs typeface="Times New Roman"/>
                        </a:rPr>
                        <a:t>～</a:t>
                      </a: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8.8 </a:t>
                      </a: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</a:t>
                      </a: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2000" b="1" kern="100" dirty="0">
                          <a:latin typeface="宋体"/>
                          <a:ea typeface="Times New Roman"/>
                          <a:cs typeface="Times New Roman"/>
                        </a:rPr>
                        <a:t>）</a:t>
                      </a:r>
                      <a:endParaRPr lang="zh-CN" sz="2000" b="1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0.625</a:t>
                      </a:r>
                      <a:endParaRPr lang="zh-CN" sz="2000" b="1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0.15</a:t>
                      </a:r>
                      <a:r>
                        <a:rPr lang="en-US" sz="2000" b="1" kern="100" dirty="0">
                          <a:latin typeface="宋体"/>
                          <a:ea typeface="Times New Roman"/>
                          <a:cs typeface="Times New Roman"/>
                        </a:rPr>
                        <a:t>～</a:t>
                      </a: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0.4K</a:t>
                      </a:r>
                      <a:endParaRPr lang="zh-CN" sz="2000" b="1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/>
                          <a:ea typeface="Times New Roman"/>
                          <a:cs typeface="Times New Roman"/>
                        </a:rPr>
                        <a:t>778</a:t>
                      </a:r>
                      <a:endParaRPr lang="zh-CN" sz="2000" b="1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/>
                          <a:ea typeface="宋体"/>
                          <a:cs typeface="Times New Roman"/>
                        </a:rPr>
                        <a:t>MW</a:t>
                      </a:r>
                      <a:r>
                        <a:rPr lang="en-US" sz="2000" b="1" kern="100">
                          <a:latin typeface="Times New Roman"/>
                          <a:ea typeface="Times New Roman"/>
                          <a:cs typeface="Times New Roman"/>
                        </a:rPr>
                        <a:t>IR</a:t>
                      </a:r>
                      <a:r>
                        <a:rPr lang="en-US" sz="2000" b="1" kern="100"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endParaRPr lang="zh-CN" sz="2000" b="1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1210</a:t>
                      </a:r>
                      <a:r>
                        <a:rPr lang="en-US" sz="2000" b="1" kern="100" dirty="0">
                          <a:latin typeface="宋体"/>
                          <a:ea typeface="Times New Roman"/>
                          <a:cs typeface="Times New Roman"/>
                        </a:rPr>
                        <a:t>～</a:t>
                      </a: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1750</a:t>
                      </a:r>
                      <a:endParaRPr lang="zh-CN" sz="2000" b="1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宋体"/>
                          <a:ea typeface="Times New Roman"/>
                          <a:cs typeface="Times New Roman"/>
                        </a:rPr>
                        <a:t>（</a:t>
                      </a: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8.26</a:t>
                      </a: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</a:t>
                      </a: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2000" b="1" kern="100" dirty="0">
                          <a:latin typeface="宋体"/>
                          <a:ea typeface="Times New Roman"/>
                          <a:cs typeface="Times New Roman"/>
                        </a:rPr>
                        <a:t>～</a:t>
                      </a: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5.71 </a:t>
                      </a: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</a:t>
                      </a: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2000" b="1" kern="100" dirty="0">
                          <a:latin typeface="宋体"/>
                          <a:ea typeface="Times New Roman"/>
                          <a:cs typeface="Times New Roman"/>
                        </a:rPr>
                        <a:t>）</a:t>
                      </a:r>
                      <a:endParaRPr lang="zh-CN" sz="2000" b="1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1.25</a:t>
                      </a:r>
                      <a:endParaRPr lang="zh-CN" sz="2000" b="1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0.1</a:t>
                      </a:r>
                      <a:r>
                        <a:rPr lang="en-US" sz="2000" b="1" kern="100" dirty="0">
                          <a:latin typeface="宋体"/>
                          <a:ea typeface="Times New Roman"/>
                          <a:cs typeface="Times New Roman"/>
                        </a:rPr>
                        <a:t>～</a:t>
                      </a: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0.7K</a:t>
                      </a:r>
                      <a:endParaRPr lang="zh-CN" sz="2000" b="1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433</a:t>
                      </a:r>
                      <a:endParaRPr lang="zh-CN" sz="2000" b="1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b="1" kern="100">
                          <a:latin typeface="Times New Roman"/>
                          <a:ea typeface="宋体"/>
                          <a:cs typeface="Times New Roman"/>
                        </a:rPr>
                        <a:t>MW</a:t>
                      </a:r>
                      <a:r>
                        <a:rPr lang="en-US" sz="2000" b="1" kern="100">
                          <a:latin typeface="Times New Roman"/>
                          <a:ea typeface="Times New Roman"/>
                          <a:cs typeface="Times New Roman"/>
                        </a:rPr>
                        <a:t>IR</a:t>
                      </a:r>
                      <a:r>
                        <a:rPr lang="en-US" sz="2000" b="1" kern="100"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2000" b="1" kern="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2155</a:t>
                      </a:r>
                      <a:r>
                        <a:rPr lang="en-US" sz="2000" b="1" kern="100" dirty="0">
                          <a:latin typeface="宋体"/>
                          <a:ea typeface="Times New Roman"/>
                          <a:cs typeface="Times New Roman"/>
                        </a:rPr>
                        <a:t>～</a:t>
                      </a: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2550</a:t>
                      </a:r>
                      <a:endParaRPr lang="zh-CN" sz="2000" b="1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宋体"/>
                          <a:ea typeface="Times New Roman"/>
                          <a:cs typeface="Times New Roman"/>
                        </a:rPr>
                        <a:t>（</a:t>
                      </a: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4.64</a:t>
                      </a: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</a:t>
                      </a: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2000" b="1" kern="100" dirty="0">
                          <a:latin typeface="宋体"/>
                          <a:ea typeface="Times New Roman"/>
                          <a:cs typeface="Times New Roman"/>
                        </a:rPr>
                        <a:t>～</a:t>
                      </a: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3.92 </a:t>
                      </a: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</a:t>
                      </a: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2000" b="1" kern="100" dirty="0">
                          <a:latin typeface="宋体"/>
                          <a:ea typeface="Times New Roman"/>
                          <a:cs typeface="Times New Roman"/>
                        </a:rPr>
                        <a:t>）</a:t>
                      </a:r>
                      <a:endParaRPr lang="zh-CN" sz="2000" b="1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2.5</a:t>
                      </a:r>
                      <a:endParaRPr lang="zh-CN" sz="2000" b="1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0.3</a:t>
                      </a:r>
                      <a:r>
                        <a:rPr lang="en-US" sz="2000" b="1" kern="100" dirty="0">
                          <a:latin typeface="宋体"/>
                          <a:ea typeface="Times New Roman"/>
                          <a:cs typeface="Times New Roman"/>
                        </a:rPr>
                        <a:t>～</a:t>
                      </a: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1.2K</a:t>
                      </a:r>
                      <a:endParaRPr lang="zh-CN" sz="2000" b="1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Times New Roman"/>
                          <a:ea typeface="Times New Roman"/>
                          <a:cs typeface="Times New Roman"/>
                        </a:rPr>
                        <a:t>159</a:t>
                      </a:r>
                      <a:endParaRPr lang="zh-CN" sz="2000" b="1" kern="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7158" y="1462619"/>
            <a:ext cx="3571900" cy="1631216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b="1" dirty="0" smtClean="0"/>
              <a:t>  HIRAS scan, field-of-regard (FOR), field-of-view (FOV)</a:t>
            </a:r>
          </a:p>
          <a:p>
            <a:pPr>
              <a:buFont typeface="Wingdings" pitchFamily="2" charset="2"/>
              <a:buChar char="ü"/>
            </a:pPr>
            <a:r>
              <a:rPr lang="en-US" sz="2000" b="1" dirty="0" smtClean="0"/>
              <a:t>  Nadir spatial resolution is 16km</a:t>
            </a:r>
            <a:endParaRPr lang="en-US" sz="2000" b="1" dirty="0"/>
          </a:p>
        </p:txBody>
      </p:sp>
      <p:pic>
        <p:nvPicPr>
          <p:cNvPr id="8" name="图片 7" descr="视场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138228"/>
            <a:ext cx="4429156" cy="250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71414"/>
            <a:ext cx="9144000" cy="868362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29" tIns="45714" rIns="91429" bIns="45714" rtlCol="0" anchor="ctr">
            <a:noAutofit/>
          </a:bodyPr>
          <a:lstStyle>
            <a:lvl1pPr algn="ctr" defTabSz="914293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2060"/>
                </a:solidFill>
              </a:rPr>
              <a:t>FY-3D/ HIRAS Specifications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2000240"/>
            <a:ext cx="7500990" cy="40512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785918" y="6202940"/>
            <a:ext cx="5010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10s scan model earth view projection sketch map</a:t>
            </a:r>
            <a:endParaRPr lang="zh-CN" alt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214290"/>
            <a:ext cx="7643866" cy="1077218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sz="1600" dirty="0" smtClean="0"/>
              <a:t>    Four detectors on each focal planes are arranged into a 2</a:t>
            </a:r>
            <a:r>
              <a:rPr lang="en-US" altLang="zh-CN" sz="1600" dirty="0" smtClean="0"/>
              <a:t>×</a:t>
            </a:r>
            <a:r>
              <a:rPr lang="en-US" sz="1600" dirty="0" smtClean="0"/>
              <a:t>2 grid which define the field of regard (FOR)</a:t>
            </a:r>
          </a:p>
          <a:p>
            <a:pPr>
              <a:buFont typeface="Wingdings" pitchFamily="2" charset="2"/>
              <a:buChar char="u"/>
            </a:pPr>
            <a:r>
              <a:rPr lang="en-US" altLang="zh-CN" sz="1600" dirty="0" smtClean="0"/>
              <a:t>    </a:t>
            </a:r>
            <a:r>
              <a:rPr lang="en-GB" sz="1600" dirty="0" smtClean="0"/>
              <a:t>One complete scan consists of 33 </a:t>
            </a:r>
            <a:r>
              <a:rPr lang="en-GB" sz="1600" dirty="0" err="1" smtClean="0"/>
              <a:t>interferogram</a:t>
            </a:r>
            <a:r>
              <a:rPr lang="en-GB" sz="1600" dirty="0" smtClean="0"/>
              <a:t> sweeps, including 29 Earth View (ES), 2 Deep Space (DS), 2 Internal Calibration Target (ICT) measurements</a:t>
            </a:r>
            <a:endParaRPr lang="zh-CN" altLang="en-US" sz="1600" dirty="0"/>
          </a:p>
        </p:txBody>
      </p:sp>
      <p:cxnSp>
        <p:nvCxnSpPr>
          <p:cNvPr id="8" name="直接箭头连接符 7"/>
          <p:cNvCxnSpPr/>
          <p:nvPr/>
        </p:nvCxnSpPr>
        <p:spPr>
          <a:xfrm>
            <a:off x="285720" y="1785926"/>
            <a:ext cx="642942" cy="3571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2844" y="1571612"/>
            <a:ext cx="585160" cy="369332"/>
          </a:xfrm>
          <a:prstGeom prst="rect">
            <a:avLst/>
          </a:prstGeom>
          <a:solidFill>
            <a:srgbClr val="66FF66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FOR</a:t>
            </a:r>
            <a:endParaRPr lang="zh-CN" altLang="en-US" dirty="0"/>
          </a:p>
        </p:txBody>
      </p:sp>
      <p:cxnSp>
        <p:nvCxnSpPr>
          <p:cNvPr id="15" name="直接箭头连接符 14"/>
          <p:cNvCxnSpPr/>
          <p:nvPr/>
        </p:nvCxnSpPr>
        <p:spPr>
          <a:xfrm rot="5400000">
            <a:off x="1107257" y="1893083"/>
            <a:ext cx="285752" cy="21431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42976" y="1500174"/>
            <a:ext cx="562655" cy="369332"/>
          </a:xfrm>
          <a:prstGeom prst="rect">
            <a:avLst/>
          </a:prstGeom>
          <a:solidFill>
            <a:srgbClr val="66FF66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FOV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282" y="214290"/>
            <a:ext cx="8686800" cy="64294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en-US" sz="2400" b="1" dirty="0" smtClean="0">
                <a:solidFill>
                  <a:schemeClr val="tx1"/>
                </a:solidFill>
              </a:rPr>
              <a:t>HIRAS Infrared interference main optical path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14348" y="857256"/>
            <a:ext cx="8072462" cy="60007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57224" y="1285860"/>
            <a:ext cx="1310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Scan mirror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116" y="2059536"/>
            <a:ext cx="1436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Laser source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2553" y="857232"/>
            <a:ext cx="1824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Stationary mirror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66" y="2000240"/>
            <a:ext cx="1482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Beam splitter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768" y="1714488"/>
            <a:ext cx="1529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Moving mirror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0694" y="2786058"/>
            <a:ext cx="1585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B050"/>
                </a:solidFill>
              </a:rPr>
              <a:t>Laser detector</a:t>
            </a:r>
            <a:endParaRPr lang="zh-CN" altLang="en-US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7950" y="3714752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7030A0"/>
                </a:solidFill>
              </a:rPr>
              <a:t>Aft optics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83820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Introduction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2844" y="1071546"/>
            <a:ext cx="8686800" cy="4525963"/>
          </a:xfrm>
        </p:spPr>
        <p:txBody>
          <a:bodyPr>
            <a:normAutofit/>
          </a:bodyPr>
          <a:lstStyle/>
          <a:p>
            <a:r>
              <a:rPr lang="en-US" altLang="zh-CN" sz="2000" b="1" dirty="0" smtClean="0">
                <a:solidFill>
                  <a:srgbClr val="0070C0"/>
                </a:solidFill>
              </a:rPr>
              <a:t>HIRAS object:  </a:t>
            </a:r>
          </a:p>
          <a:p>
            <a:pPr>
              <a:buNone/>
            </a:pPr>
            <a:r>
              <a:rPr lang="en-US" altLang="zh-CN" sz="2000" dirty="0" smtClean="0">
                <a:solidFill>
                  <a:schemeClr val="tx1"/>
                </a:solidFill>
              </a:rPr>
              <a:t>     1) </a:t>
            </a:r>
            <a:r>
              <a:rPr lang="en-US" sz="2000" dirty="0" smtClean="0">
                <a:solidFill>
                  <a:schemeClr val="tx1"/>
                </a:solidFill>
              </a:rPr>
              <a:t>atmospheric temperature and humidity profiles retrieval</a:t>
            </a:r>
          </a:p>
          <a:p>
            <a:pPr>
              <a:buNone/>
            </a:pPr>
            <a:r>
              <a:rPr lang="en-US" altLang="zh-CN" sz="2000" dirty="0" smtClean="0">
                <a:solidFill>
                  <a:schemeClr val="tx1"/>
                </a:solidFill>
              </a:rPr>
              <a:t>     2) </a:t>
            </a:r>
            <a:r>
              <a:rPr lang="en-US" sz="2000" dirty="0" smtClean="0">
                <a:solidFill>
                  <a:schemeClr val="tx1"/>
                </a:solidFill>
              </a:rPr>
              <a:t>numerical weather prediction (NWP)</a:t>
            </a:r>
          </a:p>
          <a:p>
            <a:pPr>
              <a:buNone/>
            </a:pPr>
            <a:r>
              <a:rPr lang="en-US" altLang="zh-CN" sz="2000" dirty="0" smtClean="0">
                <a:solidFill>
                  <a:schemeClr val="tx1"/>
                </a:solidFill>
              </a:rPr>
              <a:t>     3) </a:t>
            </a:r>
            <a:r>
              <a:rPr lang="en-US" sz="2000" dirty="0" smtClean="0">
                <a:solidFill>
                  <a:schemeClr val="tx1"/>
                </a:solidFill>
              </a:rPr>
              <a:t>climate change study </a:t>
            </a:r>
          </a:p>
          <a:p>
            <a:pPr>
              <a:buNone/>
            </a:pPr>
            <a:r>
              <a:rPr lang="en-US" altLang="zh-CN" sz="2000" dirty="0" smtClean="0">
                <a:solidFill>
                  <a:schemeClr val="tx1"/>
                </a:solidFill>
              </a:rPr>
              <a:t>     4) </a:t>
            </a:r>
            <a:r>
              <a:rPr lang="en-US" sz="2000" dirty="0" smtClean="0">
                <a:solidFill>
                  <a:schemeClr val="tx1"/>
                </a:solidFill>
              </a:rPr>
              <a:t>trace gas measurement</a:t>
            </a:r>
          </a:p>
          <a:p>
            <a:pPr>
              <a:buNone/>
            </a:pPr>
            <a:r>
              <a:rPr lang="en-US" altLang="zh-CN" sz="2000" dirty="0" smtClean="0">
                <a:solidFill>
                  <a:schemeClr val="tx1"/>
                </a:solidFill>
              </a:rPr>
              <a:t>     5) Another GSICS infrared radiation measurement reference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wucq_code\CODE\PART2\FIG1\LaserSPC_ILSKRK_LW_DIRB_V0880-1020_N001800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857232"/>
            <a:ext cx="7319963" cy="54927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357290" y="6357958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Spectral position bias of LWIR band laser measurement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85852" y="1304496"/>
            <a:ext cx="17732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 smtClean="0">
                <a:solidFill>
                  <a:srgbClr val="00B050"/>
                </a:solidFill>
              </a:rPr>
              <a:t>Before ILS Correction</a:t>
            </a:r>
            <a:r>
              <a:rPr lang="zh-CN" altLang="en-US" sz="800" dirty="0" smtClean="0">
                <a:solidFill>
                  <a:srgbClr val="00B050"/>
                </a:solidFill>
              </a:rPr>
              <a:t>：</a:t>
            </a:r>
            <a:r>
              <a:rPr lang="en-US" altLang="zh-CN" sz="800" dirty="0" smtClean="0">
                <a:solidFill>
                  <a:srgbClr val="00B050"/>
                </a:solidFill>
              </a:rPr>
              <a:t>-28.16ppm</a:t>
            </a:r>
          </a:p>
          <a:p>
            <a:r>
              <a:rPr lang="en-US" altLang="zh-CN" sz="800" dirty="0" smtClean="0">
                <a:solidFill>
                  <a:srgbClr val="00B050"/>
                </a:solidFill>
              </a:rPr>
              <a:t>  After ILS Correction </a:t>
            </a:r>
            <a:r>
              <a:rPr lang="zh-CN" altLang="en-US" sz="800" dirty="0" smtClean="0">
                <a:solidFill>
                  <a:srgbClr val="00B050"/>
                </a:solidFill>
              </a:rPr>
              <a:t>：</a:t>
            </a:r>
            <a:r>
              <a:rPr lang="en-US" altLang="zh-CN" sz="800" dirty="0" smtClean="0">
                <a:solidFill>
                  <a:srgbClr val="00B050"/>
                </a:solidFill>
              </a:rPr>
              <a:t>-0.44ppm</a:t>
            </a:r>
            <a:endParaRPr lang="zh-CN" altLang="en-US" sz="8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357298"/>
            <a:ext cx="1928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solidFill>
                  <a:srgbClr val="00B050"/>
                </a:solidFill>
              </a:rPr>
              <a:t>Before ILS Correction </a:t>
            </a:r>
            <a:r>
              <a:rPr lang="zh-CN" altLang="en-US" sz="800" dirty="0" smtClean="0">
                <a:solidFill>
                  <a:srgbClr val="00B050"/>
                </a:solidFill>
              </a:rPr>
              <a:t>：</a:t>
            </a:r>
            <a:r>
              <a:rPr lang="en-US" altLang="zh-CN" sz="800" dirty="0" smtClean="0">
                <a:solidFill>
                  <a:srgbClr val="00B050"/>
                </a:solidFill>
              </a:rPr>
              <a:t>-27.64ppm</a:t>
            </a:r>
          </a:p>
          <a:p>
            <a:r>
              <a:rPr lang="en-US" altLang="zh-CN" sz="800" dirty="0" smtClean="0">
                <a:solidFill>
                  <a:srgbClr val="00B050"/>
                </a:solidFill>
              </a:rPr>
              <a:t>   After ILS Correction </a:t>
            </a:r>
            <a:r>
              <a:rPr lang="zh-CN" altLang="en-US" sz="800" dirty="0" smtClean="0">
                <a:solidFill>
                  <a:srgbClr val="00B050"/>
                </a:solidFill>
              </a:rPr>
              <a:t>：</a:t>
            </a:r>
            <a:r>
              <a:rPr lang="en-US" altLang="zh-CN" sz="800" dirty="0" smtClean="0">
                <a:solidFill>
                  <a:srgbClr val="00B050"/>
                </a:solidFill>
              </a:rPr>
              <a:t>-0.47ppm</a:t>
            </a:r>
            <a:endParaRPr lang="zh-CN" altLang="en-US" sz="8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1538" y="3929066"/>
            <a:ext cx="1802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 smtClean="0">
                <a:solidFill>
                  <a:srgbClr val="00B050"/>
                </a:solidFill>
              </a:rPr>
              <a:t>Before ILS Correction </a:t>
            </a:r>
            <a:r>
              <a:rPr lang="zh-CN" altLang="en-US" sz="800" dirty="0" smtClean="0">
                <a:solidFill>
                  <a:srgbClr val="00B050"/>
                </a:solidFill>
              </a:rPr>
              <a:t>：</a:t>
            </a:r>
            <a:r>
              <a:rPr lang="en-US" altLang="zh-CN" sz="800" dirty="0" smtClean="0">
                <a:solidFill>
                  <a:srgbClr val="00B050"/>
                </a:solidFill>
              </a:rPr>
              <a:t>-21.23ppm</a:t>
            </a:r>
          </a:p>
          <a:p>
            <a:r>
              <a:rPr lang="en-US" altLang="zh-CN" sz="800" dirty="0" smtClean="0">
                <a:solidFill>
                  <a:srgbClr val="00B050"/>
                </a:solidFill>
              </a:rPr>
              <a:t>   After ILS Correction </a:t>
            </a:r>
            <a:r>
              <a:rPr lang="zh-CN" altLang="en-US" sz="800" dirty="0" smtClean="0">
                <a:solidFill>
                  <a:srgbClr val="00B050"/>
                </a:solidFill>
              </a:rPr>
              <a:t>：</a:t>
            </a:r>
            <a:r>
              <a:rPr lang="en-US" altLang="zh-CN" sz="800" dirty="0" smtClean="0">
                <a:solidFill>
                  <a:srgbClr val="00B050"/>
                </a:solidFill>
              </a:rPr>
              <a:t> </a:t>
            </a:r>
            <a:r>
              <a:rPr lang="en-US" altLang="zh-CN" sz="800" dirty="0" smtClean="0">
                <a:solidFill>
                  <a:srgbClr val="00B050"/>
                </a:solidFill>
              </a:rPr>
              <a:t>6.48ppm</a:t>
            </a:r>
            <a:endParaRPr lang="zh-CN" altLang="en-US" sz="8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6248" y="4000504"/>
            <a:ext cx="1802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 smtClean="0">
                <a:solidFill>
                  <a:srgbClr val="00B050"/>
                </a:solidFill>
              </a:rPr>
              <a:t>Before ILS Correction </a:t>
            </a:r>
            <a:r>
              <a:rPr lang="zh-CN" altLang="en-US" sz="800" dirty="0" smtClean="0">
                <a:solidFill>
                  <a:srgbClr val="00B050"/>
                </a:solidFill>
              </a:rPr>
              <a:t>：</a:t>
            </a:r>
            <a:r>
              <a:rPr lang="en-US" altLang="zh-CN" sz="800" dirty="0" smtClean="0">
                <a:solidFill>
                  <a:srgbClr val="00B050"/>
                </a:solidFill>
              </a:rPr>
              <a:t>-21.52ppm</a:t>
            </a:r>
          </a:p>
          <a:p>
            <a:r>
              <a:rPr lang="en-US" altLang="zh-CN" sz="800" dirty="0" smtClean="0">
                <a:solidFill>
                  <a:srgbClr val="00B050"/>
                </a:solidFill>
              </a:rPr>
              <a:t>After ILS Correction </a:t>
            </a:r>
            <a:r>
              <a:rPr lang="zh-CN" altLang="en-US" sz="800" dirty="0" smtClean="0">
                <a:solidFill>
                  <a:srgbClr val="00B050"/>
                </a:solidFill>
              </a:rPr>
              <a:t>：</a:t>
            </a:r>
            <a:r>
              <a:rPr lang="en-US" altLang="zh-CN" sz="800" dirty="0" smtClean="0">
                <a:solidFill>
                  <a:srgbClr val="00B050"/>
                </a:solidFill>
              </a:rPr>
              <a:t> </a:t>
            </a:r>
            <a:r>
              <a:rPr lang="en-US" altLang="zh-CN" sz="800" dirty="0" smtClean="0">
                <a:solidFill>
                  <a:srgbClr val="00B050"/>
                </a:solidFill>
              </a:rPr>
              <a:t>6.32ppm</a:t>
            </a:r>
            <a:endParaRPr lang="zh-CN" altLang="en-US" sz="800" dirty="0">
              <a:solidFill>
                <a:srgbClr val="00B050"/>
              </a:solidFill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8848756" cy="623886"/>
          </a:xfrm>
        </p:spPr>
        <p:txBody>
          <a:bodyPr>
            <a:norm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2. Pre-launch instrument characteristics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2495</TotalTime>
  <Words>1025</Words>
  <Application>Microsoft Office PowerPoint</Application>
  <PresentationFormat>全屏显示(4:3)</PresentationFormat>
  <Paragraphs>195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Arial</vt:lpstr>
      <vt:lpstr>宋体</vt:lpstr>
      <vt:lpstr>Calibri</vt:lpstr>
      <vt:lpstr>黑体</vt:lpstr>
      <vt:lpstr>Times New Roman</vt:lpstr>
      <vt:lpstr>Wingdings</vt:lpstr>
      <vt:lpstr>Symbol</vt:lpstr>
      <vt:lpstr>默认设计模板</vt:lpstr>
      <vt:lpstr>幻灯片 1</vt:lpstr>
      <vt:lpstr>Outline</vt:lpstr>
      <vt:lpstr>1. Introduction</vt:lpstr>
      <vt:lpstr>Introduction</vt:lpstr>
      <vt:lpstr>幻灯片 5</vt:lpstr>
      <vt:lpstr>幻灯片 6</vt:lpstr>
      <vt:lpstr>幻灯片 7</vt:lpstr>
      <vt:lpstr>Introduction</vt:lpstr>
      <vt:lpstr>2. Pre-launch instrument characteristics</vt:lpstr>
      <vt:lpstr>2. Pre-launch instrument characteristics</vt:lpstr>
      <vt:lpstr>幻灯片 11</vt:lpstr>
      <vt:lpstr>幻灯片 12</vt:lpstr>
      <vt:lpstr>幻灯片 13</vt:lpstr>
      <vt:lpstr>3. Radiotric calibration method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SUMMARY</vt:lpstr>
      <vt:lpstr>Thanks!</vt:lpstr>
    </vt:vector>
  </TitlesOfParts>
  <Company>CMA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think</cp:lastModifiedBy>
  <cp:revision>66</cp:revision>
  <dcterms:created xsi:type="dcterms:W3CDTF">2009-12-10T03:34:45Z</dcterms:created>
  <dcterms:modified xsi:type="dcterms:W3CDTF">2017-03-21T08:22:24Z</dcterms:modified>
</cp:coreProperties>
</file>