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2" r:id="rId3"/>
    <p:sldId id="289" r:id="rId4"/>
    <p:sldId id="283" r:id="rId5"/>
    <p:sldId id="260" r:id="rId6"/>
    <p:sldId id="264" r:id="rId7"/>
    <p:sldId id="290" r:id="rId8"/>
    <p:sldId id="291" r:id="rId9"/>
    <p:sldId id="265" r:id="rId10"/>
    <p:sldId id="271" r:id="rId11"/>
    <p:sldId id="266" r:id="rId12"/>
    <p:sldId id="268" r:id="rId13"/>
    <p:sldId id="286" r:id="rId14"/>
    <p:sldId id="270" r:id="rId15"/>
    <p:sldId id="272" r:id="rId16"/>
    <p:sldId id="287" r:id="rId17"/>
    <p:sldId id="275" r:id="rId18"/>
    <p:sldId id="28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260C"/>
    <a:srgbClr val="2F4699"/>
    <a:srgbClr val="31499F"/>
    <a:srgbClr val="2A3F8A"/>
    <a:srgbClr val="000099"/>
    <a:srgbClr val="F0F0F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  <a14:imgEffect>
                      <a14:saturation sat="0"/>
                    </a14:imgEffect>
                    <a14:imgEffect>
                      <a14:brightnessContrast bright="15000" contrast="20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0"/>
                  <a:lumOff val="100000"/>
                  <a:alpha val="50000"/>
                </a:schemeClr>
              </a:gs>
              <a:gs pos="50000">
                <a:schemeClr val="bg1">
                  <a:lumMod val="100000"/>
                  <a:alpha val="75000"/>
                </a:schemeClr>
              </a:gs>
              <a:gs pos="100000">
                <a:schemeClr val="bg1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40480"/>
            <a:ext cx="6400800" cy="237744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94560"/>
            <a:ext cx="7772400" cy="1463040"/>
          </a:xfrm>
          <a:effectLst/>
        </p:spPr>
        <p:txBody>
          <a:bodyPr>
            <a:noAutofit/>
          </a:bodyPr>
          <a:lstStyle>
            <a:lvl1pPr marL="640080" indent="-4572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A2F62-7C5F-4353-B35C-309C9FDB4034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64EEF-0FCC-45D4-AE7F-5577863897F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A2F62-7C5F-4353-B35C-309C9FDB4034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64EEF-0FCC-45D4-AE7F-5577863897F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143000"/>
            <a:ext cx="8229600" cy="0"/>
          </a:xfrm>
          <a:prstGeom prst="line">
            <a:avLst/>
          </a:prstGeom>
          <a:ln w="127000" cmpd="thickThin">
            <a:solidFill>
              <a:srgbClr val="608C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A2F62-7C5F-4353-B35C-309C9FDB4034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64EEF-0FCC-45D4-AE7F-5577863897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457200" y="1280160"/>
            <a:ext cx="8229600" cy="5029200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000"/>
              </a:lnSpc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000"/>
              </a:lnSpc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18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16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 Second level</a:t>
            </a:r>
          </a:p>
          <a:p>
            <a:pPr lvl="2"/>
            <a:r>
              <a:rPr lang="en-US" dirty="0" smtClean="0"/>
              <a:t> 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143000"/>
            <a:ext cx="8229600" cy="0"/>
          </a:xfrm>
          <a:prstGeom prst="line">
            <a:avLst/>
          </a:prstGeom>
          <a:ln w="127000" cmpd="thickThin">
            <a:solidFill>
              <a:srgbClr val="608C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A2F62-7C5F-4353-B35C-309C9FDB4034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64EEF-0FCC-45D4-AE7F-5577863897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A2F62-7C5F-4353-B35C-309C9FDB4034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64EEF-0FCC-45D4-AE7F-5577863897F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A2F62-7C5F-4353-B35C-309C9FDB4034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64EEF-0FCC-45D4-AE7F-5577863897F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A2F62-7C5F-4353-B35C-309C9FDB4034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64EEF-0FCC-45D4-AE7F-5577863897F1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57200" y="1143000"/>
            <a:ext cx="8229600" cy="0"/>
          </a:xfrm>
          <a:prstGeom prst="line">
            <a:avLst/>
          </a:prstGeom>
          <a:ln w="127000" cmpd="thickThin">
            <a:solidFill>
              <a:srgbClr val="608C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A2F62-7C5F-4353-B35C-309C9FDB4034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64EEF-0FCC-45D4-AE7F-5577863897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457200" y="365760"/>
            <a:ext cx="8229600" cy="5943600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000"/>
              </a:lnSpc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000"/>
              </a:lnSpc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18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16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 Second level</a:t>
            </a:r>
          </a:p>
          <a:p>
            <a:pPr lvl="2"/>
            <a:r>
              <a:rPr lang="en-US" dirty="0" smtClean="0"/>
              <a:t> 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671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A2F62-7C5F-4353-B35C-309C9FDB4034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64EEF-0FCC-45D4-AE7F-5577863897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1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0160"/>
            <a:ext cx="82296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 Second level</a:t>
            </a:r>
          </a:p>
          <a:p>
            <a:pPr lvl="2"/>
            <a:r>
              <a:rPr lang="en-US" dirty="0" smtClean="0"/>
              <a:t> 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6309360"/>
            <a:ext cx="1145161" cy="29992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2" r:id="rId8"/>
    <p:sldLayoutId id="2147483668" r:id="rId9"/>
    <p:sldLayoutId id="2147483669" r:id="rId10"/>
    <p:sldLayoutId id="2147483670" r:id="rId11"/>
    <p:sldLayoutId id="2147483671" r:id="rId12"/>
  </p:sldLayoutIdLst>
  <p:timing>
    <p:tnLst>
      <p:par>
        <p:cTn id="1" dur="indefinite" restart="never" nodeType="tmRoot"/>
      </p:par>
    </p:tnLst>
  </p:timing>
  <p:txStyles>
    <p:titleStyle>
      <a:lvl1pPr marL="0" indent="0" algn="ct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Tx/>
        <a:buNone/>
        <a:defRPr sz="2800" b="1" i="0" kern="1200">
          <a:solidFill>
            <a:schemeClr val="tx1"/>
          </a:solidFill>
          <a:effectLst/>
          <a:latin typeface="Times New Roman" pitchFamily="18" charset="0"/>
          <a:ea typeface="+mj-ea"/>
          <a:cs typeface="Times New Roman" pitchFamily="18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lnSpc>
          <a:spcPts val="2000"/>
        </a:lnSpc>
        <a:spcBef>
          <a:spcPct val="20000"/>
        </a:spcBef>
        <a:spcAft>
          <a:spcPts val="0"/>
        </a:spcAft>
        <a:buClrTx/>
        <a:buSzPct val="100000"/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48640" indent="-182880" algn="l" defTabSz="914400" rtl="0" eaLnBrk="1" latinLnBrk="0" hangingPunct="1">
        <a:lnSpc>
          <a:spcPts val="2000"/>
        </a:lnSpc>
        <a:spcBef>
          <a:spcPct val="20000"/>
        </a:spcBef>
        <a:spcAft>
          <a:spcPts val="300"/>
        </a:spcAft>
        <a:buClrTx/>
        <a:buSzPct val="100000"/>
        <a:buFont typeface="Trebuchet MS" pitchFamily="34" charset="0"/>
        <a:buChar char="―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22960" indent="-182880" algn="l" defTabSz="914400" rtl="0" eaLnBrk="1" latinLnBrk="0" hangingPunct="1">
        <a:lnSpc>
          <a:spcPts val="2000"/>
        </a:lnSpc>
        <a:spcBef>
          <a:spcPct val="20000"/>
        </a:spcBef>
        <a:spcAft>
          <a:spcPts val="300"/>
        </a:spcAft>
        <a:buClrTx/>
        <a:buSzPct val="100000"/>
        <a:buFont typeface="Wingdings" panose="05000000000000000000" pitchFamily="2" charset="2"/>
        <a:buChar char="Ø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97280" indent="-182880" algn="l" defTabSz="914400" rtl="0" eaLnBrk="1" latinLnBrk="0" hangingPunct="1">
        <a:lnSpc>
          <a:spcPts val="1800"/>
        </a:lnSpc>
        <a:spcBef>
          <a:spcPct val="20000"/>
        </a:spcBef>
        <a:spcAft>
          <a:spcPts val="0"/>
        </a:spcAft>
        <a:buClrTx/>
        <a:buSzPct val="100000"/>
        <a:buFont typeface="Helvetica" pitchFamily="34" charset="0"/>
        <a:buChar char="‒"/>
        <a:defRPr sz="16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89888" indent="-182880" algn="l" defTabSz="914400" rtl="0" eaLnBrk="1" latinLnBrk="0" hangingPunct="1">
        <a:lnSpc>
          <a:spcPts val="1600"/>
        </a:lnSpc>
        <a:spcBef>
          <a:spcPct val="20000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  <a14:imgEffect>
                      <a14:saturation sat="0"/>
                    </a14:imgEffect>
                    <a14:imgEffect>
                      <a14:brightnessContrast bright="15000" contrast="20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206240"/>
            <a:ext cx="5486400" cy="2194560"/>
          </a:xfrm>
        </p:spPr>
        <p:txBody>
          <a:bodyPr>
            <a:normAutofit/>
          </a:bodyPr>
          <a:lstStyle/>
          <a:p>
            <a:pPr algn="ctr">
              <a:lnSpc>
                <a:spcPts val="1600"/>
              </a:lnSpc>
            </a:pPr>
            <a:r>
              <a:rPr lang="en-US" sz="1800" dirty="0" smtClean="0">
                <a:solidFill>
                  <a:schemeClr val="tx1"/>
                </a:solidFill>
              </a:rPr>
              <a:t>Thomas C. Stone</a:t>
            </a:r>
          </a:p>
          <a:p>
            <a:pPr algn="ctr">
              <a:lnSpc>
                <a:spcPts val="1600"/>
              </a:lnSpc>
            </a:pPr>
            <a:r>
              <a:rPr lang="en-US" sz="1800" dirty="0" smtClean="0">
                <a:solidFill>
                  <a:schemeClr val="tx1"/>
                </a:solidFill>
              </a:rPr>
              <a:t>U.S. Geological Survey, Flagstaff, AZ  USA</a:t>
            </a:r>
          </a:p>
          <a:p>
            <a:pPr algn="ctr">
              <a:lnSpc>
                <a:spcPts val="1600"/>
              </a:lnSpc>
            </a:pPr>
            <a:endParaRPr lang="en-US" sz="1800" dirty="0">
              <a:solidFill>
                <a:schemeClr val="tx1"/>
              </a:solidFill>
              <a:latin typeface="Helvetica" pitchFamily="34" charset="0"/>
            </a:endParaRPr>
          </a:p>
          <a:p>
            <a:pPr algn="ctr">
              <a:lnSpc>
                <a:spcPts val="1600"/>
              </a:lnSpc>
            </a:pPr>
            <a:endParaRPr lang="en-US" sz="1800" dirty="0" smtClean="0">
              <a:solidFill>
                <a:schemeClr val="tx1"/>
              </a:solidFill>
              <a:latin typeface="Helvetica" pitchFamily="34" charset="0"/>
            </a:endParaRPr>
          </a:p>
          <a:p>
            <a:pPr algn="ctr">
              <a:lnSpc>
                <a:spcPts val="1600"/>
              </a:lnSpc>
            </a:pPr>
            <a:r>
              <a:rPr lang="en-US" sz="1800" dirty="0" smtClean="0">
                <a:solidFill>
                  <a:schemeClr val="tx1"/>
                </a:solidFill>
              </a:rPr>
              <a:t>GSICS Joint </a:t>
            </a:r>
            <a:r>
              <a:rPr lang="en-US" sz="1800" dirty="0">
                <a:solidFill>
                  <a:schemeClr val="tx1"/>
                </a:solidFill>
              </a:rPr>
              <a:t>W</a:t>
            </a:r>
            <a:r>
              <a:rPr lang="en-US" sz="1800" dirty="0" smtClean="0">
                <a:solidFill>
                  <a:schemeClr val="tx1"/>
                </a:solidFill>
              </a:rPr>
              <a:t>orking Groups Meeting</a:t>
            </a:r>
          </a:p>
          <a:p>
            <a:pPr algn="ctr">
              <a:lnSpc>
                <a:spcPts val="1600"/>
              </a:lnSpc>
            </a:pPr>
            <a:r>
              <a:rPr lang="en-US" sz="1800" dirty="0" smtClean="0">
                <a:solidFill>
                  <a:schemeClr val="tx1"/>
                </a:solidFill>
              </a:rPr>
              <a:t>Madison, Wisconsin</a:t>
            </a:r>
          </a:p>
          <a:p>
            <a:pPr algn="ctr">
              <a:lnSpc>
                <a:spcPts val="1600"/>
              </a:lnSpc>
            </a:pPr>
            <a:r>
              <a:rPr lang="en-US" sz="1800" dirty="0" smtClean="0">
                <a:solidFill>
                  <a:schemeClr val="tx1"/>
                </a:solidFill>
              </a:rPr>
              <a:t>23 March 2017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468880"/>
            <a:ext cx="8229600" cy="1645920"/>
          </a:xfrm>
        </p:spPr>
        <p:txBody>
          <a:bodyPr/>
          <a:lstStyle/>
          <a:p>
            <a:pPr algn="ctr"/>
            <a:r>
              <a:rPr lang="en-US" dirty="0" smtClean="0"/>
              <a:t>Update on Lunar Calibration 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6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880"/>
            <a:ext cx="8412480" cy="914400"/>
          </a:xfrm>
        </p:spPr>
        <p:txBody>
          <a:bodyPr/>
          <a:lstStyle/>
          <a:p>
            <a:r>
              <a:rPr lang="en-US" dirty="0" smtClean="0"/>
              <a:t>Considerations for a High-Accuracy Lunar 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280160"/>
            <a:ext cx="8321040" cy="5029200"/>
          </a:xfrm>
        </p:spPr>
        <p:txBody>
          <a:bodyPr>
            <a:normAutofit/>
          </a:bodyPr>
          <a:lstStyle/>
          <a:p>
            <a:pPr marL="502920" indent="-457200">
              <a:lnSpc>
                <a:spcPts val="2200"/>
              </a:lnSpc>
              <a:buFont typeface="+mj-lt"/>
              <a:buAutoNum type="arabicPeriod" startAt="4"/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Polarization specification</a:t>
            </a:r>
          </a:p>
          <a:p>
            <a:pPr lvl="1">
              <a:lnSpc>
                <a:spcPts val="2200"/>
              </a:lnSpc>
              <a:spcAft>
                <a:spcPts val="0"/>
              </a:spcAft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moonlight is polarized up to ~13%, varying widely with phase angle</a:t>
            </a:r>
          </a:p>
          <a:p>
            <a:pPr lvl="3">
              <a:lnSpc>
                <a:spcPts val="2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also dependent on wavelength and lunar terrain type (thus </a:t>
            </a:r>
            <a:r>
              <a:rPr lang="en-US" sz="18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librations</a:t>
            </a:r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</a:p>
          <a:p>
            <a:pPr lvl="1">
              <a:lnSpc>
                <a:spcPts val="2200"/>
              </a:lnSpc>
              <a:spcAft>
                <a:spcPts val="0"/>
              </a:spcAft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accounting for polarization effects is essential for achieving high accuracy</a:t>
            </a:r>
          </a:p>
          <a:p>
            <a:pPr lvl="3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an inherent property of the Moon, thus must be part of the reference</a:t>
            </a:r>
          </a:p>
          <a:p>
            <a:pPr lvl="3">
              <a:lnSpc>
                <a:spcPts val="2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effects are instrument-dependent — tied to the sensor’s sensitivity</a:t>
            </a:r>
          </a:p>
          <a:p>
            <a:pPr lvl="1">
              <a:lnSpc>
                <a:spcPts val="2200"/>
              </a:lnSpc>
              <a:spcAft>
                <a:spcPts val="0"/>
              </a:spcAft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 polarization model is needed, separate from the radiometric one</a:t>
            </a:r>
          </a:p>
          <a:p>
            <a:pPr lvl="3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requires collecting disk polarization measurements (basis dataset)</a:t>
            </a:r>
          </a:p>
          <a:p>
            <a:pPr marL="45720" indent="0">
              <a:buNone/>
            </a:pP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" indent="0">
              <a:buNone/>
            </a:pPr>
            <a:endParaRPr lang="en-US" sz="2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523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Efforts — New Lunar Measurements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NIST ground-based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L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unar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S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pectral Irradiance (LUSI) project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non-imaging optical system, COTS spectrometer:  390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−</a:t>
            </a:r>
            <a:r>
              <a:rPr lang="en-US" dirty="0" smtClean="0"/>
              <a:t>1040 nm</a:t>
            </a:r>
          </a:p>
          <a:p>
            <a:pPr lvl="1"/>
            <a:r>
              <a:rPr lang="en-US" dirty="0" smtClean="0"/>
              <a:t> o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n-site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calibration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reference: 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30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cm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integrating sphere “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artificial Moon”</a:t>
            </a:r>
          </a:p>
          <a:p>
            <a:pPr lvl="1"/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Mt. Hopkins, AZ:  two nights in Nov. 2012 with good viewing conditions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Helvetica" pitchFamily="34" charset="0"/>
                <a:cs typeface="Helvetica" panose="020B0604020202020204" pitchFamily="34" charset="0"/>
              </a:rPr>
              <a:t> 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atmospheric correction by Langley analysis of the lunar data</a:t>
            </a:r>
          </a:p>
          <a:p>
            <a:pPr lvl="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 combined total uncertainty under 1% (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=1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) from 400 nm to </a:t>
            </a:r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1000 nm</a:t>
            </a:r>
            <a:endParaRPr lang="en-US" sz="1800" dirty="0" smtClean="0">
              <a:solidFill>
                <a:prstClr val="black">
                  <a:lumMod val="75000"/>
                  <a:lumOff val="25000"/>
                </a:prst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>
              <a:lnSpc>
                <a:spcPts val="2200"/>
              </a:lnSpc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c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urrent status:  NIST staff is budgeted for setup at Mauna Loa, Hawaii (3397 m alt); airborne project is funded by NASA (ER-2, 20 km alt)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20" y="3840480"/>
            <a:ext cx="2057109" cy="27541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40480"/>
            <a:ext cx="3531352" cy="27720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0" y="6488668"/>
            <a:ext cx="13997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Cramer — NIST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009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Efforts — New Lunar </a:t>
            </a:r>
            <a:r>
              <a:rPr lang="en-US" dirty="0" smtClean="0"/>
              <a:t>Measurements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China Meteorological Administration (CMA) ground-based campaign</a:t>
            </a:r>
          </a:p>
          <a:p>
            <a:pPr lvl="1"/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multiple lunar imaging and spectral instruments, 350−2500 nm</a:t>
            </a:r>
          </a:p>
          <a:p>
            <a:pPr lvl="1"/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ancillary atmospheric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measurements:  </a:t>
            </a: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lidar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aerosol photometer, sounder</a:t>
            </a:r>
          </a:p>
          <a:p>
            <a:pPr lvl="1">
              <a:spcAft>
                <a:spcPts val="0"/>
              </a:spcAft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3 months of dedicated acquisitions from Lijiang, Yunnan (3193 m alt)</a:t>
            </a:r>
          </a:p>
          <a:p>
            <a:pPr lvl="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December 2015 to March 2016</a:t>
            </a:r>
          </a:p>
          <a:p>
            <a:pPr lvl="1">
              <a:spcAft>
                <a:spcPts val="0"/>
              </a:spcAft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report from CMA:  presentation 8g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474720"/>
            <a:ext cx="7300321" cy="25773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77840" y="6035040"/>
            <a:ext cx="25005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China Meteorological Administration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310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Efforts — New Lunar </a:t>
            </a:r>
            <a:r>
              <a:rPr lang="en-US" dirty="0" smtClean="0"/>
              <a:t>Measurements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ARCSTONE:  lunar reflectance measurements from a 6U </a:t>
            </a:r>
            <a:r>
              <a:rPr lang="en-US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cubesat</a:t>
            </a:r>
            <a:endParaRPr lang="en-US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project led by NASA Langley Research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Center, PI: C. </a:t>
            </a:r>
            <a:r>
              <a:rPr lang="en-US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Lukashin</a:t>
            </a:r>
            <a:endParaRPr lang="en-US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2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non-imaging spectrometers:  VNIR 350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−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950 nm, SWIR 900−2300 nm</a:t>
            </a:r>
          </a:p>
          <a:p>
            <a:pPr lvl="1">
              <a:lnSpc>
                <a:spcPts val="2200"/>
              </a:lnSpc>
              <a:spcAft>
                <a:spcPts val="0"/>
              </a:spcAft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lunar disk reflectance measurements by alternating observations of the Sun and the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Moon, with absolute accuracy ≤0.5%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n-US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=1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  <a:endParaRPr lang="en-US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3">
              <a:lnSpc>
                <a:spcPts val="22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Helvetica"/>
                <a:cs typeface="Helvetica"/>
              </a:rPr>
              <a:t> </a:t>
            </a:r>
            <a:r>
              <a:rPr lang="en-US" sz="1800" dirty="0" smtClean="0">
                <a:latin typeface="Helvetica"/>
                <a:cs typeface="Helvetica"/>
              </a:rPr>
              <a:t>using the same optics for both measurements, accommodating the ~10</a:t>
            </a:r>
            <a:r>
              <a:rPr lang="en-US" sz="1800" baseline="30000" dirty="0" smtClean="0">
                <a:latin typeface="Helvetica"/>
                <a:cs typeface="Helvetica"/>
              </a:rPr>
              <a:t>5</a:t>
            </a:r>
            <a:r>
              <a:rPr lang="en-US" sz="1800" dirty="0" smtClean="0">
                <a:latin typeface="Helvetica"/>
                <a:cs typeface="Helvetica"/>
              </a:rPr>
              <a:t> intensity difference with spatial dispersion and integration times</a:t>
            </a: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en-US" sz="1800" dirty="0" smtClean="0">
              <a:solidFill>
                <a:prstClr val="black">
                  <a:lumMod val="75000"/>
                  <a:lumOff val="25000"/>
                </a:prst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>
              <a:lnSpc>
                <a:spcPts val="2200"/>
              </a:lnSpc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current status :  breadboard spectrometers built, tested at NIST; </a:t>
            </a:r>
            <a:r>
              <a:rPr lang="en-US" dirty="0" smtClean="0">
                <a:solidFill>
                  <a:srgbClr val="CD260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March 2017 — EDU instrument developme</a:t>
            </a:r>
            <a:r>
              <a:rPr lang="en-US" dirty="0" smtClean="0">
                <a:solidFill>
                  <a:srgbClr val="CD260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nt f</a:t>
            </a:r>
            <a:r>
              <a:rPr lang="en-US" dirty="0" smtClean="0">
                <a:solidFill>
                  <a:srgbClr val="CD260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unding approved by </a:t>
            </a:r>
            <a:r>
              <a:rPr lang="en-US" dirty="0" smtClean="0">
                <a:solidFill>
                  <a:srgbClr val="CD260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NASA </a:t>
            </a:r>
            <a:r>
              <a:rPr lang="en-US" dirty="0" smtClean="0">
                <a:solidFill>
                  <a:srgbClr val="CD260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ESTO</a:t>
            </a:r>
            <a:endParaRPr lang="en-US" dirty="0">
              <a:solidFill>
                <a:srgbClr val="CD260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0" y="6400800"/>
            <a:ext cx="18510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Blue Canyon Technologies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2" b="6733"/>
          <a:stretch/>
        </p:blipFill>
        <p:spPr>
          <a:xfrm>
            <a:off x="2286000" y="4206240"/>
            <a:ext cx="4572354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620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Efforts — </a:t>
            </a:r>
            <a:r>
              <a:rPr lang="en-US" dirty="0" smtClean="0"/>
              <a:t>Measurements from Spacecraft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280160"/>
            <a:ext cx="8229600" cy="5029200"/>
          </a:xfrm>
        </p:spPr>
        <p:txBody>
          <a:bodyPr/>
          <a:lstStyle/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GSICS Lunar Observation Database (GLOD)</a:t>
            </a:r>
          </a:p>
          <a:p>
            <a:pPr lvl="1">
              <a:spcAft>
                <a:spcPts val="0"/>
              </a:spcAft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established as part of the GIRO, with users’ agreement to contribute data</a:t>
            </a:r>
          </a:p>
          <a:p>
            <a:pPr lvl="1">
              <a:lnSpc>
                <a:spcPts val="2200"/>
              </a:lnSpc>
              <a:spcAft>
                <a:spcPts val="0"/>
              </a:spcAft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potential to set the lunar irradiance scale with well-calibrated instruments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in orbit, 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e.g.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Aqua-MODIS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, NPP-VIIRS,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Landsat-8 OLI, PLEIADES</a:t>
            </a:r>
          </a:p>
          <a:p>
            <a:pPr lvl="1">
              <a:lnSpc>
                <a:spcPts val="2200"/>
              </a:lnSpc>
              <a:spcAft>
                <a:spcPts val="0"/>
              </a:spcAft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instruments’ lunar measurements must first be validated</a:t>
            </a:r>
          </a:p>
          <a:p>
            <a:pPr lvl="1">
              <a:lnSpc>
                <a:spcPts val="2200"/>
              </a:lnSpc>
              <a:spcAft>
                <a:spcPts val="0"/>
              </a:spcAft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example:  PLEIADES (CNES)</a:t>
            </a:r>
          </a:p>
          <a:p>
            <a:pPr lvl="3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several intensive data collects, some with Moon views every orbit</a:t>
            </a:r>
          </a:p>
        </p:txBody>
      </p:sp>
      <p:pic>
        <p:nvPicPr>
          <p:cNvPr id="4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7" r="4022"/>
          <a:stretch>
            <a:fillRect/>
          </a:stretch>
        </p:blipFill>
        <p:spPr bwMode="auto">
          <a:xfrm>
            <a:off x="457200" y="3657600"/>
            <a:ext cx="3717444" cy="256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0" y="6217920"/>
            <a:ext cx="1737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S.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Lachérade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CNES</a:t>
            </a: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560" y="3657600"/>
            <a:ext cx="4222964" cy="256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98771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Efforts — </a:t>
            </a:r>
            <a:r>
              <a:rPr lang="en-US" dirty="0" smtClean="0"/>
              <a:t>Nighttime Aerosol Photometry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a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erosol </a:t>
            </a:r>
            <a:r>
              <a:rPr lang="en-US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Sunphotometers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adapted to measure moonlight</a:t>
            </a:r>
          </a:p>
          <a:p>
            <a:pPr lvl="1">
              <a:lnSpc>
                <a:spcPts val="2200"/>
              </a:lnSpc>
              <a:spcAft>
                <a:spcPts val="0"/>
              </a:spcAft>
            </a:pPr>
            <a:r>
              <a:rPr lang="en-US" dirty="0"/>
              <a:t> </a:t>
            </a:r>
            <a:r>
              <a:rPr lang="en-US" dirty="0" smtClean="0"/>
              <a:t>various instruments deployed around the world, several active research groups:  AEMET (Spain), AERONET (USA), DWD (Germany),            ISAC (Italy), NILU (Norway), PMOD (Switzerland), and recently ESA</a:t>
            </a:r>
          </a:p>
          <a:p>
            <a:pPr lvl="1">
              <a:lnSpc>
                <a:spcPts val="2200"/>
              </a:lnSpc>
              <a:spcAft>
                <a:spcPts val="0"/>
              </a:spcAft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with reliable calibration of the photometers, this represents a potential extensive set of lunar irradiance measurements</a:t>
            </a:r>
          </a:p>
          <a:p>
            <a:pPr lvl="2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ground-based measurement, thus requires atmospheric correction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657600"/>
            <a:ext cx="4513384" cy="2560320"/>
          </a:xfrm>
          <a:prstGeom prst="rect">
            <a:avLst/>
          </a:prstGeom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949440" y="4754880"/>
            <a:ext cx="201168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Cimel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Sun/Moon photometer at ROLO site in Flagstaff (AERONET)</a:t>
            </a: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895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Efforts — </a:t>
            </a:r>
            <a:r>
              <a:rPr lang="en-US" dirty="0" smtClean="0"/>
              <a:t>Nighttime Aerosol Photometry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>
              <a:lnSpc>
                <a:spcPts val="2200"/>
              </a:lnSpc>
              <a:buNone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tmospheric transmission (optical depth) follows extinction law :</a:t>
            </a:r>
          </a:p>
          <a:p>
            <a:pPr marL="45720" indent="0">
              <a:lnSpc>
                <a:spcPts val="2200"/>
              </a:lnSpc>
              <a:buNone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" indent="0">
              <a:lnSpc>
                <a:spcPts val="2200"/>
              </a:lnSpc>
              <a:buNone/>
            </a:pPr>
            <a:endParaRPr lang="en-US" dirty="0" smtClean="0">
              <a:solidFill>
                <a:prstClr val="black">
                  <a:lumMod val="75000"/>
                  <a:lumOff val="25000"/>
                </a:prst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" indent="0">
              <a:lnSpc>
                <a:spcPts val="2200"/>
              </a:lnSpc>
              <a:buNone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" indent="0">
              <a:lnSpc>
                <a:spcPts val="2200"/>
              </a:lnSpc>
              <a:buNone/>
            </a:pPr>
            <a:endParaRPr lang="en-US" dirty="0" smtClean="0">
              <a:solidFill>
                <a:prstClr val="black">
                  <a:lumMod val="75000"/>
                  <a:lumOff val="25000"/>
                </a:prst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" indent="0">
              <a:lnSpc>
                <a:spcPts val="2200"/>
              </a:lnSpc>
              <a:buNone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" indent="0">
              <a:lnSpc>
                <a:spcPts val="2200"/>
              </a:lnSpc>
              <a:buNone/>
            </a:pPr>
            <a:endParaRPr lang="en-US" dirty="0" smtClean="0">
              <a:solidFill>
                <a:prstClr val="black">
                  <a:lumMod val="75000"/>
                  <a:lumOff val="25000"/>
                </a:prst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ts val="2200"/>
              </a:lnSpc>
              <a:spcAft>
                <a:spcPts val="1200"/>
              </a:spcAft>
            </a:pPr>
            <a:r>
              <a:rPr lang="en-US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linear form for Langley analysis, to get </a:t>
            </a:r>
            <a:r>
              <a:rPr lang="en-US" sz="18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cal</a:t>
            </a:r>
            <a:r>
              <a:rPr lang="en-US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coefficient </a:t>
            </a:r>
            <a:r>
              <a:rPr lang="el-GR" b="1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</a:t>
            </a:r>
            <a:r>
              <a:rPr lang="en-US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and optical depth </a:t>
            </a:r>
            <a:r>
              <a:rPr lang="el-GR" b="1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endParaRPr lang="en-US" b="1" i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lvl="1" indent="0">
              <a:lnSpc>
                <a:spcPts val="2200"/>
              </a:lnSpc>
              <a:spcAft>
                <a:spcPts val="0"/>
              </a:spcAft>
              <a:buNone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65760" lvl="1" indent="0">
              <a:lnSpc>
                <a:spcPts val="2200"/>
              </a:lnSpc>
              <a:spcAft>
                <a:spcPts val="0"/>
              </a:spcAft>
              <a:buNone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>
              <a:lnSpc>
                <a:spcPts val="2200"/>
              </a:lnSpc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requires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</a:t>
            </a:r>
            <a:r>
              <a:rPr 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exoatmospheric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lunar irradiance, </a:t>
            </a:r>
            <a:r>
              <a:rPr lang="en-US" sz="20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i.e.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the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ROLO reference</a:t>
            </a:r>
            <a:endParaRPr lang="en-US" dirty="0" smtClean="0">
              <a:solidFill>
                <a:prstClr val="black">
                  <a:lumMod val="75000"/>
                  <a:lumOff val="25000"/>
                </a:prst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2">
              <a:lnSpc>
                <a:spcPts val="22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varies with time ‒ phase angle and distance change with Earth rotation</a:t>
            </a:r>
          </a:p>
          <a:p>
            <a:pPr lvl="1">
              <a:lnSpc>
                <a:spcPts val="2200"/>
              </a:lnSpc>
              <a:spcAft>
                <a:spcPts val="0"/>
              </a:spcAft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errors in </a:t>
            </a:r>
            <a:r>
              <a:rPr lang="en-US" b="1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and </a:t>
            </a:r>
            <a:r>
              <a:rPr lang="en-US" b="1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i="1" baseline="-25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are indistinguishable in the ratio</a:t>
            </a:r>
          </a:p>
          <a:p>
            <a:pPr lvl="2">
              <a:lnSpc>
                <a:spcPts val="22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nighttime aerosol analysis reveals uncertainties in both quantities</a:t>
            </a:r>
            <a:endParaRPr lang="en-US" baseline="-25000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0" y="1645927"/>
            <a:ext cx="4017743" cy="20116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0" y="4023360"/>
            <a:ext cx="4011930" cy="82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971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188720"/>
            <a:ext cx="8321040" cy="5120640"/>
          </a:xfrm>
        </p:spPr>
        <p:txBody>
          <a:bodyPr>
            <a:normAutofit fontScale="92500"/>
          </a:bodyPr>
          <a:lstStyle/>
          <a:p>
            <a:pPr marL="45720" indent="0">
              <a:lnSpc>
                <a:spcPts val="2400"/>
              </a:lnSpc>
              <a:spcAft>
                <a:spcPts val="300"/>
              </a:spcAft>
              <a:buNone/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The goal is a reformulated lunar reference (model) with high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accuracy and SI traceability (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≤1.0% 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=2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) is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feasible)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 lvl="0">
              <a:lnSpc>
                <a:spcPts val="2200"/>
              </a:lnSpc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near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term — reprocessing the ROLO dataset</a:t>
            </a:r>
          </a:p>
          <a:p>
            <a:pPr lvl="1">
              <a:lnSpc>
                <a:spcPts val="22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to address observed residual geometry dependencies in the lunar model</a:t>
            </a:r>
          </a:p>
          <a:p>
            <a:pPr lvl="1">
              <a:lnSpc>
                <a:spcPts val="2200"/>
              </a:lnSpc>
              <a:spcBef>
                <a:spcPts val="300"/>
              </a:spcBef>
              <a:spcAft>
                <a:spcPts val="600"/>
              </a:spcAft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work in progress; subject to funding and staffing constraints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ts val="2200"/>
              </a:lnSpc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assimilating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existing and current/ongoing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Moon observations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>
              <a:lnSpc>
                <a:spcPts val="22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requires validating the instruments’ lunar irradiance measurements</a:t>
            </a:r>
          </a:p>
          <a:p>
            <a:pPr lvl="1">
              <a:lnSpc>
                <a:spcPts val="2200"/>
              </a:lnSpc>
              <a:spcBef>
                <a:spcPts val="300"/>
              </a:spcBef>
              <a:spcAft>
                <a:spcPts val="600"/>
              </a:spcAft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utilize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the GLOD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holdings, operational views of the Moon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ts val="2200"/>
              </a:lnSpc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collecting a new lunar measurement database</a:t>
            </a:r>
          </a:p>
          <a:p>
            <a:pPr lvl="1">
              <a:lnSpc>
                <a:spcPts val="22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requirements outlined in CGMS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Working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Paper: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CGMS-44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GSICS-WP-01</a:t>
            </a:r>
            <a:endParaRPr lang="en-US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2">
              <a:lnSpc>
                <a:spcPts val="22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includes an above-atmosphere component</a:t>
            </a:r>
          </a:p>
          <a:p>
            <a:pPr lvl="1">
              <a:lnSpc>
                <a:spcPts val="2200"/>
              </a:lnSpc>
              <a:spcBef>
                <a:spcPts val="300"/>
              </a:spcBef>
              <a:spcAft>
                <a:spcPts val="600"/>
              </a:spcAft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to achieve the full potential for accuracy, must consider polarization aspects</a:t>
            </a:r>
          </a:p>
          <a:p>
            <a:pPr>
              <a:lnSpc>
                <a:spcPts val="2200"/>
              </a:lnSpc>
              <a:spcBef>
                <a:spcPts val="300"/>
              </a:spcBef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increasing the cognizance of stakeholders to the value of a high-accuracy reference for reflective solar bands</a:t>
            </a:r>
          </a:p>
          <a:p>
            <a:pPr lvl="1">
              <a:lnSpc>
                <a:spcPts val="22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e.g.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motivate a change in traditional thinking for algorithm development</a:t>
            </a:r>
          </a:p>
          <a:p>
            <a:pPr lvl="1">
              <a:lnSpc>
                <a:spcPts val="2200"/>
              </a:lnSpc>
              <a:spcBef>
                <a:spcPts val="300"/>
              </a:spcBef>
              <a:spcAft>
                <a:spcPts val="0"/>
              </a:spcAft>
            </a:pPr>
            <a:endParaRPr lang="en-US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1514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57200" y="2743200"/>
            <a:ext cx="8229600" cy="640080"/>
          </a:xfrm>
        </p:spPr>
        <p:txBody>
          <a:bodyPr/>
          <a:lstStyle/>
          <a:p>
            <a:pPr marL="0" lvl="0" indent="0" algn="ctr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75000"/>
              <a:buNone/>
            </a:pPr>
            <a:r>
              <a:rPr lang="en-US" sz="3600" b="1" kern="0" dirty="0">
                <a:solidFill>
                  <a:srgbClr val="000000"/>
                </a:solidFill>
              </a:rPr>
              <a:t>Thank You</a:t>
            </a:r>
            <a:r>
              <a:rPr lang="en-US" sz="3600" b="1" kern="0" dirty="0" smtClean="0">
                <a:solidFill>
                  <a:srgbClr val="000000"/>
                </a:solidFill>
              </a:rPr>
              <a:t>!</a:t>
            </a:r>
            <a:endParaRPr lang="en-US" sz="3600" b="1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413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463040"/>
            <a:ext cx="8229600" cy="4754880"/>
          </a:xfrm>
        </p:spPr>
        <p:txBody>
          <a:bodyPr/>
          <a:lstStyle/>
          <a:p>
            <a:pPr>
              <a:lnSpc>
                <a:spcPts val="2400"/>
              </a:lnSpc>
              <a:spcAft>
                <a:spcPts val="600"/>
              </a:spcAft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Overview of lunar calibration</a:t>
            </a:r>
          </a:p>
          <a:p>
            <a:pPr>
              <a:lnSpc>
                <a:spcPts val="2400"/>
              </a:lnSpc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Requirements for absolute lunar calibration</a:t>
            </a:r>
          </a:p>
          <a:p>
            <a:pPr lvl="1">
              <a:lnSpc>
                <a:spcPts val="2200"/>
              </a:lnSpc>
              <a:spcAft>
                <a:spcPts val="0"/>
              </a:spcAft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the need: capabilities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enabled by an absolute lunar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reference</a:t>
            </a:r>
          </a:p>
          <a:p>
            <a:pPr lvl="1">
              <a:lnSpc>
                <a:spcPts val="2200"/>
              </a:lnSpc>
              <a:spcAft>
                <a:spcPts val="600"/>
              </a:spcAft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considerations for achieving high accuracy</a:t>
            </a:r>
          </a:p>
          <a:p>
            <a:pPr>
              <a:lnSpc>
                <a:spcPts val="2400"/>
              </a:lnSpc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Recent efforts</a:t>
            </a:r>
          </a:p>
          <a:p>
            <a:pPr lvl="1">
              <a:lnSpc>
                <a:spcPts val="2200"/>
              </a:lnSpc>
              <a:spcAft>
                <a:spcPts val="0"/>
              </a:spcAft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new measurements</a:t>
            </a:r>
          </a:p>
          <a:p>
            <a:pPr lvl="1">
              <a:lnSpc>
                <a:spcPts val="2200"/>
              </a:lnSpc>
              <a:spcAft>
                <a:spcPts val="600"/>
              </a:spcAft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assimilating current observational datasets</a:t>
            </a:r>
          </a:p>
          <a:p>
            <a:pPr>
              <a:lnSpc>
                <a:spcPts val="2400"/>
              </a:lnSpc>
              <a:spcAft>
                <a:spcPts val="600"/>
              </a:spcAft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Way forward</a:t>
            </a:r>
          </a:p>
        </p:txBody>
      </p:sp>
    </p:spTree>
    <p:extLst>
      <p:ext uri="{BB962C8B-B14F-4D97-AF65-F5344CB8AC3E}">
        <p14:creationId xmlns:p14="http://schemas.microsoft.com/office/powerpoint/2010/main" val="3155034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— Overview of Lunar Calibration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463040"/>
            <a:ext cx="8229600" cy="4754880"/>
          </a:xfrm>
        </p:spPr>
        <p:txBody>
          <a:bodyPr/>
          <a:lstStyle/>
          <a:p>
            <a:pPr marL="45720" indent="0">
              <a:lnSpc>
                <a:spcPts val="2400"/>
              </a:lnSpc>
              <a:spcAft>
                <a:spcPts val="1200"/>
              </a:spcAft>
              <a:buNone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At reflected solar wavelengths, the Moon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can be regarded as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a solar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diffuser, which has </a:t>
            </a:r>
            <a:r>
              <a:rPr lang="en-US" u="sng" dirty="0">
                <a:latin typeface="Helvetica" panose="020B0604020202020204" pitchFamily="34" charset="0"/>
                <a:cs typeface="Helvetica" panose="020B0604020202020204" pitchFamily="34" charset="0"/>
              </a:rPr>
              <a:t>exceptionally stable reflectance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marL="45720" indent="0">
              <a:lnSpc>
                <a:spcPts val="2400"/>
              </a:lnSpc>
              <a:buNone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To use the Moon as a calibration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reference requires an analytic model</a:t>
            </a:r>
          </a:p>
          <a:p>
            <a:pPr lvl="1">
              <a:lnSpc>
                <a:spcPts val="2200"/>
              </a:lnSpc>
              <a:spcAft>
                <a:spcPts val="0"/>
              </a:spcAft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to predict the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lunar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brightness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for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any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Moon observations made an instrument (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i.e.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the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Sun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-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Moon-Observer geometry)</a:t>
            </a:r>
          </a:p>
          <a:p>
            <a:pPr lvl="1">
              <a:spcAft>
                <a:spcPts val="1200"/>
              </a:spcAft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u="sng" dirty="0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</a:t>
            </a:r>
            <a:r>
              <a:rPr lang="en-US" u="sng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model comprises </a:t>
            </a:r>
            <a:r>
              <a:rPr lang="en-US" u="sng" dirty="0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lunar calibration </a:t>
            </a:r>
            <a:r>
              <a:rPr lang="en-US" u="sng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reference</a:t>
            </a:r>
            <a:endParaRPr lang="en-US" u="sng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" indent="0">
              <a:lnSpc>
                <a:spcPts val="2400"/>
              </a:lnSpc>
              <a:buNone/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To build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a lunar photometric model requires a large set of characterization measurements of the Moon, spanning several years</a:t>
            </a:r>
          </a:p>
          <a:p>
            <a:pPr lvl="1">
              <a:spcAft>
                <a:spcPts val="0"/>
              </a:spcAft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to capture the periodic brightness variations sufficiently for modeling</a:t>
            </a:r>
          </a:p>
          <a:p>
            <a:pPr lvl="1">
              <a:spcAft>
                <a:spcPts val="1200"/>
              </a:spcAft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 range of available Moon views is constrained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by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orbital mechanics</a:t>
            </a:r>
          </a:p>
          <a:p>
            <a:pPr marL="45720" indent="0">
              <a:lnSpc>
                <a:spcPts val="2400"/>
              </a:lnSpc>
              <a:buNone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Development of the lunar calibration system at USGS found the most useful radiometric quantity is the </a:t>
            </a:r>
            <a:r>
              <a:rPr lang="en-US" u="sng" dirty="0">
                <a:latin typeface="Helvetica" panose="020B0604020202020204" pitchFamily="34" charset="0"/>
                <a:cs typeface="Helvetica" panose="020B0604020202020204" pitchFamily="34" charset="0"/>
              </a:rPr>
              <a:t>spatially integrated </a:t>
            </a:r>
            <a:r>
              <a:rPr lang="en-US" u="sng" dirty="0" smtClean="0">
                <a:latin typeface="Helvetica" panose="020B0604020202020204" pitchFamily="34" charset="0"/>
                <a:cs typeface="Helvetica" panose="020B0604020202020204" pitchFamily="34" charset="0"/>
              </a:rPr>
              <a:t>lunar irradiance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" indent="0">
              <a:lnSpc>
                <a:spcPts val="22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794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Lunar </a:t>
            </a:r>
            <a:r>
              <a:rPr lang="en-US" dirty="0"/>
              <a:t>M</a:t>
            </a:r>
            <a:r>
              <a:rPr lang="en-US" dirty="0" smtClean="0"/>
              <a:t>odel Development at USGS — ROLO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280160"/>
            <a:ext cx="8229600" cy="4754880"/>
          </a:xfrm>
        </p:spPr>
        <p:txBody>
          <a:bodyPr/>
          <a:lstStyle/>
          <a:p>
            <a:pPr marL="45720" lvl="0" indent="0">
              <a:lnSpc>
                <a:spcPts val="2400"/>
              </a:lnSpc>
              <a:spcAft>
                <a:spcPts val="3000"/>
              </a:spcAft>
              <a:buSzPct val="130000"/>
              <a:buNone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 dedicated ground-based telescope facility — the Robotic Lunar Observatory (ROLO):</a:t>
            </a:r>
          </a:p>
          <a:p>
            <a:pPr marL="45720" lvl="0" indent="0">
              <a:lnSpc>
                <a:spcPts val="2400"/>
              </a:lnSpc>
              <a:spcAft>
                <a:spcPts val="300"/>
              </a:spcAft>
              <a:buSzPct val="130000"/>
              <a:buNone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" lvl="0" indent="0">
              <a:lnSpc>
                <a:spcPts val="2400"/>
              </a:lnSpc>
              <a:spcAft>
                <a:spcPts val="300"/>
              </a:spcAft>
              <a:buSzPct val="130000"/>
              <a:buNone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" lvl="0" indent="0">
              <a:lnSpc>
                <a:spcPts val="2400"/>
              </a:lnSpc>
              <a:spcAft>
                <a:spcPts val="300"/>
              </a:spcAft>
              <a:buSzPct val="130000"/>
              <a:buNone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" lvl="0" indent="0">
              <a:lnSpc>
                <a:spcPts val="2400"/>
              </a:lnSpc>
              <a:buSzPct val="130000"/>
              <a:buNone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Lunar disk reflectance model</a:t>
            </a:r>
          </a:p>
          <a:p>
            <a:pPr marL="45720" lvl="0" indent="0">
              <a:buSzPct val="130000"/>
              <a:buNone/>
            </a:pP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•  empirically derived formulation</a:t>
            </a:r>
          </a:p>
          <a:p>
            <a:pPr marL="45720" lvl="0" indent="0">
              <a:buSzPct val="130000"/>
              <a:buNone/>
            </a:pP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•  a function of only the geometric variables of phase and the lunar </a:t>
            </a:r>
            <a:r>
              <a:rPr lang="en-US" sz="1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librations</a:t>
            </a: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</a:p>
          <a:p>
            <a:pPr marL="45720" indent="0">
              <a:lnSpc>
                <a:spcPts val="2400"/>
              </a:lnSpc>
              <a:spcAft>
                <a:spcPts val="1200"/>
              </a:spcAft>
              <a:buNone/>
            </a:pPr>
            <a:endParaRPr lang="en-US" dirty="0"/>
          </a:p>
        </p:txBody>
      </p:sp>
      <p:pic>
        <p:nvPicPr>
          <p:cNvPr id="4" name="Picture 3" descr="tele_002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080" y="1737360"/>
            <a:ext cx="3363538" cy="2283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" r="-251"/>
          <a:stretch/>
        </p:blipFill>
        <p:spPr>
          <a:xfrm>
            <a:off x="2011680" y="4572000"/>
            <a:ext cx="5394960" cy="19110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8640" y="1920240"/>
            <a:ext cx="4480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•  located at Flagstaff, AZ   2143 m altitude</a:t>
            </a:r>
          </a:p>
          <a:p>
            <a:pPr>
              <a:lnSpc>
                <a:spcPts val="2400"/>
              </a:lnSpc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•  acquired &gt;110 000 Moon images in</a:t>
            </a:r>
          </a:p>
          <a:p>
            <a:pPr>
              <a:lnSpc>
                <a:spcPts val="24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32 multispectral bands</a:t>
            </a:r>
          </a:p>
          <a:p>
            <a:pPr>
              <a:lnSpc>
                <a:spcPts val="2400"/>
              </a:lnSpc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•  in operation more than 8 years</a:t>
            </a:r>
          </a:p>
        </p:txBody>
      </p:sp>
    </p:spTree>
    <p:extLst>
      <p:ext uri="{BB962C8B-B14F-4D97-AF65-F5344CB8AC3E}">
        <p14:creationId xmlns:p14="http://schemas.microsoft.com/office/powerpoint/2010/main" val="3200817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Lunar Irradiance </a:t>
            </a:r>
            <a:r>
              <a:rPr lang="en-US" dirty="0"/>
              <a:t>M</a:t>
            </a:r>
            <a:r>
              <a:rPr lang="en-US" dirty="0" smtClean="0"/>
              <a:t>odel — 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295400"/>
            <a:ext cx="8229600" cy="5029200"/>
          </a:xfrm>
        </p:spPr>
        <p:txBody>
          <a:bodyPr>
            <a:normAutofit/>
          </a:bodyPr>
          <a:lstStyle/>
          <a:p>
            <a:pPr marL="45720" lvl="0" indent="0">
              <a:lnSpc>
                <a:spcPts val="2400"/>
              </a:lnSpc>
              <a:spcAft>
                <a:spcPts val="2400"/>
              </a:spcAft>
              <a:buSzPct val="130000"/>
              <a:buNone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fundamental model outputs (</a:t>
            </a:r>
            <a:r>
              <a:rPr lang="en-US" b="1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b="1" i="1" baseline="-25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) at 32 ROLO bands are fitted with a lunar reflectance spectrum, which is convolved with the instrument band spectral response functions and the solar spectrum to give the lunar irradiance (</a:t>
            </a:r>
            <a:r>
              <a:rPr lang="en-US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b="1" baseline="-250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):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" lvl="0" indent="0">
              <a:lnSpc>
                <a:spcPts val="2400"/>
              </a:lnSpc>
              <a:spcAft>
                <a:spcPts val="300"/>
              </a:spcAft>
              <a:buSzPct val="130000"/>
              <a:buNone/>
            </a:pPr>
            <a:endParaRPr lang="en-US" sz="8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" lvl="0" indent="0">
              <a:lnSpc>
                <a:spcPts val="2400"/>
              </a:lnSpc>
              <a:spcAft>
                <a:spcPts val="300"/>
              </a:spcAft>
              <a:buSzPct val="130000"/>
              <a:buNone/>
            </a:pPr>
            <a:endParaRPr lang="en-US" sz="800" dirty="0">
              <a:solidFill>
                <a:prstClr val="black">
                  <a:lumMod val="75000"/>
                  <a:lumOff val="25000"/>
                </a:prst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" lvl="0" indent="0">
              <a:lnSpc>
                <a:spcPts val="2400"/>
              </a:lnSpc>
              <a:spcAft>
                <a:spcPts val="300"/>
              </a:spcAft>
              <a:buSzPct val="130000"/>
              <a:buNone/>
            </a:pPr>
            <a:endParaRPr lang="en-US" sz="800" dirty="0" smtClean="0">
              <a:solidFill>
                <a:prstClr val="black">
                  <a:lumMod val="75000"/>
                  <a:lumOff val="25000"/>
                </a:prst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" lvl="0" indent="0">
              <a:lnSpc>
                <a:spcPts val="2400"/>
              </a:lnSpc>
              <a:spcAft>
                <a:spcPts val="300"/>
              </a:spcAft>
              <a:buSzPct val="130000"/>
              <a:buNone/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model computations (</a:t>
            </a:r>
            <a:r>
              <a:rPr lang="en-US" b="1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baseline="-25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fit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) and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l-GR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baseline="-250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are for standard Sun–Moon and Moon–Observer distances of 1 AU and 384400 km</a:t>
            </a:r>
          </a:p>
          <a:p>
            <a:pPr marL="45720" lvl="0" indent="0">
              <a:lnSpc>
                <a:spcPts val="2400"/>
              </a:lnSpc>
              <a:spcBef>
                <a:spcPts val="1800"/>
              </a:spcBef>
              <a:spcAft>
                <a:spcPts val="300"/>
              </a:spcAft>
              <a:buSzPct val="130000"/>
              <a:buNone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Apply distance corrections:</a:t>
            </a:r>
          </a:p>
          <a:p>
            <a:pPr marL="45720" lvl="0" indent="0">
              <a:lnSpc>
                <a:spcPts val="2400"/>
              </a:lnSpc>
              <a:spcBef>
                <a:spcPts val="1800"/>
              </a:spcBef>
              <a:spcAft>
                <a:spcPts val="300"/>
              </a:spcAft>
              <a:buSzPct val="130000"/>
              <a:buNone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final output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en-US" baseline="-250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is the lunar irradiance present at the instrument location at the time of the observation, in each sensor spectral band.</a:t>
            </a:r>
          </a:p>
          <a:p>
            <a:pPr marL="45720" indent="0">
              <a:lnSpc>
                <a:spcPts val="2200"/>
              </a:lnSpc>
              <a:spcAft>
                <a:spcPts val="600"/>
              </a:spcAft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0" y="2286000"/>
            <a:ext cx="3673221" cy="16299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0" y="4754880"/>
            <a:ext cx="3656076" cy="63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549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 for Absolute Lunar Calibration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280160"/>
            <a:ext cx="8412480" cy="5029200"/>
          </a:xfrm>
        </p:spPr>
        <p:txBody>
          <a:bodyPr>
            <a:normAutofit/>
          </a:bodyPr>
          <a:lstStyle/>
          <a:p>
            <a:pPr marL="45720" indent="0">
              <a:lnSpc>
                <a:spcPts val="2400"/>
              </a:lnSpc>
              <a:buNone/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Although </a:t>
            </a:r>
            <a:r>
              <a:rPr lang="en-US" dirty="0">
                <a:latin typeface="Helvetica" pitchFamily="34" charset="0"/>
              </a:rPr>
              <a:t>the </a:t>
            </a:r>
            <a:r>
              <a:rPr lang="en-US" dirty="0" smtClean="0">
                <a:latin typeface="Helvetica" pitchFamily="34" charset="0"/>
              </a:rPr>
              <a:t>ROLO/GIRO </a:t>
            </a:r>
            <a:r>
              <a:rPr lang="en-US" dirty="0">
                <a:latin typeface="Helvetica" pitchFamily="34" charset="0"/>
              </a:rPr>
              <a:t>model is the most precise and reliable lunar radiometric reference </a:t>
            </a:r>
            <a:r>
              <a:rPr lang="en-US" dirty="0" smtClean="0">
                <a:latin typeface="Helvetica" pitchFamily="34" charset="0"/>
              </a:rPr>
              <a:t>available, it typically is not used for a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bsolute calibration. 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 not?</a:t>
            </a:r>
          </a:p>
          <a:p>
            <a:pPr>
              <a:lnSpc>
                <a:spcPts val="2200"/>
              </a:lnSpc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uncertainty in the model absolute scale is ~5-10%</a:t>
            </a:r>
          </a:p>
          <a:p>
            <a:pPr lvl="1">
              <a:lnSpc>
                <a:spcPts val="2200"/>
              </a:lnSpc>
              <a:spcAft>
                <a:spcPts val="0"/>
              </a:spcAft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originates with the ROLO telescope dataset</a:t>
            </a:r>
          </a:p>
          <a:p>
            <a:pPr lvl="1">
              <a:lnSpc>
                <a:spcPts val="2200"/>
              </a:lnSpc>
              <a:spcAft>
                <a:spcPts val="0"/>
              </a:spcAft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the main source of error is the atmospheric correction</a:t>
            </a:r>
          </a:p>
          <a:p>
            <a:pPr lvl="2">
              <a:lnSpc>
                <a:spcPts val="22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derived nightly from star observations, but 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airmass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range is limited to ≤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</a:p>
          <a:p>
            <a:pPr lvl="2">
              <a:lnSpc>
                <a:spcPts val="22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applies also to Vega, which is the calibration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reference for ROLO</a:t>
            </a:r>
          </a:p>
          <a:p>
            <a:pPr marL="45720" indent="0">
              <a:lnSpc>
                <a:spcPts val="2200"/>
              </a:lnSpc>
              <a:buNone/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 current absolute accuracy limitation is </a:t>
            </a:r>
            <a:r>
              <a:rPr lang="en-US" u="sng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solely with the lunar model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marL="228600" lvl="1">
              <a:lnSpc>
                <a:spcPts val="24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 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Moon potentially can provide an absolute calibration reference with </a:t>
            </a: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total uncertainty under 1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% (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" lvl="1" indent="0">
              <a:lnSpc>
                <a:spcPts val="2400"/>
              </a:lnSpc>
              <a:spcAft>
                <a:spcPts val="0"/>
              </a:spcAft>
              <a:buNone/>
            </a:pPr>
            <a:r>
              <a:rPr lang="en-US" sz="20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achieve a high-accuracy, </a:t>
            </a:r>
            <a:r>
              <a:rPr lang="en-US" sz="2000" b="1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SI-traceable </a:t>
            </a:r>
            <a:r>
              <a:rPr lang="en-US" sz="20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absolute lunar calibration </a:t>
            </a:r>
            <a:r>
              <a:rPr lang="en-US" sz="2000" b="1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 </a:t>
            </a:r>
            <a:r>
              <a:rPr lang="en-US" sz="20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requires acquisition of a new measurement database</a:t>
            </a:r>
            <a:r>
              <a:rPr lang="en-US" sz="2000" b="1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i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675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 for Absolute Lunar Calibration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280160"/>
            <a:ext cx="8412480" cy="5029200"/>
          </a:xfrm>
        </p:spPr>
        <p:txBody>
          <a:bodyPr>
            <a:normAutofit/>
          </a:bodyPr>
          <a:lstStyle/>
          <a:p>
            <a:pPr marL="45720" lvl="0" indent="0">
              <a:lnSpc>
                <a:spcPts val="2200"/>
              </a:lnSpc>
              <a:spcAft>
                <a:spcPts val="600"/>
              </a:spcAft>
              <a:buNone/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Described in a CGMS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Working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Paper (2016)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>
              <a:lnSpc>
                <a:spcPts val="2400"/>
              </a:lnSpc>
              <a:spcAft>
                <a:spcPts val="600"/>
              </a:spcAft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prepared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by USGS on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behalf of GSICS, in response to CGMS action 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A43.01</a:t>
            </a:r>
          </a:p>
          <a:p>
            <a:pPr lvl="0"/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provided:</a:t>
            </a:r>
          </a:p>
          <a:p>
            <a:pPr lvl="1"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requirements for ground-based measurements</a:t>
            </a:r>
          </a:p>
          <a:p>
            <a:pPr lvl="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 sample phase and </a:t>
            </a:r>
            <a:r>
              <a:rPr lang="en-US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libration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parameters sufficiently for modeling</a:t>
            </a:r>
          </a:p>
          <a:p>
            <a:pPr lvl="1">
              <a:spcAft>
                <a:spcPts val="0"/>
              </a:spcAft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requirements for above-atmosphere measurements</a:t>
            </a:r>
          </a:p>
          <a:p>
            <a:pPr lvl="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 anchor the absolute scale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formulation of the model-based lunar reference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impacts on space-based sensor calibration</a:t>
            </a:r>
          </a:p>
          <a:p>
            <a:pPr lvl="1">
              <a:spcAft>
                <a:spcPts val="1200"/>
              </a:spcAft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recommendations to the CGMS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" lvl="0" indent="0">
              <a:lnSpc>
                <a:spcPts val="2400"/>
              </a:lnSpc>
              <a:spcAft>
                <a:spcPts val="1200"/>
              </a:spcAft>
              <a:buNone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http://cgms.eumetsat.int/views/agendas.xhtml </a:t>
            </a:r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→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CGMS-44 </a:t>
            </a:r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→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WG II </a:t>
            </a:r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→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WG II/8 </a:t>
            </a:r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→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CGMS-44-GSICS-WP-01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162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prstClr val="black"/>
                </a:solidFill>
              </a:rPr>
              <a:t>Capabilities Enabled by a High-Accuracy Lunar 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280160"/>
            <a:ext cx="8412480" cy="5029200"/>
          </a:xfrm>
        </p:spPr>
        <p:txBody>
          <a:bodyPr>
            <a:normAutofit/>
          </a:bodyPr>
          <a:lstStyle/>
          <a:p>
            <a:pPr lvl="0">
              <a:lnSpc>
                <a:spcPts val="22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calibration to the same reference standard for all sensors that have viewed the Moon</a:t>
            </a:r>
          </a:p>
          <a:p>
            <a:pPr lvl="1">
              <a:lnSpc>
                <a:spcPts val="2200"/>
              </a:lnSpc>
              <a:spcAft>
                <a:spcPts val="600"/>
              </a:spcAft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removes cross-sensor biases; facilitates inter-operability of datasets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 back-calibration of data archives that contain lunar images</a:t>
            </a:r>
          </a:p>
          <a:p>
            <a:pPr lvl="1">
              <a:lnSpc>
                <a:spcPts val="2200"/>
              </a:lnSpc>
              <a:spcAft>
                <a:spcPts val="0"/>
              </a:spcAft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Moon observations acquired in the past are valid forever.  An updated lunar model can be applied to irradiance measurements for any time.</a:t>
            </a:r>
          </a:p>
          <a:p>
            <a:pPr lvl="1">
              <a:spcAft>
                <a:spcPts val="0"/>
              </a:spcAft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example: geostationary meteorological imagers</a:t>
            </a:r>
          </a:p>
          <a:p>
            <a:pPr lvl="2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the Moon is captured in the off-Earth regions of a rectangular FOR</a:t>
            </a:r>
          </a:p>
          <a:p>
            <a:pPr lvl="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potential consistent EO records extending back decades in time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 ability to bridge a gap in continuous Earth observation records</a:t>
            </a:r>
          </a:p>
          <a:p>
            <a:pPr lvl="1">
              <a:lnSpc>
                <a:spcPts val="2200"/>
              </a:lnSpc>
              <a:spcAft>
                <a:spcPts val="0"/>
              </a:spcAft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with views of the invariant Moon by instruments operating before and after the gap, the sensors can be inter-calibrated</a:t>
            </a:r>
          </a:p>
          <a:p>
            <a:pPr lvl="1">
              <a:lnSpc>
                <a:spcPts val="2200"/>
              </a:lnSpc>
              <a:spcAft>
                <a:spcPts val="600"/>
              </a:spcAft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the accuracy of the bridge calibration depends on the accuracy of the lunar reference</a:t>
            </a:r>
          </a:p>
          <a:p>
            <a:pPr lvl="0">
              <a:lnSpc>
                <a:spcPts val="22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transfer of pre-launch calibration to on-orbit operations</a:t>
            </a:r>
          </a:p>
          <a:p>
            <a:pPr marL="45720" indent="0">
              <a:lnSpc>
                <a:spcPts val="2400"/>
              </a:lnSpc>
              <a:buNone/>
            </a:pPr>
            <a:endParaRPr lang="en-US" sz="2000" i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96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880"/>
            <a:ext cx="8412480" cy="914400"/>
          </a:xfrm>
        </p:spPr>
        <p:txBody>
          <a:bodyPr/>
          <a:lstStyle/>
          <a:p>
            <a:r>
              <a:rPr lang="en-US" dirty="0" smtClean="0"/>
              <a:t>Considerations for a High-Accuracy Lunar 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280160"/>
            <a:ext cx="8412480" cy="5029200"/>
          </a:xfrm>
        </p:spPr>
        <p:txBody>
          <a:bodyPr>
            <a:normAutofit/>
          </a:bodyPr>
          <a:lstStyle/>
          <a:p>
            <a:pPr marL="45720" indent="0">
              <a:lnSpc>
                <a:spcPts val="2400"/>
              </a:lnSpc>
              <a:spcAft>
                <a:spcPts val="600"/>
              </a:spcAft>
              <a:buNone/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Requirements for new measurements of the Moon to use as a basis dataset for a revised lunar reference model:</a:t>
            </a:r>
          </a:p>
          <a:p>
            <a:pPr marL="502920" indent="-457200">
              <a:lnSpc>
                <a:spcPts val="2200"/>
              </a:lnSpc>
              <a:buFont typeface="+mj-lt"/>
              <a:buAutoNum type="arabicPeriod"/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Primary consideration: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absolute accuracy ≤1% with SI traceability</a:t>
            </a:r>
            <a:endParaRPr lang="en-US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>
              <a:lnSpc>
                <a:spcPts val="2200"/>
              </a:lnSpc>
              <a:spcAft>
                <a:spcPts val="0"/>
              </a:spcAft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 potential achievable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accuracy is limited only by capabilities for making calibrated measurements in the field</a:t>
            </a:r>
          </a:p>
          <a:p>
            <a:pPr lvl="1">
              <a:lnSpc>
                <a:spcPts val="2200"/>
              </a:lnSpc>
              <a:spcAft>
                <a:spcPts val="1200"/>
              </a:spcAft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some absolute measurements above the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atmosphere are required</a:t>
            </a:r>
            <a:endParaRPr lang="en-US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02920" indent="-457200">
              <a:lnSpc>
                <a:spcPts val="2200"/>
              </a:lnSpc>
              <a:buAutoNum type="arabicPeriod"/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Radiometric and geometric specification of the lunar irradiance</a:t>
            </a:r>
          </a:p>
          <a:p>
            <a:pPr lvl="1">
              <a:lnSpc>
                <a:spcPts val="2200"/>
              </a:lnSpc>
              <a:spcAft>
                <a:spcPts val="0"/>
              </a:spcAft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requires a multi-year measurement campaign, to sufficiently sample the parameter space of phase angles and lunar </a:t>
            </a:r>
            <a:r>
              <a:rPr lang="en-US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librations</a:t>
            </a:r>
            <a:endParaRPr lang="en-US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>
              <a:lnSpc>
                <a:spcPts val="2200"/>
              </a:lnSpc>
              <a:spcAft>
                <a:spcPts val="1200"/>
              </a:spcAft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 availability of different Moon views is governed by celestial mechanics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02920" lvl="0" indent="-457200">
              <a:lnSpc>
                <a:spcPts val="2200"/>
              </a:lnSpc>
              <a:buFont typeface="+mj-lt"/>
              <a:buAutoNum type="arabicPeriod" startAt="3"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Spectral specification</a:t>
            </a:r>
          </a:p>
          <a:p>
            <a:pPr lvl="1">
              <a:lnSpc>
                <a:spcPts val="2200"/>
              </a:lnSpc>
              <a:spcAft>
                <a:spcPts val="0"/>
              </a:spcAft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the lunar reflectance spectrum is dependent on phase and on terrain type</a:t>
            </a:r>
          </a:p>
          <a:p>
            <a:pPr lvl="1">
              <a:lnSpc>
                <a:spcPts val="2200"/>
              </a:lnSpc>
              <a:spcAft>
                <a:spcPts val="0"/>
              </a:spcAft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requires spectrally resolved measurements</a:t>
            </a:r>
          </a:p>
          <a:p>
            <a:pPr lvl="3">
              <a:lnSpc>
                <a:spcPts val="2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SCIAMACHY lunar observation data </a:t>
            </a:r>
            <a:r>
              <a:rPr lang="en-US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may be immediately useful</a:t>
            </a:r>
            <a:endParaRPr lang="en-US" sz="1800" dirty="0">
              <a:solidFill>
                <a:prstClr val="black">
                  <a:lumMod val="75000"/>
                  <a:lumOff val="25000"/>
                </a:prst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752310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7109</TotalTime>
  <Words>1667</Words>
  <Application>Microsoft Office PowerPoint</Application>
  <PresentationFormat>On-screen Show (4:3)</PresentationFormat>
  <Paragraphs>170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Slipstream</vt:lpstr>
      <vt:lpstr>Update on Lunar Calibration Development</vt:lpstr>
      <vt:lpstr>Outline</vt:lpstr>
      <vt:lpstr>Background — Overview of Lunar Calibration</vt:lpstr>
      <vt:lpstr>Lunar Model Development at USGS — ROLO</vt:lpstr>
      <vt:lpstr>Lunar Irradiance Model — Operation</vt:lpstr>
      <vt:lpstr>Requirements for Absolute Lunar Calibration</vt:lpstr>
      <vt:lpstr>Requirements for Absolute Lunar Calibration</vt:lpstr>
      <vt:lpstr>Capabilities Enabled by a High-Accuracy Lunar Reference</vt:lpstr>
      <vt:lpstr>Considerations for a High-Accuracy Lunar Reference</vt:lpstr>
      <vt:lpstr>Considerations for a High-Accuracy Lunar Reference</vt:lpstr>
      <vt:lpstr>Recent Efforts — New Lunar Measurements</vt:lpstr>
      <vt:lpstr>Recent Efforts — New Lunar Measurements</vt:lpstr>
      <vt:lpstr>Recent Efforts — New Lunar Measurements</vt:lpstr>
      <vt:lpstr>Recent Efforts — Measurements from Spacecraft</vt:lpstr>
      <vt:lpstr>Recent Efforts — Nighttime Aerosol Photometry</vt:lpstr>
      <vt:lpstr>Recent Efforts — Nighttime Aerosol Photometry</vt:lpstr>
      <vt:lpstr>Way Forward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Stone, Thomas C.</dc:creator>
  <cp:lastModifiedBy>Tom</cp:lastModifiedBy>
  <cp:revision>247</cp:revision>
  <dcterms:created xsi:type="dcterms:W3CDTF">2013-06-19T18:48:51Z</dcterms:created>
  <dcterms:modified xsi:type="dcterms:W3CDTF">2017-03-22T17:33:44Z</dcterms:modified>
</cp:coreProperties>
</file>