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589" r:id="rId2"/>
    <p:sldId id="593" r:id="rId3"/>
    <p:sldId id="595" r:id="rId4"/>
    <p:sldId id="597" r:id="rId5"/>
    <p:sldId id="596" r:id="rId6"/>
    <p:sldId id="598" r:id="rId7"/>
    <p:sldId id="599" r:id="rId8"/>
    <p:sldId id="594" r:id="rId9"/>
  </p:sldIdLst>
  <p:sldSz cx="9906000" cy="6858000" type="A4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196">
          <p15:clr>
            <a:srgbClr val="A4A3A4"/>
          </p15:clr>
        </p15:guide>
        <p15:guide id="11" pos="155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2235">
          <p15:clr>
            <a:srgbClr val="A4A3A4"/>
          </p15:clr>
        </p15:guide>
        <p15:guide id="15" pos="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E333"/>
    <a:srgbClr val="E40D08"/>
    <a:srgbClr val="00B5E2"/>
    <a:srgbClr val="00205B"/>
    <a:srgbClr val="FE5000"/>
    <a:srgbClr val="C5B9AC"/>
    <a:srgbClr val="CB333B"/>
    <a:srgbClr val="FEDB00"/>
    <a:srgbClr val="968C83"/>
    <a:srgbClr val="99C2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0299" autoAdjust="0"/>
  </p:normalViewPr>
  <p:slideViewPr>
    <p:cSldViewPr snapToGrid="0">
      <p:cViewPr>
        <p:scale>
          <a:sx n="70" d="100"/>
          <a:sy n="70" d="100"/>
        </p:scale>
        <p:origin x="-2016" y="-27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3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4525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2438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1074738"/>
            <a:ext cx="7781925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748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B3123BCD-06C1-4979-A4B6-929E88FE602B}" type="slidenum">
              <a:rPr lang="de-DE" smtClean="0"/>
              <a:pPr defTabSz="1333500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67771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33500"/>
            <a:fld id="{A1F0CEA1-E696-42A4-B3CF-E6074414E57E}" type="slidenum">
              <a:rPr lang="de-DE" smtClean="0"/>
              <a:pPr defTabSz="1333500"/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370373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E02029-9BE2-4139-82E8-7E205433FD5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E02029-9BE2-4139-82E8-7E205433FD5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jpeg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p:oleObj spid="_x0000_s365572" name="Clip" r:id="rId5" imgW="3809524" imgH="2619048" progId="">
                <p:embed/>
              </p:oleObj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p:oleObj spid="_x0000_s365573" name="Clip" r:id="rId6" imgW="2835360" imgH="1920600" progId="">
                <p:embed/>
              </p:oleObj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24039" y="6652878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FF9CC606-8418-49EA-9DB7-3FFD72983DD3}" type="slidenum">
              <a:rPr lang="de-DE" sz="800" b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de-DE" sz="800" b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627063" y="6652878"/>
            <a:ext cx="20630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GB" sz="800" b="0" kern="1200" baseline="0" dirty="0" smtClean="0">
                <a:solidFill>
                  <a:srgbClr val="00B5E2"/>
                </a:solidFill>
                <a:latin typeface="Arial" pitchFamily="34" charset="0"/>
                <a:ea typeface="+mn-ea"/>
                <a:cs typeface="Arial" pitchFamily="34" charset="0"/>
              </a:rPr>
              <a:t>EUM/RSP/VWG/17/907063 – v1 – 15.3.2017</a:t>
            </a:r>
            <a:endParaRPr lang="de-DE" sz="800" b="0" baseline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2197290" y="2578305"/>
            <a:ext cx="7480110" cy="1701799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S. Wagner, B. Viticchie, T. Hewison – EUMETSAT</a:t>
            </a:r>
          </a:p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B5E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T. Stone – USGS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2565400" y="543461"/>
            <a:ext cx="7112000" cy="1981200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 lvl="0">
              <a:defRPr/>
            </a:pP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Definition of a benchmark for the GIRO</a:t>
            </a:r>
            <a:endParaRPr lang="en-GB" sz="2800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/>
          <a:p>
            <a:r>
              <a:rPr lang="en-US" dirty="0" smtClean="0"/>
              <a:t>Scope and purpose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15184" y="974160"/>
            <a:ext cx="9447213" cy="5451024"/>
          </a:xfrm>
        </p:spPr>
        <p:txBody>
          <a:bodyPr>
            <a:noAutofit/>
          </a:bodyPr>
          <a:lstStyle/>
          <a:p>
            <a:pPr marL="446088" lvl="1"/>
            <a:r>
              <a:rPr lang="en-GB" sz="2400" dirty="0" smtClean="0"/>
              <a:t>Definition of a reference synthetic dataset</a:t>
            </a:r>
          </a:p>
          <a:p>
            <a:pPr marL="446088" lvl="1"/>
            <a:endParaRPr lang="en-GB" sz="2400" dirty="0" smtClean="0"/>
          </a:p>
          <a:p>
            <a:pPr marL="446088" lvl="1"/>
            <a:r>
              <a:rPr lang="en-GB" sz="2400" dirty="0" smtClean="0"/>
              <a:t>Assessment of the GIRO performances with respect to the current lunar calibration reference model ROLO:</a:t>
            </a:r>
          </a:p>
          <a:p>
            <a:pPr marL="846138" lvl="2"/>
            <a:r>
              <a:rPr lang="en-US" sz="2400" dirty="0" smtClean="0"/>
              <a:t>Verification / Validation of new developments</a:t>
            </a:r>
          </a:p>
          <a:p>
            <a:pPr marL="846138" lvl="2"/>
            <a:r>
              <a:rPr lang="en-US" sz="2400" dirty="0" smtClean="0"/>
              <a:t>Uncertainty assessment</a:t>
            </a:r>
          </a:p>
          <a:p>
            <a:pPr marL="846138" lvl="2">
              <a:buNone/>
            </a:pPr>
            <a:r>
              <a:rPr lang="en-US" sz="2400" dirty="0" smtClean="0">
                <a:sym typeface="Wingdings" pitchFamily="2" charset="2"/>
              </a:rPr>
              <a:t> Traceability</a:t>
            </a:r>
            <a:endParaRPr lang="en-GB" sz="2400" dirty="0" smtClean="0"/>
          </a:p>
          <a:p>
            <a:pPr marL="446088" lvl="1"/>
            <a:endParaRPr lang="en-US" sz="2400" dirty="0" smtClean="0"/>
          </a:p>
          <a:p>
            <a:pPr marL="446088" lvl="1"/>
            <a:r>
              <a:rPr lang="en-US" sz="2400" dirty="0" smtClean="0"/>
              <a:t>Uncertainty assessment / traceability to the GIRO for local implementations</a:t>
            </a:r>
          </a:p>
          <a:p>
            <a:pPr marL="446088" lvl="1"/>
            <a:endParaRPr lang="en-GB" sz="2400" dirty="0" smtClean="0"/>
          </a:p>
          <a:p>
            <a:pPr marL="446088" lvl="1"/>
            <a:r>
              <a:rPr lang="en-US" sz="2400" dirty="0" smtClean="0"/>
              <a:t>Possibility to perform a similar assessment for newly developed model with respect to the GIRO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to vary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15020"/>
            <a:ext cx="9447213" cy="5391150"/>
          </a:xfrm>
        </p:spPr>
        <p:txBody>
          <a:bodyPr>
            <a:noAutofit/>
          </a:bodyPr>
          <a:lstStyle/>
          <a:p>
            <a:r>
              <a:rPr lang="en-US" sz="2200" dirty="0" smtClean="0"/>
              <a:t>Geometry:</a:t>
            </a:r>
          </a:p>
          <a:p>
            <a:pPr lvl="1"/>
            <a:r>
              <a:rPr lang="en-US" sz="2200" dirty="0" smtClean="0"/>
              <a:t>Time: possibly the complete 18-year cycle with “feasible” time step (TBD)</a:t>
            </a:r>
          </a:p>
          <a:p>
            <a:pPr lvl="2">
              <a:buNone/>
            </a:pPr>
            <a:r>
              <a:rPr lang="en-US" sz="2200" dirty="0" smtClean="0">
                <a:sym typeface="Wingdings" pitchFamily="2" charset="2"/>
              </a:rPr>
              <a:t> </a:t>
            </a:r>
            <a:r>
              <a:rPr lang="en-US" sz="2200" dirty="0" smtClean="0"/>
              <a:t>Libration + phase coverage</a:t>
            </a:r>
          </a:p>
          <a:p>
            <a:pPr lvl="1"/>
            <a:r>
              <a:rPr lang="en-US" sz="2200" dirty="0" smtClean="0"/>
              <a:t>Satellite position: (x=0., y=0., z=0.) or at the surface of the </a:t>
            </a:r>
            <a:r>
              <a:rPr lang="en-US" sz="2200" dirty="0" smtClean="0"/>
              <a:t>Earth + In orbit (propagation) at 800km</a:t>
            </a:r>
          </a:p>
          <a:p>
            <a:pPr lvl="1">
              <a:buNone/>
            </a:pPr>
            <a:r>
              <a:rPr lang="en-US" sz="2200" dirty="0" smtClean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>	 </a:t>
            </a:r>
            <a:r>
              <a:rPr lang="en-US" sz="2200" dirty="0" smtClean="0"/>
              <a:t>Extract the case to cover the parameter space 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200" dirty="0" smtClean="0"/>
              <a:t>Spectral Response Functions:</a:t>
            </a:r>
          </a:p>
          <a:p>
            <a:pPr lvl="1"/>
            <a:r>
              <a:rPr lang="en-US" sz="2200" dirty="0" smtClean="0"/>
              <a:t>Central wavelengths as for existing Ocean Color sensors + geostationary imagers + additional bands in between the ROLO bands (in particular for short wavelengths)</a:t>
            </a:r>
          </a:p>
          <a:p>
            <a:pPr lvl="1"/>
            <a:r>
              <a:rPr lang="en-US" sz="2200" dirty="0" smtClean="0"/>
              <a:t>Narrow + large SRFs</a:t>
            </a:r>
          </a:p>
          <a:p>
            <a:pPr lvl="1"/>
            <a:r>
              <a:rPr lang="en-US" sz="2200" dirty="0" smtClean="0"/>
              <a:t>Spectral resolution down to 1nm (TBC)</a:t>
            </a: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to vary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Spectral Response Functions shapes:</a:t>
            </a:r>
          </a:p>
          <a:p>
            <a:pPr lvl="1"/>
            <a:r>
              <a:rPr lang="en-US" sz="2400" dirty="0" smtClean="0"/>
              <a:t>Gaussian,</a:t>
            </a:r>
          </a:p>
          <a:p>
            <a:pPr lvl="1"/>
            <a:r>
              <a:rPr lang="en-US" sz="2400" dirty="0" smtClean="0"/>
              <a:t>Truncated Gaussian,</a:t>
            </a:r>
          </a:p>
          <a:p>
            <a:pPr lvl="1"/>
            <a:r>
              <a:rPr lang="en-US" sz="2400" dirty="0" smtClean="0"/>
              <a:t>Square,</a:t>
            </a:r>
          </a:p>
          <a:p>
            <a:pPr lvl="1"/>
            <a:r>
              <a:rPr lang="en-US" sz="2400" dirty="0" smtClean="0"/>
              <a:t>Slope on the left side</a:t>
            </a:r>
          </a:p>
          <a:p>
            <a:pPr lvl="1"/>
            <a:r>
              <a:rPr lang="en-US" sz="2400" dirty="0" smtClean="0"/>
              <a:t>Slope on the right side</a:t>
            </a:r>
          </a:p>
          <a:p>
            <a:pPr lvl="1"/>
            <a:r>
              <a:rPr lang="en-US" sz="2400" dirty="0" smtClean="0"/>
              <a:t>Additional shape</a:t>
            </a:r>
          </a:p>
          <a:p>
            <a:pPr lvl="1"/>
            <a:endParaRPr lang="en-US" sz="2400" dirty="0" smtClean="0"/>
          </a:p>
          <a:p>
            <a:pPr lvl="1"/>
            <a:endParaRPr lang="en-GB" sz="2400" dirty="0"/>
          </a:p>
        </p:txBody>
      </p:sp>
      <p:sp>
        <p:nvSpPr>
          <p:cNvPr id="4" name="Freeform 3"/>
          <p:cNvSpPr/>
          <p:nvPr/>
        </p:nvSpPr>
        <p:spPr bwMode="auto">
          <a:xfrm>
            <a:off x="3774038" y="2937919"/>
            <a:ext cx="2178271" cy="1135516"/>
          </a:xfrm>
          <a:custGeom>
            <a:avLst/>
            <a:gdLst>
              <a:gd name="connsiteX0" fmla="*/ 0 w 1828800"/>
              <a:gd name="connsiteY0" fmla="*/ 881743 h 920931"/>
              <a:gd name="connsiteX1" fmla="*/ 640080 w 1828800"/>
              <a:gd name="connsiteY1" fmla="*/ 764177 h 920931"/>
              <a:gd name="connsiteX2" fmla="*/ 953589 w 1828800"/>
              <a:gd name="connsiteY2" fmla="*/ 6531 h 920931"/>
              <a:gd name="connsiteX3" fmla="*/ 1149532 w 1828800"/>
              <a:gd name="connsiteY3" fmla="*/ 724989 h 920931"/>
              <a:gd name="connsiteX4" fmla="*/ 1828800 w 1828800"/>
              <a:gd name="connsiteY4" fmla="*/ 920931 h 920931"/>
              <a:gd name="connsiteX5" fmla="*/ 1828800 w 1828800"/>
              <a:gd name="connsiteY5" fmla="*/ 920931 h 920931"/>
              <a:gd name="connsiteX0" fmla="*/ 0 w 1828800"/>
              <a:gd name="connsiteY0" fmla="*/ 909840 h 949028"/>
              <a:gd name="connsiteX1" fmla="*/ 753734 w 1828800"/>
              <a:gd name="connsiteY1" fmla="*/ 545320 h 949028"/>
              <a:gd name="connsiteX2" fmla="*/ 953589 w 1828800"/>
              <a:gd name="connsiteY2" fmla="*/ 34628 h 949028"/>
              <a:gd name="connsiteX3" fmla="*/ 1149532 w 1828800"/>
              <a:gd name="connsiteY3" fmla="*/ 753086 h 949028"/>
              <a:gd name="connsiteX4" fmla="*/ 1828800 w 1828800"/>
              <a:gd name="connsiteY4" fmla="*/ 949028 h 949028"/>
              <a:gd name="connsiteX5" fmla="*/ 1828800 w 1828800"/>
              <a:gd name="connsiteY5" fmla="*/ 949028 h 949028"/>
              <a:gd name="connsiteX0" fmla="*/ 0 w 1828800"/>
              <a:gd name="connsiteY0" fmla="*/ 894405 h 933593"/>
              <a:gd name="connsiteX1" fmla="*/ 588419 w 1828800"/>
              <a:gd name="connsiteY1" fmla="*/ 622493 h 933593"/>
              <a:gd name="connsiteX2" fmla="*/ 953589 w 1828800"/>
              <a:gd name="connsiteY2" fmla="*/ 19193 h 933593"/>
              <a:gd name="connsiteX3" fmla="*/ 1149532 w 1828800"/>
              <a:gd name="connsiteY3" fmla="*/ 737651 h 933593"/>
              <a:gd name="connsiteX4" fmla="*/ 1828800 w 1828800"/>
              <a:gd name="connsiteY4" fmla="*/ 933593 h 933593"/>
              <a:gd name="connsiteX5" fmla="*/ 1828800 w 1828800"/>
              <a:gd name="connsiteY5" fmla="*/ 933593 h 933593"/>
              <a:gd name="connsiteX0" fmla="*/ 0 w 1828800"/>
              <a:gd name="connsiteY0" fmla="*/ 880028 h 919216"/>
              <a:gd name="connsiteX1" fmla="*/ 588419 w 1828800"/>
              <a:gd name="connsiteY1" fmla="*/ 608116 h 919216"/>
              <a:gd name="connsiteX2" fmla="*/ 953589 w 1828800"/>
              <a:gd name="connsiteY2" fmla="*/ 4816 h 919216"/>
              <a:gd name="connsiteX3" fmla="*/ 1108204 w 1828800"/>
              <a:gd name="connsiteY3" fmla="*/ 579218 h 919216"/>
              <a:gd name="connsiteX4" fmla="*/ 1828800 w 1828800"/>
              <a:gd name="connsiteY4" fmla="*/ 919216 h 919216"/>
              <a:gd name="connsiteX5" fmla="*/ 1828800 w 1828800"/>
              <a:gd name="connsiteY5" fmla="*/ 919216 h 919216"/>
              <a:gd name="connsiteX0" fmla="*/ 0 w 1828800"/>
              <a:gd name="connsiteY0" fmla="*/ 880028 h 919216"/>
              <a:gd name="connsiteX1" fmla="*/ 588419 w 1828800"/>
              <a:gd name="connsiteY1" fmla="*/ 608116 h 919216"/>
              <a:gd name="connsiteX2" fmla="*/ 829603 w 1828800"/>
              <a:gd name="connsiteY2" fmla="*/ 4816 h 919216"/>
              <a:gd name="connsiteX3" fmla="*/ 1108204 w 1828800"/>
              <a:gd name="connsiteY3" fmla="*/ 579218 h 919216"/>
              <a:gd name="connsiteX4" fmla="*/ 1828800 w 1828800"/>
              <a:gd name="connsiteY4" fmla="*/ 919216 h 919216"/>
              <a:gd name="connsiteX5" fmla="*/ 1828800 w 1828800"/>
              <a:gd name="connsiteY5" fmla="*/ 919216 h 919216"/>
              <a:gd name="connsiteX0" fmla="*/ 0 w 1828800"/>
              <a:gd name="connsiteY0" fmla="*/ 869738 h 908926"/>
              <a:gd name="connsiteX1" fmla="*/ 588419 w 1828800"/>
              <a:gd name="connsiteY1" fmla="*/ 597826 h 908926"/>
              <a:gd name="connsiteX2" fmla="*/ 901929 w 1828800"/>
              <a:gd name="connsiteY2" fmla="*/ 4816 h 908926"/>
              <a:gd name="connsiteX3" fmla="*/ 1108204 w 1828800"/>
              <a:gd name="connsiteY3" fmla="*/ 568928 h 908926"/>
              <a:gd name="connsiteX4" fmla="*/ 1828800 w 1828800"/>
              <a:gd name="connsiteY4" fmla="*/ 908926 h 908926"/>
              <a:gd name="connsiteX5" fmla="*/ 1828800 w 1828800"/>
              <a:gd name="connsiteY5" fmla="*/ 908926 h 908926"/>
              <a:gd name="connsiteX0" fmla="*/ 0 w 1828800"/>
              <a:gd name="connsiteY0" fmla="*/ 866965 h 906153"/>
              <a:gd name="connsiteX1" fmla="*/ 629748 w 1828800"/>
              <a:gd name="connsiteY1" fmla="*/ 553895 h 906153"/>
              <a:gd name="connsiteX2" fmla="*/ 901929 w 1828800"/>
              <a:gd name="connsiteY2" fmla="*/ 2043 h 906153"/>
              <a:gd name="connsiteX3" fmla="*/ 1108204 w 1828800"/>
              <a:gd name="connsiteY3" fmla="*/ 566155 h 906153"/>
              <a:gd name="connsiteX4" fmla="*/ 1828800 w 1828800"/>
              <a:gd name="connsiteY4" fmla="*/ 906153 h 906153"/>
              <a:gd name="connsiteX5" fmla="*/ 1828800 w 1828800"/>
              <a:gd name="connsiteY5" fmla="*/ 906153 h 906153"/>
              <a:gd name="connsiteX0" fmla="*/ 0 w 1828800"/>
              <a:gd name="connsiteY0" fmla="*/ 872037 h 911225"/>
              <a:gd name="connsiteX1" fmla="*/ 629748 w 1828800"/>
              <a:gd name="connsiteY1" fmla="*/ 558967 h 911225"/>
              <a:gd name="connsiteX2" fmla="*/ 861182 w 1828800"/>
              <a:gd name="connsiteY2" fmla="*/ 2043 h 911225"/>
              <a:gd name="connsiteX3" fmla="*/ 1108204 w 1828800"/>
              <a:gd name="connsiteY3" fmla="*/ 571227 h 911225"/>
              <a:gd name="connsiteX4" fmla="*/ 1828800 w 1828800"/>
              <a:gd name="connsiteY4" fmla="*/ 911225 h 911225"/>
              <a:gd name="connsiteX5" fmla="*/ 1828800 w 1828800"/>
              <a:gd name="connsiteY5" fmla="*/ 911225 h 911225"/>
              <a:gd name="connsiteX0" fmla="*/ 0 w 1828800"/>
              <a:gd name="connsiteY0" fmla="*/ 877109 h 916297"/>
              <a:gd name="connsiteX1" fmla="*/ 629748 w 1828800"/>
              <a:gd name="connsiteY1" fmla="*/ 564039 h 916297"/>
              <a:gd name="connsiteX2" fmla="*/ 886649 w 1828800"/>
              <a:gd name="connsiteY2" fmla="*/ 2043 h 916297"/>
              <a:gd name="connsiteX3" fmla="*/ 1108204 w 1828800"/>
              <a:gd name="connsiteY3" fmla="*/ 576299 h 916297"/>
              <a:gd name="connsiteX4" fmla="*/ 1828800 w 1828800"/>
              <a:gd name="connsiteY4" fmla="*/ 916297 h 916297"/>
              <a:gd name="connsiteX5" fmla="*/ 1828800 w 1828800"/>
              <a:gd name="connsiteY5" fmla="*/ 916297 h 916297"/>
              <a:gd name="connsiteX0" fmla="*/ 0 w 1879733"/>
              <a:gd name="connsiteY0" fmla="*/ 907544 h 921695"/>
              <a:gd name="connsiteX1" fmla="*/ 680681 w 1879733"/>
              <a:gd name="connsiteY1" fmla="*/ 564039 h 921695"/>
              <a:gd name="connsiteX2" fmla="*/ 937582 w 1879733"/>
              <a:gd name="connsiteY2" fmla="*/ 2043 h 921695"/>
              <a:gd name="connsiteX3" fmla="*/ 1159137 w 1879733"/>
              <a:gd name="connsiteY3" fmla="*/ 576299 h 921695"/>
              <a:gd name="connsiteX4" fmla="*/ 1879733 w 1879733"/>
              <a:gd name="connsiteY4" fmla="*/ 916297 h 921695"/>
              <a:gd name="connsiteX5" fmla="*/ 1879733 w 1879733"/>
              <a:gd name="connsiteY5" fmla="*/ 916297 h 921695"/>
              <a:gd name="connsiteX0" fmla="*/ 0 w 1879733"/>
              <a:gd name="connsiteY0" fmla="*/ 907544 h 916297"/>
              <a:gd name="connsiteX1" fmla="*/ 680681 w 1879733"/>
              <a:gd name="connsiteY1" fmla="*/ 564039 h 916297"/>
              <a:gd name="connsiteX2" fmla="*/ 937582 w 1879733"/>
              <a:gd name="connsiteY2" fmla="*/ 2043 h 916297"/>
              <a:gd name="connsiteX3" fmla="*/ 1159137 w 1879733"/>
              <a:gd name="connsiteY3" fmla="*/ 576299 h 916297"/>
              <a:gd name="connsiteX4" fmla="*/ 1879733 w 1879733"/>
              <a:gd name="connsiteY4" fmla="*/ 916297 h 916297"/>
              <a:gd name="connsiteX5" fmla="*/ 1879733 w 1879733"/>
              <a:gd name="connsiteY5" fmla="*/ 916297 h 916297"/>
              <a:gd name="connsiteX0" fmla="*/ 0 w 1879733"/>
              <a:gd name="connsiteY0" fmla="*/ 909375 h 918128"/>
              <a:gd name="connsiteX1" fmla="*/ 736708 w 1879733"/>
              <a:gd name="connsiteY1" fmla="*/ 601377 h 918128"/>
              <a:gd name="connsiteX2" fmla="*/ 937582 w 1879733"/>
              <a:gd name="connsiteY2" fmla="*/ 3874 h 918128"/>
              <a:gd name="connsiteX3" fmla="*/ 1159137 w 1879733"/>
              <a:gd name="connsiteY3" fmla="*/ 578130 h 918128"/>
              <a:gd name="connsiteX4" fmla="*/ 1879733 w 1879733"/>
              <a:gd name="connsiteY4" fmla="*/ 918128 h 918128"/>
              <a:gd name="connsiteX5" fmla="*/ 1879733 w 1879733"/>
              <a:gd name="connsiteY5" fmla="*/ 918128 h 918128"/>
              <a:gd name="connsiteX0" fmla="*/ 0 w 1879733"/>
              <a:gd name="connsiteY0" fmla="*/ 908530 h 917283"/>
              <a:gd name="connsiteX1" fmla="*/ 736708 w 1879733"/>
              <a:gd name="connsiteY1" fmla="*/ 600532 h 917283"/>
              <a:gd name="connsiteX2" fmla="*/ 937582 w 1879733"/>
              <a:gd name="connsiteY2" fmla="*/ 3029 h 917283"/>
              <a:gd name="connsiteX3" fmla="*/ 1082737 w 1879733"/>
              <a:gd name="connsiteY3" fmla="*/ 582357 h 917283"/>
              <a:gd name="connsiteX4" fmla="*/ 1879733 w 1879733"/>
              <a:gd name="connsiteY4" fmla="*/ 917283 h 917283"/>
              <a:gd name="connsiteX5" fmla="*/ 1879733 w 1879733"/>
              <a:gd name="connsiteY5" fmla="*/ 917283 h 917283"/>
              <a:gd name="connsiteX0" fmla="*/ 0 w 1879733"/>
              <a:gd name="connsiteY0" fmla="*/ 873023 h 881776"/>
              <a:gd name="connsiteX1" fmla="*/ 736708 w 1879733"/>
              <a:gd name="connsiteY1" fmla="*/ 565025 h 881776"/>
              <a:gd name="connsiteX2" fmla="*/ 917209 w 1879733"/>
              <a:gd name="connsiteY2" fmla="*/ 3029 h 881776"/>
              <a:gd name="connsiteX3" fmla="*/ 1082737 w 1879733"/>
              <a:gd name="connsiteY3" fmla="*/ 546850 h 881776"/>
              <a:gd name="connsiteX4" fmla="*/ 1879733 w 1879733"/>
              <a:gd name="connsiteY4" fmla="*/ 881776 h 881776"/>
              <a:gd name="connsiteX5" fmla="*/ 1879733 w 1879733"/>
              <a:gd name="connsiteY5" fmla="*/ 881776 h 881776"/>
              <a:gd name="connsiteX0" fmla="*/ 0 w 1879733"/>
              <a:gd name="connsiteY0" fmla="*/ 871192 h 879945"/>
              <a:gd name="connsiteX1" fmla="*/ 736708 w 1879733"/>
              <a:gd name="connsiteY1" fmla="*/ 563194 h 879945"/>
              <a:gd name="connsiteX2" fmla="*/ 917209 w 1879733"/>
              <a:gd name="connsiteY2" fmla="*/ 1198 h 879945"/>
              <a:gd name="connsiteX3" fmla="*/ 1184604 w 1879733"/>
              <a:gd name="connsiteY3" fmla="*/ 570381 h 879945"/>
              <a:gd name="connsiteX4" fmla="*/ 1879733 w 1879733"/>
              <a:gd name="connsiteY4" fmla="*/ 879945 h 879945"/>
              <a:gd name="connsiteX5" fmla="*/ 1879733 w 1879733"/>
              <a:gd name="connsiteY5" fmla="*/ 879945 h 879945"/>
              <a:gd name="connsiteX0" fmla="*/ 0 w 1879733"/>
              <a:gd name="connsiteY0" fmla="*/ 881336 h 890089"/>
              <a:gd name="connsiteX1" fmla="*/ 736708 w 1879733"/>
              <a:gd name="connsiteY1" fmla="*/ 573338 h 890089"/>
              <a:gd name="connsiteX2" fmla="*/ 1008889 w 1879733"/>
              <a:gd name="connsiteY2" fmla="*/ 1198 h 890089"/>
              <a:gd name="connsiteX3" fmla="*/ 1184604 w 1879733"/>
              <a:gd name="connsiteY3" fmla="*/ 580525 h 890089"/>
              <a:gd name="connsiteX4" fmla="*/ 1879733 w 1879733"/>
              <a:gd name="connsiteY4" fmla="*/ 890089 h 890089"/>
              <a:gd name="connsiteX5" fmla="*/ 1879733 w 1879733"/>
              <a:gd name="connsiteY5" fmla="*/ 890089 h 890089"/>
              <a:gd name="connsiteX0" fmla="*/ 0 w 1879733"/>
              <a:gd name="connsiteY0" fmla="*/ 883167 h 891920"/>
              <a:gd name="connsiteX1" fmla="*/ 736708 w 1879733"/>
              <a:gd name="connsiteY1" fmla="*/ 575169 h 891920"/>
              <a:gd name="connsiteX2" fmla="*/ 1008889 w 1879733"/>
              <a:gd name="connsiteY2" fmla="*/ 3029 h 891920"/>
              <a:gd name="connsiteX3" fmla="*/ 1199884 w 1879733"/>
              <a:gd name="connsiteY3" fmla="*/ 556993 h 891920"/>
              <a:gd name="connsiteX4" fmla="*/ 1879733 w 1879733"/>
              <a:gd name="connsiteY4" fmla="*/ 891920 h 891920"/>
              <a:gd name="connsiteX5" fmla="*/ 1879733 w 1879733"/>
              <a:gd name="connsiteY5" fmla="*/ 891920 h 891920"/>
              <a:gd name="connsiteX0" fmla="*/ 0 w 1879733"/>
              <a:gd name="connsiteY0" fmla="*/ 880490 h 889243"/>
              <a:gd name="connsiteX1" fmla="*/ 736708 w 1879733"/>
              <a:gd name="connsiteY1" fmla="*/ 572492 h 889243"/>
              <a:gd name="connsiteX2" fmla="*/ 1008889 w 1879733"/>
              <a:gd name="connsiteY2" fmla="*/ 352 h 889243"/>
              <a:gd name="connsiteX3" fmla="*/ 1215164 w 1879733"/>
              <a:gd name="connsiteY3" fmla="*/ 574606 h 889243"/>
              <a:gd name="connsiteX4" fmla="*/ 1879733 w 1879733"/>
              <a:gd name="connsiteY4" fmla="*/ 889243 h 889243"/>
              <a:gd name="connsiteX5" fmla="*/ 1879733 w 1879733"/>
              <a:gd name="connsiteY5" fmla="*/ 889243 h 889243"/>
              <a:gd name="connsiteX0" fmla="*/ 0 w 1788054"/>
              <a:gd name="connsiteY0" fmla="*/ 875418 h 889243"/>
              <a:gd name="connsiteX1" fmla="*/ 645029 w 1788054"/>
              <a:gd name="connsiteY1" fmla="*/ 572492 h 889243"/>
              <a:gd name="connsiteX2" fmla="*/ 917210 w 1788054"/>
              <a:gd name="connsiteY2" fmla="*/ 352 h 889243"/>
              <a:gd name="connsiteX3" fmla="*/ 1123485 w 1788054"/>
              <a:gd name="connsiteY3" fmla="*/ 574606 h 889243"/>
              <a:gd name="connsiteX4" fmla="*/ 1788054 w 1788054"/>
              <a:gd name="connsiteY4" fmla="*/ 889243 h 889243"/>
              <a:gd name="connsiteX5" fmla="*/ 1788054 w 1788054"/>
              <a:gd name="connsiteY5" fmla="*/ 889243 h 889243"/>
              <a:gd name="connsiteX0" fmla="*/ 0 w 1788054"/>
              <a:gd name="connsiteY0" fmla="*/ 876264 h 890089"/>
              <a:gd name="connsiteX1" fmla="*/ 645029 w 1788054"/>
              <a:gd name="connsiteY1" fmla="*/ 573338 h 890089"/>
              <a:gd name="connsiteX2" fmla="*/ 917210 w 1788054"/>
              <a:gd name="connsiteY2" fmla="*/ 1198 h 890089"/>
              <a:gd name="connsiteX3" fmla="*/ 1215165 w 1788054"/>
              <a:gd name="connsiteY3" fmla="*/ 580525 h 890089"/>
              <a:gd name="connsiteX4" fmla="*/ 1788054 w 1788054"/>
              <a:gd name="connsiteY4" fmla="*/ 890089 h 890089"/>
              <a:gd name="connsiteX5" fmla="*/ 1788054 w 1788054"/>
              <a:gd name="connsiteY5" fmla="*/ 890089 h 890089"/>
              <a:gd name="connsiteX0" fmla="*/ 0 w 1788054"/>
              <a:gd name="connsiteY0" fmla="*/ 878800 h 892625"/>
              <a:gd name="connsiteX1" fmla="*/ 690869 w 1788054"/>
              <a:gd name="connsiteY1" fmla="*/ 560657 h 892625"/>
              <a:gd name="connsiteX2" fmla="*/ 917210 w 1788054"/>
              <a:gd name="connsiteY2" fmla="*/ 3734 h 892625"/>
              <a:gd name="connsiteX3" fmla="*/ 1215165 w 1788054"/>
              <a:gd name="connsiteY3" fmla="*/ 583061 h 892625"/>
              <a:gd name="connsiteX4" fmla="*/ 1788054 w 1788054"/>
              <a:gd name="connsiteY4" fmla="*/ 892625 h 892625"/>
              <a:gd name="connsiteX5" fmla="*/ 1788054 w 1788054"/>
              <a:gd name="connsiteY5" fmla="*/ 892625 h 892625"/>
              <a:gd name="connsiteX0" fmla="*/ 0 w 1788054"/>
              <a:gd name="connsiteY0" fmla="*/ 883872 h 897697"/>
              <a:gd name="connsiteX1" fmla="*/ 690869 w 1788054"/>
              <a:gd name="connsiteY1" fmla="*/ 565729 h 897697"/>
              <a:gd name="connsiteX2" fmla="*/ 968144 w 1788054"/>
              <a:gd name="connsiteY2" fmla="*/ 3734 h 897697"/>
              <a:gd name="connsiteX3" fmla="*/ 1215165 w 1788054"/>
              <a:gd name="connsiteY3" fmla="*/ 588133 h 897697"/>
              <a:gd name="connsiteX4" fmla="*/ 1788054 w 1788054"/>
              <a:gd name="connsiteY4" fmla="*/ 897697 h 897697"/>
              <a:gd name="connsiteX5" fmla="*/ 1788054 w 1788054"/>
              <a:gd name="connsiteY5" fmla="*/ 897697 h 897697"/>
              <a:gd name="connsiteX0" fmla="*/ 0 w 1788054"/>
              <a:gd name="connsiteY0" fmla="*/ 880631 h 894456"/>
              <a:gd name="connsiteX1" fmla="*/ 670496 w 1788054"/>
              <a:gd name="connsiteY1" fmla="*/ 587850 h 894456"/>
              <a:gd name="connsiteX2" fmla="*/ 968144 w 1788054"/>
              <a:gd name="connsiteY2" fmla="*/ 493 h 894456"/>
              <a:gd name="connsiteX3" fmla="*/ 1215165 w 1788054"/>
              <a:gd name="connsiteY3" fmla="*/ 584892 h 894456"/>
              <a:gd name="connsiteX4" fmla="*/ 1788054 w 1788054"/>
              <a:gd name="connsiteY4" fmla="*/ 894456 h 894456"/>
              <a:gd name="connsiteX5" fmla="*/ 1788054 w 1788054"/>
              <a:gd name="connsiteY5" fmla="*/ 894456 h 894456"/>
              <a:gd name="connsiteX0" fmla="*/ 0 w 1788054"/>
              <a:gd name="connsiteY0" fmla="*/ 880631 h 894456"/>
              <a:gd name="connsiteX1" fmla="*/ 670496 w 1788054"/>
              <a:gd name="connsiteY1" fmla="*/ 587850 h 894456"/>
              <a:gd name="connsiteX2" fmla="*/ 968144 w 1788054"/>
              <a:gd name="connsiteY2" fmla="*/ 493 h 894456"/>
              <a:gd name="connsiteX3" fmla="*/ 1215165 w 1788054"/>
              <a:gd name="connsiteY3" fmla="*/ 584892 h 894456"/>
              <a:gd name="connsiteX4" fmla="*/ 1433848 w 1788054"/>
              <a:gd name="connsiteY4" fmla="*/ 795762 h 894456"/>
              <a:gd name="connsiteX5" fmla="*/ 1788054 w 1788054"/>
              <a:gd name="connsiteY5" fmla="*/ 894456 h 894456"/>
              <a:gd name="connsiteX6" fmla="*/ 1788054 w 1788054"/>
              <a:gd name="connsiteY6" fmla="*/ 894456 h 894456"/>
              <a:gd name="connsiteX0" fmla="*/ 0 w 1788054"/>
              <a:gd name="connsiteY0" fmla="*/ 880631 h 894456"/>
              <a:gd name="connsiteX1" fmla="*/ 670496 w 1788054"/>
              <a:gd name="connsiteY1" fmla="*/ 587850 h 894456"/>
              <a:gd name="connsiteX2" fmla="*/ 968144 w 1788054"/>
              <a:gd name="connsiteY2" fmla="*/ 493 h 894456"/>
              <a:gd name="connsiteX3" fmla="*/ 1215165 w 1788054"/>
              <a:gd name="connsiteY3" fmla="*/ 584892 h 894456"/>
              <a:gd name="connsiteX4" fmla="*/ 1489875 w 1788054"/>
              <a:gd name="connsiteY4" fmla="*/ 760256 h 894456"/>
              <a:gd name="connsiteX5" fmla="*/ 1788054 w 1788054"/>
              <a:gd name="connsiteY5" fmla="*/ 894456 h 894456"/>
              <a:gd name="connsiteX6" fmla="*/ 1788054 w 1788054"/>
              <a:gd name="connsiteY6" fmla="*/ 894456 h 894456"/>
              <a:gd name="connsiteX0" fmla="*/ 0 w 1788054"/>
              <a:gd name="connsiteY0" fmla="*/ 880631 h 894456"/>
              <a:gd name="connsiteX1" fmla="*/ 486487 w 1788054"/>
              <a:gd name="connsiteY1" fmla="*/ 719676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89875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86487 w 1788054"/>
              <a:gd name="connsiteY1" fmla="*/ 719676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89875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86487 w 1788054"/>
              <a:gd name="connsiteY1" fmla="*/ 719676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89875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40647 w 1788054"/>
              <a:gd name="connsiteY1" fmla="*/ 755183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89875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71207 w 1788054"/>
              <a:gd name="connsiteY1" fmla="*/ 739966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89875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71207 w 1788054"/>
              <a:gd name="connsiteY1" fmla="*/ 739966 h 894456"/>
              <a:gd name="connsiteX2" fmla="*/ 670496 w 1788054"/>
              <a:gd name="connsiteY2" fmla="*/ 587850 h 894456"/>
              <a:gd name="connsiteX3" fmla="*/ 968144 w 1788054"/>
              <a:gd name="connsiteY3" fmla="*/ 493 h 894456"/>
              <a:gd name="connsiteX4" fmla="*/ 1215165 w 1788054"/>
              <a:gd name="connsiteY4" fmla="*/ 584892 h 894456"/>
              <a:gd name="connsiteX5" fmla="*/ 1438941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96553 h 910378"/>
              <a:gd name="connsiteX1" fmla="*/ 471207 w 1788054"/>
              <a:gd name="connsiteY1" fmla="*/ 755888 h 910378"/>
              <a:gd name="connsiteX2" fmla="*/ 726523 w 1788054"/>
              <a:gd name="connsiteY2" fmla="*/ 502324 h 910378"/>
              <a:gd name="connsiteX3" fmla="*/ 968144 w 1788054"/>
              <a:gd name="connsiteY3" fmla="*/ 16415 h 910378"/>
              <a:gd name="connsiteX4" fmla="*/ 1215165 w 1788054"/>
              <a:gd name="connsiteY4" fmla="*/ 600814 h 910378"/>
              <a:gd name="connsiteX5" fmla="*/ 1438941 w 1788054"/>
              <a:gd name="connsiteY5" fmla="*/ 776178 h 910378"/>
              <a:gd name="connsiteX6" fmla="*/ 1788054 w 1788054"/>
              <a:gd name="connsiteY6" fmla="*/ 910378 h 910378"/>
              <a:gd name="connsiteX7" fmla="*/ 1788054 w 1788054"/>
              <a:gd name="connsiteY7" fmla="*/ 910378 h 910378"/>
              <a:gd name="connsiteX0" fmla="*/ 0 w 1788054"/>
              <a:gd name="connsiteY0" fmla="*/ 884858 h 898683"/>
              <a:gd name="connsiteX1" fmla="*/ 471207 w 1788054"/>
              <a:gd name="connsiteY1" fmla="*/ 744193 h 898683"/>
              <a:gd name="connsiteX2" fmla="*/ 726523 w 1788054"/>
              <a:gd name="connsiteY2" fmla="*/ 490629 h 898683"/>
              <a:gd name="connsiteX3" fmla="*/ 968144 w 1788054"/>
              <a:gd name="connsiteY3" fmla="*/ 4720 h 898683"/>
              <a:gd name="connsiteX4" fmla="*/ 1138765 w 1788054"/>
              <a:gd name="connsiteY4" fmla="*/ 462309 h 898683"/>
              <a:gd name="connsiteX5" fmla="*/ 1438941 w 1788054"/>
              <a:gd name="connsiteY5" fmla="*/ 764483 h 898683"/>
              <a:gd name="connsiteX6" fmla="*/ 1788054 w 1788054"/>
              <a:gd name="connsiteY6" fmla="*/ 898683 h 898683"/>
              <a:gd name="connsiteX7" fmla="*/ 1788054 w 1788054"/>
              <a:gd name="connsiteY7" fmla="*/ 898683 h 898683"/>
              <a:gd name="connsiteX0" fmla="*/ 0 w 1788054"/>
              <a:gd name="connsiteY0" fmla="*/ 880631 h 894456"/>
              <a:gd name="connsiteX1" fmla="*/ 471207 w 1788054"/>
              <a:gd name="connsiteY1" fmla="*/ 739966 h 894456"/>
              <a:gd name="connsiteX2" fmla="*/ 726523 w 1788054"/>
              <a:gd name="connsiteY2" fmla="*/ 486402 h 894456"/>
              <a:gd name="connsiteX3" fmla="*/ 968144 w 1788054"/>
              <a:gd name="connsiteY3" fmla="*/ 493 h 894456"/>
              <a:gd name="connsiteX4" fmla="*/ 1143858 w 1788054"/>
              <a:gd name="connsiteY4" fmla="*/ 483445 h 894456"/>
              <a:gd name="connsiteX5" fmla="*/ 1438941 w 1788054"/>
              <a:gd name="connsiteY5" fmla="*/ 760256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71207 w 1788054"/>
              <a:gd name="connsiteY1" fmla="*/ 739966 h 894456"/>
              <a:gd name="connsiteX2" fmla="*/ 726523 w 1788054"/>
              <a:gd name="connsiteY2" fmla="*/ 486402 h 894456"/>
              <a:gd name="connsiteX3" fmla="*/ 968144 w 1788054"/>
              <a:gd name="connsiteY3" fmla="*/ 493 h 894456"/>
              <a:gd name="connsiteX4" fmla="*/ 1143858 w 1788054"/>
              <a:gd name="connsiteY4" fmla="*/ 483445 h 894456"/>
              <a:gd name="connsiteX5" fmla="*/ 1377822 w 1788054"/>
              <a:gd name="connsiteY5" fmla="*/ 704460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466114 w 1788054"/>
              <a:gd name="connsiteY1" fmla="*/ 704459 h 894456"/>
              <a:gd name="connsiteX2" fmla="*/ 726523 w 1788054"/>
              <a:gd name="connsiteY2" fmla="*/ 486402 h 894456"/>
              <a:gd name="connsiteX3" fmla="*/ 968144 w 1788054"/>
              <a:gd name="connsiteY3" fmla="*/ 493 h 894456"/>
              <a:gd name="connsiteX4" fmla="*/ 1143858 w 1788054"/>
              <a:gd name="connsiteY4" fmla="*/ 483445 h 894456"/>
              <a:gd name="connsiteX5" fmla="*/ 1377822 w 1788054"/>
              <a:gd name="connsiteY5" fmla="*/ 704460 h 894456"/>
              <a:gd name="connsiteX6" fmla="*/ 1788054 w 1788054"/>
              <a:gd name="connsiteY6" fmla="*/ 894456 h 894456"/>
              <a:gd name="connsiteX7" fmla="*/ 1788054 w 1788054"/>
              <a:gd name="connsiteY7" fmla="*/ 894456 h 894456"/>
              <a:gd name="connsiteX0" fmla="*/ 0 w 1788054"/>
              <a:gd name="connsiteY0" fmla="*/ 880631 h 894456"/>
              <a:gd name="connsiteX1" fmla="*/ 2983 w 1788054"/>
              <a:gd name="connsiteY1" fmla="*/ 874901 h 894456"/>
              <a:gd name="connsiteX2" fmla="*/ 466114 w 1788054"/>
              <a:gd name="connsiteY2" fmla="*/ 704459 h 894456"/>
              <a:gd name="connsiteX3" fmla="*/ 726523 w 1788054"/>
              <a:gd name="connsiteY3" fmla="*/ 486402 h 894456"/>
              <a:gd name="connsiteX4" fmla="*/ 968144 w 1788054"/>
              <a:gd name="connsiteY4" fmla="*/ 493 h 894456"/>
              <a:gd name="connsiteX5" fmla="*/ 1143858 w 1788054"/>
              <a:gd name="connsiteY5" fmla="*/ 483445 h 894456"/>
              <a:gd name="connsiteX6" fmla="*/ 1377822 w 1788054"/>
              <a:gd name="connsiteY6" fmla="*/ 704460 h 894456"/>
              <a:gd name="connsiteX7" fmla="*/ 1788054 w 1788054"/>
              <a:gd name="connsiteY7" fmla="*/ 894456 h 894456"/>
              <a:gd name="connsiteX8" fmla="*/ 1788054 w 1788054"/>
              <a:gd name="connsiteY8" fmla="*/ 894456 h 894456"/>
              <a:gd name="connsiteX0" fmla="*/ 0 w 1788054"/>
              <a:gd name="connsiteY0" fmla="*/ 880631 h 1059238"/>
              <a:gd name="connsiteX1" fmla="*/ 33833 w 1788054"/>
              <a:gd name="connsiteY1" fmla="*/ 1059238 h 1059238"/>
              <a:gd name="connsiteX2" fmla="*/ 466114 w 1788054"/>
              <a:gd name="connsiteY2" fmla="*/ 704459 h 1059238"/>
              <a:gd name="connsiteX3" fmla="*/ 726523 w 1788054"/>
              <a:gd name="connsiteY3" fmla="*/ 486402 h 1059238"/>
              <a:gd name="connsiteX4" fmla="*/ 968144 w 1788054"/>
              <a:gd name="connsiteY4" fmla="*/ 493 h 1059238"/>
              <a:gd name="connsiteX5" fmla="*/ 1143858 w 1788054"/>
              <a:gd name="connsiteY5" fmla="*/ 483445 h 1059238"/>
              <a:gd name="connsiteX6" fmla="*/ 1377822 w 1788054"/>
              <a:gd name="connsiteY6" fmla="*/ 704460 h 1059238"/>
              <a:gd name="connsiteX7" fmla="*/ 1788054 w 1788054"/>
              <a:gd name="connsiteY7" fmla="*/ 894456 h 1059238"/>
              <a:gd name="connsiteX8" fmla="*/ 1788054 w 1788054"/>
              <a:gd name="connsiteY8" fmla="*/ 894456 h 1059238"/>
              <a:gd name="connsiteX0" fmla="*/ 27866 w 1754221"/>
              <a:gd name="connsiteY0" fmla="*/ 863563 h 1059238"/>
              <a:gd name="connsiteX1" fmla="*/ 0 w 1754221"/>
              <a:gd name="connsiteY1" fmla="*/ 1059238 h 1059238"/>
              <a:gd name="connsiteX2" fmla="*/ 432281 w 1754221"/>
              <a:gd name="connsiteY2" fmla="*/ 704459 h 1059238"/>
              <a:gd name="connsiteX3" fmla="*/ 692690 w 1754221"/>
              <a:gd name="connsiteY3" fmla="*/ 486402 h 1059238"/>
              <a:gd name="connsiteX4" fmla="*/ 934311 w 1754221"/>
              <a:gd name="connsiteY4" fmla="*/ 493 h 1059238"/>
              <a:gd name="connsiteX5" fmla="*/ 1110025 w 1754221"/>
              <a:gd name="connsiteY5" fmla="*/ 483445 h 1059238"/>
              <a:gd name="connsiteX6" fmla="*/ 1343989 w 1754221"/>
              <a:gd name="connsiteY6" fmla="*/ 704460 h 1059238"/>
              <a:gd name="connsiteX7" fmla="*/ 1754221 w 1754221"/>
              <a:gd name="connsiteY7" fmla="*/ 894456 h 1059238"/>
              <a:gd name="connsiteX8" fmla="*/ 1754221 w 1754221"/>
              <a:gd name="connsiteY8" fmla="*/ 894456 h 1059238"/>
              <a:gd name="connsiteX0" fmla="*/ 0 w 1726355"/>
              <a:gd name="connsiteY0" fmla="*/ 863563 h 894456"/>
              <a:gd name="connsiteX1" fmla="*/ 404415 w 1726355"/>
              <a:gd name="connsiteY1" fmla="*/ 704459 h 894456"/>
              <a:gd name="connsiteX2" fmla="*/ 664824 w 1726355"/>
              <a:gd name="connsiteY2" fmla="*/ 486402 h 894456"/>
              <a:gd name="connsiteX3" fmla="*/ 906445 w 1726355"/>
              <a:gd name="connsiteY3" fmla="*/ 493 h 894456"/>
              <a:gd name="connsiteX4" fmla="*/ 1082159 w 1726355"/>
              <a:gd name="connsiteY4" fmla="*/ 483445 h 894456"/>
              <a:gd name="connsiteX5" fmla="*/ 1316123 w 1726355"/>
              <a:gd name="connsiteY5" fmla="*/ 704460 h 894456"/>
              <a:gd name="connsiteX6" fmla="*/ 1726355 w 1726355"/>
              <a:gd name="connsiteY6" fmla="*/ 894456 h 894456"/>
              <a:gd name="connsiteX7" fmla="*/ 1726355 w 1726355"/>
              <a:gd name="connsiteY7" fmla="*/ 894456 h 894456"/>
              <a:gd name="connsiteX0" fmla="*/ 0 w 1733210"/>
              <a:gd name="connsiteY0" fmla="*/ 890872 h 894456"/>
              <a:gd name="connsiteX1" fmla="*/ 411270 w 1733210"/>
              <a:gd name="connsiteY1" fmla="*/ 704459 h 894456"/>
              <a:gd name="connsiteX2" fmla="*/ 671679 w 1733210"/>
              <a:gd name="connsiteY2" fmla="*/ 486402 h 894456"/>
              <a:gd name="connsiteX3" fmla="*/ 913300 w 1733210"/>
              <a:gd name="connsiteY3" fmla="*/ 493 h 894456"/>
              <a:gd name="connsiteX4" fmla="*/ 1089014 w 1733210"/>
              <a:gd name="connsiteY4" fmla="*/ 483445 h 894456"/>
              <a:gd name="connsiteX5" fmla="*/ 1322978 w 1733210"/>
              <a:gd name="connsiteY5" fmla="*/ 704460 h 894456"/>
              <a:gd name="connsiteX6" fmla="*/ 1733210 w 1733210"/>
              <a:gd name="connsiteY6" fmla="*/ 894456 h 894456"/>
              <a:gd name="connsiteX7" fmla="*/ 1733210 w 1733210"/>
              <a:gd name="connsiteY7" fmla="*/ 894456 h 894456"/>
              <a:gd name="connsiteX0" fmla="*/ 0 w 1722927"/>
              <a:gd name="connsiteY0" fmla="*/ 894286 h 894456"/>
              <a:gd name="connsiteX1" fmla="*/ 400987 w 1722927"/>
              <a:gd name="connsiteY1" fmla="*/ 704459 h 894456"/>
              <a:gd name="connsiteX2" fmla="*/ 661396 w 1722927"/>
              <a:gd name="connsiteY2" fmla="*/ 486402 h 894456"/>
              <a:gd name="connsiteX3" fmla="*/ 903017 w 1722927"/>
              <a:gd name="connsiteY3" fmla="*/ 493 h 894456"/>
              <a:gd name="connsiteX4" fmla="*/ 1078731 w 1722927"/>
              <a:gd name="connsiteY4" fmla="*/ 483445 h 894456"/>
              <a:gd name="connsiteX5" fmla="*/ 1312695 w 1722927"/>
              <a:gd name="connsiteY5" fmla="*/ 704460 h 894456"/>
              <a:gd name="connsiteX6" fmla="*/ 1722927 w 1722927"/>
              <a:gd name="connsiteY6" fmla="*/ 894456 h 894456"/>
              <a:gd name="connsiteX7" fmla="*/ 1722927 w 1722927"/>
              <a:gd name="connsiteY7" fmla="*/ 894456 h 89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927" h="894456">
                <a:moveTo>
                  <a:pt x="0" y="894286"/>
                </a:moveTo>
                <a:lnTo>
                  <a:pt x="400987" y="704459"/>
                </a:lnTo>
                <a:cubicBezTo>
                  <a:pt x="517829" y="625228"/>
                  <a:pt x="577724" y="603730"/>
                  <a:pt x="661396" y="486402"/>
                </a:cubicBezTo>
                <a:cubicBezTo>
                  <a:pt x="745068" y="369074"/>
                  <a:pt x="833461" y="986"/>
                  <a:pt x="903017" y="493"/>
                </a:cubicBezTo>
                <a:cubicBezTo>
                  <a:pt x="972573" y="0"/>
                  <a:pt x="1010451" y="366117"/>
                  <a:pt x="1078731" y="483445"/>
                </a:cubicBezTo>
                <a:cubicBezTo>
                  <a:pt x="1147011" y="600773"/>
                  <a:pt x="1205329" y="635958"/>
                  <a:pt x="1312695" y="704460"/>
                </a:cubicBezTo>
                <a:cubicBezTo>
                  <a:pt x="1420061" y="772962"/>
                  <a:pt x="1674080" y="873780"/>
                  <a:pt x="1722927" y="894456"/>
                </a:cubicBezTo>
                <a:lnTo>
                  <a:pt x="1722927" y="894456"/>
                </a:lnTo>
              </a:path>
            </a:pathLst>
          </a:cu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Test to cover the space of librations/longitudes/latitudes</a:t>
            </a:r>
          </a:p>
          <a:p>
            <a:pPr lvl="1"/>
            <a:r>
              <a:rPr lang="en-US" sz="2400" dirty="0" smtClean="0"/>
              <a:t>One squared SRF at 550nm with 1nm (TBC) or close to monochromatic</a:t>
            </a:r>
          </a:p>
          <a:p>
            <a:pPr lvl="1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Spectral tests:</a:t>
            </a:r>
          </a:p>
          <a:p>
            <a:pPr lvl="1"/>
            <a:r>
              <a:rPr lang="en-US" sz="2400" dirty="0" smtClean="0"/>
              <a:t>On a reduced sub-set of geometries 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18365" y="968990"/>
            <a:ext cx="9485194" cy="4708478"/>
          </a:xfrm>
          <a:prstGeom prst="roundRect">
            <a:avLst>
              <a:gd name="adj" fmla="val 6232"/>
            </a:avLst>
          </a:prstGeom>
          <a:solidFill>
            <a:srgbClr val="E40D08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Set the framework for the cases:</a:t>
            </a:r>
          </a:p>
          <a:p>
            <a:pPr lvl="1"/>
            <a:r>
              <a:rPr lang="en-US" sz="2800" dirty="0" smtClean="0"/>
              <a:t>Define the SRFs</a:t>
            </a:r>
          </a:p>
          <a:p>
            <a:pPr lvl="1"/>
            <a:r>
              <a:rPr lang="en-US" sz="2800" dirty="0" smtClean="0"/>
              <a:t>Define the geometries:</a:t>
            </a:r>
          </a:p>
          <a:p>
            <a:pPr lvl="2"/>
            <a:r>
              <a:rPr lang="en-US" dirty="0" smtClean="0"/>
              <a:t>Large number of cases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 Define a template file + code to adjust the template to the various cases + scripts to run the benchmark</a:t>
            </a:r>
          </a:p>
          <a:p>
            <a:r>
              <a:rPr lang="en-US" sz="2800" dirty="0" smtClean="0">
                <a:sym typeface="Wingdings" pitchFamily="2" charset="2"/>
              </a:rPr>
              <a:t>Preparation of the documentation</a:t>
            </a:r>
          </a:p>
          <a:p>
            <a:r>
              <a:rPr lang="en-US" sz="2800" dirty="0" smtClean="0">
                <a:sym typeface="Wingdings" pitchFamily="2" charset="2"/>
              </a:rPr>
              <a:t>Run the benchmark with the ROLO and GIRO to </a:t>
            </a:r>
            <a:r>
              <a:rPr lang="en-US" sz="2800" dirty="0" err="1" smtClean="0">
                <a:sym typeface="Wingdings" pitchFamily="2" charset="2"/>
              </a:rPr>
              <a:t>finalise</a:t>
            </a:r>
            <a:r>
              <a:rPr lang="en-US" sz="2800" dirty="0" smtClean="0">
                <a:sym typeface="Wingdings" pitchFamily="2" charset="2"/>
              </a:rPr>
              <a:t> the traceability</a:t>
            </a:r>
          </a:p>
          <a:p>
            <a:r>
              <a:rPr lang="en-US" sz="2800" dirty="0" smtClean="0">
                <a:sym typeface="Wingdings" pitchFamily="2" charset="2"/>
              </a:rPr>
              <a:t>Prepare a paper to serve a reference for the GIRO</a:t>
            </a:r>
          </a:p>
          <a:p>
            <a:pPr lvl="2">
              <a:buNone/>
            </a:pPr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06989" y="5704782"/>
            <a:ext cx="9485194" cy="532245"/>
          </a:xfrm>
          <a:prstGeom prst="roundRect">
            <a:avLst>
              <a:gd name="adj" fmla="val 39567"/>
            </a:avLst>
          </a:prstGeom>
          <a:solidFill>
            <a:srgbClr val="09E333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6700" y="992188"/>
            <a:ext cx="9447213" cy="539115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Set the framework for the cases</a:t>
            </a:r>
            <a:endParaRPr lang="en-US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Preparation of the documentation</a:t>
            </a:r>
          </a:p>
          <a:p>
            <a:pPr marL="252000" lvl="2" indent="-252000">
              <a:spcBef>
                <a:spcPts val="0"/>
              </a:spcBef>
              <a:buNone/>
            </a:pPr>
            <a:r>
              <a:rPr lang="en-US" dirty="0" smtClean="0">
                <a:ea typeface="+mn-ea"/>
                <a:sym typeface="Wingdings" pitchFamily="2" charset="2"/>
              </a:rPr>
              <a:t>		 Early August 2017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r>
              <a:rPr lang="en-US" sz="2800" dirty="0" err="1" smtClean="0">
                <a:sym typeface="Wingdings" pitchFamily="2" charset="2"/>
              </a:rPr>
              <a:t>Finalising</a:t>
            </a:r>
            <a:r>
              <a:rPr lang="en-US" sz="2800" dirty="0" smtClean="0">
                <a:sym typeface="Wingdings" pitchFamily="2" charset="2"/>
              </a:rPr>
              <a:t> the traceability of the GIRO to the ROLO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 Early September 2017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 Would allow others groups to test their 	implementations against the GIRO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 Discussions at the LCWS ?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Prepare a paper to serve a reference for the GIRO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 2018</a:t>
            </a:r>
            <a:endParaRPr lang="en-GB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32" y="919036"/>
            <a:ext cx="9447213" cy="539115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Thank you</a:t>
            </a:r>
            <a:endParaRPr lang="en-GB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Viewgraph Landscape Template.pptx" id="{74D11CF4-821E-403E-9F47-D1CEF346C37C}" vid="{61053D81-3F94-49E3-A8DF-5890507228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376</TotalTime>
  <Words>232</Words>
  <Application>Microsoft Office PowerPoint</Application>
  <PresentationFormat>A4 Paper (210x297 mm)</PresentationFormat>
  <Paragraphs>65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Viewgraph Landscape Template</vt:lpstr>
      <vt:lpstr>Clip</vt:lpstr>
      <vt:lpstr>Slide 1</vt:lpstr>
      <vt:lpstr>Scope and purpose</vt:lpstr>
      <vt:lpstr>Parameters to vary</vt:lpstr>
      <vt:lpstr>Parameters to vary</vt:lpstr>
      <vt:lpstr>Cases</vt:lpstr>
      <vt:lpstr>Next steps</vt:lpstr>
      <vt:lpstr>Planning</vt:lpstr>
      <vt:lpstr>Slide 8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Sebastien Wagner</dc:creator>
  <cp:lastModifiedBy>Sebastien Wagner</cp:lastModifiedBy>
  <cp:revision>55</cp:revision>
  <cp:lastPrinted>2006-03-06T14:11:17Z</cp:lastPrinted>
  <dcterms:created xsi:type="dcterms:W3CDTF">2017-03-13T13:20:35Z</dcterms:created>
  <dcterms:modified xsi:type="dcterms:W3CDTF">2017-03-23T05:45:22Z</dcterms:modified>
</cp:coreProperties>
</file>