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3" r:id="rId3"/>
    <p:sldId id="420" r:id="rId4"/>
    <p:sldId id="379" r:id="rId5"/>
    <p:sldId id="380" r:id="rId6"/>
    <p:sldId id="381" r:id="rId7"/>
    <p:sldId id="416" r:id="rId8"/>
    <p:sldId id="415" r:id="rId9"/>
    <p:sldId id="417" r:id="rId10"/>
    <p:sldId id="418" r:id="rId11"/>
    <p:sldId id="419" r:id="rId12"/>
    <p:sldId id="382" r:id="rId13"/>
    <p:sldId id="385" r:id="rId14"/>
    <p:sldId id="383" r:id="rId15"/>
    <p:sldId id="384" r:id="rId16"/>
    <p:sldId id="391" r:id="rId17"/>
    <p:sldId id="412" r:id="rId18"/>
  </p:sldIdLst>
  <p:sldSz cx="12192000" cy="6858000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441" userDrawn="1">
          <p15:clr>
            <a:srgbClr val="A4A3A4"/>
          </p15:clr>
        </p15:guide>
        <p15:guide id="11" pos="1122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1753" userDrawn="1">
          <p15:clr>
            <a:srgbClr val="A4A3A4"/>
          </p15:clr>
        </p15:guide>
        <p15:guide id="15" pos="495" userDrawn="1">
          <p15:clr>
            <a:srgbClr val="A4A3A4"/>
          </p15:clr>
        </p15:guide>
        <p15:guide id="16" pos="2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2DADE"/>
    <a:srgbClr val="4E0B55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5355" autoAdjust="0"/>
  </p:normalViewPr>
  <p:slideViewPr>
    <p:cSldViewPr snapToGrid="0">
      <p:cViewPr varScale="1">
        <p:scale>
          <a:sx n="87" d="100"/>
          <a:sy n="87" d="100"/>
        </p:scale>
        <p:origin x="672" y="77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441"/>
        <p:guide pos="1122"/>
        <p:guide pos="6005"/>
        <p:guide pos="6838"/>
        <p:guide pos="1753"/>
        <p:guide pos="495"/>
        <p:guide pos="2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98BE994-7E1D-4B74-A0AB-6447C27BAAA1}" type="datetime4">
              <a:rPr lang="en-GB"/>
              <a:pPr>
                <a:defRPr/>
              </a:pPr>
              <a:t>23 March 2017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3074629-B39C-44A2-9073-D9DE82F215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255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28A4BDC-EC44-46D1-993C-E507C117F681}" type="datetime4">
              <a:rPr lang="en-GB"/>
              <a:pPr>
                <a:defRPr/>
              </a:pPr>
              <a:t>23 March 2017</a:t>
            </a:fld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2950"/>
            <a:ext cx="6615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EBF27B-5CB3-489D-AFAE-7A2AA4126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266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38CB1-C8FF-4E5E-A4BD-5CC7FB3C6B20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2950"/>
            <a:ext cx="6615112" cy="37226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9396F8-A9FE-4918-B2E2-A2304C457091}" type="datetime4">
              <a:rPr lang="en-GB" smtClean="0"/>
              <a:pPr/>
              <a:t>23 March 2017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4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반사도는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VZA</a:t>
            </a:r>
            <a:r>
              <a:rPr lang="ko-KR" altLang="en-US" dirty="0" smtClean="0"/>
              <a:t>가 증가함에 따라 감소함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COT 100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VZA</a:t>
            </a:r>
            <a:r>
              <a:rPr lang="ko-KR" altLang="en-US" dirty="0" smtClean="0"/>
              <a:t>의 변화</a:t>
            </a:r>
            <a:r>
              <a:rPr lang="en-US" altLang="ko-KR" dirty="0" smtClean="0"/>
              <a:t>(0~60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따라 </a:t>
            </a:r>
            <a:r>
              <a:rPr lang="en-US" altLang="ko-KR" dirty="0" smtClean="0"/>
              <a:t>BRF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0.82~1</a:t>
            </a:r>
            <a:r>
              <a:rPr lang="ko-KR" altLang="en-US" dirty="0" smtClean="0"/>
              <a:t>까지 변화함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04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987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33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67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00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615112" cy="3722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47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6" y="185739"/>
            <a:ext cx="5334000" cy="21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" y="0"/>
            <a:ext cx="10972800" cy="8171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669986" y="786214"/>
            <a:ext cx="10912415" cy="5395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544" y="18242"/>
            <a:ext cx="1937385" cy="7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469042" y="6592888"/>
            <a:ext cx="771964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US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   </a:t>
            </a:r>
            <a:r>
              <a:rPr lang="en-GB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CA31D592-4D83-4517-9884-F2C159147DA8}" type="slidenum">
              <a:rPr lang="en-GB"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GB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5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avi"/><Relationship Id="rId7" Type="http://schemas.openxmlformats.org/officeDocument/2006/relationships/image" Target="../media/image9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303507" y="2494404"/>
            <a:ext cx="9766570" cy="1831974"/>
          </a:xfrm>
        </p:spPr>
        <p:txBody>
          <a:bodyPr/>
          <a:lstStyle/>
          <a:p>
            <a: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Sensitivity </a:t>
            </a:r>
            <a:r>
              <a:rPr lang="en-US" altLang="ko-KR" sz="5400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of BRDF model </a:t>
            </a:r>
            <a: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/>
            </a:r>
            <a:b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</a:br>
            <a: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in </a:t>
            </a:r>
            <a:r>
              <a:rPr lang="en-US" altLang="ko-KR" sz="5400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RTM DCC </a:t>
            </a:r>
            <a:r>
              <a:rPr lang="en-US" altLang="ko-KR" sz="5400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calculation</a:t>
            </a:r>
            <a:endParaRPr lang="en-GB" sz="5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23872" y="90101"/>
            <a:ext cx="594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3872" y="90101"/>
            <a:ext cx="594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1362" y="86037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2016.08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Reflectance comparison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(Baum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MIE)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530489" y="733372"/>
            <a:ext cx="7530258" cy="6124629"/>
            <a:chOff x="1387489" y="700419"/>
            <a:chExt cx="7530258" cy="6124629"/>
          </a:xfrm>
        </p:grpSpPr>
        <p:grpSp>
          <p:nvGrpSpPr>
            <p:cNvPr id="2" name="그룹 1"/>
            <p:cNvGrpSpPr/>
            <p:nvPr/>
          </p:nvGrpSpPr>
          <p:grpSpPr>
            <a:xfrm>
              <a:off x="1387489" y="766120"/>
              <a:ext cx="7530258" cy="6058928"/>
              <a:chOff x="1387489" y="766120"/>
              <a:chExt cx="7530258" cy="6058928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259"/>
              <a:stretch/>
            </p:blipFill>
            <p:spPr>
              <a:xfrm>
                <a:off x="1387489" y="3690641"/>
                <a:ext cx="3510000" cy="3134407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9" b="2430"/>
              <a:stretch/>
            </p:blipFill>
            <p:spPr>
              <a:xfrm>
                <a:off x="1387489" y="766120"/>
                <a:ext cx="3510000" cy="3118584"/>
              </a:xfrm>
              <a:prstGeom prst="rect">
                <a:avLst/>
              </a:prstGeom>
            </p:spPr>
          </p:pic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259"/>
              <a:stretch/>
            </p:blipFill>
            <p:spPr>
              <a:xfrm>
                <a:off x="5407747" y="3690641"/>
                <a:ext cx="3510000" cy="3134407"/>
              </a:xfrm>
              <a:prstGeom prst="rect">
                <a:avLst/>
              </a:prstGeom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4" b="2253"/>
              <a:stretch/>
            </p:blipFill>
            <p:spPr>
              <a:xfrm>
                <a:off x="5407747" y="766120"/>
                <a:ext cx="3510000" cy="311858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376895" y="700419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Baum BRDF</a:t>
              </a:r>
              <a:endParaRPr lang="ko-KR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468" y="700419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MIE BRDF</a:t>
              </a:r>
              <a:endParaRPr lang="ko-KR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BRDF comp (Baum </a:t>
            </a:r>
            <a:r>
              <a:rPr lang="en-US" altLang="ko-K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 MIE)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358" y="1254821"/>
            <a:ext cx="896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DCC calibration results</a:t>
            </a:r>
            <a:endParaRPr lang="ko-KR" alt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337469" y="1951770"/>
          <a:ext cx="9517062" cy="223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61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900" b="1" dirty="0" err="1" smtClean="0">
                          <a:latin typeface="Arial" pitchFamily="34" charset="0"/>
                          <a:cs typeface="Arial" pitchFamily="34" charset="0"/>
                        </a:rPr>
                        <a:t>COMS_cal</a:t>
                      </a:r>
                      <a:r>
                        <a:rPr lang="en-US" altLang="ko-KR" sz="19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altLang="ko-KR" sz="19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9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altLang="ko-KR" sz="19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9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COMS_Obs</a:t>
                      </a:r>
                      <a:r>
                        <a:rPr lang="en-US" altLang="ko-KR" sz="1900" b="1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altLang="ko-KR" sz="19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BAUM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MIE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1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Radiance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STDV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12.522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15.739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5351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Arial" pitchFamily="34" charset="0"/>
                          <a:cs typeface="Arial" pitchFamily="34" charset="0"/>
                        </a:rPr>
                        <a:t>Mean_bias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54.323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49.855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1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Reflectance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STDV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0.026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0.033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Arial" pitchFamily="34" charset="0"/>
                          <a:cs typeface="Arial" pitchFamily="34" charset="0"/>
                        </a:rPr>
                        <a:t>Mean_bias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0.152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0.141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1362" y="86037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2016.08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355911" y="4943614"/>
          <a:ext cx="951706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78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9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BAUM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MIE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8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Reflectance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Arial" pitchFamily="34" charset="0"/>
                          <a:cs typeface="Arial" pitchFamily="34" charset="0"/>
                        </a:rPr>
                        <a:t>Mean_Cal</a:t>
                      </a:r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0.987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0.975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err="1" smtClean="0">
                          <a:latin typeface="Arial" pitchFamily="34" charset="0"/>
                          <a:cs typeface="Arial" pitchFamily="34" charset="0"/>
                        </a:rPr>
                        <a:t>Mean_Obs</a:t>
                      </a:r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0.834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0.834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3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3" y="1581556"/>
            <a:ext cx="7421750" cy="450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BRDF sensitivity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(Three SRFs)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594" y="6581003"/>
            <a:ext cx="276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SRF : Spectral Response Function</a:t>
            </a:r>
            <a:endParaRPr lang="ko-KR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76958"/>
              </p:ext>
            </p:extLst>
          </p:nvPr>
        </p:nvGraphicFramePr>
        <p:xfrm>
          <a:off x="7775725" y="1936863"/>
          <a:ext cx="4053110" cy="264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Type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Wavelength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Fixed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en-US" altLang="ko-KR" sz="2400" dirty="0" smtClean="0"/>
                        <a:t>SRF = 1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0.5 – 0.85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COMS SRF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0.5 – 0.85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AHI SRF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0.582 – 0.694</a:t>
                      </a:r>
                      <a:endParaRPr lang="ko-KR" altLang="en-US" sz="2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939" y="959858"/>
            <a:ext cx="922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types </a:t>
            </a: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RTM SRF with BRDF model </a:t>
            </a:r>
            <a:r>
              <a:rPr lang="en-US" altLang="ko-KR" sz="2800" b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(Baum)</a:t>
            </a:r>
            <a:r>
              <a:rPr lang="en-US" altLang="ko-KR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BRDF comparison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(COMS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AHI SRF)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47863" y="1128404"/>
            <a:ext cx="9659566" cy="5466945"/>
            <a:chOff x="818541" y="1439205"/>
            <a:chExt cx="8346927" cy="4475422"/>
          </a:xfrm>
        </p:grpSpPr>
        <p:grpSp>
          <p:nvGrpSpPr>
            <p:cNvPr id="3" name="그룹 2"/>
            <p:cNvGrpSpPr/>
            <p:nvPr/>
          </p:nvGrpSpPr>
          <p:grpSpPr>
            <a:xfrm>
              <a:off x="818541" y="1439205"/>
              <a:ext cx="8346927" cy="3853848"/>
              <a:chOff x="818541" y="1439205"/>
              <a:chExt cx="8346927" cy="3853848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818541" y="1439205"/>
                <a:ext cx="4012714" cy="3853848"/>
                <a:chOff x="755576" y="870896"/>
                <a:chExt cx="3704044" cy="3853848"/>
              </a:xfrm>
            </p:grpSpPr>
            <p:grpSp>
              <p:nvGrpSpPr>
                <p:cNvPr id="11" name="그룹 10"/>
                <p:cNvGrpSpPr/>
                <p:nvPr/>
              </p:nvGrpSpPr>
              <p:grpSpPr>
                <a:xfrm>
                  <a:off x="755576" y="1124744"/>
                  <a:ext cx="3704044" cy="3600000"/>
                  <a:chOff x="899592" y="764704"/>
                  <a:chExt cx="3600000" cy="3600000"/>
                </a:xfrm>
              </p:grpSpPr>
              <p:pic>
                <p:nvPicPr>
                  <p:cNvPr id="6" name="그림 5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9592" y="764704"/>
                    <a:ext cx="3600000" cy="3600000"/>
                  </a:xfrm>
                  <a:prstGeom prst="rect">
                    <a:avLst/>
                  </a:prstGeom>
                </p:spPr>
              </p:pic>
              <p:sp>
                <p:nvSpPr>
                  <p:cNvPr id="7" name="직사각형 6"/>
                  <p:cNvSpPr/>
                  <p:nvPr/>
                </p:nvSpPr>
                <p:spPr>
                  <a:xfrm>
                    <a:off x="3663748" y="908720"/>
                    <a:ext cx="43204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1313456" y="870896"/>
                  <a:ext cx="2588284" cy="6001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COMS BRDF</a:t>
                  </a:r>
                </a:p>
                <a:p>
                  <a:pPr algn="ctr"/>
                  <a:r>
                    <a:rPr lang="en-US" altLang="ko-KR" sz="16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COT(200), Re(20), SZA(30)</a:t>
                  </a:r>
                  <a:endParaRPr lang="ko-KR" altLang="en-US" sz="16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5152754" y="1439205"/>
                <a:ext cx="4012714" cy="3853848"/>
                <a:chOff x="4756388" y="870896"/>
                <a:chExt cx="3704044" cy="3853848"/>
              </a:xfrm>
            </p:grpSpPr>
            <p:grpSp>
              <p:nvGrpSpPr>
                <p:cNvPr id="9" name="그룹 8"/>
                <p:cNvGrpSpPr/>
                <p:nvPr/>
              </p:nvGrpSpPr>
              <p:grpSpPr>
                <a:xfrm>
                  <a:off x="4756388" y="1124744"/>
                  <a:ext cx="3704044" cy="3600000"/>
                  <a:chOff x="4788024" y="764704"/>
                  <a:chExt cx="3600000" cy="3600000"/>
                </a:xfrm>
              </p:grpSpPr>
              <p:pic>
                <p:nvPicPr>
                  <p:cNvPr id="5" name="그림 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8024" y="764704"/>
                    <a:ext cx="3600000" cy="3600000"/>
                  </a:xfrm>
                  <a:prstGeom prst="rect">
                    <a:avLst/>
                  </a:prstGeom>
                </p:spPr>
              </p:pic>
              <p:sp>
                <p:nvSpPr>
                  <p:cNvPr id="8" name="직사각형 7"/>
                  <p:cNvSpPr/>
                  <p:nvPr/>
                </p:nvSpPr>
                <p:spPr>
                  <a:xfrm>
                    <a:off x="7482550" y="908720"/>
                    <a:ext cx="50869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314268" y="870896"/>
                  <a:ext cx="2588284" cy="6001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AHI BRDF</a:t>
                  </a:r>
                </a:p>
                <a:p>
                  <a:pPr algn="ctr"/>
                  <a:r>
                    <a:rPr lang="en-US" altLang="ko-KR" sz="165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COT(200), Re(20), SZA(30)</a:t>
                  </a:r>
                  <a:endParaRPr lang="ko-KR" altLang="en-US" sz="165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017625" y="5545295"/>
              <a:ext cx="1395144" cy="302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Mean = </a:t>
              </a:r>
              <a:r>
                <a:rPr lang="en-US" altLang="ko-KR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0.967</a:t>
              </a:r>
              <a:endParaRPr lang="ko-KR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351837" y="5545295"/>
              <a:ext cx="1614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Mean = 0.955</a:t>
              </a:r>
              <a:endParaRPr lang="ko-KR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Radiance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(AHI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COMS SRF)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31131" y="943201"/>
                <a:ext cx="96682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Comparison </a:t>
                </a:r>
                <a:r>
                  <a:rPr lang="en-US" altLang="ko-KR" sz="2400" dirty="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rPr>
                  <a:t>radiance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between </a:t>
                </a:r>
                <a:r>
                  <a:rPr lang="en-US" altLang="ko-KR" sz="24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AHI SRF 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altLang="ko-KR" sz="24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COMS SRF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altLang="ko-KR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Fixed COT=200,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=20</a:t>
                </a:r>
                <a14:m>
                  <m:oMath xmlns:m="http://schemas.openxmlformats.org/officeDocument/2006/math">
                    <m:r>
                      <a:rPr lang="ko-KR" altLang="en-US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altLang="ko-KR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ko-KR" alt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31" y="943201"/>
                <a:ext cx="9668239" cy="830997"/>
              </a:xfrm>
              <a:prstGeom prst="rect">
                <a:avLst/>
              </a:prstGeom>
              <a:blipFill>
                <a:blip r:embed="rId3"/>
                <a:stretch>
                  <a:fillRect l="-820" t="-5147" b="-16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031131" y="1771102"/>
            <a:ext cx="10418324" cy="4911800"/>
            <a:chOff x="361390" y="1771103"/>
            <a:chExt cx="9295000" cy="4154886"/>
          </a:xfrm>
        </p:grpSpPr>
        <p:grpSp>
          <p:nvGrpSpPr>
            <p:cNvPr id="7" name="그룹 6"/>
            <p:cNvGrpSpPr/>
            <p:nvPr/>
          </p:nvGrpSpPr>
          <p:grpSpPr>
            <a:xfrm>
              <a:off x="361390" y="1771105"/>
              <a:ext cx="4647500" cy="4154884"/>
              <a:chOff x="730814" y="764704"/>
              <a:chExt cx="3900000" cy="3777167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14" y="764704"/>
                <a:ext cx="3900000" cy="36000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453829" y="4304044"/>
                <a:ext cx="384990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/>
                  <a:t>SZA</a:t>
                </a:r>
                <a:endParaRPr lang="ko-KR" altLang="en-US" sz="11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5008890" y="1771103"/>
              <a:ext cx="4647500" cy="4154883"/>
              <a:chOff x="4632440" y="764704"/>
              <a:chExt cx="3900000" cy="377716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2440" y="764704"/>
                <a:ext cx="3900000" cy="3600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355455" y="4304043"/>
                <a:ext cx="384990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/>
                  <a:t>SZA</a:t>
                </a:r>
                <a:endParaRPr lang="ko-KR" alt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9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06230" y="947793"/>
                <a:ext cx="95702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Comparison </a:t>
                </a:r>
                <a:r>
                  <a:rPr lang="en-US" altLang="ko-KR" sz="2400" dirty="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rPr>
                  <a:t>reflectance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of between AHI SRF and COMS </a:t>
                </a: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SRF</a:t>
                </a:r>
                <a:endParaRPr lang="en-US" altLang="ko-KR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Fixed 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COT=200,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=20</a:t>
                </a:r>
                <a14:m>
                  <m:oMath xmlns:m="http://schemas.openxmlformats.org/officeDocument/2006/math">
                    <m:r>
                      <a:rPr lang="ko-KR" altLang="en-US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altLang="ko-KR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ko-KR" alt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30" y="947793"/>
                <a:ext cx="9570290" cy="830997"/>
              </a:xfrm>
              <a:prstGeom prst="rect">
                <a:avLst/>
              </a:prstGeom>
              <a:blipFill>
                <a:blip r:embed="rId3"/>
                <a:stretch>
                  <a:fillRect l="-892" t="-5109" b="-160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1400782" y="1765325"/>
            <a:ext cx="9747115" cy="4878666"/>
            <a:chOff x="470959" y="1765325"/>
            <a:chExt cx="9162561" cy="4154886"/>
          </a:xfrm>
        </p:grpSpPr>
        <p:grpSp>
          <p:nvGrpSpPr>
            <p:cNvPr id="3" name="그룹 2"/>
            <p:cNvGrpSpPr/>
            <p:nvPr/>
          </p:nvGrpSpPr>
          <p:grpSpPr>
            <a:xfrm>
              <a:off x="470959" y="1765327"/>
              <a:ext cx="4647500" cy="4154884"/>
              <a:chOff x="730814" y="764704"/>
              <a:chExt cx="3900000" cy="3777167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14" y="764704"/>
                <a:ext cx="3900000" cy="3600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453829" y="4304044"/>
                <a:ext cx="384990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/>
                  <a:t>SZA</a:t>
                </a:r>
                <a:endParaRPr lang="ko-KR" altLang="en-US" sz="1100" dirty="0"/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4986020" y="1765325"/>
              <a:ext cx="4647500" cy="4154883"/>
              <a:chOff x="4630814" y="764704"/>
              <a:chExt cx="3900000" cy="3777166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0814" y="764704"/>
                <a:ext cx="3900000" cy="36000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55455" y="4304043"/>
                <a:ext cx="384990" cy="23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/>
                  <a:t>SZA</a:t>
                </a:r>
                <a:endParaRPr lang="ko-KR" altLang="en-US" sz="1100" dirty="0"/>
              </a:p>
            </p:txBody>
          </p:sp>
        </p:grpSp>
      </p:grpSp>
      <p:sp>
        <p:nvSpPr>
          <p:cNvPr id="1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Reflectance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(AHI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COMS SRF)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COMS VIS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Degradation Trend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167319" y="1697578"/>
            <a:ext cx="10301591" cy="5033966"/>
            <a:chOff x="818541" y="1417571"/>
            <a:chExt cx="8073450" cy="3869583"/>
          </a:xfrm>
        </p:grpSpPr>
        <p:grpSp>
          <p:nvGrpSpPr>
            <p:cNvPr id="4" name="그룹 3"/>
            <p:cNvGrpSpPr/>
            <p:nvPr/>
          </p:nvGrpSpPr>
          <p:grpSpPr>
            <a:xfrm>
              <a:off x="818541" y="1417571"/>
              <a:ext cx="4017000" cy="3869583"/>
              <a:chOff x="818541" y="1417571"/>
              <a:chExt cx="4017000" cy="3869583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541" y="1579154"/>
                <a:ext cx="4017000" cy="37080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82089" y="1417571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Daily mean</a:t>
                </a:r>
                <a:endParaRPr lang="ko-KR" altLang="en-US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4874991" y="1417571"/>
              <a:ext cx="4017000" cy="3869583"/>
              <a:chOff x="4874991" y="1417571"/>
              <a:chExt cx="4017000" cy="3869583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4991" y="1579154"/>
                <a:ext cx="4017000" cy="37080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96540" y="1417571"/>
                <a:ext cx="173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Monthly mean</a:t>
                </a:r>
                <a:endParaRPr lang="ko-KR" altLang="en-US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70039" y="976251"/>
            <a:ext cx="1051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COMS </a:t>
            </a: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degradation trend during April 1, 2011 to December 31, 2016 </a:t>
            </a:r>
            <a:endParaRPr lang="ko-KR" alt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3441" y="2351002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ko-KR" altLang="en-US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42025" y="141537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DCC(RTM) reflectance sensitivity test </a:t>
            </a:r>
          </a:p>
          <a:p>
            <a:pPr lvl="1"/>
            <a:r>
              <a:rPr lang="en-US" altLang="ko-KR" dirty="0">
                <a:latin typeface="Arial" pitchFamily="34" charset="0"/>
                <a:cs typeface="Arial" pitchFamily="34" charset="0"/>
              </a:rPr>
              <a:t>With different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BRDF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(Baum and MIE)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different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SRF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COMS and AHI)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DCC(RTM) Calculation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772561" y="2973119"/>
            <a:ext cx="28696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sz="1000" dirty="0">
                <a:latin typeface="Arial" pitchFamily="34" charset="0"/>
                <a:cs typeface="Arial" pitchFamily="34" charset="0"/>
              </a:rPr>
              <a:t>With different BRDF (Baum and MIE)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60" y="1405785"/>
            <a:ext cx="1333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14347"/>
          <p:cNvSpPr/>
          <p:nvPr/>
        </p:nvSpPr>
        <p:spPr>
          <a:xfrm>
            <a:off x="2934022" y="1134323"/>
            <a:ext cx="5329238" cy="116205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385" y="945410"/>
            <a:ext cx="159226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Observation</a:t>
            </a:r>
            <a:endParaRPr lang="ko-KR" altLang="en-US" sz="2000" dirty="0">
              <a:solidFill>
                <a:schemeClr val="tx1"/>
              </a:solidFill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522" y="927948"/>
            <a:ext cx="15922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Model</a:t>
            </a:r>
            <a:endParaRPr lang="ko-KR" altLang="en-US" sz="2000" dirty="0">
              <a:solidFill>
                <a:schemeClr val="tx1"/>
              </a:solidFill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508947" y="1134323"/>
            <a:ext cx="0" cy="116205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4110360" y="2080473"/>
            <a:ext cx="0" cy="165613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110360" y="3736607"/>
            <a:ext cx="1400175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475610" y="3736607"/>
            <a:ext cx="1493837" cy="0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161410" y="1397848"/>
            <a:ext cx="1620837" cy="800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8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RTM(SBDART)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ko-KR" sz="14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Ocean BRDF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ko-KR" sz="14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Tropical profile</a:t>
            </a:r>
            <a:endParaRPr lang="en-US" altLang="ko-KR" sz="1400" baseline="-25000" dirty="0" smtClean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6967860" y="2080473"/>
            <a:ext cx="3968" cy="1656134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"/>
          <p:cNvSpPr>
            <a:spLocks noChangeArrowheads="1"/>
          </p:cNvSpPr>
          <p:nvPr/>
        </p:nvSpPr>
        <p:spPr bwMode="auto">
          <a:xfrm>
            <a:off x="1855589" y="6418263"/>
            <a:ext cx="8229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100" b="0" dirty="0" err="1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Sohn</a:t>
            </a:r>
            <a:r>
              <a:rPr lang="en-US" altLang="ko-KR" sz="1100" b="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, B-J., </a:t>
            </a:r>
            <a:r>
              <a:rPr lang="en-US" altLang="ko-KR" sz="1100" b="0" dirty="0" err="1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Seung-Hee</a:t>
            </a:r>
            <a:r>
              <a:rPr lang="en-US" altLang="ko-KR" sz="1100" b="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 Ham, Ping Yang, 2009: Possibility of the Visible-Channel Calibration Using Deep Convective Clouds Overshooting the TTL. J. Appl. Meteor. </a:t>
            </a:r>
            <a:r>
              <a:rPr lang="en-US" altLang="ko-KR" sz="1100" b="0" dirty="0" err="1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Climatol</a:t>
            </a:r>
            <a:r>
              <a:rPr lang="en-US" altLang="ko-KR" sz="1100" b="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., 48, </a:t>
            </a:r>
            <a:r>
              <a:rPr lang="en-US" altLang="ko-KR" sz="1100" b="0" dirty="0" smtClean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2271~2283</a:t>
            </a:r>
            <a:r>
              <a:rPr lang="en-US" altLang="ko-KR" sz="1100" b="0" dirty="0">
                <a:solidFill>
                  <a:schemeClr val="tx1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38915" y="3922293"/>
            <a:ext cx="5998222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1pPr>
            <a:lvl2pPr>
              <a:defRPr sz="28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2pPr>
            <a:lvl3pPr>
              <a:defRPr sz="24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3pPr>
            <a:lvl4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4pPr>
            <a:lvl5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C00000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Thresholds of DCCs</a:t>
            </a:r>
          </a:p>
          <a:p>
            <a:pPr algn="just"/>
            <a:r>
              <a:rPr lang="en-US" altLang="ko-KR" sz="1400" b="1" dirty="0">
                <a:latin typeface="+mj-lt"/>
                <a:ea typeface="Arial Unicode MS" pitchFamily="50" charset="-127"/>
                <a:cs typeface="Arial Unicode MS" pitchFamily="50" charset="-127"/>
              </a:rPr>
              <a:t>(1) Cold cloud condition to select clouds overshooting tropopause layer</a:t>
            </a:r>
          </a:p>
          <a:p>
            <a:pPr algn="just"/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    - TB</a:t>
            </a:r>
            <a:r>
              <a:rPr lang="en-US" altLang="ko-KR" sz="14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10.8</a:t>
            </a:r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 ≤ 190K 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where TB</a:t>
            </a:r>
            <a:r>
              <a:rPr lang="en-US" altLang="ko-KR" sz="12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10.8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: Brightness Temp. at 10.8-µm band</a:t>
            </a:r>
          </a:p>
          <a:p>
            <a:pPr algn="just"/>
            <a:r>
              <a:rPr lang="en-US" altLang="ko-KR" sz="1400" b="1" dirty="0">
                <a:latin typeface="+mj-lt"/>
                <a:ea typeface="Arial Unicode MS" pitchFamily="50" charset="-127"/>
                <a:cs typeface="Arial Unicode MS" pitchFamily="50" charset="-127"/>
              </a:rPr>
              <a:t>(2) Homogeneity checks </a:t>
            </a:r>
          </a:p>
          <a:p>
            <a:pPr algn="just"/>
            <a:r>
              <a:rPr lang="en-US" altLang="ko-KR" sz="1400" b="1" dirty="0">
                <a:latin typeface="+mj-lt"/>
                <a:ea typeface="Arial Unicode MS" pitchFamily="50" charset="-127"/>
                <a:cs typeface="Arial Unicode MS" pitchFamily="50" charset="-127"/>
              </a:rPr>
              <a:t>   </a:t>
            </a:r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- STD(TB</a:t>
            </a:r>
            <a:r>
              <a:rPr lang="en-US" altLang="ko-KR" sz="14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10.8</a:t>
            </a:r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) ≤ 1K</a:t>
            </a:r>
          </a:p>
          <a:p>
            <a:pPr algn="just"/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   - STD(R</a:t>
            </a:r>
            <a:r>
              <a:rPr lang="en-US" altLang="ko-KR" sz="14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0.6</a:t>
            </a:r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)/Mean(R</a:t>
            </a:r>
            <a:r>
              <a:rPr lang="en-US" altLang="ko-KR" sz="14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0.6</a:t>
            </a:r>
            <a:r>
              <a:rPr lang="en-US" altLang="ko-KR" sz="1400" dirty="0">
                <a:latin typeface="+mj-lt"/>
                <a:ea typeface="Arial Unicode MS" pitchFamily="50" charset="-127"/>
                <a:cs typeface="Arial Unicode MS" pitchFamily="50" charset="-127"/>
              </a:rPr>
              <a:t>) ≤ 0.03 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where R</a:t>
            </a:r>
            <a:r>
              <a:rPr lang="en-US" altLang="ko-KR" sz="12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0.6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: Visible reflectance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696268" y="2366879"/>
            <a:ext cx="2664960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1pPr>
            <a:lvl2pPr>
              <a:defRPr sz="28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2pPr>
            <a:lvl3pPr>
              <a:defRPr sz="24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3pPr>
            <a:lvl4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4pPr>
            <a:lvl5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9pPr>
          </a:lstStyle>
          <a:p>
            <a:r>
              <a:rPr lang="en-US" altLang="ko-KR" sz="1400" b="1" dirty="0">
                <a:latin typeface="+mj-lt"/>
                <a:ea typeface="Arial Unicode MS" pitchFamily="50" charset="-127"/>
                <a:cs typeface="Arial Unicode MS" pitchFamily="50" charset="-127"/>
              </a:rPr>
              <a:t>                RTM Inputs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Surface 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– Ocean </a:t>
            </a:r>
            <a:r>
              <a:rPr lang="en-US" altLang="ko-KR" sz="12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BRDF </a:t>
            </a:r>
            <a:endParaRPr lang="en-US" altLang="ko-KR" sz="1200" dirty="0">
              <a:latin typeface="+mj-lt"/>
              <a:ea typeface="Arial Unicode MS" pitchFamily="50" charset="-127"/>
              <a:cs typeface="Arial Unicode MS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Atmosphere 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– Tropical profile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Cloud 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properties</a:t>
            </a:r>
          </a:p>
          <a:p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    - COT = 200, particle size (r</a:t>
            </a:r>
            <a:r>
              <a:rPr lang="en-US" altLang="ko-KR" sz="1200" baseline="-25000" dirty="0">
                <a:latin typeface="+mj-lt"/>
                <a:ea typeface="Arial Unicode MS" pitchFamily="50" charset="-127"/>
                <a:cs typeface="Arial Unicode MS" pitchFamily="50" charset="-127"/>
              </a:rPr>
              <a:t>e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) = 20 </a:t>
            </a:r>
            <a:r>
              <a:rPr lang="el-GR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200" dirty="0">
                <a:latin typeface="+mj-lt"/>
                <a:ea typeface="Arial Unicode MS" pitchFamily="50" charset="-127"/>
                <a:cs typeface="Arial Unicode MS" pitchFamily="50" charset="-127"/>
              </a:rPr>
              <a:t>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Baum </a:t>
            </a:r>
            <a:r>
              <a:rPr lang="en-US" altLang="ko-KR" sz="1600" dirty="0">
                <a:solidFill>
                  <a:srgbClr val="FF0000"/>
                </a:solidFill>
                <a:latin typeface="+mj-lt"/>
                <a:ea typeface="Arial Unicode MS" pitchFamily="50" charset="-127"/>
                <a:cs typeface="Arial Unicode MS" pitchFamily="50" charset="-127"/>
              </a:rPr>
              <a:t>scattering model</a:t>
            </a:r>
            <a:endParaRPr lang="en-US" altLang="ko-KR" sz="1200" dirty="0">
              <a:solidFill>
                <a:srgbClr val="FF0000"/>
              </a:solidFill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880645" y="5786046"/>
            <a:ext cx="1806575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800" b="1" dirty="0">
                <a:latin typeface="+mj-lt"/>
                <a:cs typeface="Arial Unicode MS" pitchFamily="50" charset="-127"/>
              </a:rPr>
              <a:t>MODIS Products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755581" y="5743518"/>
            <a:ext cx="1800201" cy="4462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1pPr>
            <a:lvl2pPr>
              <a:defRPr sz="28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2pPr>
            <a:lvl3pPr>
              <a:defRPr sz="24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3pPr>
            <a:lvl4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4pPr>
            <a:lvl5pPr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55 Roman"/>
                <a:ea typeface="-윤고딕120" pitchFamily="18" charset="-127"/>
              </a:defRPr>
            </a:lvl9pPr>
          </a:lstStyle>
          <a:p>
            <a:pPr algn="ctr"/>
            <a:r>
              <a:rPr lang="en-US" altLang="ko-KR" sz="12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MODIS data</a:t>
            </a:r>
            <a:endParaRPr lang="en-US" altLang="ko-KR" sz="1200" b="1" dirty="0">
              <a:latin typeface="+mj-lt"/>
              <a:ea typeface="Arial Unicode MS" pitchFamily="50" charset="-127"/>
              <a:cs typeface="Arial Unicode MS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100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MOD021KM</a:t>
            </a:r>
            <a:endParaRPr lang="en-US" altLang="ko-KR" sz="1100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644454" y="5598275"/>
            <a:ext cx="17740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644454" y="5598275"/>
            <a:ext cx="0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414293" y="5592396"/>
            <a:ext cx="0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16" idx="2"/>
          </p:cNvCxnSpPr>
          <p:nvPr/>
        </p:nvCxnSpPr>
        <p:spPr>
          <a:xfrm flipH="1">
            <a:off x="5526234" y="5368843"/>
            <a:ext cx="0" cy="22943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26580" y="5694651"/>
            <a:ext cx="3765178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+mj-lt"/>
                <a:ea typeface="Arial Unicode MS" pitchFamily="50" charset="-127"/>
                <a:cs typeface="Arial Unicode MS" pitchFamily="50" charset="-127"/>
              </a:rPr>
              <a:t>COMS 0.675-</a:t>
            </a:r>
            <a:r>
              <a:rPr lang="el-GR" altLang="ko-KR" sz="1600" b="1" dirty="0">
                <a:latin typeface="+mj-lt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600" b="1" dirty="0">
                <a:latin typeface="+mj-lt"/>
                <a:ea typeface="Arial Unicode MS" pitchFamily="50" charset="-127"/>
                <a:cs typeface="Arial Unicode MS" pitchFamily="50" charset="-127"/>
              </a:rPr>
              <a:t>m </a:t>
            </a:r>
            <a:r>
              <a:rPr lang="en-US" altLang="ko-KR" sz="16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Reflectance</a:t>
            </a:r>
          </a:p>
          <a:p>
            <a:pPr algn="ctr">
              <a:defRPr/>
            </a:pPr>
            <a:r>
              <a:rPr lang="en-US" altLang="ko-KR" sz="16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COMS 10.8-</a:t>
            </a:r>
            <a:r>
              <a:rPr lang="el-GR" altLang="ko-KR" sz="16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μ</a:t>
            </a:r>
            <a:r>
              <a:rPr lang="en-US" altLang="ko-KR" sz="1600" b="1" dirty="0" smtClean="0">
                <a:latin typeface="+mj-lt"/>
                <a:ea typeface="Arial Unicode MS" pitchFamily="50" charset="-127"/>
                <a:cs typeface="Arial Unicode MS" pitchFamily="50" charset="-127"/>
              </a:rPr>
              <a:t>m Brightness Temperature</a:t>
            </a:r>
            <a:endParaRPr lang="en-US" altLang="ko-KR" sz="1600" b="1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9212080" y="1001538"/>
            <a:ext cx="284217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Simulation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accuracy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(COT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=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200, Re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= 20 </a:t>
            </a:r>
            <a:r>
              <a:rPr lang="en-US" altLang="ko-KR" sz="2000" dirty="0" err="1" smtClean="0">
                <a:solidFill>
                  <a:schemeClr val="tx1"/>
                </a:solidFill>
                <a:latin typeface="+mj-lt"/>
              </a:rPr>
              <a:t>μm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 &lt;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5% uncertainty </a:t>
            </a:r>
            <a:endParaRPr lang="en-US" altLang="ko-KR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ko-KR" sz="2000" b="0" dirty="0" smtClean="0">
                <a:solidFill>
                  <a:schemeClr val="tx1"/>
                </a:solidFill>
                <a:latin typeface="+mj-lt"/>
              </a:rPr>
              <a:t>*applying MODIS </a:t>
            </a:r>
            <a:r>
              <a:rPr lang="en-US" altLang="ko-KR" sz="2000" b="0" dirty="0">
                <a:solidFill>
                  <a:schemeClr val="tx1"/>
                </a:solidFill>
                <a:latin typeface="+mj-lt"/>
              </a:rPr>
              <a:t>visible </a:t>
            </a:r>
            <a:r>
              <a:rPr lang="en-US" altLang="ko-KR" sz="2000" b="0" dirty="0" smtClean="0">
                <a:solidFill>
                  <a:schemeClr val="tx1"/>
                </a:solidFill>
                <a:latin typeface="+mj-lt"/>
              </a:rPr>
              <a:t>sensor(</a:t>
            </a:r>
            <a:r>
              <a:rPr lang="en-US" altLang="ko-KR" sz="2000" b="0" dirty="0" err="1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ko-KR" sz="2000" b="0" dirty="0" err="1" smtClean="0">
                <a:solidFill>
                  <a:schemeClr val="tx1"/>
                </a:solidFill>
                <a:latin typeface="+mj-lt"/>
              </a:rPr>
              <a:t>ohn</a:t>
            </a:r>
            <a:r>
              <a:rPr lang="en-US" altLang="ko-KR" sz="2000" b="0" dirty="0" smtClean="0">
                <a:solidFill>
                  <a:schemeClr val="tx1"/>
                </a:solidFill>
                <a:latin typeface="+mj-lt"/>
              </a:rPr>
              <a:t> et al, 2009)</a:t>
            </a:r>
            <a:endParaRPr lang="ko-KR" altLang="en-US" sz="20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0" name="직선 연결선 29"/>
          <p:cNvCxnSpPr>
            <a:endCxn id="16" idx="0"/>
          </p:cNvCxnSpPr>
          <p:nvPr/>
        </p:nvCxnSpPr>
        <p:spPr>
          <a:xfrm>
            <a:off x="5538026" y="3736607"/>
            <a:ext cx="0" cy="1856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Sensitivity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of reflectivity(BRF)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/>
        </p:blipFill>
        <p:spPr>
          <a:xfrm>
            <a:off x="1248951" y="1945525"/>
            <a:ext cx="9989615" cy="4439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491" y="935508"/>
            <a:ext cx="1028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Albedo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BRF increase rapidly with the increase of </a:t>
            </a: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COT ~30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further increase in COT,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slope decreases.</a:t>
            </a:r>
          </a:p>
        </p:txBody>
      </p:sp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1153967" y="6506502"/>
            <a:ext cx="8829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800" dirty="0" err="1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Sohn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, B-J., </a:t>
            </a:r>
            <a:r>
              <a:rPr lang="en-US" altLang="ko-KR" sz="800" dirty="0" err="1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Seung-Hee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Ham, Ping Yang, 2009: Possibility of the 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Visible Channel 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Calibration Using Deep Convective Clouds Overshooting the TTL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</a:p>
          <a:p>
            <a:pPr marL="180975" indent="-180975"/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J. Appl. Meteor. </a:t>
            </a:r>
            <a:r>
              <a:rPr lang="en-US" altLang="ko-KR" sz="800" dirty="0" err="1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Climatol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., 48, 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2271-2283</a:t>
            </a:r>
            <a:r>
              <a:rPr lang="en-US" altLang="ko-KR" sz="800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4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  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en-US" altLang="ko-KR" b="1" dirty="0"/>
              <a:t> </a:t>
            </a:r>
            <a:r>
              <a:rPr lang="en-US" altLang="ko-KR" b="1" dirty="0" smtClean="0"/>
              <a:t>of reflectivity in COT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757792"/>
            <a:ext cx="8477251" cy="4896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583" y="919670"/>
            <a:ext cx="1031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BRF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increase of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VZA</a:t>
            </a:r>
            <a:endParaRPr lang="en-US" altLang="ko-KR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maximum difference of BRFs up to 0.05 </a:t>
            </a: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(COT </a:t>
            </a:r>
            <a:r>
              <a:rPr lang="en-US" altLang="ko-KR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100 to </a:t>
            </a:r>
            <a:r>
              <a:rPr lang="en-US" altLang="ko-K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200)</a:t>
            </a:r>
            <a:endParaRPr lang="ko-KR" alt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855" y="6595764"/>
            <a:ext cx="317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BRF : Bidirectional Reflectance Function</a:t>
            </a:r>
            <a:endParaRPr lang="ko-KR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5795" y="6620019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Sohn</a:t>
            </a:r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al., 2009)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ko-KR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ko-KR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Sensitivity Test</a:t>
                </a:r>
                <a:r>
                  <a:rPr lang="en-US" altLang="ko-KR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ko-KR" sz="4000" b="1" i="1"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altLang="ko-KR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433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71497" y="1043444"/>
            <a:ext cx="896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dirty="0"/>
              <a:t> RTM </a:t>
            </a:r>
            <a:r>
              <a:rPr lang="ko-KR" altLang="en-US" sz="2000" dirty="0"/>
              <a:t>민감도 테스트 결과 그림 </a:t>
            </a:r>
            <a:r>
              <a:rPr lang="en-US" altLang="ko-KR" sz="2000" dirty="0"/>
              <a:t>3, 4</a:t>
            </a:r>
            <a:endParaRPr lang="ko-KR" altLang="en-US" sz="2000" dirty="0"/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/>
          <a:stretch/>
        </p:blipFill>
        <p:spPr>
          <a:xfrm>
            <a:off x="2443615" y="1916349"/>
            <a:ext cx="8118000" cy="48608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5762" y="773926"/>
                <a:ext cx="99896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Forward scattering tend to be increased while backward scattering is decreased with respect to particle size.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Fixed 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cloud parameters(COT=200,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=20</a:t>
                </a:r>
                <a14:m>
                  <m:oMath xmlns:m="http://schemas.openxmlformats.org/officeDocument/2006/math">
                    <m:r>
                      <a:rPr lang="ko-KR" altLang="en-US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altLang="ko-KR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2" y="773926"/>
                <a:ext cx="9989647" cy="1200329"/>
              </a:xfrm>
              <a:prstGeom prst="rect">
                <a:avLst/>
              </a:prstGeom>
              <a:blipFill>
                <a:blip r:embed="rId5"/>
                <a:stretch>
                  <a:fillRect l="-793" t="-3553" b="-111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8758" y="6640965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Sohn</a:t>
            </a:r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al., 2009)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8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RDF_MODEL_BAUM_SZ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941" y="1343599"/>
            <a:ext cx="5259246" cy="4928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2343" y="1184195"/>
            <a:ext cx="1690442" cy="421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Baum BRDF</a:t>
            </a:r>
          </a:p>
        </p:txBody>
      </p:sp>
      <p:pic>
        <p:nvPicPr>
          <p:cNvPr id="3" name="BRDF_MODEL_MIE_SZA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8069" y="1343599"/>
            <a:ext cx="5259246" cy="4928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47260" y="1184195"/>
            <a:ext cx="1440864" cy="421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MIE BRDF</a:t>
            </a: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Baum BRDF  </a:t>
            </a:r>
            <a:r>
              <a:rPr lang="en-US" altLang="ko-K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  MIE BRDF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BRDF comparison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(Baum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MIE)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42592" y="1268760"/>
            <a:ext cx="4815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299189" y="1268760"/>
            <a:ext cx="56701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640898" y="1548894"/>
            <a:ext cx="9205441" cy="5211833"/>
            <a:chOff x="809184" y="1383656"/>
            <a:chExt cx="8355833" cy="4501060"/>
          </a:xfrm>
        </p:grpSpPr>
        <p:grpSp>
          <p:nvGrpSpPr>
            <p:cNvPr id="3" name="그룹 2"/>
            <p:cNvGrpSpPr/>
            <p:nvPr/>
          </p:nvGrpSpPr>
          <p:grpSpPr>
            <a:xfrm>
              <a:off x="809184" y="1383656"/>
              <a:ext cx="8355833" cy="3888032"/>
              <a:chOff x="809184" y="1383656"/>
              <a:chExt cx="8355833" cy="3888032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809184" y="1383656"/>
                <a:ext cx="4034365" cy="3888032"/>
                <a:chOff x="807597" y="836712"/>
                <a:chExt cx="3600000" cy="3888032"/>
              </a:xfrm>
            </p:grpSpPr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597" y="1124744"/>
                  <a:ext cx="3600000" cy="360000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817150" y="836712"/>
                  <a:ext cx="15808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dirty="0"/>
                    <a:t>Baum BRDF</a:t>
                  </a:r>
                </a:p>
                <a:p>
                  <a:pPr algn="ctr"/>
                  <a:r>
                    <a:rPr lang="en-US" altLang="ko-KR" dirty="0"/>
                    <a:t>COT(200), Re(20), SZA(30)</a:t>
                  </a:r>
                  <a:endParaRPr lang="ko-KR" altLang="en-US" dirty="0"/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5130650" y="1383656"/>
                <a:ext cx="4034367" cy="3888032"/>
                <a:chOff x="4808409" y="836712"/>
                <a:chExt cx="3600000" cy="3888032"/>
              </a:xfrm>
            </p:grpSpPr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8409" y="1124744"/>
                  <a:ext cx="3600000" cy="360000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5817963" y="836712"/>
                  <a:ext cx="158089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dirty="0"/>
                    <a:t>MIE BRDF</a:t>
                  </a:r>
                </a:p>
                <a:p>
                  <a:pPr algn="ctr"/>
                  <a:r>
                    <a:rPr lang="en-US" altLang="ko-KR" dirty="0"/>
                    <a:t>COT(200), Re(20), SZA(30)</a:t>
                  </a:r>
                  <a:endParaRPr lang="ko-KR" altLang="en-US" dirty="0"/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2019093" y="5515384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Mean = </a:t>
              </a:r>
              <a:r>
                <a:rPr lang="en-US" altLang="ko-K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0.967</a:t>
              </a:r>
              <a:endParaRPr lang="ko-KR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340560" y="5515384"/>
              <a:ext cx="1614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Mean = 0.931</a:t>
              </a:r>
              <a:endParaRPr lang="ko-KR" alt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47864" y="947793"/>
                <a:ext cx="9628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Comparison reflectance of between Baum and Mie BRDF</a:t>
                </a:r>
                <a:endParaRPr lang="en-US" altLang="ko-KR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COT=200</a:t>
                </a:r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sz="24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=20</a:t>
                </a:r>
                <a14:m>
                  <m:oMath xmlns:m="http://schemas.openxmlformats.org/officeDocument/2006/math">
                    <m:r>
                      <a:rPr lang="ko-KR" altLang="en-US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altLang="ko-KR" sz="2400" b="0" i="1" dirty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altLang="ko-KR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ko-KR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m:t>SZA</m:t>
                    </m:r>
                  </m:oMath>
                </a14:m>
                <a:r>
                  <a:rPr lang="en-US" altLang="ko-KR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=30deg</a:t>
                </a:r>
                <a:endParaRPr lang="ko-KR" alt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947793"/>
                <a:ext cx="9628656" cy="830997"/>
              </a:xfrm>
              <a:prstGeom prst="rect">
                <a:avLst/>
              </a:prstGeom>
              <a:blipFill>
                <a:blip r:embed="rId5"/>
                <a:stretch>
                  <a:fillRect l="-823" t="-5109" b="-160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6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362" y="860372"/>
            <a:ext cx="9252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2016.08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Radiance comparison 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(Baum </a:t>
            </a:r>
            <a:r>
              <a:rPr lang="en-US" altLang="ko-KR" sz="28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 MIE)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530490" y="733372"/>
            <a:ext cx="7534157" cy="6124629"/>
            <a:chOff x="1387489" y="700419"/>
            <a:chExt cx="7534157" cy="612462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1"/>
            <a:stretch/>
          </p:blipFill>
          <p:spPr>
            <a:xfrm>
              <a:off x="1387489" y="3673549"/>
              <a:ext cx="3510000" cy="3151499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" b="3284"/>
            <a:stretch/>
          </p:blipFill>
          <p:spPr>
            <a:xfrm>
              <a:off x="1387489" y="766120"/>
              <a:ext cx="3510000" cy="307378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1"/>
            <a:stretch/>
          </p:blipFill>
          <p:spPr>
            <a:xfrm>
              <a:off x="5407747" y="3673549"/>
              <a:ext cx="3510000" cy="3151499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" b="3284"/>
            <a:stretch/>
          </p:blipFill>
          <p:spPr>
            <a:xfrm>
              <a:off x="5411646" y="766120"/>
              <a:ext cx="3510000" cy="30737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76895" y="700419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Baum BRDF</a:t>
              </a:r>
              <a:endParaRPr lang="ko-KR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16468" y="700419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MIE BRDF</a:t>
              </a:r>
              <a:endParaRPr lang="ko-KR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695</Words>
  <Application>Microsoft Office PowerPoint</Application>
  <PresentationFormat>와이드스크린</PresentationFormat>
  <Paragraphs>153</Paragraphs>
  <Slides>17</Slides>
  <Notes>13</Notes>
  <HiddenSlides>2</HiddenSlides>
  <MMClips>2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Arial Unicode MS</vt:lpstr>
      <vt:lpstr>HY헤드라인M</vt:lpstr>
      <vt:lpstr>맑은 고딕</vt:lpstr>
      <vt:lpstr>Arial</vt:lpstr>
      <vt:lpstr>Calibri</vt:lpstr>
      <vt:lpstr>Cambria Math</vt:lpstr>
      <vt:lpstr>Helvetica</vt:lpstr>
      <vt:lpstr>Tahoma</vt:lpstr>
      <vt:lpstr>Times New Roman</vt:lpstr>
      <vt:lpstr>Wingdings</vt:lpstr>
      <vt:lpstr>Office Theme</vt:lpstr>
      <vt:lpstr>Sensitivity of BRDF model  in RTM DCC calculation</vt:lpstr>
      <vt:lpstr>Contents</vt:lpstr>
      <vt:lpstr>DCC(RTM) Calculation</vt:lpstr>
      <vt:lpstr>Sensitivity of reflectivity(BRF)</vt:lpstr>
      <vt:lpstr>   Sensitivity of reflectivity in COT</vt:lpstr>
      <vt:lpstr>   Sensitivity Test(r_e)</vt:lpstr>
      <vt:lpstr>   Baum BRDF  vs  MIE BRDF</vt:lpstr>
      <vt:lpstr>BRDF comparison (Baum vs MIE)</vt:lpstr>
      <vt:lpstr>Radiance comparison (Baum vs MIE)</vt:lpstr>
      <vt:lpstr>Reflectance comparison (Baum vs MIE)</vt:lpstr>
      <vt:lpstr>   BRDF comp (Baum vs MIE)</vt:lpstr>
      <vt:lpstr>BRDF sensitivity (Three SRFs)</vt:lpstr>
      <vt:lpstr>BRDF comparison (COMS vs AHI SRF)</vt:lpstr>
      <vt:lpstr>  Radiance (AHI vs COMS SRF)</vt:lpstr>
      <vt:lpstr>  Reflectance (AHI vs COMS SRF)</vt:lpstr>
      <vt:lpstr>   COMS VIS Degradation Trend</vt:lpstr>
      <vt:lpstr>PowerPoint 프레젠테이션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Dohyeong Kim</cp:lastModifiedBy>
  <cp:revision>1111</cp:revision>
  <cp:lastPrinted>2006-03-06T14:11:17Z</cp:lastPrinted>
  <dcterms:created xsi:type="dcterms:W3CDTF">1997-07-23T08:21:02Z</dcterms:created>
  <dcterms:modified xsi:type="dcterms:W3CDTF">2017-03-23T15:25:17Z</dcterms:modified>
</cp:coreProperties>
</file>