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257" r:id="rId2"/>
    <p:sldId id="293" r:id="rId3"/>
    <p:sldId id="326" r:id="rId4"/>
    <p:sldId id="296" r:id="rId5"/>
    <p:sldId id="318" r:id="rId6"/>
    <p:sldId id="297" r:id="rId7"/>
    <p:sldId id="327" r:id="rId8"/>
    <p:sldId id="320" r:id="rId9"/>
    <p:sldId id="298" r:id="rId10"/>
    <p:sldId id="307" r:id="rId11"/>
    <p:sldId id="306" r:id="rId12"/>
    <p:sldId id="300" r:id="rId13"/>
    <p:sldId id="308" r:id="rId14"/>
    <p:sldId id="309" r:id="rId15"/>
    <p:sldId id="310" r:id="rId16"/>
    <p:sldId id="314" r:id="rId17"/>
    <p:sldId id="328" r:id="rId18"/>
    <p:sldId id="316" r:id="rId19"/>
    <p:sldId id="311" r:id="rId20"/>
    <p:sldId id="313" r:id="rId21"/>
    <p:sldId id="317" r:id="rId22"/>
    <p:sldId id="312" r:id="rId23"/>
    <p:sldId id="301" r:id="rId24"/>
    <p:sldId id="279" r:id="rId25"/>
    <p:sldId id="323" r:id="rId26"/>
    <p:sldId id="325" r:id="rId27"/>
    <p:sldId id="324" r:id="rId28"/>
    <p:sldId id="32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Jo Scarino" initials="AJ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797979"/>
    <a:srgbClr val="FFAF99"/>
    <a:srgbClr val="FFFF92"/>
    <a:srgbClr val="12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0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31024-67A4-4F48-83BA-755E876F1DA6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67454-19E3-6C46-8CA6-A1F684071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7454-19E3-6C46-8CA6-A1F6840719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85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7454-19E3-6C46-8CA6-A1F6840719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75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7454-19E3-6C46-8CA6-A1F6840719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15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7454-19E3-6C46-8CA6-A1F6840719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39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67454-19E3-6C46-8CA6-A1F6840719B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2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FF17-6CDF-584F-85AF-CDCBA63F71B0}" type="datetime1">
              <a:rPr lang="en-US" smtClean="0"/>
              <a:pPr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the NASA Langley Satellite Calibration SBAF Tools Ben Scarino Benjamin.r.scarino@nasa.gov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B29-DB64-9542-89C8-908CF204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7C0C-3ACA-0044-9648-E0FC7B311F99}" type="datetime1">
              <a:rPr lang="en-US" smtClean="0"/>
              <a:pPr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the NASA Langley Satellite Calibration SBAF Tools Ben Scarino Benjamin.r.scarino@nasa.gov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B29-DB64-9542-89C8-908CF204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326D-1ABB-D644-8FD7-80AED052BDE1}" type="datetime1">
              <a:rPr lang="en-US" smtClean="0"/>
              <a:pPr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the NASA Langley Satellite Calibration SBAF Tools Ben Scarino Benjamin.r.scarino@nasa.gov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B29-DB64-9542-89C8-908CF204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3603-4721-DD48-95F8-BF145C41B393}" type="datetime1">
              <a:rPr lang="en-US" smtClean="0"/>
              <a:pPr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the NASA Langley Satellite Calibration SBAF Tools Ben Scarino Benjamin.r.scarino@nasa.gov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B29-DB64-9542-89C8-908CF204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9195-E3BB-3847-AEC7-14A4BADC7713}" type="datetime1">
              <a:rPr lang="en-US" smtClean="0"/>
              <a:pPr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the NASA Langley Satellite Calibration SBAF Tools Ben Scarino Benjamin.r.scarino@nasa.gov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B29-DB64-9542-89C8-908CF204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DEBD-F6E4-2248-9619-B422F5E8A2C9}" type="datetime1">
              <a:rPr lang="en-US" smtClean="0"/>
              <a:pPr/>
              <a:t>3/23/17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the NASA Langley Satellite Calibration SBAF Tools Ben Scarino Benjamin.r.scarino@nasa.gov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B29-DB64-9542-89C8-908CF204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91D5-A2B4-484B-B296-9FFF3FA6EAFE}" type="datetime1">
              <a:rPr lang="en-US" smtClean="0"/>
              <a:pPr/>
              <a:t>3/23/17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the NASA Langley Satellite Calibration SBAF Tools Ben Scarino Benjamin.r.scarino@nasa.gov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B29-DB64-9542-89C8-908CF204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8534-5F4A-734E-A015-50FFD35E249E}" type="datetime1">
              <a:rPr lang="en-US" smtClean="0"/>
              <a:pPr/>
              <a:t>3/23/17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the NASA Langley Satellite Calibration SBAF Tools Ben Scarino Benjamin.r.scarino@nasa.gov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B29-DB64-9542-89C8-908CF204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5BF3-D0A6-9F48-A24E-2BFDC4233B00}" type="datetime1">
              <a:rPr lang="en-US" smtClean="0"/>
              <a:pPr/>
              <a:t>3/23/17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the NASA Langley Satellite Calibration SBAF Tools Ben Scarino Benjamin.r.scarino@nasa.gov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B29-DB64-9542-89C8-908CF204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0D8B-F097-C34F-A946-99F7B118E21F}" type="datetime1">
              <a:rPr lang="en-US" smtClean="0"/>
              <a:pPr/>
              <a:t>3/23/17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the NASA Langley Satellite Calibration SBAF Tools Ben Scarino Benjamin.r.scarino@nasa.gov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B29-DB64-9542-89C8-908CF204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1AF4-1D7B-E94D-8BAB-9C23C62AF92D}" type="datetime1">
              <a:rPr lang="en-US" smtClean="0"/>
              <a:pPr/>
              <a:t>3/23/17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on the NASA Langley Satellite Calibration SBAF Tools Ben Scarino Benjamin.r.scarino@nasa.gov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B29-DB64-9542-89C8-908CF204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91000">
              <a:srgbClr val="FFFF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C89DC-4CC5-734C-B623-6D4DD4708F02}" type="datetime1">
              <a:rPr lang="en-US" smtClean="0"/>
              <a:pPr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Update on the NASA Langley Satellite Calibration SBAF Tools Ben Scarino Benjamin.r.scarino@nasa.gov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4FB29-DB64-9542-89C8-908CF204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6.gif"/><Relationship Id="rId5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8.gif"/><Relationship Id="rId6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2.gif"/><Relationship Id="rId5" Type="http://schemas.openxmlformats.org/officeDocument/2006/relationships/image" Target="../media/image23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4.gif"/><Relationship Id="rId5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4.gif"/><Relationship Id="rId5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7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8.gif"/><Relationship Id="rId5" Type="http://schemas.openxmlformats.org/officeDocument/2006/relationships/image" Target="../media/image29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2.gif"/><Relationship Id="rId5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4.gif"/><Relationship Id="rId5" Type="http://schemas.openxmlformats.org/officeDocument/2006/relationships/image" Target="../media/image35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4.png"/><Relationship Id="rId9" Type="http://schemas.openxmlformats.org/officeDocument/2006/relationships/image" Target="../media/image1.png"/><Relationship Id="rId10" Type="http://schemas.openxmlformats.org/officeDocument/2006/relationships/image" Target="../media/image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91000">
              <a:srgbClr val="FFFF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7217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Update on the NASA Langley Satellite Calibration SBAF Tools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7" y="3682992"/>
            <a:ext cx="7933267" cy="1752600"/>
          </a:xfrm>
        </p:spPr>
        <p:txBody>
          <a:bodyPr>
            <a:normAutofit/>
          </a:bodyPr>
          <a:lstStyle/>
          <a:p>
            <a:pPr lvl="0" defTabSz="914400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</a:pPr>
            <a:r>
              <a:rPr lang="en-US" sz="1730" dirty="0" smtClean="0">
                <a:solidFill>
                  <a:srgbClr val="5E5E5E"/>
                </a:solidFill>
              </a:rPr>
              <a:t>Benjamin Scarino</a:t>
            </a:r>
            <a:r>
              <a:rPr lang="en-US" sz="1730" baseline="30000" dirty="0" smtClean="0">
                <a:solidFill>
                  <a:srgbClr val="5E5E5E"/>
                </a:solidFill>
              </a:rPr>
              <a:t>1</a:t>
            </a:r>
            <a:r>
              <a:rPr lang="en-US" sz="1730" dirty="0" smtClean="0">
                <a:solidFill>
                  <a:srgbClr val="5E5E5E"/>
                </a:solidFill>
              </a:rPr>
              <a:t>, David R. Doelling</a:t>
            </a:r>
            <a:r>
              <a:rPr lang="en-US" sz="1730" baseline="30000" dirty="0" smtClean="0">
                <a:solidFill>
                  <a:srgbClr val="5E5E5E"/>
                </a:solidFill>
              </a:rPr>
              <a:t>2</a:t>
            </a:r>
            <a:r>
              <a:rPr lang="en-US" sz="1730" dirty="0" smtClean="0">
                <a:solidFill>
                  <a:srgbClr val="5E5E5E"/>
                </a:solidFill>
              </a:rPr>
              <a:t>, </a:t>
            </a:r>
            <a:r>
              <a:rPr lang="en-US" sz="1730" dirty="0" err="1" smtClean="0">
                <a:solidFill>
                  <a:srgbClr val="5E5E5E"/>
                </a:solidFill>
              </a:rPr>
              <a:t>Arun</a:t>
            </a:r>
            <a:r>
              <a:rPr lang="en-US" sz="1730" dirty="0" smtClean="0">
                <a:solidFill>
                  <a:srgbClr val="5E5E5E"/>
                </a:solidFill>
              </a:rPr>
              <a:t> Gopalan</a:t>
            </a:r>
            <a:r>
              <a:rPr lang="en-US" sz="1730" baseline="30000" dirty="0" smtClean="0">
                <a:solidFill>
                  <a:srgbClr val="5E5E5E"/>
                </a:solidFill>
              </a:rPr>
              <a:t>1</a:t>
            </a:r>
            <a:r>
              <a:rPr lang="en-US" sz="1730" dirty="0" smtClean="0">
                <a:solidFill>
                  <a:srgbClr val="5E5E5E"/>
                </a:solidFill>
              </a:rPr>
              <a:t>, Thad Chee</a:t>
            </a:r>
            <a:r>
              <a:rPr lang="en-US" sz="1730" baseline="30000" dirty="0" smtClean="0">
                <a:solidFill>
                  <a:srgbClr val="5E5E5E"/>
                </a:solidFill>
              </a:rPr>
              <a:t>1</a:t>
            </a:r>
            <a:r>
              <a:rPr lang="en-US" sz="1730" dirty="0" smtClean="0">
                <a:solidFill>
                  <a:srgbClr val="5E5E5E"/>
                </a:solidFill>
              </a:rPr>
              <a:t>, </a:t>
            </a:r>
            <a:r>
              <a:rPr lang="en-US" sz="1730" dirty="0" err="1" smtClean="0">
                <a:solidFill>
                  <a:srgbClr val="5E5E5E"/>
                </a:solidFill>
              </a:rPr>
              <a:t>Rajendra</a:t>
            </a:r>
            <a:r>
              <a:rPr lang="en-US" sz="1730" dirty="0" smtClean="0">
                <a:solidFill>
                  <a:srgbClr val="5E5E5E"/>
                </a:solidFill>
              </a:rPr>
              <a:t> Bhatt</a:t>
            </a:r>
            <a:r>
              <a:rPr lang="en-US" sz="1730" baseline="30000" dirty="0" smtClean="0">
                <a:solidFill>
                  <a:srgbClr val="5E5E5E"/>
                </a:solidFill>
              </a:rPr>
              <a:t>1</a:t>
            </a:r>
            <a:r>
              <a:rPr lang="en-US" sz="1730" dirty="0" smtClean="0">
                <a:solidFill>
                  <a:srgbClr val="5E5E5E"/>
                </a:solidFill>
              </a:rPr>
              <a:t>, and </a:t>
            </a:r>
            <a:r>
              <a:rPr lang="en-US" sz="1730" dirty="0" err="1" smtClean="0">
                <a:solidFill>
                  <a:srgbClr val="5E5E5E"/>
                </a:solidFill>
              </a:rPr>
              <a:t>Conor</a:t>
            </a:r>
            <a:r>
              <a:rPr lang="en-US" sz="1730" dirty="0" smtClean="0">
                <a:solidFill>
                  <a:srgbClr val="5E5E5E"/>
                </a:solidFill>
              </a:rPr>
              <a:t> Haney</a:t>
            </a:r>
            <a:r>
              <a:rPr lang="en-US" sz="1730" baseline="30000" dirty="0" smtClean="0">
                <a:solidFill>
                  <a:srgbClr val="5E5E5E"/>
                </a:solidFill>
              </a:rPr>
              <a:t>1</a:t>
            </a:r>
          </a:p>
          <a:p>
            <a:pPr lvl="0" defTabSz="914400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</a:pPr>
            <a:r>
              <a:rPr lang="en-US" sz="1412" baseline="30000" dirty="0" smtClean="0">
                <a:solidFill>
                  <a:srgbClr val="5E5E5E"/>
                </a:solidFill>
              </a:rPr>
              <a:t>1</a:t>
            </a:r>
            <a:r>
              <a:rPr lang="en-US" sz="1412" dirty="0" smtClean="0">
                <a:solidFill>
                  <a:srgbClr val="5E5E5E"/>
                </a:solidFill>
              </a:rPr>
              <a:t>SSAI, One Enterprise Pkwy Ste 200, Hampton, VA 23666 USA</a:t>
            </a:r>
          </a:p>
          <a:p>
            <a:pPr lvl="0" defTabSz="914400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</a:pPr>
            <a:r>
              <a:rPr lang="en-US" sz="1412" baseline="30000" dirty="0" smtClean="0">
                <a:solidFill>
                  <a:srgbClr val="5E5E5E"/>
                </a:solidFill>
              </a:rPr>
              <a:t>2</a:t>
            </a:r>
            <a:r>
              <a:rPr lang="en-US" sz="1412" dirty="0" smtClean="0">
                <a:solidFill>
                  <a:srgbClr val="5E5E5E"/>
                </a:solidFill>
              </a:rPr>
              <a:t>NASA Langley Research Center, 21 Langley Blvd MS 420, Hampton, VA 23681-2199 USA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92699" y="5046663"/>
            <a:ext cx="8951183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8"/>
            <a:r>
              <a:rPr lang="en-US" b="1" dirty="0" smtClean="0">
                <a:latin typeface="Calibri" charset="0"/>
              </a:rPr>
              <a:t>			2017 GRWG/GDWG Annual Meeting</a:t>
            </a:r>
          </a:p>
          <a:p>
            <a:pPr lvl="8"/>
            <a:r>
              <a:rPr lang="en-US" dirty="0" smtClean="0">
                <a:latin typeface="Calibri" charset="0"/>
              </a:rPr>
              <a:t>			20 </a:t>
            </a:r>
            <a:r>
              <a:rPr lang="en-US" dirty="0">
                <a:latin typeface="Calibri" charset="0"/>
              </a:rPr>
              <a:t>-</a:t>
            </a:r>
            <a:r>
              <a:rPr lang="en-US" dirty="0" smtClean="0">
                <a:latin typeface="Calibri" charset="0"/>
              </a:rPr>
              <a:t> 24 March 2017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			Madison, WI</a:t>
            </a:r>
          </a:p>
          <a:p>
            <a:pPr lvl="8"/>
            <a:endParaRPr lang="en-US" b="1" dirty="0" smtClean="0">
              <a:latin typeface="Calibri" charset="0"/>
            </a:endParaRPr>
          </a:p>
          <a:p>
            <a:pPr lvl="8"/>
            <a:r>
              <a:rPr lang="en-US" b="1" dirty="0" smtClean="0">
                <a:latin typeface="Calibri" charset="0"/>
              </a:rPr>
              <a:t>			GRWG: VIS/NIR Sub-group</a:t>
            </a:r>
          </a:p>
          <a:p>
            <a:pPr lvl="8"/>
            <a:r>
              <a:rPr lang="en-US" dirty="0" smtClean="0">
                <a:latin typeface="Calibri" charset="0"/>
              </a:rPr>
              <a:t>			Thursday, March 23</a:t>
            </a:r>
            <a:r>
              <a:rPr lang="en-US" baseline="30000" dirty="0" smtClean="0">
                <a:latin typeface="Calibri" charset="0"/>
              </a:rPr>
              <a:t>rd</a:t>
            </a:r>
            <a:r>
              <a:rPr lang="en-US" dirty="0" smtClean="0">
                <a:latin typeface="Calibri" charset="0"/>
              </a:rPr>
              <a:t>, 14:40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IASI-based IR SBAF Tool Update</a:t>
            </a:r>
            <a:endParaRPr lang="en-US" b="1" dirty="0"/>
          </a:p>
        </p:txBody>
      </p:sp>
      <p:sp>
        <p:nvSpPr>
          <p:cNvPr id="15" name="Content Placeholder 2"/>
          <p:cNvSpPr>
            <a:spLocks noGrp="1"/>
          </p:cNvSpPr>
          <p:nvPr>
            <p:ph idx="4294967295"/>
          </p:nvPr>
        </p:nvSpPr>
        <p:spPr>
          <a:xfrm>
            <a:off x="0" y="5938838"/>
            <a:ext cx="8737600" cy="835025"/>
          </a:xfrm>
        </p:spPr>
        <p:txBody>
          <a:bodyPr>
            <a:normAutofit fontScale="55000" lnSpcReduction="20000"/>
          </a:bodyPr>
          <a:lstStyle/>
          <a:p>
            <a:pPr marL="169863" indent="-169863"/>
            <a:r>
              <a:rPr lang="en-US" dirty="0" smtClean="0"/>
              <a:t>Users conducting Overshooting Convective Top studies found it helpful to construct piece-wise SBAFs using limited ranges of 11-μm BT</a:t>
            </a:r>
          </a:p>
          <a:p>
            <a:pPr marL="169863" indent="-169863"/>
            <a:r>
              <a:rPr lang="en-US" dirty="0" smtClean="0"/>
              <a:t>Works for any channel SBAF, not just 11-μm</a:t>
            </a:r>
            <a:endParaRPr lang="en-US" dirty="0"/>
          </a:p>
        </p:txBody>
      </p:sp>
      <p:pic>
        <p:nvPicPr>
          <p:cNvPr id="11" name="Picture 10" descr="Aqua-MODIS.20_Meteosat-9.4_0-15u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0" y="1464728"/>
            <a:ext cx="4414838" cy="44148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 descr="Aqua-MODIS.20_Meteosat-9.4_0-15u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670" y="1464728"/>
            <a:ext cx="4414838" cy="44148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6" name="Group 15"/>
          <p:cNvGrpSpPr/>
          <p:nvPr/>
        </p:nvGrpSpPr>
        <p:grpSpPr>
          <a:xfrm>
            <a:off x="558801" y="2819405"/>
            <a:ext cx="6815666" cy="292099"/>
            <a:chOff x="558801" y="2819405"/>
            <a:chExt cx="6815666" cy="292099"/>
          </a:xfrm>
        </p:grpSpPr>
        <p:sp>
          <p:nvSpPr>
            <p:cNvPr id="17" name="Rectangle 16"/>
            <p:cNvSpPr/>
            <p:nvPr/>
          </p:nvSpPr>
          <p:spPr>
            <a:xfrm>
              <a:off x="5165216" y="2819405"/>
              <a:ext cx="2209251" cy="27939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8801" y="2832105"/>
              <a:ext cx="1727200" cy="27939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IASI-based IR SBAF Tool Update</a:t>
            </a:r>
            <a:endParaRPr lang="en-US" b="1" dirty="0"/>
          </a:p>
        </p:txBody>
      </p:sp>
      <p:sp>
        <p:nvSpPr>
          <p:cNvPr id="15" name="Content Placeholder 2"/>
          <p:cNvSpPr>
            <a:spLocks noGrp="1"/>
          </p:cNvSpPr>
          <p:nvPr>
            <p:ph idx="4294967295"/>
          </p:nvPr>
        </p:nvSpPr>
        <p:spPr>
          <a:xfrm>
            <a:off x="84669" y="5938838"/>
            <a:ext cx="8986839" cy="835025"/>
          </a:xfrm>
        </p:spPr>
        <p:txBody>
          <a:bodyPr>
            <a:normAutofit/>
          </a:bodyPr>
          <a:lstStyle/>
          <a:p>
            <a:pPr marL="171450" indent="-171450"/>
            <a:r>
              <a:rPr lang="en-US" sz="1800" dirty="0" smtClean="0"/>
              <a:t>A user suspected  SBAF uncertainty was caused by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absorption band just beyond 4.0 </a:t>
            </a:r>
            <a:r>
              <a:rPr lang="en-US" sz="1800" dirty="0" err="1" smtClean="0"/>
              <a:t>μm</a:t>
            </a:r>
            <a:endParaRPr lang="en-US" sz="1800" dirty="0" smtClean="0"/>
          </a:p>
          <a:p>
            <a:pPr marL="171450" indent="-171450"/>
            <a:r>
              <a:rPr lang="en-US" sz="1800" dirty="0" smtClean="0"/>
              <a:t>Intend to enable means simple spectral absorption band analysis</a:t>
            </a:r>
            <a:endParaRPr lang="en-US" sz="1800" dirty="0"/>
          </a:p>
        </p:txBody>
      </p:sp>
      <p:pic>
        <p:nvPicPr>
          <p:cNvPr id="11" name="Picture 10" descr="Aqua-MODIS.20_Meteosat-9.4_0-15u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0" y="1464728"/>
            <a:ext cx="4414838" cy="44148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 descr="Aqua-MODIS.20_Meteosat-9.4_0-15um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670" y="1464728"/>
            <a:ext cx="4414838" cy="44148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20" name="Group 19"/>
          <p:cNvGrpSpPr/>
          <p:nvPr/>
        </p:nvGrpSpPr>
        <p:grpSpPr>
          <a:xfrm>
            <a:off x="558800" y="2709334"/>
            <a:ext cx="6366933" cy="292099"/>
            <a:chOff x="558800" y="2709334"/>
            <a:chExt cx="6366933" cy="292099"/>
          </a:xfrm>
        </p:grpSpPr>
        <p:sp>
          <p:nvSpPr>
            <p:cNvPr id="17" name="Rectangle 16"/>
            <p:cNvSpPr/>
            <p:nvPr/>
          </p:nvSpPr>
          <p:spPr>
            <a:xfrm>
              <a:off x="5165216" y="2709334"/>
              <a:ext cx="1760517" cy="27939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8800" y="2722034"/>
              <a:ext cx="1955107" cy="27939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SCIAMACHY-based Visible SBAF </a:t>
            </a:r>
            <a:br>
              <a:rPr lang="en-US" b="1" dirty="0" smtClean="0"/>
            </a:br>
            <a:r>
              <a:rPr lang="en-US" b="1" dirty="0" smtClean="0"/>
              <a:t>Tool Update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5718555" y="1635241"/>
            <a:ext cx="3425445" cy="4857634"/>
          </a:xfrm>
        </p:spPr>
        <p:txBody>
          <a:bodyPr>
            <a:noAutofit/>
          </a:bodyPr>
          <a:lstStyle/>
          <a:p>
            <a:r>
              <a:rPr lang="en-US" sz="2000" dirty="0" smtClean="0"/>
              <a:t>Available </a:t>
            </a:r>
            <a:r>
              <a:rPr lang="en-US" sz="2000" dirty="0"/>
              <a:t>s</a:t>
            </a:r>
            <a:r>
              <a:rPr lang="en-US" sz="2000" dirty="0" smtClean="0"/>
              <a:t>pectral domains and selection features as shown</a:t>
            </a:r>
          </a:p>
          <a:p>
            <a:r>
              <a:rPr lang="en-US" sz="2000" dirty="0" smtClean="0"/>
              <a:t>A current request for enhanced interfacing capabilities, i.e., run-time/real-time automation, script-driven production</a:t>
            </a:r>
          </a:p>
          <a:p>
            <a:pPr lvl="1"/>
            <a:r>
              <a:rPr lang="en-US" sz="1800" dirty="0" smtClean="0"/>
              <a:t>Security considerations</a:t>
            </a:r>
          </a:p>
          <a:p>
            <a:r>
              <a:rPr lang="en-US" sz="2000" dirty="0" smtClean="0"/>
              <a:t>Land-use community user recently requested clear-sky IGBP-specific subsetting</a:t>
            </a:r>
          </a:p>
          <a:p>
            <a:pPr lvl="1"/>
            <a:r>
              <a:rPr lang="en-US" sz="1800" dirty="0" smtClean="0"/>
              <a:t>Probably better served by GOME-2</a:t>
            </a:r>
          </a:p>
          <a:p>
            <a:r>
              <a:rPr lang="en-US" sz="2000" dirty="0" smtClean="0"/>
              <a:t>User-controlled outlier filtering</a:t>
            </a:r>
          </a:p>
        </p:txBody>
      </p:sp>
      <p:pic>
        <p:nvPicPr>
          <p:cNvPr id="12" name="Picture 11" descr="sciatoo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39" y="1820327"/>
            <a:ext cx="5406620" cy="40111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3239" y="1820326"/>
            <a:ext cx="5406620" cy="401113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1935" y="4080141"/>
            <a:ext cx="1100117" cy="149013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iatoo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24" y="1952194"/>
            <a:ext cx="5498650" cy="374739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GOME-2-based Visible SBAF Tool Introduction [In Development]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5715874" y="1692276"/>
            <a:ext cx="3361381" cy="4800599"/>
          </a:xfrm>
        </p:spPr>
        <p:txBody>
          <a:bodyPr>
            <a:noAutofit/>
          </a:bodyPr>
          <a:lstStyle/>
          <a:p>
            <a:r>
              <a:rPr lang="en-US" sz="2300" dirty="0" smtClean="0"/>
              <a:t>Currently based on 1 month of data (July 2008)</a:t>
            </a:r>
          </a:p>
          <a:p>
            <a:r>
              <a:rPr lang="en-US" sz="2300" dirty="0" smtClean="0"/>
              <a:t>Will support full record as </a:t>
            </a:r>
            <a:r>
              <a:rPr lang="en-US" sz="2300" smtClean="0"/>
              <a:t>year continues</a:t>
            </a:r>
            <a:endParaRPr lang="en-US" sz="2300" dirty="0" smtClean="0"/>
          </a:p>
          <a:p>
            <a:r>
              <a:rPr lang="en-US" sz="2300" dirty="0" smtClean="0"/>
              <a:t>Live for 18 IGBP Land Classification types (clear sky)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etter sampled than can be accomplished with SCIAMACHY footprints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17224" y="1952194"/>
            <a:ext cx="5498650" cy="374739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SCIAMACHY and GOME-2 Clear-sky IGBP Scene Spectra</a:t>
            </a:r>
            <a:endParaRPr lang="en-US" b="1" dirty="0"/>
          </a:p>
        </p:txBody>
      </p:sp>
      <p:sp>
        <p:nvSpPr>
          <p:cNvPr id="15" name="Content Placeholder 2"/>
          <p:cNvSpPr>
            <a:spLocks noGrp="1"/>
          </p:cNvSpPr>
          <p:nvPr>
            <p:ph idx="4294967295"/>
          </p:nvPr>
        </p:nvSpPr>
        <p:spPr>
          <a:xfrm>
            <a:off x="84670" y="5893541"/>
            <a:ext cx="8652930" cy="783483"/>
          </a:xfrm>
        </p:spPr>
        <p:txBody>
          <a:bodyPr>
            <a:noAutofit/>
          </a:bodyPr>
          <a:lstStyle/>
          <a:p>
            <a:r>
              <a:rPr lang="en-US" sz="2000" dirty="0" smtClean="0"/>
              <a:t>8 years of SCIAMACHY vs. 1 month of GOME-2, and the ability to sample a properly-represented Wetlands scene ID</a:t>
            </a:r>
            <a:endParaRPr lang="en-US" sz="2000" dirty="0"/>
          </a:p>
        </p:txBody>
      </p:sp>
      <p:pic>
        <p:nvPicPr>
          <p:cNvPr id="11" name="Picture 10" descr="Aqua-MODIS.20_Meteosat-9.4_0-15u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0" y="1475203"/>
            <a:ext cx="4414838" cy="44148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 descr="Aqua-MODIS.20_Meteosat-9.4_0-15u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670" y="1475203"/>
            <a:ext cx="4414838" cy="44148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6" name="Group 15"/>
          <p:cNvGrpSpPr/>
          <p:nvPr/>
        </p:nvGrpSpPr>
        <p:grpSpPr>
          <a:xfrm>
            <a:off x="2879360" y="4684075"/>
            <a:ext cx="5274041" cy="292099"/>
            <a:chOff x="558800" y="2709334"/>
            <a:chExt cx="5274041" cy="292099"/>
          </a:xfrm>
        </p:grpSpPr>
        <p:sp>
          <p:nvSpPr>
            <p:cNvPr id="19" name="Rectangle 18"/>
            <p:cNvSpPr/>
            <p:nvPr/>
          </p:nvSpPr>
          <p:spPr>
            <a:xfrm>
              <a:off x="5114415" y="2709334"/>
              <a:ext cx="718426" cy="27939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8800" y="2722034"/>
              <a:ext cx="566573" cy="27939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qua-MODIS.20_Meteosat-9.4_0-15u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0" y="1475193"/>
            <a:ext cx="4414838" cy="44148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 descr="Aqua-MODIS.20_Meteosat-9.4_0-15u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670" y="1475193"/>
            <a:ext cx="4414838" cy="44148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202759" y="5813448"/>
            <a:ext cx="8738482" cy="1044552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/>
          <a:p>
            <a:pPr marL="457200" lvl="0" indent="-457200">
              <a:buFont typeface="Arial" charset="0"/>
              <a:buChar char="•"/>
              <a:defRPr/>
            </a:pPr>
            <a:r>
              <a:rPr lang="en-US" sz="2000" dirty="0" smtClean="0"/>
              <a:t>GOME-2-based SBAFs over Barren land (IGBP=16) suggest a 0.2% spectral disparity between the above SRFs</a:t>
            </a:r>
          </a:p>
          <a:p>
            <a:pPr marL="457200" lvl="0" indent="-457200">
              <a:buFont typeface="Arial" charset="0"/>
              <a:buChar char="•"/>
              <a:defRPr/>
            </a:pPr>
            <a:r>
              <a:rPr lang="en-US" sz="2000" dirty="0" smtClean="0"/>
              <a:t>SCIAMACHY-based SBAFs suggest no spectral correction necessary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879361" y="4404666"/>
            <a:ext cx="5832835" cy="292099"/>
            <a:chOff x="6" y="2709334"/>
            <a:chExt cx="5832835" cy="292099"/>
          </a:xfrm>
        </p:grpSpPr>
        <p:sp>
          <p:nvSpPr>
            <p:cNvPr id="22" name="Rectangle 21"/>
            <p:cNvSpPr/>
            <p:nvPr/>
          </p:nvSpPr>
          <p:spPr>
            <a:xfrm>
              <a:off x="4588245" y="2709334"/>
              <a:ext cx="1244596" cy="27939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" y="2722034"/>
              <a:ext cx="1125368" cy="27939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782511" y="0"/>
            <a:ext cx="7574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SCIAMACHY and GOME-2 Clear-sky IGBP Scene </a:t>
            </a:r>
            <a:r>
              <a:rPr lang="en-US" b="1" dirty="0" smtClean="0"/>
              <a:t>Spectra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alibp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08" y="1457583"/>
            <a:ext cx="4361592" cy="46558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1381964" y="5457866"/>
            <a:ext cx="2209891" cy="13469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2511" y="0"/>
            <a:ext cx="7574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SRF plo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693" y="1382591"/>
            <a:ext cx="4027398" cy="415269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785043" y="1382591"/>
            <a:ext cx="4040048" cy="415269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591856" y="1417638"/>
            <a:ext cx="1193189" cy="404022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496930" y="5535286"/>
            <a:ext cx="1300763" cy="5727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797693" y="2075380"/>
            <a:ext cx="3765035" cy="3734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4143" y="6113479"/>
            <a:ext cx="4486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https://satcorps.larc.nasa.gov/cgi-bin/site/showdoc?mnemonic</a:t>
            </a:r>
            <a:r>
              <a:rPr lang="en-US" sz="1000" dirty="0" smtClean="0"/>
              <a:t>=SAT_CALIB_USER</a:t>
            </a: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Spectral Response Function Comparison </a:t>
            </a:r>
            <a:r>
              <a:rPr lang="en-US" b="1" dirty="0" smtClean="0"/>
              <a:t>Tool</a:t>
            </a:r>
            <a:endParaRPr lang="en-US" b="1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715836" y="5500240"/>
            <a:ext cx="4571999" cy="123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 fair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SBAF comparison should have have adequate sampling from each instrument, with comparable viewing/solar geometry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Preferable to use a PICS</a:t>
            </a:r>
          </a:p>
          <a:p>
            <a:pPr marL="169863" lvl="0" indent="-169863">
              <a:buFont typeface="Arial"/>
              <a:buChar char="•"/>
              <a:defRPr/>
            </a:pPr>
            <a:r>
              <a:rPr lang="en-US" sz="1400" dirty="0" smtClean="0"/>
              <a:t>Otherwise can get significant SBAF difference for a more disparate SRF pairing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qua-MODIS.20_Meteosat-9.4_0-15u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0" y="1475193"/>
            <a:ext cx="4414838" cy="44148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 descr="Aqua-MODIS.20_Meteosat-9.4_0-15u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670" y="1475193"/>
            <a:ext cx="4414838" cy="44148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202759" y="5890031"/>
            <a:ext cx="8738482" cy="967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 fair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SBAF comparison should have have adequate sampling from each instrument, with comparable viewing/solar geometry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Preferable to use a PICS</a:t>
            </a:r>
          </a:p>
          <a:p>
            <a:pPr marL="169863" lvl="0" indent="-169863">
              <a:buFont typeface="Arial"/>
              <a:buChar char="•"/>
              <a:defRPr/>
            </a:pPr>
            <a:r>
              <a:rPr lang="en-US" sz="1400" dirty="0" smtClean="0"/>
              <a:t>Otherwise can get significant SBAF difference for a more disparate SRF pairing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79361" y="4404666"/>
            <a:ext cx="5832835" cy="292099"/>
            <a:chOff x="2879361" y="4151054"/>
            <a:chExt cx="5832835" cy="292099"/>
          </a:xfrm>
        </p:grpSpPr>
        <p:sp>
          <p:nvSpPr>
            <p:cNvPr id="22" name="Rectangle 21"/>
            <p:cNvSpPr/>
            <p:nvPr/>
          </p:nvSpPr>
          <p:spPr>
            <a:xfrm>
              <a:off x="7467600" y="4151054"/>
              <a:ext cx="1244596" cy="27939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79361" y="4163754"/>
              <a:ext cx="1125368" cy="27939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782511" y="0"/>
            <a:ext cx="7574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SCIAMACHY and GOME-2 Clear-sky IGBP Scene </a:t>
            </a:r>
            <a:r>
              <a:rPr lang="en-US" b="1" dirty="0" smtClean="0"/>
              <a:t>Spectra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707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82511" y="0"/>
            <a:ext cx="7574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SRF plo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043" y="1464257"/>
            <a:ext cx="3887751" cy="415269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785043" y="1464257"/>
            <a:ext cx="3887751" cy="415269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98721" y="2206866"/>
            <a:ext cx="3765035" cy="352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85043" y="5695061"/>
            <a:ext cx="4100165" cy="902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example, VIIRS I1 vs. M5 Band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0" descr="calibp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08" y="1464257"/>
            <a:ext cx="4361592" cy="46558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1381964" y="5464540"/>
            <a:ext cx="2209891" cy="13469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2188309" y="2867806"/>
            <a:ext cx="4000282" cy="119318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96930" y="5599231"/>
            <a:ext cx="1288115" cy="1931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4143" y="6120153"/>
            <a:ext cx="4486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https://satcorps.larc.nasa.gov/cgi-bin/site/showdoc?mnemonic</a:t>
            </a:r>
            <a:r>
              <a:rPr lang="en-US" sz="1000" dirty="0" smtClean="0"/>
              <a:t>=SAT_CALIB_USER</a:t>
            </a: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Spectral Response Function Comparison </a:t>
            </a:r>
            <a:r>
              <a:rPr lang="en-US" b="1" dirty="0" smtClean="0"/>
              <a:t>Tool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qua-MODIS.20_Meteosat-9.4_0-15u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0" y="1475205"/>
            <a:ext cx="4414838" cy="44148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 descr="Aqua-MODIS.20_Meteosat-9.4_0-15u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670" y="1475205"/>
            <a:ext cx="4414838" cy="44148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753389" y="2095103"/>
            <a:ext cx="6783094" cy="622015"/>
            <a:chOff x="5" y="2709334"/>
            <a:chExt cx="6783094" cy="622015"/>
          </a:xfrm>
        </p:grpSpPr>
        <p:sp>
          <p:nvSpPr>
            <p:cNvPr id="19" name="Rectangle 18"/>
            <p:cNvSpPr/>
            <p:nvPr/>
          </p:nvSpPr>
          <p:spPr>
            <a:xfrm>
              <a:off x="4569002" y="2709334"/>
              <a:ext cx="2214097" cy="62201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" y="2722034"/>
              <a:ext cx="2209891" cy="60931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202759" y="5958480"/>
            <a:ext cx="8738482" cy="797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 smtClean="0"/>
              <a:t>SBAFs inconsistent for disparate bands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 smtClean="0"/>
              <a:t>Some difference could be owed to seasonal/regional/anisotropic effects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SCIAMACHY and GOME-2 Clear-sky IGBP Scene Spectra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82" y="1248124"/>
            <a:ext cx="8716836" cy="4878040"/>
          </a:xfrm>
        </p:spPr>
        <p:txBody>
          <a:bodyPr>
            <a:noAutofit/>
          </a:bodyPr>
          <a:lstStyle/>
          <a:p>
            <a:r>
              <a:rPr lang="en-US" sz="2800" dirty="0" smtClean="0"/>
              <a:t>Purpose</a:t>
            </a:r>
          </a:p>
          <a:p>
            <a:r>
              <a:rPr lang="en-US" sz="2800" dirty="0" smtClean="0"/>
              <a:t>Spectral Band Adjustment Factor (SBAF) [brief] review</a:t>
            </a:r>
          </a:p>
          <a:p>
            <a:r>
              <a:rPr lang="en-US" sz="2800" dirty="0" smtClean="0"/>
              <a:t>Calibration webpage</a:t>
            </a:r>
          </a:p>
          <a:p>
            <a:pPr lvl="1">
              <a:buFont typeface="ArialMT" charset="0"/>
              <a:buChar char="-"/>
            </a:pPr>
            <a:r>
              <a:rPr lang="en-US" sz="2400" dirty="0" smtClean="0"/>
              <a:t>Highlighting the Solar Constant Comparison Tool </a:t>
            </a:r>
          </a:p>
          <a:p>
            <a:r>
              <a:rPr lang="en-US" sz="2800" dirty="0" smtClean="0"/>
              <a:t>Tool updates</a:t>
            </a:r>
          </a:p>
          <a:p>
            <a:pPr lvl="1">
              <a:buFont typeface="ArialMT" charset="0"/>
              <a:buChar char="-"/>
            </a:pPr>
            <a:r>
              <a:rPr lang="en-US" sz="2400" dirty="0" smtClean="0"/>
              <a:t>IASI</a:t>
            </a:r>
          </a:p>
          <a:p>
            <a:pPr lvl="1">
              <a:buFont typeface="ArialMT" charset="0"/>
              <a:buChar char="-"/>
            </a:pPr>
            <a:r>
              <a:rPr lang="en-US" sz="2400" dirty="0" smtClean="0"/>
              <a:t>SCIAMACHY and introducing GOME-2</a:t>
            </a:r>
          </a:p>
          <a:p>
            <a:pPr lvl="2"/>
            <a:r>
              <a:rPr lang="en-US" dirty="0" smtClean="0"/>
              <a:t>Consistency </a:t>
            </a:r>
          </a:p>
          <a:p>
            <a:pPr lvl="2"/>
            <a:r>
              <a:rPr lang="en-US" dirty="0" smtClean="0"/>
              <a:t>Showcasing SRF and Spectra Tool</a:t>
            </a:r>
          </a:p>
          <a:p>
            <a:pPr lvl="1">
              <a:buFont typeface="ArialMT" charset="0"/>
              <a:buChar char="-"/>
            </a:pPr>
            <a:r>
              <a:rPr lang="en-US" sz="2400" dirty="0" smtClean="0"/>
              <a:t>Revisiting Hyperion</a:t>
            </a:r>
          </a:p>
          <a:p>
            <a:r>
              <a:rPr lang="en-US" sz="2800" dirty="0" smtClean="0"/>
              <a:t>Summary and conclusions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SCIAMACHY and GOME-2 Clear-sky IGBP Scene Spectra</a:t>
            </a:r>
            <a:endParaRPr lang="en-US" b="1" dirty="0"/>
          </a:p>
        </p:txBody>
      </p:sp>
      <p:pic>
        <p:nvPicPr>
          <p:cNvPr id="22" name="Picture 21" descr="sciatoo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70" y="1820327"/>
            <a:ext cx="4240526" cy="30933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5" name="Picture 24" descr="sciatoo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311" y="1820328"/>
            <a:ext cx="4524341" cy="30933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27" name="Group 26"/>
          <p:cNvGrpSpPr/>
          <p:nvPr/>
        </p:nvGrpSpPr>
        <p:grpSpPr>
          <a:xfrm>
            <a:off x="2796517" y="3566096"/>
            <a:ext cx="6193003" cy="1173733"/>
            <a:chOff x="590096" y="2618834"/>
            <a:chExt cx="6193003" cy="1173733"/>
          </a:xfrm>
        </p:grpSpPr>
        <p:sp>
          <p:nvSpPr>
            <p:cNvPr id="28" name="Rectangle 27"/>
            <p:cNvSpPr/>
            <p:nvPr/>
          </p:nvSpPr>
          <p:spPr>
            <a:xfrm>
              <a:off x="5163298" y="2709334"/>
              <a:ext cx="1619801" cy="93571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0096" y="2618834"/>
              <a:ext cx="1590679" cy="117373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Content Placeholder 2"/>
          <p:cNvSpPr txBox="1">
            <a:spLocks/>
          </p:cNvSpPr>
          <p:nvPr/>
        </p:nvSpPr>
        <p:spPr>
          <a:xfrm>
            <a:off x="202759" y="4974258"/>
            <a:ext cx="8738482" cy="1832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69863" lvl="0" indent="-169863">
              <a:buFont typeface="Arial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Best effort can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be made to pick similar view/illumination angle allowances, season, and domain</a:t>
            </a:r>
          </a:p>
          <a:p>
            <a:pPr marL="169863" lvl="0" indent="-169863">
              <a:buFont typeface="Arial"/>
              <a:buChar char="•"/>
              <a:defRPr/>
            </a:pPr>
            <a:r>
              <a:rPr lang="en-US" sz="2400" baseline="0" dirty="0" smtClean="0"/>
              <a:t>Won’t account</a:t>
            </a:r>
            <a:r>
              <a:rPr lang="en-US" sz="2400" dirty="0" smtClean="0"/>
              <a:t> for specific SZA difference</a:t>
            </a:r>
          </a:p>
          <a:p>
            <a:pPr marL="169863" lvl="0" indent="-169863">
              <a:buFont typeface="Arial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Will not be an adequate imitation of a simultaneous, co-located comparison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qua-MODIS.20_Meteosat-9.4_0-15u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0" y="1475193"/>
            <a:ext cx="4414838" cy="44148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 descr="Aqua-MODIS.20_Meteosat-9.4_0-15u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670" y="1475193"/>
            <a:ext cx="4414838" cy="44148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2" name="Group 17"/>
          <p:cNvGrpSpPr/>
          <p:nvPr/>
        </p:nvGrpSpPr>
        <p:grpSpPr>
          <a:xfrm>
            <a:off x="753389" y="2095091"/>
            <a:ext cx="6783094" cy="622015"/>
            <a:chOff x="753389" y="2084626"/>
            <a:chExt cx="6783094" cy="622015"/>
          </a:xfrm>
        </p:grpSpPr>
        <p:sp>
          <p:nvSpPr>
            <p:cNvPr id="19" name="Rectangle 18"/>
            <p:cNvSpPr/>
            <p:nvPr/>
          </p:nvSpPr>
          <p:spPr>
            <a:xfrm>
              <a:off x="5322386" y="2084626"/>
              <a:ext cx="2214097" cy="62201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3389" y="2097326"/>
              <a:ext cx="2209891" cy="60931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202759" y="5826797"/>
            <a:ext cx="8738482" cy="1031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buFont typeface="Arial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Likely that agreement is highly dependent on scene homogeneity</a:t>
            </a:r>
          </a:p>
          <a:p>
            <a:pPr marL="342900" lvl="0" indent="-342900">
              <a:buFont typeface="Arial" charset="0"/>
              <a:buChar char="•"/>
              <a:defRPr/>
            </a:pPr>
            <a:r>
              <a:rPr lang="en-US" sz="1600" dirty="0" smtClean="0"/>
              <a:t>SCIAMACHY may miss small clouds</a:t>
            </a:r>
          </a:p>
          <a:p>
            <a:pPr marL="342900" lvl="0" indent="-342900">
              <a:buFont typeface="Arial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GOME-2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perhaps more accurately distinguishing spectra of bare rock vs. soil vs. sand, whereas SCIAMACHY may </a:t>
            </a:r>
            <a:r>
              <a:rPr lang="en-US" sz="1600" dirty="0" smtClean="0"/>
              <a:t>represent more of an average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</a:p>
          <a:p>
            <a:pPr marL="169863" marR="0" lvl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SCIAMACHY and GOME-2 Clear-sky IGBP Scene Spectra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qua-MODIS.20_Meteosat-9.4_0-15u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0" y="1475205"/>
            <a:ext cx="4414838" cy="44148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 descr="Aqua-MODIS.20_Meteosat-9.4_0-15u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670" y="1475205"/>
            <a:ext cx="4414838" cy="44148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2879361" y="4404678"/>
            <a:ext cx="5832835" cy="292099"/>
            <a:chOff x="2879361" y="4394201"/>
            <a:chExt cx="5832835" cy="292099"/>
          </a:xfrm>
        </p:grpSpPr>
        <p:sp>
          <p:nvSpPr>
            <p:cNvPr id="18" name="Rectangle 17"/>
            <p:cNvSpPr/>
            <p:nvPr/>
          </p:nvSpPr>
          <p:spPr>
            <a:xfrm>
              <a:off x="7467600" y="4394201"/>
              <a:ext cx="1244596" cy="27939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79361" y="4406901"/>
              <a:ext cx="1125368" cy="27939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SCIAMACHY and GOME-2 Clear-sky IGBP Scene </a:t>
            </a:r>
            <a:r>
              <a:rPr lang="en-US" b="1" dirty="0" smtClean="0"/>
              <a:t>Spectra</a:t>
            </a:r>
            <a:endParaRPr lang="en-US" b="1" dirty="0"/>
          </a:p>
        </p:txBody>
      </p:sp>
      <p:sp>
        <p:nvSpPr>
          <p:cNvPr id="17" name="Content Placeholder 2"/>
          <p:cNvSpPr>
            <a:spLocks noGrp="1"/>
          </p:cNvSpPr>
          <p:nvPr>
            <p:ph idx="4294967295"/>
          </p:nvPr>
        </p:nvSpPr>
        <p:spPr>
          <a:xfrm>
            <a:off x="0" y="5973635"/>
            <a:ext cx="8737600" cy="884365"/>
          </a:xfrm>
        </p:spPr>
        <p:txBody>
          <a:bodyPr>
            <a:noAutofit/>
          </a:bodyPr>
          <a:lstStyle/>
          <a:p>
            <a:r>
              <a:rPr lang="en-US" sz="1600" dirty="0" smtClean="0"/>
              <a:t>Other scene types suggest better consistency for same disparate SRFs</a:t>
            </a:r>
          </a:p>
          <a:p>
            <a:r>
              <a:rPr lang="en-US" sz="1600" dirty="0"/>
              <a:t>Again, conclusions about consistency are best afforded from formal PICS </a:t>
            </a:r>
            <a:r>
              <a:rPr lang="en-US" sz="1600" dirty="0" smtClean="0"/>
              <a:t>study</a:t>
            </a:r>
          </a:p>
          <a:p>
            <a:r>
              <a:rPr lang="en-US" sz="1600" dirty="0" smtClean="0"/>
              <a:t>Bottom line: Attempt to best match scene conditions of one’s calibration approach</a:t>
            </a:r>
            <a:endParaRPr lang="en-US" sz="16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82511" y="0"/>
            <a:ext cx="7574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lib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08" y="1310755"/>
            <a:ext cx="4361592" cy="46558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 descr="sciatoo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253" y="1305676"/>
            <a:ext cx="3762867" cy="445950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82511" y="0"/>
            <a:ext cx="7574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3278" y="4662863"/>
            <a:ext cx="651282" cy="13469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4143" y="5966651"/>
            <a:ext cx="4486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https://satcorps.larc.nasa.gov/cgi-bin/site/showdoc?mnemonic</a:t>
            </a:r>
            <a:r>
              <a:rPr lang="en-US" sz="1000" dirty="0" smtClean="0"/>
              <a:t>=SAT_CALIB_USER</a:t>
            </a:r>
            <a:endParaRPr lang="en-US" sz="1000" dirty="0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1798310" y="1591927"/>
            <a:ext cx="3357195" cy="278469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84561" y="4797554"/>
            <a:ext cx="2784694" cy="96762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869253" y="1305676"/>
            <a:ext cx="3817547" cy="445950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860851" y="5765183"/>
            <a:ext cx="3778897" cy="109281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Mean radiance/reflectance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spectra and standard deviation available for all SCIAMACHY Earth targets.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SCIAMACHY Spectra Plotting </a:t>
            </a:r>
            <a:r>
              <a:rPr lang="en-US" b="1" dirty="0" smtClean="0"/>
              <a:t>Tool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hyperionTool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7468" y="1542187"/>
            <a:ext cx="4554871" cy="51257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939867" y="2192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2511" y="0"/>
            <a:ext cx="7574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92808" y="1143001"/>
            <a:ext cx="3649587" cy="57150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Hyperion-based Visible SBAF Tool </a:t>
            </a:r>
            <a:r>
              <a:rPr lang="en-US" b="1" dirty="0" smtClean="0"/>
              <a:t>Update</a:t>
            </a:r>
            <a:endParaRPr lang="en-US" b="1" dirty="0"/>
          </a:p>
        </p:txBody>
      </p:sp>
      <p:sp>
        <p:nvSpPr>
          <p:cNvPr id="19" name="Content Placeholder 6"/>
          <p:cNvSpPr>
            <a:spLocks noGrp="1"/>
          </p:cNvSpPr>
          <p:nvPr>
            <p:ph sz="half" idx="2"/>
          </p:nvPr>
        </p:nvSpPr>
        <p:spPr>
          <a:xfrm>
            <a:off x="5346235" y="1533460"/>
            <a:ext cx="3797763" cy="186845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Map displays entire record of Hyperion ground </a:t>
            </a:r>
            <a:r>
              <a:rPr lang="en-US" dirty="0" smtClean="0"/>
              <a:t>measurements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939867" y="2192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Hyperion-based Visible SBAF Tool </a:t>
            </a:r>
            <a:r>
              <a:rPr lang="en-US" b="1" dirty="0" smtClean="0"/>
              <a:t>Update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236" y="1533460"/>
            <a:ext cx="3797764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Map displays entire record of Hyperion ground measurements</a:t>
            </a:r>
          </a:p>
          <a:p>
            <a:pPr>
              <a:spcBef>
                <a:spcPts val="0"/>
              </a:spcBef>
            </a:pPr>
            <a:r>
              <a:rPr lang="en-US" dirty="0"/>
              <a:t>Grey → black </a:t>
            </a:r>
            <a:r>
              <a:rPr lang="en-US" dirty="0" smtClean="0"/>
              <a:t>=        low </a:t>
            </a:r>
            <a:r>
              <a:rPr lang="en-US" dirty="0"/>
              <a:t>→ high density</a:t>
            </a:r>
          </a:p>
          <a:p>
            <a:pPr>
              <a:spcBef>
                <a:spcPts val="0"/>
              </a:spcBef>
            </a:pPr>
            <a:r>
              <a:rPr lang="en-US" dirty="0"/>
              <a:t>Irregular distribution due to nature of tasked </a:t>
            </a:r>
            <a:r>
              <a:rPr lang="en-US" dirty="0" smtClean="0"/>
              <a:t>retrieval</a:t>
            </a:r>
            <a:endParaRPr lang="en-US" dirty="0"/>
          </a:p>
        </p:txBody>
      </p:sp>
      <p:pic>
        <p:nvPicPr>
          <p:cNvPr id="14" name="Content Placeholder 11" descr="hyperionToo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69" y="1542186"/>
            <a:ext cx="4554870" cy="51257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939867" y="2192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1356" y="0"/>
            <a:ext cx="7574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hyperionToo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69" y="1542187"/>
            <a:ext cx="4554870" cy="51257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Hyperion-based Visible SBAF Tool </a:t>
            </a:r>
            <a:r>
              <a:rPr lang="en-US" b="1" dirty="0" smtClean="0"/>
              <a:t>Update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337975" y="5508742"/>
            <a:ext cx="844177" cy="62471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87402" y="4872304"/>
            <a:ext cx="245984" cy="6276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5346237" y="1533460"/>
            <a:ext cx="3797763" cy="524543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 smtClean="0"/>
              <a:t>Map displays entire record of Hyperion ground measurements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Grey → black =        low → high density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Irregular distribution due to nature of tasked retrieval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Enter coordinates for area of interest, or simply                     ‘</a:t>
            </a:r>
            <a:r>
              <a:rPr lang="en-US" sz="2800" i="1" dirty="0" smtClean="0"/>
              <a:t>shift+click+drag’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 txBox="1">
            <a:spLocks/>
          </p:cNvSpPr>
          <p:nvPr/>
        </p:nvSpPr>
        <p:spPr>
          <a:xfrm>
            <a:off x="5346237" y="1533460"/>
            <a:ext cx="3797763" cy="524543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 smtClean="0"/>
              <a:t>Map displays entire record of Hyperion ground measurements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Grey → black =        low → high density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Irregular distribution due to nature of tasked retrieval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Enter coordinates for area of interest, or simply                     ‘</a:t>
            </a:r>
            <a:r>
              <a:rPr lang="en-US" sz="2800" i="1" dirty="0" smtClean="0"/>
              <a:t>shift+click+drag’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939867" y="2192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2511" y="0"/>
            <a:ext cx="7574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hyperionToo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27" y="1533862"/>
            <a:ext cx="4565111" cy="51303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273321" y="5439870"/>
            <a:ext cx="908832" cy="69358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10528" y="4038044"/>
            <a:ext cx="962793" cy="140182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Hyperion-based Visible SBAF Tool </a:t>
            </a:r>
            <a:r>
              <a:rPr lang="en-US" b="1" dirty="0" smtClean="0"/>
              <a:t>Update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4766856" y="6386253"/>
            <a:ext cx="415297" cy="29002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409477" y="1488403"/>
            <a:ext cx="4543172" cy="4794140"/>
            <a:chOff x="2457017" y="767614"/>
            <a:chExt cx="4761298" cy="5322772"/>
          </a:xfrm>
        </p:grpSpPr>
        <p:pic>
          <p:nvPicPr>
            <p:cNvPr id="21" name="Picture 20" descr="BT_iasi_extrapSpectra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57017" y="767614"/>
              <a:ext cx="4761298" cy="532277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457017" y="767614"/>
              <a:ext cx="4761298" cy="53227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Summary and 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Providing support for calibration community and developers with open access SBAFs for consistent inter-satellite calibration and retrievals</a:t>
            </a:r>
          </a:p>
          <a:p>
            <a:pPr lvl="1"/>
            <a:r>
              <a:rPr lang="en-US" dirty="0" smtClean="0"/>
              <a:t>Want to work with instrument teams to showcase highest-quality data and latest SRFs</a:t>
            </a:r>
          </a:p>
          <a:p>
            <a:pPr lvl="1"/>
            <a:r>
              <a:rPr lang="en-US" dirty="0" smtClean="0"/>
              <a:t>Feedback, suggestions, and requests </a:t>
            </a:r>
          </a:p>
          <a:p>
            <a:pPr lvl="0"/>
            <a:r>
              <a:rPr lang="en-US" dirty="0" smtClean="0"/>
              <a:t>Will integrate full record of GOME-2, introduce AIRS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126163"/>
            <a:ext cx="9144000" cy="73183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Update on the NASA Langley Satellite Calibration SBAF Tools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Benjamin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Scarino</a:t>
            </a:r>
          </a:p>
          <a:p>
            <a:pPr algn="ctr"/>
            <a:r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t>benjamin.r.scarino@nasa.gov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83" y="1248124"/>
            <a:ext cx="8716836" cy="487804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Provided tools for use by inter-calibration developers</a:t>
            </a:r>
          </a:p>
          <a:p>
            <a:pPr lvl="1">
              <a:buFont typeface="ArialMT" charset="0"/>
              <a:buChar char="-"/>
            </a:pPr>
            <a:r>
              <a:rPr lang="en-US" sz="2400" dirty="0" smtClean="0"/>
              <a:t>GSICS deliverable</a:t>
            </a:r>
          </a:p>
          <a:p>
            <a:pPr lvl="1">
              <a:buFont typeface="ArialMT" charset="0"/>
              <a:buChar char="-"/>
            </a:pPr>
            <a:r>
              <a:rPr lang="en-US" sz="2400" dirty="0" smtClean="0"/>
              <a:t>Open sharing to benefit calibration community</a:t>
            </a:r>
          </a:p>
          <a:p>
            <a:r>
              <a:rPr lang="en-US" sz="2800" dirty="0" smtClean="0"/>
              <a:t>Support proposed effort to provide open access SBAFs for consistent inter-satellite calibration and retrievals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21023"/>
              </p:ext>
            </p:extLst>
          </p:nvPr>
        </p:nvGraphicFramePr>
        <p:xfrm>
          <a:off x="548640" y="3599569"/>
          <a:ext cx="837644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8220"/>
                <a:gridCol w="4188220"/>
              </a:tblGrid>
              <a:tr h="370840">
                <a:tc>
                  <a:txBody>
                    <a:bodyPr/>
                    <a:lstStyle/>
                    <a:p>
                      <a:pPr marL="231775" lvl="1" indent="-225425">
                        <a:buFont typeface=".AppleSystemUIFont" charset="-120"/>
                        <a:buChar char="-"/>
                        <a:tabLst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Need users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31775" lvl="1" indent="-225425">
                        <a:buFont typeface=".AppleSystemUIFont" charset="-120"/>
                        <a:buChar char="-"/>
                        <a:tabLst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Will take suggestions and adapt</a:t>
                      </a:r>
                    </a:p>
                    <a:p>
                      <a:pPr marL="688975" lvl="2" indent="-230188">
                        <a:buFont typeface="Arial" charset="0"/>
                        <a:buChar char="•"/>
                        <a:tabLst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Spectral domains</a:t>
                      </a:r>
                    </a:p>
                    <a:p>
                      <a:pPr marL="688975" lvl="2" indent="-230188">
                        <a:buFont typeface="Arial" charset="0"/>
                        <a:buChar char="•"/>
                        <a:tabLst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Tool features</a:t>
                      </a:r>
                    </a:p>
                    <a:p>
                      <a:pPr marL="1143000" lvl="3" indent="-225425">
                        <a:buFont typeface=".AppleSystemUIFont" charset="-120"/>
                        <a:buChar char="-"/>
                        <a:tabLst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New sub-setting options</a:t>
                      </a:r>
                    </a:p>
                    <a:p>
                      <a:pPr marL="1143000" lvl="3" indent="-225425">
                        <a:buFont typeface=".AppleSystemUIFont" charset="-120"/>
                        <a:buChar char="-"/>
                        <a:tabLst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Different buttons</a:t>
                      </a:r>
                    </a:p>
                    <a:p>
                      <a:pPr marL="688975" lvl="2" indent="-230188">
                        <a:buFont typeface="Arial" charset="0"/>
                        <a:buChar char="•"/>
                        <a:tabLst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Plotting controls</a:t>
                      </a:r>
                    </a:p>
                    <a:p>
                      <a:pPr marL="1143000" lvl="3" indent="-225425">
                        <a:buFont typeface=".AppleSystemUIFont" charset="-120"/>
                        <a:buChar char="-"/>
                        <a:tabLst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Uncertainty</a:t>
                      </a:r>
                    </a:p>
                    <a:p>
                      <a:pPr marL="1143000" lvl="3" indent="-225425">
                        <a:buFont typeface=".AppleSystemUIFont" charset="-120"/>
                        <a:buChar char="-"/>
                        <a:tabLst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Range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31775" lvl="0" indent="-231775">
                        <a:buFont typeface=".AppleSystemUIFont" charset="-120"/>
                        <a:buChar char="-"/>
                        <a:tabLst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Need input from instrument teams</a:t>
                      </a:r>
                    </a:p>
                    <a:p>
                      <a:pPr marL="690563" lvl="1" indent="-233363">
                        <a:buFont typeface="Arial" charset="0"/>
                        <a:buChar char="•"/>
                        <a:tabLst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New/updated/recommended SRFs</a:t>
                      </a:r>
                    </a:p>
                    <a:p>
                      <a:pPr marL="690563" lvl="1" indent="-233363">
                        <a:buFont typeface="Arial" charset="0"/>
                        <a:buChar char="•"/>
                        <a:tabLst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New calibration</a:t>
                      </a:r>
                    </a:p>
                    <a:p>
                      <a:pPr marL="690563" lvl="1" indent="-233363">
                        <a:buFont typeface="Arial" charset="0"/>
                        <a:buChar char="•"/>
                        <a:tabLst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Version updates</a:t>
                      </a:r>
                    </a:p>
                    <a:p>
                      <a:pPr marL="1143000" lvl="2" indent="-228600">
                        <a:buFont typeface=".AppleSystemUIFont" charset="-120"/>
                        <a:buChar char="-"/>
                        <a:tabLst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E.g., next SCIAMACHY release this year</a:t>
                      </a:r>
                    </a:p>
                    <a:p>
                      <a:pPr marL="1258887" lvl="3" indent="-285750">
                        <a:buFont typeface=".AppleSystemUIFont" charset="-120"/>
                        <a:buChar char="-"/>
                        <a:tabLst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4487" lvl="1" indent="-285750">
                        <a:buFont typeface=".AppleSystemUIFont" charset="-120"/>
                        <a:buChar char="-"/>
                        <a:tabLst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66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54" y="3956793"/>
            <a:ext cx="8102891" cy="25724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52" y="1196093"/>
            <a:ext cx="5567276" cy="1828209"/>
          </a:xfrm>
          <a:prstGeom prst="rect">
            <a:avLst/>
          </a:prstGeom>
          <a:ln w="19050">
            <a:solidFill>
              <a:schemeClr val="tx1"/>
            </a:solidFill>
          </a:ln>
          <a:effectLst/>
        </p:spPr>
      </p:pic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4572000" y="3031331"/>
          <a:ext cx="208915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5" name="Equation" r:id="rId5" imgW="9193651" imgH="3504762" progId="Equation.3">
                  <p:embed/>
                </p:oleObj>
              </mc:Choice>
              <mc:Fallback>
                <p:oleObj name="Equation" r:id="rId5" imgW="9193651" imgH="3504762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031331"/>
                        <a:ext cx="208915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6911348" y="3031331"/>
          <a:ext cx="211296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6" name="Equation" r:id="rId7" imgW="9295238" imgH="3504762" progId="Equation.3">
                  <p:embed/>
                </p:oleObj>
              </mc:Choice>
              <mc:Fallback>
                <p:oleObj name="Equation" r:id="rId7" imgW="9295238" imgH="3504762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348" y="3031331"/>
                        <a:ext cx="2112962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SBAF Review</a:t>
            </a:r>
            <a:endParaRPr lang="en-US" b="1" dirty="0"/>
          </a:p>
        </p:txBody>
      </p:sp>
      <p:sp>
        <p:nvSpPr>
          <p:cNvPr id="18" name="Content Placeholder 2"/>
          <p:cNvSpPr>
            <a:spLocks noGrp="1"/>
          </p:cNvSpPr>
          <p:nvPr>
            <p:ph idx="4294967295"/>
          </p:nvPr>
        </p:nvSpPr>
        <p:spPr>
          <a:xfrm>
            <a:off x="6024563" y="1196498"/>
            <a:ext cx="3119437" cy="18272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(a) The </a:t>
            </a:r>
            <a:r>
              <a:rPr lang="en-US" dirty="0" err="1" smtClean="0"/>
              <a:t>Wherli</a:t>
            </a:r>
            <a:r>
              <a:rPr lang="en-US" dirty="0" smtClean="0"/>
              <a:t> 1985 solar irradiance spectra. (b) The SCIAMACHY reflectance spectra over DCC, clear-sky ocean, and vegetation overlaid with GOES-12 Ch1 (G12) and MODIS Band 1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36088" y="3125316"/>
            <a:ext cx="3818610" cy="607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Derivation of </a:t>
            </a:r>
            <a:r>
              <a:rPr lang="en-US" sz="3200" dirty="0" smtClean="0"/>
              <a:t>reference- and target-sensor pseudo radiance (</a:t>
            </a:r>
            <a:r>
              <a:rPr lang="en-US" sz="3200" i="1" dirty="0" smtClean="0"/>
              <a:t>L</a:t>
            </a:r>
            <a:r>
              <a:rPr lang="en-US" sz="3200" i="1" baseline="-25000" dirty="0" smtClean="0"/>
              <a:t>p</a:t>
            </a:r>
            <a:r>
              <a:rPr lang="en-US" sz="3200" dirty="0" smtClean="0"/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461488" y="3429000"/>
            <a:ext cx="3449859" cy="2956443"/>
            <a:chOff x="3461488" y="3429000"/>
            <a:chExt cx="3449859" cy="2956443"/>
          </a:xfrm>
        </p:grpSpPr>
        <p:cxnSp>
          <p:nvCxnSpPr>
            <p:cNvPr id="23" name="Straight Arrow Connector 22"/>
            <p:cNvCxnSpPr/>
            <p:nvPr/>
          </p:nvCxnSpPr>
          <p:spPr>
            <a:xfrm rot="5400000">
              <a:off x="3046523" y="3843965"/>
              <a:ext cx="1940442" cy="11105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4304802" y="3778897"/>
              <a:ext cx="2956442" cy="225664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179" y="2880547"/>
            <a:ext cx="4569144" cy="10645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5" y="1204731"/>
            <a:ext cx="4569142" cy="15555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SBAF Review</a:t>
            </a:r>
            <a:endParaRPr lang="en-US" b="1" dirty="0"/>
          </a:p>
        </p:txBody>
      </p:sp>
      <p:sp>
        <p:nvSpPr>
          <p:cNvPr id="38" name="Content Placeholder 2"/>
          <p:cNvSpPr>
            <a:spLocks noGrp="1"/>
          </p:cNvSpPr>
          <p:nvPr>
            <p:ph idx="4294967295"/>
          </p:nvPr>
        </p:nvSpPr>
        <p:spPr>
          <a:xfrm>
            <a:off x="4865677" y="1176370"/>
            <a:ext cx="4124814" cy="1570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-order relationship of WV channels resoled by 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-order SBAF application</a:t>
            </a:r>
            <a:endParaRPr lang="en-US" sz="2200" dirty="0"/>
          </a:p>
        </p:txBody>
      </p:sp>
      <p:grpSp>
        <p:nvGrpSpPr>
          <p:cNvPr id="2" name="Group 1"/>
          <p:cNvGrpSpPr/>
          <p:nvPr/>
        </p:nvGrpSpPr>
        <p:grpSpPr>
          <a:xfrm>
            <a:off x="107410" y="4075814"/>
            <a:ext cx="4569147" cy="2658443"/>
            <a:chOff x="107410" y="4075814"/>
            <a:chExt cx="4569147" cy="2658443"/>
          </a:xfrm>
        </p:grpSpPr>
        <p:pic>
          <p:nvPicPr>
            <p:cNvPr id="14" name="Picture 13" descr="BT_iasi_extrapSpectra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410" y="4075814"/>
              <a:ext cx="4569147" cy="265844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9704" y="4948631"/>
              <a:ext cx="3016778" cy="132763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rot="5400000" flipH="1" flipV="1">
              <a:off x="390612" y="5588168"/>
              <a:ext cx="50770" cy="975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782885" y="5588168"/>
              <a:ext cx="50770" cy="975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31766" y="5145544"/>
              <a:ext cx="50770" cy="975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974103" y="5145544"/>
              <a:ext cx="50770" cy="975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41585" y="4923406"/>
              <a:ext cx="8881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400 – 2500 nm</a:t>
              </a:r>
              <a:endParaRPr lang="en-US" sz="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1587" y="5366028"/>
              <a:ext cx="88811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240 – 1750 nm</a:t>
              </a:r>
              <a:endParaRPr lang="en-US" sz="800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1251793" y="4704467"/>
              <a:ext cx="50770" cy="975"/>
            </a:xfrm>
            <a:prstGeom prst="line">
              <a:avLst/>
            </a:prstGeom>
            <a:ln>
              <a:solidFill>
                <a:srgbClr val="12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322687" y="4704467"/>
              <a:ext cx="50770" cy="975"/>
            </a:xfrm>
            <a:prstGeom prst="line">
              <a:avLst/>
            </a:prstGeom>
            <a:ln>
              <a:solidFill>
                <a:srgbClr val="12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280383" y="4489013"/>
              <a:ext cx="9701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3600 – 15500 nm</a:t>
              </a:r>
              <a:endParaRPr lang="en-US" sz="8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390613" y="6025520"/>
              <a:ext cx="50770" cy="97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536218" y="6025525"/>
              <a:ext cx="50770" cy="97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41587" y="5803388"/>
              <a:ext cx="76892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240 – 790 nm</a:t>
              </a:r>
              <a:endParaRPr lang="en-US" sz="800" dirty="0"/>
            </a:p>
          </p:txBody>
        </p:sp>
      </p:grpSp>
      <p:sp>
        <p:nvSpPr>
          <p:cNvPr id="39" name="Content Placeholder 2"/>
          <p:cNvSpPr txBox="1">
            <a:spLocks/>
          </p:cNvSpPr>
          <p:nvPr/>
        </p:nvSpPr>
        <p:spPr>
          <a:xfrm>
            <a:off x="107415" y="2893895"/>
            <a:ext cx="4377069" cy="10645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SBAF reduces relative gain difference of multiple independent calibration methods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4766930" y="4075814"/>
            <a:ext cx="4281393" cy="2711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 smtClean="0"/>
              <a:t>SBAF applicable for 0.24-2.50 μm via SCIAMACHY, Hyperion, and GOME-2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GOME-2 </a:t>
            </a:r>
            <a:r>
              <a:rPr lang="en-US" sz="2800" noProof="0" dirty="0" smtClean="0"/>
              <a:t>affords smaller footprint from narrower spectral range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IASI covers 3.60-15.5 </a:t>
            </a:r>
            <a:r>
              <a:rPr lang="en-US" sz="3200" dirty="0" smtClean="0"/>
              <a:t>μm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also support AIRS starting this year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atco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9" y="1708412"/>
            <a:ext cx="4486927" cy="31375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NASA Langley Satellite Calibration Webpage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8139" y="2429933"/>
            <a:ext cx="871660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939799" y="1708412"/>
            <a:ext cx="8113046" cy="4655896"/>
            <a:chOff x="939799" y="1708412"/>
            <a:chExt cx="8113046" cy="4655896"/>
          </a:xfrm>
        </p:grpSpPr>
        <p:pic>
          <p:nvPicPr>
            <p:cNvPr id="5" name="Picture 4" descr="calibpag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91253" y="1708412"/>
              <a:ext cx="4361592" cy="465589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691252" y="1708412"/>
              <a:ext cx="4349243" cy="465589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939799" y="1708412"/>
              <a:ext cx="3751454" cy="721521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39799" y="2658532"/>
              <a:ext cx="3751453" cy="3705776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4657072" y="6364308"/>
            <a:ext cx="4486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https://satcorps.larc.nasa.gov/cgi-bin/site/showdoc?mnemonic</a:t>
            </a:r>
            <a:r>
              <a:rPr lang="en-US" sz="1000" dirty="0" smtClean="0"/>
              <a:t>=SAT_CALIB_USER</a:t>
            </a:r>
            <a:endParaRPr lang="en-US" sz="1000" dirty="0"/>
          </a:p>
        </p:txBody>
      </p:sp>
      <p:sp>
        <p:nvSpPr>
          <p:cNvPr id="21" name="Rectangle 20"/>
          <p:cNvSpPr/>
          <p:nvPr/>
        </p:nvSpPr>
        <p:spPr>
          <a:xfrm>
            <a:off x="5924906" y="5809512"/>
            <a:ext cx="1884117" cy="17130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073" y="4845929"/>
            <a:ext cx="44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https://</a:t>
            </a:r>
            <a:r>
              <a:rPr lang="en-US" dirty="0" err="1" smtClean="0"/>
              <a:t>satcorps.larc.nasa.gov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Solar Constant Tool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5349" y="1257776"/>
            <a:ext cx="4101452" cy="5134662"/>
          </a:xfrm>
        </p:spPr>
        <p:txBody>
          <a:bodyPr>
            <a:noAutofit/>
          </a:bodyPr>
          <a:lstStyle/>
          <a:p>
            <a:r>
              <a:rPr lang="en-US" sz="2400" dirty="0"/>
              <a:t>Select any instrument visible-band SRF for convolution</a:t>
            </a:r>
          </a:p>
          <a:p>
            <a:r>
              <a:rPr lang="en-US" sz="2400" dirty="0"/>
              <a:t>Select up to 4 solar spectra from 6 options</a:t>
            </a:r>
          </a:p>
          <a:p>
            <a:r>
              <a:rPr lang="en-US" sz="2400" dirty="0"/>
              <a:t>Plot provides image of SRF relative response and solar irradiance relative to wavelength</a:t>
            </a:r>
          </a:p>
          <a:p>
            <a:r>
              <a:rPr lang="en-US" sz="2400" dirty="0"/>
              <a:t>Table </a:t>
            </a:r>
            <a:r>
              <a:rPr lang="en-US" sz="2400" dirty="0" smtClean="0"/>
              <a:t>reveals </a:t>
            </a:r>
            <a:r>
              <a:rPr lang="en-US" sz="2400" dirty="0"/>
              <a:t>the SRF convolution of flux, irradiance, and radiance for the chosen solar </a:t>
            </a:r>
            <a:r>
              <a:rPr lang="en-US" sz="2400" dirty="0" smtClean="0"/>
              <a:t>spectra(s)</a:t>
            </a:r>
            <a:endParaRPr lang="en-US" sz="2400" dirty="0"/>
          </a:p>
        </p:txBody>
      </p:sp>
      <p:pic>
        <p:nvPicPr>
          <p:cNvPr id="5" name="Content Placeholder 4" descr="sciatool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257776"/>
            <a:ext cx="3829196" cy="51740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1980" y="2465647"/>
            <a:ext cx="2813825" cy="13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tco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9" y="1708412"/>
            <a:ext cx="4486927" cy="31375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NASA Langley Satellite Calibration Webpage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8139" y="2429933"/>
            <a:ext cx="871660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8"/>
          <p:cNvGrpSpPr/>
          <p:nvPr/>
        </p:nvGrpSpPr>
        <p:grpSpPr>
          <a:xfrm>
            <a:off x="939799" y="1708412"/>
            <a:ext cx="8113046" cy="4655896"/>
            <a:chOff x="939799" y="1708412"/>
            <a:chExt cx="8113046" cy="4655896"/>
          </a:xfrm>
        </p:grpSpPr>
        <p:pic>
          <p:nvPicPr>
            <p:cNvPr id="5" name="Picture 4" descr="calibpag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91253" y="1708412"/>
              <a:ext cx="4361592" cy="465589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691252" y="1708412"/>
              <a:ext cx="4349243" cy="465589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939799" y="1708412"/>
              <a:ext cx="3751454" cy="721521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39799" y="2658532"/>
              <a:ext cx="3751453" cy="3705776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5807948" y="4053957"/>
            <a:ext cx="1439911" cy="79197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57072" y="6364308"/>
            <a:ext cx="4486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https://satcorps.larc.nasa.gov/cgi-bin/site/showdoc?mnemonic</a:t>
            </a:r>
            <a:r>
              <a:rPr lang="en-US" sz="1000" dirty="0" smtClean="0"/>
              <a:t>=SAT_CALIB_USER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85073" y="4845929"/>
            <a:ext cx="448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https://</a:t>
            </a:r>
            <a:r>
              <a:rPr lang="en-US" dirty="0" err="1" smtClean="0"/>
              <a:t>satcorps.larc.nasa.gov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asitoo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82" y="1925973"/>
            <a:ext cx="5386111" cy="4106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IASI-based IR SBAF Tool Update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5895975" y="1847850"/>
            <a:ext cx="3248025" cy="48133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Available spectral domains and selection features as shown</a:t>
            </a:r>
          </a:p>
          <a:p>
            <a:r>
              <a:rPr lang="en-US" dirty="0" smtClean="0"/>
              <a:t>Current user request for land/water mask</a:t>
            </a:r>
          </a:p>
          <a:p>
            <a:r>
              <a:rPr lang="en-US" dirty="0" smtClean="0"/>
              <a:t>Recently implemented user requests for 11-μm BT subsetting, and wavelength cutoff for spectral convolution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07860" y="4205571"/>
            <a:ext cx="265814" cy="18331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asitoo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82" y="1925973"/>
            <a:ext cx="5386111" cy="41033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5082" y="1925973"/>
            <a:ext cx="5393383" cy="41068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32371" y="5065559"/>
            <a:ext cx="921489" cy="68783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2896</TotalTime>
  <Words>1060</Words>
  <Application>Microsoft Macintosh PowerPoint</Application>
  <PresentationFormat>On-screen Show (4:3)</PresentationFormat>
  <Paragraphs>151</Paragraphs>
  <Slides>28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.AppleSystemUIFont</vt:lpstr>
      <vt:lpstr>ArialMT</vt:lpstr>
      <vt:lpstr>Calibri</vt:lpstr>
      <vt:lpstr>Arial</vt:lpstr>
      <vt:lpstr>Office Theme</vt:lpstr>
      <vt:lpstr>Equation</vt:lpstr>
      <vt:lpstr>Update on the NASA Langley Satellite Calibration SBAF Tools</vt:lpstr>
      <vt:lpstr>Outline</vt:lpstr>
      <vt:lpstr>Purpose</vt:lpstr>
      <vt:lpstr>SBAF Review</vt:lpstr>
      <vt:lpstr>SBAF Review</vt:lpstr>
      <vt:lpstr>NASA Langley Satellite Calibration Webpage</vt:lpstr>
      <vt:lpstr>Solar Constant Tool</vt:lpstr>
      <vt:lpstr>NASA Langley Satellite Calibration Webpage</vt:lpstr>
      <vt:lpstr>IASI-based IR SBAF Tool Update</vt:lpstr>
      <vt:lpstr>IASI-based IR SBAF Tool Update</vt:lpstr>
      <vt:lpstr>IASI-based IR SBAF Tool Update</vt:lpstr>
      <vt:lpstr>SCIAMACHY-based Visible SBAF  Tool Update</vt:lpstr>
      <vt:lpstr>GOME-2-based Visible SBAF Tool Introduction [In Development]</vt:lpstr>
      <vt:lpstr>SCIAMACHY and GOME-2 Clear-sky IGBP Scene Spectra</vt:lpstr>
      <vt:lpstr>SCIAMACHY and GOME-2 Clear-sky IGBP Scene Spectra</vt:lpstr>
      <vt:lpstr>Spectral Response Function Comparison Tool</vt:lpstr>
      <vt:lpstr>SCIAMACHY and GOME-2 Clear-sky IGBP Scene Spectra</vt:lpstr>
      <vt:lpstr>Spectral Response Function Comparison Tool</vt:lpstr>
      <vt:lpstr>SCIAMACHY and GOME-2 Clear-sky IGBP Scene Spectra</vt:lpstr>
      <vt:lpstr>SCIAMACHY and GOME-2 Clear-sky IGBP Scene Spectra</vt:lpstr>
      <vt:lpstr>SCIAMACHY and GOME-2 Clear-sky IGBP Scene Spectra</vt:lpstr>
      <vt:lpstr>SCIAMACHY and GOME-2 Clear-sky IGBP Scene Spectra</vt:lpstr>
      <vt:lpstr>SCIAMACHY Spectra Plotting Tool</vt:lpstr>
      <vt:lpstr>Hyperion-based Visible SBAF Tool Update</vt:lpstr>
      <vt:lpstr>Hyperion-based Visible SBAF Tool Update</vt:lpstr>
      <vt:lpstr>Hyperion-based Visible SBAF Tool Update</vt:lpstr>
      <vt:lpstr>Hyperion-based Visible SBAF Tool Update</vt:lpstr>
      <vt:lpstr>Summary and Conclusions</vt:lpstr>
    </vt:vector>
  </TitlesOfParts>
  <Company>SSAI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Benjamin R. Scarino</dc:creator>
  <cp:lastModifiedBy>Ben Scarino</cp:lastModifiedBy>
  <cp:revision>409</cp:revision>
  <dcterms:created xsi:type="dcterms:W3CDTF">2017-03-17T18:22:59Z</dcterms:created>
  <dcterms:modified xsi:type="dcterms:W3CDTF">2017-03-23T12:58:45Z</dcterms:modified>
</cp:coreProperties>
</file>