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61" r:id="rId3"/>
    <p:sldId id="258" r:id="rId4"/>
    <p:sldId id="262" r:id="rId5"/>
    <p:sldId id="273" r:id="rId6"/>
    <p:sldId id="259" r:id="rId7"/>
    <p:sldId id="263" r:id="rId8"/>
    <p:sldId id="266" r:id="rId9"/>
    <p:sldId id="267" r:id="rId10"/>
    <p:sldId id="268" r:id="rId11"/>
    <p:sldId id="264" r:id="rId12"/>
    <p:sldId id="265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4"/>
    <p:restoredTop sz="94648"/>
  </p:normalViewPr>
  <p:slideViewPr>
    <p:cSldViewPr snapToGrid="0" snapToObjects="1">
      <p:cViewPr>
        <p:scale>
          <a:sx n="122" d="100"/>
          <a:sy n="122" d="100"/>
        </p:scale>
        <p:origin x="704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84549-A90C-7F4D-A243-AF49F8E8341A}" type="datetimeFigureOut">
              <a:rPr lang="en-US" smtClean="0"/>
              <a:t>3/20/17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2A4C9-7B5D-B547-97B5-71414A625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5BD-1A7C-5D48-9511-85A5DB0EB39E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0A0D-CBFB-B043-A937-F736E9976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5BD-1A7C-5D48-9511-85A5DB0EB39E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0A0D-CBFB-B043-A937-F736E9976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5BD-1A7C-5D48-9511-85A5DB0EB39E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0A0D-CBFB-B043-A937-F736E9976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5BD-1A7C-5D48-9511-85A5DB0EB39E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0A0D-CBFB-B043-A937-F736E9976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5BD-1A7C-5D48-9511-85A5DB0EB39E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0A0D-CBFB-B043-A937-F736E9976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5BD-1A7C-5D48-9511-85A5DB0EB39E}" type="datetimeFigureOut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0A0D-CBFB-B043-A937-F736E9976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5BD-1A7C-5D48-9511-85A5DB0EB39E}" type="datetimeFigureOut">
              <a:rPr lang="en-US" smtClean="0"/>
              <a:t>3/20/17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0A0D-CBFB-B043-A937-F736E9976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5BD-1A7C-5D48-9511-85A5DB0EB39E}" type="datetimeFigureOut">
              <a:rPr lang="en-US" smtClean="0"/>
              <a:t>3/20/17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0A0D-CBFB-B043-A937-F736E9976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5BD-1A7C-5D48-9511-85A5DB0EB39E}" type="datetimeFigureOut">
              <a:rPr lang="en-US" smtClean="0"/>
              <a:t>3/20/17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0A0D-CBFB-B043-A937-F736E9976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5BD-1A7C-5D48-9511-85A5DB0EB39E}" type="datetimeFigureOut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0A0D-CBFB-B043-A937-F736E9976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5BD-1A7C-5D48-9511-85A5DB0EB39E}" type="datetimeFigureOut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0A0D-CBFB-B043-A937-F736E9976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565BD-1A7C-5D48-9511-85A5DB0EB39E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30A0D-CBFB-B043-A937-F736E997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Characterizing DCC as invariant calibration target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88" y="4022662"/>
            <a:ext cx="7043737" cy="1655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David </a:t>
            </a:r>
            <a:r>
              <a:rPr lang="en-US" dirty="0" err="1" smtClean="0"/>
              <a:t>Doelling</a:t>
            </a:r>
            <a:r>
              <a:rPr lang="en-US" dirty="0" smtClean="0"/>
              <a:t>, </a:t>
            </a:r>
            <a:r>
              <a:rPr lang="en-US" dirty="0" err="1" smtClean="0"/>
              <a:t>Rajendra</a:t>
            </a:r>
            <a:r>
              <a:rPr lang="en-US" dirty="0" smtClean="0"/>
              <a:t> Bhatt, Ben </a:t>
            </a:r>
            <a:r>
              <a:rPr lang="en-US" dirty="0" err="1" smtClean="0"/>
              <a:t>Scarino</a:t>
            </a:r>
            <a:r>
              <a:rPr lang="en-US" dirty="0" smtClean="0"/>
              <a:t>, </a:t>
            </a:r>
            <a:r>
              <a:rPr lang="en-US" dirty="0" err="1" smtClean="0"/>
              <a:t>Conor</a:t>
            </a:r>
            <a:r>
              <a:rPr lang="en-US" dirty="0" smtClean="0"/>
              <a:t> Haney, </a:t>
            </a:r>
            <a:r>
              <a:rPr lang="en-US" dirty="0" err="1" smtClean="0"/>
              <a:t>Arun</a:t>
            </a:r>
            <a:r>
              <a:rPr lang="en-US" dirty="0" smtClean="0"/>
              <a:t> </a:t>
            </a:r>
            <a:r>
              <a:rPr lang="en-US" dirty="0" err="1" smtClean="0"/>
              <a:t>Gopalan</a:t>
            </a:r>
            <a:r>
              <a:rPr lang="en-US" dirty="0" smtClean="0"/>
              <a:t>, Jack </a:t>
            </a:r>
            <a:r>
              <a:rPr lang="en-US" smtClean="0"/>
              <a:t>Xiong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GSICS annual meeting, Madison, WI, USA, March 20-24,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94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Meteosat-10 calibration gains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83558"/>
            <a:ext cx="7308056" cy="4168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2988" y="5952488"/>
            <a:ext cx="44945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• All calibration methods give consistent gains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86338" y="3314025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desert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GEO calibration gains referenced to Aqua-MODIS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949522"/>
              </p:ext>
            </p:extLst>
          </p:nvPr>
        </p:nvGraphicFramePr>
        <p:xfrm>
          <a:off x="396495" y="1931436"/>
          <a:ext cx="823671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141"/>
                <a:gridCol w="1231605"/>
                <a:gridCol w="1902373"/>
                <a:gridCol w="2017986"/>
                <a:gridCol w="19276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Satellite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Longitude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DCC-ATO (ray)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DCCmode</a:t>
                      </a:r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ATOray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DCCmode-DCCray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GOES-15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135°W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GOES-13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75°W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+0.64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Met-10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0°E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60°E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+0.02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Him-8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+0.60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MTSAT-2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-0.51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495" y="4714875"/>
            <a:ext cx="830459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• The DCC mode calibration is within 0.7% of either ATO and DCC ray-matching, again within the GEO domain DCC mode radiance standard deviation</a:t>
            </a:r>
          </a:p>
          <a:p>
            <a:r>
              <a:rPr lang="en-US" dirty="0" smtClean="0"/>
              <a:t>• The DCC and ATO ray-matching is mostly within 0.3%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38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ATO and DCC ray-matched gains for Himawari-8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010053"/>
              </p:ext>
            </p:extLst>
          </p:nvPr>
        </p:nvGraphicFramePr>
        <p:xfrm>
          <a:off x="434069" y="1807369"/>
          <a:ext cx="8275861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189"/>
                <a:gridCol w="1265700"/>
                <a:gridCol w="814812"/>
                <a:gridCol w="1012232"/>
                <a:gridCol w="1012232"/>
                <a:gridCol w="1012232"/>
                <a:gridCol w="1012232"/>
                <a:gridCol w="1012232"/>
              </a:tblGrid>
              <a:tr h="622035">
                <a:tc>
                  <a:txBody>
                    <a:bodyPr/>
                    <a:lstStyle/>
                    <a:p>
                      <a:r>
                        <a:rPr lang="en-US" dirty="0" smtClean="0"/>
                        <a:t>Him-8 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VIIRS 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µm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Gain DCC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Stderr</a:t>
                      </a:r>
                      <a:r>
                        <a:rPr lang="en-US" dirty="0" smtClean="0"/>
                        <a:t>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Gain ATO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Stderr</a:t>
                      </a:r>
                      <a:r>
                        <a:rPr lang="en-US" dirty="0" smtClean="0"/>
                        <a:t>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DCC-ATO</a:t>
                      </a:r>
                      <a:r>
                        <a:rPr lang="en-US" baseline="0" dirty="0" smtClean="0"/>
                        <a:t> (%)</a:t>
                      </a:r>
                      <a:endParaRPr lang="en-US" dirty="0"/>
                    </a:p>
                  </a:txBody>
                  <a:tcPr/>
                </a:tc>
              </a:tr>
              <a:tr h="295655">
                <a:tc>
                  <a:txBody>
                    <a:bodyPr/>
                    <a:lstStyle/>
                    <a:p>
                      <a:r>
                        <a:rPr lang="en-US" dirty="0" smtClean="0"/>
                        <a:t>Ch1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0.61</a:t>
                      </a:r>
                      <a:endParaRPr lang="en-US" dirty="0"/>
                    </a:p>
                  </a:txBody>
                  <a:tcPr/>
                </a:tc>
              </a:tr>
              <a:tr h="295655">
                <a:tc>
                  <a:txBody>
                    <a:bodyPr/>
                    <a:lstStyle/>
                    <a:p>
                      <a:r>
                        <a:rPr lang="en-US" dirty="0" smtClean="0"/>
                        <a:t>Ch2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0.3676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0.3659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0.46</a:t>
                      </a:r>
                      <a:endParaRPr lang="en-US" dirty="0"/>
                    </a:p>
                  </a:txBody>
                  <a:tcPr/>
                </a:tc>
              </a:tr>
              <a:tr h="295655">
                <a:tc>
                  <a:txBody>
                    <a:bodyPr/>
                    <a:lstStyle/>
                    <a:p>
                      <a:r>
                        <a:rPr lang="en-US" dirty="0" smtClean="0"/>
                        <a:t>Ch3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0.27</a:t>
                      </a:r>
                      <a:endParaRPr lang="en-US" dirty="0"/>
                    </a:p>
                  </a:txBody>
                  <a:tcPr/>
                </a:tc>
              </a:tr>
              <a:tr h="295655">
                <a:tc>
                  <a:txBody>
                    <a:bodyPr/>
                    <a:lstStyle/>
                    <a:p>
                      <a:r>
                        <a:rPr lang="en-US" dirty="0" smtClean="0"/>
                        <a:t>Ch3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0.43</a:t>
                      </a:r>
                      <a:endParaRPr lang="en-US" dirty="0"/>
                    </a:p>
                  </a:txBody>
                  <a:tcPr/>
                </a:tc>
              </a:tr>
              <a:tr h="295655">
                <a:tc>
                  <a:txBody>
                    <a:bodyPr/>
                    <a:lstStyle/>
                    <a:p>
                      <a:r>
                        <a:rPr lang="en-US" dirty="0" smtClean="0"/>
                        <a:t>Ch4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0.1815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0.1810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0.28</a:t>
                      </a:r>
                      <a:endParaRPr lang="en-US" dirty="0"/>
                    </a:p>
                  </a:txBody>
                  <a:tcPr/>
                </a:tc>
              </a:tr>
              <a:tr h="295655">
                <a:tc>
                  <a:txBody>
                    <a:bodyPr/>
                    <a:lstStyle/>
                    <a:p>
                      <a:r>
                        <a:rPr lang="en-US" dirty="0" smtClean="0"/>
                        <a:t>Ch5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0.36</a:t>
                      </a:r>
                      <a:endParaRPr lang="en-US" dirty="0"/>
                    </a:p>
                  </a:txBody>
                  <a:tcPr/>
                </a:tc>
              </a:tr>
              <a:tr h="295655">
                <a:tc>
                  <a:txBody>
                    <a:bodyPr/>
                    <a:lstStyle/>
                    <a:p>
                      <a:r>
                        <a:rPr lang="en-US" dirty="0" smtClean="0"/>
                        <a:t>Ch5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0.4331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</a:tr>
              <a:tr h="295655">
                <a:tc>
                  <a:txBody>
                    <a:bodyPr/>
                    <a:lstStyle/>
                    <a:p>
                      <a:r>
                        <a:rPr lang="en-US" dirty="0" smtClean="0"/>
                        <a:t>Ch6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0.01460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0.1488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-1.88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4069" y="5490209"/>
            <a:ext cx="81436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• Most Himawari-8 bands ATO and DCC ray-matched gain differences are within 0.6%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30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 Aqua-MODIS B1 and NPP-VIIRS I1 over the tropics using ATO ray-matching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5" y="2144268"/>
            <a:ext cx="2791265" cy="3151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604" y="2061173"/>
            <a:ext cx="2862771" cy="3251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80" y="2077498"/>
            <a:ext cx="2829124" cy="3218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9354" y="2499804"/>
            <a:ext cx="1374094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AZ&lt;90°</a:t>
            </a:r>
          </a:p>
          <a:p>
            <a:r>
              <a:rPr lang="en-US" dirty="0" smtClean="0"/>
              <a:t>Gain=0.9932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26564" y="1088136"/>
            <a:ext cx="1236236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AZ&gt;90°</a:t>
            </a:r>
          </a:p>
          <a:p>
            <a:r>
              <a:rPr lang="en-US" dirty="0" smtClean="0"/>
              <a:t>Ocean only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98478" y="2493438"/>
            <a:ext cx="1374094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AZ&gt;90°</a:t>
            </a:r>
          </a:p>
          <a:p>
            <a:r>
              <a:rPr lang="en-US" dirty="0" smtClean="0"/>
              <a:t>Gain=0.9986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3809" y="2565384"/>
            <a:ext cx="1374094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All AZ</a:t>
            </a:r>
          </a:p>
          <a:p>
            <a:r>
              <a:rPr lang="en-US" dirty="0" smtClean="0"/>
              <a:t>Gain=0.9951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6109" y="5358990"/>
            <a:ext cx="781528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• The global DCC mode B1-I1 is -0.1%, while the global ATO ray-matched is 0.5%</a:t>
            </a:r>
          </a:p>
          <a:p>
            <a:r>
              <a:rPr lang="en-US" dirty="0" smtClean="0"/>
              <a:t>• We know that MODIS has scan angle biases, separate by azimuthal angle</a:t>
            </a:r>
          </a:p>
          <a:p>
            <a:r>
              <a:rPr lang="en-US" dirty="0" smtClean="0"/>
              <a:t>•  The azimuthal scan angle dependency between left and right of nadir is 0.5%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75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MODIS scan angle dependence ray-matching impact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63221"/>
              </p:ext>
            </p:extLst>
          </p:nvPr>
        </p:nvGraphicFramePr>
        <p:xfrm>
          <a:off x="1078704" y="2182813"/>
          <a:ext cx="659844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121"/>
                <a:gridCol w="1249361"/>
                <a:gridCol w="1099741"/>
                <a:gridCol w="1099741"/>
                <a:gridCol w="1099741"/>
                <a:gridCol w="10997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Ray-match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AZ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AZ&lt;90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AZ&gt;90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AZ ratio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B1/I1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0.9867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B1/M5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0.9795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0.9773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0.9828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0.9788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0.9746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0.9822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79318" y="1813481"/>
            <a:ext cx="2043765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Most </a:t>
            </a:r>
            <a:r>
              <a:rPr lang="en-US" dirty="0" err="1" smtClean="0"/>
              <a:t>stderrs</a:t>
            </a:r>
            <a:r>
              <a:rPr lang="en-US" dirty="0" smtClean="0"/>
              <a:t> &lt;0.5%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8712" y="4114800"/>
            <a:ext cx="665083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• The azimuthal scan angle dependency between left and right of nadir is 0.5 to 1.0% based on ray-matching</a:t>
            </a:r>
          </a:p>
        </p:txBody>
      </p:sp>
    </p:spTree>
    <p:extLst>
      <p:ext uri="{BB962C8B-B14F-4D97-AF65-F5344CB8AC3E}">
        <p14:creationId xmlns:p14="http://schemas.microsoft.com/office/powerpoint/2010/main" val="99227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MODIS B1 scan angle dependencies over Libya-4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78794"/>
            <a:ext cx="4892094" cy="4886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86625" y="92355"/>
            <a:ext cx="172996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Bhatt et al. 2017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64994" y="1864519"/>
            <a:ext cx="2850356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• The azimuthal scan angle dependency between left and right of nadir is 0.5 to 1.0% based on ray-matching</a:t>
            </a:r>
          </a:p>
          <a:p>
            <a:r>
              <a:rPr lang="en-US" dirty="0" smtClean="0"/>
              <a:t>• This is confirmed using the Libya-4 invariant target, C6 • RVS corrections were based on the DCC mode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5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4311"/>
            <a:ext cx="7886700" cy="132556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2699"/>
            <a:ext cx="7886700" cy="540385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space agencies intend to maintain operational satellite VIS/NIR imagers in the 1:30 PM and 9:30 AM orbits for many decades</a:t>
            </a:r>
          </a:p>
          <a:p>
            <a:pPr lvl="1"/>
            <a:r>
              <a:rPr lang="en-US" dirty="0" smtClean="0"/>
              <a:t> The satellites will be placed 45 minutes apart in the same orbit allowing for no SNO opportunities</a:t>
            </a:r>
          </a:p>
          <a:p>
            <a:pPr lvl="1"/>
            <a:r>
              <a:rPr lang="en-US" dirty="0" smtClean="0"/>
              <a:t>Possible to inter-calibrate concurrent 1:30 and 9:30 orbits over the poles</a:t>
            </a:r>
          </a:p>
          <a:p>
            <a:r>
              <a:rPr lang="en-US" dirty="0" smtClean="0"/>
              <a:t>DCC invariant target calibration can be used to transfer the calibration of one satellite with another and they need not be concurrent</a:t>
            </a:r>
          </a:p>
          <a:p>
            <a:pPr lvl="1"/>
            <a:r>
              <a:rPr lang="en-US" dirty="0" smtClean="0"/>
              <a:t>Each GEO domain DCC mode radiance is unique but stable over time within 1% inter-annual variability</a:t>
            </a:r>
          </a:p>
          <a:p>
            <a:pPr lvl="1"/>
            <a:r>
              <a:rPr lang="en-US" dirty="0" smtClean="0"/>
              <a:t>The GEO calibration is verified with ray-matching and found to be within 0.7%</a:t>
            </a:r>
          </a:p>
          <a:p>
            <a:pPr lvl="1"/>
            <a:r>
              <a:rPr lang="en-US" dirty="0" smtClean="0"/>
              <a:t>The uncertainty maybe overestimated due to MODIS scan angle dependencies</a:t>
            </a:r>
          </a:p>
          <a:p>
            <a:pPr lvl="1"/>
            <a:r>
              <a:rPr lang="en-US" dirty="0" smtClean="0"/>
              <a:t>This allows historical and future GEO satellites with similar channels to be calibrated with multiple references</a:t>
            </a:r>
          </a:p>
          <a:p>
            <a:r>
              <a:rPr lang="en-US" dirty="0" smtClean="0"/>
              <a:t>As the DCC invariant target is more accurately characterized by wavelength, diurnally, seasonally, and regionally the 1% uncertainty can be reduced</a:t>
            </a:r>
          </a:p>
        </p:txBody>
      </p:sp>
    </p:spTree>
    <p:extLst>
      <p:ext uri="{BB962C8B-B14F-4D97-AF65-F5344CB8AC3E}">
        <p14:creationId xmlns:p14="http://schemas.microsoft.com/office/powerpoint/2010/main" val="1407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DCC Invariant target methodology</a:t>
            </a:r>
            <a:br>
              <a:rPr lang="en-US" dirty="0" smtClean="0"/>
            </a:br>
            <a:r>
              <a:rPr lang="en-US" dirty="0" smtClean="0"/>
              <a:t>(relative </a:t>
            </a:r>
            <a:r>
              <a:rPr lang="en-US" dirty="0" smtClean="0"/>
              <a:t>or stability calibration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5874"/>
            <a:ext cx="8229600" cy="44908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Identify monthly all DCC pixels over the domain</a:t>
            </a:r>
          </a:p>
          <a:p>
            <a:pPr lvl="1"/>
            <a:r>
              <a:rPr lang="en-US" dirty="0" smtClean="0"/>
              <a:t>The GEO and MODIS window channel IR temperatures are stable</a:t>
            </a:r>
          </a:p>
          <a:p>
            <a:r>
              <a:rPr lang="en-US" dirty="0" smtClean="0"/>
              <a:t>Convert the DCC radiance to an overhead sun radiance using the Hu BRDF model</a:t>
            </a:r>
          </a:p>
          <a:p>
            <a:r>
              <a:rPr lang="en-US" dirty="0" smtClean="0"/>
              <a:t>Apply an spectral band adjustment factor to the Aqua-MODIS sensor radiance to convert the radiance to an equivalent GEO sensor radiance using SCIAMACHY hyper-spectral radiances. </a:t>
            </a:r>
          </a:p>
          <a:p>
            <a:pPr lvl="1"/>
            <a:r>
              <a:rPr lang="en-US" dirty="0" smtClean="0"/>
              <a:t>very small factor for DCC &lt;1µm</a:t>
            </a:r>
          </a:p>
          <a:p>
            <a:r>
              <a:rPr lang="en-US" dirty="0" smtClean="0"/>
              <a:t>Histogram all of the pixel level DCC overhead sun radiances and determine the PDF mode radiance.</a:t>
            </a:r>
          </a:p>
          <a:p>
            <a:r>
              <a:rPr lang="en-US" dirty="0" smtClean="0"/>
              <a:t>Compute the GEO calibration coefficients by monitoring the drift of the monthly GEO PDF mode radiances, which represents the visible degradation of the sensor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95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DCC Invariant target methodology</a:t>
            </a:r>
            <a:br>
              <a:rPr lang="en-US" dirty="0"/>
            </a:br>
            <a:r>
              <a:rPr lang="en-US" dirty="0" smtClean="0"/>
              <a:t>(absolute </a:t>
            </a:r>
            <a:r>
              <a:rPr lang="en-US" dirty="0"/>
              <a:t>calibration)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3587"/>
            <a:ext cx="8229600" cy="418251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Assume that each GEO domain has an invariant reflectance, which is dependent on the local time</a:t>
            </a:r>
          </a:p>
          <a:p>
            <a:pPr lvl="1"/>
            <a:r>
              <a:rPr lang="en-US" dirty="0" smtClean="0"/>
              <a:t>Assume </a:t>
            </a:r>
            <a:r>
              <a:rPr lang="en-US" dirty="0"/>
              <a:t>that the GEO (monitored) sensor and Aqua-MODIS (reference calibration) sensor capture the same DCC over the GEO domain at the time of the Aqua-MODIS overpass</a:t>
            </a:r>
          </a:p>
          <a:p>
            <a:pPr lvl="1"/>
            <a:r>
              <a:rPr lang="en-US" dirty="0" smtClean="0"/>
              <a:t>Each domain has a distinct diurnal and seasonal cycle</a:t>
            </a:r>
          </a:p>
          <a:p>
            <a:pPr lvl="1"/>
            <a:r>
              <a:rPr lang="en-US" dirty="0" smtClean="0"/>
              <a:t>Assume the inter-annual variability of the diurnal and seasonal cycle is very small</a:t>
            </a:r>
            <a:endParaRPr lang="en-US" dirty="0"/>
          </a:p>
          <a:p>
            <a:r>
              <a:rPr lang="en-US" dirty="0" smtClean="0"/>
              <a:t>This method makes it possible to calibrate historical as well as future GEOs</a:t>
            </a:r>
          </a:p>
          <a:p>
            <a:pPr lvl="1"/>
            <a:r>
              <a:rPr lang="en-US" dirty="0" smtClean="0"/>
              <a:t>Does not need any contemporary reference Aqua-MODIS or NPP-VIIRS radiance observations</a:t>
            </a:r>
          </a:p>
          <a:p>
            <a:pPr lvl="1"/>
            <a:r>
              <a:rPr lang="en-US" dirty="0" smtClean="0"/>
              <a:t>Able to tie historical, current and future reflected solar band calibration 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2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Transferring the reference calibration using DCC targets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706828"/>
              </p:ext>
            </p:extLst>
          </p:nvPr>
        </p:nvGraphicFramePr>
        <p:xfrm>
          <a:off x="4485087" y="4148969"/>
          <a:ext cx="4421978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736"/>
                <a:gridCol w="931054"/>
                <a:gridCol w="884396"/>
                <a:gridCol w="884396"/>
                <a:gridCol w="884396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Satellite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B1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M5</a:t>
                      </a:r>
                      <a:endParaRPr lang="en-US" sz="1400" dirty="0"/>
                    </a:p>
                  </a:txBody>
                  <a:tcPr/>
                </a:tc>
              </a:tr>
              <a:tr h="2159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Global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</a:t>
                      </a:r>
                      <a:endParaRPr lang="en-US" sz="1400" dirty="0"/>
                    </a:p>
                  </a:txBody>
                  <a:tcPr/>
                </a:tc>
              </a:tr>
              <a:tr h="2159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GOES-W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135°W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/>
                </a:tc>
              </a:tr>
              <a:tr h="2159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GOES-E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75°W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</a:t>
                      </a:r>
                      <a:endParaRPr lang="en-US" sz="1400" dirty="0"/>
                    </a:p>
                  </a:txBody>
                  <a:tcPr/>
                </a:tc>
              </a:tr>
              <a:tr h="2159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Met-10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0°E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</a:t>
                      </a:r>
                      <a:endParaRPr lang="en-US" sz="1400" dirty="0"/>
                    </a:p>
                  </a:txBody>
                  <a:tcPr/>
                </a:tc>
              </a:tr>
              <a:tr h="2159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Met-7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60°E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1.1</a:t>
                      </a:r>
                      <a:endParaRPr lang="en-US" sz="1400" dirty="0"/>
                    </a:p>
                  </a:txBody>
                  <a:tcPr/>
                </a:tc>
              </a:tr>
              <a:tr h="2159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FY2E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86°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</a:t>
                      </a:r>
                      <a:endParaRPr lang="en-US" sz="1400" dirty="0"/>
                    </a:p>
                  </a:txBody>
                  <a:tcPr/>
                </a:tc>
              </a:tr>
              <a:tr h="2159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MTSAT-2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140°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85087" y="3779637"/>
            <a:ext cx="442197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GEO domain standard deviations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92881" y="3130551"/>
            <a:ext cx="4149446" cy="3414903"/>
            <a:chOff x="207169" y="2330451"/>
            <a:chExt cx="4149446" cy="34149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169" y="2330451"/>
              <a:ext cx="4149446" cy="166290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84" y="3993357"/>
              <a:ext cx="4136231" cy="160595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83" y="5599309"/>
              <a:ext cx="4136231" cy="14604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20990" y="2607331"/>
            <a:ext cx="390643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DCC mode radiances for MODIS B1, VIIRS I1 and M5 for global and GOES-W domain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485087" y="1653223"/>
            <a:ext cx="43231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 Find the DCC mode radiance reference based on Aqua-MODIS (C6) B1, NPP-VIIRS (V001) I1 and M5</a:t>
            </a:r>
          </a:p>
          <a:p>
            <a:r>
              <a:rPr lang="en-US" dirty="0" smtClean="0"/>
              <a:t>• Compare the GEO domain mode radiance with respect to the global mode radiance</a:t>
            </a:r>
          </a:p>
          <a:p>
            <a:r>
              <a:rPr lang="en-US" dirty="0" smtClean="0"/>
              <a:t>• Compare the reference ratio over each of the GEO domains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55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TWP DCC inter-annual variability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8"/>
          <a:stretch/>
        </p:blipFill>
        <p:spPr>
          <a:xfrm>
            <a:off x="405173" y="1435010"/>
            <a:ext cx="4512091" cy="2696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t="4522"/>
          <a:stretch/>
        </p:blipFill>
        <p:spPr>
          <a:xfrm>
            <a:off x="792480" y="4204144"/>
            <a:ext cx="3737479" cy="1986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390" y="4110033"/>
            <a:ext cx="45878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270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0" y="4563918"/>
            <a:ext cx="45878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250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89390" y="5067954"/>
            <a:ext cx="45878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230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1770" y="5528881"/>
            <a:ext cx="45878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210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415472" y="4914066"/>
            <a:ext cx="1794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CERES LW flux (Wm</a:t>
            </a:r>
            <a:r>
              <a:rPr lang="en-US" sz="1400" baseline="30000" dirty="0" smtClean="0"/>
              <a:t>-2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39930" y="6029238"/>
            <a:ext cx="55015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smtClean="0"/>
              <a:t>2000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94502" y="6022801"/>
            <a:ext cx="55015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smtClean="0"/>
              <a:t>2017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03" y="4137749"/>
            <a:ext cx="4318876" cy="1968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0030" y="6359389"/>
            <a:ext cx="774603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• The </a:t>
            </a:r>
            <a:r>
              <a:rPr lang="en-US" sz="1600" dirty="0"/>
              <a:t>TWP DCC mode reflectance </a:t>
            </a:r>
            <a:r>
              <a:rPr lang="en-US" sz="1600" dirty="0" smtClean="0"/>
              <a:t>inter-annual (ENSO) stability is within 0.8% over the TWP</a:t>
            </a:r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64" y="1697126"/>
            <a:ext cx="4162097" cy="207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13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958108"/>
              </p:ext>
            </p:extLst>
          </p:nvPr>
        </p:nvGraphicFramePr>
        <p:xfrm>
          <a:off x="628650" y="1778794"/>
          <a:ext cx="8079581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194"/>
                <a:gridCol w="936675"/>
                <a:gridCol w="1661725"/>
                <a:gridCol w="1635919"/>
                <a:gridCol w="1778794"/>
                <a:gridCol w="1057274"/>
              </a:tblGrid>
              <a:tr h="237863"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619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GEO/global</a:t>
                      </a:r>
                      <a:r>
                        <a:rPr lang="en-US" baseline="0" dirty="0" smtClean="0"/>
                        <a:t>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GEO/global</a:t>
                      </a:r>
                      <a:r>
                        <a:rPr lang="en-US" baseline="0" dirty="0" smtClean="0"/>
                        <a:t>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GEO/global</a:t>
                      </a:r>
                      <a:r>
                        <a:rPr lang="en-US" baseline="0" dirty="0" smtClean="0"/>
                        <a:t>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</a:tr>
              <a:tr h="261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61975">
                <a:tc>
                  <a:txBody>
                    <a:bodyPr/>
                    <a:lstStyle/>
                    <a:p>
                      <a:r>
                        <a:rPr lang="en-US" dirty="0" smtClean="0"/>
                        <a:t>GOES-W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135°W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261975">
                <a:tc>
                  <a:txBody>
                    <a:bodyPr/>
                    <a:lstStyle/>
                    <a:p>
                      <a:r>
                        <a:rPr lang="en-US" dirty="0" smtClean="0"/>
                        <a:t>GOES-E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75°W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  <a:tr h="261975">
                <a:tc>
                  <a:txBody>
                    <a:bodyPr/>
                    <a:lstStyle/>
                    <a:p>
                      <a:r>
                        <a:rPr lang="en-US" dirty="0" smtClean="0"/>
                        <a:t>Met-10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0°E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  <a:tr h="261975">
                <a:tc>
                  <a:txBody>
                    <a:bodyPr/>
                    <a:lstStyle/>
                    <a:p>
                      <a:r>
                        <a:rPr lang="en-US" dirty="0" smtClean="0"/>
                        <a:t>Met-7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60°E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  <a:tr h="261975">
                <a:tc>
                  <a:txBody>
                    <a:bodyPr/>
                    <a:lstStyle/>
                    <a:p>
                      <a:r>
                        <a:rPr lang="en-US" dirty="0" smtClean="0"/>
                        <a:t>FY2E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  <a:tr h="261975">
                <a:tc>
                  <a:txBody>
                    <a:bodyPr/>
                    <a:lstStyle/>
                    <a:p>
                      <a:r>
                        <a:rPr lang="en-US" dirty="0" smtClean="0"/>
                        <a:t>MTSAT-2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Compare the GEO domain with the global DCC mode radiance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5158739"/>
            <a:ext cx="841929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• Each GEO domain has </a:t>
            </a:r>
            <a:r>
              <a:rPr lang="en-US" dirty="0" smtClean="0"/>
              <a:t>a unique </a:t>
            </a:r>
            <a:r>
              <a:rPr lang="en-US" dirty="0" smtClean="0"/>
              <a:t>invariant DCC mode radiance</a:t>
            </a:r>
          </a:p>
          <a:p>
            <a:r>
              <a:rPr lang="en-US" dirty="0" smtClean="0"/>
              <a:t>• The GOES-W, GOES-E, Met-10 locations have greater mode radiances</a:t>
            </a:r>
          </a:p>
          <a:p>
            <a:r>
              <a:rPr lang="en-US" dirty="0" smtClean="0"/>
              <a:t>• The MTSAT-2 domain has a smaller mode radiance and has the greatest DCC frequency</a:t>
            </a:r>
          </a:p>
          <a:p>
            <a:r>
              <a:rPr lang="en-US" dirty="0" smtClean="0"/>
              <a:t>• GOES-E, Met-10 and MTSAT-2 domain mode radiance is very well tied to the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87" y="355602"/>
            <a:ext cx="7886700" cy="1325563"/>
          </a:xfrm>
        </p:spPr>
        <p:txBody>
          <a:bodyPr/>
          <a:lstStyle/>
          <a:p>
            <a:r>
              <a:rPr lang="en-US" dirty="0" smtClean="0"/>
              <a:t>Compare the </a:t>
            </a:r>
            <a:r>
              <a:rPr lang="en-US" smtClean="0"/>
              <a:t>reference radiances in each GEO domain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491006"/>
              </p:ext>
            </p:extLst>
          </p:nvPr>
        </p:nvGraphicFramePr>
        <p:xfrm>
          <a:off x="448087" y="1962151"/>
          <a:ext cx="800297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594"/>
                <a:gridCol w="1600594"/>
                <a:gridCol w="1600594"/>
                <a:gridCol w="1600594"/>
                <a:gridCol w="1600594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Satellite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Longitude </a:t>
                      </a:r>
                      <a:r>
                        <a:rPr lang="en-US" baseline="0" dirty="0" smtClean="0"/>
                        <a:t>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I1-B1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M5-B1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M5-I1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Global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GOES-W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135°W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-0.5 (-0.4)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 (-0.5)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 (-0.1)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GOES-E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75°W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-0.3 (-0.2)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 (-0.1)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 (+0.1)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Met-10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0°E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 (0.0)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 (+0.1)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1.7 (+0.1)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60°E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-0.3 (-0.2)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 (-0.2)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 (+0.0)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FY2E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+0.8 (+0.9)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 (+1.0)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1.7 (+0.1)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MTSAT-2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 (0.0)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 (+0.1)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1.7 (+0.1)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82827" y="5198111"/>
            <a:ext cx="406823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() Relative ratio with respect to the global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8087" y="5660153"/>
            <a:ext cx="800297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• The GEO domain reference band ratios are similar to the global for most domains except for GOES-W, and FY-2E, but mostly within the GEO domain DCC mode sigma</a:t>
            </a:r>
          </a:p>
          <a:p>
            <a:r>
              <a:rPr lang="en-US" dirty="0" smtClean="0"/>
              <a:t>• Next compare the DCC mode radiance to the ray-matched calibration</a:t>
            </a:r>
          </a:p>
        </p:txBody>
      </p:sp>
    </p:spTree>
    <p:extLst>
      <p:ext uri="{BB962C8B-B14F-4D97-AF65-F5344CB8AC3E}">
        <p14:creationId xmlns:p14="http://schemas.microsoft.com/office/powerpoint/2010/main" val="1902762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4" y="167386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All-sky Tropical Ocean Ray-match calibration</a:t>
            </a:r>
            <a:endParaRPr lang="en-US" sz="3200" dirty="0"/>
          </a:p>
        </p:txBody>
      </p:sp>
      <p:pic>
        <p:nvPicPr>
          <p:cNvPr id="3" name="Picture 2" descr="Screen Shot 2016-04-01 at 7.32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7" y="1330407"/>
            <a:ext cx="4499663" cy="4250115"/>
          </a:xfrm>
          <a:prstGeom prst="rect">
            <a:avLst/>
          </a:prstGeom>
        </p:spPr>
      </p:pic>
      <p:pic>
        <p:nvPicPr>
          <p:cNvPr id="4" name="Picture 3" descr="Screen Shot 2016-04-01 at 7.33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50" y="1418108"/>
            <a:ext cx="4261768" cy="3971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9261" y="1621965"/>
            <a:ext cx="587834" cy="369332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Ed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49789" y="1621965"/>
            <a:ext cx="587834" cy="369332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Ed 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00779" y="1130396"/>
            <a:ext cx="3647941" cy="369332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GOES-13/Aqua-MODIS for April 2011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4552" y="5414226"/>
            <a:ext cx="8849448" cy="923330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Red line = linear regression through the space clamp offset (force fit)</a:t>
            </a:r>
          </a:p>
          <a:p>
            <a:r>
              <a:rPr lang="en-US" dirty="0" smtClean="0"/>
              <a:t>Black line = linear regression</a:t>
            </a:r>
          </a:p>
          <a:p>
            <a:r>
              <a:rPr lang="en-US" dirty="0" smtClean="0"/>
              <a:t>Under perfect ray-matching conditions the force fit and the linear regression should be equal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340475"/>
            <a:ext cx="807974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• The lax angular matching, not accounting for spectral band differences, biased Ed3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51192" y="13498"/>
            <a:ext cx="159280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Doelling et al. 2016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549789" y="2038716"/>
            <a:ext cx="1413569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Decrease angle tolerance for clear-sky radiances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88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DCC ray-matched calibration </a:t>
            </a:r>
            <a:endParaRPr lang="en-US" sz="3200" dirty="0"/>
          </a:p>
        </p:txBody>
      </p:sp>
      <p:pic>
        <p:nvPicPr>
          <p:cNvPr id="3" name="Picture 2" descr="Screen Shot 2016-04-01 at 8.09.4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5"/>
          <a:stretch/>
        </p:blipFill>
        <p:spPr>
          <a:xfrm>
            <a:off x="3078953" y="1683527"/>
            <a:ext cx="5807869" cy="3221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9701" y="1631758"/>
            <a:ext cx="201709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All-sky Tropical Ocean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062192" y="1314195"/>
            <a:ext cx="321501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MTSAT-2/Aqua-MODIS Jan 2013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1191" y="0"/>
            <a:ext cx="159280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Doelling et al. 2016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28650" y="4905079"/>
            <a:ext cx="8063345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• Find 30-km diameter cores in MODIS image with the T&lt;220K</a:t>
            </a:r>
          </a:p>
          <a:p>
            <a:r>
              <a:rPr lang="en-US" dirty="0" smtClean="0"/>
              <a:t>• Match coincident MODIS and GEO DCC pairs within a scattering angle of 15°</a:t>
            </a:r>
          </a:p>
          <a:p>
            <a:r>
              <a:rPr lang="en-US" dirty="0" smtClean="0"/>
              <a:t>• Apply SBAF, and follow ATO algorithm</a:t>
            </a:r>
          </a:p>
          <a:p>
            <a:r>
              <a:rPr lang="en-US" dirty="0" smtClean="0"/>
              <a:t>DCC are more </a:t>
            </a:r>
            <a:r>
              <a:rPr lang="en-US" dirty="0" err="1" smtClean="0"/>
              <a:t>Lambertian</a:t>
            </a:r>
            <a:r>
              <a:rPr lang="en-US" dirty="0" smtClean="0"/>
              <a:t> and a smaller SBAF correction and uncertainty than ATO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3"/>
          <a:stretch/>
        </p:blipFill>
        <p:spPr>
          <a:xfrm>
            <a:off x="3016197" y="1735296"/>
            <a:ext cx="134190" cy="30100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40" y="1970312"/>
            <a:ext cx="2260274" cy="27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4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4842</TotalTime>
  <Words>1119</Words>
  <Application>Microsoft Macintosh PowerPoint</Application>
  <PresentationFormat>On-screen Show (4:3)</PresentationFormat>
  <Paragraphs>360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Arial</vt:lpstr>
      <vt:lpstr>Office Theme</vt:lpstr>
      <vt:lpstr>Characterizing DCC as invariant calibration target </vt:lpstr>
      <vt:lpstr>DCC Invariant target methodology (relative or stability calibration)</vt:lpstr>
      <vt:lpstr>DCC Invariant target methodology (absolute calibration)</vt:lpstr>
      <vt:lpstr>Transferring the reference calibration using DCC targets</vt:lpstr>
      <vt:lpstr>TWP DCC inter-annual variability</vt:lpstr>
      <vt:lpstr>PowerPoint Presentation</vt:lpstr>
      <vt:lpstr>Compare the reference radiances in each GEO domain</vt:lpstr>
      <vt:lpstr>All-sky Tropical Ocean Ray-match calibration</vt:lpstr>
      <vt:lpstr>DCC ray-matched calibration </vt:lpstr>
      <vt:lpstr>Meteosat-10 calibration gains</vt:lpstr>
      <vt:lpstr>Comparison of GEO calibration gains referenced to Aqua-MODIS</vt:lpstr>
      <vt:lpstr>Comparison of ATO and DCC ray-matched gains for Himawari-8</vt:lpstr>
      <vt:lpstr>Compare Aqua-MODIS B1 and NPP-VIIRS I1 over the tropics using ATO ray-matching</vt:lpstr>
      <vt:lpstr>MODIS scan angle dependence ray-matching impact</vt:lpstr>
      <vt:lpstr>MODIS B1 scan angle dependencies over Libya-4</vt:lpstr>
      <vt:lpstr>Conclusions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Characterizing DCC as invariant calibration target </dc:title>
  <dc:creator>Microsoft Office User</dc:creator>
  <cp:lastModifiedBy>Microsoft Office User</cp:lastModifiedBy>
  <cp:revision>34</cp:revision>
  <dcterms:created xsi:type="dcterms:W3CDTF">2017-03-17T17:23:03Z</dcterms:created>
  <dcterms:modified xsi:type="dcterms:W3CDTF">2017-03-23T19:57:03Z</dcterms:modified>
</cp:coreProperties>
</file>