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2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1" r:id="rId15"/>
    <p:sldId id="382" r:id="rId16"/>
    <p:sldId id="383" r:id="rId17"/>
    <p:sldId id="384" r:id="rId18"/>
    <p:sldId id="385" r:id="rId19"/>
    <p:sldId id="386" r:id="rId20"/>
    <p:sldId id="387" r:id="rId21"/>
    <p:sldId id="388" r:id="rId22"/>
    <p:sldId id="361" r:id="rId23"/>
    <p:sldId id="400" r:id="rId24"/>
    <p:sldId id="363" r:id="rId25"/>
    <p:sldId id="389" r:id="rId26"/>
    <p:sldId id="390" r:id="rId27"/>
    <p:sldId id="391" r:id="rId28"/>
    <p:sldId id="392" r:id="rId29"/>
    <p:sldId id="394" r:id="rId30"/>
    <p:sldId id="395" r:id="rId31"/>
    <p:sldId id="396" r:id="rId32"/>
    <p:sldId id="397" r:id="rId33"/>
    <p:sldId id="398" r:id="rId34"/>
    <p:sldId id="399" r:id="rId35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EBE"/>
    <a:srgbClr val="009900"/>
    <a:srgbClr val="000000"/>
    <a:srgbClr val="FFCCFF"/>
    <a:srgbClr val="F3FE86"/>
    <a:srgbClr val="05205C"/>
    <a:srgbClr val="FFCCCC"/>
    <a:srgbClr val="FF99CC"/>
    <a:srgbClr val="CC0066"/>
    <a:srgbClr val="000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6330" autoAdjust="0"/>
  </p:normalViewPr>
  <p:slideViewPr>
    <p:cSldViewPr snapToGrid="0" snapToObjects="1">
      <p:cViewPr>
        <p:scale>
          <a:sx n="91" d="100"/>
          <a:sy n="91" d="100"/>
        </p:scale>
        <p:origin x="-798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74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4BA81-CF4F-4139-A089-A9714BDAF430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85E72C-3380-44E0-A80F-DA0EA2719D65}">
      <dgm:prSet phldrT="[Text]" custT="1"/>
      <dgm:spPr/>
      <dgm:t>
        <a:bodyPr/>
        <a:lstStyle/>
        <a:p>
          <a:r>
            <a:rPr lang="fr-CH" sz="3200" dirty="0" smtClean="0"/>
            <a:t>WMO SP Office</a:t>
          </a:r>
          <a:endParaRPr lang="en-US" sz="3200" dirty="0"/>
        </a:p>
      </dgm:t>
    </dgm:pt>
    <dgm:pt modelId="{4016B20C-C863-4594-B0DE-CB8130C310B4}" type="parTrans" cxnId="{A1F4C70C-F0D5-4131-BA65-88B5A9DA9772}">
      <dgm:prSet/>
      <dgm:spPr/>
      <dgm:t>
        <a:bodyPr/>
        <a:lstStyle/>
        <a:p>
          <a:endParaRPr lang="en-US"/>
        </a:p>
      </dgm:t>
    </dgm:pt>
    <dgm:pt modelId="{5ADE3569-69B2-48E5-ABB9-5F8A8A85E8FB}" type="sibTrans" cxnId="{A1F4C70C-F0D5-4131-BA65-88B5A9DA9772}">
      <dgm:prSet/>
      <dgm:spPr/>
      <dgm:t>
        <a:bodyPr/>
        <a:lstStyle/>
        <a:p>
          <a:endParaRPr lang="en-US"/>
        </a:p>
      </dgm:t>
    </dgm:pt>
    <dgm:pt modelId="{3B0A8706-553A-4B52-8A39-3D1FD08BA798}">
      <dgm:prSet phldrT="[Text]" custT="1"/>
      <dgm:spPr/>
      <dgm:t>
        <a:bodyPr anchor="t"/>
        <a:lstStyle/>
        <a:p>
          <a:pPr algn="ctr"/>
          <a:r>
            <a:rPr lang="fr-CH" sz="2400" b="1" dirty="0" smtClean="0"/>
            <a:t>Support </a:t>
          </a:r>
          <a:r>
            <a:rPr lang="fr-CH" sz="2400" b="1" dirty="0" smtClean="0"/>
            <a:t>Team</a:t>
          </a:r>
        </a:p>
        <a:p>
          <a:pPr algn="ctr"/>
          <a:r>
            <a:rPr lang="fr-CH" sz="2400" b="1" dirty="0" smtClean="0"/>
            <a:t>(maintenance) </a:t>
          </a:r>
          <a:endParaRPr lang="fr-CH" sz="2400" b="1" dirty="0" smtClean="0"/>
        </a:p>
        <a:p>
          <a:pPr algn="l"/>
          <a:r>
            <a:rPr lang="fr-CH" sz="1800" dirty="0" smtClean="0"/>
            <a:t> - </a:t>
          </a:r>
          <a:r>
            <a:rPr lang="fr-CH" sz="1800" dirty="0" err="1" smtClean="0"/>
            <a:t>Space</a:t>
          </a:r>
          <a:r>
            <a:rPr lang="fr-CH" sz="1800" dirty="0" smtClean="0"/>
            <a:t> </a:t>
          </a:r>
          <a:r>
            <a:rPr lang="fr-CH" sz="1800" dirty="0" err="1" smtClean="0"/>
            <a:t>agency</a:t>
          </a:r>
          <a:r>
            <a:rPr lang="fr-CH" sz="1800" dirty="0" smtClean="0"/>
            <a:t>, Satellite </a:t>
          </a:r>
          <a:r>
            <a:rPr lang="fr-CH" sz="1800" dirty="0" err="1" smtClean="0"/>
            <a:t>operator</a:t>
          </a:r>
          <a:r>
            <a:rPr lang="fr-CH" sz="1800" dirty="0" smtClean="0"/>
            <a:t> focal</a:t>
          </a:r>
          <a:br>
            <a:rPr lang="fr-CH" sz="1800" dirty="0" smtClean="0"/>
          </a:br>
          <a:r>
            <a:rPr lang="fr-CH" sz="1800" dirty="0" smtClean="0"/>
            <a:t> points (CGMS, …)</a:t>
          </a:r>
        </a:p>
        <a:p>
          <a:pPr algn="l"/>
          <a:r>
            <a:rPr lang="fr-CH" sz="1800" dirty="0" smtClean="0"/>
            <a:t> - Key </a:t>
          </a:r>
          <a:r>
            <a:rPr lang="fr-CH" sz="1800" dirty="0" err="1" smtClean="0"/>
            <a:t>users</a:t>
          </a:r>
          <a:endParaRPr lang="fr-CH" sz="1800" dirty="0" smtClean="0"/>
        </a:p>
        <a:p>
          <a:pPr algn="l"/>
          <a:r>
            <a:rPr lang="fr-CH" sz="1800" dirty="0" smtClean="0"/>
            <a:t> - </a:t>
          </a:r>
          <a:r>
            <a:rPr lang="fr-CH" sz="1800" dirty="0" err="1" smtClean="0"/>
            <a:t>Other</a:t>
          </a:r>
          <a:r>
            <a:rPr lang="fr-CH" sz="1800" dirty="0" smtClean="0"/>
            <a:t> </a:t>
          </a:r>
          <a:r>
            <a:rPr lang="fr-CH" sz="1800" dirty="0" err="1" smtClean="0"/>
            <a:t>partners</a:t>
          </a:r>
          <a:endParaRPr lang="en-US" sz="1800" noProof="0" dirty="0" smtClean="0"/>
        </a:p>
      </dgm:t>
    </dgm:pt>
    <dgm:pt modelId="{C8356FD1-21F2-4413-9D14-7BF3E493D72C}" type="parTrans" cxnId="{42456DDA-6260-4BB4-BBD7-9DCF956DDACD}">
      <dgm:prSet/>
      <dgm:spPr/>
      <dgm:t>
        <a:bodyPr/>
        <a:lstStyle/>
        <a:p>
          <a:endParaRPr lang="en-US"/>
        </a:p>
      </dgm:t>
    </dgm:pt>
    <dgm:pt modelId="{645BD5C9-D15F-4828-8D85-83E5200E3270}" type="sibTrans" cxnId="{42456DDA-6260-4BB4-BBD7-9DCF956DDACD}">
      <dgm:prSet/>
      <dgm:spPr/>
      <dgm:t>
        <a:bodyPr/>
        <a:lstStyle/>
        <a:p>
          <a:endParaRPr lang="en-US"/>
        </a:p>
      </dgm:t>
    </dgm:pt>
    <dgm:pt modelId="{1490BAAB-71E4-4420-AD7B-36314D11CBD2}">
      <dgm:prSet phldrT="[Text]" custT="1"/>
      <dgm:spPr/>
      <dgm:t>
        <a:bodyPr anchor="t"/>
        <a:lstStyle/>
        <a:p>
          <a:pPr algn="ctr"/>
          <a:r>
            <a:rPr lang="fr-CH" sz="2400" b="1" dirty="0" smtClean="0"/>
            <a:t>Science and </a:t>
          </a:r>
          <a:r>
            <a:rPr lang="fr-CH" sz="2400" b="1" dirty="0" err="1" smtClean="0"/>
            <a:t>Technical</a:t>
          </a:r>
          <a:r>
            <a:rPr lang="fr-CH" sz="2400" b="1" dirty="0" smtClean="0"/>
            <a:t> </a:t>
          </a:r>
          <a:r>
            <a:rPr lang="fr-CH" sz="2400" b="1" dirty="0" err="1" smtClean="0"/>
            <a:t>Advisory</a:t>
          </a:r>
          <a:r>
            <a:rPr lang="fr-CH" sz="2400" b="1" dirty="0" smtClean="0"/>
            <a:t> </a:t>
          </a:r>
          <a:r>
            <a:rPr lang="fr-CH" sz="2400" b="1" dirty="0" smtClean="0"/>
            <a:t>Team (validation)</a:t>
          </a:r>
          <a:endParaRPr lang="fr-CH" sz="2400" b="1" dirty="0" smtClean="0"/>
        </a:p>
        <a:p>
          <a:pPr algn="l"/>
          <a:r>
            <a:rPr lang="fr-CH" sz="1400" dirty="0" smtClean="0"/>
            <a:t>  - </a:t>
          </a:r>
          <a:r>
            <a:rPr lang="fr-CH" sz="1400" dirty="0" err="1" smtClean="0"/>
            <a:t>Space</a:t>
          </a:r>
          <a:r>
            <a:rPr lang="fr-CH" sz="1400" dirty="0" smtClean="0"/>
            <a:t> </a:t>
          </a:r>
          <a:r>
            <a:rPr lang="fr-CH" sz="1400" dirty="0" err="1" smtClean="0"/>
            <a:t>agency</a:t>
          </a:r>
          <a:r>
            <a:rPr lang="fr-CH" sz="1400" dirty="0" smtClean="0"/>
            <a:t>, satellite </a:t>
          </a:r>
          <a:r>
            <a:rPr lang="fr-CH" sz="1400" dirty="0" err="1" smtClean="0"/>
            <a:t>operator</a:t>
          </a:r>
          <a:r>
            <a:rPr lang="fr-CH" sz="1400" dirty="0" smtClean="0"/>
            <a:t> focal points (CGMS, ..)</a:t>
          </a:r>
        </a:p>
        <a:p>
          <a:pPr algn="l"/>
          <a:r>
            <a:rPr lang="fr-CH" sz="1400" dirty="0" smtClean="0"/>
            <a:t>  - Instrument experts</a:t>
          </a:r>
        </a:p>
        <a:p>
          <a:pPr algn="l"/>
          <a:r>
            <a:rPr lang="fr-CH" sz="1400" dirty="0" smtClean="0"/>
            <a:t>  - International Science </a:t>
          </a:r>
          <a:r>
            <a:rPr lang="fr-CH" sz="1400" dirty="0" err="1" smtClean="0"/>
            <a:t>Working</a:t>
          </a:r>
          <a:r>
            <a:rPr lang="fr-CH" sz="1400" dirty="0" smtClean="0"/>
            <a:t> Groups  </a:t>
          </a:r>
          <a:r>
            <a:rPr lang="fr-CH" sz="1400" dirty="0" err="1" smtClean="0"/>
            <a:t>FPs</a:t>
          </a:r>
          <a:r>
            <a:rPr lang="fr-CH" sz="1400" dirty="0" smtClean="0"/>
            <a:t> (ITWG –</a:t>
          </a:r>
          <a:br>
            <a:rPr lang="fr-CH" sz="1400" dirty="0" smtClean="0"/>
          </a:br>
          <a:r>
            <a:rPr lang="fr-CH" sz="1400" dirty="0" smtClean="0"/>
            <a:t>  </a:t>
          </a:r>
          <a:r>
            <a:rPr lang="fr-CH" sz="1400" dirty="0" err="1" smtClean="0"/>
            <a:t>Sounding</a:t>
          </a:r>
          <a:r>
            <a:rPr lang="fr-CH" sz="1400" dirty="0" smtClean="0"/>
            <a:t>, IWWG – </a:t>
          </a:r>
          <a:r>
            <a:rPr lang="fr-CH" sz="1400" dirty="0" err="1" smtClean="0"/>
            <a:t>Winds</a:t>
          </a:r>
          <a:r>
            <a:rPr lang="fr-CH" sz="1400" dirty="0" smtClean="0"/>
            <a:t>, IPWG –  </a:t>
          </a:r>
          <a:r>
            <a:rPr lang="fr-CH" sz="1400" dirty="0" err="1" smtClean="0"/>
            <a:t>Precipitation</a:t>
          </a:r>
          <a:r>
            <a:rPr lang="fr-CH" sz="1400" dirty="0" smtClean="0"/>
            <a:t>,</a:t>
          </a:r>
          <a:br>
            <a:rPr lang="fr-CH" sz="1400" dirty="0" smtClean="0"/>
          </a:br>
          <a:r>
            <a:rPr lang="fr-CH" sz="1400" dirty="0" smtClean="0"/>
            <a:t>  IROWG – Radio Occultation, ICWG – </a:t>
          </a:r>
          <a:r>
            <a:rPr lang="fr-CH" sz="1400" dirty="0" err="1" smtClean="0"/>
            <a:t>Clouds</a:t>
          </a:r>
          <a:r>
            <a:rPr lang="fr-CH" sz="1400" dirty="0" smtClean="0"/>
            <a:t>)</a:t>
          </a:r>
        </a:p>
        <a:p>
          <a:pPr algn="l"/>
          <a:r>
            <a:rPr lang="fr-CH" sz="1400" dirty="0" smtClean="0"/>
            <a:t>  - </a:t>
          </a:r>
          <a:r>
            <a:rPr lang="fr-CH" sz="1400" dirty="0" err="1" smtClean="0"/>
            <a:t>Oceans</a:t>
          </a:r>
          <a:r>
            <a:rPr lang="fr-CH" sz="1400" dirty="0" smtClean="0"/>
            <a:t> </a:t>
          </a:r>
          <a:r>
            <a:rPr lang="fr-CH" sz="1400" dirty="0" err="1" smtClean="0"/>
            <a:t>FPs</a:t>
          </a:r>
          <a:r>
            <a:rPr lang="fr-CH" sz="1400" dirty="0" smtClean="0"/>
            <a:t>: JCOMM, GHRSST, IOCCG, OSVW, …</a:t>
          </a:r>
        </a:p>
        <a:p>
          <a:pPr algn="l"/>
          <a:r>
            <a:rPr lang="fr-CH" sz="1400" dirty="0" smtClean="0"/>
            <a:t>  - </a:t>
          </a:r>
          <a:r>
            <a:rPr lang="fr-CH" sz="1400" dirty="0" err="1" smtClean="0"/>
            <a:t>Atmospheric</a:t>
          </a:r>
          <a:r>
            <a:rPr lang="fr-CH" sz="1400" dirty="0" smtClean="0"/>
            <a:t> </a:t>
          </a:r>
          <a:r>
            <a:rPr lang="fr-CH" sz="1400" dirty="0" err="1" smtClean="0"/>
            <a:t>chemistry</a:t>
          </a:r>
          <a:r>
            <a:rPr lang="fr-CH" sz="1400" dirty="0" smtClean="0"/>
            <a:t> </a:t>
          </a:r>
          <a:r>
            <a:rPr lang="fr-CH" sz="1400" dirty="0" err="1" smtClean="0"/>
            <a:t>FPs</a:t>
          </a:r>
          <a:r>
            <a:rPr lang="fr-CH" sz="1400" dirty="0" smtClean="0"/>
            <a:t>: GAW, ACC</a:t>
          </a:r>
        </a:p>
        <a:p>
          <a:pPr algn="l"/>
          <a:r>
            <a:rPr lang="fr-CH" sz="1400" dirty="0" smtClean="0"/>
            <a:t>  - </a:t>
          </a:r>
          <a:r>
            <a:rPr lang="fr-CH" sz="1400" dirty="0" err="1" smtClean="0"/>
            <a:t>Other</a:t>
          </a:r>
          <a:r>
            <a:rPr lang="fr-CH" sz="1400" dirty="0" smtClean="0"/>
            <a:t> EO science groups </a:t>
          </a:r>
          <a:r>
            <a:rPr lang="fr-CH" sz="1400" dirty="0" err="1" smtClean="0"/>
            <a:t>FPs</a:t>
          </a:r>
          <a:r>
            <a:rPr lang="fr-CH" sz="1400" dirty="0" smtClean="0"/>
            <a:t>,  </a:t>
          </a:r>
          <a:r>
            <a:rPr lang="fr-CH" sz="1400" dirty="0" err="1" smtClean="0"/>
            <a:t>Space</a:t>
          </a:r>
          <a:r>
            <a:rPr lang="fr-CH" sz="1400" dirty="0" smtClean="0"/>
            <a:t> </a:t>
          </a:r>
          <a:r>
            <a:rPr lang="fr-CH" sz="1400" dirty="0" err="1" smtClean="0"/>
            <a:t>weather</a:t>
          </a:r>
          <a:r>
            <a:rPr lang="fr-CH" sz="1400" dirty="0" smtClean="0"/>
            <a:t> </a:t>
          </a:r>
          <a:r>
            <a:rPr lang="fr-CH" sz="1400" dirty="0" err="1" smtClean="0"/>
            <a:t>FPs</a:t>
          </a:r>
          <a:endParaRPr lang="fr-CH" sz="1400" dirty="0" smtClean="0"/>
        </a:p>
        <a:p>
          <a:pPr algn="l"/>
          <a:r>
            <a:rPr lang="fr-CH" sz="1400" dirty="0" smtClean="0"/>
            <a:t>  - CBS expert team focal points</a:t>
          </a:r>
        </a:p>
      </dgm:t>
    </dgm:pt>
    <dgm:pt modelId="{F89EA2CB-7EF8-42AC-A45C-F6A39EC18EFB}" type="parTrans" cxnId="{A5F6CAA7-8C41-4089-B34E-41B39EF73346}">
      <dgm:prSet/>
      <dgm:spPr/>
      <dgm:t>
        <a:bodyPr/>
        <a:lstStyle/>
        <a:p>
          <a:endParaRPr lang="en-US"/>
        </a:p>
      </dgm:t>
    </dgm:pt>
    <dgm:pt modelId="{EE6D5D21-7780-401F-AB6F-B0142B34D681}" type="sibTrans" cxnId="{A5F6CAA7-8C41-4089-B34E-41B39EF73346}">
      <dgm:prSet/>
      <dgm:spPr/>
      <dgm:t>
        <a:bodyPr/>
        <a:lstStyle/>
        <a:p>
          <a:endParaRPr lang="en-US"/>
        </a:p>
      </dgm:t>
    </dgm:pt>
    <dgm:pt modelId="{2E994B54-950A-403B-8148-56F956AC5623}" type="pres">
      <dgm:prSet presAssocID="{68B4BA81-CF4F-4139-A089-A9714BDAF43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14F6EE-B4D7-4B93-80E7-71636F3DDE9A}" type="pres">
      <dgm:prSet presAssocID="{AB85E72C-3380-44E0-A80F-DA0EA2719D65}" presName="hierRoot1" presStyleCnt="0">
        <dgm:presLayoutVars>
          <dgm:hierBranch val="init"/>
        </dgm:presLayoutVars>
      </dgm:prSet>
      <dgm:spPr/>
    </dgm:pt>
    <dgm:pt modelId="{1C44C680-0997-47FE-91C6-37D723656C73}" type="pres">
      <dgm:prSet presAssocID="{AB85E72C-3380-44E0-A80F-DA0EA2719D65}" presName="rootComposite1" presStyleCnt="0"/>
      <dgm:spPr/>
    </dgm:pt>
    <dgm:pt modelId="{18E16AF5-ED39-4FED-A525-9789BC32BAAE}" type="pres">
      <dgm:prSet presAssocID="{AB85E72C-3380-44E0-A80F-DA0EA2719D65}" presName="rootText1" presStyleLbl="node0" presStyleIdx="0" presStyleCnt="1" custScaleY="40925" custLinFactNeighborY="-24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367D2F-1896-4F57-8672-2198A092B0DA}" type="pres">
      <dgm:prSet presAssocID="{AB85E72C-3380-44E0-A80F-DA0EA2719D6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F826F72-BEF5-4008-8ACF-65EDFACE76F8}" type="pres">
      <dgm:prSet presAssocID="{AB85E72C-3380-44E0-A80F-DA0EA2719D65}" presName="hierChild2" presStyleCnt="0"/>
      <dgm:spPr/>
    </dgm:pt>
    <dgm:pt modelId="{824FEEC4-C1D3-44CB-8BA1-627D81417FA7}" type="pres">
      <dgm:prSet presAssocID="{C8356FD1-21F2-4413-9D14-7BF3E493D72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7BD46955-ABF4-442B-A50D-4144C3EA701C}" type="pres">
      <dgm:prSet presAssocID="{3B0A8706-553A-4B52-8A39-3D1FD08BA798}" presName="hierRoot2" presStyleCnt="0">
        <dgm:presLayoutVars>
          <dgm:hierBranch val="init"/>
        </dgm:presLayoutVars>
      </dgm:prSet>
      <dgm:spPr/>
    </dgm:pt>
    <dgm:pt modelId="{73B07B1A-DEA5-4C3D-B381-34A93825ADB7}" type="pres">
      <dgm:prSet presAssocID="{3B0A8706-553A-4B52-8A39-3D1FD08BA798}" presName="rootComposite" presStyleCnt="0"/>
      <dgm:spPr/>
    </dgm:pt>
    <dgm:pt modelId="{1CB83954-97AC-45F8-A576-DD4729DA07D0}" type="pres">
      <dgm:prSet presAssocID="{3B0A8706-553A-4B52-8A39-3D1FD08BA798}" presName="rootText" presStyleLbl="node2" presStyleIdx="0" presStyleCnt="2" custScaleX="124710" custScaleY="191778" custLinFactNeighborX="46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5E36E5-8155-45AE-ACF5-7CBC9DC7981B}" type="pres">
      <dgm:prSet presAssocID="{3B0A8706-553A-4B52-8A39-3D1FD08BA798}" presName="rootConnector" presStyleLbl="node2" presStyleIdx="0" presStyleCnt="2"/>
      <dgm:spPr/>
      <dgm:t>
        <a:bodyPr/>
        <a:lstStyle/>
        <a:p>
          <a:endParaRPr lang="en-US"/>
        </a:p>
      </dgm:t>
    </dgm:pt>
    <dgm:pt modelId="{6D2682CD-D39D-4B41-AFDD-06FCFD940262}" type="pres">
      <dgm:prSet presAssocID="{3B0A8706-553A-4B52-8A39-3D1FD08BA798}" presName="hierChild4" presStyleCnt="0"/>
      <dgm:spPr/>
    </dgm:pt>
    <dgm:pt modelId="{D37806E3-6C7C-4A2A-8651-3788B4423A76}" type="pres">
      <dgm:prSet presAssocID="{3B0A8706-553A-4B52-8A39-3D1FD08BA798}" presName="hierChild5" presStyleCnt="0"/>
      <dgm:spPr/>
    </dgm:pt>
    <dgm:pt modelId="{FFEEA742-2AC1-428D-957D-403A06967D55}" type="pres">
      <dgm:prSet presAssocID="{F89EA2CB-7EF8-42AC-A45C-F6A39EC18EFB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98A3C7E-AE7C-465A-BF1E-E5D375C12941}" type="pres">
      <dgm:prSet presAssocID="{1490BAAB-71E4-4420-AD7B-36314D11CBD2}" presName="hierRoot2" presStyleCnt="0">
        <dgm:presLayoutVars>
          <dgm:hierBranch val="init"/>
        </dgm:presLayoutVars>
      </dgm:prSet>
      <dgm:spPr/>
    </dgm:pt>
    <dgm:pt modelId="{0A1AEBFF-64B8-4318-88E0-48B752BD8CB8}" type="pres">
      <dgm:prSet presAssocID="{1490BAAB-71E4-4420-AD7B-36314D11CBD2}" presName="rootComposite" presStyleCnt="0"/>
      <dgm:spPr/>
    </dgm:pt>
    <dgm:pt modelId="{9377D858-EA8D-4C52-B884-59CB5C39D48F}" type="pres">
      <dgm:prSet presAssocID="{1490BAAB-71E4-4420-AD7B-36314D11CBD2}" presName="rootText" presStyleLbl="node2" presStyleIdx="1" presStyleCnt="2" custScaleX="141586" custScaleY="236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4A2EEB-51B6-4835-9340-5A61F694D36F}" type="pres">
      <dgm:prSet presAssocID="{1490BAAB-71E4-4420-AD7B-36314D11CBD2}" presName="rootConnector" presStyleLbl="node2" presStyleIdx="1" presStyleCnt="2"/>
      <dgm:spPr/>
      <dgm:t>
        <a:bodyPr/>
        <a:lstStyle/>
        <a:p>
          <a:endParaRPr lang="en-US"/>
        </a:p>
      </dgm:t>
    </dgm:pt>
    <dgm:pt modelId="{63CEB024-A62C-42A5-9FE8-04CF950580AB}" type="pres">
      <dgm:prSet presAssocID="{1490BAAB-71E4-4420-AD7B-36314D11CBD2}" presName="hierChild4" presStyleCnt="0"/>
      <dgm:spPr/>
    </dgm:pt>
    <dgm:pt modelId="{7EBFB18F-269F-4ADA-8087-001DDCA92F1C}" type="pres">
      <dgm:prSet presAssocID="{1490BAAB-71E4-4420-AD7B-36314D11CBD2}" presName="hierChild5" presStyleCnt="0"/>
      <dgm:spPr/>
    </dgm:pt>
    <dgm:pt modelId="{1B35B572-C9D4-4D6C-9ECB-48ED8F5FEC7F}" type="pres">
      <dgm:prSet presAssocID="{AB85E72C-3380-44E0-A80F-DA0EA2719D65}" presName="hierChild3" presStyleCnt="0"/>
      <dgm:spPr/>
    </dgm:pt>
  </dgm:ptLst>
  <dgm:cxnLst>
    <dgm:cxn modelId="{2066FEE3-C233-44E5-A175-CA3C337578B9}" type="presOf" srcId="{3B0A8706-553A-4B52-8A39-3D1FD08BA798}" destId="{895E36E5-8155-45AE-ACF5-7CBC9DC7981B}" srcOrd="1" destOrd="0" presId="urn:microsoft.com/office/officeart/2005/8/layout/orgChart1"/>
    <dgm:cxn modelId="{1F02C4D0-90FD-4DFA-A98E-7F6ED578C460}" type="presOf" srcId="{C8356FD1-21F2-4413-9D14-7BF3E493D72C}" destId="{824FEEC4-C1D3-44CB-8BA1-627D81417FA7}" srcOrd="0" destOrd="0" presId="urn:microsoft.com/office/officeart/2005/8/layout/orgChart1"/>
    <dgm:cxn modelId="{42456DDA-6260-4BB4-BBD7-9DCF956DDACD}" srcId="{AB85E72C-3380-44E0-A80F-DA0EA2719D65}" destId="{3B0A8706-553A-4B52-8A39-3D1FD08BA798}" srcOrd="0" destOrd="0" parTransId="{C8356FD1-21F2-4413-9D14-7BF3E493D72C}" sibTransId="{645BD5C9-D15F-4828-8D85-83E5200E3270}"/>
    <dgm:cxn modelId="{04417942-F981-487B-8B29-8B78CECA35D3}" type="presOf" srcId="{3B0A8706-553A-4B52-8A39-3D1FD08BA798}" destId="{1CB83954-97AC-45F8-A576-DD4729DA07D0}" srcOrd="0" destOrd="0" presId="urn:microsoft.com/office/officeart/2005/8/layout/orgChart1"/>
    <dgm:cxn modelId="{E2046728-A06C-4CC2-8390-62BF8B3EEBAD}" type="presOf" srcId="{AB85E72C-3380-44E0-A80F-DA0EA2719D65}" destId="{18E16AF5-ED39-4FED-A525-9789BC32BAAE}" srcOrd="0" destOrd="0" presId="urn:microsoft.com/office/officeart/2005/8/layout/orgChart1"/>
    <dgm:cxn modelId="{6128BE20-616A-4238-9983-808513282458}" type="presOf" srcId="{68B4BA81-CF4F-4139-A089-A9714BDAF430}" destId="{2E994B54-950A-403B-8148-56F956AC5623}" srcOrd="0" destOrd="0" presId="urn:microsoft.com/office/officeart/2005/8/layout/orgChart1"/>
    <dgm:cxn modelId="{A5F6CAA7-8C41-4089-B34E-41B39EF73346}" srcId="{AB85E72C-3380-44E0-A80F-DA0EA2719D65}" destId="{1490BAAB-71E4-4420-AD7B-36314D11CBD2}" srcOrd="1" destOrd="0" parTransId="{F89EA2CB-7EF8-42AC-A45C-F6A39EC18EFB}" sibTransId="{EE6D5D21-7780-401F-AB6F-B0142B34D681}"/>
    <dgm:cxn modelId="{A1F4C70C-F0D5-4131-BA65-88B5A9DA9772}" srcId="{68B4BA81-CF4F-4139-A089-A9714BDAF430}" destId="{AB85E72C-3380-44E0-A80F-DA0EA2719D65}" srcOrd="0" destOrd="0" parTransId="{4016B20C-C863-4594-B0DE-CB8130C310B4}" sibTransId="{5ADE3569-69B2-48E5-ABB9-5F8A8A85E8FB}"/>
    <dgm:cxn modelId="{28D24175-495E-4F3D-A3A1-DA800A6604E1}" type="presOf" srcId="{1490BAAB-71E4-4420-AD7B-36314D11CBD2}" destId="{9377D858-EA8D-4C52-B884-59CB5C39D48F}" srcOrd="0" destOrd="0" presId="urn:microsoft.com/office/officeart/2005/8/layout/orgChart1"/>
    <dgm:cxn modelId="{05EB95CE-6B3A-4784-A57C-8B03E61C857C}" type="presOf" srcId="{F89EA2CB-7EF8-42AC-A45C-F6A39EC18EFB}" destId="{FFEEA742-2AC1-428D-957D-403A06967D55}" srcOrd="0" destOrd="0" presId="urn:microsoft.com/office/officeart/2005/8/layout/orgChart1"/>
    <dgm:cxn modelId="{EDC814E5-7E46-4E67-839E-A265690A47F3}" type="presOf" srcId="{AB85E72C-3380-44E0-A80F-DA0EA2719D65}" destId="{88367D2F-1896-4F57-8672-2198A092B0DA}" srcOrd="1" destOrd="0" presId="urn:microsoft.com/office/officeart/2005/8/layout/orgChart1"/>
    <dgm:cxn modelId="{C27BFFEB-0D4B-4548-AEE8-1E1F1934DC9A}" type="presOf" srcId="{1490BAAB-71E4-4420-AD7B-36314D11CBD2}" destId="{EB4A2EEB-51B6-4835-9340-5A61F694D36F}" srcOrd="1" destOrd="0" presId="urn:microsoft.com/office/officeart/2005/8/layout/orgChart1"/>
    <dgm:cxn modelId="{65DC6FC2-78A0-463B-8322-5249FDACABCF}" type="presParOf" srcId="{2E994B54-950A-403B-8148-56F956AC5623}" destId="{0514F6EE-B4D7-4B93-80E7-71636F3DDE9A}" srcOrd="0" destOrd="0" presId="urn:microsoft.com/office/officeart/2005/8/layout/orgChart1"/>
    <dgm:cxn modelId="{86D3A14B-94D7-41C7-A74D-4C8DD2647634}" type="presParOf" srcId="{0514F6EE-B4D7-4B93-80E7-71636F3DDE9A}" destId="{1C44C680-0997-47FE-91C6-37D723656C73}" srcOrd="0" destOrd="0" presId="urn:microsoft.com/office/officeart/2005/8/layout/orgChart1"/>
    <dgm:cxn modelId="{ED31897A-4B5F-4642-BE9A-8B0DDE4528A8}" type="presParOf" srcId="{1C44C680-0997-47FE-91C6-37D723656C73}" destId="{18E16AF5-ED39-4FED-A525-9789BC32BAAE}" srcOrd="0" destOrd="0" presId="urn:microsoft.com/office/officeart/2005/8/layout/orgChart1"/>
    <dgm:cxn modelId="{0D099728-CF65-4206-90A5-3074811A77EB}" type="presParOf" srcId="{1C44C680-0997-47FE-91C6-37D723656C73}" destId="{88367D2F-1896-4F57-8672-2198A092B0DA}" srcOrd="1" destOrd="0" presId="urn:microsoft.com/office/officeart/2005/8/layout/orgChart1"/>
    <dgm:cxn modelId="{E90B4433-B4D2-4FE7-A9AB-6E739281CF29}" type="presParOf" srcId="{0514F6EE-B4D7-4B93-80E7-71636F3DDE9A}" destId="{BF826F72-BEF5-4008-8ACF-65EDFACE76F8}" srcOrd="1" destOrd="0" presId="urn:microsoft.com/office/officeart/2005/8/layout/orgChart1"/>
    <dgm:cxn modelId="{F9768159-AA42-420D-ACE2-00EE1124351C}" type="presParOf" srcId="{BF826F72-BEF5-4008-8ACF-65EDFACE76F8}" destId="{824FEEC4-C1D3-44CB-8BA1-627D81417FA7}" srcOrd="0" destOrd="0" presId="urn:microsoft.com/office/officeart/2005/8/layout/orgChart1"/>
    <dgm:cxn modelId="{3C2DE463-CE34-495D-BE65-0BBBEB504645}" type="presParOf" srcId="{BF826F72-BEF5-4008-8ACF-65EDFACE76F8}" destId="{7BD46955-ABF4-442B-A50D-4144C3EA701C}" srcOrd="1" destOrd="0" presId="urn:microsoft.com/office/officeart/2005/8/layout/orgChart1"/>
    <dgm:cxn modelId="{AE7573DE-AB81-4178-AE29-26A8CD8FF86B}" type="presParOf" srcId="{7BD46955-ABF4-442B-A50D-4144C3EA701C}" destId="{73B07B1A-DEA5-4C3D-B381-34A93825ADB7}" srcOrd="0" destOrd="0" presId="urn:microsoft.com/office/officeart/2005/8/layout/orgChart1"/>
    <dgm:cxn modelId="{A755347F-B5CB-4948-8533-D7087C1C889F}" type="presParOf" srcId="{73B07B1A-DEA5-4C3D-B381-34A93825ADB7}" destId="{1CB83954-97AC-45F8-A576-DD4729DA07D0}" srcOrd="0" destOrd="0" presId="urn:microsoft.com/office/officeart/2005/8/layout/orgChart1"/>
    <dgm:cxn modelId="{42318648-4AE6-4D20-A68B-21CCCF48D002}" type="presParOf" srcId="{73B07B1A-DEA5-4C3D-B381-34A93825ADB7}" destId="{895E36E5-8155-45AE-ACF5-7CBC9DC7981B}" srcOrd="1" destOrd="0" presId="urn:microsoft.com/office/officeart/2005/8/layout/orgChart1"/>
    <dgm:cxn modelId="{EF3554A9-AD95-4BA7-B30E-F1D075426AB4}" type="presParOf" srcId="{7BD46955-ABF4-442B-A50D-4144C3EA701C}" destId="{6D2682CD-D39D-4B41-AFDD-06FCFD940262}" srcOrd="1" destOrd="0" presId="urn:microsoft.com/office/officeart/2005/8/layout/orgChart1"/>
    <dgm:cxn modelId="{9AAD6CC5-C0A9-4D9C-8CCB-9EA5D19B8BC9}" type="presParOf" srcId="{7BD46955-ABF4-442B-A50D-4144C3EA701C}" destId="{D37806E3-6C7C-4A2A-8651-3788B4423A76}" srcOrd="2" destOrd="0" presId="urn:microsoft.com/office/officeart/2005/8/layout/orgChart1"/>
    <dgm:cxn modelId="{67490147-CDC3-4362-9DDF-9EE49F368150}" type="presParOf" srcId="{BF826F72-BEF5-4008-8ACF-65EDFACE76F8}" destId="{FFEEA742-2AC1-428D-957D-403A06967D55}" srcOrd="2" destOrd="0" presId="urn:microsoft.com/office/officeart/2005/8/layout/orgChart1"/>
    <dgm:cxn modelId="{EF32143A-B681-4C55-AA6B-07625446292F}" type="presParOf" srcId="{BF826F72-BEF5-4008-8ACF-65EDFACE76F8}" destId="{898A3C7E-AE7C-465A-BF1E-E5D375C12941}" srcOrd="3" destOrd="0" presId="urn:microsoft.com/office/officeart/2005/8/layout/orgChart1"/>
    <dgm:cxn modelId="{35064A17-9930-412C-88FF-ECEEAA4ADCEA}" type="presParOf" srcId="{898A3C7E-AE7C-465A-BF1E-E5D375C12941}" destId="{0A1AEBFF-64B8-4318-88E0-48B752BD8CB8}" srcOrd="0" destOrd="0" presId="urn:microsoft.com/office/officeart/2005/8/layout/orgChart1"/>
    <dgm:cxn modelId="{083D78EB-7DBF-4646-9963-B682EFD24755}" type="presParOf" srcId="{0A1AEBFF-64B8-4318-88E0-48B752BD8CB8}" destId="{9377D858-EA8D-4C52-B884-59CB5C39D48F}" srcOrd="0" destOrd="0" presId="urn:microsoft.com/office/officeart/2005/8/layout/orgChart1"/>
    <dgm:cxn modelId="{023E2DED-474B-499B-AE8E-483B1CF7239C}" type="presParOf" srcId="{0A1AEBFF-64B8-4318-88E0-48B752BD8CB8}" destId="{EB4A2EEB-51B6-4835-9340-5A61F694D36F}" srcOrd="1" destOrd="0" presId="urn:microsoft.com/office/officeart/2005/8/layout/orgChart1"/>
    <dgm:cxn modelId="{2E3511E9-9B85-44D1-AF7D-C3068BA7EEE7}" type="presParOf" srcId="{898A3C7E-AE7C-465A-BF1E-E5D375C12941}" destId="{63CEB024-A62C-42A5-9FE8-04CF950580AB}" srcOrd="1" destOrd="0" presId="urn:microsoft.com/office/officeart/2005/8/layout/orgChart1"/>
    <dgm:cxn modelId="{8058FD23-7D54-418F-825B-D5F7513D9203}" type="presParOf" srcId="{898A3C7E-AE7C-465A-BF1E-E5D375C12941}" destId="{7EBFB18F-269F-4ADA-8087-001DDCA92F1C}" srcOrd="2" destOrd="0" presId="urn:microsoft.com/office/officeart/2005/8/layout/orgChart1"/>
    <dgm:cxn modelId="{76110C69-FFDE-41DA-A38B-2BAD13B8D870}" type="presParOf" srcId="{0514F6EE-B4D7-4B93-80E7-71636F3DDE9A}" destId="{1B35B572-C9D4-4D6C-9ECB-48ED8F5FEC7F}" srcOrd="2" destOrd="0" presId="urn:microsoft.com/office/officeart/2005/8/layout/orgChar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EA742-2AC1-428D-957D-403A06967D55}">
      <dsp:nvSpPr>
        <dsp:cNvPr id="0" name=""/>
        <dsp:cNvSpPr/>
      </dsp:nvSpPr>
      <dsp:spPr>
        <a:xfrm>
          <a:off x="4234234" y="724336"/>
          <a:ext cx="2146442" cy="654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528"/>
              </a:lnTo>
              <a:lnTo>
                <a:pt x="2146442" y="345528"/>
              </a:lnTo>
              <a:lnTo>
                <a:pt x="2146442" y="6548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4FEEC4-C1D3-44CB-8BA1-627D81417FA7}">
      <dsp:nvSpPr>
        <dsp:cNvPr id="0" name=""/>
        <dsp:cNvSpPr/>
      </dsp:nvSpPr>
      <dsp:spPr>
        <a:xfrm>
          <a:off x="1975925" y="724336"/>
          <a:ext cx="2258308" cy="654877"/>
        </a:xfrm>
        <a:custGeom>
          <a:avLst/>
          <a:gdLst/>
          <a:ahLst/>
          <a:cxnLst/>
          <a:rect l="0" t="0" r="0" b="0"/>
          <a:pathLst>
            <a:path>
              <a:moveTo>
                <a:pt x="2258308" y="0"/>
              </a:moveTo>
              <a:lnTo>
                <a:pt x="2258308" y="345528"/>
              </a:lnTo>
              <a:lnTo>
                <a:pt x="0" y="345528"/>
              </a:lnTo>
              <a:lnTo>
                <a:pt x="0" y="6548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E16AF5-ED39-4FED-A525-9789BC32BAAE}">
      <dsp:nvSpPr>
        <dsp:cNvPr id="0" name=""/>
        <dsp:cNvSpPr/>
      </dsp:nvSpPr>
      <dsp:spPr>
        <a:xfrm>
          <a:off x="2761142" y="121473"/>
          <a:ext cx="2946183" cy="6028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3200" kern="1200" dirty="0" smtClean="0"/>
            <a:t>WMO SP Office</a:t>
          </a:r>
          <a:endParaRPr lang="en-US" sz="3200" kern="1200" dirty="0"/>
        </a:p>
      </dsp:txBody>
      <dsp:txXfrm>
        <a:off x="2761142" y="121473"/>
        <a:ext cx="2946183" cy="602862"/>
      </dsp:txXfrm>
    </dsp:sp>
    <dsp:sp modelId="{1CB83954-97AC-45F8-A576-DD4729DA07D0}">
      <dsp:nvSpPr>
        <dsp:cNvPr id="0" name=""/>
        <dsp:cNvSpPr/>
      </dsp:nvSpPr>
      <dsp:spPr>
        <a:xfrm>
          <a:off x="138832" y="1379213"/>
          <a:ext cx="3674185" cy="28250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b="1" kern="1200" dirty="0" smtClean="0"/>
            <a:t>Support </a:t>
          </a:r>
          <a:r>
            <a:rPr lang="fr-CH" sz="2400" b="1" kern="1200" dirty="0" smtClean="0"/>
            <a:t>Team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b="1" kern="1200" dirty="0" smtClean="0"/>
            <a:t>(maintenance) </a:t>
          </a:r>
          <a:endParaRPr lang="fr-CH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 - </a:t>
          </a:r>
          <a:r>
            <a:rPr lang="fr-CH" sz="1800" kern="1200" dirty="0" err="1" smtClean="0"/>
            <a:t>Space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agency</a:t>
          </a:r>
          <a:r>
            <a:rPr lang="fr-CH" sz="1800" kern="1200" dirty="0" smtClean="0"/>
            <a:t>, Satellite </a:t>
          </a:r>
          <a:r>
            <a:rPr lang="fr-CH" sz="1800" kern="1200" dirty="0" err="1" smtClean="0"/>
            <a:t>operator</a:t>
          </a:r>
          <a:r>
            <a:rPr lang="fr-CH" sz="1800" kern="1200" dirty="0" smtClean="0"/>
            <a:t> focal</a:t>
          </a:r>
          <a:br>
            <a:rPr lang="fr-CH" sz="1800" kern="1200" dirty="0" smtClean="0"/>
          </a:br>
          <a:r>
            <a:rPr lang="fr-CH" sz="1800" kern="1200" dirty="0" smtClean="0"/>
            <a:t> points (CGMS, …)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 - Key </a:t>
          </a:r>
          <a:r>
            <a:rPr lang="fr-CH" sz="1800" kern="1200" dirty="0" err="1" smtClean="0"/>
            <a:t>users</a:t>
          </a:r>
          <a:endParaRPr lang="fr-CH" sz="18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800" kern="1200" dirty="0" smtClean="0"/>
            <a:t> - </a:t>
          </a:r>
          <a:r>
            <a:rPr lang="fr-CH" sz="1800" kern="1200" dirty="0" err="1" smtClean="0"/>
            <a:t>Other</a:t>
          </a:r>
          <a:r>
            <a:rPr lang="fr-CH" sz="1800" kern="1200" dirty="0" smtClean="0"/>
            <a:t> </a:t>
          </a:r>
          <a:r>
            <a:rPr lang="fr-CH" sz="1800" kern="1200" dirty="0" err="1" smtClean="0"/>
            <a:t>partners</a:t>
          </a:r>
          <a:endParaRPr lang="en-US" sz="1800" kern="1200" noProof="0" dirty="0" smtClean="0"/>
        </a:p>
      </dsp:txBody>
      <dsp:txXfrm>
        <a:off x="138832" y="1379213"/>
        <a:ext cx="3674185" cy="2825066"/>
      </dsp:txXfrm>
    </dsp:sp>
    <dsp:sp modelId="{9377D858-EA8D-4C52-B884-59CB5C39D48F}">
      <dsp:nvSpPr>
        <dsp:cNvPr id="0" name=""/>
        <dsp:cNvSpPr/>
      </dsp:nvSpPr>
      <dsp:spPr>
        <a:xfrm>
          <a:off x="4294984" y="1379213"/>
          <a:ext cx="4171383" cy="348001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2400" b="1" kern="1200" dirty="0" smtClean="0"/>
            <a:t>Science and </a:t>
          </a:r>
          <a:r>
            <a:rPr lang="fr-CH" sz="2400" b="1" kern="1200" dirty="0" err="1" smtClean="0"/>
            <a:t>Technical</a:t>
          </a:r>
          <a:r>
            <a:rPr lang="fr-CH" sz="2400" b="1" kern="1200" dirty="0" smtClean="0"/>
            <a:t> </a:t>
          </a:r>
          <a:r>
            <a:rPr lang="fr-CH" sz="2400" b="1" kern="1200" dirty="0" err="1" smtClean="0"/>
            <a:t>Advisory</a:t>
          </a:r>
          <a:r>
            <a:rPr lang="fr-CH" sz="2400" b="1" kern="1200" dirty="0" smtClean="0"/>
            <a:t> </a:t>
          </a:r>
          <a:r>
            <a:rPr lang="fr-CH" sz="2400" b="1" kern="1200" dirty="0" smtClean="0"/>
            <a:t>Team (validation)</a:t>
          </a:r>
          <a:endParaRPr lang="fr-CH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  - </a:t>
          </a:r>
          <a:r>
            <a:rPr lang="fr-CH" sz="1400" kern="1200" dirty="0" err="1" smtClean="0"/>
            <a:t>Space</a:t>
          </a:r>
          <a:r>
            <a:rPr lang="fr-CH" sz="1400" kern="1200" dirty="0" smtClean="0"/>
            <a:t> </a:t>
          </a:r>
          <a:r>
            <a:rPr lang="fr-CH" sz="1400" kern="1200" dirty="0" err="1" smtClean="0"/>
            <a:t>agency</a:t>
          </a:r>
          <a:r>
            <a:rPr lang="fr-CH" sz="1400" kern="1200" dirty="0" smtClean="0"/>
            <a:t>, satellite </a:t>
          </a:r>
          <a:r>
            <a:rPr lang="fr-CH" sz="1400" kern="1200" dirty="0" err="1" smtClean="0"/>
            <a:t>operator</a:t>
          </a:r>
          <a:r>
            <a:rPr lang="fr-CH" sz="1400" kern="1200" dirty="0" smtClean="0"/>
            <a:t> focal points (CGMS, ..)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  - Instrument experts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  - International Science </a:t>
          </a:r>
          <a:r>
            <a:rPr lang="fr-CH" sz="1400" kern="1200" dirty="0" err="1" smtClean="0"/>
            <a:t>Working</a:t>
          </a:r>
          <a:r>
            <a:rPr lang="fr-CH" sz="1400" kern="1200" dirty="0" smtClean="0"/>
            <a:t> Groups  </a:t>
          </a:r>
          <a:r>
            <a:rPr lang="fr-CH" sz="1400" kern="1200" dirty="0" err="1" smtClean="0"/>
            <a:t>FPs</a:t>
          </a:r>
          <a:r>
            <a:rPr lang="fr-CH" sz="1400" kern="1200" dirty="0" smtClean="0"/>
            <a:t> (ITWG –</a:t>
          </a:r>
          <a:br>
            <a:rPr lang="fr-CH" sz="1400" kern="1200" dirty="0" smtClean="0"/>
          </a:br>
          <a:r>
            <a:rPr lang="fr-CH" sz="1400" kern="1200" dirty="0" smtClean="0"/>
            <a:t>  </a:t>
          </a:r>
          <a:r>
            <a:rPr lang="fr-CH" sz="1400" kern="1200" dirty="0" err="1" smtClean="0"/>
            <a:t>Sounding</a:t>
          </a:r>
          <a:r>
            <a:rPr lang="fr-CH" sz="1400" kern="1200" dirty="0" smtClean="0"/>
            <a:t>, IWWG – </a:t>
          </a:r>
          <a:r>
            <a:rPr lang="fr-CH" sz="1400" kern="1200" dirty="0" err="1" smtClean="0"/>
            <a:t>Winds</a:t>
          </a:r>
          <a:r>
            <a:rPr lang="fr-CH" sz="1400" kern="1200" dirty="0" smtClean="0"/>
            <a:t>, IPWG –  </a:t>
          </a:r>
          <a:r>
            <a:rPr lang="fr-CH" sz="1400" kern="1200" dirty="0" err="1" smtClean="0"/>
            <a:t>Precipitation</a:t>
          </a:r>
          <a:r>
            <a:rPr lang="fr-CH" sz="1400" kern="1200" dirty="0" smtClean="0"/>
            <a:t>,</a:t>
          </a:r>
          <a:br>
            <a:rPr lang="fr-CH" sz="1400" kern="1200" dirty="0" smtClean="0"/>
          </a:br>
          <a:r>
            <a:rPr lang="fr-CH" sz="1400" kern="1200" dirty="0" smtClean="0"/>
            <a:t>  IROWG – Radio Occultation, ICWG – </a:t>
          </a:r>
          <a:r>
            <a:rPr lang="fr-CH" sz="1400" kern="1200" dirty="0" err="1" smtClean="0"/>
            <a:t>Clouds</a:t>
          </a:r>
          <a:r>
            <a:rPr lang="fr-CH" sz="1400" kern="1200" dirty="0" smtClean="0"/>
            <a:t>)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  - </a:t>
          </a:r>
          <a:r>
            <a:rPr lang="fr-CH" sz="1400" kern="1200" dirty="0" err="1" smtClean="0"/>
            <a:t>Oceans</a:t>
          </a:r>
          <a:r>
            <a:rPr lang="fr-CH" sz="1400" kern="1200" dirty="0" smtClean="0"/>
            <a:t> </a:t>
          </a:r>
          <a:r>
            <a:rPr lang="fr-CH" sz="1400" kern="1200" dirty="0" err="1" smtClean="0"/>
            <a:t>FPs</a:t>
          </a:r>
          <a:r>
            <a:rPr lang="fr-CH" sz="1400" kern="1200" dirty="0" smtClean="0"/>
            <a:t>: JCOMM, GHRSST, IOCCG, OSVW, …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  - </a:t>
          </a:r>
          <a:r>
            <a:rPr lang="fr-CH" sz="1400" kern="1200" dirty="0" err="1" smtClean="0"/>
            <a:t>Atmospheric</a:t>
          </a:r>
          <a:r>
            <a:rPr lang="fr-CH" sz="1400" kern="1200" dirty="0" smtClean="0"/>
            <a:t> </a:t>
          </a:r>
          <a:r>
            <a:rPr lang="fr-CH" sz="1400" kern="1200" dirty="0" err="1" smtClean="0"/>
            <a:t>chemistry</a:t>
          </a:r>
          <a:r>
            <a:rPr lang="fr-CH" sz="1400" kern="1200" dirty="0" smtClean="0"/>
            <a:t> </a:t>
          </a:r>
          <a:r>
            <a:rPr lang="fr-CH" sz="1400" kern="1200" dirty="0" err="1" smtClean="0"/>
            <a:t>FPs</a:t>
          </a:r>
          <a:r>
            <a:rPr lang="fr-CH" sz="1400" kern="1200" dirty="0" smtClean="0"/>
            <a:t>: GAW, ACC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  - </a:t>
          </a:r>
          <a:r>
            <a:rPr lang="fr-CH" sz="1400" kern="1200" dirty="0" err="1" smtClean="0"/>
            <a:t>Other</a:t>
          </a:r>
          <a:r>
            <a:rPr lang="fr-CH" sz="1400" kern="1200" dirty="0" smtClean="0"/>
            <a:t> EO science groups </a:t>
          </a:r>
          <a:r>
            <a:rPr lang="fr-CH" sz="1400" kern="1200" dirty="0" err="1" smtClean="0"/>
            <a:t>FPs</a:t>
          </a:r>
          <a:r>
            <a:rPr lang="fr-CH" sz="1400" kern="1200" dirty="0" smtClean="0"/>
            <a:t>,  </a:t>
          </a:r>
          <a:r>
            <a:rPr lang="fr-CH" sz="1400" kern="1200" dirty="0" err="1" smtClean="0"/>
            <a:t>Space</a:t>
          </a:r>
          <a:r>
            <a:rPr lang="fr-CH" sz="1400" kern="1200" dirty="0" smtClean="0"/>
            <a:t> </a:t>
          </a:r>
          <a:r>
            <a:rPr lang="fr-CH" sz="1400" kern="1200" dirty="0" err="1" smtClean="0"/>
            <a:t>weather</a:t>
          </a:r>
          <a:r>
            <a:rPr lang="fr-CH" sz="1400" kern="1200" dirty="0" smtClean="0"/>
            <a:t> </a:t>
          </a:r>
          <a:r>
            <a:rPr lang="fr-CH" sz="1400" kern="1200" dirty="0" err="1" smtClean="0"/>
            <a:t>FPs</a:t>
          </a:r>
          <a:endParaRPr lang="fr-CH" sz="1400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H" sz="1400" kern="1200" dirty="0" smtClean="0"/>
            <a:t>  - CBS expert team focal points</a:t>
          </a:r>
        </a:p>
      </dsp:txBody>
      <dsp:txXfrm>
        <a:off x="4294984" y="1379213"/>
        <a:ext cx="4171383" cy="3480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33A036DF-097D-4E23-9D40-B59FE6D0F46C}" type="datetimeFigureOut">
              <a:rPr lang="fr-FR" smtClean="0"/>
              <a:t>21/03/2017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3C3F492-1D14-495D-9180-F93FF431C94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09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586E2E20-7819-4E0A-999B-21CEEB6B74AE}" type="datetimeFigureOut">
              <a:rPr lang="en-US" smtClean="0"/>
              <a:t>21/03/2017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101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60397"/>
            <a:ext cx="5511800" cy="450985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597" y="9519054"/>
            <a:ext cx="2985558" cy="50109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41A13392-C423-4AF3-9248-75AEFF78AC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24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1pPr>
            <a:lvl2pPr marL="785150" indent="-301981" eaLnBrk="0" hangingPunct="0">
              <a:defRPr sz="21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2pPr>
            <a:lvl3pPr marL="1207922" indent="-241584" eaLnBrk="0" hangingPunct="0">
              <a:defRPr sz="21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3pPr>
            <a:lvl4pPr marL="1691091" indent="-241584" eaLnBrk="0" hangingPunct="0">
              <a:defRPr sz="21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4pPr>
            <a:lvl5pPr marL="2174260" indent="-241584" eaLnBrk="0" hangingPunct="0">
              <a:defRPr sz="21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5pPr>
            <a:lvl6pPr marL="2657429" indent="-24158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6pPr>
            <a:lvl7pPr marL="3140598" indent="-24158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7pPr>
            <a:lvl8pPr marL="3623767" indent="-24158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8pPr>
            <a:lvl9pPr marL="4106936" indent="-241584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 Narrow" pitchFamily="34" charset="0"/>
                <a:cs typeface="Arial" pitchFamily="34" charset="0"/>
              </a:defRPr>
            </a:lvl9pPr>
          </a:lstStyle>
          <a:p>
            <a:pPr eaLnBrk="1" hangingPunct="1"/>
            <a:fld id="{52E05E54-7D95-4B82-A1CC-72A6C64AFB91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21102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/>
              <a:t>The search is ajax-powered and is triggered as soon as at least 2 characters have been entered in the search field. In an attempt to implement a more intelligent search, it uses a weighing system to sort results by importance </a:t>
            </a:r>
          </a:p>
          <a:p>
            <a:r>
              <a:rPr lang="en-US" sz="1300" dirty="0"/>
              <a:t>• If the exact acronym is found =&gt; 20 points </a:t>
            </a:r>
          </a:p>
          <a:p>
            <a:r>
              <a:rPr lang="en-US" sz="1300" dirty="0"/>
              <a:t>• If the acronym is similar =&gt; 10 points </a:t>
            </a:r>
          </a:p>
          <a:p>
            <a:r>
              <a:rPr lang="en-US" sz="1300" dirty="0"/>
              <a:t>• If the name is similar =&gt; 8 points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55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55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55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r>
              <a:rPr lang="en-US" sz="1300" dirty="0"/>
              <a:t> </a:t>
            </a:r>
          </a:p>
          <a:p>
            <a:pPr lvl="1"/>
            <a:r>
              <a:rPr lang="en-US" sz="1300" dirty="0"/>
              <a:t>US proposals for sharing 5350-5470 MHz (C band) with commercial can impact JASON missions. </a:t>
            </a:r>
          </a:p>
          <a:p>
            <a:pPr lvl="1"/>
            <a:endParaRPr lang="en-US" sz="1300" dirty="0"/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2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r>
              <a:rPr lang="en-US" sz="1300" dirty="0"/>
              <a:t> </a:t>
            </a:r>
          </a:p>
          <a:p>
            <a:pPr lvl="1"/>
            <a:r>
              <a:rPr lang="en-US" sz="1300" dirty="0"/>
              <a:t>US proposals for sharing 5350-5470 MHz (C band) with commercial can impact JASON missions. </a:t>
            </a:r>
          </a:p>
          <a:p>
            <a:pPr lvl="1"/>
            <a:endParaRPr lang="en-US" sz="1300" dirty="0"/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2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0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/>
          </a:p>
          <a:p>
            <a:r>
              <a:rPr lang="en-US" sz="1300" dirty="0"/>
              <a:t> </a:t>
            </a:r>
          </a:p>
          <a:p>
            <a:pPr lvl="1"/>
            <a:r>
              <a:rPr lang="en-US" sz="1300" dirty="0"/>
              <a:t>US proposals for sharing 5350-5470 MHz (C band) with commercial can impact JASON missions. </a:t>
            </a:r>
          </a:p>
          <a:p>
            <a:pPr lvl="1"/>
            <a:endParaRPr lang="fr-CH" sz="1300" dirty="0"/>
          </a:p>
          <a:p>
            <a:pPr lvl="1"/>
            <a:r>
              <a:rPr lang="fr-CH" sz="1300" dirty="0" err="1"/>
              <a:t>Discussed</a:t>
            </a:r>
            <a:r>
              <a:rPr lang="fr-CH" sz="1300" dirty="0"/>
              <a:t> in </a:t>
            </a:r>
            <a:r>
              <a:rPr lang="fr-CH" sz="1300" dirty="0" err="1"/>
              <a:t>Space</a:t>
            </a:r>
            <a:r>
              <a:rPr lang="fr-CH" sz="1300" dirty="0"/>
              <a:t> </a:t>
            </a:r>
            <a:r>
              <a:rPr lang="fr-CH" sz="1300" dirty="0" err="1"/>
              <a:t>Frequency</a:t>
            </a:r>
            <a:r>
              <a:rPr lang="fr-CH" sz="1300" dirty="0"/>
              <a:t> Coordination Group</a:t>
            </a:r>
            <a:endParaRPr lang="en-US" sz="1300" dirty="0"/>
          </a:p>
          <a:p>
            <a:pPr lvl="1"/>
            <a:endParaRPr lang="en-US" sz="1300" dirty="0"/>
          </a:p>
          <a:p>
            <a:pPr lvl="1"/>
            <a:endParaRPr lang="en-US" sz="13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2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Instrument types: </a:t>
            </a:r>
          </a:p>
          <a:p>
            <a:r>
              <a:rPr lang="fr-CH" dirty="0" smtClean="0"/>
              <a:t>MW </a:t>
            </a:r>
            <a:r>
              <a:rPr lang="fr-CH" dirty="0" err="1" smtClean="0"/>
              <a:t>conical</a:t>
            </a:r>
            <a:r>
              <a:rPr lang="fr-CH" baseline="0" dirty="0" smtClean="0"/>
              <a:t> scanner; cross-</a:t>
            </a:r>
            <a:r>
              <a:rPr lang="fr-CH" baseline="0" dirty="0" err="1" smtClean="0"/>
              <a:t>track</a:t>
            </a:r>
            <a:r>
              <a:rPr lang="fr-CH" baseline="0" dirty="0" smtClean="0"/>
              <a:t> scanner</a:t>
            </a:r>
          </a:p>
          <a:p>
            <a:r>
              <a:rPr lang="fr-CH" baseline="0" dirty="0" smtClean="0"/>
              <a:t>MW imager / XXX?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85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3AA88-98BF-4FC1-BE7D-F98D799AAF82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305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6E7A7-77DE-4E57-8A47-2D808C106D41}" type="slidenum">
              <a:rPr lang="en-US" altLang="en-US">
                <a:solidFill>
                  <a:prstClr val="black"/>
                </a:solidFill>
              </a:rPr>
              <a:pPr/>
              <a:t>23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04193" y="9520794"/>
            <a:ext cx="2985558" cy="5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7" rIns="96634" bIns="48317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A46129-DA0A-476B-9039-C7FCE1237D83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35" y="4760397"/>
            <a:ext cx="5052483" cy="4509850"/>
          </a:xfrm>
        </p:spPr>
        <p:txBody>
          <a:bodyPr/>
          <a:lstStyle/>
          <a:p>
            <a:r>
              <a:rPr lang="fr-FR" altLang="en-US" dirty="0" err="1" smtClean="0"/>
              <a:t>Example</a:t>
            </a:r>
            <a:r>
              <a:rPr lang="fr-FR" altLang="en-US" dirty="0" smtClean="0"/>
              <a:t> GCOS IP</a:t>
            </a:r>
            <a:endParaRPr lang="fr-F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91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6E7A7-77DE-4E57-8A47-2D808C106D41}" type="slidenum">
              <a:rPr lang="en-US" altLang="en-US">
                <a:solidFill>
                  <a:prstClr val="black"/>
                </a:solidFill>
              </a:rPr>
              <a:pPr/>
              <a:t>24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04193" y="9520794"/>
            <a:ext cx="2985558" cy="5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7" rIns="96634" bIns="48317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ct val="0"/>
              </a:spcBef>
            </a:pPr>
            <a:fld id="{67A46129-DA0A-476B-9039-C7FCE1237D83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>
                <a:spcBef>
                  <a:spcPct val="0"/>
                </a:spcBef>
              </a:pPr>
              <a:t>24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35" y="4760397"/>
            <a:ext cx="5052483" cy="4509850"/>
          </a:xfrm>
        </p:spPr>
        <p:txBody>
          <a:bodyPr/>
          <a:lstStyle/>
          <a:p>
            <a:endParaRPr lang="fr-F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914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smtClean="0"/>
              <a:t>Check</a:t>
            </a:r>
            <a:r>
              <a:rPr lang="fr-CH" baseline="0" dirty="0" smtClean="0"/>
              <a:t> v2.0 for </a:t>
            </a:r>
            <a:r>
              <a:rPr lang="fr-CH" baseline="0" dirty="0" err="1" smtClean="0"/>
              <a:t>this</a:t>
            </a:r>
            <a:r>
              <a:rPr lang="fr-CH" baseline="0" dirty="0" smtClean="0"/>
              <a:t> content</a:t>
            </a:r>
            <a:endParaRPr lang="fr-CH" dirty="0" smtClean="0"/>
          </a:p>
          <a:p>
            <a:r>
              <a:rPr lang="fr-CH" dirty="0" err="1" smtClean="0"/>
              <a:t>Learn</a:t>
            </a:r>
            <a:r>
              <a:rPr lang="fr-CH" baseline="0" dirty="0" smtClean="0"/>
              <a:t> more about ASCAT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292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29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87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 smtClean="0"/>
              <a:t>Seven</a:t>
            </a:r>
            <a:r>
              <a:rPr lang="fr-CH" baseline="0" dirty="0" smtClean="0"/>
              <a:t> </a:t>
            </a:r>
            <a:r>
              <a:rPr lang="fr-CH" baseline="0" dirty="0" err="1" smtClean="0"/>
              <a:t>functions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99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77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14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26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6E7A7-77DE-4E57-8A47-2D808C106D41}" type="slidenum">
              <a:rPr lang="en-US" altLang="en-US">
                <a:solidFill>
                  <a:prstClr val="black"/>
                </a:solidFill>
              </a:rPr>
              <a:pPr/>
              <a:t>4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904193" y="9520794"/>
            <a:ext cx="2985558" cy="50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34" tIns="48317" rIns="96634" bIns="48317" anchor="b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67A46129-DA0A-476B-9039-C7FCE1237D83}" type="slidenum">
              <a:rPr lang="en-US" altLang="en-US" sz="13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8635" y="4760397"/>
            <a:ext cx="5052483" cy="4509850"/>
          </a:xfrm>
        </p:spPr>
        <p:txBody>
          <a:bodyPr/>
          <a:lstStyle/>
          <a:p>
            <a:r>
              <a:rPr lang="fr-FR" altLang="en-US" dirty="0" err="1" smtClean="0"/>
              <a:t>Example</a:t>
            </a:r>
            <a:r>
              <a:rPr lang="fr-FR" altLang="en-US" dirty="0" smtClean="0"/>
              <a:t> GCOS IP</a:t>
            </a:r>
            <a:endParaRPr lang="fr-F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H" altLang="en-US" dirty="0" smtClean="0"/>
              <a:t>Inventory of </a:t>
            </a:r>
            <a:r>
              <a:rPr lang="fr-CH" altLang="en-US" dirty="0" err="1" smtClean="0"/>
              <a:t>factual</a:t>
            </a:r>
            <a:r>
              <a:rPr lang="fr-CH" altLang="en-US" dirty="0" smtClean="0"/>
              <a:t> information ,</a:t>
            </a:r>
            <a:r>
              <a:rPr lang="fr-CH" altLang="en-US" baseline="0" dirty="0" smtClean="0"/>
              <a:t> </a:t>
            </a:r>
            <a:endParaRPr lang="fr-CH" altLang="en-US" dirty="0" smtClean="0"/>
          </a:p>
          <a:p>
            <a:r>
              <a:rPr lang="fr-CH" altLang="en-US" dirty="0" smtClean="0"/>
              <a:t>The </a:t>
            </a:r>
            <a:r>
              <a:rPr lang="fr-CH" altLang="en-US" dirty="0" err="1" smtClean="0"/>
              <a:t>responsibilty</a:t>
            </a:r>
            <a:r>
              <a:rPr lang="fr-CH" altLang="en-US" dirty="0" smtClean="0"/>
              <a:t> for Maintenance of </a:t>
            </a:r>
            <a:r>
              <a:rPr lang="fr-CH" altLang="en-US" dirty="0" err="1" smtClean="0"/>
              <a:t>this</a:t>
            </a:r>
            <a:r>
              <a:rPr lang="fr-CH" altLang="en-US" dirty="0" smtClean="0"/>
              <a:t> part </a:t>
            </a:r>
            <a:r>
              <a:rPr lang="fr-CH" altLang="en-US" dirty="0" err="1" smtClean="0"/>
              <a:t>is</a:t>
            </a:r>
            <a:r>
              <a:rPr lang="fr-CH" altLang="en-US" dirty="0" smtClean="0"/>
              <a:t> </a:t>
            </a:r>
            <a:r>
              <a:rPr lang="fr-CH" altLang="en-US" dirty="0" err="1" smtClean="0"/>
              <a:t>with</a:t>
            </a:r>
            <a:r>
              <a:rPr lang="fr-CH" altLang="en-US" dirty="0" smtClean="0"/>
              <a:t> the WMO </a:t>
            </a:r>
            <a:r>
              <a:rPr lang="fr-CH" altLang="en-US" dirty="0" err="1" smtClean="0"/>
              <a:t>Space</a:t>
            </a:r>
            <a:r>
              <a:rPr lang="fr-CH" altLang="en-US" dirty="0" smtClean="0"/>
              <a:t> Programme</a:t>
            </a:r>
            <a:endParaRPr lang="en-US" altLang="en-US" dirty="0" smtClean="0"/>
          </a:p>
          <a:p>
            <a:r>
              <a:rPr lang="fr-CH" altLang="en-US" dirty="0" smtClean="0"/>
              <a:t>«Expert»:</a:t>
            </a:r>
            <a:r>
              <a:rPr lang="fr-CH" altLang="en-US" baseline="0" dirty="0" smtClean="0"/>
              <a:t> </a:t>
            </a:r>
            <a:r>
              <a:rPr lang="fr-CH" altLang="en-US" baseline="0" dirty="0" err="1" smtClean="0"/>
              <a:t>Decision-tree</a:t>
            </a:r>
            <a:r>
              <a:rPr lang="fr-CH" altLang="en-US" baseline="0" dirty="0" smtClean="0"/>
              <a:t>, </a:t>
            </a:r>
            <a:r>
              <a:rPr lang="fr-CH" altLang="en-US" baseline="0" dirty="0" err="1" smtClean="0"/>
              <a:t>rule-based</a:t>
            </a:r>
            <a:r>
              <a:rPr lang="fr-CH" altLang="en-US" baseline="0" dirty="0" smtClean="0"/>
              <a:t>; to </a:t>
            </a:r>
            <a:r>
              <a:rPr lang="fr-CH" altLang="en-US" baseline="0" dirty="0" err="1" smtClean="0"/>
              <a:t>be</a:t>
            </a:r>
            <a:r>
              <a:rPr lang="fr-CH" altLang="en-US" baseline="0" dirty="0" smtClean="0"/>
              <a:t> </a:t>
            </a:r>
            <a:r>
              <a:rPr lang="fr-CH" altLang="en-US" baseline="0" dirty="0" err="1" smtClean="0"/>
              <a:t>reviewed</a:t>
            </a:r>
            <a:r>
              <a:rPr lang="fr-CH" altLang="en-US" baseline="0" dirty="0" smtClean="0"/>
              <a:t> and </a:t>
            </a:r>
            <a:r>
              <a:rPr lang="fr-CH" altLang="en-US" baseline="0" dirty="0" err="1" smtClean="0"/>
              <a:t>maintained</a:t>
            </a:r>
            <a:r>
              <a:rPr lang="fr-CH" altLang="en-US" baseline="0" dirty="0" smtClean="0"/>
              <a:t> by expert groups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3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76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1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818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13392-C423-4AF3-9248-75AEFF78AC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1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33695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oscar.wmo.int/space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t-help-desk@wmo.in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oscar.wmo.int/surfac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mo.int/pages/prog/www/OSY/WorkingStructure/documents/CBS-2009_Vision-GOS-2025.pdf" TargetMode="External"/><Relationship Id="rId5" Type="http://schemas.openxmlformats.org/officeDocument/2006/relationships/hyperlink" Target="http://www.wmo.int/sat" TargetMode="External"/><Relationship Id="rId4" Type="http://schemas.openxmlformats.org/officeDocument/2006/relationships/hyperlink" Target="https://www.wmo-sat.info/oscar/observingrequirements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mo2016_powerpoint_standard_v2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9216000" cy="6912000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40800" y="1953108"/>
            <a:ext cx="8686800" cy="15028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en-US" sz="4000" b="1" dirty="0">
              <a:solidFill>
                <a:srgbClr val="009900"/>
              </a:solidFill>
              <a:cs typeface="Arial"/>
            </a:endParaRPr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589280" y="742163"/>
            <a:ext cx="8067040" cy="1831975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rgbClr val="000090"/>
                </a:solidFill>
                <a:cs typeface="Arial"/>
              </a:rPr>
              <a:t>A Sustainable Maintenance/Validation Scheme for OSCAR/Space Database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87937" y="3500361"/>
            <a:ext cx="8610600" cy="169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altLang="en-US" sz="2000" i="1" dirty="0" err="1" smtClean="0">
                <a:solidFill>
                  <a:srgbClr val="000090"/>
                </a:solidFill>
                <a:latin typeface="Arial" pitchFamily="34" charset="0"/>
              </a:rPr>
              <a:t>Toshiyuki</a:t>
            </a:r>
            <a:r>
              <a:rPr lang="fr-CH" altLang="en-US" sz="2000" i="1" dirty="0" smtClean="0">
                <a:solidFill>
                  <a:srgbClr val="000090"/>
                </a:solidFill>
                <a:latin typeface="Arial" pitchFamily="34" charset="0"/>
              </a:rPr>
              <a:t> </a:t>
            </a:r>
            <a:r>
              <a:rPr lang="fr-CH" altLang="en-US" sz="2000" i="1" dirty="0" err="1" smtClean="0">
                <a:solidFill>
                  <a:srgbClr val="000090"/>
                </a:solidFill>
                <a:latin typeface="Arial" pitchFamily="34" charset="0"/>
              </a:rPr>
              <a:t>Kurino</a:t>
            </a:r>
            <a:r>
              <a:rPr lang="fr-CH" altLang="en-US" sz="2000" i="1" dirty="0" smtClean="0">
                <a:solidFill>
                  <a:srgbClr val="000090"/>
                </a:solidFill>
                <a:latin typeface="Arial" pitchFamily="34" charset="0"/>
              </a:rPr>
              <a:t>, WMO </a:t>
            </a:r>
            <a:r>
              <a:rPr lang="fr-CH" altLang="en-US" sz="2000" i="1" dirty="0" err="1" smtClean="0">
                <a:solidFill>
                  <a:srgbClr val="000090"/>
                </a:solidFill>
                <a:latin typeface="Arial" pitchFamily="34" charset="0"/>
              </a:rPr>
              <a:t>Space</a:t>
            </a:r>
            <a:r>
              <a:rPr lang="fr-CH" altLang="en-US" sz="2000" i="1" dirty="0" smtClean="0">
                <a:solidFill>
                  <a:srgbClr val="000090"/>
                </a:solidFill>
                <a:latin typeface="Arial" pitchFamily="34" charset="0"/>
              </a:rPr>
              <a:t> Programme</a:t>
            </a:r>
          </a:p>
          <a:p>
            <a:endParaRPr lang="fr-CH" altLang="en-US" sz="2000" i="1" dirty="0" smtClean="0">
              <a:solidFill>
                <a:srgbClr val="000090"/>
              </a:solidFill>
              <a:latin typeface="Arial" pitchFamily="34" charset="0"/>
            </a:endParaRPr>
          </a:p>
          <a:p>
            <a:r>
              <a:rPr lang="en-US" sz="2000" b="1" dirty="0" smtClean="0"/>
              <a:t>2017 GRWG/GDWG Annual Meeting </a:t>
            </a:r>
          </a:p>
          <a:p>
            <a:r>
              <a:rPr lang="en-US" sz="2000" b="1" dirty="0" smtClean="0"/>
              <a:t>SSEC, Madison, WI, 2017-03-20/24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5460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OSCAR/</a:t>
            </a:r>
            <a:r>
              <a:rPr lang="fr-CH" dirty="0" err="1" smtClean="0"/>
              <a:t>Space</a:t>
            </a:r>
            <a:r>
              <a:rPr lang="fr-CH" dirty="0" smtClean="0"/>
              <a:t>: Home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5" y="1235023"/>
            <a:ext cx="8959556" cy="4743745"/>
          </a:xfrm>
        </p:spPr>
      </p:pic>
      <p:sp>
        <p:nvSpPr>
          <p:cNvPr id="3" name="Right Arrow 2"/>
          <p:cNvSpPr/>
          <p:nvPr/>
        </p:nvSpPr>
        <p:spPr>
          <a:xfrm rot="4018616">
            <a:off x="84181" y="1298028"/>
            <a:ext cx="1292773" cy="589533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63236" y="5275274"/>
            <a:ext cx="110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Total</a:t>
            </a:r>
            <a:r>
              <a:rPr lang="fr-CH" dirty="0" smtClean="0"/>
              <a:t>: 236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715"/>
            <a:ext cx="8229600" cy="833557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Satellite Programmes</a:t>
            </a:r>
            <a:br>
              <a:rPr lang="fr-CH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1" y="1412988"/>
            <a:ext cx="8920164" cy="3625189"/>
          </a:xfrm>
        </p:spPr>
      </p:pic>
      <p:sp>
        <p:nvSpPr>
          <p:cNvPr id="5" name="TextBox 4"/>
          <p:cNvSpPr txBox="1"/>
          <p:nvPr/>
        </p:nvSpPr>
        <p:spPr>
          <a:xfrm>
            <a:off x="2039807" y="5644606"/>
            <a:ext cx="6968877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 err="1" smtClean="0"/>
              <a:t>Example</a:t>
            </a:r>
            <a:r>
              <a:rPr lang="fr-CH" sz="2400" dirty="0" smtClean="0"/>
              <a:t> </a:t>
            </a:r>
            <a:r>
              <a:rPr lang="fr-CH" sz="2400" dirty="0" err="1" smtClean="0"/>
              <a:t>Filter</a:t>
            </a:r>
            <a:r>
              <a:rPr lang="fr-CH" sz="2400" dirty="0" smtClean="0"/>
              <a:t>: </a:t>
            </a:r>
            <a:r>
              <a:rPr lang="fr-CH" sz="2400" dirty="0"/>
              <a:t>ISRO, </a:t>
            </a:r>
            <a:r>
              <a:rPr lang="fr-CH" sz="2400" dirty="0" err="1"/>
              <a:t>currently</a:t>
            </a:r>
            <a:r>
              <a:rPr lang="fr-CH" sz="2400" dirty="0"/>
              <a:t> active programmes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615560" y="3372607"/>
            <a:ext cx="1723292" cy="216290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5378821" y="2456329"/>
            <a:ext cx="1111626" cy="609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4018616">
            <a:off x="7294176" y="1298028"/>
            <a:ext cx="1292773" cy="589533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26431" y="3544119"/>
            <a:ext cx="1111626" cy="609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8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7715"/>
            <a:ext cx="8229600" cy="833557"/>
          </a:xfrm>
        </p:spPr>
        <p:txBody>
          <a:bodyPr>
            <a:normAutofit fontScale="90000"/>
          </a:bodyPr>
          <a:lstStyle/>
          <a:p>
            <a:r>
              <a:rPr lang="fr-CH" dirty="0" smtClean="0"/>
              <a:t>Satellite Programmes:</a:t>
            </a:r>
            <a:br>
              <a:rPr lang="fr-CH" dirty="0" smtClean="0"/>
            </a:br>
            <a:r>
              <a:rPr lang="fr-CH" dirty="0" smtClean="0"/>
              <a:t>ISRO, active programmes </a:t>
            </a:r>
            <a:br>
              <a:rPr lang="fr-CH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9807" y="5644606"/>
            <a:ext cx="406760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 err="1" smtClean="0"/>
              <a:t>Example</a:t>
            </a:r>
            <a:r>
              <a:rPr lang="fr-CH" sz="2400" dirty="0" smtClean="0"/>
              <a:t> Satellites: INSAT-3DR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77" y="1341272"/>
            <a:ext cx="9087696" cy="3858259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4995782" y="3197954"/>
            <a:ext cx="1111626" cy="609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89934" y="3807554"/>
            <a:ext cx="1905848" cy="183705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250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32"/>
            <a:ext cx="8229600" cy="769399"/>
          </a:xfrm>
        </p:spPr>
        <p:txBody>
          <a:bodyPr/>
          <a:lstStyle/>
          <a:p>
            <a:r>
              <a:rPr lang="fr-CH" dirty="0" smtClean="0"/>
              <a:t>Satellite: INSAT-3DR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" y="1044037"/>
            <a:ext cx="9004139" cy="5285038"/>
          </a:xfrm>
        </p:spPr>
      </p:pic>
      <p:sp>
        <p:nvSpPr>
          <p:cNvPr id="5" name="Oval 4"/>
          <p:cNvSpPr/>
          <p:nvPr/>
        </p:nvSpPr>
        <p:spPr>
          <a:xfrm>
            <a:off x="1079389" y="5719475"/>
            <a:ext cx="1111626" cy="609600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Payload</a:t>
            </a:r>
            <a:r>
              <a:rPr lang="fr-CH" dirty="0" smtClean="0"/>
              <a:t> </a:t>
            </a:r>
            <a:r>
              <a:rPr lang="fr-CH" dirty="0" err="1" smtClean="0"/>
              <a:t>status</a:t>
            </a:r>
            <a:r>
              <a:rPr lang="fr-CH" dirty="0"/>
              <a:t>,</a:t>
            </a:r>
            <a:r>
              <a:rPr lang="fr-CH" dirty="0" smtClean="0"/>
              <a:t> Calibration </a:t>
            </a:r>
            <a:r>
              <a:rPr lang="fr-CH" dirty="0" err="1" smtClean="0"/>
              <a:t>events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Metop</a:t>
            </a:r>
            <a:r>
              <a:rPr lang="fr-CH" dirty="0" smtClean="0"/>
              <a:t>-A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5" y="1944109"/>
            <a:ext cx="8031428" cy="3229673"/>
          </a:xfrm>
        </p:spPr>
      </p:pic>
      <p:sp>
        <p:nvSpPr>
          <p:cNvPr id="5" name="Rectangle 4"/>
          <p:cNvSpPr/>
          <p:nvPr/>
        </p:nvSpPr>
        <p:spPr>
          <a:xfrm>
            <a:off x="7315200" y="1944109"/>
            <a:ext cx="1371600" cy="1907455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2080" y="2871961"/>
            <a:ext cx="1723292" cy="283611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90255" y="5644606"/>
            <a:ext cx="731842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 err="1" smtClean="0"/>
              <a:t>Search</a:t>
            </a:r>
            <a:r>
              <a:rPr lang="fr-CH" sz="2400" dirty="0" smtClean="0"/>
              <a:t>: </a:t>
            </a:r>
            <a:r>
              <a:rPr lang="fr-CH" sz="2400" dirty="0" err="1" smtClean="0"/>
              <a:t>Metop</a:t>
            </a:r>
            <a:r>
              <a:rPr lang="fr-CH" sz="2400" dirty="0" smtClean="0"/>
              <a:t>  </a:t>
            </a:r>
          </a:p>
          <a:p>
            <a:r>
              <a:rPr lang="fr-CH" sz="2400" dirty="0" smtClean="0"/>
              <a:t>(</a:t>
            </a:r>
            <a:r>
              <a:rPr lang="fr-CH" sz="2400" dirty="0" err="1" smtClean="0"/>
              <a:t>automatic</a:t>
            </a:r>
            <a:r>
              <a:rPr lang="fr-CH" sz="2400" dirty="0" smtClean="0"/>
              <a:t> </a:t>
            </a:r>
            <a:r>
              <a:rPr lang="fr-CH" sz="2400" dirty="0" err="1" smtClean="0"/>
              <a:t>dropdown</a:t>
            </a:r>
            <a:r>
              <a:rPr lang="fr-CH" sz="2400" dirty="0" smtClean="0"/>
              <a:t> menu </a:t>
            </a:r>
            <a:r>
              <a:rPr lang="fr-CH" sz="2400" dirty="0" err="1" smtClean="0"/>
              <a:t>after</a:t>
            </a:r>
            <a:r>
              <a:rPr lang="fr-CH" sz="2400" dirty="0" smtClean="0"/>
              <a:t> 2 </a:t>
            </a:r>
            <a:r>
              <a:rPr lang="fr-CH" sz="2400" dirty="0" err="1" smtClean="0"/>
              <a:t>typed</a:t>
            </a:r>
            <a:r>
              <a:rPr lang="fr-CH" sz="2400" dirty="0" smtClean="0"/>
              <a:t> </a:t>
            </a:r>
            <a:r>
              <a:rPr lang="fr-CH" sz="2400" dirty="0" err="1" smtClean="0"/>
              <a:t>letters</a:t>
            </a:r>
            <a:r>
              <a:rPr lang="fr-CH" sz="2400" dirty="0" smtClean="0"/>
              <a:t>)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7085372" y="2262533"/>
            <a:ext cx="1111626" cy="228419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9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Payload</a:t>
            </a:r>
            <a:r>
              <a:rPr lang="fr-CH" dirty="0" smtClean="0"/>
              <a:t> </a:t>
            </a:r>
            <a:r>
              <a:rPr lang="fr-CH" dirty="0" err="1" smtClean="0"/>
              <a:t>status</a:t>
            </a:r>
            <a:r>
              <a:rPr lang="fr-CH" dirty="0"/>
              <a:t>,</a:t>
            </a:r>
            <a:r>
              <a:rPr lang="fr-CH" dirty="0" smtClean="0"/>
              <a:t> Calibration </a:t>
            </a:r>
            <a:r>
              <a:rPr lang="fr-CH" dirty="0" err="1" smtClean="0"/>
              <a:t>events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Metop</a:t>
            </a:r>
            <a:r>
              <a:rPr lang="fr-CH" dirty="0" smtClean="0"/>
              <a:t>-A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362080" y="2871961"/>
            <a:ext cx="1723292" cy="283611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7" y="1851890"/>
            <a:ext cx="8446928" cy="4876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8771" y="5735782"/>
            <a:ext cx="2516320" cy="68853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018616">
            <a:off x="4927124" y="5075097"/>
            <a:ext cx="1292773" cy="589533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8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CH" dirty="0" err="1" smtClean="0"/>
              <a:t>Payload</a:t>
            </a:r>
            <a:r>
              <a:rPr lang="fr-CH" dirty="0" smtClean="0"/>
              <a:t> </a:t>
            </a:r>
            <a:r>
              <a:rPr lang="fr-CH" dirty="0" err="1" smtClean="0"/>
              <a:t>status</a:t>
            </a:r>
            <a:r>
              <a:rPr lang="fr-CH" dirty="0"/>
              <a:t>,</a:t>
            </a:r>
            <a:r>
              <a:rPr lang="fr-CH" dirty="0" smtClean="0"/>
              <a:t> Calibration </a:t>
            </a:r>
            <a:r>
              <a:rPr lang="fr-CH" dirty="0" err="1" smtClean="0"/>
              <a:t>events</a:t>
            </a:r>
            <a:r>
              <a:rPr lang="fr-CH" dirty="0" smtClean="0"/>
              <a:t/>
            </a:r>
            <a:br>
              <a:rPr lang="fr-CH" dirty="0" smtClean="0"/>
            </a:br>
            <a:r>
              <a:rPr lang="fr-CH" dirty="0" err="1" smtClean="0"/>
              <a:t>Example</a:t>
            </a:r>
            <a:r>
              <a:rPr lang="fr-CH" dirty="0" smtClean="0"/>
              <a:t>: </a:t>
            </a:r>
            <a:r>
              <a:rPr lang="fr-CH" dirty="0" err="1" smtClean="0"/>
              <a:t>Metop</a:t>
            </a:r>
            <a:r>
              <a:rPr lang="fr-CH" dirty="0" smtClean="0"/>
              <a:t>-A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1546"/>
            <a:ext cx="7678322" cy="31336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706" y="3728972"/>
            <a:ext cx="8311276" cy="17213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39915" y="3901104"/>
            <a:ext cx="707641" cy="158529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436" y="5486399"/>
            <a:ext cx="251024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400" dirty="0" smtClean="0"/>
              <a:t>MHS </a:t>
            </a:r>
            <a:r>
              <a:rPr lang="fr-CH" sz="2400" dirty="0" err="1" smtClean="0"/>
              <a:t>degradation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1813220" y="3088347"/>
            <a:ext cx="7048487" cy="3731032"/>
            <a:chOff x="1813220" y="3088347"/>
            <a:chExt cx="7048487" cy="373103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122" y="3088347"/>
              <a:ext cx="6043585" cy="3284744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1813220" y="6565463"/>
              <a:ext cx="7043916" cy="253916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http://www.eumetsat.int/website/home/Data/Products/Calibration/Instrumentstatusandcalibration/index.html#metopamhs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36964" y="3338700"/>
              <a:ext cx="1931426" cy="830997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r-CH" sz="2400" dirty="0"/>
                <a:t>e</a:t>
              </a:r>
              <a:r>
                <a:rPr lang="fr-CH" sz="2400" dirty="0" smtClean="0"/>
                <a:t>umetsat.int </a:t>
              </a:r>
            </a:p>
            <a:p>
              <a:r>
                <a:rPr lang="fr-CH" sz="2400" dirty="0" smtClean="0"/>
                <a:t>Landing page </a:t>
              </a:r>
              <a:endParaRPr lang="en-US" sz="2400" dirty="0"/>
            </a:p>
          </p:txBody>
        </p:sp>
      </p:grpSp>
      <p:sp>
        <p:nvSpPr>
          <p:cNvPr id="20" name="Left-Right Arrow 19"/>
          <p:cNvSpPr/>
          <p:nvPr/>
        </p:nvSpPr>
        <p:spPr>
          <a:xfrm rot="3152683">
            <a:off x="1358409" y="4931458"/>
            <a:ext cx="1660079" cy="647502"/>
          </a:xfrm>
          <a:prstGeom prst="leftRigh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5979" y="5181599"/>
            <a:ext cx="1183644" cy="609600"/>
            <a:chOff x="395979" y="5181599"/>
            <a:chExt cx="1183644" cy="609600"/>
          </a:xfrm>
        </p:grpSpPr>
        <p:sp>
          <p:nvSpPr>
            <p:cNvPr id="21" name="TextBox 20"/>
            <p:cNvSpPr txBox="1"/>
            <p:nvPr/>
          </p:nvSpPr>
          <p:spPr>
            <a:xfrm>
              <a:off x="457200" y="5224789"/>
              <a:ext cx="11224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800" b="1" dirty="0" smtClean="0">
                  <a:solidFill>
                    <a:srgbClr val="C00000"/>
                  </a:solidFill>
                </a:rPr>
                <a:t>GSICS 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95979" y="5181599"/>
              <a:ext cx="1111626" cy="609600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7007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8601"/>
            <a:ext cx="8229600" cy="1143000"/>
          </a:xfrm>
        </p:spPr>
        <p:txBody>
          <a:bodyPr>
            <a:normAutofit/>
          </a:bodyPr>
          <a:lstStyle/>
          <a:p>
            <a:r>
              <a:rPr lang="fr-CH" b="1" dirty="0"/>
              <a:t>f</a:t>
            </a:r>
            <a:r>
              <a:rPr lang="fr-CH" b="1" dirty="0" smtClean="0"/>
              <a:t>or </a:t>
            </a:r>
            <a:r>
              <a:rPr lang="fr-CH" b="1" dirty="0" err="1" smtClean="0"/>
              <a:t>Frequency</a:t>
            </a:r>
            <a:r>
              <a:rPr lang="fr-CH" b="1" dirty="0" smtClean="0"/>
              <a:t> management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043537"/>
            <a:ext cx="84280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“What is the potential impact </a:t>
            </a:r>
            <a:r>
              <a:rPr lang="en-US" sz="3200" dirty="0"/>
              <a:t>on </a:t>
            </a:r>
            <a:r>
              <a:rPr lang="en-US" sz="3200" b="1" dirty="0"/>
              <a:t>Jason </a:t>
            </a:r>
            <a:r>
              <a:rPr lang="en-US" sz="3200" b="1" dirty="0" smtClean="0"/>
              <a:t>missions </a:t>
            </a:r>
            <a:r>
              <a:rPr lang="en-US" sz="3200" dirty="0" smtClean="0"/>
              <a:t>of proposals for </a:t>
            </a:r>
            <a:r>
              <a:rPr lang="en-US" sz="3200" b="1" dirty="0" smtClean="0"/>
              <a:t>sharing 5350-5470 MHz (C band) with commercial broadband providers</a:t>
            </a:r>
            <a:r>
              <a:rPr lang="en-US" sz="3200" dirty="0" smtClean="0"/>
              <a:t>?”</a:t>
            </a:r>
          </a:p>
          <a:p>
            <a:endParaRPr lang="fr-CH" sz="3200" dirty="0"/>
          </a:p>
          <a:p>
            <a:r>
              <a:rPr lang="en-US" sz="3200" dirty="0"/>
              <a:t>“Give me all satellites that use C band, for sensing or </a:t>
            </a:r>
            <a:r>
              <a:rPr lang="en-US" sz="3200" dirty="0" smtClean="0"/>
              <a:t>for telecommunication</a:t>
            </a:r>
            <a:r>
              <a:rPr lang="en-US" sz="3200" dirty="0"/>
              <a:t>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3065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301"/>
            <a:ext cx="8229600" cy="1143000"/>
          </a:xfrm>
        </p:spPr>
        <p:txBody>
          <a:bodyPr>
            <a:normAutofit/>
          </a:bodyPr>
          <a:lstStyle/>
          <a:p>
            <a:r>
              <a:rPr lang="fr-CH" sz="3600" b="1" dirty="0" smtClean="0"/>
              <a:t>Information for </a:t>
            </a:r>
            <a:r>
              <a:rPr lang="fr-CH" sz="3600" b="1" dirty="0" err="1" smtClean="0"/>
              <a:t>frequency</a:t>
            </a:r>
            <a:r>
              <a:rPr lang="fr-CH" sz="3600" b="1" dirty="0" smtClean="0"/>
              <a:t> management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29" y="1630253"/>
            <a:ext cx="8619723" cy="45290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43599" y="2082131"/>
            <a:ext cx="2889849" cy="2955695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411434" y="1301115"/>
            <a:ext cx="1954831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r-CH" dirty="0" err="1" smtClean="0"/>
              <a:t>Filter</a:t>
            </a:r>
            <a:r>
              <a:rPr lang="fr-CH" dirty="0" smtClean="0"/>
              <a:t> C band range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02292" y="1670447"/>
            <a:ext cx="143564" cy="83218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2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25" y="1774193"/>
            <a:ext cx="7815350" cy="4177976"/>
          </a:xfrm>
        </p:spPr>
      </p:pic>
      <p:sp>
        <p:nvSpPr>
          <p:cNvPr id="5" name="TextBox 4"/>
          <p:cNvSpPr txBox="1"/>
          <p:nvPr/>
        </p:nvSpPr>
        <p:spPr>
          <a:xfrm>
            <a:off x="719050" y="5990425"/>
            <a:ext cx="98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Total</a:t>
            </a:r>
            <a:r>
              <a:rPr lang="fr-CH" dirty="0" smtClean="0"/>
              <a:t>: 49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88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b="1" dirty="0" smtClean="0"/>
              <a:t>Information for </a:t>
            </a:r>
            <a:r>
              <a:rPr lang="fr-CH" b="1" dirty="0" err="1" smtClean="0"/>
              <a:t>frequency</a:t>
            </a:r>
            <a:r>
              <a:rPr lang="fr-CH" b="1" dirty="0" smtClean="0"/>
              <a:t> management:</a:t>
            </a:r>
          </a:p>
          <a:p>
            <a:r>
              <a:rPr lang="fr-CH" b="1" dirty="0" err="1" smtClean="0"/>
              <a:t>Sensing</a:t>
            </a:r>
            <a:r>
              <a:rPr lang="fr-CH" b="1" dirty="0" smtClean="0"/>
              <a:t> and </a:t>
            </a:r>
            <a:r>
              <a:rPr lang="fr-CH" b="1" dirty="0" err="1" smtClean="0"/>
              <a:t>telecom</a:t>
            </a:r>
            <a:r>
              <a:rPr lang="fr-CH" b="1" dirty="0" smtClean="0"/>
              <a:t> </a:t>
            </a:r>
            <a:r>
              <a:rPr lang="fr-CH" b="1" dirty="0" err="1" smtClean="0"/>
              <a:t>frequencies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1211685" y="3657601"/>
            <a:ext cx="492635" cy="1656272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10"/>
            <a:ext cx="8229600" cy="53465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is OSCAR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951" y="640330"/>
            <a:ext cx="4917927" cy="594441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02069" y="3037490"/>
            <a:ext cx="2606565" cy="672662"/>
          </a:xfrm>
          <a:prstGeom prst="ellipse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4" y="1499804"/>
            <a:ext cx="2067555" cy="37480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04137" y="1014277"/>
            <a:ext cx="49293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(http</a:t>
            </a:r>
            <a:r>
              <a:rPr lang="en-US" sz="1200" b="1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://</a:t>
            </a:r>
            <a:r>
              <a:rPr lang="en-US" sz="1200" b="1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www.wmo.int/pages/prog/sat/index_en.php)</a:t>
            </a:r>
            <a:endParaRPr lang="en-US" sz="12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b="1" dirty="0" err="1" smtClean="0"/>
              <a:t>Frequency</a:t>
            </a:r>
            <a:r>
              <a:rPr lang="fr-CH" sz="3600" b="1" dirty="0" smtClean="0"/>
              <a:t> </a:t>
            </a:r>
            <a:r>
              <a:rPr lang="fr-CH" sz="3600" b="1" dirty="0" smtClean="0"/>
              <a:t>information: Jason-3</a:t>
            </a:r>
            <a:endParaRPr lang="en-US" sz="3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" y="2242028"/>
            <a:ext cx="9101684" cy="3297797"/>
          </a:xfrm>
        </p:spPr>
      </p:pic>
      <p:sp>
        <p:nvSpPr>
          <p:cNvPr id="5" name="Oval 4"/>
          <p:cNvSpPr/>
          <p:nvPr/>
        </p:nvSpPr>
        <p:spPr>
          <a:xfrm>
            <a:off x="1583904" y="4842206"/>
            <a:ext cx="865998" cy="45441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8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78677"/>
            <a:ext cx="8335962" cy="872357"/>
          </a:xfrm>
        </p:spPr>
        <p:txBody>
          <a:bodyPr>
            <a:noAutofit/>
          </a:bodyPr>
          <a:lstStyle/>
          <a:p>
            <a:r>
              <a:rPr lang="en-US" altLang="en-US" sz="3600" b="1" dirty="0" smtClean="0"/>
              <a:t>(Part 2) Assessments: Gap Analyses</a:t>
            </a:r>
            <a:endParaRPr lang="en-US" altLang="en-US" sz="3600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4877"/>
            <a:ext cx="8282880" cy="409416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en-US" sz="3600" b="1" dirty="0"/>
              <a:t>Two sides of the same relationship</a:t>
            </a:r>
            <a:r>
              <a:rPr lang="en-US" altLang="en-US" sz="3600" b="1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2800" b="1" dirty="0" smtClean="0"/>
          </a:p>
          <a:p>
            <a:pPr marL="609600" indent="-609600">
              <a:lnSpc>
                <a:spcPct val="90000"/>
              </a:lnSpc>
            </a:pPr>
            <a:r>
              <a:rPr lang="en-US" altLang="en-US" sz="3600" b="1" dirty="0" smtClean="0"/>
              <a:t>Which variables can be measured </a:t>
            </a:r>
            <a:r>
              <a:rPr lang="en-US" altLang="en-US" sz="2800" dirty="0" smtClean="0"/>
              <a:t>with a given instrument</a:t>
            </a:r>
            <a:r>
              <a:rPr lang="en-US" altLang="en-US" sz="2800" dirty="0"/>
              <a:t>? Which capability does the instrument contribute to?</a:t>
            </a:r>
            <a:endParaRPr lang="en-US" altLang="en-US" sz="2800" dirty="0" smtClean="0"/>
          </a:p>
          <a:p>
            <a:pPr marL="609600" indent="-609600">
              <a:lnSpc>
                <a:spcPct val="90000"/>
              </a:lnSpc>
            </a:pPr>
            <a:endParaRPr lang="en-US" altLang="en-US" sz="2800" dirty="0" smtClean="0"/>
          </a:p>
          <a:p>
            <a:pPr marL="609600" indent="-609600">
              <a:lnSpc>
                <a:spcPct val="90000"/>
              </a:lnSpc>
            </a:pPr>
            <a:r>
              <a:rPr lang="en-US" altLang="en-US" sz="3600" b="1" dirty="0" smtClean="0"/>
              <a:t>Which instruments can</a:t>
            </a:r>
            <a:r>
              <a:rPr lang="en-US" altLang="en-US" sz="3600" b="1" i="1" dirty="0" smtClean="0"/>
              <a:t> </a:t>
            </a:r>
            <a:r>
              <a:rPr lang="en-US" altLang="en-US" sz="3600" b="1" dirty="0" smtClean="0"/>
              <a:t>measure </a:t>
            </a:r>
            <a:r>
              <a:rPr lang="en-US" altLang="en-US" sz="2800" dirty="0" smtClean="0"/>
              <a:t>a given variable? </a:t>
            </a:r>
            <a:r>
              <a:rPr lang="en-US" altLang="en-US" sz="2800" dirty="0" smtClean="0"/>
              <a:t>Which </a:t>
            </a:r>
            <a:r>
              <a:rPr lang="en-US" altLang="en-US" sz="2800" dirty="0"/>
              <a:t>instruments are responding to the WMO Vision</a:t>
            </a:r>
            <a:r>
              <a:rPr lang="en-US" altLang="en-US" sz="2800" dirty="0" smtClean="0"/>
              <a:t>?…</a:t>
            </a:r>
            <a:r>
              <a:rPr lang="en-US" altLang="en-US" sz="2800" dirty="0"/>
              <a:t>and during which period of time </a:t>
            </a:r>
            <a:r>
              <a:rPr lang="en-US" altLang="en-US" sz="2800" dirty="0" smtClean="0"/>
              <a:t>?</a:t>
            </a:r>
          </a:p>
          <a:p>
            <a:pPr marL="609600" indent="-609600">
              <a:lnSpc>
                <a:spcPct val="90000"/>
              </a:lnSpc>
            </a:pPr>
            <a:endParaRPr lang="fr-CH" altLang="en-US" sz="2800" dirty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marL="609600" indent="-609600">
              <a:lnSpc>
                <a:spcPct val="90000"/>
              </a:lnSpc>
            </a:pPr>
            <a:endParaRPr lang="en-US" altLang="en-US" sz="2800" b="1" dirty="0" smtClean="0"/>
          </a:p>
          <a:p>
            <a:pPr marL="0" indent="0">
              <a:lnSpc>
                <a:spcPct val="90000"/>
              </a:lnSpc>
              <a:buNone/>
            </a:pP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571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86000" y="5362332"/>
            <a:ext cx="3886200" cy="381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35613" y="788657"/>
            <a:ext cx="1750487" cy="2946494"/>
            <a:chOff x="1335613" y="788657"/>
            <a:chExt cx="1750487" cy="294649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1752600" y="1577860"/>
              <a:ext cx="1333500" cy="21572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47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394" t="26" r="6971" b="26084"/>
            <a:stretch/>
          </p:blipFill>
          <p:spPr bwMode="auto">
            <a:xfrm flipH="1">
              <a:off x="1335613" y="788657"/>
              <a:ext cx="655716" cy="739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599" cy="661987"/>
          </a:xfrm>
        </p:spPr>
        <p:txBody>
          <a:bodyPr/>
          <a:lstStyle/>
          <a:p>
            <a:r>
              <a:rPr lang="fr-CH" sz="3600" b="1" dirty="0"/>
              <a:t>Instrument-variable </a:t>
            </a:r>
            <a:r>
              <a:rPr lang="fr-CH" sz="3600" b="1" dirty="0" err="1"/>
              <a:t>mapping</a:t>
            </a:r>
            <a:r>
              <a:rPr lang="fr-CH" sz="3600" b="1" dirty="0"/>
              <a:t> </a:t>
            </a:r>
            <a:r>
              <a:rPr lang="fr-CH" sz="3600" b="1" dirty="0" err="1"/>
              <a:t>principle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214776"/>
            <a:ext cx="2386012" cy="2960139"/>
          </a:xfrm>
        </p:spPr>
        <p:txBody>
          <a:bodyPr/>
          <a:lstStyle/>
          <a:p>
            <a:pPr marL="0" indent="0">
              <a:buNone/>
            </a:pPr>
            <a:r>
              <a:rPr lang="fr-CH" sz="2000" b="1" dirty="0" err="1"/>
              <a:t>Required</a:t>
            </a:r>
            <a:r>
              <a:rPr lang="fr-CH" sz="2000" b="1" dirty="0"/>
              <a:t> instrument </a:t>
            </a:r>
            <a:r>
              <a:rPr lang="fr-CH" sz="2000" b="1" dirty="0" err="1"/>
              <a:t>specifications</a:t>
            </a:r>
            <a:r>
              <a:rPr lang="fr-CH" sz="2000" b="1" dirty="0"/>
              <a:t>:</a:t>
            </a:r>
          </a:p>
          <a:p>
            <a:r>
              <a:rPr lang="fr-CH" sz="2000" dirty="0"/>
              <a:t>Spectral bands</a:t>
            </a:r>
          </a:p>
          <a:p>
            <a:r>
              <a:rPr lang="fr-CH" sz="2000" dirty="0" err="1"/>
              <a:t>Bandwidth</a:t>
            </a:r>
            <a:endParaRPr lang="fr-CH" sz="2000" dirty="0"/>
          </a:p>
          <a:p>
            <a:r>
              <a:rPr lang="fr-CH" sz="2000" dirty="0"/>
              <a:t>No of </a:t>
            </a:r>
            <a:r>
              <a:rPr lang="fr-CH" sz="2000" dirty="0" err="1"/>
              <a:t>channels</a:t>
            </a:r>
            <a:endParaRPr lang="fr-CH" sz="2000" dirty="0"/>
          </a:p>
          <a:p>
            <a:r>
              <a:rPr lang="fr-CH" sz="2000" dirty="0" err="1"/>
              <a:t>Polarization</a:t>
            </a:r>
            <a:endParaRPr lang="fr-CH" sz="2000" dirty="0"/>
          </a:p>
          <a:p>
            <a:r>
              <a:rPr lang="fr-CH" sz="2000" dirty="0"/>
              <a:t>Scanning mode</a:t>
            </a:r>
          </a:p>
          <a:p>
            <a:r>
              <a:rPr lang="fr-CH" sz="2000" dirty="0"/>
              <a:t>Etc..</a:t>
            </a:r>
            <a:endParaRPr lang="en-US" sz="20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2286000" y="3846512"/>
            <a:ext cx="3886200" cy="1914073"/>
            <a:chOff x="2895600" y="3657600"/>
            <a:chExt cx="3886200" cy="1914073"/>
          </a:xfrm>
        </p:grpSpPr>
        <p:grpSp>
          <p:nvGrpSpPr>
            <p:cNvPr id="19" name="Group 18"/>
            <p:cNvGrpSpPr/>
            <p:nvPr/>
          </p:nvGrpSpPr>
          <p:grpSpPr>
            <a:xfrm>
              <a:off x="2895600" y="3657600"/>
              <a:ext cx="3886200" cy="1524000"/>
              <a:chOff x="2895600" y="3657600"/>
              <a:chExt cx="42672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895600" y="3657600"/>
                <a:ext cx="4267200" cy="381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895600" y="4038600"/>
                <a:ext cx="4267200" cy="381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95600" y="4419600"/>
                <a:ext cx="4267200" cy="381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895600" y="4800600"/>
                <a:ext cx="4267200" cy="3810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FontTx/>
                  <a:buNone/>
                </a:pPr>
                <a:endParaRPr lang="en-US" sz="18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429000" y="3657600"/>
              <a:ext cx="533400" cy="189777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2000" y="3657600"/>
              <a:ext cx="533400" cy="19140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715000" y="3657600"/>
              <a:ext cx="533400" cy="189682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243506" y="3844676"/>
            <a:ext cx="490294" cy="1908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9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19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9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38600" y="3846512"/>
            <a:ext cx="495300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9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7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7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5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81600" y="3846512"/>
            <a:ext cx="457200" cy="1992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12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11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94" t="26" r="6971" b="26084"/>
          <a:stretch/>
        </p:blipFill>
        <p:spPr bwMode="auto">
          <a:xfrm>
            <a:off x="448071" y="1255712"/>
            <a:ext cx="1304529" cy="144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1" name="Straight Arrow Connector 40"/>
          <p:cNvCxnSpPr/>
          <p:nvPr/>
        </p:nvCxnSpPr>
        <p:spPr>
          <a:xfrm>
            <a:off x="1524000" y="2302772"/>
            <a:ext cx="1447800" cy="146754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2" name="Picture 4" descr="C:\Users\WMOuser\Desktop\ESWW11\Presentation background\swepamelectronspec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987" y="1791153"/>
            <a:ext cx="809625" cy="71356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Arrow Connector 31"/>
          <p:cNvCxnSpPr>
            <a:stCxn id="22532" idx="3"/>
          </p:cNvCxnSpPr>
          <p:nvPr/>
        </p:nvCxnSpPr>
        <p:spPr>
          <a:xfrm>
            <a:off x="2614612" y="2147937"/>
            <a:ext cx="1423988" cy="16223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1" name="Picture 3" descr="C:\Users\WMOuser\Desktop\ESWW11\Presentation background\swepam-ionspectro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23344"/>
            <a:ext cx="762000" cy="66576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Straight Arrow Connector 47"/>
          <p:cNvCxnSpPr/>
          <p:nvPr/>
        </p:nvCxnSpPr>
        <p:spPr>
          <a:xfrm rot="10800000" flipV="1">
            <a:off x="4306277" y="2209800"/>
            <a:ext cx="2323123" cy="1601127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5410200" y="3171855"/>
            <a:ext cx="1524000" cy="67465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629400" y="1992649"/>
            <a:ext cx="14478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000" dirty="0">
                <a:solidFill>
                  <a:prstClr val="black"/>
                </a:solidFill>
                <a:latin typeface="Calibri"/>
              </a:rPr>
              <a:t>Variable 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34200" y="2971800"/>
            <a:ext cx="1447800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000" dirty="0">
                <a:solidFill>
                  <a:prstClr val="black"/>
                </a:solidFill>
                <a:latin typeface="Calibri"/>
              </a:rPr>
              <a:t>Variable x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962400" y="1464344"/>
            <a:ext cx="1828800" cy="23456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028">
            <a:off x="3579780" y="1005121"/>
            <a:ext cx="527508" cy="444702"/>
          </a:xfrm>
          <a:prstGeom prst="rect">
            <a:avLst/>
          </a:prstGeom>
          <a:ln w="28575">
            <a:noFill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028">
            <a:off x="3065508" y="1256668"/>
            <a:ext cx="762000" cy="642384"/>
          </a:xfrm>
          <a:prstGeom prst="rect">
            <a:avLst/>
          </a:prstGeom>
          <a:ln w="28575">
            <a:noFill/>
          </a:ln>
        </p:spPr>
      </p:pic>
      <p:sp>
        <p:nvSpPr>
          <p:cNvPr id="39" name="TextBox 38"/>
          <p:cNvSpPr txBox="1"/>
          <p:nvPr/>
        </p:nvSpPr>
        <p:spPr>
          <a:xfrm>
            <a:off x="6172200" y="1524000"/>
            <a:ext cx="15240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000" dirty="0">
                <a:solidFill>
                  <a:prstClr val="black"/>
                </a:solidFill>
                <a:latin typeface="Calibri"/>
              </a:rPr>
              <a:t>Variable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81800" y="2438400"/>
            <a:ext cx="1524000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000" dirty="0">
                <a:solidFill>
                  <a:prstClr val="black"/>
                </a:solidFill>
                <a:latin typeface="Calibri"/>
              </a:rPr>
              <a:t>Variable 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58000" y="3409890"/>
            <a:ext cx="1447800" cy="4001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000" dirty="0">
                <a:solidFill>
                  <a:prstClr val="black"/>
                </a:solidFill>
                <a:latin typeface="Calibri"/>
              </a:rPr>
              <a:t>Variable 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867400" y="990600"/>
            <a:ext cx="1600200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000" dirty="0">
                <a:solidFill>
                  <a:prstClr val="black"/>
                </a:solidFill>
                <a:latin typeface="Calibri"/>
              </a:rPr>
              <a:t>Variable 1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rot="10800000" flipV="1">
            <a:off x="3178846" y="1332506"/>
            <a:ext cx="2612354" cy="2477494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819400" y="3836075"/>
            <a:ext cx="566495" cy="19236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10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2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3462095" y="1674674"/>
            <a:ext cx="2633905" cy="2161401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860603" y="1791153"/>
            <a:ext cx="1517215" cy="20188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4381500" y="3836325"/>
            <a:ext cx="495300" cy="19697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6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3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7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7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6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rot="10800000" flipV="1">
            <a:off x="4572000" y="2638455"/>
            <a:ext cx="2209800" cy="1172474"/>
          </a:xfrm>
          <a:prstGeom prst="straightConnector1">
            <a:avLst/>
          </a:prstGeom>
          <a:ln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10800000" flipV="1">
            <a:off x="5806423" y="3505200"/>
            <a:ext cx="1051577" cy="27625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headEnd type="triangl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2614612" y="1791153"/>
            <a:ext cx="1606648" cy="19439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3211003">
            <a:off x="4435777" y="2511796"/>
            <a:ext cx="2689892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b="1" dirty="0">
                <a:solidFill>
                  <a:prstClr val="black"/>
                </a:solidFill>
                <a:latin typeface="Arial Narrow" panose="020B0606020202030204" pitchFamily="34" charset="0"/>
              </a:rPr>
              <a:t>Science-</a:t>
            </a:r>
            <a:r>
              <a:rPr lang="fr-CH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based</a:t>
            </a:r>
            <a:r>
              <a:rPr lang="fr-CH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H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rules</a:t>
            </a:r>
            <a:endParaRPr lang="en-US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9377512">
            <a:off x="2021131" y="2120887"/>
            <a:ext cx="3027115" cy="461665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Compliance</a:t>
            </a:r>
            <a:r>
              <a:rPr lang="fr-CH" b="1" dirty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fr-CH" b="1" dirty="0" err="1">
                <a:solidFill>
                  <a:prstClr val="black"/>
                </a:solidFill>
                <a:latin typeface="Arial Narrow" panose="020B0606020202030204" pitchFamily="34" charset="0"/>
              </a:rPr>
              <a:t>analysis</a:t>
            </a:r>
            <a:endParaRPr lang="en-US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667116" y="3836075"/>
            <a:ext cx="505084" cy="19928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12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1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11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XX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fr-CH" sz="800" b="1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1800" b="1" dirty="0">
                <a:solidFill>
                  <a:prstClr val="black"/>
                </a:solidFill>
                <a:latin typeface="Calibri"/>
              </a:rPr>
              <a:t>X</a:t>
            </a:r>
            <a:endParaRPr lang="en-US" sz="18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45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/>
      <p:bldP spid="29" grpId="0"/>
      <p:bldP spid="54" grpId="0"/>
      <p:bldP spid="69" grpId="0" animBg="1"/>
      <p:bldP spid="91" grpId="0" animBg="1"/>
      <p:bldP spid="46" grpId="0" animBg="1"/>
      <p:bldP spid="5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90257" y="2828070"/>
            <a:ext cx="3048000" cy="2204267"/>
            <a:chOff x="3072" y="2016"/>
            <a:chExt cx="1968" cy="1393"/>
          </a:xfrm>
        </p:grpSpPr>
        <p:sp>
          <p:nvSpPr>
            <p:cNvPr id="3075" name="Text Box 6"/>
            <p:cNvSpPr txBox="1">
              <a:spLocks noChangeArrowheads="1"/>
            </p:cNvSpPr>
            <p:nvPr/>
          </p:nvSpPr>
          <p:spPr bwMode="auto">
            <a:xfrm>
              <a:off x="3408" y="2884"/>
              <a:ext cx="1224" cy="52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Members agencies and programmes</a:t>
              </a:r>
            </a:p>
          </p:txBody>
        </p:sp>
        <p:sp>
          <p:nvSpPr>
            <p:cNvPr id="3076" name="AutoShape 18"/>
            <p:cNvSpPr>
              <a:spLocks noChangeArrowheads="1"/>
            </p:cNvSpPr>
            <p:nvPr/>
          </p:nvSpPr>
          <p:spPr bwMode="auto">
            <a:xfrm>
              <a:off x="3072" y="3009"/>
              <a:ext cx="288" cy="273"/>
            </a:xfrm>
            <a:prstGeom prst="leftArrow">
              <a:avLst>
                <a:gd name="adj1" fmla="val 30407"/>
                <a:gd name="adj2" fmla="val 2468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944" y="2016"/>
              <a:ext cx="96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78" name="AutoShape 18"/>
            <p:cNvSpPr>
              <a:spLocks noChangeArrowheads="1"/>
            </p:cNvSpPr>
            <p:nvPr/>
          </p:nvSpPr>
          <p:spPr bwMode="auto">
            <a:xfrm>
              <a:off x="4704" y="3039"/>
              <a:ext cx="336" cy="273"/>
            </a:xfrm>
            <a:prstGeom prst="leftArrow">
              <a:avLst>
                <a:gd name="adj1" fmla="val 30407"/>
                <a:gd name="adj2" fmla="val 287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7067550" y="1855788"/>
            <a:ext cx="1752600" cy="183793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en-GB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“Statement of Guidance”</a:t>
            </a:r>
          </a:p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en-GB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GB" altLang="en-US" sz="1600" b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GB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Implementation Plan </a:t>
            </a:r>
            <a:r>
              <a:rPr lang="en-GB" altLang="en-US" sz="16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GB" altLang="en-US" sz="1600" dirty="0" err="1" smtClean="0">
                <a:solidFill>
                  <a:srgbClr val="000000"/>
                </a:solidFill>
                <a:cs typeface="Times New Roman" pitchFamily="18" charset="0"/>
              </a:rPr>
              <a:t>Actions,Recom</a:t>
            </a:r>
            <a:r>
              <a:rPr lang="en-GB" altLang="en-US" sz="16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442913" y="1390666"/>
            <a:ext cx="2112962" cy="1174751"/>
            <a:chOff x="384" y="1554"/>
            <a:chExt cx="1331" cy="740"/>
          </a:xfrm>
        </p:grpSpPr>
        <p:sp>
          <p:nvSpPr>
            <p:cNvPr id="3083" name="Text Box 4"/>
            <p:cNvSpPr txBox="1">
              <a:spLocks noChangeArrowheads="1"/>
            </p:cNvSpPr>
            <p:nvPr/>
          </p:nvSpPr>
          <p:spPr bwMode="auto">
            <a:xfrm>
              <a:off x="384" y="1554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  <p:sp>
          <p:nvSpPr>
            <p:cNvPr id="3084" name="Text Box 11"/>
            <p:cNvSpPr txBox="1">
              <a:spLocks noChangeArrowheads="1"/>
            </p:cNvSpPr>
            <p:nvPr/>
          </p:nvSpPr>
          <p:spPr bwMode="auto">
            <a:xfrm>
              <a:off x="480" y="1722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  <p:sp>
          <p:nvSpPr>
            <p:cNvPr id="3085" name="Text Box 12"/>
            <p:cNvSpPr txBox="1">
              <a:spLocks noChangeArrowheads="1"/>
            </p:cNvSpPr>
            <p:nvPr/>
          </p:nvSpPr>
          <p:spPr bwMode="auto">
            <a:xfrm>
              <a:off x="576" y="1893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  <p:sp>
          <p:nvSpPr>
            <p:cNvPr id="3086" name="Text Box 12"/>
            <p:cNvSpPr txBox="1">
              <a:spLocks noChangeArrowheads="1"/>
            </p:cNvSpPr>
            <p:nvPr/>
          </p:nvSpPr>
          <p:spPr bwMode="auto">
            <a:xfrm>
              <a:off x="672" y="2074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023429" y="4222024"/>
            <a:ext cx="2620962" cy="2363788"/>
            <a:chOff x="943" y="1230"/>
            <a:chExt cx="1651" cy="1489"/>
          </a:xfrm>
        </p:grpSpPr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943" y="1298"/>
              <a:ext cx="1651" cy="1406"/>
            </a:xfrm>
            <a:prstGeom prst="rect">
              <a:avLst/>
            </a:prstGeom>
            <a:gradFill rotWithShape="1">
              <a:gsLst>
                <a:gs pos="0">
                  <a:srgbClr val="3399FF">
                    <a:alpha val="98000"/>
                  </a:srgbClr>
                </a:gs>
                <a:gs pos="100000">
                  <a:schemeClr val="bg1">
                    <a:alpha val="97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s-AR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89" name="Picture 1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" y="2160"/>
              <a:ext cx="4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>
                      <a:alpha val="89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0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160"/>
              <a:ext cx="643" cy="559"/>
            </a:xfrm>
            <a:prstGeom prst="rect">
              <a:avLst/>
            </a:prstGeom>
            <a:solidFill>
              <a:srgbClr val="CC99FF">
                <a:alpha val="8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1" name="Picture 1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1230"/>
              <a:ext cx="96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>
                      <a:alpha val="89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35780"/>
            <a:ext cx="9144000" cy="634082"/>
          </a:xfrm>
        </p:spPr>
        <p:txBody>
          <a:bodyPr>
            <a:noAutofit/>
          </a:bodyPr>
          <a:lstStyle/>
          <a:p>
            <a:r>
              <a:rPr lang="fr-CH" sz="3600" b="1" dirty="0" smtClean="0"/>
              <a:t>‘OSCAR/</a:t>
            </a:r>
            <a:r>
              <a:rPr lang="fr-CH" sz="3600" b="1" dirty="0" err="1" smtClean="0"/>
              <a:t>Space</a:t>
            </a:r>
            <a:r>
              <a:rPr lang="fr-CH" sz="3600" b="1" dirty="0" smtClean="0"/>
              <a:t>’ </a:t>
            </a:r>
            <a:r>
              <a:rPr lang="fr-CH" sz="3600" b="1" dirty="0" err="1" smtClean="0"/>
              <a:t>is</a:t>
            </a:r>
            <a:r>
              <a:rPr lang="fr-CH" sz="3600" b="1" dirty="0" smtClean="0"/>
              <a:t> a </a:t>
            </a:r>
            <a:r>
              <a:rPr lang="fr-CH" sz="3600" b="1" dirty="0" err="1" smtClean="0"/>
              <a:t>tool</a:t>
            </a:r>
            <a:r>
              <a:rPr lang="fr-CH" sz="3600" b="1" dirty="0" smtClean="0"/>
              <a:t> for ‘Gap </a:t>
            </a:r>
            <a:r>
              <a:rPr lang="fr-CH" sz="3600" b="1" dirty="0" err="1" smtClean="0"/>
              <a:t>Analysis</a:t>
            </a:r>
            <a:r>
              <a:rPr lang="fr-CH" sz="3600" b="1" dirty="0" smtClean="0"/>
              <a:t>’</a:t>
            </a:r>
            <a:endParaRPr lang="en-US" sz="3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12764" y="2020182"/>
            <a:ext cx="4076939" cy="1756090"/>
            <a:chOff x="2799317" y="1952947"/>
            <a:chExt cx="4076939" cy="1756090"/>
          </a:xfrm>
        </p:grpSpPr>
        <p:sp>
          <p:nvSpPr>
            <p:cNvPr id="11" name="Oval 10"/>
            <p:cNvSpPr/>
            <p:nvPr/>
          </p:nvSpPr>
          <p:spPr>
            <a:xfrm>
              <a:off x="3538560" y="1952947"/>
              <a:ext cx="3337696" cy="16200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800" b="1" dirty="0" smtClean="0">
                  <a:solidFill>
                    <a:sysClr val="windowText" lastClr="000000"/>
                  </a:solidFill>
                </a:rPr>
                <a:t>Gap </a:t>
              </a:r>
              <a:r>
                <a:rPr lang="fr-CH" sz="2800" b="1" dirty="0" err="1" smtClean="0">
                  <a:solidFill>
                    <a:sysClr val="windowText" lastClr="000000"/>
                  </a:solidFill>
                </a:rPr>
                <a:t>Analysis</a:t>
              </a:r>
              <a:r>
                <a:rPr lang="fr-CH" sz="2800" b="1" dirty="0" smtClean="0">
                  <a:solidFill>
                    <a:sysClr val="windowText" lastClr="000000"/>
                  </a:solidFill>
                </a:rPr>
                <a:t> 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867516">
              <a:off x="2799317" y="2132856"/>
              <a:ext cx="647700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9393309">
              <a:off x="2867084" y="3322533"/>
              <a:ext cx="647700" cy="3865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5499" y="3932638"/>
            <a:ext cx="437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Database</a:t>
            </a:r>
            <a:r>
              <a:rPr lang="fr-CH" b="1" dirty="0" smtClean="0"/>
              <a:t> on the Global </a:t>
            </a:r>
            <a:r>
              <a:rPr lang="fr-CH" b="1" dirty="0" err="1"/>
              <a:t>O</a:t>
            </a:r>
            <a:r>
              <a:rPr lang="fr-CH" b="1" dirty="0" err="1" smtClean="0"/>
              <a:t>bserving</a:t>
            </a:r>
            <a:r>
              <a:rPr lang="fr-CH" b="1" dirty="0" smtClean="0"/>
              <a:t> System</a:t>
            </a:r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013280" y="1148671"/>
            <a:ext cx="1635714" cy="8059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 smtClean="0">
                <a:solidFill>
                  <a:sysClr val="windowText" lastClr="000000"/>
                </a:solidFill>
              </a:rPr>
              <a:t>Long-</a:t>
            </a:r>
            <a:r>
              <a:rPr lang="fr-CH" sz="1800" dirty="0" err="1" smtClean="0">
                <a:solidFill>
                  <a:sysClr val="windowText" lastClr="000000"/>
                </a:solidFill>
              </a:rPr>
              <a:t>term</a:t>
            </a:r>
            <a:r>
              <a:rPr lang="fr-CH" sz="1800" dirty="0" smtClean="0">
                <a:solidFill>
                  <a:sysClr val="windowText" lastClr="000000"/>
                </a:solidFill>
              </a:rPr>
              <a:t> WIGOS Vision</a:t>
            </a:r>
          </a:p>
          <a:p>
            <a:pPr algn="ctr"/>
            <a:r>
              <a:rPr lang="fr-CH" dirty="0" smtClean="0">
                <a:solidFill>
                  <a:sysClr val="windowText" lastClr="000000"/>
                </a:solidFill>
              </a:rPr>
              <a:t>2025 / 2040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1928" y="2459038"/>
            <a:ext cx="1701078" cy="3631060"/>
            <a:chOff x="191928" y="2742808"/>
            <a:chExt cx="1701078" cy="3631060"/>
          </a:xfrm>
        </p:grpSpPr>
        <p:sp>
          <p:nvSpPr>
            <p:cNvPr id="27" name="Flowchart: Magnetic Disk 26"/>
            <p:cNvSpPr/>
            <p:nvPr/>
          </p:nvSpPr>
          <p:spPr>
            <a:xfrm>
              <a:off x="223485" y="5409389"/>
              <a:ext cx="1383666" cy="964479"/>
            </a:xfrm>
            <a:prstGeom prst="flowChartMagneticDisk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smtClean="0">
                  <a:solidFill>
                    <a:schemeClr val="tx1"/>
                  </a:solidFill>
                </a:rPr>
                <a:t>OSCAR/ </a:t>
              </a:r>
              <a:br>
                <a:rPr lang="fr-CH" sz="1600" dirty="0" smtClean="0">
                  <a:solidFill>
                    <a:schemeClr val="tx1"/>
                  </a:solidFill>
                </a:rPr>
              </a:br>
              <a:r>
                <a:rPr lang="fr-CH" sz="1600" dirty="0" err="1" smtClean="0">
                  <a:solidFill>
                    <a:schemeClr val="tx1"/>
                  </a:solidFill>
                </a:rPr>
                <a:t>Space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191928" y="2742808"/>
              <a:ext cx="1383666" cy="964479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</a:rPr>
                <a:t>OSCAR/ </a:t>
              </a:r>
              <a:r>
                <a:rPr lang="fr-CH" sz="1600" b="1" dirty="0" err="1" smtClean="0">
                  <a:solidFill>
                    <a:schemeClr val="tx1"/>
                  </a:solidFill>
                </a:rPr>
                <a:t>Requirements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509340" y="4538218"/>
              <a:ext cx="1383666" cy="964479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</a:rPr>
                <a:t>OSCAR/ Surface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584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933950" y="3259138"/>
            <a:ext cx="3048000" cy="2455862"/>
            <a:chOff x="3072" y="2016"/>
            <a:chExt cx="1968" cy="1552"/>
          </a:xfrm>
        </p:grpSpPr>
        <p:sp>
          <p:nvSpPr>
            <p:cNvPr id="3075" name="Text Box 6"/>
            <p:cNvSpPr txBox="1">
              <a:spLocks noChangeArrowheads="1"/>
            </p:cNvSpPr>
            <p:nvPr/>
          </p:nvSpPr>
          <p:spPr bwMode="auto">
            <a:xfrm>
              <a:off x="3408" y="3038"/>
              <a:ext cx="1224" cy="53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GB" altLang="en-US" sz="1600" b="1">
                  <a:solidFill>
                    <a:srgbClr val="000000"/>
                  </a:solidFill>
                  <a:cs typeface="Times New Roman" pitchFamily="18" charset="0"/>
                </a:rPr>
                <a:t>Members’ Space Agencies and programmes</a:t>
              </a:r>
            </a:p>
          </p:txBody>
        </p:sp>
        <p:sp>
          <p:nvSpPr>
            <p:cNvPr id="3076" name="AutoShape 18"/>
            <p:cNvSpPr>
              <a:spLocks noChangeArrowheads="1"/>
            </p:cNvSpPr>
            <p:nvPr/>
          </p:nvSpPr>
          <p:spPr bwMode="auto">
            <a:xfrm>
              <a:off x="3072" y="3149"/>
              <a:ext cx="288" cy="273"/>
            </a:xfrm>
            <a:prstGeom prst="leftArrow">
              <a:avLst>
                <a:gd name="adj1" fmla="val 30407"/>
                <a:gd name="adj2" fmla="val 2468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944" y="2016"/>
              <a:ext cx="96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078" name="AutoShape 18"/>
            <p:cNvSpPr>
              <a:spLocks noChangeArrowheads="1"/>
            </p:cNvSpPr>
            <p:nvPr/>
          </p:nvSpPr>
          <p:spPr bwMode="auto">
            <a:xfrm>
              <a:off x="4704" y="3039"/>
              <a:ext cx="336" cy="273"/>
            </a:xfrm>
            <a:prstGeom prst="leftArrow">
              <a:avLst>
                <a:gd name="adj1" fmla="val 30407"/>
                <a:gd name="adj2" fmla="val 287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</a:pPr>
              <a:endPara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7067550" y="1855788"/>
            <a:ext cx="1752600" cy="183793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en-US" sz="1600" b="1" dirty="0">
                <a:solidFill>
                  <a:srgbClr val="000000"/>
                </a:solidFill>
                <a:cs typeface="Times New Roman" pitchFamily="18" charset="0"/>
              </a:rPr>
              <a:t>“Statement of Guidance”</a:t>
            </a:r>
          </a:p>
          <a:p>
            <a:pPr algn="ctr">
              <a:lnSpc>
                <a:spcPct val="120000"/>
              </a:lnSpc>
            </a:pPr>
            <a:r>
              <a:rPr lang="en-GB" altLang="en-US" sz="1600" b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GB" altLang="en-US" sz="1600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GB" altLang="en-US" sz="1600" b="1" dirty="0">
                <a:solidFill>
                  <a:srgbClr val="000000"/>
                </a:solidFill>
                <a:cs typeface="Times New Roman" pitchFamily="18" charset="0"/>
              </a:rPr>
              <a:t>Implementation Plan </a:t>
            </a:r>
            <a:r>
              <a:rPr lang="en-GB" altLang="en-US" sz="16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GB" altLang="en-US" sz="1600" dirty="0" err="1">
                <a:solidFill>
                  <a:srgbClr val="000000"/>
                </a:solidFill>
                <a:cs typeface="Times New Roman" pitchFamily="18" charset="0"/>
              </a:rPr>
              <a:t>Actions,Recom</a:t>
            </a:r>
            <a:r>
              <a:rPr lang="en-GB" altLang="en-US" sz="1600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442913" y="1057275"/>
            <a:ext cx="2112962" cy="1219200"/>
            <a:chOff x="384" y="1344"/>
            <a:chExt cx="1331" cy="768"/>
          </a:xfrm>
        </p:grpSpPr>
        <p:sp>
          <p:nvSpPr>
            <p:cNvPr id="3083" name="Text Box 4"/>
            <p:cNvSpPr txBox="1">
              <a:spLocks noChangeArrowheads="1"/>
            </p:cNvSpPr>
            <p:nvPr/>
          </p:nvSpPr>
          <p:spPr bwMode="auto">
            <a:xfrm>
              <a:off x="384" y="1344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GB" altLang="en-US" sz="1600" b="1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  <p:sp>
          <p:nvSpPr>
            <p:cNvPr id="3084" name="Text Box 11"/>
            <p:cNvSpPr txBox="1">
              <a:spLocks noChangeArrowheads="1"/>
            </p:cNvSpPr>
            <p:nvPr/>
          </p:nvSpPr>
          <p:spPr bwMode="auto">
            <a:xfrm>
              <a:off x="480" y="1512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GB" altLang="en-US" sz="1600" b="1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  <p:sp>
          <p:nvSpPr>
            <p:cNvPr id="3085" name="Text Box 12"/>
            <p:cNvSpPr txBox="1">
              <a:spLocks noChangeArrowheads="1"/>
            </p:cNvSpPr>
            <p:nvPr/>
          </p:nvSpPr>
          <p:spPr bwMode="auto">
            <a:xfrm>
              <a:off x="576" y="1704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GB" altLang="en-US" sz="1600" b="1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  <p:sp>
          <p:nvSpPr>
            <p:cNvPr id="3086" name="Text Box 12"/>
            <p:cNvSpPr txBox="1">
              <a:spLocks noChangeArrowheads="1"/>
            </p:cNvSpPr>
            <p:nvPr/>
          </p:nvSpPr>
          <p:spPr bwMode="auto">
            <a:xfrm>
              <a:off x="672" y="1892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/>
              <a:r>
                <a:rPr lang="en-GB" altLang="en-US" sz="1600" b="1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1931988" y="4248150"/>
            <a:ext cx="2620962" cy="2363788"/>
            <a:chOff x="943" y="1230"/>
            <a:chExt cx="1651" cy="1489"/>
          </a:xfrm>
        </p:grpSpPr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943" y="1298"/>
              <a:ext cx="1651" cy="1406"/>
            </a:xfrm>
            <a:prstGeom prst="rect">
              <a:avLst/>
            </a:prstGeom>
            <a:gradFill rotWithShape="1">
              <a:gsLst>
                <a:gs pos="0">
                  <a:srgbClr val="3399FF">
                    <a:alpha val="98000"/>
                  </a:srgbClr>
                </a:gs>
                <a:gs pos="100000">
                  <a:schemeClr val="bg1">
                    <a:alpha val="97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</a:pPr>
              <a:endParaRPr lang="es-AR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89" name="Picture 1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" y="2160"/>
              <a:ext cx="4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>
                      <a:alpha val="89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0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160"/>
              <a:ext cx="643" cy="559"/>
            </a:xfrm>
            <a:prstGeom prst="rect">
              <a:avLst/>
            </a:prstGeom>
            <a:solidFill>
              <a:srgbClr val="CC99FF">
                <a:alpha val="8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1" name="Picture 1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1230"/>
              <a:ext cx="96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>
                      <a:alpha val="89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079" y="188640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fr-CH" sz="2800" dirty="0"/>
              <a:t>About the Gap </a:t>
            </a:r>
            <a:r>
              <a:rPr lang="fr-CH" sz="2800" dirty="0" err="1"/>
              <a:t>Analysis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1724496" y="2276876"/>
            <a:ext cx="5367726" cy="2050613"/>
            <a:chOff x="1724496" y="2276876"/>
            <a:chExt cx="5367726" cy="2050613"/>
          </a:xfrm>
        </p:grpSpPr>
        <p:cxnSp>
          <p:nvCxnSpPr>
            <p:cNvPr id="7" name="Straight Arrow Connector 6"/>
            <p:cNvCxnSpPr>
              <a:stCxn id="3" idx="3"/>
            </p:cNvCxnSpPr>
            <p:nvPr/>
          </p:nvCxnSpPr>
          <p:spPr>
            <a:xfrm flipV="1">
              <a:off x="6588224" y="2888803"/>
              <a:ext cx="503998" cy="342107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724496" y="2276876"/>
              <a:ext cx="4863728" cy="2050613"/>
              <a:chOff x="1724496" y="2276876"/>
              <a:chExt cx="4863728" cy="2050613"/>
            </a:xfrm>
          </p:grpSpPr>
          <p:sp>
            <p:nvSpPr>
              <p:cNvPr id="3" name="Text Box 7"/>
              <p:cNvSpPr txBox="1">
                <a:spLocks noChangeArrowheads="1"/>
              </p:cNvSpPr>
              <p:nvPr/>
            </p:nvSpPr>
            <p:spPr bwMode="auto">
              <a:xfrm>
                <a:off x="4737294" y="2888803"/>
                <a:ext cx="1850930" cy="684213"/>
              </a:xfrm>
              <a:prstGeom prst="rect">
                <a:avLst/>
              </a:prstGeom>
              <a:solidFill>
                <a:srgbClr val="CCFF99"/>
              </a:solidFill>
              <a:ln w="127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/>
                <a:r>
                  <a:rPr lang="en-GB" altLang="en-US" sz="2000" b="1" dirty="0">
                    <a:solidFill>
                      <a:srgbClr val="000000"/>
                    </a:solidFill>
                    <a:cs typeface="Times New Roman" pitchFamily="18" charset="0"/>
                  </a:rPr>
                  <a:t>Gap Analysis</a:t>
                </a:r>
                <a:br>
                  <a:rPr lang="en-GB" altLang="en-US" sz="2000" b="1" dirty="0">
                    <a:solidFill>
                      <a:srgbClr val="000000"/>
                    </a:solidFill>
                    <a:cs typeface="Times New Roman" pitchFamily="18" charset="0"/>
                  </a:rPr>
                </a:br>
                <a:r>
                  <a:rPr lang="en-GB" altLang="en-US" i="1" dirty="0">
                    <a:solidFill>
                      <a:srgbClr val="000000"/>
                    </a:solidFill>
                    <a:cs typeface="Times New Roman" pitchFamily="18" charset="0"/>
                  </a:rPr>
                  <a:t>measurements</a:t>
                </a:r>
              </a:p>
            </p:txBody>
          </p:sp>
          <p:sp>
            <p:nvSpPr>
              <p:cNvPr id="6" name="Bent-Up Arrow 5"/>
              <p:cNvSpPr/>
              <p:nvPr/>
            </p:nvSpPr>
            <p:spPr>
              <a:xfrm rot="5400000">
                <a:off x="2777370" y="1224002"/>
                <a:ext cx="895744" cy="3001492"/>
              </a:xfrm>
              <a:prstGeom prst="bentUpArrow">
                <a:avLst>
                  <a:gd name="adj1" fmla="val 14426"/>
                  <a:gd name="adj2" fmla="val 15411"/>
                  <a:gd name="adj3" fmla="val 19467"/>
                </a:avLst>
              </a:prstGeom>
              <a:solidFill>
                <a:srgbClr val="33CC3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9" name="Bent-Up Arrow 38"/>
              <p:cNvSpPr/>
              <p:nvPr/>
            </p:nvSpPr>
            <p:spPr>
              <a:xfrm rot="5400000" flipH="1">
                <a:off x="3694339" y="3284534"/>
                <a:ext cx="1114512" cy="971397"/>
              </a:xfrm>
              <a:prstGeom prst="bentUpArrow">
                <a:avLst>
                  <a:gd name="adj1" fmla="val 14426"/>
                  <a:gd name="adj2" fmla="val 15614"/>
                  <a:gd name="adj3" fmla="val 19467"/>
                </a:avLst>
              </a:prstGeom>
              <a:solidFill>
                <a:srgbClr val="33CC33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51552" y="3573016"/>
            <a:ext cx="1248037" cy="546100"/>
          </a:xfrm>
          <a:prstGeom prst="rect">
            <a:avLst/>
          </a:prstGeom>
          <a:solidFill>
            <a:srgbClr val="CCFF99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sz="1600" b="1" dirty="0">
                <a:solidFill>
                  <a:srgbClr val="000000"/>
                </a:solidFill>
                <a:cs typeface="Times New Roman" pitchFamily="18" charset="0"/>
              </a:rPr>
              <a:t>Measured variables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403475" y="1700808"/>
            <a:ext cx="4616797" cy="2625303"/>
            <a:chOff x="2403475" y="1700808"/>
            <a:chExt cx="4616797" cy="2625303"/>
          </a:xfrm>
        </p:grpSpPr>
        <p:cxnSp>
          <p:nvCxnSpPr>
            <p:cNvPr id="9" name="Straight Arrow Connector 8"/>
            <p:cNvCxnSpPr/>
            <p:nvPr/>
          </p:nvCxnSpPr>
          <p:spPr>
            <a:xfrm>
              <a:off x="6534151" y="2107530"/>
              <a:ext cx="486121" cy="242812"/>
            </a:xfrm>
            <a:prstGeom prst="straightConnector1">
              <a:avLst/>
            </a:prstGeom>
            <a:ln w="5715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2403475" y="1700808"/>
              <a:ext cx="4130676" cy="2625303"/>
              <a:chOff x="2403475" y="1700808"/>
              <a:chExt cx="4130676" cy="2625303"/>
            </a:xfrm>
          </p:grpSpPr>
          <p:sp>
            <p:nvSpPr>
              <p:cNvPr id="2" name="Text Box 7"/>
              <p:cNvSpPr txBox="1">
                <a:spLocks noChangeArrowheads="1"/>
              </p:cNvSpPr>
              <p:nvPr/>
            </p:nvSpPr>
            <p:spPr bwMode="auto">
              <a:xfrm>
                <a:off x="4725988" y="1700808"/>
                <a:ext cx="1808163" cy="654050"/>
              </a:xfrm>
              <a:prstGeom prst="rect">
                <a:avLst/>
              </a:prstGeom>
              <a:gradFill flip="none" rotWithShape="1">
                <a:gsLst>
                  <a:gs pos="0">
                    <a:srgbClr val="FF9900">
                      <a:tint val="66000"/>
                      <a:satMod val="160000"/>
                    </a:srgbClr>
                  </a:gs>
                  <a:gs pos="50000">
                    <a:srgbClr val="FF9900">
                      <a:tint val="44500"/>
                      <a:satMod val="160000"/>
                    </a:srgbClr>
                  </a:gs>
                  <a:gs pos="100000">
                    <a:srgbClr val="FF990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2700">
                <a:solidFill>
                  <a:srgbClr val="00009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9144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1371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18288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r>
                  <a:rPr lang="en-GB" altLang="en-US" sz="2000" b="1" dirty="0">
                    <a:solidFill>
                      <a:srgbClr val="000000"/>
                    </a:solidFill>
                    <a:cs typeface="Times New Roman" pitchFamily="18" charset="0"/>
                  </a:rPr>
                  <a:t>Gap Analysis</a:t>
                </a:r>
                <a:br>
                  <a:rPr lang="en-GB" altLang="en-US" sz="2000" b="1" dirty="0">
                    <a:solidFill>
                      <a:srgbClr val="000000"/>
                    </a:solidFill>
                    <a:cs typeface="Times New Roman" pitchFamily="18" charset="0"/>
                  </a:rPr>
                </a:br>
                <a:r>
                  <a:rPr lang="en-GB" altLang="en-US" sz="2000" i="1" dirty="0">
                    <a:solidFill>
                      <a:srgbClr val="000000"/>
                    </a:solidFill>
                    <a:cs typeface="Times New Roman" pitchFamily="18" charset="0"/>
                  </a:rPr>
                  <a:t>instruments</a:t>
                </a:r>
              </a:p>
            </p:txBody>
          </p:sp>
          <p:sp>
            <p:nvSpPr>
              <p:cNvPr id="3101" name="AutoShape 29"/>
              <p:cNvSpPr>
                <a:spLocks noChangeArrowheads="1"/>
              </p:cNvSpPr>
              <p:nvPr/>
            </p:nvSpPr>
            <p:spPr bwMode="auto">
              <a:xfrm>
                <a:off x="2403475" y="1701031"/>
                <a:ext cx="2301876" cy="215801"/>
              </a:xfrm>
              <a:prstGeom prst="rightArrow">
                <a:avLst>
                  <a:gd name="adj1" fmla="val 50000"/>
                  <a:gd name="adj2" fmla="val 133333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Bent-Up Arrow 40"/>
              <p:cNvSpPr/>
              <p:nvPr/>
            </p:nvSpPr>
            <p:spPr>
              <a:xfrm rot="5400000" flipH="1">
                <a:off x="2786549" y="2386673"/>
                <a:ext cx="2193255" cy="1685621"/>
              </a:xfrm>
              <a:prstGeom prst="bentUpArrow">
                <a:avLst>
                  <a:gd name="adj1" fmla="val 5995"/>
                  <a:gd name="adj2" fmla="val 5778"/>
                  <a:gd name="adj3" fmla="val 13846"/>
                </a:avLst>
              </a:prstGeom>
              <a:solidFill>
                <a:srgbClr val="FF99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" name="Rounded Rectangle 9"/>
          <p:cNvSpPr/>
          <p:nvPr/>
        </p:nvSpPr>
        <p:spPr>
          <a:xfrm>
            <a:off x="3898900" y="419770"/>
            <a:ext cx="1319562" cy="8059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>
                <a:solidFill>
                  <a:sysClr val="windowText" lastClr="000000"/>
                </a:solidFill>
              </a:rPr>
              <a:t>Long-</a:t>
            </a:r>
            <a:r>
              <a:rPr lang="fr-CH" dirty="0" err="1">
                <a:solidFill>
                  <a:sysClr val="windowText" lastClr="000000"/>
                </a:solidFill>
              </a:rPr>
              <a:t>term</a:t>
            </a:r>
            <a:r>
              <a:rPr lang="fr-CH" dirty="0">
                <a:solidFill>
                  <a:sysClr val="windowText" lastClr="000000"/>
                </a:solidFill>
              </a:rPr>
              <a:t> WIGOS Vision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699792" y="1340768"/>
            <a:ext cx="1295400" cy="766762"/>
          </a:xfrm>
          <a:prstGeom prst="rect">
            <a:avLst/>
          </a:prstGeom>
          <a:gradFill flip="none" rotWithShape="1">
            <a:gsLst>
              <a:gs pos="0">
                <a:srgbClr val="FF9900">
                  <a:tint val="66000"/>
                  <a:satMod val="160000"/>
                </a:srgbClr>
              </a:gs>
              <a:gs pos="50000">
                <a:srgbClr val="FF9900">
                  <a:tint val="44500"/>
                  <a:satMod val="160000"/>
                </a:srgbClr>
              </a:gs>
              <a:gs pos="100000">
                <a:srgbClr val="FF9900">
                  <a:tint val="23500"/>
                  <a:satMod val="160000"/>
                </a:srgbClr>
              </a:gs>
            </a:gsLst>
            <a:lin ang="2700000" scaled="1"/>
            <a:tileRect/>
          </a:gra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GB" altLang="en-US" sz="1600" b="1" dirty="0">
                <a:solidFill>
                  <a:srgbClr val="000000"/>
                </a:solidFill>
                <a:cs typeface="Times New Roman" pitchFamily="18" charset="0"/>
              </a:rPr>
              <a:t>Reference Observing</a:t>
            </a:r>
            <a:br>
              <a:rPr lang="en-GB" altLang="en-US" sz="1600" b="1" dirty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GB" altLang="en-US" sz="1600" b="1" dirty="0">
                <a:solidFill>
                  <a:srgbClr val="000000"/>
                </a:solidFill>
                <a:cs typeface="Times New Roman" pitchFamily="18" charset="0"/>
              </a:rPr>
              <a:t> System</a:t>
            </a:r>
          </a:p>
        </p:txBody>
      </p:sp>
      <p:sp>
        <p:nvSpPr>
          <p:cNvPr id="18" name="Up Arrow 17"/>
          <p:cNvSpPr/>
          <p:nvPr/>
        </p:nvSpPr>
        <p:spPr>
          <a:xfrm>
            <a:off x="3667524" y="4119116"/>
            <a:ext cx="327667" cy="236984"/>
          </a:xfrm>
          <a:prstGeom prst="upArrow">
            <a:avLst/>
          </a:prstGeom>
          <a:solidFill>
            <a:srgbClr val="33CC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4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01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Instrument menu: </a:t>
            </a:r>
            <a:r>
              <a:rPr lang="fr-CH" dirty="0" err="1" smtClean="0"/>
              <a:t>Filters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71" y="2003744"/>
            <a:ext cx="11586016" cy="4056093"/>
          </a:xfrm>
        </p:spPr>
      </p:pic>
      <p:sp>
        <p:nvSpPr>
          <p:cNvPr id="5" name="Rectangle 4"/>
          <p:cNvSpPr/>
          <p:nvPr/>
        </p:nvSpPr>
        <p:spPr>
          <a:xfrm>
            <a:off x="3248526" y="2354848"/>
            <a:ext cx="5767137" cy="580858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1886" y="5875171"/>
            <a:ext cx="1102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olidFill>
                  <a:srgbClr val="FF0000"/>
                </a:solidFill>
              </a:rPr>
              <a:t>Total</a:t>
            </a:r>
            <a:r>
              <a:rPr lang="fr-CH" dirty="0" smtClean="0"/>
              <a:t>: 927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4018616">
            <a:off x="2602139" y="1640327"/>
            <a:ext cx="1292773" cy="589533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40" y="1119800"/>
            <a:ext cx="5616752" cy="5409492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4018616">
            <a:off x="978291" y="4714603"/>
            <a:ext cx="1292773" cy="589533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2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9F0F1A-A739-41F2-89E3-5D554E053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" y="724777"/>
            <a:ext cx="9010128" cy="461817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6780" y="3346495"/>
            <a:ext cx="2239727" cy="1646847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6780" y="4993342"/>
            <a:ext cx="2379832" cy="367542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777" y="791033"/>
            <a:ext cx="5167223" cy="5823524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578117" y="2609247"/>
            <a:ext cx="1733888" cy="715519"/>
          </a:xfrm>
          <a:prstGeom prst="ellipse">
            <a:avLst/>
          </a:prstGeom>
          <a:solidFill>
            <a:srgbClr val="DBEEF4">
              <a:alpha val="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1033"/>
          </a:xfrm>
        </p:spPr>
        <p:txBody>
          <a:bodyPr>
            <a:normAutofit/>
          </a:bodyPr>
          <a:lstStyle/>
          <a:p>
            <a:r>
              <a:rPr lang="fr-CH" sz="4000" dirty="0" smtClean="0"/>
              <a:t>Instrument: ASCAT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672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" y="840504"/>
            <a:ext cx="8990084" cy="4887435"/>
          </a:xfrm>
        </p:spPr>
      </p:pic>
      <p:sp>
        <p:nvSpPr>
          <p:cNvPr id="6" name="Down Arrow 5"/>
          <p:cNvSpPr/>
          <p:nvPr/>
        </p:nvSpPr>
        <p:spPr>
          <a:xfrm>
            <a:off x="1187471" y="543164"/>
            <a:ext cx="569342" cy="1242203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3772" y="71354"/>
            <a:ext cx="1696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smtClean="0">
                <a:solidFill>
                  <a:srgbClr val="C00000"/>
                </a:solidFill>
              </a:rPr>
              <a:t>Relevance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1033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Gap analysis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475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" y="840504"/>
            <a:ext cx="8990084" cy="488743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5" y="840503"/>
            <a:ext cx="8936799" cy="4887435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3822941">
            <a:off x="3423396" y="678851"/>
            <a:ext cx="251478" cy="1592381"/>
          </a:xfrm>
          <a:prstGeom prst="down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4524" y="681891"/>
            <a:ext cx="960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b="1" dirty="0" err="1" smtClean="0">
                <a:solidFill>
                  <a:srgbClr val="C00000"/>
                </a:solidFill>
              </a:rPr>
              <a:t>Orbit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1033"/>
          </a:xfrm>
        </p:spPr>
        <p:txBody>
          <a:bodyPr>
            <a:normAutofit/>
          </a:bodyPr>
          <a:lstStyle/>
          <a:p>
            <a:pPr algn="r"/>
            <a:r>
              <a:rPr lang="en-US" sz="4000" dirty="0" smtClean="0"/>
              <a:t>Gap analysis </a:t>
            </a:r>
            <a:endParaRPr lang="en-US" sz="40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108551"/>
            <a:ext cx="2858813" cy="2553572"/>
            <a:chOff x="0" y="108551"/>
            <a:chExt cx="2858813" cy="2553572"/>
          </a:xfrm>
        </p:grpSpPr>
        <p:sp>
          <p:nvSpPr>
            <p:cNvPr id="11" name="Oval 10"/>
            <p:cNvSpPr/>
            <p:nvPr/>
          </p:nvSpPr>
          <p:spPr>
            <a:xfrm>
              <a:off x="0" y="2052523"/>
              <a:ext cx="1111626" cy="60960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7840" y="108551"/>
              <a:ext cx="2720973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fr-CH" dirty="0" smtClean="0"/>
                <a:t>Flag instrument issue</a:t>
              </a:r>
            </a:p>
            <a:p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55813" y="633240"/>
              <a:ext cx="421649" cy="1419283"/>
            </a:xfrm>
            <a:prstGeom prst="straightConnector1">
              <a:avLst/>
            </a:prstGeom>
            <a:ln w="57150">
              <a:solidFill>
                <a:srgbClr val="FFC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84457" y="385550"/>
            <a:ext cx="2211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indicates “</a:t>
            </a:r>
            <a:r>
              <a:rPr lang="en-US" i="1" dirty="0" err="1" smtClean="0"/>
              <a:t>degradion</a:t>
            </a:r>
            <a:r>
              <a:rPr lang="en-US" i="1" dirty="0" smtClean="0"/>
              <a:t>”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98326" y="681891"/>
            <a:ext cx="757236" cy="167543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208690" y="633240"/>
            <a:ext cx="924910" cy="317150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93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0783"/>
          </a:xfrm>
        </p:spPr>
        <p:txBody>
          <a:bodyPr>
            <a:normAutofit fontScale="90000"/>
          </a:bodyPr>
          <a:lstStyle/>
          <a:p>
            <a:r>
              <a:rPr lang="fr-CH" b="1" dirty="0" smtClean="0"/>
              <a:t>Maintenance and Support: Outlook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208" y="1064177"/>
            <a:ext cx="8891752" cy="476906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Two main tasks for OSCAR/Space:</a:t>
            </a:r>
          </a:p>
          <a:p>
            <a:pPr marL="0" indent="0">
              <a:buNone/>
            </a:pPr>
            <a:r>
              <a:rPr lang="en-GB" b="1" dirty="0" smtClean="0"/>
              <a:t>(1) Updating facts</a:t>
            </a:r>
          </a:p>
          <a:p>
            <a:pPr marL="0" indent="0">
              <a:buNone/>
            </a:pPr>
            <a:r>
              <a:rPr lang="en-GB" b="1" dirty="0" smtClean="0"/>
              <a:t>(2) Keep under review assessments, functions, rules, interfaces</a:t>
            </a:r>
          </a:p>
          <a:p>
            <a:pPr>
              <a:buFontTx/>
              <a:buChar char="-"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Under supervision of WMO CBS expert teams, </a:t>
            </a:r>
            <a:br>
              <a:rPr lang="en-GB" dirty="0" smtClean="0"/>
            </a:br>
            <a:r>
              <a:rPr lang="en-GB" dirty="0" smtClean="0"/>
              <a:t>and consistent with overall OSCAR development, </a:t>
            </a:r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WMO Space Programme office plans to</a:t>
            </a:r>
            <a:r>
              <a:rPr lang="en-GB" b="1" dirty="0"/>
              <a:t> </a:t>
            </a:r>
            <a:r>
              <a:rPr lang="en-GB" b="1" dirty="0" smtClean="0"/>
              <a:t>establish</a:t>
            </a:r>
            <a:r>
              <a:rPr lang="en-GB" dirty="0" smtClean="0"/>
              <a:t>: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b="1" dirty="0" smtClean="0"/>
              <a:t>OSCAR/Space Support Team (for task 1)</a:t>
            </a:r>
          </a:p>
          <a:p>
            <a:pPr marL="0" indent="0">
              <a:buNone/>
            </a:pPr>
            <a:r>
              <a:rPr lang="en-GB" dirty="0" smtClean="0"/>
              <a:t>- </a:t>
            </a:r>
            <a:r>
              <a:rPr lang="en-GB" b="1" dirty="0" smtClean="0"/>
              <a:t>OSCAR/Space Science and Technical Advisory Team (task 2)</a:t>
            </a:r>
          </a:p>
          <a:p>
            <a:pPr marL="514350" indent="-51435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3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75" y="241536"/>
            <a:ext cx="8702565" cy="900053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WMO Observing </a:t>
            </a:r>
            <a:r>
              <a:rPr lang="en-US" sz="3600" b="1" dirty="0"/>
              <a:t>System Capability Analysis and Review tool (</a:t>
            </a:r>
            <a:r>
              <a:rPr lang="en-US" sz="3600" b="1" dirty="0" smtClean="0"/>
              <a:t>OSCAR)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415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WMO-maintained online </a:t>
            </a:r>
            <a:r>
              <a:rPr lang="en-US" sz="2400" dirty="0"/>
              <a:t>resource </a:t>
            </a:r>
            <a:r>
              <a:rPr lang="en-US" sz="2400" dirty="0" smtClean="0"/>
              <a:t>with 3 components: </a:t>
            </a:r>
          </a:p>
          <a:p>
            <a:pPr lvl="1"/>
            <a:r>
              <a:rPr lang="en-US" sz="2000" b="1" dirty="0" smtClean="0"/>
              <a:t>OSCAR/Space</a:t>
            </a:r>
            <a:r>
              <a:rPr lang="en-US" sz="2000" dirty="0" smtClean="0"/>
              <a:t>: satellite </a:t>
            </a:r>
            <a:r>
              <a:rPr lang="en-US" sz="2000" dirty="0" err="1"/>
              <a:t>programmes</a:t>
            </a:r>
            <a:r>
              <a:rPr lang="en-US" sz="2000" dirty="0"/>
              <a:t>, instruments, and the variables they can </a:t>
            </a:r>
            <a:r>
              <a:rPr lang="en-US" sz="2000" dirty="0" smtClean="0"/>
              <a:t>observe </a:t>
            </a:r>
          </a:p>
          <a:p>
            <a:pPr lvl="1"/>
            <a:r>
              <a:rPr lang="en-US" sz="2000" b="1" dirty="0" smtClean="0"/>
              <a:t>OSCAR/Surface</a:t>
            </a:r>
            <a:r>
              <a:rPr lang="en-US" sz="2000" dirty="0" smtClean="0"/>
              <a:t>: surface-based </a:t>
            </a:r>
            <a:r>
              <a:rPr lang="en-US" sz="2000" dirty="0"/>
              <a:t>stations/platforms under </a:t>
            </a:r>
            <a:r>
              <a:rPr lang="en-US" sz="2000" dirty="0" smtClean="0"/>
              <a:t>WIGOS</a:t>
            </a:r>
          </a:p>
          <a:p>
            <a:pPr lvl="1"/>
            <a:r>
              <a:rPr lang="en-US" sz="2000" b="1" dirty="0" smtClean="0"/>
              <a:t>OSCAR/Requirements</a:t>
            </a:r>
            <a:r>
              <a:rPr lang="en-US" sz="2000" dirty="0" smtClean="0"/>
              <a:t>: observation requirements for 14 “application areas” </a:t>
            </a:r>
            <a:r>
              <a:rPr lang="en-US" sz="2000" dirty="0"/>
              <a:t>and for all relevant </a:t>
            </a:r>
            <a:r>
              <a:rPr lang="en-US" sz="2000" dirty="0" smtClean="0"/>
              <a:t>variables</a:t>
            </a:r>
            <a:endParaRPr lang="en-US" sz="2000" dirty="0"/>
          </a:p>
          <a:p>
            <a:pPr lvl="1"/>
            <a:endParaRPr lang="fr-CH" sz="2400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980541" y="3633985"/>
            <a:ext cx="7073661" cy="2674189"/>
            <a:chOff x="897147" y="3657600"/>
            <a:chExt cx="7073661" cy="2674189"/>
          </a:xfrm>
        </p:grpSpPr>
        <p:sp>
          <p:nvSpPr>
            <p:cNvPr id="4" name="Can 3"/>
            <p:cNvSpPr/>
            <p:nvPr/>
          </p:nvSpPr>
          <p:spPr>
            <a:xfrm>
              <a:off x="1190444" y="3856008"/>
              <a:ext cx="1483743" cy="1500996"/>
            </a:xfrm>
            <a:prstGeom prst="can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an 4"/>
            <p:cNvSpPr/>
            <p:nvPr/>
          </p:nvSpPr>
          <p:spPr>
            <a:xfrm>
              <a:off x="3654724" y="3856008"/>
              <a:ext cx="1483743" cy="1500996"/>
            </a:xfrm>
            <a:prstGeom prst="can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an 5"/>
            <p:cNvSpPr/>
            <p:nvPr/>
          </p:nvSpPr>
          <p:spPr>
            <a:xfrm>
              <a:off x="6153506" y="3856008"/>
              <a:ext cx="1483743" cy="1500996"/>
            </a:xfrm>
            <a:prstGeom prst="ca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70921" y="5513883"/>
              <a:ext cx="9396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b="1" dirty="0" smtClean="0"/>
                <a:t>OSCAR/</a:t>
              </a:r>
              <a:br>
                <a:rPr lang="fr-CH" b="1" dirty="0" smtClean="0"/>
              </a:br>
              <a:r>
                <a:rPr lang="fr-CH" b="1" dirty="0" err="1" smtClean="0"/>
                <a:t>Space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42959" y="5513883"/>
              <a:ext cx="15199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b="1" dirty="0" smtClean="0"/>
                <a:t>OSCAR/</a:t>
              </a:r>
              <a:br>
                <a:rPr lang="fr-CH" b="1" dirty="0" smtClean="0"/>
              </a:br>
              <a:r>
                <a:rPr lang="fr-CH" b="1" dirty="0" err="1" smtClean="0"/>
                <a:t>Requirements</a:t>
              </a:r>
              <a:endParaRPr lang="en-US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0250" y="5560049"/>
              <a:ext cx="16850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H" dirty="0" smtClean="0"/>
                <a:t>OSCAR/</a:t>
              </a:r>
              <a:br>
                <a:rPr lang="fr-CH" dirty="0" smtClean="0"/>
              </a:br>
              <a:r>
                <a:rPr lang="fr-CH" dirty="0" smtClean="0"/>
                <a:t>Surface</a:t>
              </a: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5151096" y="4606506"/>
              <a:ext cx="93915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712445" y="4620884"/>
              <a:ext cx="94227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691620" y="4712274"/>
              <a:ext cx="941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 smtClean="0"/>
                <a:t>Variables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60656" y="4712274"/>
              <a:ext cx="9410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CH" sz="1600" dirty="0" smtClean="0"/>
                <a:t>Variables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97147" y="3657600"/>
              <a:ext cx="7073661" cy="2674189"/>
            </a:xfrm>
            <a:prstGeom prst="rect">
              <a:avLst/>
            </a:prstGeom>
            <a:noFill/>
            <a:ln w="508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17372" y="6361829"/>
            <a:ext cx="39882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200" dirty="0" smtClean="0"/>
              <a:t>WIGOS Information Resource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200" dirty="0" smtClean="0"/>
              <a:t>Basis for WMO Rolling </a:t>
            </a:r>
            <a:r>
              <a:rPr lang="fr-CH" sz="1200" dirty="0" err="1" smtClean="0"/>
              <a:t>Review</a:t>
            </a:r>
            <a:r>
              <a:rPr lang="fr-CH" sz="1200" dirty="0" smtClean="0"/>
              <a:t> of </a:t>
            </a:r>
            <a:r>
              <a:rPr lang="fr-CH" sz="1200" dirty="0" err="1" smtClean="0"/>
              <a:t>Requirements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9355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16131" y="6151418"/>
            <a:ext cx="421385" cy="7065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824" y="31530"/>
            <a:ext cx="8229600" cy="903890"/>
          </a:xfrm>
        </p:spPr>
        <p:txBody>
          <a:bodyPr>
            <a:noAutofit/>
          </a:bodyPr>
          <a:lstStyle/>
          <a:p>
            <a:r>
              <a:rPr lang="fr-CH" sz="3600" b="1" dirty="0" smtClean="0"/>
              <a:t>Maintenance and Support Concept for OSCAR/</a:t>
            </a:r>
            <a:r>
              <a:rPr lang="fr-CH" sz="3600" b="1" dirty="0" err="1" smtClean="0"/>
              <a:t>Space</a:t>
            </a:r>
            <a:r>
              <a:rPr lang="fr-CH" sz="3600" b="1" dirty="0" smtClean="0"/>
              <a:t> v2.0</a:t>
            </a:r>
            <a:endParaRPr lang="en-US" sz="36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542254"/>
              </p:ext>
            </p:extLst>
          </p:nvPr>
        </p:nvGraphicFramePr>
        <p:xfrm>
          <a:off x="387298" y="1762289"/>
          <a:ext cx="8468469" cy="5016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407325" y="1061870"/>
            <a:ext cx="7854206" cy="1614991"/>
            <a:chOff x="407325" y="1145950"/>
            <a:chExt cx="7854206" cy="1614991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2561273" y="1979237"/>
              <a:ext cx="534199" cy="3282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407325" y="1145950"/>
              <a:ext cx="7854206" cy="1614991"/>
              <a:chOff x="407325" y="1145950"/>
              <a:chExt cx="7854206" cy="161499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922242" y="1245700"/>
                <a:ext cx="1023998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H" sz="2400" dirty="0" smtClean="0"/>
                  <a:t>ET-SAT</a:t>
                </a:r>
                <a:endParaRPr lang="en-US" sz="2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54802" y="1245700"/>
                <a:ext cx="1313180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H" sz="2400" dirty="0" smtClean="0"/>
                  <a:t>IPET-SUP</a:t>
                </a:r>
                <a:endParaRPr lang="en-US" sz="2400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967471" y="1248464"/>
                <a:ext cx="1592359" cy="461665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H" sz="2400" dirty="0" smtClean="0"/>
                  <a:t>IPT-</a:t>
                </a:r>
                <a:r>
                  <a:rPr lang="fr-CH" sz="2400" dirty="0" err="1" smtClean="0"/>
                  <a:t>SeWISS</a:t>
                </a:r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193738" y="1560612"/>
                <a:ext cx="1067793" cy="1200329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CH" sz="2400" dirty="0" smtClean="0"/>
                  <a:t>OSCAR</a:t>
                </a:r>
              </a:p>
              <a:p>
                <a:r>
                  <a:rPr lang="fr-CH" sz="2400" dirty="0" smtClean="0"/>
                  <a:t>Project</a:t>
                </a:r>
                <a:br>
                  <a:rPr lang="fr-CH" sz="2400" dirty="0" smtClean="0"/>
                </a:br>
                <a:r>
                  <a:rPr lang="fr-CH" sz="2400" dirty="0" err="1" smtClean="0"/>
                  <a:t>Board</a:t>
                </a:r>
                <a:r>
                  <a:rPr lang="fr-CH" sz="2400" dirty="0" smtClean="0"/>
                  <a:t> </a:t>
                </a:r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57200" y="1145950"/>
                <a:ext cx="5365531" cy="716088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07325" y="1608400"/>
                <a:ext cx="4651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CH" sz="1400" b="1" dirty="0" smtClean="0"/>
                  <a:t>CBS</a:t>
                </a:r>
                <a:endParaRPr lang="en-US" b="1" dirty="0"/>
              </a:p>
            </p:txBody>
          </p:sp>
          <p:cxnSp>
            <p:nvCxnSpPr>
              <p:cNvPr id="20" name="Straight Arrow Connector 19"/>
              <p:cNvCxnSpPr/>
              <p:nvPr/>
            </p:nvCxnSpPr>
            <p:spPr>
              <a:xfrm flipH="1">
                <a:off x="6194367" y="2223919"/>
                <a:ext cx="894272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1720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943" y="5166946"/>
            <a:ext cx="1938057" cy="15152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8021"/>
          </a:xfrm>
        </p:spPr>
        <p:txBody>
          <a:bodyPr/>
          <a:lstStyle/>
          <a:p>
            <a:r>
              <a:rPr lang="fr-CH" b="1" dirty="0" err="1" smtClean="0"/>
              <a:t>Concluding</a:t>
            </a:r>
            <a:r>
              <a:rPr lang="fr-CH" b="1" dirty="0" smtClean="0"/>
              <a:t> </a:t>
            </a:r>
            <a:r>
              <a:rPr lang="fr-CH" b="1" dirty="0" err="1" smtClean="0"/>
              <a:t>Remarks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7131"/>
            <a:ext cx="8229600" cy="4935069"/>
          </a:xfrm>
        </p:spPr>
        <p:txBody>
          <a:bodyPr>
            <a:normAutofit fontScale="77500" lnSpcReduction="20000"/>
          </a:bodyPr>
          <a:lstStyle/>
          <a:p>
            <a:r>
              <a:rPr lang="fr-CH" dirty="0" smtClean="0"/>
              <a:t>OSCAR/</a:t>
            </a:r>
            <a:r>
              <a:rPr lang="fr-CH" dirty="0" err="1" smtClean="0"/>
              <a:t>Space</a:t>
            </a:r>
            <a:r>
              <a:rPr lang="fr-CH" dirty="0" smtClean="0"/>
              <a:t> </a:t>
            </a:r>
            <a:r>
              <a:rPr lang="fr-CH" dirty="0" err="1" smtClean="0"/>
              <a:t>is</a:t>
            </a:r>
            <a:r>
              <a:rPr lang="fr-CH" dirty="0" smtClean="0"/>
              <a:t> a </a:t>
            </a:r>
            <a:r>
              <a:rPr lang="fr-CH" dirty="0" err="1" smtClean="0"/>
              <a:t>reference</a:t>
            </a:r>
            <a:r>
              <a:rPr lang="fr-CH" dirty="0" smtClean="0"/>
              <a:t> </a:t>
            </a:r>
            <a:r>
              <a:rPr lang="fr-CH" dirty="0" err="1" smtClean="0"/>
              <a:t>community</a:t>
            </a:r>
            <a:r>
              <a:rPr lang="fr-CH" dirty="0" smtClean="0"/>
              <a:t> </a:t>
            </a:r>
            <a:r>
              <a:rPr lang="fr-CH" dirty="0" err="1" smtClean="0"/>
              <a:t>resource</a:t>
            </a:r>
            <a:r>
              <a:rPr lang="en-US" dirty="0"/>
              <a:t> on satellite </a:t>
            </a:r>
            <a:r>
              <a:rPr lang="en-US" dirty="0" err="1"/>
              <a:t>programmes</a:t>
            </a:r>
            <a:r>
              <a:rPr lang="en-US" dirty="0"/>
              <a:t>, instruments, and the variables they can </a:t>
            </a:r>
            <a:r>
              <a:rPr lang="en-US" dirty="0" smtClean="0"/>
              <a:t>observe</a:t>
            </a:r>
          </a:p>
          <a:p>
            <a:r>
              <a:rPr lang="fr-CH" dirty="0" smtClean="0"/>
              <a:t>New version 2.0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now</a:t>
            </a:r>
            <a:r>
              <a:rPr lang="fr-CH" dirty="0" smtClean="0"/>
              <a:t> </a:t>
            </a:r>
            <a:r>
              <a:rPr lang="fr-CH" dirty="0" err="1" smtClean="0"/>
              <a:t>available</a:t>
            </a:r>
            <a:endParaRPr lang="fr-CH" dirty="0" smtClean="0"/>
          </a:p>
          <a:p>
            <a:r>
              <a:rPr lang="fr-CH" dirty="0" err="1" smtClean="0"/>
              <a:t>Encompassing</a:t>
            </a:r>
            <a:r>
              <a:rPr lang="fr-CH" dirty="0" smtClean="0"/>
              <a:t> satellites for </a:t>
            </a:r>
            <a:r>
              <a:rPr lang="fr-CH" dirty="0" err="1" smtClean="0"/>
              <a:t>weather</a:t>
            </a:r>
            <a:r>
              <a:rPr lang="fr-CH" dirty="0" smtClean="0"/>
              <a:t>, </a:t>
            </a:r>
            <a:r>
              <a:rPr lang="fr-CH" dirty="0" err="1" smtClean="0"/>
              <a:t>climate</a:t>
            </a:r>
            <a:r>
              <a:rPr lang="fr-CH" dirty="0" smtClean="0"/>
              <a:t>, </a:t>
            </a:r>
            <a:r>
              <a:rPr lang="fr-CH" dirty="0" err="1" smtClean="0"/>
              <a:t>ocean</a:t>
            </a:r>
            <a:r>
              <a:rPr lang="fr-CH" dirty="0" smtClean="0"/>
              <a:t>, EO</a:t>
            </a:r>
          </a:p>
          <a:p>
            <a:r>
              <a:rPr lang="fr-CH" dirty="0" err="1" smtClean="0"/>
              <a:t>Space</a:t>
            </a:r>
            <a:r>
              <a:rPr lang="fr-CH" dirty="0" smtClean="0"/>
              <a:t> </a:t>
            </a:r>
            <a:r>
              <a:rPr lang="fr-CH" dirty="0" err="1" smtClean="0"/>
              <a:t>weather</a:t>
            </a:r>
            <a:r>
              <a:rPr lang="fr-CH" dirty="0" smtClean="0"/>
              <a:t> part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development</a:t>
            </a:r>
            <a:endParaRPr lang="fr-CH" dirty="0" smtClean="0"/>
          </a:p>
          <a:p>
            <a:r>
              <a:rPr lang="fr-CH" dirty="0" smtClean="0"/>
              <a:t>Transparent gap analyses and </a:t>
            </a:r>
            <a:r>
              <a:rPr lang="fr-CH" dirty="0" err="1" smtClean="0"/>
              <a:t>assessments</a:t>
            </a:r>
            <a:r>
              <a:rPr lang="fr-CH" dirty="0"/>
              <a:t> </a:t>
            </a:r>
            <a:r>
              <a:rPr lang="fr-CH" dirty="0" smtClean="0"/>
              <a:t>(</a:t>
            </a:r>
            <a:r>
              <a:rPr lang="fr-CH" dirty="0" err="1" smtClean="0"/>
              <a:t>rules</a:t>
            </a:r>
            <a:r>
              <a:rPr lang="fr-CH" dirty="0" smtClean="0"/>
              <a:t> to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kept</a:t>
            </a:r>
            <a:r>
              <a:rPr lang="fr-CH" dirty="0" smtClean="0"/>
              <a:t> </a:t>
            </a:r>
            <a:r>
              <a:rPr lang="fr-CH" dirty="0" err="1" smtClean="0"/>
              <a:t>under</a:t>
            </a:r>
            <a:r>
              <a:rPr lang="fr-CH" dirty="0" smtClean="0"/>
              <a:t> </a:t>
            </a:r>
            <a:r>
              <a:rPr lang="fr-CH" dirty="0" err="1" smtClean="0"/>
              <a:t>review</a:t>
            </a:r>
            <a:r>
              <a:rPr lang="fr-CH" dirty="0" smtClean="0"/>
              <a:t>)</a:t>
            </a:r>
          </a:p>
          <a:p>
            <a:r>
              <a:rPr lang="fr-CH" dirty="0" smtClean="0"/>
              <a:t>WMO </a:t>
            </a:r>
            <a:r>
              <a:rPr lang="fr-CH" dirty="0" err="1" smtClean="0"/>
              <a:t>welcomes</a:t>
            </a:r>
            <a:r>
              <a:rPr lang="fr-CH" dirty="0" smtClean="0"/>
              <a:t> user feedback, for </a:t>
            </a:r>
            <a:r>
              <a:rPr lang="fr-CH" dirty="0" err="1" smtClean="0"/>
              <a:t>further</a:t>
            </a:r>
            <a:r>
              <a:rPr lang="fr-CH" dirty="0" smtClean="0"/>
              <a:t> </a:t>
            </a:r>
            <a:r>
              <a:rPr lang="fr-CH" dirty="0" err="1" smtClean="0"/>
              <a:t>improvements</a:t>
            </a:r>
            <a:endParaRPr lang="fr-CH" dirty="0" smtClean="0"/>
          </a:p>
          <a:p>
            <a:r>
              <a:rPr lang="fr-CH" b="1" u="sng" dirty="0" err="1" smtClean="0"/>
              <a:t>Implementation</a:t>
            </a:r>
            <a:r>
              <a:rPr lang="fr-CH" b="1" u="sng" dirty="0" smtClean="0"/>
              <a:t> of </a:t>
            </a:r>
            <a:r>
              <a:rPr lang="fr-CH" b="1" u="sng" dirty="0" err="1" smtClean="0"/>
              <a:t>sustainable</a:t>
            </a:r>
            <a:r>
              <a:rPr lang="fr-CH" b="1" u="sng" dirty="0" smtClean="0"/>
              <a:t> </a:t>
            </a:r>
            <a:r>
              <a:rPr lang="fr-CH" b="1" u="sng" dirty="0" smtClean="0"/>
              <a:t>maintenance </a:t>
            </a:r>
            <a:r>
              <a:rPr lang="fr-CH" b="1" u="sng" dirty="0" err="1" smtClean="0"/>
              <a:t>scheme</a:t>
            </a:r>
            <a:r>
              <a:rPr lang="fr-CH" b="1" dirty="0" smtClean="0"/>
              <a:t>: </a:t>
            </a:r>
            <a:br>
              <a:rPr lang="fr-CH" b="1" dirty="0" smtClean="0"/>
            </a:br>
            <a:r>
              <a:rPr lang="fr-CH" b="1" dirty="0" smtClean="0"/>
              <a:t>WMO </a:t>
            </a:r>
            <a:r>
              <a:rPr lang="fr-CH" b="1" dirty="0" err="1" smtClean="0"/>
              <a:t>will</a:t>
            </a:r>
            <a:r>
              <a:rPr lang="fr-CH" b="1" dirty="0" smtClean="0"/>
              <a:t> </a:t>
            </a:r>
            <a:r>
              <a:rPr lang="fr-CH" b="1" dirty="0" err="1" smtClean="0"/>
              <a:t>need</a:t>
            </a:r>
            <a:r>
              <a:rPr lang="fr-CH" b="1" dirty="0" smtClean="0"/>
              <a:t> </a:t>
            </a:r>
            <a:r>
              <a:rPr lang="fr-CH" b="1" dirty="0" err="1" smtClean="0"/>
              <a:t>communitie</a:t>
            </a:r>
            <a:r>
              <a:rPr lang="fr-CH" b="1" dirty="0" smtClean="0"/>
              <a:t> </a:t>
            </a:r>
            <a:r>
              <a:rPr lang="fr-CH" b="1" dirty="0" smtClean="0"/>
              <a:t>engagement for </a:t>
            </a:r>
            <a:r>
              <a:rPr lang="fr-CH" b="1" dirty="0" err="1" smtClean="0"/>
              <a:t>supporting</a:t>
            </a:r>
            <a:r>
              <a:rPr lang="fr-CH" b="1" dirty="0" smtClean="0"/>
              <a:t> and </a:t>
            </a:r>
            <a:r>
              <a:rPr lang="fr-CH" b="1" dirty="0" err="1" smtClean="0"/>
              <a:t>advising</a:t>
            </a:r>
            <a:r>
              <a:rPr lang="fr-CH" b="1" dirty="0" smtClean="0"/>
              <a:t> on OSCAR/</a:t>
            </a:r>
            <a:r>
              <a:rPr lang="fr-CH" b="1" dirty="0" err="1" smtClean="0"/>
              <a:t>Space</a:t>
            </a:r>
            <a:endParaRPr lang="fr-CH" b="1" dirty="0" smtClean="0"/>
          </a:p>
          <a:p>
            <a:r>
              <a:rPr lang="fr-CH" dirty="0" smtClean="0"/>
              <a:t>Establishment of the maintenance and support </a:t>
            </a:r>
            <a:br>
              <a:rPr lang="fr-CH" dirty="0" smtClean="0"/>
            </a:br>
            <a:r>
              <a:rPr lang="fr-CH" dirty="0" smtClean="0"/>
              <a:t>structure </a:t>
            </a:r>
            <a:r>
              <a:rPr lang="fr-CH" dirty="0" err="1" smtClean="0"/>
              <a:t>underway</a:t>
            </a:r>
            <a:endParaRPr lang="fr-CH" dirty="0" smtClean="0"/>
          </a:p>
        </p:txBody>
      </p:sp>
    </p:spTree>
    <p:extLst>
      <p:ext uri="{BB962C8B-B14F-4D97-AF65-F5344CB8AC3E}">
        <p14:creationId xmlns:p14="http://schemas.microsoft.com/office/powerpoint/2010/main" val="28055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Contact </a:t>
            </a:r>
            <a:r>
              <a:rPr lang="fr-CH" dirty="0" err="1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 smtClean="0"/>
              <a:t>OSCAR/</a:t>
            </a:r>
            <a:r>
              <a:rPr lang="fr-CH" dirty="0" err="1" smtClean="0"/>
              <a:t>Space</a:t>
            </a:r>
            <a:r>
              <a:rPr lang="fr-CH" dirty="0" smtClean="0"/>
              <a:t> : </a:t>
            </a:r>
            <a:br>
              <a:rPr lang="fr-CH" dirty="0" smtClean="0"/>
            </a:br>
            <a:r>
              <a:rPr lang="fr-CH" dirty="0" smtClean="0">
                <a:hlinkClick r:id="rId3"/>
              </a:rPr>
              <a:t>http://oscar.wmo.int/space</a:t>
            </a:r>
            <a:r>
              <a:rPr lang="fr-CH" dirty="0" smtClean="0"/>
              <a:t> </a:t>
            </a:r>
          </a:p>
          <a:p>
            <a:pPr marL="0" indent="0">
              <a:buNone/>
            </a:pPr>
            <a:r>
              <a:rPr lang="fr-CH" dirty="0" smtClean="0"/>
              <a:t> </a:t>
            </a:r>
          </a:p>
          <a:p>
            <a:r>
              <a:rPr lang="fr-CH" dirty="0" smtClean="0"/>
              <a:t>User feedback</a:t>
            </a:r>
            <a:br>
              <a:rPr lang="fr-CH" dirty="0" smtClean="0"/>
            </a:br>
            <a:r>
              <a:rPr lang="fr-CH" dirty="0" smtClean="0">
                <a:hlinkClick r:id="rId4"/>
              </a:rPr>
              <a:t>sat-help-desk@wmo.int</a:t>
            </a:r>
            <a:r>
              <a:rPr lang="fr-CH" dirty="0" smtClean="0"/>
              <a:t/>
            </a:r>
            <a:br>
              <a:rPr lang="fr-CH" dirty="0" smtClean="0"/>
            </a:br>
            <a:endParaRPr lang="fr-CH" dirty="0" smtClean="0"/>
          </a:p>
          <a:p>
            <a:r>
              <a:rPr lang="fr-CH" dirty="0" smtClean="0"/>
              <a:t>For </a:t>
            </a:r>
            <a:r>
              <a:rPr lang="fr-CH" dirty="0" err="1" smtClean="0"/>
              <a:t>your</a:t>
            </a:r>
            <a:r>
              <a:rPr lang="fr-CH" dirty="0" smtClean="0"/>
              <a:t> engagement	, </a:t>
            </a:r>
            <a:r>
              <a:rPr lang="fr-CH" dirty="0" err="1" smtClean="0"/>
              <a:t>please</a:t>
            </a:r>
            <a:r>
              <a:rPr lang="fr-CH" dirty="0" smtClean="0"/>
              <a:t> contact WMO:</a:t>
            </a:r>
          </a:p>
          <a:p>
            <a:pPr marL="0" indent="0">
              <a:buNone/>
            </a:pPr>
            <a:r>
              <a:rPr lang="fr-CH" dirty="0"/>
              <a:t>	</a:t>
            </a:r>
            <a:r>
              <a:rPr lang="fr-CH" dirty="0" err="1" smtClean="0"/>
              <a:t>Toshiyuki</a:t>
            </a:r>
            <a:r>
              <a:rPr lang="fr-CH" dirty="0" smtClean="0"/>
              <a:t> </a:t>
            </a:r>
            <a:r>
              <a:rPr lang="fr-CH" dirty="0" err="1" smtClean="0"/>
              <a:t>Kurino</a:t>
            </a:r>
            <a:r>
              <a:rPr lang="fr-CH" dirty="0"/>
              <a:t/>
            </a:r>
            <a:br>
              <a:rPr lang="fr-CH" dirty="0"/>
            </a:br>
            <a:r>
              <a:rPr lang="fr-CH" dirty="0" smtClean="0"/>
              <a:t>	Stephan </a:t>
            </a:r>
            <a:r>
              <a:rPr lang="fr-CH" dirty="0" err="1" smtClean="0"/>
              <a:t>Bojinski</a:t>
            </a:r>
            <a:endParaRPr lang="fr-CH" dirty="0" smtClean="0"/>
          </a:p>
          <a:p>
            <a:pPr marL="0" indent="0">
              <a:buNone/>
            </a:pPr>
            <a:r>
              <a:rPr lang="fr-CH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355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smtClean="0"/>
              <a:t>OSCAR/Surface: </a:t>
            </a:r>
            <a:r>
              <a:rPr lang="fr-CH" dirty="0" smtClean="0">
                <a:hlinkClick r:id="rId3"/>
              </a:rPr>
              <a:t>http://oscar.wmo.int/surface</a:t>
            </a:r>
            <a:r>
              <a:rPr lang="fr-CH" dirty="0" smtClean="0"/>
              <a:t> </a:t>
            </a:r>
          </a:p>
          <a:p>
            <a:r>
              <a:rPr lang="fr-CH" dirty="0" smtClean="0"/>
              <a:t>OSCAR/</a:t>
            </a:r>
            <a:r>
              <a:rPr lang="fr-CH" dirty="0" err="1" smtClean="0"/>
              <a:t>Requirements</a:t>
            </a:r>
            <a:r>
              <a:rPr lang="fr-CH" dirty="0"/>
              <a:t>: </a:t>
            </a:r>
            <a:r>
              <a:rPr lang="fr-CH" dirty="0">
                <a:hlinkClick r:id="rId4"/>
              </a:rPr>
              <a:t>https://</a:t>
            </a:r>
            <a:r>
              <a:rPr lang="fr-CH" dirty="0" smtClean="0">
                <a:hlinkClick r:id="rId4"/>
              </a:rPr>
              <a:t>www.wmo-sat.info/oscar/observingrequirements</a:t>
            </a:r>
            <a:r>
              <a:rPr lang="fr-CH" dirty="0" smtClean="0"/>
              <a:t> </a:t>
            </a:r>
          </a:p>
          <a:p>
            <a:r>
              <a:rPr lang="fr-CH" dirty="0" smtClean="0"/>
              <a:t>WMO </a:t>
            </a:r>
            <a:r>
              <a:rPr lang="fr-CH" dirty="0" err="1" smtClean="0"/>
              <a:t>Space</a:t>
            </a:r>
            <a:r>
              <a:rPr lang="fr-CH" dirty="0" smtClean="0"/>
              <a:t> Programme: </a:t>
            </a:r>
            <a:r>
              <a:rPr lang="fr-CH" dirty="0" smtClean="0">
                <a:hlinkClick r:id="rId5"/>
              </a:rPr>
              <a:t>http://www.wmo.int/sat</a:t>
            </a:r>
            <a:endParaRPr lang="fr-CH" dirty="0" smtClean="0"/>
          </a:p>
          <a:p>
            <a:r>
              <a:rPr lang="fr-CH" dirty="0" smtClean="0">
                <a:hlinkClick r:id="rId6"/>
              </a:rPr>
              <a:t>WMO Vision for the Global </a:t>
            </a:r>
            <a:r>
              <a:rPr lang="fr-CH" dirty="0" err="1" smtClean="0">
                <a:hlinkClick r:id="rId6"/>
              </a:rPr>
              <a:t>Observing</a:t>
            </a:r>
            <a:r>
              <a:rPr lang="fr-CH" dirty="0" smtClean="0">
                <a:hlinkClick r:id="rId6"/>
              </a:rPr>
              <a:t> System in 2025</a:t>
            </a:r>
            <a:endParaRPr lang="fr-CH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2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wmo2016_powerpoint_standard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1"/>
          <p:cNvSpPr txBox="1">
            <a:spLocks/>
          </p:cNvSpPr>
          <p:nvPr/>
        </p:nvSpPr>
        <p:spPr bwMode="auto">
          <a:xfrm>
            <a:off x="457200" y="1992313"/>
            <a:ext cx="82296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4580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1042988" y="6453188"/>
            <a:ext cx="5510212" cy="3127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altLang="ja-JP" sz="1200" smtClean="0"/>
              <a:t>EUMETSAT Information Day, 2-3 March 2017, Podgorica, Montenegro</a:t>
            </a:r>
          </a:p>
        </p:txBody>
      </p:sp>
      <p:pic>
        <p:nvPicPr>
          <p:cNvPr id="24581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3333750"/>
            <a:ext cx="30765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角丸四角形 3"/>
          <p:cNvSpPr/>
          <p:nvPr/>
        </p:nvSpPr>
        <p:spPr>
          <a:xfrm>
            <a:off x="3733800" y="5715000"/>
            <a:ext cx="52578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accent6"/>
                </a:solidFill>
              </a:rPr>
              <a:t>Questions:</a:t>
            </a:r>
          </a:p>
          <a:p>
            <a:pPr algn="ctr">
              <a:defRPr/>
            </a:pPr>
            <a:r>
              <a:rPr lang="en-US" altLang="ja-JP" b="1" dirty="0" smtClean="0">
                <a:solidFill>
                  <a:schemeClr val="accent6"/>
                </a:solidFill>
              </a:rPr>
              <a:t>tkurino@wmo.int</a:t>
            </a:r>
            <a:endParaRPr lang="ja-JP" altLang="en-US" b="1" dirty="0" smtClean="0">
              <a:solidFill>
                <a:schemeClr val="accent6"/>
              </a:solidFill>
            </a:endParaRPr>
          </a:p>
        </p:txBody>
      </p:sp>
      <p:sp>
        <p:nvSpPr>
          <p:cNvPr id="7" name="円形吹き出し 9"/>
          <p:cNvSpPr/>
          <p:nvPr/>
        </p:nvSpPr>
        <p:spPr>
          <a:xfrm>
            <a:off x="1143000" y="2608263"/>
            <a:ext cx="1600200" cy="609600"/>
          </a:xfrm>
          <a:prstGeom prst="wedgeEllipseCallout">
            <a:avLst>
              <a:gd name="adj1" fmla="val 96145"/>
              <a:gd name="adj2" fmla="val 248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defRPr/>
            </a:pPr>
            <a:r>
              <a:rPr lang="en-US" altLang="ja-JP" b="1" dirty="0" smtClean="0">
                <a:solidFill>
                  <a:schemeClr val="accent6"/>
                </a:solidFill>
              </a:rPr>
              <a:t>7L30</a:t>
            </a:r>
            <a:endParaRPr lang="ja-JP" altLang="en-US" b="1" dirty="0" smtClean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4790257" y="2828070"/>
            <a:ext cx="3048000" cy="2204267"/>
            <a:chOff x="3072" y="2016"/>
            <a:chExt cx="1968" cy="1393"/>
          </a:xfrm>
        </p:grpSpPr>
        <p:sp>
          <p:nvSpPr>
            <p:cNvPr id="3075" name="Text Box 6"/>
            <p:cNvSpPr txBox="1">
              <a:spLocks noChangeArrowheads="1"/>
            </p:cNvSpPr>
            <p:nvPr/>
          </p:nvSpPr>
          <p:spPr bwMode="auto">
            <a:xfrm>
              <a:off x="3408" y="2884"/>
              <a:ext cx="1224" cy="525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Members agencies and programmes</a:t>
              </a:r>
            </a:p>
          </p:txBody>
        </p:sp>
        <p:sp>
          <p:nvSpPr>
            <p:cNvPr id="3076" name="AutoShape 18"/>
            <p:cNvSpPr>
              <a:spLocks noChangeArrowheads="1"/>
            </p:cNvSpPr>
            <p:nvPr/>
          </p:nvSpPr>
          <p:spPr bwMode="auto">
            <a:xfrm>
              <a:off x="3072" y="3009"/>
              <a:ext cx="288" cy="273"/>
            </a:xfrm>
            <a:prstGeom prst="leftArrow">
              <a:avLst>
                <a:gd name="adj1" fmla="val 30407"/>
                <a:gd name="adj2" fmla="val 2468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7" name="Rectangle 5"/>
            <p:cNvSpPr>
              <a:spLocks noChangeArrowheads="1"/>
            </p:cNvSpPr>
            <p:nvPr/>
          </p:nvSpPr>
          <p:spPr bwMode="auto">
            <a:xfrm>
              <a:off x="4944" y="2016"/>
              <a:ext cx="96" cy="1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sz="1800" smtClean="0">
                <a:solidFill>
                  <a:srgbClr val="000000"/>
                </a:solidFill>
              </a:endParaRPr>
            </a:p>
          </p:txBody>
        </p:sp>
        <p:sp>
          <p:nvSpPr>
            <p:cNvPr id="3078" name="AutoShape 18"/>
            <p:cNvSpPr>
              <a:spLocks noChangeArrowheads="1"/>
            </p:cNvSpPr>
            <p:nvPr/>
          </p:nvSpPr>
          <p:spPr bwMode="auto">
            <a:xfrm>
              <a:off x="4704" y="3039"/>
              <a:ext cx="336" cy="273"/>
            </a:xfrm>
            <a:prstGeom prst="leftArrow">
              <a:avLst>
                <a:gd name="adj1" fmla="val 30407"/>
                <a:gd name="adj2" fmla="val 2879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81" name="Text Box 5"/>
          <p:cNvSpPr txBox="1">
            <a:spLocks noChangeArrowheads="1"/>
          </p:cNvSpPr>
          <p:nvPr/>
        </p:nvSpPr>
        <p:spPr bwMode="auto">
          <a:xfrm>
            <a:off x="7067550" y="1855788"/>
            <a:ext cx="1752600" cy="1837939"/>
          </a:xfrm>
          <a:prstGeom prst="rect">
            <a:avLst/>
          </a:prstGeom>
          <a:solidFill>
            <a:srgbClr val="CCECFF"/>
          </a:solidFill>
          <a:ln w="12700">
            <a:solidFill>
              <a:srgbClr val="0000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en-GB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“Statement of Guidance”</a:t>
            </a:r>
          </a:p>
          <a:p>
            <a:pPr algn="ctr" eaLnBrk="1" hangingPunct="1">
              <a:lnSpc>
                <a:spcPct val="120000"/>
              </a:lnSpc>
              <a:buClrTx/>
              <a:buFontTx/>
              <a:buNone/>
            </a:pPr>
            <a:r>
              <a:rPr lang="en-GB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GB" altLang="en-US" sz="1600" b="1" dirty="0" smtClean="0">
                <a:solidFill>
                  <a:srgbClr val="000000"/>
                </a:solidFill>
                <a:cs typeface="Times New Roman" pitchFamily="18" charset="0"/>
              </a:rPr>
            </a:br>
            <a:r>
              <a:rPr lang="en-GB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Implementation Plan </a:t>
            </a:r>
            <a:r>
              <a:rPr lang="en-GB" altLang="en-US" sz="1600" dirty="0" smtClean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GB" altLang="en-US" sz="1600" dirty="0" err="1" smtClean="0">
                <a:solidFill>
                  <a:srgbClr val="000000"/>
                </a:solidFill>
                <a:cs typeface="Times New Roman" pitchFamily="18" charset="0"/>
              </a:rPr>
              <a:t>Actions,Recom</a:t>
            </a:r>
            <a:r>
              <a:rPr lang="en-GB" altLang="en-US" sz="1600" dirty="0" smtClean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442913" y="1390666"/>
            <a:ext cx="2112962" cy="1174751"/>
            <a:chOff x="384" y="1554"/>
            <a:chExt cx="1331" cy="740"/>
          </a:xfrm>
        </p:grpSpPr>
        <p:sp>
          <p:nvSpPr>
            <p:cNvPr id="3083" name="Text Box 4"/>
            <p:cNvSpPr txBox="1">
              <a:spLocks noChangeArrowheads="1"/>
            </p:cNvSpPr>
            <p:nvPr/>
          </p:nvSpPr>
          <p:spPr bwMode="auto">
            <a:xfrm>
              <a:off x="384" y="1554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  <p:sp>
          <p:nvSpPr>
            <p:cNvPr id="3084" name="Text Box 11"/>
            <p:cNvSpPr txBox="1">
              <a:spLocks noChangeArrowheads="1"/>
            </p:cNvSpPr>
            <p:nvPr/>
          </p:nvSpPr>
          <p:spPr bwMode="auto">
            <a:xfrm>
              <a:off x="480" y="1722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  <p:sp>
          <p:nvSpPr>
            <p:cNvPr id="3085" name="Text Box 12"/>
            <p:cNvSpPr txBox="1">
              <a:spLocks noChangeArrowheads="1"/>
            </p:cNvSpPr>
            <p:nvPr/>
          </p:nvSpPr>
          <p:spPr bwMode="auto">
            <a:xfrm>
              <a:off x="576" y="1893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  <p:sp>
          <p:nvSpPr>
            <p:cNvPr id="3086" name="Text Box 12"/>
            <p:cNvSpPr txBox="1">
              <a:spLocks noChangeArrowheads="1"/>
            </p:cNvSpPr>
            <p:nvPr/>
          </p:nvSpPr>
          <p:spPr bwMode="auto">
            <a:xfrm>
              <a:off x="672" y="2074"/>
              <a:ext cx="1043" cy="220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9144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1371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1828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GB" altLang="en-US" sz="1600" b="1" dirty="0" smtClean="0">
                  <a:solidFill>
                    <a:srgbClr val="000000"/>
                  </a:solidFill>
                  <a:cs typeface="Times New Roman" pitchFamily="18" charset="0"/>
                </a:rPr>
                <a:t>Requirements</a:t>
              </a:r>
            </a:p>
          </p:txBody>
        </p:sp>
      </p:grpSp>
      <p:grpSp>
        <p:nvGrpSpPr>
          <p:cNvPr id="3087" name="Group 15"/>
          <p:cNvGrpSpPr>
            <a:grpSpLocks/>
          </p:cNvGrpSpPr>
          <p:nvPr/>
        </p:nvGrpSpPr>
        <p:grpSpPr bwMode="auto">
          <a:xfrm>
            <a:off x="2023429" y="4222024"/>
            <a:ext cx="2620962" cy="2363788"/>
            <a:chOff x="943" y="1230"/>
            <a:chExt cx="1651" cy="1489"/>
          </a:xfrm>
        </p:grpSpPr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943" y="1298"/>
              <a:ext cx="1651" cy="1406"/>
            </a:xfrm>
            <a:prstGeom prst="rect">
              <a:avLst/>
            </a:prstGeom>
            <a:gradFill rotWithShape="1">
              <a:gsLst>
                <a:gs pos="0">
                  <a:srgbClr val="3399FF">
                    <a:alpha val="98000"/>
                  </a:srgbClr>
                </a:gs>
                <a:gs pos="100000">
                  <a:schemeClr val="bg1">
                    <a:alpha val="97000"/>
                  </a:scheme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es-AR" altLang="en-US" sz="14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89" name="Picture 1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1" y="2160"/>
              <a:ext cx="402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>
                      <a:alpha val="89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0" name="Picture 18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160"/>
              <a:ext cx="643" cy="559"/>
            </a:xfrm>
            <a:prstGeom prst="rect">
              <a:avLst/>
            </a:prstGeom>
            <a:solidFill>
              <a:srgbClr val="CC99FF">
                <a:alpha val="89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91" name="Picture 19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" y="1230"/>
              <a:ext cx="967" cy="1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99FF">
                      <a:alpha val="89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35780"/>
            <a:ext cx="9144000" cy="634082"/>
          </a:xfrm>
        </p:spPr>
        <p:txBody>
          <a:bodyPr>
            <a:noAutofit/>
          </a:bodyPr>
          <a:lstStyle/>
          <a:p>
            <a:r>
              <a:rPr lang="fr-CH" sz="3600" b="1" dirty="0" smtClean="0"/>
              <a:t>‘OSCAR/</a:t>
            </a:r>
            <a:r>
              <a:rPr lang="fr-CH" sz="3600" b="1" dirty="0" err="1" smtClean="0"/>
              <a:t>Space</a:t>
            </a:r>
            <a:r>
              <a:rPr lang="fr-CH" sz="3600" b="1" dirty="0" smtClean="0"/>
              <a:t>’ </a:t>
            </a:r>
            <a:r>
              <a:rPr lang="fr-CH" sz="3600" b="1" dirty="0" err="1" smtClean="0"/>
              <a:t>is</a:t>
            </a:r>
            <a:r>
              <a:rPr lang="fr-CH" sz="3600" b="1" dirty="0" smtClean="0"/>
              <a:t> a </a:t>
            </a:r>
            <a:r>
              <a:rPr lang="fr-CH" sz="3600" b="1" dirty="0" err="1" smtClean="0"/>
              <a:t>tool</a:t>
            </a:r>
            <a:r>
              <a:rPr lang="fr-CH" sz="3600" b="1" dirty="0" smtClean="0"/>
              <a:t> for ‘Gap </a:t>
            </a:r>
            <a:r>
              <a:rPr lang="fr-CH" sz="3600" b="1" dirty="0" err="1" smtClean="0"/>
              <a:t>Analysis</a:t>
            </a:r>
            <a:r>
              <a:rPr lang="fr-CH" sz="3600" b="1" dirty="0" smtClean="0"/>
              <a:t>’</a:t>
            </a:r>
            <a:endParaRPr lang="en-US" sz="36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2812764" y="2020182"/>
            <a:ext cx="4076939" cy="1756090"/>
            <a:chOff x="2799317" y="1952947"/>
            <a:chExt cx="4076939" cy="1756090"/>
          </a:xfrm>
        </p:grpSpPr>
        <p:sp>
          <p:nvSpPr>
            <p:cNvPr id="11" name="Oval 10"/>
            <p:cNvSpPr/>
            <p:nvPr/>
          </p:nvSpPr>
          <p:spPr>
            <a:xfrm>
              <a:off x="3538560" y="1952947"/>
              <a:ext cx="3337696" cy="1620069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2800" b="1" dirty="0" smtClean="0">
                  <a:solidFill>
                    <a:sysClr val="windowText" lastClr="000000"/>
                  </a:solidFill>
                </a:rPr>
                <a:t>Gap </a:t>
              </a:r>
              <a:r>
                <a:rPr lang="fr-CH" sz="2800" b="1" dirty="0" err="1" smtClean="0">
                  <a:solidFill>
                    <a:sysClr val="windowText" lastClr="000000"/>
                  </a:solidFill>
                </a:rPr>
                <a:t>Analysis</a:t>
              </a:r>
              <a:r>
                <a:rPr lang="fr-CH" sz="2800" b="1" dirty="0" smtClean="0">
                  <a:solidFill>
                    <a:sysClr val="windowText" lastClr="000000"/>
                  </a:solidFill>
                </a:rPr>
                <a:t> </a:t>
              </a:r>
              <a:endParaRPr lang="en-US" sz="2800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 rot="1867516">
              <a:off x="2799317" y="2132856"/>
              <a:ext cx="647700" cy="36004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19393309">
              <a:off x="2867084" y="3322533"/>
              <a:ext cx="647700" cy="386504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65499" y="3932638"/>
            <a:ext cx="437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 err="1" smtClean="0"/>
              <a:t>Database</a:t>
            </a:r>
            <a:r>
              <a:rPr lang="fr-CH" b="1" dirty="0" smtClean="0"/>
              <a:t> on the Global </a:t>
            </a:r>
            <a:r>
              <a:rPr lang="fr-CH" b="1" dirty="0" err="1"/>
              <a:t>O</a:t>
            </a:r>
            <a:r>
              <a:rPr lang="fr-CH" b="1" dirty="0" err="1" smtClean="0"/>
              <a:t>bserving</a:t>
            </a:r>
            <a:r>
              <a:rPr lang="fr-CH" b="1" dirty="0" smtClean="0"/>
              <a:t> System</a:t>
            </a:r>
            <a:endParaRPr lang="en-US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5013280" y="1148671"/>
            <a:ext cx="1635714" cy="8059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800" dirty="0" smtClean="0">
                <a:solidFill>
                  <a:sysClr val="windowText" lastClr="000000"/>
                </a:solidFill>
              </a:rPr>
              <a:t>Long-</a:t>
            </a:r>
            <a:r>
              <a:rPr lang="fr-CH" sz="1800" dirty="0" err="1" smtClean="0">
                <a:solidFill>
                  <a:sysClr val="windowText" lastClr="000000"/>
                </a:solidFill>
              </a:rPr>
              <a:t>term</a:t>
            </a:r>
            <a:r>
              <a:rPr lang="fr-CH" sz="1800" dirty="0" smtClean="0">
                <a:solidFill>
                  <a:sysClr val="windowText" lastClr="000000"/>
                </a:solidFill>
              </a:rPr>
              <a:t> WIGOS Vision</a:t>
            </a:r>
          </a:p>
          <a:p>
            <a:pPr algn="ctr"/>
            <a:r>
              <a:rPr lang="fr-CH" dirty="0" smtClean="0">
                <a:solidFill>
                  <a:sysClr val="windowText" lastClr="000000"/>
                </a:solidFill>
              </a:rPr>
              <a:t>2025 / 2040</a:t>
            </a:r>
            <a:endParaRPr lang="en-US" sz="1800" dirty="0">
              <a:solidFill>
                <a:sysClr val="windowText" lastClr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1928" y="2459038"/>
            <a:ext cx="1701078" cy="3631060"/>
            <a:chOff x="191928" y="2742808"/>
            <a:chExt cx="1701078" cy="3631060"/>
          </a:xfrm>
        </p:grpSpPr>
        <p:sp>
          <p:nvSpPr>
            <p:cNvPr id="27" name="Flowchart: Magnetic Disk 26"/>
            <p:cNvSpPr/>
            <p:nvPr/>
          </p:nvSpPr>
          <p:spPr>
            <a:xfrm>
              <a:off x="223485" y="5409389"/>
              <a:ext cx="1383666" cy="964479"/>
            </a:xfrm>
            <a:prstGeom prst="flowChartMagneticDisk">
              <a:avLst/>
            </a:prstGeom>
            <a:solidFill>
              <a:srgbClr val="FFC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dirty="0" smtClean="0">
                  <a:solidFill>
                    <a:schemeClr val="tx1"/>
                  </a:solidFill>
                </a:rPr>
                <a:t>OSCAR/ </a:t>
              </a:r>
              <a:br>
                <a:rPr lang="fr-CH" sz="1600" dirty="0" smtClean="0">
                  <a:solidFill>
                    <a:schemeClr val="tx1"/>
                  </a:solidFill>
                </a:rPr>
              </a:br>
              <a:r>
                <a:rPr lang="fr-CH" sz="1600" dirty="0" err="1" smtClean="0">
                  <a:solidFill>
                    <a:schemeClr val="tx1"/>
                  </a:solidFill>
                </a:rPr>
                <a:t>Space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Flowchart: Magnetic Disk 6"/>
            <p:cNvSpPr/>
            <p:nvPr/>
          </p:nvSpPr>
          <p:spPr>
            <a:xfrm>
              <a:off x="191928" y="2742808"/>
              <a:ext cx="1383666" cy="964479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</a:rPr>
                <a:t>OSCAR/ </a:t>
              </a:r>
              <a:r>
                <a:rPr lang="fr-CH" sz="1600" b="1" dirty="0" err="1" smtClean="0">
                  <a:solidFill>
                    <a:schemeClr val="tx1"/>
                  </a:solidFill>
                </a:rPr>
                <a:t>Requirements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Flowchart: Magnetic Disk 25"/>
            <p:cNvSpPr/>
            <p:nvPr/>
          </p:nvSpPr>
          <p:spPr>
            <a:xfrm>
              <a:off x="509340" y="4538218"/>
              <a:ext cx="1383666" cy="964479"/>
            </a:xfrm>
            <a:prstGeom prst="flowChartMagneticDisk">
              <a:avLst/>
            </a:prstGeom>
            <a:solidFill>
              <a:srgbClr val="FF0000"/>
            </a:solidFill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CH" sz="1600" b="1" dirty="0" smtClean="0">
                  <a:solidFill>
                    <a:schemeClr val="tx1"/>
                  </a:solidFill>
                </a:rPr>
                <a:t>OSCAR/ Surface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0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8480"/>
            <a:ext cx="8412480" cy="52117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CH" sz="4000" b="1" dirty="0"/>
              <a:t>14 WMO Application Areas</a:t>
            </a:r>
            <a:r>
              <a:rPr lang="fr-CH" sz="4000" b="1" dirty="0" smtClean="0"/>
              <a:t>:</a:t>
            </a:r>
          </a:p>
          <a:p>
            <a:pPr marL="0" indent="0">
              <a:buNone/>
            </a:pPr>
            <a:endParaRPr lang="fr-CH" dirty="0"/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accent2"/>
                </a:solidFill>
              </a:rPr>
              <a:t>- Global Numerical Weather Prediction</a:t>
            </a:r>
            <a:r>
              <a:rPr lang="en-US" altLang="en-US" dirty="0">
                <a:solidFill>
                  <a:schemeClr val="accent2"/>
                </a:solidFill>
              </a:rPr>
              <a:t/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- High-resolution </a:t>
            </a:r>
            <a:r>
              <a:rPr lang="en-US" altLang="en-US" dirty="0">
                <a:solidFill>
                  <a:schemeClr val="accent2"/>
                </a:solidFill>
              </a:rPr>
              <a:t>Numerical Weather Prediction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- </a:t>
            </a:r>
            <a:r>
              <a:rPr lang="en-US" altLang="en-US" dirty="0" err="1" smtClean="0">
                <a:solidFill>
                  <a:schemeClr val="accent2"/>
                </a:solidFill>
              </a:rPr>
              <a:t>Nowcasting</a:t>
            </a:r>
            <a:r>
              <a:rPr lang="en-US" altLang="en-US" dirty="0">
                <a:solidFill>
                  <a:schemeClr val="accent2"/>
                </a:solidFill>
              </a:rPr>
              <a:t/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- Sub-seasonal </a:t>
            </a:r>
            <a:r>
              <a:rPr lang="en-US" altLang="en-US" dirty="0">
                <a:solidFill>
                  <a:schemeClr val="accent2"/>
                </a:solidFill>
              </a:rPr>
              <a:t>to Longer-range Forecasting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- </a:t>
            </a:r>
            <a:r>
              <a:rPr lang="en-US" altLang="en-US" dirty="0" smtClean="0">
                <a:solidFill>
                  <a:srgbClr val="00B050"/>
                </a:solidFill>
              </a:rPr>
              <a:t>Forecasting </a:t>
            </a:r>
            <a:r>
              <a:rPr lang="en-US" altLang="en-US" dirty="0">
                <a:solidFill>
                  <a:srgbClr val="00B050"/>
                </a:solidFill>
              </a:rPr>
              <a:t>Atmospheric Composition </a:t>
            </a:r>
            <a:br>
              <a:rPr lang="en-US" altLang="en-US" dirty="0">
                <a:solidFill>
                  <a:srgbClr val="00B050"/>
                </a:solidFill>
              </a:rPr>
            </a:br>
            <a:r>
              <a:rPr lang="en-US" altLang="en-US" dirty="0" smtClean="0">
                <a:solidFill>
                  <a:srgbClr val="00B050"/>
                </a:solidFill>
              </a:rPr>
              <a:t>- Monitoring </a:t>
            </a:r>
            <a:r>
              <a:rPr lang="en-US" altLang="en-US" dirty="0">
                <a:solidFill>
                  <a:srgbClr val="00B050"/>
                </a:solidFill>
              </a:rPr>
              <a:t>Atmospheric Composition</a:t>
            </a:r>
            <a:br>
              <a:rPr lang="en-US" altLang="en-US" dirty="0">
                <a:solidFill>
                  <a:srgbClr val="00B050"/>
                </a:solidFill>
              </a:rPr>
            </a:br>
            <a:r>
              <a:rPr lang="en-US" altLang="en-US" dirty="0" smtClean="0">
                <a:solidFill>
                  <a:srgbClr val="00B050"/>
                </a:solidFill>
              </a:rPr>
              <a:t>- Atmospheric </a:t>
            </a:r>
            <a:r>
              <a:rPr lang="en-US" altLang="en-US" dirty="0">
                <a:solidFill>
                  <a:srgbClr val="00B050"/>
                </a:solidFill>
              </a:rPr>
              <a:t>Composition info </a:t>
            </a:r>
            <a:r>
              <a:rPr lang="en-US" altLang="en-US" dirty="0">
                <a:solidFill>
                  <a:srgbClr val="00B050"/>
                </a:solidFill>
                <a:sym typeface="Wingdings" pitchFamily="2" charset="2"/>
              </a:rPr>
              <a:t></a:t>
            </a:r>
            <a:r>
              <a:rPr lang="en-US" altLang="en-US" dirty="0">
                <a:solidFill>
                  <a:srgbClr val="00B050"/>
                </a:solidFill>
              </a:rPr>
              <a:t> services in urban and populated areas</a:t>
            </a:r>
            <a:br>
              <a:rPr lang="en-US" altLang="en-US" dirty="0">
                <a:solidFill>
                  <a:srgbClr val="00B050"/>
                </a:solidFill>
              </a:rPr>
            </a:br>
            <a:r>
              <a:rPr lang="en-US" altLang="en-US" dirty="0" smtClean="0">
                <a:solidFill>
                  <a:srgbClr val="00B050"/>
                </a:solidFill>
              </a:rPr>
              <a:t>- </a:t>
            </a:r>
            <a:r>
              <a:rPr lang="en-US" altLang="en-US" dirty="0" smtClean="0">
                <a:solidFill>
                  <a:schemeClr val="accent2"/>
                </a:solidFill>
              </a:rPr>
              <a:t>Ocean </a:t>
            </a:r>
            <a:r>
              <a:rPr lang="en-US" altLang="en-US" dirty="0">
                <a:solidFill>
                  <a:schemeClr val="accent2"/>
                </a:solidFill>
              </a:rPr>
              <a:t>Applications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- Aeronautical </a:t>
            </a:r>
            <a:r>
              <a:rPr lang="en-US" altLang="en-US" dirty="0">
                <a:solidFill>
                  <a:schemeClr val="accent2"/>
                </a:solidFill>
              </a:rPr>
              <a:t>Meteorology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- Agricultural </a:t>
            </a:r>
            <a:r>
              <a:rPr lang="en-US" altLang="en-US" dirty="0">
                <a:solidFill>
                  <a:schemeClr val="accent2"/>
                </a:solidFill>
              </a:rPr>
              <a:t>Meteorology 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- Hydrology</a:t>
            </a:r>
            <a:r>
              <a:rPr lang="en-US" altLang="en-US" dirty="0">
                <a:solidFill>
                  <a:schemeClr val="accent2"/>
                </a:solidFill>
              </a:rPr>
              <a:t/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- </a:t>
            </a:r>
            <a:r>
              <a:rPr lang="en-US" altLang="en-US" dirty="0" smtClean="0">
                <a:solidFill>
                  <a:srgbClr val="00B050"/>
                </a:solidFill>
              </a:rPr>
              <a:t>Climate </a:t>
            </a:r>
            <a:r>
              <a:rPr lang="en-US" altLang="en-US" dirty="0">
                <a:solidFill>
                  <a:srgbClr val="00B050"/>
                </a:solidFill>
              </a:rPr>
              <a:t>Monitoring (GCOS) [now including GFCS requirements] </a:t>
            </a:r>
            <a:br>
              <a:rPr lang="en-US" altLang="en-US" dirty="0">
                <a:solidFill>
                  <a:srgbClr val="00B050"/>
                </a:solidFill>
              </a:rPr>
            </a:br>
            <a:r>
              <a:rPr lang="en-US" altLang="en-US" dirty="0" smtClean="0">
                <a:solidFill>
                  <a:srgbClr val="00B050"/>
                </a:solidFill>
              </a:rPr>
              <a:t>- Climate </a:t>
            </a:r>
            <a:r>
              <a:rPr lang="en-US" altLang="en-US" dirty="0">
                <a:solidFill>
                  <a:srgbClr val="00B050"/>
                </a:solidFill>
              </a:rPr>
              <a:t>Applications</a:t>
            </a:r>
            <a:r>
              <a:rPr lang="en-US" altLang="en-US" dirty="0">
                <a:solidFill>
                  <a:schemeClr val="accent2"/>
                </a:solidFill>
              </a:rPr>
              <a:t/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 smtClean="0">
                <a:solidFill>
                  <a:schemeClr val="accent2"/>
                </a:solidFill>
              </a:rPr>
              <a:t>- Space Weather</a:t>
            </a:r>
          </a:p>
          <a:p>
            <a:pPr marL="0" indent="0">
              <a:buNone/>
            </a:pPr>
            <a:endParaRPr lang="fr-CH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dirty="0"/>
              <a:t>https://www.wmo-sat.info/oscar/requirements</a:t>
            </a: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42913" y="188640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3200" b="1" dirty="0" smtClean="0"/>
              <a:t>‘</a:t>
            </a:r>
            <a:r>
              <a:rPr lang="fr-CH" sz="3200" b="1" u="sng" dirty="0" smtClean="0"/>
              <a:t>OSCAR/</a:t>
            </a:r>
            <a:r>
              <a:rPr lang="fr-CH" sz="3200" b="1" u="sng" dirty="0" err="1" smtClean="0"/>
              <a:t>Requirements</a:t>
            </a:r>
            <a:r>
              <a:rPr lang="fr-CH" sz="3200" b="1" dirty="0" smtClean="0"/>
              <a:t>’ </a:t>
            </a:r>
            <a:r>
              <a:rPr lang="fr-CH" sz="3200" b="1" dirty="0" err="1" smtClean="0"/>
              <a:t>provides</a:t>
            </a:r>
            <a:r>
              <a:rPr lang="fr-CH" sz="3200" b="1" dirty="0" smtClean="0"/>
              <a:t>…..</a:t>
            </a:r>
            <a:endParaRPr lang="en-US" sz="3200" b="1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7115503" y="105104"/>
            <a:ext cx="1754177" cy="1142606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 smtClean="0">
                <a:solidFill>
                  <a:schemeClr val="tx1"/>
                </a:solidFill>
              </a:rPr>
              <a:t>OSCAR/ </a:t>
            </a:r>
            <a:r>
              <a:rPr lang="fr-CH" sz="1600" b="1" dirty="0" err="1" smtClean="0">
                <a:solidFill>
                  <a:schemeClr val="tx1"/>
                </a:solidFill>
              </a:rPr>
              <a:t>Requirements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6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/>
          </p:cNvSpPr>
          <p:nvPr>
            <p:ph type="title"/>
          </p:nvPr>
        </p:nvSpPr>
        <p:spPr>
          <a:xfrm>
            <a:off x="250824" y="188910"/>
            <a:ext cx="8713790" cy="7921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1" name="Shape 271"/>
          <p:cNvSpPr>
            <a:spLocks noGrp="1"/>
          </p:cNvSpPr>
          <p:nvPr>
            <p:ph type="body" idx="1"/>
          </p:nvPr>
        </p:nvSpPr>
        <p:spPr>
          <a:xfrm>
            <a:off x="250824" y="1052512"/>
            <a:ext cx="8713790" cy="489743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72" name="image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475" y="112490"/>
            <a:ext cx="9057789" cy="640719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4"/>
          <p:cNvSpPr txBox="1">
            <a:spLocks/>
          </p:cNvSpPr>
          <p:nvPr/>
        </p:nvSpPr>
        <p:spPr>
          <a:xfrm>
            <a:off x="5910270" y="7738"/>
            <a:ext cx="3192385" cy="634082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H" sz="2800" dirty="0" err="1" smtClean="0"/>
              <a:t>Looking</a:t>
            </a:r>
            <a:r>
              <a:rPr lang="fr-CH" sz="2800" dirty="0" smtClean="0"/>
              <a:t>-up variable: Wind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1296230" y="5621477"/>
            <a:ext cx="4572000" cy="113877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pPr marL="323850" lvl="1" defTabSz="579975">
              <a:spcBef>
                <a:spcPts val="600"/>
              </a:spcBef>
              <a:buSzPct val="100000"/>
              <a:defRPr sz="17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Spatial (horizontal and vertical) and temporal resolution, uncertainty, data latency, required coverage area, source, and level of confidence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911083" y="60114"/>
            <a:ext cx="1114098" cy="529330"/>
          </a:xfrm>
          <a:prstGeom prst="wedgeRoundRectCallout">
            <a:avLst>
              <a:gd name="adj1" fmla="val 3473"/>
              <a:gd name="adj2" fmla="val 84340"/>
              <a:gd name="adj3" fmla="val 16667"/>
            </a:avLst>
          </a:prstGeom>
          <a:solidFill>
            <a:srgbClr val="F8FE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</a:rPr>
              <a:t>Application Area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50824" y="30249"/>
            <a:ext cx="877614" cy="529330"/>
          </a:xfrm>
          <a:prstGeom prst="wedgeRoundRectCallout">
            <a:avLst>
              <a:gd name="adj1" fmla="val 144930"/>
              <a:gd name="adj2" fmla="val 78383"/>
              <a:gd name="adj3" fmla="val 16667"/>
            </a:avLst>
          </a:prstGeom>
          <a:solidFill>
            <a:srgbClr val="F8FE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Layer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251113" y="75884"/>
            <a:ext cx="1114098" cy="529330"/>
          </a:xfrm>
          <a:prstGeom prst="wedgeRoundRectCallout">
            <a:avLst>
              <a:gd name="adj1" fmla="val -50300"/>
              <a:gd name="adj2" fmla="val 98239"/>
              <a:gd name="adj3" fmla="val 16667"/>
            </a:avLst>
          </a:prstGeom>
          <a:solidFill>
            <a:srgbClr val="F8FEB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Uncertainty</a:t>
            </a:r>
            <a:endParaRPr lang="en-US" sz="1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4657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88" y="306168"/>
            <a:ext cx="8445062" cy="902522"/>
          </a:xfrm>
        </p:spPr>
        <p:txBody>
          <a:bodyPr>
            <a:normAutofit/>
          </a:bodyPr>
          <a:lstStyle/>
          <a:p>
            <a:r>
              <a:rPr lang="fr-CH" b="1" dirty="0" err="1" smtClean="0"/>
              <a:t>Requirements</a:t>
            </a:r>
            <a:r>
              <a:rPr lang="fr-CH" b="1" dirty="0" smtClean="0"/>
              <a:t> &amp; </a:t>
            </a:r>
            <a:r>
              <a:rPr lang="fr-CH" b="1" dirty="0" err="1"/>
              <a:t>I</a:t>
            </a:r>
            <a:r>
              <a:rPr lang="fr-CH" b="1" dirty="0" err="1" smtClean="0"/>
              <a:t>ntegration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0422"/>
            <a:ext cx="9144000" cy="473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22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>
          <a:xfrm>
            <a:off x="430213" y="148895"/>
            <a:ext cx="8335962" cy="661987"/>
          </a:xfrm>
        </p:spPr>
        <p:txBody>
          <a:bodyPr>
            <a:normAutofit/>
          </a:bodyPr>
          <a:lstStyle/>
          <a:p>
            <a:r>
              <a:rPr lang="en-US" altLang="en-US" sz="3600" b="1" dirty="0" smtClean="0"/>
              <a:t>OSCAR/Space</a:t>
            </a:r>
            <a:endParaRPr lang="en-US" altLang="en-US" sz="3200" b="1" dirty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780" y="1179499"/>
            <a:ext cx="8755118" cy="5090120"/>
          </a:xfrm>
        </p:spPr>
        <p:txBody>
          <a:bodyPr>
            <a:normAutofit fontScale="40000" lnSpcReduction="20000"/>
          </a:bodyPr>
          <a:lstStyle/>
          <a:p>
            <a:pPr marL="533400" lvl="2" indent="-533400">
              <a:buFont typeface="+mj-lt"/>
              <a:buAutoNum type="arabicPeriod"/>
            </a:pPr>
            <a:r>
              <a:rPr lang="en-US" altLang="en-US" sz="7000" b="1" dirty="0" smtClean="0">
                <a:latin typeface="Calibri" panose="020F0502020204030204" pitchFamily="34" charset="0"/>
              </a:rPr>
              <a:t>Factual information on satellites and instruments </a:t>
            </a:r>
            <a:r>
              <a:rPr lang="en-US" altLang="en-US" sz="7400" dirty="0" smtClean="0">
                <a:latin typeface="Calibri" panose="020F0502020204030204" pitchFamily="34" charset="0"/>
              </a:rPr>
              <a:t/>
            </a:r>
            <a:br>
              <a:rPr lang="en-US" altLang="en-US" sz="7400" dirty="0" smtClean="0">
                <a:latin typeface="Calibri" panose="020F0502020204030204" pitchFamily="34" charset="0"/>
              </a:rPr>
            </a:br>
            <a:r>
              <a:rPr lang="en-US" altLang="en-US" sz="5900" dirty="0" smtClean="0">
                <a:latin typeface="Calibri" panose="020F0502020204030204" pitchFamily="34" charset="0"/>
              </a:rPr>
              <a:t>(“</a:t>
            </a:r>
            <a:r>
              <a:rPr lang="en-US" altLang="en-US" sz="59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capabilities</a:t>
            </a:r>
            <a:r>
              <a:rPr lang="en-US" altLang="en-US" sz="5900" dirty="0" smtClean="0">
                <a:latin typeface="Calibri" panose="020F0502020204030204" pitchFamily="34" charset="0"/>
              </a:rPr>
              <a:t>”)</a:t>
            </a:r>
            <a:br>
              <a:rPr lang="en-US" altLang="en-US" sz="5900" dirty="0" smtClean="0">
                <a:latin typeface="Calibri" panose="020F0502020204030204" pitchFamily="34" charset="0"/>
              </a:rPr>
            </a:br>
            <a:endParaRPr lang="en-US" altLang="en-US" sz="5900" dirty="0" smtClean="0">
              <a:latin typeface="Calibri" panose="020F0502020204030204" pitchFamily="34" charset="0"/>
            </a:endParaRPr>
          </a:p>
          <a:p>
            <a:pPr marL="990600" lvl="3" indent="-533400"/>
            <a:r>
              <a:rPr lang="fr-CH" sz="7000" dirty="0"/>
              <a:t>81 </a:t>
            </a:r>
            <a:r>
              <a:rPr lang="fr-CH" sz="7000" dirty="0" err="1"/>
              <a:t>agencies</a:t>
            </a:r>
            <a:endParaRPr lang="fr-CH" sz="7000" dirty="0"/>
          </a:p>
          <a:p>
            <a:pPr marL="990600" lvl="3" indent="-533400"/>
            <a:r>
              <a:rPr lang="fr-CH" sz="7000" dirty="0" smtClean="0"/>
              <a:t>673 satellites</a:t>
            </a:r>
          </a:p>
          <a:p>
            <a:pPr marL="990600" lvl="3" indent="-533400"/>
            <a:r>
              <a:rPr lang="fr-CH" sz="7000" dirty="0" smtClean="0"/>
              <a:t>927 instruments</a:t>
            </a:r>
          </a:p>
          <a:p>
            <a:pPr marL="457200" lvl="1" indent="0">
              <a:buNone/>
            </a:pPr>
            <a:endParaRPr lang="fr-CH" altLang="en-US" sz="3400" dirty="0" smtClean="0">
              <a:latin typeface="Calibri" panose="020F0502020204030204" pitchFamily="34" charset="0"/>
            </a:endParaRPr>
          </a:p>
          <a:p>
            <a:pPr marL="800100" lvl="1" indent="-342900">
              <a:buFont typeface="+mj-lt"/>
              <a:buAutoNum type="arabicPeriod"/>
            </a:pPr>
            <a:endParaRPr lang="en-US" altLang="en-US" sz="3400" dirty="0" smtClean="0">
              <a:latin typeface="Calibri" panose="020F0502020204030204" pitchFamily="34" charset="0"/>
            </a:endParaRPr>
          </a:p>
          <a:p>
            <a:pPr marL="457200" indent="-457200">
              <a:buAutoNum type="arabicPeriod" startAt="2"/>
            </a:pPr>
            <a:r>
              <a:rPr lang="en-US" altLang="en-US" sz="7000" b="1" dirty="0" smtClean="0">
                <a:latin typeface="Calibri" panose="020F0502020204030204" pitchFamily="34" charset="0"/>
              </a:rPr>
              <a:t>Assessment of instruments, and gap analyses </a:t>
            </a:r>
            <a:r>
              <a:rPr lang="en-US" altLang="en-US" sz="6000" dirty="0" smtClean="0">
                <a:latin typeface="Calibri" panose="020F0502020204030204" pitchFamily="34" charset="0"/>
              </a:rPr>
              <a:t/>
            </a:r>
            <a:br>
              <a:rPr lang="en-US" altLang="en-US" sz="6000" dirty="0" smtClean="0">
                <a:latin typeface="Calibri" panose="020F0502020204030204" pitchFamily="34" charset="0"/>
              </a:rPr>
            </a:br>
            <a:r>
              <a:rPr lang="en-US" altLang="en-US" sz="6000" dirty="0" smtClean="0">
                <a:latin typeface="Calibri" panose="020F0502020204030204" pitchFamily="34" charset="0"/>
              </a:rPr>
              <a:t>(“</a:t>
            </a:r>
            <a:r>
              <a:rPr lang="en-US" altLang="en-US" sz="6000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analysis and review</a:t>
            </a:r>
            <a:r>
              <a:rPr lang="en-US" altLang="en-US" sz="6000" dirty="0" smtClean="0">
                <a:latin typeface="Calibri" panose="020F0502020204030204" pitchFamily="34" charset="0"/>
              </a:rPr>
              <a:t>”)</a:t>
            </a:r>
          </a:p>
          <a:p>
            <a:pPr marL="457200" lvl="1" indent="0">
              <a:buNone/>
            </a:pPr>
            <a:r>
              <a:rPr lang="en-US" altLang="en-US" sz="6000" dirty="0" smtClean="0">
                <a:latin typeface="Calibri" panose="020F0502020204030204" pitchFamily="34" charset="0"/>
              </a:rPr>
              <a:t>-	</a:t>
            </a:r>
            <a:r>
              <a:rPr lang="en-US" altLang="en-US" sz="5000" dirty="0" smtClean="0">
                <a:latin typeface="Calibri" panose="020F0502020204030204" pitchFamily="34" charset="0"/>
              </a:rPr>
              <a:t>Mapping instruments to measured variables </a:t>
            </a:r>
          </a:p>
          <a:p>
            <a:pPr marL="457200" lvl="1" indent="0">
              <a:buNone/>
            </a:pPr>
            <a:r>
              <a:rPr lang="en-US" altLang="en-US" sz="5000" dirty="0" smtClean="0">
                <a:latin typeface="Calibri" panose="020F0502020204030204" pitchFamily="34" charset="0"/>
              </a:rPr>
              <a:t>-	“Gap analysis” by measured variable, or by type of mission</a:t>
            </a:r>
          </a:p>
          <a:p>
            <a:pPr marL="457200" lvl="1" indent="0">
              <a:buNone/>
            </a:pPr>
            <a:endParaRPr lang="en-US" altLang="en-US" sz="3800" dirty="0" smtClean="0">
              <a:latin typeface="Calibri" panose="020F0502020204030204" pitchFamily="34" charset="0"/>
            </a:endParaRPr>
          </a:p>
        </p:txBody>
      </p:sp>
      <p:sp>
        <p:nvSpPr>
          <p:cNvPr id="4" name="Flowchart: Magnetic Disk 3"/>
          <p:cNvSpPr/>
          <p:nvPr/>
        </p:nvSpPr>
        <p:spPr>
          <a:xfrm>
            <a:off x="7579693" y="144673"/>
            <a:ext cx="1383666" cy="964479"/>
          </a:xfrm>
          <a:prstGeom prst="flowChartMagneticDisk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smtClean="0">
                <a:solidFill>
                  <a:schemeClr val="tx1"/>
                </a:solidFill>
              </a:rPr>
              <a:t>OSCAR/ </a:t>
            </a:r>
            <a:br>
              <a:rPr lang="fr-CH" sz="1600" dirty="0" smtClean="0">
                <a:solidFill>
                  <a:schemeClr val="tx1"/>
                </a:solidFill>
              </a:rPr>
            </a:br>
            <a:r>
              <a:rPr lang="fr-CH" sz="1600" dirty="0" err="1" smtClean="0">
                <a:solidFill>
                  <a:schemeClr val="tx1"/>
                </a:solidFill>
              </a:rPr>
              <a:t>Space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59" y="1251364"/>
            <a:ext cx="1504876" cy="145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486" y="57239"/>
            <a:ext cx="8335962" cy="661987"/>
          </a:xfrm>
        </p:spPr>
        <p:txBody>
          <a:bodyPr/>
          <a:lstStyle/>
          <a:p>
            <a:r>
              <a:rPr lang="fr-CH" sz="3600" b="1" dirty="0" smtClean="0"/>
              <a:t>(Part 1) </a:t>
            </a:r>
            <a:r>
              <a:rPr lang="fr-CH" sz="3600" b="1" dirty="0" err="1" smtClean="0"/>
              <a:t>Looking</a:t>
            </a:r>
            <a:r>
              <a:rPr lang="fr-CH" sz="3600" b="1" dirty="0" smtClean="0"/>
              <a:t>-up information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291" y="762001"/>
            <a:ext cx="3962400" cy="19811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fr-CH" sz="2000" dirty="0" smtClean="0"/>
              <a:t>Name, </a:t>
            </a:r>
            <a:r>
              <a:rPr lang="fr-CH" sz="2000" dirty="0" err="1" smtClean="0"/>
              <a:t>purpose</a:t>
            </a:r>
            <a:endParaRPr lang="fr-CH" sz="2000" dirty="0"/>
          </a:p>
          <a:p>
            <a:r>
              <a:rPr lang="fr-CH" sz="2000" dirty="0" smtClean="0"/>
              <a:t>Mass, power</a:t>
            </a:r>
          </a:p>
          <a:p>
            <a:r>
              <a:rPr lang="fr-CH" sz="2000" dirty="0" err="1" smtClean="0"/>
              <a:t>Orbit</a:t>
            </a:r>
            <a:r>
              <a:rPr lang="fr-CH" sz="2000" dirty="0" smtClean="0"/>
              <a:t>  (type, </a:t>
            </a:r>
            <a:r>
              <a:rPr lang="fr-CH" sz="2000" dirty="0" err="1" smtClean="0"/>
              <a:t>alt</a:t>
            </a:r>
            <a:r>
              <a:rPr lang="fr-CH" sz="2000" dirty="0" smtClean="0"/>
              <a:t>, ECT, longitude)</a:t>
            </a:r>
          </a:p>
          <a:p>
            <a:r>
              <a:rPr lang="fr-CH" sz="2000" dirty="0" err="1" smtClean="0"/>
              <a:t>Launch</a:t>
            </a:r>
            <a:r>
              <a:rPr lang="fr-CH" sz="2000" dirty="0" smtClean="0"/>
              <a:t> date, end date, </a:t>
            </a:r>
            <a:r>
              <a:rPr lang="fr-CH" sz="2000" dirty="0" err="1" smtClean="0"/>
              <a:t>status</a:t>
            </a:r>
            <a:endParaRPr lang="fr-CH" sz="2000" dirty="0" smtClean="0"/>
          </a:p>
          <a:p>
            <a:r>
              <a:rPr lang="fr-CH" sz="2000" dirty="0" smtClean="0"/>
              <a:t>Data </a:t>
            </a:r>
            <a:r>
              <a:rPr lang="fr-CH" sz="2000" dirty="0" err="1" smtClean="0"/>
              <a:t>access</a:t>
            </a:r>
            <a:r>
              <a:rPr lang="fr-CH" sz="2000" dirty="0" smtClean="0"/>
              <a:t>, </a:t>
            </a:r>
            <a:r>
              <a:rPr lang="fr-CH" sz="2000" dirty="0" err="1" smtClean="0"/>
              <a:t>telecom</a:t>
            </a:r>
            <a:r>
              <a:rPr lang="fr-CH" sz="2000" dirty="0" smtClean="0"/>
              <a:t> </a:t>
            </a:r>
            <a:r>
              <a:rPr lang="fr-CH" sz="2000" dirty="0" err="1" smtClean="0"/>
              <a:t>frequencies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810324" y="2286000"/>
            <a:ext cx="1600767" cy="52322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800" b="1" dirty="0" smtClean="0">
                <a:solidFill>
                  <a:prstClr val="black"/>
                </a:solidFill>
                <a:latin typeface="Calibri"/>
              </a:rPr>
              <a:t>Satellite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2" name="Elbow Connector 11"/>
          <p:cNvCxnSpPr/>
          <p:nvPr/>
        </p:nvCxnSpPr>
        <p:spPr>
          <a:xfrm>
            <a:off x="515491" y="1524000"/>
            <a:ext cx="416258" cy="37430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1394633" y="2133600"/>
            <a:ext cx="416258" cy="37430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1749" y="1748135"/>
            <a:ext cx="17526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400" b="1" dirty="0" smtClean="0">
                <a:solidFill>
                  <a:prstClr val="black"/>
                </a:solidFill>
                <a:latin typeface="Calibri"/>
              </a:rPr>
              <a:t>Programme</a:t>
            </a:r>
            <a:endParaRPr lang="en-US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0691" y="1143000"/>
            <a:ext cx="17526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800" b="1" dirty="0" smtClean="0">
                <a:solidFill>
                  <a:srgbClr val="FFFF00"/>
                </a:solidFill>
                <a:latin typeface="Calibri"/>
              </a:rPr>
              <a:t>Agency</a:t>
            </a:r>
            <a:endParaRPr lang="en-US" b="1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10891" y="3962399"/>
            <a:ext cx="222237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FontTx/>
              <a:buNone/>
            </a:pPr>
            <a:r>
              <a:rPr lang="fr-CH" sz="2800" b="1" dirty="0" smtClean="0">
                <a:solidFill>
                  <a:prstClr val="black"/>
                </a:solidFill>
                <a:latin typeface="Calibri"/>
              </a:rPr>
              <a:t>Instruments</a:t>
            </a:r>
            <a:endParaRPr lang="en-US" sz="28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091" y="4431336"/>
            <a:ext cx="811213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4630291" y="4038599"/>
            <a:ext cx="3810000" cy="2362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fr-CH" sz="2000" dirty="0" smtClean="0">
                <a:solidFill>
                  <a:prstClr val="black"/>
                </a:solidFill>
              </a:rPr>
              <a:t>Name, </a:t>
            </a:r>
            <a:r>
              <a:rPr lang="fr-CH" sz="2000" dirty="0" err="1" smtClean="0">
                <a:solidFill>
                  <a:prstClr val="black"/>
                </a:solidFill>
              </a:rPr>
              <a:t>purpose</a:t>
            </a:r>
            <a:endParaRPr lang="fr-CH" sz="2000" dirty="0">
              <a:solidFill>
                <a:prstClr val="black"/>
              </a:solidFill>
            </a:endParaRPr>
          </a:p>
          <a:p>
            <a:pPr>
              <a:buClrTx/>
            </a:pPr>
            <a:r>
              <a:rPr lang="fr-CH" sz="2000" dirty="0" smtClean="0">
                <a:solidFill>
                  <a:prstClr val="black"/>
                </a:solidFill>
              </a:rPr>
              <a:t>Mass, power</a:t>
            </a:r>
          </a:p>
          <a:p>
            <a:pPr>
              <a:buClrTx/>
            </a:pPr>
            <a:r>
              <a:rPr lang="fr-CH" sz="2000" dirty="0" smtClean="0">
                <a:solidFill>
                  <a:prstClr val="black"/>
                </a:solidFill>
              </a:rPr>
              <a:t>Type, description, scan mode</a:t>
            </a:r>
          </a:p>
          <a:p>
            <a:pPr>
              <a:buClrTx/>
            </a:pPr>
            <a:r>
              <a:rPr lang="fr-CH" sz="2000" dirty="0" err="1" smtClean="0">
                <a:solidFill>
                  <a:prstClr val="black"/>
                </a:solidFill>
              </a:rPr>
              <a:t>Resolution</a:t>
            </a:r>
            <a:r>
              <a:rPr lang="fr-CH" sz="2000" dirty="0" smtClean="0">
                <a:solidFill>
                  <a:prstClr val="black"/>
                </a:solidFill>
              </a:rPr>
              <a:t>, FOV,  </a:t>
            </a:r>
            <a:r>
              <a:rPr lang="fr-CH" sz="2000" dirty="0" err="1" smtClean="0">
                <a:solidFill>
                  <a:prstClr val="black"/>
                </a:solidFill>
              </a:rPr>
              <a:t>coverage</a:t>
            </a:r>
            <a:endParaRPr lang="fr-CH" sz="2000" dirty="0" smtClean="0">
              <a:solidFill>
                <a:prstClr val="black"/>
              </a:solidFill>
            </a:endParaRPr>
          </a:p>
          <a:p>
            <a:pPr>
              <a:buClrTx/>
            </a:pPr>
            <a:r>
              <a:rPr lang="fr-CH" sz="2000" dirty="0" err="1" smtClean="0">
                <a:solidFill>
                  <a:prstClr val="black"/>
                </a:solidFill>
              </a:rPr>
              <a:t>Status</a:t>
            </a:r>
            <a:endParaRPr lang="fr-CH" sz="2000" dirty="0" smtClean="0">
              <a:solidFill>
                <a:prstClr val="black"/>
              </a:solidFill>
            </a:endParaRPr>
          </a:p>
          <a:p>
            <a:pPr>
              <a:buClrTx/>
            </a:pPr>
            <a:r>
              <a:rPr lang="fr-CH" sz="2000" dirty="0" smtClean="0">
                <a:solidFill>
                  <a:prstClr val="black"/>
                </a:solidFill>
              </a:rPr>
              <a:t>Spectral </a:t>
            </a:r>
            <a:r>
              <a:rPr lang="fr-CH" sz="2000" dirty="0" err="1" smtClean="0">
                <a:solidFill>
                  <a:prstClr val="black"/>
                </a:solidFill>
              </a:rPr>
              <a:t>characteristics</a:t>
            </a:r>
            <a:endParaRPr lang="en-US" sz="2000" dirty="0">
              <a:solidFill>
                <a:prstClr val="black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420491" y="2809220"/>
            <a:ext cx="2743200" cy="1153179"/>
            <a:chOff x="2743200" y="2809220"/>
            <a:chExt cx="2743200" cy="1153179"/>
          </a:xfrm>
        </p:grpSpPr>
        <p:sp>
          <p:nvSpPr>
            <p:cNvPr id="33" name="Up-Down Arrow 32"/>
            <p:cNvSpPr/>
            <p:nvPr/>
          </p:nvSpPr>
          <p:spPr>
            <a:xfrm>
              <a:off x="3124200" y="2809220"/>
              <a:ext cx="262768" cy="1153179"/>
            </a:xfrm>
            <a:prstGeom prst="upDownArrow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endParaRPr lang="en-US" sz="1800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3200" y="3134380"/>
              <a:ext cx="2743200" cy="52322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</a:pPr>
              <a:r>
                <a:rPr lang="fr-CH" sz="2800" b="1" dirty="0" err="1" smtClean="0">
                  <a:solidFill>
                    <a:prstClr val="black"/>
                  </a:solidFill>
                  <a:latin typeface="Calibri"/>
                </a:rPr>
                <a:t>Payload</a:t>
              </a:r>
              <a:r>
                <a:rPr lang="fr-CH" sz="2800" b="1" dirty="0" smtClean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fr-CH" sz="2800" b="1" dirty="0" err="1" smtClean="0">
                  <a:solidFill>
                    <a:prstClr val="black"/>
                  </a:solidFill>
                  <a:latin typeface="Calibri"/>
                </a:rPr>
                <a:t>status</a:t>
              </a:r>
              <a:endParaRPr lang="en-US" sz="28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278560" y="2885420"/>
            <a:ext cx="3314131" cy="848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fr-CH" sz="2000" dirty="0" smtClean="0">
                <a:solidFill>
                  <a:prstClr val="black"/>
                </a:solidFill>
              </a:rPr>
              <a:t>Instrument </a:t>
            </a:r>
            <a:r>
              <a:rPr lang="fr-CH" sz="2000" dirty="0" err="1" smtClean="0">
                <a:solidFill>
                  <a:prstClr val="black"/>
                </a:solidFill>
              </a:rPr>
              <a:t>status</a:t>
            </a:r>
            <a:r>
              <a:rPr lang="fr-CH" sz="2000" dirty="0" smtClean="0">
                <a:solidFill>
                  <a:prstClr val="black"/>
                </a:solidFill>
              </a:rPr>
              <a:t>, dates</a:t>
            </a:r>
          </a:p>
          <a:p>
            <a:pPr>
              <a:buClrTx/>
            </a:pPr>
            <a:r>
              <a:rPr lang="fr-CH" sz="2000" dirty="0" smtClean="0">
                <a:solidFill>
                  <a:prstClr val="black"/>
                </a:solidFill>
              </a:rPr>
              <a:t>Link to calibration </a:t>
            </a:r>
            <a:r>
              <a:rPr lang="fr-CH" sz="2000" dirty="0" err="1" smtClean="0">
                <a:solidFill>
                  <a:prstClr val="black"/>
                </a:solidFill>
              </a:rPr>
              <a:t>events</a:t>
            </a:r>
            <a:endParaRPr lang="fr-CH" sz="20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7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34" grpId="0" animBg="1"/>
    </p:bldLst>
  </p:timing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2366</TotalTime>
  <Words>1067</Words>
  <Application>Microsoft Office PowerPoint</Application>
  <PresentationFormat>On-screen Show (4:3)</PresentationFormat>
  <Paragraphs>333</Paragraphs>
  <Slides>34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WMO_WHITE_Powerpoint_en_fr</vt:lpstr>
      <vt:lpstr>A Sustainable Maintenance/Validation Scheme for OSCAR/Space Database</vt:lpstr>
      <vt:lpstr>What is OSCAR</vt:lpstr>
      <vt:lpstr>WMO Observing System Capability Analysis and Review tool (OSCAR) </vt:lpstr>
      <vt:lpstr>‘OSCAR/Space’ is a tool for ‘Gap Analysis’</vt:lpstr>
      <vt:lpstr>PowerPoint Presentation</vt:lpstr>
      <vt:lpstr>PowerPoint Presentation</vt:lpstr>
      <vt:lpstr>Requirements &amp; Integration</vt:lpstr>
      <vt:lpstr>OSCAR/Space</vt:lpstr>
      <vt:lpstr>(Part 1) Looking-up information</vt:lpstr>
      <vt:lpstr>OSCAR/Space: Home</vt:lpstr>
      <vt:lpstr>Satellite Programmes </vt:lpstr>
      <vt:lpstr>Satellite Programmes: ISRO, active programmes  </vt:lpstr>
      <vt:lpstr>Satellite: INSAT-3DR</vt:lpstr>
      <vt:lpstr>Payload status, Calibration events Example: Metop-A</vt:lpstr>
      <vt:lpstr>Payload status, Calibration events Example: Metop-A</vt:lpstr>
      <vt:lpstr>Payload status, Calibration events Example: Metop-A</vt:lpstr>
      <vt:lpstr>for Frequency management</vt:lpstr>
      <vt:lpstr>Information for frequency management</vt:lpstr>
      <vt:lpstr>PowerPoint Presentation</vt:lpstr>
      <vt:lpstr>Frequency information: Jason-3</vt:lpstr>
      <vt:lpstr>(Part 2) Assessments: Gap Analyses</vt:lpstr>
      <vt:lpstr>Instrument-variable mapping principle</vt:lpstr>
      <vt:lpstr>‘OSCAR/Space’ is a tool for ‘Gap Analysis’</vt:lpstr>
      <vt:lpstr>About the Gap Analysis</vt:lpstr>
      <vt:lpstr>Instrument menu: Filters</vt:lpstr>
      <vt:lpstr>Instrument: ASCAT</vt:lpstr>
      <vt:lpstr>Gap analysis </vt:lpstr>
      <vt:lpstr>Gap analysis </vt:lpstr>
      <vt:lpstr>Maintenance and Support: Outlook </vt:lpstr>
      <vt:lpstr>Maintenance and Support Concept for OSCAR/Space v2.0</vt:lpstr>
      <vt:lpstr>Concluding Remarks</vt:lpstr>
      <vt:lpstr>Contact details</vt:lpstr>
      <vt:lpstr>References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 Bojinski</dc:creator>
  <cp:lastModifiedBy>Toshiyuki Kurino</cp:lastModifiedBy>
  <cp:revision>205</cp:revision>
  <cp:lastPrinted>2017-02-02T22:15:30Z</cp:lastPrinted>
  <dcterms:created xsi:type="dcterms:W3CDTF">2016-05-31T13:42:48Z</dcterms:created>
  <dcterms:modified xsi:type="dcterms:W3CDTF">2017-03-21T18:18:05Z</dcterms:modified>
</cp:coreProperties>
</file>