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16"/>
  </p:notesMasterIdLst>
  <p:handoutMasterIdLst>
    <p:handoutMasterId r:id="rId17"/>
  </p:handoutMasterIdLst>
  <p:sldIdLst>
    <p:sldId id="551" r:id="rId2"/>
    <p:sldId id="951" r:id="rId3"/>
    <p:sldId id="949" r:id="rId4"/>
    <p:sldId id="950" r:id="rId5"/>
    <p:sldId id="954" r:id="rId6"/>
    <p:sldId id="956" r:id="rId7"/>
    <p:sldId id="952" r:id="rId8"/>
    <p:sldId id="823" r:id="rId9"/>
    <p:sldId id="953" r:id="rId10"/>
    <p:sldId id="944" r:id="rId11"/>
    <p:sldId id="947" r:id="rId12"/>
    <p:sldId id="945" r:id="rId13"/>
    <p:sldId id="946" r:id="rId14"/>
    <p:sldId id="948" r:id="rId15"/>
  </p:sldIdLst>
  <p:sldSz cx="9906000" cy="6858000" type="A4"/>
  <p:notesSz cx="70104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6837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3673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0508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7346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4180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1018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197853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4689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4">
          <p15:clr>
            <a:srgbClr val="A4A3A4"/>
          </p15:clr>
        </p15:guide>
        <p15:guide id="2" orient="horz" pos="1411">
          <p15:clr>
            <a:srgbClr val="A4A3A4"/>
          </p15:clr>
        </p15:guide>
        <p15:guide id="3" orient="horz" pos="2715">
          <p15:clr>
            <a:srgbClr val="A4A3A4"/>
          </p15:clr>
        </p15:guide>
        <p15:guide id="4" orient="horz" pos="2389">
          <p15:clr>
            <a:srgbClr val="A4A3A4"/>
          </p15:clr>
        </p15:guide>
        <p15:guide id="5" orient="horz" pos="2064">
          <p15:clr>
            <a:srgbClr val="A4A3A4"/>
          </p15:clr>
        </p15:guide>
        <p15:guide id="6" orient="horz" pos="1735">
          <p15:clr>
            <a:srgbClr val="A4A3A4"/>
          </p15:clr>
        </p15:guide>
        <p15:guide id="7" orient="horz" pos="3369">
          <p15:clr>
            <a:srgbClr val="A4A3A4"/>
          </p15:clr>
        </p15:guide>
        <p15:guide id="8" orient="horz" pos="3699">
          <p15:clr>
            <a:srgbClr val="A4A3A4"/>
          </p15:clr>
        </p15:guide>
        <p15:guide id="9" pos="4214">
          <p15:clr>
            <a:srgbClr val="A4A3A4"/>
          </p15:clr>
        </p15:guide>
        <p15:guide id="10" pos="358">
          <p15:clr>
            <a:srgbClr val="A4A3A4"/>
          </p15:clr>
        </p15:guide>
        <p15:guide id="11" pos="912">
          <p15:clr>
            <a:srgbClr val="A4A3A4"/>
          </p15:clr>
        </p15:guide>
        <p15:guide id="12" pos="4879">
          <p15:clr>
            <a:srgbClr val="A4A3A4"/>
          </p15:clr>
        </p15:guide>
        <p15:guide id="13" pos="5556">
          <p15:clr>
            <a:srgbClr val="A4A3A4"/>
          </p15:clr>
        </p15:guide>
        <p15:guide id="14" pos="1424">
          <p15:clr>
            <a:srgbClr val="A4A3A4"/>
          </p15:clr>
        </p15:guide>
        <p15:guide id="15" pos="402">
          <p15:clr>
            <a:srgbClr val="A4A3A4"/>
          </p15:clr>
        </p15:guide>
        <p15:guide id="16" pos="17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52A7"/>
    <a:srgbClr val="A2DADE"/>
    <a:srgbClr val="4E0B55"/>
    <a:srgbClr val="EE2D24"/>
    <a:srgbClr val="3333FF"/>
    <a:srgbClr val="FF9900"/>
    <a:srgbClr val="009900"/>
    <a:srgbClr val="C7A775"/>
    <a:srgbClr val="00B5EF"/>
    <a:srgbClr val="CDE3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90" autoAdjust="0"/>
    <p:restoredTop sz="85323" autoAdjust="0"/>
  </p:normalViewPr>
  <p:slideViewPr>
    <p:cSldViewPr snapToGrid="0">
      <p:cViewPr varScale="1">
        <p:scale>
          <a:sx n="62" d="100"/>
          <a:sy n="62" d="100"/>
        </p:scale>
        <p:origin x="432" y="72"/>
      </p:cViewPr>
      <p:guideLst>
        <p:guide orient="horz" pos="1164"/>
        <p:guide orient="horz" pos="1411"/>
        <p:guide orient="horz" pos="2715"/>
        <p:guide orient="horz" pos="2389"/>
        <p:guide orient="horz" pos="2064"/>
        <p:guide orient="horz" pos="1735"/>
        <p:guide orient="horz" pos="3369"/>
        <p:guide orient="horz" pos="3699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1506" y="-78"/>
      </p:cViewPr>
      <p:guideLst>
        <p:guide orient="horz" pos="2928"/>
        <p:guide pos="2207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024396" y="0"/>
            <a:ext cx="10227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9BDA86A5-C3F8-4600-8CE3-C04B72EF9C2F}" type="datetime4">
              <a:rPr lang="en-GB" smtClean="0"/>
              <a:pPr>
                <a:defRPr/>
              </a:pPr>
              <a:t>23 March 2017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4302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859562" y="9104302"/>
            <a:ext cx="1875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173C6697-A4F6-43B0-B68C-324E1280CAF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871661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11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283" y="0"/>
            <a:ext cx="303711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F3C147A-0D2F-4A49-8F4F-33980B94F1F7}" type="datetime4">
              <a:rPr lang="en-GB" smtClean="0"/>
              <a:pPr>
                <a:defRPr/>
              </a:pPr>
              <a:t>23 March 2017</a:t>
            </a:fld>
            <a:endParaRPr lang="de-DE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695325"/>
            <a:ext cx="503555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829" y="4414824"/>
            <a:ext cx="5144742" cy="418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135"/>
            <a:ext cx="3037117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283" y="8831135"/>
            <a:ext cx="3037117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23812D3-E89D-4B71-A037-BF846B8DE29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64514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683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367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50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34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4180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018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853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689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FB869D-7AE8-45BD-AD5A-D0DA05E60C73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95325"/>
            <a:ext cx="5035550" cy="348615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4E8CFAD-6A94-4CB7-B32D-926ACF4E508E}" type="datetime4">
              <a:rPr lang="en-GB" smtClean="0"/>
              <a:pPr>
                <a:defRPr/>
              </a:pPr>
              <a:t>23 March 2017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5515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F3C147A-0D2F-4A49-8F4F-33980B94F1F7}" type="datetime4">
              <a:rPr lang="en-GB" smtClean="0"/>
              <a:pPr>
                <a:defRPr/>
              </a:pPr>
              <a:t>23 March 2017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3812D3-E89D-4B71-A037-BF846B8DE299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5092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694004"/>
            <a:ext cx="84201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429125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8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6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57346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64"/>
            <a:ext cx="4762500" cy="1933575"/>
          </a:xfrm>
          <a:prstGeom prst="rect">
            <a:avLst/>
          </a:prstGeom>
          <a:noFill/>
        </p:spPr>
      </p:pic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5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6837" indent="0">
              <a:buNone/>
              <a:defRPr sz="2800"/>
            </a:lvl2pPr>
            <a:lvl3pPr marL="913673" indent="0">
              <a:buNone/>
              <a:defRPr sz="2300"/>
            </a:lvl3pPr>
            <a:lvl4pPr marL="1370508" indent="0">
              <a:buNone/>
              <a:defRPr sz="2000"/>
            </a:lvl4pPr>
            <a:lvl5pPr marL="1827346" indent="0">
              <a:buNone/>
              <a:defRPr sz="2000"/>
            </a:lvl5pPr>
            <a:lvl6pPr marL="2284180" indent="0">
              <a:buNone/>
              <a:defRPr sz="2000"/>
            </a:lvl6pPr>
            <a:lvl7pPr marL="2741018" indent="0">
              <a:buNone/>
              <a:defRPr sz="2000"/>
            </a:lvl7pPr>
            <a:lvl8pPr marL="3197853" indent="0">
              <a:buNone/>
              <a:defRPr sz="2000"/>
            </a:lvl8pPr>
            <a:lvl9pPr marL="3654689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49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6837" indent="0">
              <a:buNone/>
              <a:defRPr sz="1200"/>
            </a:lvl2pPr>
            <a:lvl3pPr marL="913673" indent="0">
              <a:buNone/>
              <a:defRPr sz="1100"/>
            </a:lvl3pPr>
            <a:lvl4pPr marL="1370508" indent="0">
              <a:buNone/>
              <a:defRPr sz="900"/>
            </a:lvl4pPr>
            <a:lvl5pPr marL="1827346" indent="0">
              <a:buNone/>
              <a:defRPr sz="900"/>
            </a:lvl5pPr>
            <a:lvl6pPr marL="2284180" indent="0">
              <a:buNone/>
              <a:defRPr sz="900"/>
            </a:lvl6pPr>
            <a:lvl7pPr marL="2741018" indent="0">
              <a:buNone/>
              <a:defRPr sz="900"/>
            </a:lvl7pPr>
            <a:lvl8pPr marL="3197853" indent="0">
              <a:buNone/>
              <a:defRPr sz="900"/>
            </a:lvl8pPr>
            <a:lvl9pPr marL="365468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63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63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6212"/>
            <a:ext cx="8915400" cy="6187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31220"/>
            <a:ext cx="8915400" cy="555665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300" b="1"/>
            </a:lvl1pPr>
            <a:lvl2pPr>
              <a:defRPr sz="2000" b="1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4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83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6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5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3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1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0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78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46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64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6837" indent="0">
              <a:buNone/>
              <a:defRPr sz="2000" b="1"/>
            </a:lvl2pPr>
            <a:lvl3pPr marL="913673" indent="0">
              <a:buNone/>
              <a:defRPr sz="1800" b="1"/>
            </a:lvl3pPr>
            <a:lvl4pPr marL="1370508" indent="0">
              <a:buNone/>
              <a:defRPr sz="1600" b="1"/>
            </a:lvl4pPr>
            <a:lvl5pPr marL="1827346" indent="0">
              <a:buNone/>
              <a:defRPr sz="1600" b="1"/>
            </a:lvl5pPr>
            <a:lvl6pPr marL="2284180" indent="0">
              <a:buNone/>
              <a:defRPr sz="1600" b="1"/>
            </a:lvl6pPr>
            <a:lvl7pPr marL="2741018" indent="0">
              <a:buNone/>
              <a:defRPr sz="1600" b="1"/>
            </a:lvl7pPr>
            <a:lvl8pPr marL="3197853" indent="0">
              <a:buNone/>
              <a:defRPr sz="1600" b="1"/>
            </a:lvl8pPr>
            <a:lvl9pPr marL="365468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7"/>
            <a:ext cx="437859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6837" indent="0">
              <a:buNone/>
              <a:defRPr sz="2000" b="1"/>
            </a:lvl2pPr>
            <a:lvl3pPr marL="913673" indent="0">
              <a:buNone/>
              <a:defRPr sz="1800" b="1"/>
            </a:lvl3pPr>
            <a:lvl4pPr marL="1370508" indent="0">
              <a:buNone/>
              <a:defRPr sz="1600" b="1"/>
            </a:lvl4pPr>
            <a:lvl5pPr marL="1827346" indent="0">
              <a:buNone/>
              <a:defRPr sz="1600" b="1"/>
            </a:lvl5pPr>
            <a:lvl6pPr marL="2284180" indent="0">
              <a:buNone/>
              <a:defRPr sz="1600" b="1"/>
            </a:lvl6pPr>
            <a:lvl7pPr marL="2741018" indent="0">
              <a:buNone/>
              <a:defRPr sz="1600" b="1"/>
            </a:lvl7pPr>
            <a:lvl8pPr marL="3197853" indent="0">
              <a:buNone/>
              <a:defRPr sz="1600" b="1"/>
            </a:lvl8pPr>
            <a:lvl9pPr marL="365468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2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86" y="1090649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3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8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4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37" indent="0">
              <a:buNone/>
              <a:defRPr sz="1200"/>
            </a:lvl2pPr>
            <a:lvl3pPr marL="913673" indent="0">
              <a:buNone/>
              <a:defRPr sz="1100"/>
            </a:lvl3pPr>
            <a:lvl4pPr marL="1370508" indent="0">
              <a:buNone/>
              <a:defRPr sz="900"/>
            </a:lvl4pPr>
            <a:lvl5pPr marL="1827346" indent="0">
              <a:buNone/>
              <a:defRPr sz="900"/>
            </a:lvl5pPr>
            <a:lvl6pPr marL="2284180" indent="0">
              <a:buNone/>
              <a:defRPr sz="900"/>
            </a:lvl6pPr>
            <a:lvl7pPr marL="2741018" indent="0">
              <a:buNone/>
              <a:defRPr sz="900"/>
            </a:lvl7pPr>
            <a:lvl8pPr marL="3197853" indent="0">
              <a:buNone/>
              <a:defRPr sz="900"/>
            </a:lvl8pPr>
            <a:lvl9pPr marL="365468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50368"/>
            <a:ext cx="8915400" cy="429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6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571499" y="573707"/>
            <a:ext cx="8839201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 lIns="91366" tIns="45682" rIns="91366" bIns="45682"/>
          <a:lstStyle/>
          <a:p>
            <a:pPr algn="ctr">
              <a:defRPr/>
            </a:pPr>
            <a:endParaRPr lang="en-US"/>
          </a:p>
        </p:txBody>
      </p:sp>
      <p:pic>
        <p:nvPicPr>
          <p:cNvPr id="2056" name="Picture 8" descr="H:\MY DOCUMENTS\GSICS\logo\GSICS180px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91505" y="6162712"/>
            <a:ext cx="1714500" cy="6953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90" r:id="rId2"/>
    <p:sldLayoutId id="2147484087" r:id="rId3"/>
    <p:sldLayoutId id="2147484078" r:id="rId4"/>
    <p:sldLayoutId id="2147484080" r:id="rId5"/>
    <p:sldLayoutId id="2147484079" r:id="rId6"/>
    <p:sldLayoutId id="2147484088" r:id="rId7"/>
    <p:sldLayoutId id="2147484089" r:id="rId8"/>
    <p:sldLayoutId id="2147484081" r:id="rId9"/>
    <p:sldLayoutId id="2147484082" r:id="rId10"/>
    <p:sldLayoutId id="2147484083" r:id="rId11"/>
    <p:sldLayoutId id="2147484084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5pPr>
      <a:lvl6pPr marL="456837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6pPr>
      <a:lvl7pPr marL="913673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7pPr>
      <a:lvl8pPr marL="1370508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8pPr>
      <a:lvl9pPr marL="1827346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9pPr>
    </p:titleStyle>
    <p:bodyStyle>
      <a:lvl1pPr marL="342627" indent="-34262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359" indent="-28552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142090" indent="-22841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925" indent="-22841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764" indent="-22841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598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435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271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107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37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73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08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46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180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018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853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689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7cvpZK_fe-iB33eFw35QRS7s0k1T7BU1XwgRobfWqOY/edit#gid=0" TargetMode="External"/><Relationship Id="rId7" Type="http://schemas.openxmlformats.org/officeDocument/2006/relationships/image" Target="../media/image8.png"/><Relationship Id="rId2" Type="http://schemas.openxmlformats.org/officeDocument/2006/relationships/hyperlink" Target="http://www.star.nesdis.noaa.gov/smcd/GCC/MeetingActions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gsics.atmos.umd.edu/pub/Development/20170320/GSICS%20Template%20-%20Agency%20Report.ppt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gsics.atmos.umd.edu/bin/view/Development/GsicsOperationsPla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z="3600" dirty="0" smtClean="0"/>
              <a:t>The GSICS Actions Page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1199213" y="4429125"/>
            <a:ext cx="7555043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 Manik Bali and Lori Brown 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1600" b="0" dirty="0" smtClean="0">
                <a:solidFill>
                  <a:srgbClr val="002060"/>
                </a:solidFill>
              </a:rPr>
              <a:t>Annual Meeting Madison</a:t>
            </a:r>
            <a:r>
              <a:rPr lang="en-US" sz="1600" b="0" smtClean="0">
                <a:solidFill>
                  <a:srgbClr val="002060"/>
                </a:solidFill>
              </a:rPr>
              <a:t>, Wisconsin</a:t>
            </a:r>
            <a:endParaRPr lang="en-US" sz="1600" b="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Challenges with Wiki implementation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95300" y="2264953"/>
            <a:ext cx="8914431" cy="139224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Implementing changes to wiki requires testing with plugins. With very little available leads to additional resource overheads.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Wiki not as fast as http pages and not a very efficient search engine.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Addition of extra features needs resources overhead.</a:t>
            </a:r>
            <a:endParaRPr lang="en-GB" altLang="en-US" sz="2000" dirty="0">
              <a:solidFill>
                <a:schemeClr val="tx1"/>
              </a:solidFill>
              <a:latin typeface="Arial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GB" altLang="en-US" sz="2000" dirty="0" smtClean="0">
              <a:solidFill>
                <a:schemeClr val="tx1"/>
              </a:solidFill>
              <a:latin typeface="Arial" charset="0"/>
            </a:endParaRP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GB" altLang="en-US" sz="20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alt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 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62825" y="3657193"/>
            <a:ext cx="1720959" cy="798532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GB" altLang="en-US" sz="2000" dirty="0" smtClean="0">
              <a:solidFill>
                <a:schemeClr val="tx1"/>
              </a:solidFill>
              <a:latin typeface="Arial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661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Image result for multiple use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Image result for multiple user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4722454"/>
            <a:ext cx="3196448" cy="5847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</a:rPr>
              <a:t>Actions are input into GOOGLE Sheet</a:t>
            </a:r>
            <a:endParaRPr 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99080" y="4679242"/>
            <a:ext cx="2945309" cy="83099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</a:rPr>
              <a:t>API communicates with Sheet. Fetches a CSV format file</a:t>
            </a:r>
            <a:endParaRPr 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196448" y="3464014"/>
            <a:ext cx="805265" cy="6779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6358584" y="3529086"/>
            <a:ext cx="805265" cy="6779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925849" y="5510239"/>
            <a:ext cx="1193370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hlinkClick r:id="rId2"/>
              </a:rPr>
              <a:t>Finish</a:t>
            </a: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730" y="5408049"/>
            <a:ext cx="1193370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hlinkClick r:id="rId3"/>
              </a:rPr>
              <a:t>Start</a:t>
            </a: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30" y="3399986"/>
            <a:ext cx="2613684" cy="1185184"/>
          </a:xfrm>
          <a:prstGeom prst="rect">
            <a:avLst/>
          </a:prstGeom>
        </p:spPr>
      </p:pic>
      <p:pic>
        <p:nvPicPr>
          <p:cNvPr id="2060" name="Picture 12" descr="Image result for user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11" y="893226"/>
            <a:ext cx="194310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01714" y="3013970"/>
            <a:ext cx="2252380" cy="165174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16949" y="2965657"/>
            <a:ext cx="2811170" cy="1748370"/>
          </a:xfrm>
          <a:prstGeom prst="rect">
            <a:avLst/>
          </a:prstGeom>
        </p:spPr>
      </p:pic>
      <p:sp>
        <p:nvSpPr>
          <p:cNvPr id="23" name="Title 1"/>
          <p:cNvSpPr txBox="1">
            <a:spLocks/>
          </p:cNvSpPr>
          <p:nvPr/>
        </p:nvSpPr>
        <p:spPr bwMode="auto">
          <a:xfrm>
            <a:off x="628868" y="18530"/>
            <a:ext cx="8915400" cy="618727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5pPr>
            <a:lvl6pPr marL="456837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6pPr>
            <a:lvl7pPr marL="913673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7pPr>
            <a:lvl8pPr marL="1370508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8pPr>
            <a:lvl9pPr marL="1827346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mtClean="0">
                <a:solidFill>
                  <a:schemeClr val="bg1"/>
                </a:solidFill>
              </a:rPr>
              <a:t>Approach - Google Cloud + Web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76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How to Use the Action Tracker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1710197"/>
            <a:ext cx="9753599" cy="139224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GCC creates a google Sheet for each type of action being tracked. The Sheet link is shared among GSICS members.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The actions are grouped into pages by year, each different type viewable on a separate tab. The content of the tables on the tabs are sortable and searchable.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If users need to add hyperlinks to any action sheet, users should use the ‘Activate Hyperlink’ button to activate it on the GCC Action Tracker website.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When users’ changes are saved, they are dynamically updated onto the correct Action Tracker page.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altLang="en-US" sz="2000" dirty="0">
              <a:solidFill>
                <a:schemeClr val="tx1"/>
              </a:solidFill>
              <a:latin typeface="Arial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GB" altLang="en-US" sz="2000" dirty="0" smtClean="0">
              <a:solidFill>
                <a:schemeClr val="tx1"/>
              </a:solidFill>
              <a:latin typeface="Arial" charset="0"/>
            </a:endParaRP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GB" altLang="en-US" sz="20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alt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66604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Upcoming Features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962187" y="2218665"/>
            <a:ext cx="8448513" cy="139224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400" dirty="0" smtClean="0">
                <a:solidFill>
                  <a:schemeClr val="tx1"/>
                </a:solidFill>
                <a:latin typeface="Arial" charset="0"/>
              </a:rPr>
              <a:t>Automate the Activate Hyperlink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400" dirty="0" smtClean="0">
                <a:solidFill>
                  <a:schemeClr val="tx1"/>
                </a:solidFill>
                <a:latin typeface="Arial" charset="0"/>
              </a:rPr>
              <a:t>Facility to insert hyperlinks on pieces of texts within the cell.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altLang="en-US" sz="2400" dirty="0" smtClean="0">
              <a:solidFill>
                <a:schemeClr val="tx1"/>
              </a:solidFill>
              <a:latin typeface="Arial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altLang="en-US" sz="2400" dirty="0">
              <a:solidFill>
                <a:schemeClr val="tx1"/>
              </a:solidFill>
              <a:latin typeface="Arial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GB" altLang="en-US" sz="2400" dirty="0" smtClean="0">
              <a:solidFill>
                <a:schemeClr val="tx1"/>
              </a:solidFill>
              <a:latin typeface="Arial" charset="0"/>
            </a:endParaRP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GB" altLang="en-US" sz="24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8368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647700" y="0"/>
            <a:ext cx="8915400" cy="618727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5pPr>
            <a:lvl6pPr marL="456837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6pPr>
            <a:lvl7pPr marL="913673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7pPr>
            <a:lvl8pPr marL="1370508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8pPr>
            <a:lvl9pPr marL="1827346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Conclusion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62187" y="2218665"/>
            <a:ext cx="8448513" cy="139224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400" dirty="0" smtClean="0">
                <a:solidFill>
                  <a:schemeClr val="tx1"/>
                </a:solidFill>
                <a:latin typeface="Arial" charset="0"/>
              </a:rPr>
              <a:t>A new Google based Action Tracker has been setup at NOAA.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400" dirty="0" smtClean="0">
                <a:solidFill>
                  <a:schemeClr val="tx1"/>
                </a:solidFill>
                <a:latin typeface="Arial" charset="0"/>
              </a:rPr>
              <a:t>The action tracker utilizes key features of the google sheets ( versioning, projects)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400" dirty="0" smtClean="0">
                <a:solidFill>
                  <a:schemeClr val="tx1"/>
                </a:solidFill>
                <a:latin typeface="Arial" charset="0"/>
              </a:rPr>
              <a:t>Tracker is fast and efficient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400" dirty="0" smtClean="0">
                <a:solidFill>
                  <a:schemeClr val="tx1"/>
                </a:solidFill>
                <a:latin typeface="Arial" charset="0"/>
              </a:rPr>
              <a:t>Utilizes the new Action naming convention.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400" dirty="0" smtClean="0">
                <a:solidFill>
                  <a:schemeClr val="tx1"/>
                </a:solidFill>
                <a:latin typeface="Arial" charset="0"/>
              </a:rPr>
              <a:t>New categories of actions have been created ( such as lunar, EP, Recommendation, Decisions)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altLang="en-US" sz="2400" dirty="0" smtClean="0">
              <a:solidFill>
                <a:schemeClr val="tx1"/>
              </a:solidFill>
              <a:latin typeface="Arial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altLang="en-US" sz="2400" dirty="0">
              <a:solidFill>
                <a:schemeClr val="tx1"/>
              </a:solidFill>
              <a:latin typeface="Arial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GB" altLang="en-US" sz="2400" dirty="0" smtClean="0">
              <a:solidFill>
                <a:schemeClr val="tx1"/>
              </a:solidFill>
              <a:latin typeface="Arial" charset="0"/>
            </a:endParaRP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GB" altLang="en-US" sz="24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5430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Introduction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57943" y="903668"/>
            <a:ext cx="9586065" cy="5357645"/>
          </a:xfrm>
          <a:prstGeom prst="rect">
            <a:avLst/>
          </a:prstGeom>
        </p:spPr>
        <p:txBody>
          <a:bodyPr/>
          <a:lstStyle/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Each year actions are generated in GSICS community.</a:t>
            </a: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These actions were previously monitored on the GSICS Wiki </a:t>
            </a:r>
            <a:r>
              <a:rPr kumimoji="0" lang="en-GB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Page</a:t>
            </a:r>
            <a:endParaRPr kumimoji="0" lang="en-GB" altLang="en-US" sz="20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alt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Over the years activity in GSICS has increased </a:t>
            </a:r>
            <a:r>
              <a:rPr kumimoji="0" lang="en-GB" alt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as has the number </a:t>
            </a:r>
            <a:r>
              <a:rPr kumimoji="0" lang="en-GB" alt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of </a:t>
            </a:r>
            <a:r>
              <a:rPr kumimoji="0" lang="en-GB" alt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Actions </a:t>
            </a:r>
            <a:r>
              <a:rPr kumimoji="0" lang="en-GB" alt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generated </a:t>
            </a:r>
            <a:r>
              <a:rPr kumimoji="0" lang="en-GB" alt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 GSICS Annual, EP, UW </a:t>
            </a:r>
            <a:r>
              <a:rPr kumimoji="0" lang="en-GB" alt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and </a:t>
            </a:r>
            <a:r>
              <a:rPr kumimoji="0" lang="en-GB" alt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group and subgroup meetings.</a:t>
            </a:r>
            <a:endParaRPr kumimoji="0" lang="en-GB" altLang="en-US" sz="20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GRWG placed a request to GCC-NOAA-GDWG to provide an alternative to the wiki actions page. Features that were requested. </a:t>
            </a:r>
          </a:p>
          <a:p>
            <a:pPr marL="1256300" lvl="2" indent="-342627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Fast search.</a:t>
            </a:r>
          </a:p>
          <a:p>
            <a:pPr marL="1256300" lvl="2" indent="-342627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Easy </a:t>
            </a: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Action </a:t>
            </a: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writing. </a:t>
            </a:r>
          </a:p>
          <a:p>
            <a:pPr marL="1256300" lvl="2" indent="-342627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Easy </a:t>
            </a: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updating.</a:t>
            </a:r>
            <a:endParaRPr lang="en-GB" altLang="en-US" sz="2000" dirty="0" smtClean="0">
              <a:solidFill>
                <a:schemeClr val="tx1"/>
              </a:solidFill>
              <a:latin typeface="Arial" charset="0"/>
            </a:endParaRPr>
          </a:p>
          <a:p>
            <a:pPr marL="1256300" lvl="2" indent="-342627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Easy to understand layout.</a:t>
            </a:r>
          </a:p>
          <a:p>
            <a:pPr marL="1256300" lvl="2" indent="-342627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New Category of actions ( </a:t>
            </a: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For example, </a:t>
            </a: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Lunar, </a:t>
            </a: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Recommendation, </a:t>
            </a: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Decision) </a:t>
            </a:r>
          </a:p>
          <a:p>
            <a:pPr marL="1256300" lvl="2" indent="-342627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Some level of </a:t>
            </a: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automation.</a:t>
            </a:r>
            <a:endParaRPr lang="en-GB" altLang="en-US" sz="2000" dirty="0" smtClean="0">
              <a:solidFill>
                <a:schemeClr val="tx1"/>
              </a:solidFill>
              <a:latin typeface="Arial" charset="0"/>
            </a:endParaRP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GB" altLang="en-US" sz="20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alt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GB" alt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162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52575" y="-212558"/>
            <a:ext cx="13011150" cy="7315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66737" y="4331368"/>
            <a:ext cx="4087979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1952A7"/>
                </a:solidFill>
              </a:rPr>
              <a:t>After a few iterations,</a:t>
            </a:r>
          </a:p>
          <a:p>
            <a:r>
              <a:rPr lang="en-US" sz="2400" dirty="0" smtClean="0">
                <a:solidFill>
                  <a:srgbClr val="1952A7"/>
                </a:solidFill>
              </a:rPr>
              <a:t>we now have a new page</a:t>
            </a:r>
            <a:endParaRPr lang="en-US" sz="2400" dirty="0">
              <a:solidFill>
                <a:srgbClr val="1952A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09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of GRWG Actions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3340" y="995766"/>
          <a:ext cx="9795575" cy="4596063"/>
        </p:xfrm>
        <a:graphic>
          <a:graphicData uri="http://schemas.openxmlformats.org/drawingml/2006/table">
            <a:tbl>
              <a:tblPr/>
              <a:tblGrid>
                <a:gridCol w="1132679">
                  <a:extLst>
                    <a:ext uri="{9D8B030D-6E8A-4147-A177-3AD203B41FA5}">
                      <a16:colId xmlns:a16="http://schemas.microsoft.com/office/drawing/2014/main" val="425373584"/>
                    </a:ext>
                  </a:extLst>
                </a:gridCol>
                <a:gridCol w="1157848">
                  <a:extLst>
                    <a:ext uri="{9D8B030D-6E8A-4147-A177-3AD203B41FA5}">
                      <a16:colId xmlns:a16="http://schemas.microsoft.com/office/drawing/2014/main" val="290576000"/>
                    </a:ext>
                  </a:extLst>
                </a:gridCol>
                <a:gridCol w="486633">
                  <a:extLst>
                    <a:ext uri="{9D8B030D-6E8A-4147-A177-3AD203B41FA5}">
                      <a16:colId xmlns:a16="http://schemas.microsoft.com/office/drawing/2014/main" val="1418952203"/>
                    </a:ext>
                  </a:extLst>
                </a:gridCol>
                <a:gridCol w="616679">
                  <a:extLst>
                    <a:ext uri="{9D8B030D-6E8A-4147-A177-3AD203B41FA5}">
                      <a16:colId xmlns:a16="http://schemas.microsoft.com/office/drawing/2014/main" val="860469647"/>
                    </a:ext>
                  </a:extLst>
                </a:gridCol>
                <a:gridCol w="2013651">
                  <a:extLst>
                    <a:ext uri="{9D8B030D-6E8A-4147-A177-3AD203B41FA5}">
                      <a16:colId xmlns:a16="http://schemas.microsoft.com/office/drawing/2014/main" val="3684857944"/>
                    </a:ext>
                  </a:extLst>
                </a:gridCol>
                <a:gridCol w="805460">
                  <a:extLst>
                    <a:ext uri="{9D8B030D-6E8A-4147-A177-3AD203B41FA5}">
                      <a16:colId xmlns:a16="http://schemas.microsoft.com/office/drawing/2014/main" val="2649175169"/>
                    </a:ext>
                  </a:extLst>
                </a:gridCol>
                <a:gridCol w="641851">
                  <a:extLst>
                    <a:ext uri="{9D8B030D-6E8A-4147-A177-3AD203B41FA5}">
                      <a16:colId xmlns:a16="http://schemas.microsoft.com/office/drawing/2014/main" val="3541089593"/>
                    </a:ext>
                  </a:extLst>
                </a:gridCol>
                <a:gridCol w="818047">
                  <a:extLst>
                    <a:ext uri="{9D8B030D-6E8A-4147-A177-3AD203B41FA5}">
                      <a16:colId xmlns:a16="http://schemas.microsoft.com/office/drawing/2014/main" val="1413703488"/>
                    </a:ext>
                  </a:extLst>
                </a:gridCol>
                <a:gridCol w="818047">
                  <a:extLst>
                    <a:ext uri="{9D8B030D-6E8A-4147-A177-3AD203B41FA5}">
                      <a16:colId xmlns:a16="http://schemas.microsoft.com/office/drawing/2014/main" val="2981702895"/>
                    </a:ext>
                  </a:extLst>
                </a:gridCol>
                <a:gridCol w="818047">
                  <a:extLst>
                    <a:ext uri="{9D8B030D-6E8A-4147-A177-3AD203B41FA5}">
                      <a16:colId xmlns:a16="http://schemas.microsoft.com/office/drawing/2014/main" val="3206939912"/>
                    </a:ext>
                  </a:extLst>
                </a:gridCol>
                <a:gridCol w="486633">
                  <a:extLst>
                    <a:ext uri="{9D8B030D-6E8A-4147-A177-3AD203B41FA5}">
                      <a16:colId xmlns:a16="http://schemas.microsoft.com/office/drawing/2014/main" val="2693140216"/>
                    </a:ext>
                  </a:extLst>
                </a:gridCol>
              </a:tblGrid>
              <a:tr h="928935"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rgbClr val="2E6E9E"/>
                          </a:solidFill>
                          <a:effectLst/>
                        </a:rPr>
                        <a:t>Action Id</a:t>
                      </a:r>
                    </a:p>
                  </a:txBody>
                  <a:tcPr marL="66776" marR="66776" marT="37098" marB="37098" anchor="ctr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F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2E6E9E"/>
                          </a:solidFill>
                          <a:effectLst/>
                        </a:rPr>
                        <a:t>Item</a:t>
                      </a:r>
                    </a:p>
                  </a:txBody>
                  <a:tcPr marL="66776" marR="66776" marT="37098" marB="37098" anchor="ctr">
                    <a:lnL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F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rgbClr val="2E6E9E"/>
                          </a:solidFill>
                          <a:effectLst/>
                        </a:rPr>
                        <a:t>Effort Level</a:t>
                      </a:r>
                    </a:p>
                  </a:txBody>
                  <a:tcPr marL="66776" marR="66776" marT="37098" marB="37098" anchor="ctr">
                    <a:lnL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F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rgbClr val="2E6E9E"/>
                          </a:solidFill>
                          <a:effectLst/>
                        </a:rPr>
                        <a:t>Urgency</a:t>
                      </a:r>
                    </a:p>
                  </a:txBody>
                  <a:tcPr marL="66776" marR="66776" marT="37098" marB="37098" anchor="ctr">
                    <a:lnL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F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rgbClr val="2E6E9E"/>
                          </a:solidFill>
                          <a:effectLst/>
                        </a:rPr>
                        <a:t>Summary</a:t>
                      </a:r>
                    </a:p>
                  </a:txBody>
                  <a:tcPr marL="66776" marR="66776" marT="37098" marB="37098" anchor="ctr">
                    <a:lnL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F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rgbClr val="2E6E9E"/>
                          </a:solidFill>
                          <a:effectLst/>
                        </a:rPr>
                        <a:t>Lead</a:t>
                      </a:r>
                    </a:p>
                  </a:txBody>
                  <a:tcPr marL="66776" marR="66776" marT="37098" marB="37098" anchor="ctr">
                    <a:lnL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F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rgbClr val="2E6E9E"/>
                          </a:solidFill>
                          <a:effectLst/>
                        </a:rPr>
                        <a:t>What to Do</a:t>
                      </a:r>
                    </a:p>
                  </a:txBody>
                  <a:tcPr marL="66776" marR="66776" marT="37098" marB="37098" anchor="ctr">
                    <a:lnL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F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rgbClr val="2E6E9E"/>
                          </a:solidFill>
                          <a:effectLst/>
                        </a:rPr>
                        <a:t>Expected Completion</a:t>
                      </a:r>
                    </a:p>
                  </a:txBody>
                  <a:tcPr marL="66776" marR="66776" marT="37098" marB="37098" anchor="ctr">
                    <a:lnL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F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rgbClr val="2E6E9E"/>
                          </a:solidFill>
                          <a:effectLst/>
                        </a:rPr>
                        <a:t>Actual Completion</a:t>
                      </a:r>
                    </a:p>
                  </a:txBody>
                  <a:tcPr marL="66776" marR="66776" marT="37098" marB="37098" anchor="ctr">
                    <a:lnL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F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rgbClr val="2E6E9E"/>
                          </a:solidFill>
                          <a:effectLst/>
                        </a:rPr>
                        <a:t>Deliverable Usage</a:t>
                      </a:r>
                    </a:p>
                  </a:txBody>
                  <a:tcPr marL="66776" marR="66776" marT="37098" marB="37098" anchor="ctr">
                    <a:lnL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F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rgbClr val="2E6E9E"/>
                          </a:solidFill>
                          <a:effectLst/>
                        </a:rPr>
                        <a:t>Status</a:t>
                      </a:r>
                    </a:p>
                  </a:txBody>
                  <a:tcPr marL="66776" marR="66776" marT="37098" marB="37098" anchor="ctr">
                    <a:lnL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F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349152"/>
                  </a:ext>
                </a:extLst>
              </a:tr>
              <a:tr h="741007">
                <a:tc>
                  <a:txBody>
                    <a:bodyPr/>
                    <a:lstStyle/>
                    <a:p>
                      <a:pPr fontAlgn="t"/>
                      <a:r>
                        <a:rPr lang="en-US" sz="1100">
                          <a:effectLst/>
                        </a:rPr>
                        <a:t>GDWG.2016.7j.1  </a:t>
                      </a:r>
                    </a:p>
                  </a:txBody>
                  <a:tcPr marL="37098" marR="37098" marT="29678" marB="2967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</a:rPr>
                        <a:t>Date &amp; Place of Next WG Meetings  </a:t>
                      </a:r>
                    </a:p>
                  </a:txBody>
                  <a:tcPr marL="37098" marR="37098" marT="29678" marB="2967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>
                          <a:effectLst/>
                        </a:rPr>
                        <a:t> </a:t>
                      </a:r>
                    </a:p>
                  </a:txBody>
                  <a:tcPr marL="37098" marR="37098" marT="29678" marB="2967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>
                          <a:effectLst/>
                        </a:rPr>
                        <a:t> </a:t>
                      </a:r>
                    </a:p>
                  </a:txBody>
                  <a:tcPr marL="37098" marR="37098" marT="29678" marB="2967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>
                          <a:effectLst/>
                        </a:rPr>
                        <a:t>Peter to set-up a template for the agency report, which would help focusing on GSICS activities.  </a:t>
                      </a:r>
                    </a:p>
                  </a:txBody>
                  <a:tcPr marL="37098" marR="37098" marT="29678" marB="2967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>
                          <a:effectLst/>
                        </a:rPr>
                        <a:t>EUM(Peter)  </a:t>
                      </a:r>
                    </a:p>
                  </a:txBody>
                  <a:tcPr marL="37098" marR="37098" marT="29678" marB="2967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>
                          <a:effectLst/>
                        </a:rPr>
                        <a:t>Configuration </a:t>
                      </a:r>
                    </a:p>
                  </a:txBody>
                  <a:tcPr marL="37098" marR="37098" marT="29678" marB="2967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>
                          <a:effectLst/>
                        </a:rPr>
                        <a:t>2017-annual meeting </a:t>
                      </a:r>
                    </a:p>
                  </a:txBody>
                  <a:tcPr marL="37098" marR="37098" marT="29678" marB="2967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>
                          <a:effectLst/>
                        </a:rPr>
                        <a:t>Closed by email 2017-02-14 here </a:t>
                      </a:r>
                    </a:p>
                  </a:txBody>
                  <a:tcPr marL="37098" marR="37098" marT="29678" marB="2967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>
                          <a:solidFill>
                            <a:srgbClr val="616161"/>
                          </a:solidFill>
                          <a:effectLst/>
                          <a:hlinkClick r:id="rId2" tooltip="This link opens a non-government website in a new window."/>
                        </a:rPr>
                        <a:t>Template</a:t>
                      </a:r>
                      <a:r>
                        <a:rPr lang="en-US" sz="1100">
                          <a:effectLst/>
                        </a:rPr>
                        <a:t>  </a:t>
                      </a:r>
                    </a:p>
                  </a:txBody>
                  <a:tcPr marL="37098" marR="37098" marT="29678" marB="2967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>
                          <a:effectLst/>
                        </a:rPr>
                        <a:t>Closed  </a:t>
                      </a:r>
                    </a:p>
                  </a:txBody>
                  <a:tcPr marL="37098" marR="37098" marT="29678" marB="2967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E9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88663"/>
                  </a:ext>
                </a:extLst>
              </a:tr>
              <a:tr h="700411">
                <a:tc>
                  <a:txBody>
                    <a:bodyPr/>
                    <a:lstStyle/>
                    <a:p>
                      <a:pPr fontAlgn="t"/>
                      <a:r>
                        <a:rPr lang="en-US" sz="1100">
                          <a:effectLst/>
                        </a:rPr>
                        <a:t>GIR.2016.3c.1  </a:t>
                      </a:r>
                    </a:p>
                  </a:txBody>
                  <a:tcPr marL="37098" marR="37098" marT="29678" marB="2967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</a:rPr>
                        <a:t>GEO-Ring dataset analysis  </a:t>
                      </a:r>
                    </a:p>
                  </a:txBody>
                  <a:tcPr marL="37098" marR="37098" marT="29678" marB="2967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>
                          <a:effectLst/>
                        </a:rPr>
                        <a:t> </a:t>
                      </a:r>
                    </a:p>
                  </a:txBody>
                  <a:tcPr marL="37098" marR="37098" marT="29678" marB="2967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>
                          <a:effectLst/>
                        </a:rPr>
                        <a:t> </a:t>
                      </a:r>
                    </a:p>
                  </a:txBody>
                  <a:tcPr marL="37098" marR="37098" marT="29678" marB="2967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>
                          <a:effectLst/>
                        </a:rPr>
                        <a:t>Rob to consider including an analysis of GEO-ring bias monitoring statistics provided by ECMWF as part of IOGEO.  </a:t>
                      </a:r>
                    </a:p>
                  </a:txBody>
                  <a:tcPr marL="37098" marR="37098" marT="29678" marB="2967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>
                          <a:effectLst/>
                        </a:rPr>
                        <a:t>EUM(Rob)  </a:t>
                      </a:r>
                    </a:p>
                  </a:txBody>
                  <a:tcPr marL="37098" marR="37098" marT="29678" marB="2967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>
                          <a:effectLst/>
                        </a:rPr>
                        <a:t>Analysis </a:t>
                      </a:r>
                    </a:p>
                  </a:txBody>
                  <a:tcPr marL="37098" marR="37098" marT="29678" marB="2967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>
                          <a:effectLst/>
                        </a:rPr>
                        <a:t>2017-annual meeting </a:t>
                      </a:r>
                    </a:p>
                  </a:txBody>
                  <a:tcPr marL="37098" marR="37098" marT="29678" marB="2967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>
                          <a:effectLst/>
                        </a:rPr>
                        <a:t> </a:t>
                      </a:r>
                    </a:p>
                  </a:txBody>
                  <a:tcPr marL="37098" marR="37098" marT="29678" marB="2967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>
                          <a:effectLst/>
                        </a:rPr>
                        <a:t>Not possible in 2017.  </a:t>
                      </a:r>
                    </a:p>
                  </a:txBody>
                  <a:tcPr marL="37098" marR="37098" marT="29678" marB="2967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>
                          <a:effectLst/>
                        </a:rPr>
                        <a:t>Pending  </a:t>
                      </a:r>
                    </a:p>
                  </a:txBody>
                  <a:tcPr marL="37098" marR="37098" marT="29678" marB="2967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C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41224"/>
                  </a:ext>
                </a:extLst>
              </a:tr>
              <a:tr h="2196205"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</a:rPr>
                        <a:t>GIR.2016.3c.2  </a:t>
                      </a:r>
                    </a:p>
                  </a:txBody>
                  <a:tcPr marL="37098" marR="37098" marT="29678" marB="2967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>
                          <a:effectLst/>
                        </a:rPr>
                        <a:t>GEO-Ring dataset analysis  </a:t>
                      </a:r>
                    </a:p>
                  </a:txBody>
                  <a:tcPr marL="37098" marR="37098" marT="29678" marB="2967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>
                          <a:effectLst/>
                        </a:rPr>
                        <a:t> </a:t>
                      </a:r>
                    </a:p>
                  </a:txBody>
                  <a:tcPr marL="37098" marR="37098" marT="29678" marB="2967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>
                          <a:effectLst/>
                        </a:rPr>
                        <a:t> </a:t>
                      </a:r>
                    </a:p>
                  </a:txBody>
                  <a:tcPr marL="37098" marR="37098" marT="29678" marB="2967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>
                          <a:effectLst/>
                        </a:rPr>
                        <a:t>EUMETSAT to coordinate input for GEO-ring test dataset from all geostationary satellite operators  </a:t>
                      </a:r>
                    </a:p>
                  </a:txBody>
                  <a:tcPr marL="37098" marR="37098" marT="29678" marB="2967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>
                          <a:effectLst/>
                        </a:rPr>
                        <a:t>EUM(Rob)  </a:t>
                      </a:r>
                    </a:p>
                  </a:txBody>
                  <a:tcPr marL="37098" marR="37098" marT="29678" marB="2967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>
                          <a:effectLst/>
                        </a:rPr>
                        <a:t> </a:t>
                      </a:r>
                    </a:p>
                  </a:txBody>
                  <a:tcPr marL="37098" marR="37098" marT="29678" marB="2967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>
                          <a:effectLst/>
                        </a:rPr>
                        <a:t>9/1/2016 </a:t>
                      </a:r>
                    </a:p>
                  </a:txBody>
                  <a:tcPr marL="37098" marR="37098" marT="29678" marB="2967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>
                          <a:effectLst/>
                        </a:rPr>
                        <a:t> </a:t>
                      </a:r>
                    </a:p>
                  </a:txBody>
                  <a:tcPr marL="37098" marR="37098" marT="29678" marB="2967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>
                          <a:effectLst/>
                        </a:rPr>
                        <a:t>Ftp structure setup. Met-7 &amp; -9 recal data available - can upload (incl link to GSICS corrections). Nothing else received.  </a:t>
                      </a:r>
                    </a:p>
                  </a:txBody>
                  <a:tcPr marL="37098" marR="37098" marT="29678" marB="2967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</a:rPr>
                        <a:t>Pending</a:t>
                      </a:r>
                    </a:p>
                  </a:txBody>
                  <a:tcPr marL="37098" marR="37098" marT="29678" marB="2967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C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280863"/>
                  </a:ext>
                </a:extLst>
              </a:tr>
            </a:tbl>
          </a:graphicData>
        </a:graphic>
      </p:graphicFrame>
      <p:pic>
        <p:nvPicPr>
          <p:cNvPr id="1025" name="Picture 1" descr="this link opens in a new windo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222" y="995766"/>
            <a:ext cx="332953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29897" y="6168325"/>
            <a:ext cx="63722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1952A7"/>
                </a:solidFill>
              </a:rPr>
              <a:t>Column Sorting and Page </a:t>
            </a:r>
            <a:r>
              <a:rPr lang="en-US" sz="1600" dirty="0">
                <a:solidFill>
                  <a:srgbClr val="1952A7"/>
                </a:solidFill>
              </a:rPr>
              <a:t>S</a:t>
            </a:r>
            <a:r>
              <a:rPr lang="en-US" sz="1600" dirty="0" smtClean="0">
                <a:solidFill>
                  <a:srgbClr val="1952A7"/>
                </a:solidFill>
              </a:rPr>
              <a:t>earching capabilities are present</a:t>
            </a:r>
            <a:endParaRPr lang="en-US" dirty="0">
              <a:solidFill>
                <a:srgbClr val="1952A7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80807" y="5808812"/>
            <a:ext cx="62856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1952A7"/>
                </a:solidFill>
              </a:rPr>
              <a:t>https://www.star.nesdis.noaa.gov/smcd/GCC/MeetingActions.php</a:t>
            </a:r>
          </a:p>
        </p:txBody>
      </p:sp>
    </p:spTree>
    <p:extLst>
      <p:ext uri="{BB962C8B-B14F-4D97-AF65-F5344CB8AC3E}">
        <p14:creationId xmlns:p14="http://schemas.microsoft.com/office/powerpoint/2010/main" val="308803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How to Use the Action Tracker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1710197"/>
            <a:ext cx="9753599" cy="139224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GCC </a:t>
            </a: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creates </a:t>
            </a: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a google Sheet for each type of action being tracked. The Sheet link is shared among GSICS members.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The actions are grouped into pages by year, each different type viewable on a separate tab. The content of the tables on the tabs are sortable and searchable.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If users need to add hyperlinks to any action sheet, </a:t>
            </a: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they </a:t>
            </a: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should use the ‘Activate Hyperlink’ button to activate it on the GCC Action Tracker website.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When users’ changes are saved, they are dynamically updated onto the correct Action Tracker page.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altLang="en-US" sz="2000" dirty="0">
              <a:solidFill>
                <a:schemeClr val="tx1"/>
              </a:solidFill>
              <a:latin typeface="Arial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GB" altLang="en-US" sz="2000" dirty="0" smtClean="0">
              <a:solidFill>
                <a:schemeClr val="tx1"/>
              </a:solidFill>
              <a:latin typeface="Arial" charset="0"/>
            </a:endParaRP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GB" altLang="en-US" sz="20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alt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5995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647700" y="0"/>
            <a:ext cx="8915400" cy="618727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5pPr>
            <a:lvl6pPr marL="456837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6pPr>
            <a:lvl7pPr marL="913673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7pPr>
            <a:lvl8pPr marL="1370508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8pPr>
            <a:lvl9pPr marL="1827346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Conclusion and Future Work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62187" y="1239864"/>
            <a:ext cx="8448513" cy="2371041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400" dirty="0" smtClean="0">
                <a:solidFill>
                  <a:schemeClr val="tx1"/>
                </a:solidFill>
                <a:latin typeface="Arial" charset="0"/>
              </a:rPr>
              <a:t>A new Google based Action Tracker has been setup at NOAA.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400" dirty="0" smtClean="0">
                <a:solidFill>
                  <a:schemeClr val="tx1"/>
                </a:solidFill>
                <a:latin typeface="Arial" charset="0"/>
              </a:rPr>
              <a:t>The action tracker utilizes key features of the google sheets </a:t>
            </a:r>
            <a:r>
              <a:rPr lang="en-GB" altLang="en-US" sz="2400" dirty="0" smtClean="0">
                <a:solidFill>
                  <a:schemeClr val="tx1"/>
                </a:solidFill>
                <a:latin typeface="Arial" charset="0"/>
              </a:rPr>
              <a:t>(versioning</a:t>
            </a:r>
            <a:r>
              <a:rPr lang="en-GB" altLang="en-US" sz="2400" dirty="0" smtClean="0">
                <a:solidFill>
                  <a:schemeClr val="tx1"/>
                </a:solidFill>
                <a:latin typeface="Arial" charset="0"/>
              </a:rPr>
              <a:t>, projects)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400" dirty="0" smtClean="0">
                <a:solidFill>
                  <a:schemeClr val="tx1"/>
                </a:solidFill>
                <a:latin typeface="Arial" charset="0"/>
              </a:rPr>
              <a:t>The tracker </a:t>
            </a:r>
            <a:r>
              <a:rPr lang="en-GB" altLang="en-US" sz="2400" dirty="0" smtClean="0">
                <a:solidFill>
                  <a:schemeClr val="tx1"/>
                </a:solidFill>
                <a:latin typeface="Arial" charset="0"/>
              </a:rPr>
              <a:t>is fast and efficient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400" dirty="0" smtClean="0">
                <a:solidFill>
                  <a:schemeClr val="tx1"/>
                </a:solidFill>
                <a:latin typeface="Arial" charset="0"/>
              </a:rPr>
              <a:t>Utilizes the new Action naming convention.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400" dirty="0" smtClean="0">
                <a:solidFill>
                  <a:schemeClr val="tx1"/>
                </a:solidFill>
                <a:latin typeface="Arial" charset="0"/>
              </a:rPr>
              <a:t>New categories of actions have been created </a:t>
            </a:r>
            <a:r>
              <a:rPr lang="en-GB" altLang="en-US" sz="2400" dirty="0" smtClean="0">
                <a:solidFill>
                  <a:schemeClr val="tx1"/>
                </a:solidFill>
                <a:latin typeface="Arial" charset="0"/>
              </a:rPr>
              <a:t>including EP</a:t>
            </a:r>
            <a:r>
              <a:rPr lang="en-GB" altLang="en-US" sz="2400" dirty="0" smtClean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en-GB" altLang="en-US" sz="2400" dirty="0" smtClean="0">
                <a:solidFill>
                  <a:schemeClr val="tx1"/>
                </a:solidFill>
                <a:latin typeface="Arial" charset="0"/>
              </a:rPr>
              <a:t>Recommendations and Decisions</a:t>
            </a:r>
          </a:p>
          <a:p>
            <a:pPr marL="342900" lvl="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2400" dirty="0" smtClean="0">
                <a:solidFill>
                  <a:schemeClr val="tx1"/>
                </a:solidFill>
                <a:latin typeface="Arial" charset="0"/>
              </a:rPr>
              <a:t>Future refinements</a:t>
            </a:r>
          </a:p>
          <a:p>
            <a:pPr marL="799737" lvl="1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2400" dirty="0" smtClean="0">
                <a:solidFill>
                  <a:schemeClr val="tx1"/>
                </a:solidFill>
                <a:latin typeface="Arial" charset="0"/>
              </a:rPr>
              <a:t>Automate </a:t>
            </a:r>
            <a:r>
              <a:rPr lang="en-GB" altLang="en-US" sz="2400" dirty="0">
                <a:solidFill>
                  <a:schemeClr val="tx1"/>
                </a:solidFill>
                <a:latin typeface="Arial" charset="0"/>
              </a:rPr>
              <a:t>the Activate Hyperlink</a:t>
            </a:r>
          </a:p>
          <a:p>
            <a:pPr marL="799737" lvl="1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  <a:latin typeface="Arial" charset="0"/>
              </a:rPr>
              <a:t>Facility to insert hyperlinks </a:t>
            </a:r>
            <a:r>
              <a:rPr lang="en-GB" altLang="en-US" sz="2400" dirty="0" smtClean="0">
                <a:solidFill>
                  <a:schemeClr val="tx1"/>
                </a:solidFill>
                <a:latin typeface="Arial" charset="0"/>
              </a:rPr>
              <a:t>to texts </a:t>
            </a:r>
            <a:r>
              <a:rPr lang="en-GB" altLang="en-US" sz="2400" dirty="0">
                <a:solidFill>
                  <a:schemeClr val="tx1"/>
                </a:solidFill>
                <a:latin typeface="Arial" charset="0"/>
              </a:rPr>
              <a:t>within the cell.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altLang="en-US" sz="2400" dirty="0" smtClean="0">
              <a:solidFill>
                <a:schemeClr val="tx1"/>
              </a:solidFill>
              <a:latin typeface="Arial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altLang="en-US" sz="2400" dirty="0" smtClean="0">
              <a:solidFill>
                <a:schemeClr val="tx1"/>
              </a:solidFill>
              <a:latin typeface="Arial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altLang="en-US" sz="2400" dirty="0">
              <a:solidFill>
                <a:schemeClr val="tx1"/>
              </a:solidFill>
              <a:latin typeface="Arial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GB" altLang="en-US" sz="2400" dirty="0" smtClean="0">
              <a:solidFill>
                <a:schemeClr val="tx1"/>
              </a:solidFill>
              <a:latin typeface="Arial" charset="0"/>
            </a:endParaRP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GB" altLang="en-US" sz="24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77622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6b from GDWG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4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995" y="61359"/>
            <a:ext cx="7016750" cy="533400"/>
          </a:xfrm>
          <a:solidFill>
            <a:srgbClr val="00B05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Outline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27972"/>
            <a:ext cx="8694550" cy="2538849"/>
          </a:xfrm>
        </p:spPr>
        <p:txBody>
          <a:bodyPr/>
          <a:lstStyle/>
          <a:p>
            <a:r>
              <a:rPr lang="en-US" sz="3200" dirty="0" smtClean="0">
                <a:solidFill>
                  <a:srgbClr val="000000"/>
                </a:solidFill>
              </a:rPr>
              <a:t>Introduction</a:t>
            </a:r>
          </a:p>
          <a:p>
            <a:pPr lvl="4"/>
            <a:r>
              <a:rPr lang="en-US" sz="2900" dirty="0" smtClean="0">
                <a:solidFill>
                  <a:srgbClr val="000000"/>
                </a:solidFill>
              </a:rPr>
              <a:t>Requirements from GSICS Members</a:t>
            </a:r>
            <a:endParaRPr lang="en-US" sz="1600" dirty="0" smtClean="0">
              <a:solidFill>
                <a:srgbClr val="000000"/>
              </a:solidFill>
            </a:endParaRPr>
          </a:p>
          <a:p>
            <a:r>
              <a:rPr lang="en-US" sz="3200" dirty="0" smtClean="0">
                <a:solidFill>
                  <a:srgbClr val="000000"/>
                </a:solidFill>
              </a:rPr>
              <a:t>Approach – Migrate to Google Cloud + interface with webserver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How to use the actions Page.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Conclusions</a:t>
            </a:r>
          </a:p>
          <a:p>
            <a:pPr lvl="4"/>
            <a:endParaRPr lang="en-US" sz="14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sz="3200" dirty="0" smtClean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95300" y="6400800"/>
            <a:ext cx="2971800" cy="457200"/>
          </a:xfrm>
          <a:prstGeom prst="rect">
            <a:avLst/>
          </a:prstGeom>
        </p:spPr>
        <p:txBody>
          <a:bodyPr lIns="91366" tIns="45682" rIns="91366" bIns="45682"/>
          <a:lstStyle/>
          <a:p>
            <a:r>
              <a:rPr lang="en-US" dirty="0" smtClean="0"/>
              <a:t>04/08//2013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429500" y="6400800"/>
            <a:ext cx="1981200" cy="457200"/>
          </a:xfrm>
          <a:prstGeom prst="rect">
            <a:avLst/>
          </a:prstGeom>
        </p:spPr>
        <p:txBody>
          <a:bodyPr lIns="91366" tIns="45682" rIns="91366" bIns="45682"/>
          <a:lstStyle/>
          <a:p>
            <a:fld id="{E8869016-7DEB-43E2-B220-9D5667D88CC0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Introduction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19935" y="779684"/>
            <a:ext cx="9586065" cy="4727981"/>
          </a:xfrm>
          <a:prstGeom prst="rect">
            <a:avLst/>
          </a:prstGeom>
        </p:spPr>
        <p:txBody>
          <a:bodyPr/>
          <a:lstStyle/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Each year actions are generated in GSICS community.</a:t>
            </a: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These actions were previously monitored on the GSICS Wiki Page</a:t>
            </a:r>
            <a:r>
              <a:rPr kumimoji="0" lang="en-GB" alt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</a:t>
            </a:r>
            <a:r>
              <a:rPr kumimoji="0" lang="en-GB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(See</a:t>
            </a:r>
            <a:r>
              <a:rPr kumimoji="0" lang="en-GB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2"/>
              </a:rPr>
              <a:t> here</a:t>
            </a:r>
            <a:r>
              <a:rPr kumimoji="0" lang="en-GB" alt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).</a:t>
            </a: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alt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Over the years activity in GSICS has increased and number of Actions are generated in each GSICS Annual meeting, GSICS EP meeting GUW and subgroup meeting.</a:t>
            </a: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GRWG placed a request to GCC-NOAA-GDWG to provide an alternative to the wiki actions page. Features that were requested. </a:t>
            </a:r>
          </a:p>
          <a:p>
            <a:pPr marL="1256300" lvl="2" indent="-342627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Fast search.</a:t>
            </a:r>
          </a:p>
          <a:p>
            <a:pPr marL="1256300" lvl="2" indent="-342627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Easy Actions writing. </a:t>
            </a:r>
          </a:p>
          <a:p>
            <a:pPr marL="1256300" lvl="2" indent="-342627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Easy </a:t>
            </a:r>
            <a:r>
              <a:rPr lang="en-GB" altLang="en-US" sz="2000" dirty="0" err="1" smtClean="0">
                <a:solidFill>
                  <a:schemeClr val="tx1"/>
                </a:solidFill>
                <a:latin typeface="Arial" charset="0"/>
              </a:rPr>
              <a:t>updation</a:t>
            </a: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marL="1256300" lvl="2" indent="-342627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Easy to understand layout.</a:t>
            </a:r>
          </a:p>
          <a:p>
            <a:pPr marL="1256300" lvl="2" indent="-342627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New Category of actions ( For </a:t>
            </a:r>
            <a:r>
              <a:rPr lang="en-GB" altLang="en-US" sz="2000" dirty="0" err="1" smtClean="0">
                <a:solidFill>
                  <a:schemeClr val="tx1"/>
                </a:solidFill>
                <a:latin typeface="Arial" charset="0"/>
              </a:rPr>
              <a:t>eg</a:t>
            </a: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 Lunar, Recommendation Decision) </a:t>
            </a:r>
          </a:p>
          <a:p>
            <a:pPr marL="1256300" lvl="2" indent="-342627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Some level of Automation.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GB" altLang="en-US" sz="2000" dirty="0" smtClean="0">
              <a:solidFill>
                <a:schemeClr val="tx1"/>
              </a:solidFill>
              <a:latin typeface="Arial" charset="0"/>
            </a:endParaRP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GB" altLang="en-US" sz="20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alt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GB" alt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079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163124</TotalTime>
  <Words>861</Words>
  <Application>Microsoft Office PowerPoint</Application>
  <PresentationFormat>A4 Paper (210x297 mm)</PresentationFormat>
  <Paragraphs>162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Helvetica</vt:lpstr>
      <vt:lpstr>Tahoma</vt:lpstr>
      <vt:lpstr>Times New Roman</vt:lpstr>
      <vt:lpstr>Office Theme</vt:lpstr>
      <vt:lpstr>The GSICS Actions Page</vt:lpstr>
      <vt:lpstr>Introduction</vt:lpstr>
      <vt:lpstr>PowerPoint Presentation</vt:lpstr>
      <vt:lpstr>Sample of GRWG Actions</vt:lpstr>
      <vt:lpstr>How to Use the Action Tracker</vt:lpstr>
      <vt:lpstr>PowerPoint Presentation</vt:lpstr>
      <vt:lpstr>Presentation 6b from GDWG</vt:lpstr>
      <vt:lpstr>Outline </vt:lpstr>
      <vt:lpstr>Introduction</vt:lpstr>
      <vt:lpstr>Challenges with Wiki implementation</vt:lpstr>
      <vt:lpstr>PowerPoint Presentation</vt:lpstr>
      <vt:lpstr>How to Use the Action Tracker</vt:lpstr>
      <vt:lpstr>Upcoming Features</vt:lpstr>
      <vt:lpstr>PowerPoint Presentation</vt:lpstr>
    </vt:vector>
  </TitlesOfParts>
  <Company>Eumetsat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Lawrence Flynn</cp:lastModifiedBy>
  <cp:revision>5484</cp:revision>
  <cp:lastPrinted>2006-03-06T14:11:17Z</cp:lastPrinted>
  <dcterms:created xsi:type="dcterms:W3CDTF">2010-09-10T00:53:07Z</dcterms:created>
  <dcterms:modified xsi:type="dcterms:W3CDTF">2017-03-23T14:37:17Z</dcterms:modified>
</cp:coreProperties>
</file>