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20"/>
  </p:notesMasterIdLst>
  <p:handoutMasterIdLst>
    <p:handoutMasterId r:id="rId21"/>
  </p:handoutMasterIdLst>
  <p:sldIdLst>
    <p:sldId id="256" r:id="rId2"/>
    <p:sldId id="354" r:id="rId3"/>
    <p:sldId id="396" r:id="rId4"/>
    <p:sldId id="378" r:id="rId5"/>
    <p:sldId id="397" r:id="rId6"/>
    <p:sldId id="393" r:id="rId7"/>
    <p:sldId id="394" r:id="rId8"/>
    <p:sldId id="379" r:id="rId9"/>
    <p:sldId id="398" r:id="rId10"/>
    <p:sldId id="380" r:id="rId11"/>
    <p:sldId id="381" r:id="rId12"/>
    <p:sldId id="387" r:id="rId13"/>
    <p:sldId id="389" r:id="rId14"/>
    <p:sldId id="388" r:id="rId15"/>
    <p:sldId id="391" r:id="rId16"/>
    <p:sldId id="392" r:id="rId17"/>
    <p:sldId id="390" r:id="rId18"/>
    <p:sldId id="399" r:id="rId19"/>
  </p:sldIdLst>
  <p:sldSz cx="12192000" cy="6858000"/>
  <p:notesSz cx="6669088" cy="9928225"/>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p15:guide id="1" orient="horz" pos="1164" userDrawn="1">
          <p15:clr>
            <a:srgbClr val="A4A3A4"/>
          </p15:clr>
        </p15:guide>
        <p15:guide id="2" orient="horz" pos="1410" userDrawn="1">
          <p15:clr>
            <a:srgbClr val="A4A3A4"/>
          </p15:clr>
        </p15:guide>
        <p15:guide id="3" orient="horz" pos="2715" userDrawn="1">
          <p15:clr>
            <a:srgbClr val="A4A3A4"/>
          </p15:clr>
        </p15:guide>
        <p15:guide id="4" orient="horz" pos="2389" userDrawn="1">
          <p15:clr>
            <a:srgbClr val="A4A3A4"/>
          </p15:clr>
        </p15:guide>
        <p15:guide id="5" orient="horz" pos="2064" userDrawn="1">
          <p15:clr>
            <a:srgbClr val="A4A3A4"/>
          </p15:clr>
        </p15:guide>
        <p15:guide id="6" orient="horz" pos="1735" userDrawn="1">
          <p15:clr>
            <a:srgbClr val="A4A3A4"/>
          </p15:clr>
        </p15:guide>
        <p15:guide id="7" orient="horz" pos="3369" userDrawn="1">
          <p15:clr>
            <a:srgbClr val="A4A3A4"/>
          </p15:clr>
        </p15:guide>
        <p15:guide id="8" orient="horz" pos="3698" userDrawn="1">
          <p15:clr>
            <a:srgbClr val="A4A3A4"/>
          </p15:clr>
        </p15:guide>
        <p15:guide id="9" pos="5186" userDrawn="1">
          <p15:clr>
            <a:srgbClr val="A4A3A4"/>
          </p15:clr>
        </p15:guide>
        <p15:guide id="10" pos="441" userDrawn="1">
          <p15:clr>
            <a:srgbClr val="A4A3A4"/>
          </p15:clr>
        </p15:guide>
        <p15:guide id="11" pos="1122" userDrawn="1">
          <p15:clr>
            <a:srgbClr val="A4A3A4"/>
          </p15:clr>
        </p15:guide>
        <p15:guide id="12" pos="6005" userDrawn="1">
          <p15:clr>
            <a:srgbClr val="A4A3A4"/>
          </p15:clr>
        </p15:guide>
        <p15:guide id="13" pos="6838" userDrawn="1">
          <p15:clr>
            <a:srgbClr val="A4A3A4"/>
          </p15:clr>
        </p15:guide>
        <p15:guide id="14" pos="1753" userDrawn="1">
          <p15:clr>
            <a:srgbClr val="A4A3A4"/>
          </p15:clr>
        </p15:guide>
        <p15:guide id="15" pos="495" userDrawn="1">
          <p15:clr>
            <a:srgbClr val="A4A3A4"/>
          </p15:clr>
        </p15:guide>
        <p15:guide id="16" pos="2209"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33FF"/>
    <a:srgbClr val="A2DADE"/>
    <a:srgbClr val="4E0B55"/>
    <a:srgbClr val="EE2D24"/>
    <a:srgbClr val="C7A775"/>
    <a:srgbClr val="00B5EF"/>
    <a:srgbClr val="CDE3A0"/>
    <a:srgbClr val="EFC8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73" autoAdjust="0"/>
    <p:restoredTop sz="95355" autoAdjust="0"/>
  </p:normalViewPr>
  <p:slideViewPr>
    <p:cSldViewPr snapToGrid="0">
      <p:cViewPr varScale="1">
        <p:scale>
          <a:sx n="77" d="100"/>
          <a:sy n="77" d="100"/>
        </p:scale>
        <p:origin x="96" y="288"/>
      </p:cViewPr>
      <p:guideLst>
        <p:guide orient="horz" pos="1164"/>
        <p:guide orient="horz" pos="1410"/>
        <p:guide orient="horz" pos="2715"/>
        <p:guide orient="horz" pos="2389"/>
        <p:guide orient="horz" pos="2064"/>
        <p:guide orient="horz" pos="1735"/>
        <p:guide orient="horz" pos="3369"/>
        <p:guide orient="horz" pos="3698"/>
        <p:guide pos="5186"/>
        <p:guide pos="441"/>
        <p:guide pos="1122"/>
        <p:guide pos="6005"/>
        <p:guide pos="6838"/>
        <p:guide pos="1753"/>
        <p:guide pos="495"/>
        <p:guide pos="22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2" d="100"/>
          <a:sy n="52" d="100"/>
        </p:scale>
        <p:origin x="-1848" y="-78"/>
      </p:cViewPr>
      <p:guideLst>
        <p:guide orient="horz" pos="3127"/>
        <p:guide pos="2100"/>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704013" y="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298BE994-7E1D-4B74-A0AB-6447C27BAAA1}" type="datetime4">
              <a:rPr lang="en-GB"/>
              <a:pPr>
                <a:defRPr/>
              </a:pPr>
              <a:t>22 March 2017</a:t>
            </a:fld>
            <a:endParaRPr lang="de-DE"/>
          </a:p>
        </p:txBody>
      </p:sp>
      <p:sp>
        <p:nvSpPr>
          <p:cNvPr id="126980" name="Rectangle 4"/>
          <p:cNvSpPr>
            <a:spLocks noGrp="1" noChangeArrowheads="1"/>
          </p:cNvSpPr>
          <p:nvPr>
            <p:ph type="ftr" sz="quarter" idx="2"/>
          </p:nvPr>
        </p:nvSpPr>
        <p:spPr bwMode="auto">
          <a:xfrm>
            <a:off x="0" y="9736138"/>
            <a:ext cx="0" cy="1841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515100" y="9736138"/>
            <a:ext cx="188913" cy="1841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F3074629-B39C-44A2-9073-D9DE82F21509}" type="slidenum">
              <a:rPr lang="de-DE"/>
              <a:pPr>
                <a:defRPr/>
              </a:pPr>
              <a:t>‹#›</a:t>
            </a:fld>
            <a:endParaRPr lang="de-DE"/>
          </a:p>
        </p:txBody>
      </p:sp>
    </p:spTree>
    <p:extLst>
      <p:ext uri="{BB962C8B-B14F-4D97-AF65-F5344CB8AC3E}">
        <p14:creationId xmlns:p14="http://schemas.microsoft.com/office/powerpoint/2010/main" val="284525597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728A4BDC-EC44-46D1-993C-E507C117F681}" type="datetime4">
              <a:rPr lang="en-GB"/>
              <a:pPr>
                <a:defRPr/>
              </a:pPr>
              <a:t>22 March 2017</a:t>
            </a:fld>
            <a:endParaRPr lang="de-DE"/>
          </a:p>
        </p:txBody>
      </p:sp>
      <p:sp>
        <p:nvSpPr>
          <p:cNvPr id="38916" name="Rectangle 4"/>
          <p:cNvSpPr>
            <a:spLocks noGrp="1" noRot="1" noChangeAspect="1" noChangeArrowheads="1" noTextEdit="1"/>
          </p:cNvSpPr>
          <p:nvPr>
            <p:ph type="sldImg" idx="2"/>
          </p:nvPr>
        </p:nvSpPr>
        <p:spPr bwMode="auto">
          <a:xfrm>
            <a:off x="26988" y="742950"/>
            <a:ext cx="6615112" cy="37226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87413" y="4714875"/>
            <a:ext cx="4894262" cy="4470400"/>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31338"/>
            <a:ext cx="2889250" cy="496887"/>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779838" y="9431338"/>
            <a:ext cx="2889250" cy="496887"/>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9DEBF27B-5CB3-489D-AFAE-7A2AA412659D}" type="slidenum">
              <a:rPr lang="de-DE"/>
              <a:pPr>
                <a:defRPr/>
              </a:pPr>
              <a:t>‹#›</a:t>
            </a:fld>
            <a:endParaRPr lang="de-DE"/>
          </a:p>
        </p:txBody>
      </p:sp>
    </p:spTree>
    <p:extLst>
      <p:ext uri="{BB962C8B-B14F-4D97-AF65-F5344CB8AC3E}">
        <p14:creationId xmlns:p14="http://schemas.microsoft.com/office/powerpoint/2010/main" val="102742666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AF38CB1-C8FF-4E5E-A4BD-5CC7FB3C6B20}" type="slidenum">
              <a:rPr lang="de-DE" smtClean="0"/>
              <a:pPr/>
              <a:t>1</a:t>
            </a:fld>
            <a:endParaRPr lang="de-DE" smtClean="0"/>
          </a:p>
        </p:txBody>
      </p:sp>
      <p:sp>
        <p:nvSpPr>
          <p:cNvPr id="39939" name="Rectangle 2"/>
          <p:cNvSpPr>
            <a:spLocks noGrp="1" noRot="1" noChangeAspect="1" noChangeArrowheads="1" noTextEdit="1"/>
          </p:cNvSpPr>
          <p:nvPr>
            <p:ph type="sldImg"/>
          </p:nvPr>
        </p:nvSpPr>
        <p:spPr>
          <a:xfrm>
            <a:off x="26988" y="742950"/>
            <a:ext cx="6615112" cy="3722688"/>
          </a:xfrm>
          <a:ln/>
        </p:spPr>
      </p:sp>
      <p:sp>
        <p:nvSpPr>
          <p:cNvPr id="39940" name="Rectangle 3"/>
          <p:cNvSpPr>
            <a:spLocks noGrp="1" noChangeArrowheads="1"/>
          </p:cNvSpPr>
          <p:nvPr>
            <p:ph type="body" idx="1"/>
          </p:nvPr>
        </p:nvSpPr>
        <p:spPr>
          <a:noFill/>
          <a:ln/>
        </p:spPr>
        <p:txBody>
          <a:bodyPr/>
          <a:lstStyle/>
          <a:p>
            <a:endParaRPr lang="de-DE" smtClean="0"/>
          </a:p>
        </p:txBody>
      </p:sp>
      <p:sp>
        <p:nvSpPr>
          <p:cNvPr id="39941" name="Date Placeholder 4"/>
          <p:cNvSpPr>
            <a:spLocks noGrp="1"/>
          </p:cNvSpPr>
          <p:nvPr>
            <p:ph type="dt" sz="quarter" idx="1"/>
          </p:nvPr>
        </p:nvSpPr>
        <p:spPr>
          <a:noFill/>
        </p:spPr>
        <p:txBody>
          <a:bodyPr/>
          <a:lstStyle/>
          <a:p>
            <a:fld id="{7E9396F8-A9FE-4918-B2E2-A2304C457091}" type="datetime4">
              <a:rPr lang="en-GB" smtClean="0"/>
              <a:pPr/>
              <a:t>22 March 2017</a:t>
            </a:fld>
            <a:endParaRPr lang="de-DE" smtClean="0"/>
          </a:p>
        </p:txBody>
      </p:sp>
    </p:spTree>
    <p:extLst>
      <p:ext uri="{BB962C8B-B14F-4D97-AF65-F5344CB8AC3E}">
        <p14:creationId xmlns:p14="http://schemas.microsoft.com/office/powerpoint/2010/main" val="4044224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H:\MY DOCUMENTS\GSICS\logo\GSICS500px.png"/>
          <p:cNvPicPr>
            <a:picLocks noChangeAspect="1" noChangeArrowheads="1"/>
          </p:cNvPicPr>
          <p:nvPr userDrawn="1"/>
        </p:nvPicPr>
        <p:blipFill>
          <a:blip r:embed="rId2" cstate="print"/>
          <a:srcRect/>
          <a:stretch>
            <a:fillRect/>
          </a:stretch>
        </p:blipFill>
        <p:spPr bwMode="auto">
          <a:xfrm>
            <a:off x="3165238" y="185741"/>
            <a:ext cx="5238750" cy="2126933"/>
          </a:xfrm>
          <a:prstGeom prst="rect">
            <a:avLst/>
          </a:prstGeom>
          <a:noFill/>
          <a:ln w="9525">
            <a:noFill/>
            <a:miter lim="800000"/>
            <a:headEnd/>
            <a:tailEnd/>
          </a:ln>
        </p:spPr>
      </p:pic>
      <p:sp>
        <p:nvSpPr>
          <p:cNvPr id="2" name="Title 1"/>
          <p:cNvSpPr>
            <a:spLocks noGrp="1"/>
          </p:cNvSpPr>
          <p:nvPr>
            <p:ph type="ctrTitle"/>
          </p:nvPr>
        </p:nvSpPr>
        <p:spPr>
          <a:xfrm>
            <a:off x="914400" y="2130433"/>
            <a:ext cx="103632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562722" indent="0" algn="ctr">
              <a:buNone/>
              <a:defRPr>
                <a:solidFill>
                  <a:schemeClr val="tx1">
                    <a:tint val="75000"/>
                  </a:schemeClr>
                </a:solidFill>
              </a:defRPr>
            </a:lvl2pPr>
            <a:lvl3pPr marL="1125444" indent="0" algn="ctr">
              <a:buNone/>
              <a:defRPr>
                <a:solidFill>
                  <a:schemeClr val="tx1">
                    <a:tint val="75000"/>
                  </a:schemeClr>
                </a:solidFill>
              </a:defRPr>
            </a:lvl3pPr>
            <a:lvl4pPr marL="1688165" indent="0" algn="ctr">
              <a:buNone/>
              <a:defRPr>
                <a:solidFill>
                  <a:schemeClr val="tx1">
                    <a:tint val="75000"/>
                  </a:schemeClr>
                </a:solidFill>
              </a:defRPr>
            </a:lvl4pPr>
            <a:lvl5pPr marL="2250887" indent="0" algn="ctr">
              <a:buNone/>
              <a:defRPr>
                <a:solidFill>
                  <a:schemeClr val="tx1">
                    <a:tint val="75000"/>
                  </a:schemeClr>
                </a:solidFill>
              </a:defRPr>
            </a:lvl5pPr>
            <a:lvl6pPr marL="2813609" indent="0" algn="ctr">
              <a:buNone/>
              <a:defRPr>
                <a:solidFill>
                  <a:schemeClr val="tx1">
                    <a:tint val="75000"/>
                  </a:schemeClr>
                </a:solidFill>
              </a:defRPr>
            </a:lvl6pPr>
            <a:lvl7pPr marL="3376331" indent="0" algn="ctr">
              <a:buNone/>
              <a:defRPr>
                <a:solidFill>
                  <a:schemeClr val="tx1">
                    <a:tint val="75000"/>
                  </a:schemeClr>
                </a:solidFill>
              </a:defRPr>
            </a:lvl7pPr>
            <a:lvl8pPr marL="3939052" indent="0" algn="ctr">
              <a:buNone/>
              <a:defRPr>
                <a:solidFill>
                  <a:schemeClr val="tx1">
                    <a:tint val="75000"/>
                  </a:schemeClr>
                </a:solidFill>
              </a:defRPr>
            </a:lvl8pPr>
            <a:lvl9pPr marL="4501774"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954087"/>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5799" y="274646"/>
            <a:ext cx="2971801"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60404" y="274646"/>
            <a:ext cx="871220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00540" y="128588"/>
            <a:ext cx="11060722" cy="1090612"/>
          </a:xfrm>
          <a:prstGeom prst="rect">
            <a:avLst/>
          </a:prstGeo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394677" y="1606551"/>
            <a:ext cx="5439508"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021754" y="1606551"/>
            <a:ext cx="5439508"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394677" y="3921126"/>
            <a:ext cx="5439508"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6021754" y="3921126"/>
            <a:ext cx="5439508"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5863" y="1090614"/>
            <a:ext cx="12186138"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grpSp>
      <p:sp>
        <p:nvSpPr>
          <p:cNvPr id="2" name="Title 1"/>
          <p:cNvSpPr>
            <a:spLocks noGrp="1"/>
          </p:cNvSpPr>
          <p:nvPr>
            <p:ph type="title"/>
          </p:nvPr>
        </p:nvSpPr>
        <p:spPr>
          <a:xfrm>
            <a:off x="-16008" y="0"/>
            <a:ext cx="10972800" cy="786581"/>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 name="Picture 8" descr="H:\MY DOCUMENTS\GSICS\logo\GSICS180px.png"/>
          <p:cNvPicPr>
            <a:picLocks noChangeAspect="1" noChangeArrowheads="1"/>
          </p:cNvPicPr>
          <p:nvPr userDrawn="1"/>
        </p:nvPicPr>
        <p:blipFill>
          <a:blip r:embed="rId2" cstate="print"/>
          <a:srcRect/>
          <a:stretch>
            <a:fillRect/>
          </a:stretch>
        </p:blipFill>
        <p:spPr bwMode="auto">
          <a:xfrm>
            <a:off x="10461521" y="18241"/>
            <a:ext cx="1714500" cy="695325"/>
          </a:xfrm>
          <a:prstGeom prst="rect">
            <a:avLst/>
          </a:prstGeom>
          <a:noFill/>
          <a:ln w="9525">
            <a:noFill/>
            <a:miter lim="800000"/>
            <a:headEnd/>
            <a:tailEnd/>
          </a:ln>
        </p:spPr>
      </p:pic>
      <p:cxnSp>
        <p:nvCxnSpPr>
          <p:cNvPr id="11" name="직선 연결선 10"/>
          <p:cNvCxnSpPr/>
          <p:nvPr userDrawn="1"/>
        </p:nvCxnSpPr>
        <p:spPr>
          <a:xfrm flipV="1">
            <a:off x="669986" y="786214"/>
            <a:ext cx="10912415" cy="5395"/>
          </a:xfrm>
          <a:prstGeom prst="line">
            <a:avLst/>
          </a:prstGeom>
          <a:ln w="57150">
            <a:solidFill>
              <a:srgbClr val="C0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8"/>
            <a:ext cx="10363200" cy="1362075"/>
          </a:xfrm>
          <a:prstGeom prst="rect">
            <a:avLst/>
          </a:prstGeom>
        </p:spPr>
        <p:txBody>
          <a:bodyPr anchor="t"/>
          <a:lstStyle>
            <a:lvl1pPr algn="l">
              <a:defRPr sz="4923"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462">
                <a:solidFill>
                  <a:schemeClr val="tx1">
                    <a:tint val="75000"/>
                  </a:schemeClr>
                </a:solidFill>
              </a:defRPr>
            </a:lvl1pPr>
            <a:lvl2pPr marL="562722" indent="0">
              <a:buNone/>
              <a:defRPr sz="2215">
                <a:solidFill>
                  <a:schemeClr val="tx1">
                    <a:tint val="75000"/>
                  </a:schemeClr>
                </a:solidFill>
              </a:defRPr>
            </a:lvl2pPr>
            <a:lvl3pPr marL="1125444" indent="0">
              <a:buNone/>
              <a:defRPr sz="1969">
                <a:solidFill>
                  <a:schemeClr val="tx1">
                    <a:tint val="75000"/>
                  </a:schemeClr>
                </a:solidFill>
              </a:defRPr>
            </a:lvl3pPr>
            <a:lvl4pPr marL="1688165" indent="0">
              <a:buNone/>
              <a:defRPr sz="1723">
                <a:solidFill>
                  <a:schemeClr val="tx1">
                    <a:tint val="75000"/>
                  </a:schemeClr>
                </a:solidFill>
              </a:defRPr>
            </a:lvl4pPr>
            <a:lvl5pPr marL="2250887" indent="0">
              <a:buNone/>
              <a:defRPr sz="1723">
                <a:solidFill>
                  <a:schemeClr val="tx1">
                    <a:tint val="75000"/>
                  </a:schemeClr>
                </a:solidFill>
              </a:defRPr>
            </a:lvl5pPr>
            <a:lvl6pPr marL="2813609" indent="0">
              <a:buNone/>
              <a:defRPr sz="1723">
                <a:solidFill>
                  <a:schemeClr val="tx1">
                    <a:tint val="75000"/>
                  </a:schemeClr>
                </a:solidFill>
              </a:defRPr>
            </a:lvl6pPr>
            <a:lvl7pPr marL="3376331" indent="0">
              <a:buNone/>
              <a:defRPr sz="1723">
                <a:solidFill>
                  <a:schemeClr val="tx1">
                    <a:tint val="75000"/>
                  </a:schemeClr>
                </a:solidFill>
              </a:defRPr>
            </a:lvl7pPr>
            <a:lvl8pPr marL="3939052" indent="0">
              <a:buNone/>
              <a:defRPr sz="1723">
                <a:solidFill>
                  <a:schemeClr val="tx1">
                    <a:tint val="75000"/>
                  </a:schemeClr>
                </a:solidFill>
              </a:defRPr>
            </a:lvl8pPr>
            <a:lvl9pPr marL="4501774" indent="0">
              <a:buNone/>
              <a:defRPr sz="1723">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954087"/>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954" b="1"/>
            </a:lvl1pPr>
            <a:lvl2pPr marL="562722" indent="0">
              <a:buNone/>
              <a:defRPr sz="2462" b="1"/>
            </a:lvl2pPr>
            <a:lvl3pPr marL="1125444" indent="0">
              <a:buNone/>
              <a:defRPr sz="2215" b="1"/>
            </a:lvl3pPr>
            <a:lvl4pPr marL="1688165" indent="0">
              <a:buNone/>
              <a:defRPr sz="1969" b="1"/>
            </a:lvl4pPr>
            <a:lvl5pPr marL="2250887" indent="0">
              <a:buNone/>
              <a:defRPr sz="1969" b="1"/>
            </a:lvl5pPr>
            <a:lvl6pPr marL="2813609" indent="0">
              <a:buNone/>
              <a:defRPr sz="1969" b="1"/>
            </a:lvl6pPr>
            <a:lvl7pPr marL="3376331" indent="0">
              <a:buNone/>
              <a:defRPr sz="1969" b="1"/>
            </a:lvl7pPr>
            <a:lvl8pPr marL="3939052" indent="0">
              <a:buNone/>
              <a:defRPr sz="1969" b="1"/>
            </a:lvl8pPr>
            <a:lvl9pPr marL="4501774" indent="0">
              <a:buNone/>
              <a:defRPr sz="1969"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954"/>
            </a:lvl1pPr>
            <a:lvl2pPr>
              <a:defRPr sz="2462"/>
            </a:lvl2pPr>
            <a:lvl3pPr>
              <a:defRPr sz="2215"/>
            </a:lvl3pPr>
            <a:lvl4pPr>
              <a:defRPr sz="1969"/>
            </a:lvl4pPr>
            <a:lvl5pPr>
              <a:defRPr sz="1969"/>
            </a:lvl5pPr>
            <a:lvl6pPr>
              <a:defRPr sz="1969"/>
            </a:lvl6pPr>
            <a:lvl7pPr>
              <a:defRPr sz="1969"/>
            </a:lvl7pPr>
            <a:lvl8pPr>
              <a:defRPr sz="1969"/>
            </a:lvl8pPr>
            <a:lvl9pPr>
              <a:defRPr sz="196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71" y="1535113"/>
            <a:ext cx="5389034" cy="639762"/>
          </a:xfrm>
        </p:spPr>
        <p:txBody>
          <a:bodyPr anchor="b"/>
          <a:lstStyle>
            <a:lvl1pPr marL="0" indent="0">
              <a:buNone/>
              <a:defRPr sz="2954" b="1"/>
            </a:lvl1pPr>
            <a:lvl2pPr marL="562722" indent="0">
              <a:buNone/>
              <a:defRPr sz="2462" b="1"/>
            </a:lvl2pPr>
            <a:lvl3pPr marL="1125444" indent="0">
              <a:buNone/>
              <a:defRPr sz="2215" b="1"/>
            </a:lvl3pPr>
            <a:lvl4pPr marL="1688165" indent="0">
              <a:buNone/>
              <a:defRPr sz="1969" b="1"/>
            </a:lvl4pPr>
            <a:lvl5pPr marL="2250887" indent="0">
              <a:buNone/>
              <a:defRPr sz="1969" b="1"/>
            </a:lvl5pPr>
            <a:lvl6pPr marL="2813609" indent="0">
              <a:buNone/>
              <a:defRPr sz="1969" b="1"/>
            </a:lvl6pPr>
            <a:lvl7pPr marL="3376331" indent="0">
              <a:buNone/>
              <a:defRPr sz="1969" b="1"/>
            </a:lvl7pPr>
            <a:lvl8pPr marL="3939052" indent="0">
              <a:buNone/>
              <a:defRPr sz="1969" b="1"/>
            </a:lvl8pPr>
            <a:lvl9pPr marL="4501774" indent="0">
              <a:buNone/>
              <a:defRPr sz="1969" b="1"/>
            </a:lvl9pPr>
          </a:lstStyle>
          <a:p>
            <a:pPr lvl="0"/>
            <a:r>
              <a:rPr lang="en-US" smtClean="0"/>
              <a:t>Click to edit Master text styles</a:t>
            </a:r>
          </a:p>
        </p:txBody>
      </p:sp>
      <p:sp>
        <p:nvSpPr>
          <p:cNvPr id="6" name="Content Placeholder 5"/>
          <p:cNvSpPr>
            <a:spLocks noGrp="1"/>
          </p:cNvSpPr>
          <p:nvPr>
            <p:ph sz="quarter" idx="4"/>
          </p:nvPr>
        </p:nvSpPr>
        <p:spPr>
          <a:xfrm>
            <a:off x="6193371" y="2174875"/>
            <a:ext cx="5389034" cy="3951288"/>
          </a:xfrm>
        </p:spPr>
        <p:txBody>
          <a:bodyPr/>
          <a:lstStyle>
            <a:lvl1pPr>
              <a:defRPr sz="2954"/>
            </a:lvl1pPr>
            <a:lvl2pPr>
              <a:defRPr sz="2462"/>
            </a:lvl2pPr>
            <a:lvl3pPr>
              <a:defRPr sz="2215"/>
            </a:lvl3pPr>
            <a:lvl4pPr>
              <a:defRPr sz="1969"/>
            </a:lvl4pPr>
            <a:lvl5pPr>
              <a:defRPr sz="1969"/>
            </a:lvl5pPr>
            <a:lvl6pPr>
              <a:defRPr sz="1969"/>
            </a:lvl6pPr>
            <a:lvl7pPr>
              <a:defRPr sz="1969"/>
            </a:lvl7pPr>
            <a:lvl8pPr>
              <a:defRPr sz="1969"/>
            </a:lvl8pPr>
            <a:lvl9pPr>
              <a:defRPr sz="196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954087"/>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660401" y="1600206"/>
            <a:ext cx="5842000" cy="4525963"/>
          </a:xfrm>
        </p:spPr>
        <p:txBody>
          <a:bodyPr/>
          <a:lstStyle>
            <a:lvl1pPr>
              <a:defRPr sz="3446"/>
            </a:lvl1pPr>
            <a:lvl2pPr>
              <a:defRPr sz="2954"/>
            </a:lvl2pPr>
            <a:lvl3pPr>
              <a:defRPr sz="2462"/>
            </a:lvl3pPr>
            <a:lvl4pPr>
              <a:defRPr sz="2215"/>
            </a:lvl4pPr>
            <a:lvl5pPr>
              <a:defRPr sz="2215"/>
            </a:lvl5pPr>
            <a:lvl6pPr>
              <a:defRPr sz="2215"/>
            </a:lvl6pPr>
            <a:lvl7pPr>
              <a:defRPr sz="2215"/>
            </a:lvl7pPr>
            <a:lvl8pPr>
              <a:defRPr sz="2215"/>
            </a:lvl8pPr>
            <a:lvl9pPr>
              <a:defRPr sz="221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705601" y="1600206"/>
            <a:ext cx="4888523" cy="4525963"/>
          </a:xfrm>
        </p:spPr>
        <p:txBody>
          <a:bodyPr/>
          <a:lstStyle>
            <a:lvl1pPr>
              <a:defRPr sz="3446"/>
            </a:lvl1pPr>
            <a:lvl2pPr>
              <a:defRPr sz="2954"/>
            </a:lvl2pPr>
            <a:lvl3pPr>
              <a:defRPr sz="2462"/>
            </a:lvl3pPr>
            <a:lvl4pPr>
              <a:defRPr sz="2215"/>
            </a:lvl4pPr>
            <a:lvl5pPr>
              <a:defRPr sz="2215"/>
            </a:lvl5pPr>
            <a:lvl6pPr>
              <a:defRPr sz="2215"/>
            </a:lvl6pPr>
            <a:lvl7pPr>
              <a:defRPr sz="2215"/>
            </a:lvl7pPr>
            <a:lvl8pPr>
              <a:defRPr sz="2215"/>
            </a:lvl8pPr>
            <a:lvl9pPr>
              <a:defRPr sz="221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5863" y="1090614"/>
            <a:ext cx="12186138"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grpSp>
      <p:sp>
        <p:nvSpPr>
          <p:cNvPr id="2" name="Title 1"/>
          <p:cNvSpPr>
            <a:spLocks noGrp="1"/>
          </p:cNvSpPr>
          <p:nvPr>
            <p:ph type="title"/>
          </p:nvPr>
        </p:nvSpPr>
        <p:spPr>
          <a:xfrm>
            <a:off x="609600" y="274639"/>
            <a:ext cx="10972800" cy="954087"/>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5863" y="1090614"/>
            <a:ext cx="12186138"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sz="1108"/>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a:prstGeom prst="rect">
            <a:avLst/>
          </a:prstGeom>
        </p:spPr>
        <p:txBody>
          <a:bodyPr anchor="b"/>
          <a:lstStyle>
            <a:lvl1pPr algn="l">
              <a:defRPr sz="2462" b="1"/>
            </a:lvl1pPr>
          </a:lstStyle>
          <a:p>
            <a:r>
              <a:rPr lang="en-US" smtClean="0"/>
              <a:t>Click to edit Master title style</a:t>
            </a:r>
            <a:endParaRPr lang="en-GB"/>
          </a:p>
        </p:txBody>
      </p:sp>
      <p:sp>
        <p:nvSpPr>
          <p:cNvPr id="3" name="Content Placeholder 2"/>
          <p:cNvSpPr>
            <a:spLocks noGrp="1"/>
          </p:cNvSpPr>
          <p:nvPr>
            <p:ph idx="1"/>
          </p:nvPr>
        </p:nvSpPr>
        <p:spPr>
          <a:xfrm>
            <a:off x="4766736" y="273058"/>
            <a:ext cx="6815666" cy="5853113"/>
          </a:xfrm>
        </p:spPr>
        <p:txBody>
          <a:bodyPr/>
          <a:lstStyle>
            <a:lvl1pPr>
              <a:defRPr sz="3939"/>
            </a:lvl1pPr>
            <a:lvl2pPr>
              <a:defRPr sz="3446"/>
            </a:lvl2pPr>
            <a:lvl3pPr>
              <a:defRPr sz="2954"/>
            </a:lvl3pPr>
            <a:lvl4pPr>
              <a:defRPr sz="2462"/>
            </a:lvl4pPr>
            <a:lvl5pPr>
              <a:defRPr sz="2462"/>
            </a:lvl5pPr>
            <a:lvl6pPr>
              <a:defRPr sz="2462"/>
            </a:lvl6pPr>
            <a:lvl7pPr>
              <a:defRPr sz="2462"/>
            </a:lvl7pPr>
            <a:lvl8pPr>
              <a:defRPr sz="2462"/>
            </a:lvl8pPr>
            <a:lvl9pPr>
              <a:defRPr sz="24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3"/>
            <a:ext cx="4011084" cy="4691063"/>
          </a:xfrm>
        </p:spPr>
        <p:txBody>
          <a:bodyPr/>
          <a:lstStyle>
            <a:lvl1pPr marL="0" indent="0">
              <a:buNone/>
              <a:defRPr sz="1723"/>
            </a:lvl1pPr>
            <a:lvl2pPr marL="562722" indent="0">
              <a:buNone/>
              <a:defRPr sz="1477"/>
            </a:lvl2pPr>
            <a:lvl3pPr marL="1125444" indent="0">
              <a:buNone/>
              <a:defRPr sz="1231"/>
            </a:lvl3pPr>
            <a:lvl4pPr marL="1688165" indent="0">
              <a:buNone/>
              <a:defRPr sz="1108"/>
            </a:lvl4pPr>
            <a:lvl5pPr marL="2250887" indent="0">
              <a:buNone/>
              <a:defRPr sz="1108"/>
            </a:lvl5pPr>
            <a:lvl6pPr marL="2813609" indent="0">
              <a:buNone/>
              <a:defRPr sz="1108"/>
            </a:lvl6pPr>
            <a:lvl7pPr marL="3376331" indent="0">
              <a:buNone/>
              <a:defRPr sz="1108"/>
            </a:lvl7pPr>
            <a:lvl8pPr marL="3939052" indent="0">
              <a:buNone/>
              <a:defRPr sz="1108"/>
            </a:lvl8pPr>
            <a:lvl9pPr marL="4501774" indent="0">
              <a:buNone/>
              <a:defRPr sz="1108"/>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462"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939"/>
            </a:lvl1pPr>
            <a:lvl2pPr marL="562722" indent="0">
              <a:buNone/>
              <a:defRPr sz="3446"/>
            </a:lvl2pPr>
            <a:lvl3pPr marL="1125444" indent="0">
              <a:buNone/>
              <a:defRPr sz="2954"/>
            </a:lvl3pPr>
            <a:lvl4pPr marL="1688165" indent="0">
              <a:buNone/>
              <a:defRPr sz="2462"/>
            </a:lvl4pPr>
            <a:lvl5pPr marL="2250887" indent="0">
              <a:buNone/>
              <a:defRPr sz="2462"/>
            </a:lvl5pPr>
            <a:lvl6pPr marL="2813609" indent="0">
              <a:buNone/>
              <a:defRPr sz="2462"/>
            </a:lvl6pPr>
            <a:lvl7pPr marL="3376331" indent="0">
              <a:buNone/>
              <a:defRPr sz="2462"/>
            </a:lvl7pPr>
            <a:lvl8pPr marL="3939052" indent="0">
              <a:buNone/>
              <a:defRPr sz="2462"/>
            </a:lvl8pPr>
            <a:lvl9pPr marL="4501774" indent="0">
              <a:buNone/>
              <a:defRPr sz="2462"/>
            </a:lvl9pPr>
          </a:lstStyle>
          <a:p>
            <a:pPr lvl="0"/>
            <a:endParaRPr lang="en-GB"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723"/>
            </a:lvl1pPr>
            <a:lvl2pPr marL="562722" indent="0">
              <a:buNone/>
              <a:defRPr sz="1477"/>
            </a:lvl2pPr>
            <a:lvl3pPr marL="1125444" indent="0">
              <a:buNone/>
              <a:defRPr sz="1231"/>
            </a:lvl3pPr>
            <a:lvl4pPr marL="1688165" indent="0">
              <a:buNone/>
              <a:defRPr sz="1108"/>
            </a:lvl4pPr>
            <a:lvl5pPr marL="2250887" indent="0">
              <a:buNone/>
              <a:defRPr sz="1108"/>
            </a:lvl5pPr>
            <a:lvl6pPr marL="2813609" indent="0">
              <a:buNone/>
              <a:defRPr sz="1108"/>
            </a:lvl6pPr>
            <a:lvl7pPr marL="3376331" indent="0">
              <a:buNone/>
              <a:defRPr sz="1108"/>
            </a:lvl7pPr>
            <a:lvl8pPr marL="3939052" indent="0">
              <a:buNone/>
              <a:defRPr sz="1108"/>
            </a:lvl8pPr>
            <a:lvl9pPr marL="4501774" indent="0">
              <a:buNone/>
              <a:defRPr sz="1108"/>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 name="TextBox 6"/>
          <p:cNvSpPr txBox="1"/>
          <p:nvPr userDrawn="1"/>
        </p:nvSpPr>
        <p:spPr>
          <a:xfrm>
            <a:off x="4469042" y="6556938"/>
            <a:ext cx="7719647" cy="300723"/>
          </a:xfrm>
          <a:prstGeom prst="rect">
            <a:avLst/>
          </a:prstGeom>
          <a:noFill/>
        </p:spPr>
        <p:txBody>
          <a:bodyPr>
            <a:spAutoFit/>
          </a:bodyPr>
          <a:lstStyle/>
          <a:p>
            <a:pPr algn="r">
              <a:defRPr/>
            </a:pPr>
            <a:r>
              <a:rPr lang="en-GB" sz="1108" b="0" dirty="0" smtClean="0">
                <a:solidFill>
                  <a:schemeClr val="tx1"/>
                </a:solidFill>
                <a:latin typeface="Arial" panose="020B0604020202020204" pitchFamily="34" charset="0"/>
                <a:cs typeface="Arial" panose="020B0604020202020204" pitchFamily="34" charset="0"/>
              </a:rPr>
              <a:t>24 </a:t>
            </a:r>
            <a:r>
              <a:rPr lang="en-US" sz="1108" b="0" dirty="0" smtClean="0">
                <a:solidFill>
                  <a:schemeClr val="tx1"/>
                </a:solidFill>
                <a:latin typeface="Arial" panose="020B0604020202020204" pitchFamily="34" charset="0"/>
                <a:cs typeface="Arial" panose="020B0604020202020204" pitchFamily="34" charset="0"/>
              </a:rPr>
              <a:t>March</a:t>
            </a:r>
            <a:r>
              <a:rPr lang="en-US" sz="1108" b="0" baseline="0" dirty="0" smtClean="0">
                <a:solidFill>
                  <a:schemeClr val="tx1"/>
                </a:solidFill>
                <a:latin typeface="Arial" panose="020B0604020202020204" pitchFamily="34" charset="0"/>
                <a:cs typeface="Arial" panose="020B0604020202020204" pitchFamily="34" charset="0"/>
              </a:rPr>
              <a:t> </a:t>
            </a:r>
            <a:r>
              <a:rPr lang="en-US" sz="1108" b="0" baseline="0" dirty="0" smtClean="0">
                <a:solidFill>
                  <a:schemeClr val="tx1"/>
                </a:solidFill>
                <a:latin typeface="Arial" panose="020B0604020202020204" pitchFamily="34" charset="0"/>
                <a:cs typeface="Arial" panose="020B0604020202020204" pitchFamily="34" charset="0"/>
              </a:rPr>
              <a:t>2017  </a:t>
            </a:r>
            <a:r>
              <a:rPr lang="en-GB" sz="1354" b="0" dirty="0" smtClean="0">
                <a:solidFill>
                  <a:schemeClr val="tx1"/>
                </a:solidFill>
                <a:latin typeface="Arial" panose="020B0604020202020204" pitchFamily="34" charset="0"/>
                <a:cs typeface="Arial" panose="020B0604020202020204" pitchFamily="34" charset="0"/>
              </a:rPr>
              <a:t> </a:t>
            </a:r>
            <a:fld id="{CA31D592-4D83-4517-9884-F2C159147DA8}" type="slidenum">
              <a:rPr lang="en-GB" sz="1354" b="0">
                <a:solidFill>
                  <a:schemeClr val="tx1"/>
                </a:solidFill>
                <a:latin typeface="Arial" panose="020B0604020202020204" pitchFamily="34" charset="0"/>
                <a:cs typeface="Arial" panose="020B0604020202020204" pitchFamily="34" charset="0"/>
              </a:rPr>
              <a:pPr algn="r">
                <a:defRPr/>
              </a:pPr>
              <a:t>‹#›</a:t>
            </a:fld>
            <a:endParaRPr lang="en-GB" sz="1354" b="0" dirty="0">
              <a:solidFill>
                <a:schemeClr val="tx1"/>
              </a:solidFill>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4532" r:id="rId1"/>
    <p:sldLayoutId id="2147484533" r:id="rId2"/>
    <p:sldLayoutId id="2147484524" r:id="rId3"/>
    <p:sldLayoutId id="2147484525" r:id="rId4"/>
    <p:sldLayoutId id="2147484526" r:id="rId5"/>
    <p:sldLayoutId id="2147484534" r:id="rId6"/>
    <p:sldLayoutId id="2147484535" r:id="rId7"/>
    <p:sldLayoutId id="2147484527" r:id="rId8"/>
    <p:sldLayoutId id="2147484528" r:id="rId9"/>
    <p:sldLayoutId id="2147484529" r:id="rId10"/>
    <p:sldLayoutId id="2147484530" r:id="rId11"/>
    <p:sldLayoutId id="2147484531" r:id="rId12"/>
  </p:sldLayoutIdLst>
  <p:hf hdr="0" ftr="0"/>
  <p:txStyles>
    <p:titleStyle>
      <a:lvl1pPr algn="ctr" rtl="0" eaLnBrk="0" fontAlgn="base" hangingPunct="0">
        <a:spcBef>
          <a:spcPct val="0"/>
        </a:spcBef>
        <a:spcAft>
          <a:spcPct val="0"/>
        </a:spcAft>
        <a:defRPr sz="5416" kern="1200">
          <a:solidFill>
            <a:schemeClr val="tx1"/>
          </a:solidFill>
          <a:latin typeface="+mj-lt"/>
          <a:ea typeface="+mj-ea"/>
          <a:cs typeface="+mj-cs"/>
        </a:defRPr>
      </a:lvl1pPr>
      <a:lvl2pPr algn="ctr" rtl="0" eaLnBrk="0" fontAlgn="base" hangingPunct="0">
        <a:spcBef>
          <a:spcPct val="0"/>
        </a:spcBef>
        <a:spcAft>
          <a:spcPct val="0"/>
        </a:spcAft>
        <a:defRPr sz="5416">
          <a:solidFill>
            <a:schemeClr val="tx1"/>
          </a:solidFill>
          <a:latin typeface="Calibri" pitchFamily="34" charset="0"/>
        </a:defRPr>
      </a:lvl2pPr>
      <a:lvl3pPr algn="ctr" rtl="0" eaLnBrk="0" fontAlgn="base" hangingPunct="0">
        <a:spcBef>
          <a:spcPct val="0"/>
        </a:spcBef>
        <a:spcAft>
          <a:spcPct val="0"/>
        </a:spcAft>
        <a:defRPr sz="5416">
          <a:solidFill>
            <a:schemeClr val="tx1"/>
          </a:solidFill>
          <a:latin typeface="Calibri" pitchFamily="34" charset="0"/>
        </a:defRPr>
      </a:lvl3pPr>
      <a:lvl4pPr algn="ctr" rtl="0" eaLnBrk="0" fontAlgn="base" hangingPunct="0">
        <a:spcBef>
          <a:spcPct val="0"/>
        </a:spcBef>
        <a:spcAft>
          <a:spcPct val="0"/>
        </a:spcAft>
        <a:defRPr sz="5416">
          <a:solidFill>
            <a:schemeClr val="tx1"/>
          </a:solidFill>
          <a:latin typeface="Calibri" pitchFamily="34" charset="0"/>
        </a:defRPr>
      </a:lvl4pPr>
      <a:lvl5pPr algn="ctr" rtl="0" eaLnBrk="0" fontAlgn="base" hangingPunct="0">
        <a:spcBef>
          <a:spcPct val="0"/>
        </a:spcBef>
        <a:spcAft>
          <a:spcPct val="0"/>
        </a:spcAft>
        <a:defRPr sz="5416">
          <a:solidFill>
            <a:schemeClr val="tx1"/>
          </a:solidFill>
          <a:latin typeface="Calibri" pitchFamily="34" charset="0"/>
        </a:defRPr>
      </a:lvl5pPr>
      <a:lvl6pPr marL="562722" algn="ctr" rtl="0" fontAlgn="base">
        <a:spcBef>
          <a:spcPct val="0"/>
        </a:spcBef>
        <a:spcAft>
          <a:spcPct val="0"/>
        </a:spcAft>
        <a:defRPr sz="5416">
          <a:solidFill>
            <a:schemeClr val="tx1"/>
          </a:solidFill>
          <a:latin typeface="Calibri" pitchFamily="34" charset="0"/>
        </a:defRPr>
      </a:lvl6pPr>
      <a:lvl7pPr marL="1125444" algn="ctr" rtl="0" fontAlgn="base">
        <a:spcBef>
          <a:spcPct val="0"/>
        </a:spcBef>
        <a:spcAft>
          <a:spcPct val="0"/>
        </a:spcAft>
        <a:defRPr sz="5416">
          <a:solidFill>
            <a:schemeClr val="tx1"/>
          </a:solidFill>
          <a:latin typeface="Calibri" pitchFamily="34" charset="0"/>
        </a:defRPr>
      </a:lvl7pPr>
      <a:lvl8pPr marL="1688165" algn="ctr" rtl="0" fontAlgn="base">
        <a:spcBef>
          <a:spcPct val="0"/>
        </a:spcBef>
        <a:spcAft>
          <a:spcPct val="0"/>
        </a:spcAft>
        <a:defRPr sz="5416">
          <a:solidFill>
            <a:schemeClr val="tx1"/>
          </a:solidFill>
          <a:latin typeface="Calibri" pitchFamily="34" charset="0"/>
        </a:defRPr>
      </a:lvl8pPr>
      <a:lvl9pPr marL="2250887" algn="ctr" rtl="0" fontAlgn="base">
        <a:spcBef>
          <a:spcPct val="0"/>
        </a:spcBef>
        <a:spcAft>
          <a:spcPct val="0"/>
        </a:spcAft>
        <a:defRPr sz="5416">
          <a:solidFill>
            <a:schemeClr val="tx1"/>
          </a:solidFill>
          <a:latin typeface="Calibri" pitchFamily="34" charset="0"/>
        </a:defRPr>
      </a:lvl9pPr>
    </p:titleStyle>
    <p:bodyStyle>
      <a:lvl1pPr marL="422041" indent="-422041" algn="l" rtl="0" eaLnBrk="0" fontAlgn="base" hangingPunct="0">
        <a:spcBef>
          <a:spcPct val="20000"/>
        </a:spcBef>
        <a:spcAft>
          <a:spcPct val="0"/>
        </a:spcAft>
        <a:buFont typeface="Arial" charset="0"/>
        <a:buChar char="•"/>
        <a:defRPr sz="3939" kern="1200">
          <a:solidFill>
            <a:schemeClr val="tx1"/>
          </a:solidFill>
          <a:latin typeface="+mn-lt"/>
          <a:ea typeface="+mn-ea"/>
          <a:cs typeface="+mn-cs"/>
        </a:defRPr>
      </a:lvl1pPr>
      <a:lvl2pPr marL="914423" indent="-351701" algn="l" rtl="0" eaLnBrk="0" fontAlgn="base" hangingPunct="0">
        <a:spcBef>
          <a:spcPct val="20000"/>
        </a:spcBef>
        <a:spcAft>
          <a:spcPct val="0"/>
        </a:spcAft>
        <a:buFont typeface="Arial" charset="0"/>
        <a:buChar char="–"/>
        <a:defRPr sz="3446" kern="1200">
          <a:solidFill>
            <a:schemeClr val="tx1"/>
          </a:solidFill>
          <a:latin typeface="+mn-lt"/>
          <a:ea typeface="+mn-ea"/>
          <a:cs typeface="+mn-cs"/>
        </a:defRPr>
      </a:lvl2pPr>
      <a:lvl3pPr marL="1406804" indent="-281361" algn="l" rtl="0" eaLnBrk="0" fontAlgn="base" hangingPunct="0">
        <a:spcBef>
          <a:spcPct val="20000"/>
        </a:spcBef>
        <a:spcAft>
          <a:spcPct val="0"/>
        </a:spcAft>
        <a:buFont typeface="Arial" charset="0"/>
        <a:buChar char="•"/>
        <a:defRPr sz="2954" kern="1200">
          <a:solidFill>
            <a:schemeClr val="tx1"/>
          </a:solidFill>
          <a:latin typeface="+mn-lt"/>
          <a:ea typeface="+mn-ea"/>
          <a:cs typeface="+mn-cs"/>
        </a:defRPr>
      </a:lvl3pPr>
      <a:lvl4pPr marL="1969526" indent="-281361" algn="l" rtl="0" eaLnBrk="0" fontAlgn="base" hangingPunct="0">
        <a:spcBef>
          <a:spcPct val="20000"/>
        </a:spcBef>
        <a:spcAft>
          <a:spcPct val="0"/>
        </a:spcAft>
        <a:buFont typeface="Arial" charset="0"/>
        <a:buChar char="–"/>
        <a:defRPr sz="2462" kern="1200">
          <a:solidFill>
            <a:schemeClr val="tx1"/>
          </a:solidFill>
          <a:latin typeface="+mn-lt"/>
          <a:ea typeface="+mn-ea"/>
          <a:cs typeface="+mn-cs"/>
        </a:defRPr>
      </a:lvl4pPr>
      <a:lvl5pPr marL="2532248" indent="-281361" algn="l" rtl="0" eaLnBrk="0" fontAlgn="base" hangingPunct="0">
        <a:spcBef>
          <a:spcPct val="20000"/>
        </a:spcBef>
        <a:spcAft>
          <a:spcPct val="0"/>
        </a:spcAft>
        <a:buFont typeface="Arial" charset="0"/>
        <a:buChar char="»"/>
        <a:defRPr sz="2462" kern="1200">
          <a:solidFill>
            <a:schemeClr val="tx1"/>
          </a:solidFill>
          <a:latin typeface="+mn-lt"/>
          <a:ea typeface="+mn-ea"/>
          <a:cs typeface="+mn-cs"/>
        </a:defRPr>
      </a:lvl5pPr>
      <a:lvl6pPr marL="3094970" indent="-281361" algn="l" defTabSz="1125444" rtl="0" eaLnBrk="1" latinLnBrk="0" hangingPunct="1">
        <a:spcBef>
          <a:spcPct val="20000"/>
        </a:spcBef>
        <a:buFont typeface="Arial" pitchFamily="34" charset="0"/>
        <a:buChar char="•"/>
        <a:defRPr sz="2462" kern="1200">
          <a:solidFill>
            <a:schemeClr val="tx1"/>
          </a:solidFill>
          <a:latin typeface="+mn-lt"/>
          <a:ea typeface="+mn-ea"/>
          <a:cs typeface="+mn-cs"/>
        </a:defRPr>
      </a:lvl6pPr>
      <a:lvl7pPr marL="3657691" indent="-281361" algn="l" defTabSz="1125444" rtl="0" eaLnBrk="1" latinLnBrk="0" hangingPunct="1">
        <a:spcBef>
          <a:spcPct val="20000"/>
        </a:spcBef>
        <a:buFont typeface="Arial" pitchFamily="34" charset="0"/>
        <a:buChar char="•"/>
        <a:defRPr sz="2462" kern="1200">
          <a:solidFill>
            <a:schemeClr val="tx1"/>
          </a:solidFill>
          <a:latin typeface="+mn-lt"/>
          <a:ea typeface="+mn-ea"/>
          <a:cs typeface="+mn-cs"/>
        </a:defRPr>
      </a:lvl7pPr>
      <a:lvl8pPr marL="4220413" indent="-281361" algn="l" defTabSz="1125444" rtl="0" eaLnBrk="1" latinLnBrk="0" hangingPunct="1">
        <a:spcBef>
          <a:spcPct val="20000"/>
        </a:spcBef>
        <a:buFont typeface="Arial" pitchFamily="34" charset="0"/>
        <a:buChar char="•"/>
        <a:defRPr sz="2462" kern="1200">
          <a:solidFill>
            <a:schemeClr val="tx1"/>
          </a:solidFill>
          <a:latin typeface="+mn-lt"/>
          <a:ea typeface="+mn-ea"/>
          <a:cs typeface="+mn-cs"/>
        </a:defRPr>
      </a:lvl8pPr>
      <a:lvl9pPr marL="4783135" indent="-281361" algn="l" defTabSz="1125444" rtl="0" eaLnBrk="1" latinLnBrk="0" hangingPunct="1">
        <a:spcBef>
          <a:spcPct val="20000"/>
        </a:spcBef>
        <a:buFont typeface="Arial" pitchFamily="34" charset="0"/>
        <a:buChar char="•"/>
        <a:defRPr sz="2462" kern="1200">
          <a:solidFill>
            <a:schemeClr val="tx1"/>
          </a:solidFill>
          <a:latin typeface="+mn-lt"/>
          <a:ea typeface="+mn-ea"/>
          <a:cs typeface="+mn-cs"/>
        </a:defRPr>
      </a:lvl9pPr>
    </p:bodyStyle>
    <p:otherStyle>
      <a:defPPr>
        <a:defRPr lang="en-US"/>
      </a:defPPr>
      <a:lvl1pPr marL="0" algn="l" defTabSz="1125444" rtl="0" eaLnBrk="1" latinLnBrk="0" hangingPunct="1">
        <a:defRPr sz="2215" kern="1200">
          <a:solidFill>
            <a:schemeClr val="tx1"/>
          </a:solidFill>
          <a:latin typeface="+mn-lt"/>
          <a:ea typeface="+mn-ea"/>
          <a:cs typeface="+mn-cs"/>
        </a:defRPr>
      </a:lvl1pPr>
      <a:lvl2pPr marL="562722" algn="l" defTabSz="1125444" rtl="0" eaLnBrk="1" latinLnBrk="0" hangingPunct="1">
        <a:defRPr sz="2215" kern="1200">
          <a:solidFill>
            <a:schemeClr val="tx1"/>
          </a:solidFill>
          <a:latin typeface="+mn-lt"/>
          <a:ea typeface="+mn-ea"/>
          <a:cs typeface="+mn-cs"/>
        </a:defRPr>
      </a:lvl2pPr>
      <a:lvl3pPr marL="1125444" algn="l" defTabSz="1125444" rtl="0" eaLnBrk="1" latinLnBrk="0" hangingPunct="1">
        <a:defRPr sz="2215" kern="1200">
          <a:solidFill>
            <a:schemeClr val="tx1"/>
          </a:solidFill>
          <a:latin typeface="+mn-lt"/>
          <a:ea typeface="+mn-ea"/>
          <a:cs typeface="+mn-cs"/>
        </a:defRPr>
      </a:lvl3pPr>
      <a:lvl4pPr marL="1688165" algn="l" defTabSz="1125444" rtl="0" eaLnBrk="1" latinLnBrk="0" hangingPunct="1">
        <a:defRPr sz="2215" kern="1200">
          <a:solidFill>
            <a:schemeClr val="tx1"/>
          </a:solidFill>
          <a:latin typeface="+mn-lt"/>
          <a:ea typeface="+mn-ea"/>
          <a:cs typeface="+mn-cs"/>
        </a:defRPr>
      </a:lvl4pPr>
      <a:lvl5pPr marL="2250887" algn="l" defTabSz="1125444" rtl="0" eaLnBrk="1" latinLnBrk="0" hangingPunct="1">
        <a:defRPr sz="2215" kern="1200">
          <a:solidFill>
            <a:schemeClr val="tx1"/>
          </a:solidFill>
          <a:latin typeface="+mn-lt"/>
          <a:ea typeface="+mn-ea"/>
          <a:cs typeface="+mn-cs"/>
        </a:defRPr>
      </a:lvl5pPr>
      <a:lvl6pPr marL="2813609" algn="l" defTabSz="1125444" rtl="0" eaLnBrk="1" latinLnBrk="0" hangingPunct="1">
        <a:defRPr sz="2215" kern="1200">
          <a:solidFill>
            <a:schemeClr val="tx1"/>
          </a:solidFill>
          <a:latin typeface="+mn-lt"/>
          <a:ea typeface="+mn-ea"/>
          <a:cs typeface="+mn-cs"/>
        </a:defRPr>
      </a:lvl6pPr>
      <a:lvl7pPr marL="3376331" algn="l" defTabSz="1125444" rtl="0" eaLnBrk="1" latinLnBrk="0" hangingPunct="1">
        <a:defRPr sz="2215" kern="1200">
          <a:solidFill>
            <a:schemeClr val="tx1"/>
          </a:solidFill>
          <a:latin typeface="+mn-lt"/>
          <a:ea typeface="+mn-ea"/>
          <a:cs typeface="+mn-cs"/>
        </a:defRPr>
      </a:lvl7pPr>
      <a:lvl8pPr marL="3939052" algn="l" defTabSz="1125444" rtl="0" eaLnBrk="1" latinLnBrk="0" hangingPunct="1">
        <a:defRPr sz="2215" kern="1200">
          <a:solidFill>
            <a:schemeClr val="tx1"/>
          </a:solidFill>
          <a:latin typeface="+mn-lt"/>
          <a:ea typeface="+mn-ea"/>
          <a:cs typeface="+mn-cs"/>
        </a:defRPr>
      </a:lvl8pPr>
      <a:lvl9pPr marL="4501774" algn="l" defTabSz="1125444" rtl="0" eaLnBrk="1" latinLnBrk="0" hangingPunct="1">
        <a:defRPr sz="2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ocs.google.com/forms/d/1pCKMUy2567meZVfB4dczzR7tjCARysSTOHKxSOyQtos/viewfor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4"/>
          <p:cNvSpPr>
            <a:spLocks noGrp="1" noChangeArrowheads="1"/>
          </p:cNvSpPr>
          <p:nvPr>
            <p:ph type="ctrTitle"/>
          </p:nvPr>
        </p:nvSpPr>
        <p:spPr>
          <a:xfrm>
            <a:off x="902677" y="2716612"/>
            <a:ext cx="10363200" cy="2299551"/>
          </a:xfrm>
        </p:spPr>
        <p:txBody>
          <a:bodyPr/>
          <a:lstStyle/>
          <a:p>
            <a:r>
              <a:rPr lang="en-IE" sz="6600" b="1" dirty="0"/>
              <a:t>GRWG Summary</a:t>
            </a:r>
            <a:br>
              <a:rPr lang="en-IE" sz="6600" b="1" dirty="0"/>
            </a:br>
            <a:r>
              <a:rPr lang="en-IE" sz="4923" b="1" dirty="0"/>
              <a:t>Decisions, Actions, Recommendations</a:t>
            </a:r>
            <a:endParaRPr lang="en-GB" sz="4923"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Plenary (WG report/Briefing)-2/2</a:t>
            </a:r>
            <a:endParaRPr lang="en-GB" b="1" dirty="0">
              <a:latin typeface="Arial" panose="020B0604020202020204" pitchFamily="34" charset="0"/>
              <a:cs typeface="Arial" panose="020B0604020202020204" pitchFamily="34" charset="0"/>
            </a:endParaRPr>
          </a:p>
        </p:txBody>
      </p:sp>
      <p:graphicFrame>
        <p:nvGraphicFramePr>
          <p:cNvPr id="6" name="내용 개체 틀 6"/>
          <p:cNvGraphicFramePr>
            <a:graphicFrameLocks noGrp="1"/>
          </p:cNvGraphicFramePr>
          <p:nvPr>
            <p:ph idx="1"/>
            <p:extLst>
              <p:ext uri="{D42A27DB-BD31-4B8C-83A1-F6EECF244321}">
                <p14:modId xmlns:p14="http://schemas.microsoft.com/office/powerpoint/2010/main" val="3815529203"/>
              </p:ext>
            </p:extLst>
          </p:nvPr>
        </p:nvGraphicFramePr>
        <p:xfrm>
          <a:off x="367924" y="1188001"/>
          <a:ext cx="11611257" cy="4704862"/>
        </p:xfrm>
        <a:graphic>
          <a:graphicData uri="http://schemas.openxmlformats.org/drawingml/2006/table">
            <a:tbl>
              <a:tblPr firstRow="1" bandRow="1">
                <a:tableStyleId>{5C22544A-7EE6-4342-B048-85BDC9FD1C3A}</a:tableStyleId>
              </a:tblPr>
              <a:tblGrid>
                <a:gridCol w="2272474">
                  <a:extLst>
                    <a:ext uri="{9D8B030D-6E8A-4147-A177-3AD203B41FA5}">
                      <a16:colId xmlns:a16="http://schemas.microsoft.com/office/drawing/2014/main" val="4005887409"/>
                    </a:ext>
                  </a:extLst>
                </a:gridCol>
                <a:gridCol w="6976073">
                  <a:extLst>
                    <a:ext uri="{9D8B030D-6E8A-4147-A177-3AD203B41FA5}">
                      <a16:colId xmlns:a16="http://schemas.microsoft.com/office/drawing/2014/main" val="3702454843"/>
                    </a:ext>
                  </a:extLst>
                </a:gridCol>
                <a:gridCol w="1167995">
                  <a:extLst>
                    <a:ext uri="{9D8B030D-6E8A-4147-A177-3AD203B41FA5}">
                      <a16:colId xmlns:a16="http://schemas.microsoft.com/office/drawing/2014/main" val="3436900274"/>
                    </a:ext>
                  </a:extLst>
                </a:gridCol>
                <a:gridCol w="1194715">
                  <a:extLst>
                    <a:ext uri="{9D8B030D-6E8A-4147-A177-3AD203B41FA5}">
                      <a16:colId xmlns:a16="http://schemas.microsoft.com/office/drawing/2014/main" val="794643419"/>
                    </a:ext>
                  </a:extLst>
                </a:gridCol>
              </a:tblGrid>
              <a:tr h="456418">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2331843043"/>
                  </a:ext>
                </a:extLst>
              </a:tr>
              <a:tr h="456418">
                <a:tc>
                  <a:txBody>
                    <a:bodyPr/>
                    <a:lstStyle/>
                    <a:p>
                      <a:pPr latinLnBrk="1"/>
                      <a:r>
                        <a:rPr lang="en-US" altLang="ko-KR" sz="2200" b="0" i="0" u="none" strike="noStrike" kern="1200" dirty="0" smtClean="0">
                          <a:solidFill>
                            <a:srgbClr val="009900"/>
                          </a:solidFill>
                          <a:effectLst/>
                          <a:latin typeface="+mn-lt"/>
                          <a:ea typeface="+mn-ea"/>
                          <a:cs typeface="+mn-cs"/>
                        </a:rPr>
                        <a:t>GWG.2017.3m.1</a:t>
                      </a:r>
                    </a:p>
                    <a:p>
                      <a:pPr latinLnBrk="1"/>
                      <a:r>
                        <a:rPr lang="en-US" altLang="ko-KR" sz="2200" b="0" i="0" u="none" strike="noStrike" kern="1200" dirty="0" smtClean="0">
                          <a:solidFill>
                            <a:srgbClr val="009900"/>
                          </a:solidFill>
                          <a:effectLst/>
                          <a:latin typeface="+mn-lt"/>
                          <a:ea typeface="+mn-ea"/>
                          <a:cs typeface="+mn-cs"/>
                        </a:rPr>
                        <a:t>(R)</a:t>
                      </a:r>
                      <a:endParaRPr lang="ko-KR" altLang="en-US" sz="2200" dirty="0"/>
                    </a:p>
                  </a:txBody>
                  <a:tcPr marL="112542" marR="112542" marT="56271" marB="56271"/>
                </a:tc>
                <a:tc>
                  <a:txBody>
                    <a:bodyPr/>
                    <a:lstStyle/>
                    <a:p>
                      <a:pPr latinLnBrk="1"/>
                      <a:r>
                        <a:rPr lang="en-US" altLang="ko-KR" sz="2200" b="0" i="0" u="none" strike="noStrike" kern="1200" dirty="0" smtClean="0">
                          <a:solidFill>
                            <a:srgbClr val="009900"/>
                          </a:solidFill>
                          <a:effectLst/>
                          <a:latin typeface="+mn-lt"/>
                          <a:ea typeface="+mn-ea"/>
                          <a:cs typeface="+mn-cs"/>
                        </a:rPr>
                        <a:t>Recommendation from </a:t>
                      </a:r>
                      <a:r>
                        <a:rPr lang="en-US" altLang="ko-KR" sz="2200" b="0" i="0" u="sng" strike="noStrike" kern="1200" dirty="0" smtClean="0">
                          <a:solidFill>
                            <a:srgbClr val="009900"/>
                          </a:solidFill>
                          <a:effectLst/>
                          <a:latin typeface="+mn-lt"/>
                          <a:ea typeface="+mn-ea"/>
                          <a:cs typeface="+mn-cs"/>
                        </a:rPr>
                        <a:t>Data Management (Pete M.)</a:t>
                      </a:r>
                      <a:r>
                        <a:rPr lang="en-US" altLang="ko-KR" sz="2200" b="0" i="0" u="none" strike="noStrike" kern="1200" dirty="0" smtClean="0">
                          <a:solidFill>
                            <a:srgbClr val="009900"/>
                          </a:solidFill>
                          <a:effectLst/>
                          <a:latin typeface="+mn-lt"/>
                          <a:ea typeface="+mn-ea"/>
                          <a:cs typeface="+mn-cs"/>
                        </a:rPr>
                        <a:t> - decisions taken on combining/including  corrections within level 1 files should a) make use of the data easier for users and b) reduce maintenance activities as far as possible</a:t>
                      </a:r>
                      <a:endParaRPr lang="ko-KR" altLang="en-US" sz="2200" dirty="0">
                        <a:solidFill>
                          <a:srgbClr val="009900"/>
                        </a:solidFill>
                      </a:endParaRPr>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1804978878"/>
                  </a:ext>
                </a:extLst>
              </a:tr>
              <a:tr h="456418">
                <a:tc>
                  <a:txBody>
                    <a:bodyPr/>
                    <a:lstStyle/>
                    <a:p>
                      <a:pPr latinLnBrk="1"/>
                      <a:r>
                        <a:rPr lang="en-US" altLang="ko-KR" sz="2200" b="1" i="0" u="none" strike="noStrike" kern="1200" dirty="0" smtClean="0">
                          <a:solidFill>
                            <a:srgbClr val="3333FF"/>
                          </a:solidFill>
                          <a:effectLst/>
                          <a:latin typeface="+mn-lt"/>
                          <a:ea typeface="+mn-ea"/>
                          <a:cs typeface="+mn-cs"/>
                        </a:rPr>
                        <a:t>GWG.2017.3n.1</a:t>
                      </a:r>
                    </a:p>
                    <a:p>
                      <a:pPr latinLnBrk="1"/>
                      <a:r>
                        <a:rPr lang="en-US" altLang="ko-KR" sz="2200" b="1" i="0" u="none" strike="noStrike" kern="1200" dirty="0" smtClean="0">
                          <a:solidFill>
                            <a:srgbClr val="3333FF"/>
                          </a:solidFill>
                          <a:effectLst/>
                          <a:latin typeface="+mn-lt"/>
                          <a:ea typeface="+mn-ea"/>
                          <a:cs typeface="+mn-cs"/>
                        </a:rPr>
                        <a:t>(D)</a:t>
                      </a:r>
                      <a:endParaRPr lang="ko-KR" altLang="en-US" sz="2200" dirty="0">
                        <a:solidFill>
                          <a:srgbClr val="3333FF"/>
                        </a:solidFill>
                      </a:endParaRPr>
                    </a:p>
                  </a:txBody>
                  <a:tcPr marL="112542" marR="112542" marT="56271" marB="56271"/>
                </a:tc>
                <a:tc>
                  <a:txBody>
                    <a:bodyPr/>
                    <a:lstStyle/>
                    <a:p>
                      <a:pPr latinLnBrk="1"/>
                      <a:r>
                        <a:rPr lang="en-US" altLang="ko-KR" sz="2200" b="1" i="0" u="sng" strike="noStrike" kern="1200" dirty="0" smtClean="0">
                          <a:solidFill>
                            <a:srgbClr val="3333FF"/>
                          </a:solidFill>
                          <a:effectLst/>
                          <a:latin typeface="+mn-lt"/>
                          <a:ea typeface="+mn-ea"/>
                          <a:cs typeface="+mn-cs"/>
                        </a:rPr>
                        <a:t>NWP+RTM approach will not be pursued within GSICS at this time.</a:t>
                      </a:r>
                      <a:r>
                        <a:rPr lang="en-US" altLang="ko-KR" sz="2200" b="1" i="0" u="none" strike="noStrike" kern="1200" dirty="0" smtClean="0">
                          <a:solidFill>
                            <a:srgbClr val="3333FF"/>
                          </a:solidFill>
                          <a:effectLst/>
                          <a:latin typeface="+mn-lt"/>
                          <a:ea typeface="+mn-ea"/>
                          <a:cs typeface="+mn-cs"/>
                        </a:rPr>
                        <a:t> Instrument operators  are encouraged to work together with NWP </a:t>
                      </a:r>
                      <a:r>
                        <a:rPr lang="en-US" altLang="ko-KR" sz="2200" b="1" i="0" u="none" strike="noStrike" kern="1200" dirty="0" err="1" smtClean="0">
                          <a:solidFill>
                            <a:srgbClr val="3333FF"/>
                          </a:solidFill>
                          <a:effectLst/>
                          <a:latin typeface="+mn-lt"/>
                          <a:ea typeface="+mn-ea"/>
                          <a:cs typeface="+mn-cs"/>
                        </a:rPr>
                        <a:t>centres</a:t>
                      </a:r>
                      <a:r>
                        <a:rPr lang="en-US" altLang="ko-KR" sz="2200" b="1" i="0" u="none" strike="noStrike" kern="1200" dirty="0" smtClean="0">
                          <a:solidFill>
                            <a:srgbClr val="3333FF"/>
                          </a:solidFill>
                          <a:effectLst/>
                          <a:latin typeface="+mn-lt"/>
                          <a:ea typeface="+mn-ea"/>
                          <a:cs typeface="+mn-cs"/>
                        </a:rPr>
                        <a:t> to understand their biases,  but there remain many obstacles to achieving absolute agreement </a:t>
                      </a:r>
                      <a:r>
                        <a:rPr lang="en-US" altLang="ko-KR" sz="2200" b="1" i="0" u="sng" strike="noStrike" kern="1200" dirty="0" smtClean="0">
                          <a:solidFill>
                            <a:srgbClr val="3333FF"/>
                          </a:solidFill>
                          <a:effectLst/>
                          <a:latin typeface="+mn-lt"/>
                          <a:ea typeface="+mn-ea"/>
                          <a:cs typeface="+mn-cs"/>
                        </a:rPr>
                        <a:t>between NWP/RTM double differences with other inter-calibration methods due to incomplete cancellation of model biases - especially for window channels</a:t>
                      </a:r>
                      <a:endParaRPr lang="ko-KR" altLang="en-US" sz="2200" u="sng" dirty="0">
                        <a:solidFill>
                          <a:srgbClr val="3333FF"/>
                        </a:solidFill>
                      </a:endParaRPr>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extLst>
                  <a:ext uri="{0D108BD9-81ED-4DB2-BD59-A6C34878D82A}">
                    <a16:rowId xmlns:a16="http://schemas.microsoft.com/office/drawing/2014/main" val="465956690"/>
                  </a:ext>
                </a:extLst>
              </a:tr>
            </a:tbl>
          </a:graphicData>
        </a:graphic>
      </p:graphicFrame>
    </p:spTree>
    <p:extLst>
      <p:ext uri="{BB962C8B-B14F-4D97-AF65-F5344CB8AC3E}">
        <p14:creationId xmlns:p14="http://schemas.microsoft.com/office/powerpoint/2010/main" val="2023967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GRWG (UV-sub group)</a:t>
            </a:r>
            <a:endParaRPr lang="en-GB" b="1" dirty="0">
              <a:latin typeface="Arial" panose="020B0604020202020204" pitchFamily="34" charset="0"/>
              <a:cs typeface="Arial" panose="020B0604020202020204" pitchFamily="34" charset="0"/>
            </a:endParaRPr>
          </a:p>
        </p:txBody>
      </p:sp>
      <p:graphicFrame>
        <p:nvGraphicFramePr>
          <p:cNvPr id="6" name="내용 개체 틀 6"/>
          <p:cNvGraphicFramePr>
            <a:graphicFrameLocks noGrp="1"/>
          </p:cNvGraphicFramePr>
          <p:nvPr>
            <p:ph idx="1"/>
            <p:extLst>
              <p:ext uri="{D42A27DB-BD31-4B8C-83A1-F6EECF244321}">
                <p14:modId xmlns:p14="http://schemas.microsoft.com/office/powerpoint/2010/main" val="2081147433"/>
              </p:ext>
            </p:extLst>
          </p:nvPr>
        </p:nvGraphicFramePr>
        <p:xfrm>
          <a:off x="367924" y="1178169"/>
          <a:ext cx="11611257" cy="4538880"/>
        </p:xfrm>
        <a:graphic>
          <a:graphicData uri="http://schemas.openxmlformats.org/drawingml/2006/table">
            <a:tbl>
              <a:tblPr firstRow="1" bandRow="1">
                <a:tableStyleId>{5C22544A-7EE6-4342-B048-85BDC9FD1C3A}</a:tableStyleId>
              </a:tblPr>
              <a:tblGrid>
                <a:gridCol w="2272474">
                  <a:extLst>
                    <a:ext uri="{9D8B030D-6E8A-4147-A177-3AD203B41FA5}">
                      <a16:colId xmlns:a16="http://schemas.microsoft.com/office/drawing/2014/main" val="4005887409"/>
                    </a:ext>
                  </a:extLst>
                </a:gridCol>
                <a:gridCol w="6976073">
                  <a:extLst>
                    <a:ext uri="{9D8B030D-6E8A-4147-A177-3AD203B41FA5}">
                      <a16:colId xmlns:a16="http://schemas.microsoft.com/office/drawing/2014/main" val="3702454843"/>
                    </a:ext>
                  </a:extLst>
                </a:gridCol>
                <a:gridCol w="1167995">
                  <a:extLst>
                    <a:ext uri="{9D8B030D-6E8A-4147-A177-3AD203B41FA5}">
                      <a16:colId xmlns:a16="http://schemas.microsoft.com/office/drawing/2014/main" val="3436900274"/>
                    </a:ext>
                  </a:extLst>
                </a:gridCol>
                <a:gridCol w="1194715">
                  <a:extLst>
                    <a:ext uri="{9D8B030D-6E8A-4147-A177-3AD203B41FA5}">
                      <a16:colId xmlns:a16="http://schemas.microsoft.com/office/drawing/2014/main" val="794643419"/>
                    </a:ext>
                  </a:extLst>
                </a:gridCol>
              </a:tblGrid>
              <a:tr h="456418">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2331843043"/>
                  </a:ext>
                </a:extLst>
              </a:tr>
              <a:tr h="456418">
                <a:tc>
                  <a:txBody>
                    <a:bodyPr/>
                    <a:lstStyle/>
                    <a:p>
                      <a:pPr latinLnBrk="1"/>
                      <a:r>
                        <a:rPr lang="en-US" altLang="ko-KR" sz="2000" b="1" i="0" u="none" strike="noStrike" kern="1200" dirty="0" smtClean="0">
                          <a:solidFill>
                            <a:schemeClr val="dk1"/>
                          </a:solidFill>
                          <a:effectLst/>
                          <a:latin typeface="+mn-lt"/>
                          <a:ea typeface="+mn-ea"/>
                          <a:cs typeface="+mn-cs"/>
                        </a:rPr>
                        <a:t>GRWG.2017.4c.1</a:t>
                      </a:r>
                      <a:endParaRPr lang="ko-KR" altLang="en-US" sz="2200" dirty="0"/>
                    </a:p>
                  </a:txBody>
                  <a:tcPr marL="112542" marR="112542" marT="56271" marB="56271"/>
                </a:tc>
                <a:tc>
                  <a:txBody>
                    <a:bodyPr/>
                    <a:lstStyle/>
                    <a:p>
                      <a:pPr latinLnBrk="1"/>
                      <a:r>
                        <a:rPr lang="en-US" altLang="ko-KR" sz="2215" b="1" i="0" u="sng" strike="noStrike" kern="1200" dirty="0" smtClean="0">
                          <a:solidFill>
                            <a:schemeClr val="dk1"/>
                          </a:solidFill>
                          <a:effectLst/>
                          <a:latin typeface="+mn-lt"/>
                          <a:ea typeface="+mn-ea"/>
                          <a:cs typeface="+mn-cs"/>
                        </a:rPr>
                        <a:t>Rose</a:t>
                      </a:r>
                      <a:r>
                        <a:rPr lang="en-US" altLang="ko-KR" sz="2215" b="1" i="0" u="none" strike="noStrike" kern="1200" dirty="0" smtClean="0">
                          <a:solidFill>
                            <a:schemeClr val="dk1"/>
                          </a:solidFill>
                          <a:effectLst/>
                          <a:latin typeface="+mn-lt"/>
                          <a:ea typeface="+mn-ea"/>
                          <a:cs typeface="+mn-cs"/>
                        </a:rPr>
                        <a:t> to investigate what tasks and tools are needed to pursue the work presented by Larry in the broader context of the UV Subgroup and in particular to identify resources needed with the aim of bringing this to the attention of the EP</a:t>
                      </a:r>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1804978878"/>
                  </a:ext>
                </a:extLst>
              </a:tr>
              <a:tr h="456418">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465956690"/>
                  </a:ext>
                </a:extLst>
              </a:tr>
              <a:tr h="456418">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3588733021"/>
                  </a:ext>
                </a:extLst>
              </a:tr>
              <a:tr h="456418">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1291775094"/>
                  </a:ext>
                </a:extLst>
              </a:tr>
              <a:tr h="456418">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996086371"/>
                  </a:ext>
                </a:extLst>
              </a:tr>
              <a:tr h="456418">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tc>
                  <a:txBody>
                    <a:bodyPr/>
                    <a:lstStyle/>
                    <a:p>
                      <a:pPr latinLnBrk="1"/>
                      <a:endParaRPr lang="ko-KR" altLang="en-US" sz="2200" dirty="0"/>
                    </a:p>
                  </a:txBody>
                  <a:tcPr marL="112542" marR="112542" marT="56271" marB="56271"/>
                </a:tc>
                <a:extLst>
                  <a:ext uri="{0D108BD9-81ED-4DB2-BD59-A6C34878D82A}">
                    <a16:rowId xmlns:a16="http://schemas.microsoft.com/office/drawing/2014/main" val="1656956365"/>
                  </a:ext>
                </a:extLst>
              </a:tr>
            </a:tbl>
          </a:graphicData>
        </a:graphic>
      </p:graphicFrame>
    </p:spTree>
    <p:extLst>
      <p:ext uri="{BB962C8B-B14F-4D97-AF65-F5344CB8AC3E}">
        <p14:creationId xmlns:p14="http://schemas.microsoft.com/office/powerpoint/2010/main" val="1019136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GRWG (MW-sub group)-1/2</a:t>
            </a:r>
            <a:endParaRPr lang="en-GB" b="1" dirty="0">
              <a:latin typeface="Arial" panose="020B0604020202020204" pitchFamily="34" charset="0"/>
              <a:cs typeface="Arial" panose="020B0604020202020204" pitchFamily="34" charset="0"/>
            </a:endParaRPr>
          </a:p>
        </p:txBody>
      </p:sp>
      <p:graphicFrame>
        <p:nvGraphicFramePr>
          <p:cNvPr id="6" name="내용 개체 틀 6"/>
          <p:cNvGraphicFramePr>
            <a:graphicFrameLocks noGrp="1"/>
          </p:cNvGraphicFramePr>
          <p:nvPr>
            <p:ph idx="1"/>
            <p:extLst>
              <p:ext uri="{D42A27DB-BD31-4B8C-83A1-F6EECF244321}">
                <p14:modId xmlns:p14="http://schemas.microsoft.com/office/powerpoint/2010/main" val="2380400693"/>
              </p:ext>
            </p:extLst>
          </p:nvPr>
        </p:nvGraphicFramePr>
        <p:xfrm>
          <a:off x="367924" y="1178169"/>
          <a:ext cx="11611257" cy="5042488"/>
        </p:xfrm>
        <a:graphic>
          <a:graphicData uri="http://schemas.openxmlformats.org/drawingml/2006/table">
            <a:tbl>
              <a:tblPr firstRow="1" bandRow="1">
                <a:tableStyleId>{5C22544A-7EE6-4342-B048-85BDC9FD1C3A}</a:tableStyleId>
              </a:tblPr>
              <a:tblGrid>
                <a:gridCol w="2272474">
                  <a:extLst>
                    <a:ext uri="{9D8B030D-6E8A-4147-A177-3AD203B41FA5}">
                      <a16:colId xmlns:a16="http://schemas.microsoft.com/office/drawing/2014/main" val="4005887409"/>
                    </a:ext>
                  </a:extLst>
                </a:gridCol>
                <a:gridCol w="6976073">
                  <a:extLst>
                    <a:ext uri="{9D8B030D-6E8A-4147-A177-3AD203B41FA5}">
                      <a16:colId xmlns:a16="http://schemas.microsoft.com/office/drawing/2014/main" val="3702454843"/>
                    </a:ext>
                  </a:extLst>
                </a:gridCol>
                <a:gridCol w="2362710">
                  <a:extLst>
                    <a:ext uri="{9D8B030D-6E8A-4147-A177-3AD203B41FA5}">
                      <a16:colId xmlns:a16="http://schemas.microsoft.com/office/drawing/2014/main" val="3436900274"/>
                    </a:ext>
                  </a:extLst>
                </a:gridCol>
              </a:tblGrid>
              <a:tr h="456418">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extLst>
                  <a:ext uri="{0D108BD9-81ED-4DB2-BD59-A6C34878D82A}">
                    <a16:rowId xmlns:a16="http://schemas.microsoft.com/office/drawing/2014/main" val="2331843043"/>
                  </a:ext>
                </a:extLst>
              </a:tr>
              <a:tr h="456418">
                <a:tc>
                  <a:txBody>
                    <a:bodyPr/>
                    <a:lstStyle/>
                    <a:p>
                      <a:pPr latinLnBrk="1"/>
                      <a:r>
                        <a:rPr lang="en-US" altLang="ko-KR" sz="2200" dirty="0" smtClean="0">
                          <a:solidFill>
                            <a:srgbClr val="009900"/>
                          </a:solidFill>
                        </a:rPr>
                        <a:t>GMW.2017.6a.1</a:t>
                      </a:r>
                    </a:p>
                    <a:p>
                      <a:pPr latinLnBrk="1"/>
                      <a:r>
                        <a:rPr lang="en-US" altLang="ko-KR" sz="2200" dirty="0" smtClean="0">
                          <a:solidFill>
                            <a:srgbClr val="009900"/>
                          </a:solidFill>
                        </a:rPr>
                        <a:t>(R)</a:t>
                      </a:r>
                      <a:endParaRPr lang="ko-KR" altLang="en-US" sz="2200" dirty="0">
                        <a:solidFill>
                          <a:srgbClr val="009900"/>
                        </a:solidFill>
                      </a:endParaRPr>
                    </a:p>
                  </a:txBody>
                  <a:tcPr marL="112542" marR="112542" marT="56271" marB="56271"/>
                </a:tc>
                <a:tc>
                  <a:txBody>
                    <a:bodyPr/>
                    <a:lstStyle/>
                    <a:p>
                      <a:pPr latinLnBrk="1"/>
                      <a:r>
                        <a:rPr lang="en-US" altLang="ko-KR" sz="2200" b="0" i="0" u="none" strike="noStrike" kern="1200" dirty="0" smtClean="0">
                          <a:solidFill>
                            <a:srgbClr val="009900"/>
                          </a:solidFill>
                          <a:effectLst/>
                          <a:latin typeface="+mn-lt"/>
                          <a:ea typeface="+mn-ea"/>
                          <a:cs typeface="+mn-cs"/>
                        </a:rPr>
                        <a:t>Get an update from </a:t>
                      </a:r>
                      <a:r>
                        <a:rPr lang="en-US" altLang="ko-KR" sz="2200" b="0" i="0" u="sng" strike="noStrike" kern="1200" dirty="0" smtClean="0">
                          <a:solidFill>
                            <a:srgbClr val="009900"/>
                          </a:solidFill>
                          <a:effectLst/>
                          <a:latin typeface="+mn-lt"/>
                          <a:ea typeface="+mn-ea"/>
                          <a:cs typeface="+mn-cs"/>
                        </a:rPr>
                        <a:t>Martin</a:t>
                      </a:r>
                      <a:r>
                        <a:rPr lang="en-US" altLang="ko-KR" sz="2200" b="0" i="0" u="none" strike="noStrike" kern="1200" dirty="0" smtClean="0">
                          <a:solidFill>
                            <a:srgbClr val="009900"/>
                          </a:solidFill>
                          <a:effectLst/>
                          <a:latin typeface="+mn-lt"/>
                          <a:ea typeface="+mn-ea"/>
                          <a:cs typeface="+mn-cs"/>
                        </a:rPr>
                        <a:t> in approx. 6 months.</a:t>
                      </a:r>
                      <a:endParaRPr lang="ko-KR" altLang="en-US" sz="2200" dirty="0">
                        <a:solidFill>
                          <a:srgbClr val="009900"/>
                        </a:solidFill>
                      </a:endParaRPr>
                    </a:p>
                  </a:txBody>
                  <a:tcPr marL="112542" marR="112542" marT="56271" marB="56271"/>
                </a:tc>
                <a:tc>
                  <a:txBody>
                    <a:bodyPr/>
                    <a:lstStyle/>
                    <a:p>
                      <a:pPr latinLnBrk="1"/>
                      <a:r>
                        <a:rPr lang="en-US" altLang="ko-KR" sz="2215" kern="1200" dirty="0" smtClean="0">
                          <a:solidFill>
                            <a:schemeClr val="dk1"/>
                          </a:solidFill>
                          <a:latin typeface="+mn-lt"/>
                          <a:ea typeface="+mn-ea"/>
                          <a:cs typeface="+mn-cs"/>
                        </a:rPr>
                        <a:t>Lunar calibration</a:t>
                      </a:r>
                      <a:endParaRPr lang="ko-KR" altLang="en-US" sz="2200" dirty="0"/>
                    </a:p>
                  </a:txBody>
                  <a:tcPr marL="112542" marR="112542" marT="56271" marB="56271"/>
                </a:tc>
                <a:extLst>
                  <a:ext uri="{0D108BD9-81ED-4DB2-BD59-A6C34878D82A}">
                    <a16:rowId xmlns:a16="http://schemas.microsoft.com/office/drawing/2014/main" val="1804978878"/>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GMW.2017.6b.1 </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Ed Kim (NASA)</a:t>
                      </a:r>
                      <a:r>
                        <a:rPr lang="en-US" altLang="ko-KR" sz="2200" b="1" i="0" u="none" strike="noStrike" kern="1200" dirty="0" smtClean="0">
                          <a:solidFill>
                            <a:schemeClr val="dk1"/>
                          </a:solidFill>
                          <a:effectLst/>
                          <a:latin typeface="+mn-lt"/>
                          <a:ea typeface="+mn-ea"/>
                          <a:cs typeface="+mn-cs"/>
                        </a:rPr>
                        <a:t> to give an update on the status after launch</a:t>
                      </a:r>
                      <a:endParaRPr lang="ko-KR" altLang="en-US" sz="2200" dirty="0"/>
                    </a:p>
                  </a:txBody>
                  <a:tcPr marL="112542" marR="112542" marT="56271" marB="56271"/>
                </a:tc>
                <a:tc>
                  <a:txBody>
                    <a:bodyPr/>
                    <a:lstStyle/>
                    <a:p>
                      <a:pPr latinLnBrk="1"/>
                      <a:r>
                        <a:rPr lang="en-US" altLang="ko-KR" sz="2215" kern="1200" dirty="0" smtClean="0">
                          <a:solidFill>
                            <a:schemeClr val="dk1"/>
                          </a:solidFill>
                          <a:latin typeface="+mn-lt"/>
                          <a:ea typeface="+mn-ea"/>
                          <a:cs typeface="+mn-cs"/>
                        </a:rPr>
                        <a:t>JPSS-1 ATMS</a:t>
                      </a:r>
                      <a:endParaRPr lang="ko-KR" altLang="en-US" sz="2200" dirty="0"/>
                    </a:p>
                  </a:txBody>
                  <a:tcPr marL="112542" marR="112542" marT="56271" marB="56271"/>
                </a:tc>
                <a:extLst>
                  <a:ext uri="{0D108BD9-81ED-4DB2-BD59-A6C34878D82A}">
                    <a16:rowId xmlns:a16="http://schemas.microsoft.com/office/drawing/2014/main" val="465956690"/>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GMW.2017.6c.1</a:t>
                      </a:r>
                      <a:endParaRPr lang="ko-KR" altLang="en-US" sz="2200" dirty="0"/>
                    </a:p>
                  </a:txBody>
                  <a:tcPr marL="112542" marR="112542" marT="56271" marB="56271"/>
                </a:tc>
                <a:tc>
                  <a:txBody>
                    <a:bodyPr/>
                    <a:lstStyle/>
                    <a:p>
                      <a:pPr latinLnBrk="1"/>
                      <a:r>
                        <a:rPr lang="en-US" altLang="ko-KR" sz="2200" b="1" i="0" u="sng" strike="noStrike" kern="1200" dirty="0" err="1" smtClean="0">
                          <a:solidFill>
                            <a:schemeClr val="dk1"/>
                          </a:solidFill>
                          <a:effectLst/>
                          <a:latin typeface="+mn-lt"/>
                          <a:ea typeface="+mn-ea"/>
                          <a:cs typeface="+mn-cs"/>
                        </a:rPr>
                        <a:t>Karsten</a:t>
                      </a:r>
                      <a:r>
                        <a:rPr lang="en-US" altLang="ko-KR" sz="2200" b="1" i="0" u="sng" strike="noStrike" kern="1200" dirty="0" smtClean="0">
                          <a:solidFill>
                            <a:schemeClr val="dk1"/>
                          </a:solidFill>
                          <a:effectLst/>
                          <a:latin typeface="+mn-lt"/>
                          <a:ea typeface="+mn-ea"/>
                          <a:cs typeface="+mn-cs"/>
                        </a:rPr>
                        <a:t> </a:t>
                      </a:r>
                      <a:r>
                        <a:rPr lang="en-US" altLang="ko-KR" sz="2200" b="1" i="0" u="sng" strike="noStrike" kern="1200" dirty="0" err="1" smtClean="0">
                          <a:solidFill>
                            <a:schemeClr val="dk1"/>
                          </a:solidFill>
                          <a:effectLst/>
                          <a:latin typeface="+mn-lt"/>
                          <a:ea typeface="+mn-ea"/>
                          <a:cs typeface="+mn-cs"/>
                        </a:rPr>
                        <a:t>Fennig</a:t>
                      </a:r>
                      <a:r>
                        <a:rPr lang="en-US" altLang="ko-KR" sz="2200" b="1" i="0" u="none" strike="noStrike" kern="1200" dirty="0" smtClean="0">
                          <a:solidFill>
                            <a:schemeClr val="dk1"/>
                          </a:solidFill>
                          <a:effectLst/>
                          <a:latin typeface="+mn-lt"/>
                          <a:ea typeface="+mn-ea"/>
                          <a:cs typeface="+mn-cs"/>
                        </a:rPr>
                        <a:t> to determine feasibility of extracting the inter-calibration algorithms and coefficients from the FCDR and making them a GSICS product</a:t>
                      </a:r>
                      <a:endParaRPr lang="ko-KR" altLang="en-US" sz="2200" dirty="0"/>
                    </a:p>
                  </a:txBody>
                  <a:tcPr marL="112542" marR="112542" marT="56271" marB="56271"/>
                </a:tc>
                <a:tc>
                  <a:txBody>
                    <a:bodyPr/>
                    <a:lstStyle/>
                    <a:p>
                      <a:pPr latinLnBrk="1"/>
                      <a:r>
                        <a:rPr lang="en-US" altLang="ko-KR" sz="2215" kern="1200" dirty="0" smtClean="0">
                          <a:solidFill>
                            <a:schemeClr val="dk1"/>
                          </a:solidFill>
                          <a:latin typeface="+mn-lt"/>
                          <a:ea typeface="+mn-ea"/>
                          <a:cs typeface="+mn-cs"/>
                        </a:rPr>
                        <a:t>MW Imager FCDR</a:t>
                      </a:r>
                      <a:endParaRPr lang="ko-KR" altLang="en-US" sz="2200" dirty="0"/>
                    </a:p>
                  </a:txBody>
                  <a:tcPr marL="112542" marR="112542" marT="56271" marB="56271"/>
                </a:tc>
                <a:extLst>
                  <a:ext uri="{0D108BD9-81ED-4DB2-BD59-A6C34878D82A}">
                    <a16:rowId xmlns:a16="http://schemas.microsoft.com/office/drawing/2014/main" val="3588733021"/>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GMW.2017.6d.1</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Cheng-</a:t>
                      </a:r>
                      <a:r>
                        <a:rPr lang="en-US" altLang="ko-KR" sz="2200" b="1" i="0" u="sng" strike="noStrike" kern="1200" dirty="0" err="1" smtClean="0">
                          <a:solidFill>
                            <a:schemeClr val="dk1"/>
                          </a:solidFill>
                          <a:effectLst/>
                          <a:latin typeface="+mn-lt"/>
                          <a:ea typeface="+mn-ea"/>
                          <a:cs typeface="+mn-cs"/>
                        </a:rPr>
                        <a:t>Zhi</a:t>
                      </a:r>
                      <a:r>
                        <a:rPr lang="en-US" altLang="ko-KR" sz="2200" b="1" i="0" u="sng" strike="noStrike" kern="1200" dirty="0" smtClean="0">
                          <a:solidFill>
                            <a:schemeClr val="dk1"/>
                          </a:solidFill>
                          <a:effectLst/>
                          <a:latin typeface="+mn-lt"/>
                          <a:ea typeface="+mn-ea"/>
                          <a:cs typeface="+mn-cs"/>
                        </a:rPr>
                        <a:t> Zou</a:t>
                      </a:r>
                      <a:r>
                        <a:rPr lang="en-US" altLang="ko-KR" sz="2200" b="1" i="0" u="none" strike="noStrike" kern="1200" dirty="0" smtClean="0">
                          <a:solidFill>
                            <a:schemeClr val="dk1"/>
                          </a:solidFill>
                          <a:effectLst/>
                          <a:latin typeface="+mn-lt"/>
                          <a:ea typeface="+mn-ea"/>
                          <a:cs typeface="+mn-cs"/>
                        </a:rPr>
                        <a:t> to determine feasibility of extracting the inter-calibration algorithms and coefficients from the FCDR and making them a GSICS product</a:t>
                      </a:r>
                      <a:endParaRPr lang="ko-KR" altLang="en-US" sz="2200" dirty="0"/>
                    </a:p>
                  </a:txBody>
                  <a:tcPr marL="112542" marR="112542" marT="56271" marB="56271"/>
                </a:tc>
                <a:tc>
                  <a:txBody>
                    <a:bodyPr/>
                    <a:lstStyle/>
                    <a:p>
                      <a:pPr latinLnBrk="1"/>
                      <a:r>
                        <a:rPr lang="en-US" altLang="ko-KR" sz="2215" kern="1200" dirty="0" smtClean="0">
                          <a:solidFill>
                            <a:schemeClr val="dk1"/>
                          </a:solidFill>
                          <a:latin typeface="+mn-lt"/>
                          <a:ea typeface="+mn-ea"/>
                          <a:cs typeface="+mn-cs"/>
                        </a:rPr>
                        <a:t>MW Sounder (Oxygen) FCDR</a:t>
                      </a:r>
                      <a:endParaRPr lang="ko-KR" altLang="en-US" sz="2200" dirty="0"/>
                    </a:p>
                  </a:txBody>
                  <a:tcPr marL="112542" marR="112542" marT="56271" marB="56271"/>
                </a:tc>
                <a:extLst>
                  <a:ext uri="{0D108BD9-81ED-4DB2-BD59-A6C34878D82A}">
                    <a16:rowId xmlns:a16="http://schemas.microsoft.com/office/drawing/2014/main" val="1291775094"/>
                  </a:ext>
                </a:extLst>
              </a:tr>
              <a:tr h="456418">
                <a:tc>
                  <a:txBody>
                    <a:bodyPr/>
                    <a:lstStyle/>
                    <a:p>
                      <a:pPr marL="0" marR="0" indent="0" algn="l" defTabSz="1125444" rtl="0" eaLnBrk="1" fontAlgn="auto" latinLnBrk="1" hangingPunct="1">
                        <a:lnSpc>
                          <a:spcPct val="100000"/>
                        </a:lnSpc>
                        <a:spcBef>
                          <a:spcPts val="0"/>
                        </a:spcBef>
                        <a:spcAft>
                          <a:spcPts val="0"/>
                        </a:spcAft>
                        <a:buClrTx/>
                        <a:buSzTx/>
                        <a:buFontTx/>
                        <a:buNone/>
                        <a:tabLst/>
                        <a:defRPr/>
                      </a:pPr>
                      <a:r>
                        <a:rPr lang="en-US" altLang="ko-KR" sz="2200" dirty="0" smtClean="0">
                          <a:solidFill>
                            <a:srgbClr val="009900"/>
                          </a:solidFill>
                        </a:rPr>
                        <a:t>GMW.2017.6e.1</a:t>
                      </a:r>
                    </a:p>
                    <a:p>
                      <a:pPr marL="0" marR="0" indent="0" algn="l" defTabSz="1125444" rtl="0" eaLnBrk="1" fontAlgn="auto" latinLnBrk="1" hangingPunct="1">
                        <a:lnSpc>
                          <a:spcPct val="100000"/>
                        </a:lnSpc>
                        <a:spcBef>
                          <a:spcPts val="0"/>
                        </a:spcBef>
                        <a:spcAft>
                          <a:spcPts val="0"/>
                        </a:spcAft>
                        <a:buClrTx/>
                        <a:buSzTx/>
                        <a:buFontTx/>
                        <a:buNone/>
                        <a:tabLst/>
                        <a:defRPr/>
                      </a:pPr>
                      <a:r>
                        <a:rPr lang="en-US" altLang="ko-KR" sz="2200" dirty="0" smtClean="0">
                          <a:solidFill>
                            <a:srgbClr val="009900"/>
                          </a:solidFill>
                        </a:rPr>
                        <a:t>(R)</a:t>
                      </a:r>
                      <a:endParaRPr lang="ko-KR" altLang="en-US" sz="2200" dirty="0" smtClean="0">
                        <a:solidFill>
                          <a:srgbClr val="009900"/>
                        </a:solidFill>
                      </a:endParaRPr>
                    </a:p>
                  </a:txBody>
                  <a:tcPr marL="112542" marR="112542" marT="56271" marB="56271"/>
                </a:tc>
                <a:tc>
                  <a:txBody>
                    <a:bodyPr/>
                    <a:lstStyle/>
                    <a:p>
                      <a:pPr latinLnBrk="1"/>
                      <a:r>
                        <a:rPr lang="en-US" altLang="ko-KR" sz="2200" b="0" i="0" u="none" strike="noStrike" kern="1200" dirty="0" smtClean="0">
                          <a:solidFill>
                            <a:srgbClr val="009900"/>
                          </a:solidFill>
                          <a:effectLst/>
                          <a:latin typeface="+mn-lt"/>
                          <a:ea typeface="+mn-ea"/>
                          <a:cs typeface="+mn-cs"/>
                        </a:rPr>
                        <a:t>Get an update from </a:t>
                      </a:r>
                      <a:r>
                        <a:rPr lang="en-US" altLang="ko-KR" sz="2200" b="0" i="0" u="sng" strike="noStrike" kern="1200" dirty="0" smtClean="0">
                          <a:solidFill>
                            <a:srgbClr val="009900"/>
                          </a:solidFill>
                          <a:effectLst/>
                          <a:latin typeface="+mn-lt"/>
                          <a:ea typeface="+mn-ea"/>
                          <a:cs typeface="+mn-cs"/>
                        </a:rPr>
                        <a:t>Derek</a:t>
                      </a:r>
                      <a:r>
                        <a:rPr lang="en-US" altLang="ko-KR" sz="2200" b="0" i="0" u="none" strike="noStrike" kern="1200" dirty="0" smtClean="0">
                          <a:solidFill>
                            <a:srgbClr val="009900"/>
                          </a:solidFill>
                          <a:effectLst/>
                          <a:latin typeface="+mn-lt"/>
                          <a:ea typeface="+mn-ea"/>
                          <a:cs typeface="+mn-cs"/>
                        </a:rPr>
                        <a:t> in approx. 6 months</a:t>
                      </a:r>
                      <a:endParaRPr lang="ko-KR" altLang="en-US" sz="2200" dirty="0">
                        <a:solidFill>
                          <a:srgbClr val="009900"/>
                        </a:solidFill>
                      </a:endParaRPr>
                    </a:p>
                  </a:txBody>
                  <a:tcPr marL="112542" marR="112542" marT="56271" marB="56271"/>
                </a:tc>
                <a:tc>
                  <a:txBody>
                    <a:bodyPr/>
                    <a:lstStyle/>
                    <a:p>
                      <a:pPr latinLnBrk="1"/>
                      <a:r>
                        <a:rPr lang="en-US" altLang="ko-KR" sz="2215" kern="1200" dirty="0" smtClean="0">
                          <a:solidFill>
                            <a:schemeClr val="dk1"/>
                          </a:solidFill>
                          <a:latin typeface="+mn-lt"/>
                          <a:ea typeface="+mn-ea"/>
                          <a:cs typeface="+mn-cs"/>
                        </a:rPr>
                        <a:t>MW reference</a:t>
                      </a:r>
                      <a:endParaRPr lang="ko-KR" altLang="en-US" sz="2200" dirty="0"/>
                    </a:p>
                  </a:txBody>
                  <a:tcPr marL="112542" marR="112542" marT="56271" marB="56271"/>
                </a:tc>
                <a:extLst>
                  <a:ext uri="{0D108BD9-81ED-4DB2-BD59-A6C34878D82A}">
                    <a16:rowId xmlns:a16="http://schemas.microsoft.com/office/drawing/2014/main" val="996086371"/>
                  </a:ext>
                </a:extLst>
              </a:tr>
            </a:tbl>
          </a:graphicData>
        </a:graphic>
      </p:graphicFrame>
    </p:spTree>
    <p:extLst>
      <p:ext uri="{BB962C8B-B14F-4D97-AF65-F5344CB8AC3E}">
        <p14:creationId xmlns:p14="http://schemas.microsoft.com/office/powerpoint/2010/main" val="3086862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GRWG (MW-sub group)-2/2</a:t>
            </a:r>
            <a:endParaRPr lang="en-GB" b="1" dirty="0">
              <a:latin typeface="Arial" panose="020B0604020202020204" pitchFamily="34" charset="0"/>
              <a:cs typeface="Arial" panose="020B0604020202020204" pitchFamily="34" charset="0"/>
            </a:endParaRPr>
          </a:p>
        </p:txBody>
      </p:sp>
      <p:graphicFrame>
        <p:nvGraphicFramePr>
          <p:cNvPr id="6" name="내용 개체 틀 6"/>
          <p:cNvGraphicFramePr>
            <a:graphicFrameLocks noGrp="1"/>
          </p:cNvGraphicFramePr>
          <p:nvPr>
            <p:ph idx="1"/>
            <p:extLst>
              <p:ext uri="{D42A27DB-BD31-4B8C-83A1-F6EECF244321}">
                <p14:modId xmlns:p14="http://schemas.microsoft.com/office/powerpoint/2010/main" val="3648070372"/>
              </p:ext>
            </p:extLst>
          </p:nvPr>
        </p:nvGraphicFramePr>
        <p:xfrm>
          <a:off x="367924" y="1178169"/>
          <a:ext cx="11611257" cy="4817404"/>
        </p:xfrm>
        <a:graphic>
          <a:graphicData uri="http://schemas.openxmlformats.org/drawingml/2006/table">
            <a:tbl>
              <a:tblPr firstRow="1" bandRow="1">
                <a:tableStyleId>{5C22544A-7EE6-4342-B048-85BDC9FD1C3A}</a:tableStyleId>
              </a:tblPr>
              <a:tblGrid>
                <a:gridCol w="2272474">
                  <a:extLst>
                    <a:ext uri="{9D8B030D-6E8A-4147-A177-3AD203B41FA5}">
                      <a16:colId xmlns:a16="http://schemas.microsoft.com/office/drawing/2014/main" val="4005887409"/>
                    </a:ext>
                  </a:extLst>
                </a:gridCol>
                <a:gridCol w="6976073">
                  <a:extLst>
                    <a:ext uri="{9D8B030D-6E8A-4147-A177-3AD203B41FA5}">
                      <a16:colId xmlns:a16="http://schemas.microsoft.com/office/drawing/2014/main" val="3702454843"/>
                    </a:ext>
                  </a:extLst>
                </a:gridCol>
                <a:gridCol w="2362710">
                  <a:extLst>
                    <a:ext uri="{9D8B030D-6E8A-4147-A177-3AD203B41FA5}">
                      <a16:colId xmlns:a16="http://schemas.microsoft.com/office/drawing/2014/main" val="3436900274"/>
                    </a:ext>
                  </a:extLst>
                </a:gridCol>
              </a:tblGrid>
              <a:tr h="456418">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extLst>
                  <a:ext uri="{0D108BD9-81ED-4DB2-BD59-A6C34878D82A}">
                    <a16:rowId xmlns:a16="http://schemas.microsoft.com/office/drawing/2014/main" val="2331843043"/>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GMW.2017.6f.2</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MW Subgroup chair</a:t>
                      </a:r>
                      <a:r>
                        <a:rPr lang="en-US" altLang="ko-KR" sz="2200" b="0" i="0" u="none" strike="noStrike" kern="1200" dirty="0" smtClean="0">
                          <a:solidFill>
                            <a:schemeClr val="dk1"/>
                          </a:solidFill>
                          <a:effectLst/>
                          <a:latin typeface="+mn-lt"/>
                          <a:ea typeface="+mn-ea"/>
                          <a:cs typeface="+mn-cs"/>
                        </a:rPr>
                        <a:t> to develop candidate satellite/sensor (inventory)  as in orbit references for specific channels (based on some predetermine set of parameters that </a:t>
                      </a:r>
                      <a:r>
                        <a:rPr lang="en-US" altLang="ko-KR" sz="2200" b="0" i="0" u="none" strike="noStrike" kern="1200" dirty="0" err="1" smtClean="0">
                          <a:solidFill>
                            <a:schemeClr val="dk1"/>
                          </a:solidFill>
                          <a:effectLst/>
                          <a:latin typeface="+mn-lt"/>
                          <a:ea typeface="+mn-ea"/>
                          <a:cs typeface="+mn-cs"/>
                        </a:rPr>
                        <a:t>Manik</a:t>
                      </a:r>
                      <a:r>
                        <a:rPr lang="en-US" altLang="ko-KR" sz="2200" b="0" i="0" u="none" strike="noStrike" kern="1200" dirty="0" smtClean="0">
                          <a:solidFill>
                            <a:schemeClr val="dk1"/>
                          </a:solidFill>
                          <a:effectLst/>
                          <a:latin typeface="+mn-lt"/>
                          <a:ea typeface="+mn-ea"/>
                          <a:cs typeface="+mn-cs"/>
                        </a:rPr>
                        <a:t> has outlined...) and note pros and cons, other attributes (publications, etc.)?</a:t>
                      </a:r>
                      <a:endParaRPr lang="ko-KR" altLang="en-US" sz="2200" dirty="0"/>
                    </a:p>
                  </a:txBody>
                  <a:tcPr marL="112542" marR="112542" marT="56271" marB="56271"/>
                </a:tc>
                <a:tc>
                  <a:txBody>
                    <a:bodyPr/>
                    <a:lstStyle/>
                    <a:p>
                      <a:pPr latinLnBrk="1"/>
                      <a:r>
                        <a:rPr lang="en-US" altLang="ko-KR" sz="2200" kern="1200" dirty="0" smtClean="0">
                          <a:solidFill>
                            <a:schemeClr val="dk1"/>
                          </a:solidFill>
                          <a:latin typeface="+mn-lt"/>
                          <a:ea typeface="+mn-ea"/>
                          <a:cs typeface="+mn-cs"/>
                        </a:rPr>
                        <a:t>In orbit reference session</a:t>
                      </a:r>
                      <a:endParaRPr lang="ko-KR" altLang="en-US" sz="2200" dirty="0"/>
                    </a:p>
                  </a:txBody>
                  <a:tcPr marL="112542" marR="112542" marT="56271" marB="56271"/>
                </a:tc>
                <a:extLst>
                  <a:ext uri="{0D108BD9-81ED-4DB2-BD59-A6C34878D82A}">
                    <a16:rowId xmlns:a16="http://schemas.microsoft.com/office/drawing/2014/main" val="1804978878"/>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GMW.2017.6f.2</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Tony </a:t>
                      </a:r>
                      <a:r>
                        <a:rPr lang="en-US" altLang="ko-KR" sz="2200" b="1" i="0" u="sng" strike="noStrike" kern="1200" dirty="0" err="1" smtClean="0">
                          <a:solidFill>
                            <a:schemeClr val="dk1"/>
                          </a:solidFill>
                          <a:effectLst/>
                          <a:latin typeface="+mn-lt"/>
                          <a:ea typeface="+mn-ea"/>
                          <a:cs typeface="+mn-cs"/>
                        </a:rPr>
                        <a:t>Reale</a:t>
                      </a:r>
                      <a:r>
                        <a:rPr lang="en-US" altLang="ko-KR" sz="2200" b="1" i="0" u="sng" strike="noStrike" kern="1200" dirty="0" smtClean="0">
                          <a:solidFill>
                            <a:schemeClr val="dk1"/>
                          </a:solidFill>
                          <a:effectLst/>
                          <a:latin typeface="+mn-lt"/>
                          <a:ea typeface="+mn-ea"/>
                          <a:cs typeface="+mn-cs"/>
                        </a:rPr>
                        <a:t> (NOAA)</a:t>
                      </a:r>
                      <a:r>
                        <a:rPr lang="en-US" altLang="ko-KR" sz="2200" b="1" i="0" u="none" strike="noStrike" kern="1200" dirty="0" smtClean="0">
                          <a:solidFill>
                            <a:schemeClr val="dk1"/>
                          </a:solidFill>
                          <a:effectLst/>
                          <a:latin typeface="+mn-lt"/>
                          <a:ea typeface="+mn-ea"/>
                          <a:cs typeface="+mn-cs"/>
                        </a:rPr>
                        <a:t> to provide a draft uncertainty analysis describing the comparison of example (microwave) instruments to GRUAN </a:t>
                      </a:r>
                      <a:r>
                        <a:rPr lang="en-US" altLang="ko-KR" sz="2200" b="1" i="0" u="none" strike="noStrike" kern="1200" dirty="0" err="1" smtClean="0">
                          <a:solidFill>
                            <a:schemeClr val="dk1"/>
                          </a:solidFill>
                          <a:effectLst/>
                          <a:latin typeface="+mn-lt"/>
                          <a:ea typeface="+mn-ea"/>
                          <a:cs typeface="+mn-cs"/>
                        </a:rPr>
                        <a:t>sondes</a:t>
                      </a:r>
                      <a:r>
                        <a:rPr lang="en-US" altLang="ko-KR" sz="2200" b="1" i="0" u="none" strike="noStrike" kern="1200" dirty="0" smtClean="0">
                          <a:solidFill>
                            <a:schemeClr val="dk1"/>
                          </a:solidFill>
                          <a:effectLst/>
                          <a:latin typeface="+mn-lt"/>
                          <a:ea typeface="+mn-ea"/>
                          <a:cs typeface="+mn-cs"/>
                        </a:rPr>
                        <a:t> -</a:t>
                      </a:r>
                      <a:endParaRPr lang="ko-KR" altLang="en-US" sz="2200" dirty="0"/>
                    </a:p>
                  </a:txBody>
                  <a:tcPr marL="112542" marR="112542" marT="56271" marB="56271"/>
                </a:tc>
                <a:tc>
                  <a:txBody>
                    <a:bodyPr/>
                    <a:lstStyle/>
                    <a:p>
                      <a:pPr marL="0" marR="0" indent="0" algn="l" defTabSz="1125444" rtl="0" eaLnBrk="1" fontAlgn="auto" latinLnBrk="1" hangingPunct="1">
                        <a:lnSpc>
                          <a:spcPct val="100000"/>
                        </a:lnSpc>
                        <a:spcBef>
                          <a:spcPts val="0"/>
                        </a:spcBef>
                        <a:spcAft>
                          <a:spcPts val="0"/>
                        </a:spcAft>
                        <a:buClrTx/>
                        <a:buSzTx/>
                        <a:buFontTx/>
                        <a:buNone/>
                        <a:tabLst/>
                        <a:defRPr/>
                      </a:pPr>
                      <a:r>
                        <a:rPr lang="en-US" altLang="ko-KR" sz="2200" kern="1200" dirty="0" smtClean="0">
                          <a:solidFill>
                            <a:schemeClr val="dk1"/>
                          </a:solidFill>
                          <a:latin typeface="+mn-lt"/>
                          <a:ea typeface="+mn-ea"/>
                          <a:cs typeface="+mn-cs"/>
                        </a:rPr>
                        <a:t>In orbit reference session</a:t>
                      </a:r>
                      <a:endParaRPr lang="ko-KR" altLang="en-US" sz="2200" dirty="0" smtClean="0"/>
                    </a:p>
                  </a:txBody>
                  <a:tcPr marL="112542" marR="112542" marT="56271" marB="56271"/>
                </a:tc>
                <a:extLst>
                  <a:ext uri="{0D108BD9-81ED-4DB2-BD59-A6C34878D82A}">
                    <a16:rowId xmlns:a16="http://schemas.microsoft.com/office/drawing/2014/main" val="465956690"/>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GMW.2017.6g.1</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MW co-chair</a:t>
                      </a:r>
                      <a:r>
                        <a:rPr lang="en-US" altLang="ko-KR" sz="2200" b="0" i="0" u="none" strike="noStrike" kern="1200" dirty="0" smtClean="0">
                          <a:solidFill>
                            <a:schemeClr val="dk1"/>
                          </a:solidFill>
                          <a:effectLst/>
                          <a:latin typeface="+mn-lt"/>
                          <a:ea typeface="+mn-ea"/>
                          <a:cs typeface="+mn-cs"/>
                        </a:rPr>
                        <a:t> to develop set of specific tasks to be performed by the Subgroup to </a:t>
                      </a:r>
                      <a:r>
                        <a:rPr lang="en-US" altLang="ko-KR" sz="2200" b="0" i="0" u="none" strike="noStrike" kern="1200" dirty="0" err="1" smtClean="0">
                          <a:solidFill>
                            <a:schemeClr val="dk1"/>
                          </a:solidFill>
                          <a:effectLst/>
                          <a:latin typeface="+mn-lt"/>
                          <a:ea typeface="+mn-ea"/>
                          <a:cs typeface="+mn-cs"/>
                        </a:rPr>
                        <a:t>intercompare</a:t>
                      </a:r>
                      <a:r>
                        <a:rPr lang="en-US" altLang="ko-KR" sz="2200" b="0" i="0" u="none" strike="noStrike" kern="1200" dirty="0" smtClean="0">
                          <a:solidFill>
                            <a:schemeClr val="dk1"/>
                          </a:solidFill>
                          <a:effectLst/>
                          <a:latin typeface="+mn-lt"/>
                          <a:ea typeface="+mn-ea"/>
                          <a:cs typeface="+mn-cs"/>
                        </a:rPr>
                        <a:t> RTM output over static references and surface models.  Tasks to be identified within 6 months (Sep. 2017)</a:t>
                      </a:r>
                      <a:endParaRPr lang="ko-KR" altLang="en-US" sz="2200" dirty="0"/>
                    </a:p>
                  </a:txBody>
                  <a:tcPr marL="112542" marR="112542" marT="56271" marB="56271"/>
                </a:tc>
                <a:tc>
                  <a:txBody>
                    <a:bodyPr/>
                    <a:lstStyle/>
                    <a:p>
                      <a:pPr latinLnBrk="1"/>
                      <a:r>
                        <a:rPr lang="en-US" altLang="ko-KR" sz="2200" kern="1200" dirty="0" smtClean="0">
                          <a:solidFill>
                            <a:schemeClr val="dk1"/>
                          </a:solidFill>
                          <a:latin typeface="+mn-lt"/>
                          <a:ea typeface="+mn-ea"/>
                          <a:cs typeface="+mn-cs"/>
                        </a:rPr>
                        <a:t>RTM issue session</a:t>
                      </a:r>
                      <a:endParaRPr lang="ko-KR" altLang="en-US" sz="2200" dirty="0"/>
                    </a:p>
                  </a:txBody>
                  <a:tcPr marL="112542" marR="112542" marT="56271" marB="56271"/>
                </a:tc>
                <a:extLst>
                  <a:ext uri="{0D108BD9-81ED-4DB2-BD59-A6C34878D82A}">
                    <a16:rowId xmlns:a16="http://schemas.microsoft.com/office/drawing/2014/main" val="3588733021"/>
                  </a:ext>
                </a:extLst>
              </a:tr>
            </a:tbl>
          </a:graphicData>
        </a:graphic>
      </p:graphicFrame>
    </p:spTree>
    <p:extLst>
      <p:ext uri="{BB962C8B-B14F-4D97-AF65-F5344CB8AC3E}">
        <p14:creationId xmlns:p14="http://schemas.microsoft.com/office/powerpoint/2010/main" val="1074610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GRWG (IR-sub group)-1/3</a:t>
            </a:r>
            <a:endParaRPr lang="en-GB" b="1" dirty="0">
              <a:latin typeface="Arial" panose="020B0604020202020204" pitchFamily="34" charset="0"/>
              <a:cs typeface="Arial" panose="020B0604020202020204" pitchFamily="34" charset="0"/>
            </a:endParaRPr>
          </a:p>
        </p:txBody>
      </p:sp>
      <p:graphicFrame>
        <p:nvGraphicFramePr>
          <p:cNvPr id="6" name="내용 개체 틀 6"/>
          <p:cNvGraphicFramePr>
            <a:graphicFrameLocks noGrp="1"/>
          </p:cNvGraphicFramePr>
          <p:nvPr>
            <p:ph idx="1"/>
            <p:extLst>
              <p:ext uri="{D42A27DB-BD31-4B8C-83A1-F6EECF244321}">
                <p14:modId xmlns:p14="http://schemas.microsoft.com/office/powerpoint/2010/main" val="699973045"/>
              </p:ext>
            </p:extLst>
          </p:nvPr>
        </p:nvGraphicFramePr>
        <p:xfrm>
          <a:off x="367923" y="1020855"/>
          <a:ext cx="11342295" cy="5377768"/>
        </p:xfrm>
        <a:graphic>
          <a:graphicData uri="http://schemas.openxmlformats.org/drawingml/2006/table">
            <a:tbl>
              <a:tblPr firstRow="1" bandRow="1">
                <a:tableStyleId>{5C22544A-7EE6-4342-B048-85BDC9FD1C3A}</a:tableStyleId>
              </a:tblPr>
              <a:tblGrid>
                <a:gridCol w="2468105">
                  <a:extLst>
                    <a:ext uri="{9D8B030D-6E8A-4147-A177-3AD203B41FA5}">
                      <a16:colId xmlns:a16="http://schemas.microsoft.com/office/drawing/2014/main" val="4005887409"/>
                    </a:ext>
                  </a:extLst>
                </a:gridCol>
                <a:gridCol w="7173211">
                  <a:extLst>
                    <a:ext uri="{9D8B030D-6E8A-4147-A177-3AD203B41FA5}">
                      <a16:colId xmlns:a16="http://schemas.microsoft.com/office/drawing/2014/main" val="3702454843"/>
                    </a:ext>
                  </a:extLst>
                </a:gridCol>
                <a:gridCol w="1700979">
                  <a:extLst>
                    <a:ext uri="{9D8B030D-6E8A-4147-A177-3AD203B41FA5}">
                      <a16:colId xmlns:a16="http://schemas.microsoft.com/office/drawing/2014/main" val="794643419"/>
                    </a:ext>
                  </a:extLst>
                </a:gridCol>
              </a:tblGrid>
              <a:tr h="456418">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extLst>
                  <a:ext uri="{0D108BD9-81ED-4DB2-BD59-A6C34878D82A}">
                    <a16:rowId xmlns:a16="http://schemas.microsoft.com/office/drawing/2014/main" val="2331843043"/>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GRWG.2017.7d.1</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Larry</a:t>
                      </a:r>
                      <a:r>
                        <a:rPr lang="en-US" altLang="ko-KR" sz="2200" b="1" i="0" u="none" strike="noStrike" kern="1200" dirty="0" smtClean="0">
                          <a:solidFill>
                            <a:schemeClr val="dk1"/>
                          </a:solidFill>
                          <a:effectLst/>
                          <a:latin typeface="+mn-lt"/>
                          <a:ea typeface="+mn-ea"/>
                          <a:cs typeface="+mn-cs"/>
                        </a:rPr>
                        <a:t> to check the status of the GOES sounder product (demo?)</a:t>
                      </a:r>
                      <a:endParaRPr lang="ko-KR" altLang="en-US" sz="2200" dirty="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1804978878"/>
                  </a:ext>
                </a:extLst>
              </a:tr>
              <a:tr h="456418">
                <a:tc>
                  <a:txBody>
                    <a:bodyPr/>
                    <a:lstStyle/>
                    <a:p>
                      <a:pPr latinLnBrk="1"/>
                      <a:r>
                        <a:rPr lang="en-US" altLang="ko-KR" sz="2200" b="1" i="0" u="none" strike="noStrike" kern="1200" dirty="0" smtClean="0">
                          <a:solidFill>
                            <a:srgbClr val="009900"/>
                          </a:solidFill>
                          <a:effectLst/>
                          <a:latin typeface="+mn-lt"/>
                          <a:ea typeface="+mn-ea"/>
                          <a:cs typeface="+mn-cs"/>
                        </a:rPr>
                        <a:t>GRWG.7bd.1</a:t>
                      </a:r>
                    </a:p>
                    <a:p>
                      <a:pPr latinLnBrk="1"/>
                      <a:r>
                        <a:rPr lang="en-US" altLang="ko-KR" sz="2200" dirty="0" smtClean="0">
                          <a:solidFill>
                            <a:srgbClr val="009900"/>
                          </a:solidFill>
                        </a:rPr>
                        <a:t>(R)</a:t>
                      </a:r>
                      <a:endParaRPr lang="ko-KR" altLang="en-US" sz="2200" dirty="0">
                        <a:solidFill>
                          <a:srgbClr val="009900"/>
                        </a:solidFill>
                      </a:endParaRPr>
                    </a:p>
                  </a:txBody>
                  <a:tcPr marL="112542" marR="112542" marT="56271" marB="56271"/>
                </a:tc>
                <a:tc>
                  <a:txBody>
                    <a:bodyPr/>
                    <a:lstStyle/>
                    <a:p>
                      <a:pPr latinLnBrk="1"/>
                      <a:r>
                        <a:rPr lang="en-US" altLang="ko-KR" sz="2200" b="1" i="0" u="sng" strike="noStrike" kern="1200" dirty="0" smtClean="0">
                          <a:solidFill>
                            <a:srgbClr val="009900"/>
                          </a:solidFill>
                          <a:effectLst/>
                          <a:latin typeface="+mn-lt"/>
                          <a:ea typeface="+mn-ea"/>
                          <a:cs typeface="+mn-cs"/>
                        </a:rPr>
                        <a:t>CMA (Na Xu)</a:t>
                      </a:r>
                      <a:r>
                        <a:rPr lang="en-US" altLang="ko-KR" sz="2200" b="1" i="0" u="none" strike="noStrike" kern="1200" dirty="0" smtClean="0">
                          <a:solidFill>
                            <a:srgbClr val="009900"/>
                          </a:solidFill>
                          <a:effectLst/>
                          <a:latin typeface="+mn-lt"/>
                          <a:ea typeface="+mn-ea"/>
                          <a:cs typeface="+mn-cs"/>
                        </a:rPr>
                        <a:t> to prepare a report on the current work and to share it with the GRWG for feedback</a:t>
                      </a:r>
                      <a:endParaRPr lang="ko-KR" altLang="en-US" sz="2200" dirty="0">
                        <a:solidFill>
                          <a:srgbClr val="009900"/>
                        </a:solidFill>
                      </a:endParaRPr>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465956690"/>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GRWG.2017.7c.1</a:t>
                      </a:r>
                      <a:endParaRPr lang="ko-KR" altLang="en-US" sz="2200" dirty="0"/>
                    </a:p>
                  </a:txBody>
                  <a:tcPr marL="112542" marR="112542" marT="56271" marB="56271"/>
                </a:tc>
                <a:tc>
                  <a:txBody>
                    <a:bodyPr/>
                    <a:lstStyle/>
                    <a:p>
                      <a:pPr rtl="0"/>
                      <a:r>
                        <a:rPr lang="en-US" altLang="ko-KR" sz="2200" b="1" i="0" u="sng" strike="noStrike" kern="1200" dirty="0" smtClean="0">
                          <a:solidFill>
                            <a:schemeClr val="dk1"/>
                          </a:solidFill>
                          <a:effectLst/>
                          <a:latin typeface="+mn-lt"/>
                          <a:ea typeface="+mn-ea"/>
                          <a:cs typeface="+mn-cs"/>
                        </a:rPr>
                        <a:t>JMA</a:t>
                      </a:r>
                      <a:r>
                        <a:rPr lang="en-US" altLang="ko-KR" sz="2200" b="1" i="0" u="none" strike="noStrike" kern="1200" dirty="0" smtClean="0">
                          <a:solidFill>
                            <a:schemeClr val="dk1"/>
                          </a:solidFill>
                          <a:effectLst/>
                          <a:latin typeface="+mn-lt"/>
                          <a:ea typeface="+mn-ea"/>
                          <a:cs typeface="+mn-cs"/>
                        </a:rPr>
                        <a:t> to report at the next annual meeting on their investigations regarding the jump observed for the 6.2 micron band</a:t>
                      </a:r>
                      <a:endParaRPr lang="en-US" altLang="ko-KR" sz="2200" b="0" dirty="0" smtClean="0">
                        <a:effectLst/>
                      </a:endParaRPr>
                    </a:p>
                  </a:txBody>
                  <a:tcPr marL="112542" marR="112542" marT="56271" marB="56271"/>
                </a:tc>
                <a:tc>
                  <a:txBody>
                    <a:bodyPr/>
                    <a:lstStyle/>
                    <a:p>
                      <a:pPr latinLnBrk="1"/>
                      <a:r>
                        <a:rPr lang="en-US" altLang="ko-KR" sz="2200" dirty="0" smtClean="0"/>
                        <a:t>GEO-GEO</a:t>
                      </a:r>
                      <a:r>
                        <a:rPr lang="en-US" altLang="ko-KR" sz="2200" baseline="0" dirty="0" smtClean="0"/>
                        <a:t> comparison</a:t>
                      </a:r>
                      <a:endParaRPr lang="ko-KR" altLang="en-US" sz="2200" dirty="0"/>
                    </a:p>
                  </a:txBody>
                  <a:tcPr marL="112542" marR="112542" marT="56271" marB="56271"/>
                </a:tc>
                <a:extLst>
                  <a:ext uri="{0D108BD9-81ED-4DB2-BD59-A6C34878D82A}">
                    <a16:rowId xmlns:a16="http://schemas.microsoft.com/office/drawing/2014/main" val="3588733021"/>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GRWG.2017.7c.2</a:t>
                      </a:r>
                      <a:endParaRPr lang="ko-KR" altLang="en-US" sz="2200" dirty="0"/>
                    </a:p>
                  </a:txBody>
                  <a:tcPr marL="112542" marR="112542" marT="56271" marB="56271"/>
                </a:tc>
                <a:tc>
                  <a:txBody>
                    <a:bodyPr/>
                    <a:lstStyle/>
                    <a:p>
                      <a:pPr rtl="0"/>
                      <a:r>
                        <a:rPr lang="en-US" altLang="ko-KR" sz="2200" b="1" i="0" u="sng" strike="noStrike" kern="1200" dirty="0" smtClean="0">
                          <a:solidFill>
                            <a:schemeClr val="dk1"/>
                          </a:solidFill>
                          <a:effectLst/>
                          <a:latin typeface="+mn-lt"/>
                          <a:ea typeface="+mn-ea"/>
                          <a:cs typeface="+mn-cs"/>
                        </a:rPr>
                        <a:t>CMA</a:t>
                      </a:r>
                      <a:r>
                        <a:rPr lang="en-US" altLang="ko-KR" sz="2200" b="1" i="0" u="none" strike="noStrike" kern="1200" dirty="0" smtClean="0">
                          <a:solidFill>
                            <a:schemeClr val="dk1"/>
                          </a:solidFill>
                          <a:effectLst/>
                          <a:latin typeface="+mn-lt"/>
                          <a:ea typeface="+mn-ea"/>
                          <a:cs typeface="+mn-cs"/>
                        </a:rPr>
                        <a:t> is encouraged to investigate GEO-GEO comparison. In particular because FY-2 is spinning and therefore is not impacted by midnight anomaly. This exercise would help correcting for the SL issues.</a:t>
                      </a:r>
                      <a:endParaRPr lang="en-US" altLang="ko-KR" sz="2200" b="0" dirty="0" smtClean="0">
                        <a:effectLst/>
                      </a:endParaRPr>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1291775094"/>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GRWG.2017.c.3</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JMA</a:t>
                      </a:r>
                      <a:r>
                        <a:rPr lang="en-US" altLang="ko-KR" sz="2200" b="1" i="0" u="none" strike="noStrike" kern="1200" dirty="0" smtClean="0">
                          <a:solidFill>
                            <a:schemeClr val="dk1"/>
                          </a:solidFill>
                          <a:effectLst/>
                          <a:latin typeface="+mn-lt"/>
                          <a:ea typeface="+mn-ea"/>
                          <a:cs typeface="+mn-cs"/>
                        </a:rPr>
                        <a:t> to report at the next annual meeting on their uncertainty analysis in the gap filling method with AHI/AIRS. </a:t>
                      </a:r>
                      <a:endParaRPr lang="ko-KR" altLang="en-US" sz="2200" dirty="0"/>
                    </a:p>
                  </a:txBody>
                  <a:tcPr marL="112542" marR="112542" marT="56271" marB="56271"/>
                </a:tc>
                <a:tc>
                  <a:txBody>
                    <a:bodyPr/>
                    <a:lstStyle/>
                    <a:p>
                      <a:pPr latinLnBrk="1"/>
                      <a:endParaRPr lang="ko-KR" altLang="en-US" sz="2200" dirty="0"/>
                    </a:p>
                  </a:txBody>
                  <a:tcPr marL="112542" marR="112542" marT="56271" marB="56271"/>
                </a:tc>
                <a:extLst>
                  <a:ext uri="{0D108BD9-81ED-4DB2-BD59-A6C34878D82A}">
                    <a16:rowId xmlns:a16="http://schemas.microsoft.com/office/drawing/2014/main" val="996086371"/>
                  </a:ext>
                </a:extLst>
              </a:tr>
            </a:tbl>
          </a:graphicData>
        </a:graphic>
      </p:graphicFrame>
    </p:spTree>
    <p:extLst>
      <p:ext uri="{BB962C8B-B14F-4D97-AF65-F5344CB8AC3E}">
        <p14:creationId xmlns:p14="http://schemas.microsoft.com/office/powerpoint/2010/main" val="200581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GRWG (IR-sub group)-2/3</a:t>
            </a:r>
            <a:endParaRPr lang="en-GB" b="1" dirty="0">
              <a:latin typeface="Arial" panose="020B0604020202020204" pitchFamily="34" charset="0"/>
              <a:cs typeface="Arial" panose="020B0604020202020204" pitchFamily="34" charset="0"/>
            </a:endParaRPr>
          </a:p>
        </p:txBody>
      </p:sp>
      <p:graphicFrame>
        <p:nvGraphicFramePr>
          <p:cNvPr id="6" name="내용 개체 틀 6"/>
          <p:cNvGraphicFramePr>
            <a:graphicFrameLocks noGrp="1"/>
          </p:cNvGraphicFramePr>
          <p:nvPr>
            <p:ph idx="1"/>
            <p:extLst>
              <p:ext uri="{D42A27DB-BD31-4B8C-83A1-F6EECF244321}">
                <p14:modId xmlns:p14="http://schemas.microsoft.com/office/powerpoint/2010/main" val="3343927150"/>
              </p:ext>
            </p:extLst>
          </p:nvPr>
        </p:nvGraphicFramePr>
        <p:xfrm>
          <a:off x="367924" y="1178169"/>
          <a:ext cx="11529108" cy="4594666"/>
        </p:xfrm>
        <a:graphic>
          <a:graphicData uri="http://schemas.openxmlformats.org/drawingml/2006/table">
            <a:tbl>
              <a:tblPr firstRow="1" bandRow="1">
                <a:tableStyleId>{5C22544A-7EE6-4342-B048-85BDC9FD1C3A}</a:tableStyleId>
              </a:tblPr>
              <a:tblGrid>
                <a:gridCol w="2654811">
                  <a:extLst>
                    <a:ext uri="{9D8B030D-6E8A-4147-A177-3AD203B41FA5}">
                      <a16:colId xmlns:a16="http://schemas.microsoft.com/office/drawing/2014/main" val="4005887409"/>
                    </a:ext>
                  </a:extLst>
                </a:gridCol>
                <a:gridCol w="6809523">
                  <a:extLst>
                    <a:ext uri="{9D8B030D-6E8A-4147-A177-3AD203B41FA5}">
                      <a16:colId xmlns:a16="http://schemas.microsoft.com/office/drawing/2014/main" val="3702454843"/>
                    </a:ext>
                  </a:extLst>
                </a:gridCol>
                <a:gridCol w="2064774">
                  <a:extLst>
                    <a:ext uri="{9D8B030D-6E8A-4147-A177-3AD203B41FA5}">
                      <a16:colId xmlns:a16="http://schemas.microsoft.com/office/drawing/2014/main" val="794643419"/>
                    </a:ext>
                  </a:extLst>
                </a:gridCol>
              </a:tblGrid>
              <a:tr h="456418">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extLst>
                  <a:ext uri="{0D108BD9-81ED-4DB2-BD59-A6C34878D82A}">
                    <a16:rowId xmlns:a16="http://schemas.microsoft.com/office/drawing/2014/main" val="2331843043"/>
                  </a:ext>
                </a:extLst>
              </a:tr>
              <a:tr h="456418">
                <a:tc>
                  <a:txBody>
                    <a:bodyPr/>
                    <a:lstStyle/>
                    <a:p>
                      <a:pPr latinLnBrk="1"/>
                      <a:r>
                        <a:rPr lang="en-US" altLang="ko-KR" sz="2200" b="1" i="0" u="none" strike="noStrike" kern="1200" dirty="0" smtClean="0">
                          <a:solidFill>
                            <a:srgbClr val="009900"/>
                          </a:solidFill>
                          <a:effectLst/>
                          <a:latin typeface="+mn-lt"/>
                          <a:ea typeface="+mn-ea"/>
                          <a:cs typeface="+mn-cs"/>
                        </a:rPr>
                        <a:t>GRWG.2017.c.4 </a:t>
                      </a:r>
                      <a:endParaRPr lang="en-US" altLang="ko-KR" sz="2200" b="0" i="0" u="none" strike="noStrike" kern="1200" dirty="0" smtClean="0">
                        <a:solidFill>
                          <a:srgbClr val="009900"/>
                        </a:solidFill>
                        <a:effectLst/>
                        <a:latin typeface="+mn-lt"/>
                        <a:ea typeface="+mn-ea"/>
                        <a:cs typeface="+mn-cs"/>
                      </a:endParaRPr>
                    </a:p>
                    <a:p>
                      <a:pPr latinLnBrk="1"/>
                      <a:r>
                        <a:rPr lang="en-US" altLang="ko-KR" sz="2200" b="0" i="0" u="none" strike="noStrike" kern="1200" dirty="0" smtClean="0">
                          <a:solidFill>
                            <a:srgbClr val="009900"/>
                          </a:solidFill>
                          <a:effectLst/>
                          <a:latin typeface="+mn-lt"/>
                          <a:ea typeface="+mn-ea"/>
                          <a:cs typeface="+mn-cs"/>
                        </a:rPr>
                        <a:t>(R)</a:t>
                      </a:r>
                      <a:endParaRPr lang="ko-KR" altLang="en-US" sz="2200" dirty="0">
                        <a:solidFill>
                          <a:srgbClr val="009900"/>
                        </a:solidFill>
                      </a:endParaRPr>
                    </a:p>
                  </a:txBody>
                  <a:tcPr marL="112542" marR="112542" marT="56271" marB="56271"/>
                </a:tc>
                <a:tc>
                  <a:txBody>
                    <a:bodyPr/>
                    <a:lstStyle/>
                    <a:p>
                      <a:pPr latinLnBrk="1"/>
                      <a:r>
                        <a:rPr lang="en-US" altLang="ko-KR" sz="2200" b="1" i="0" u="sng" strike="noStrike" kern="1200" dirty="0" smtClean="0">
                          <a:solidFill>
                            <a:srgbClr val="009900"/>
                          </a:solidFill>
                          <a:effectLst/>
                          <a:latin typeface="+mn-lt"/>
                          <a:ea typeface="+mn-ea"/>
                          <a:cs typeface="+mn-cs"/>
                        </a:rPr>
                        <a:t>JMA</a:t>
                      </a:r>
                      <a:r>
                        <a:rPr lang="en-US" altLang="ko-KR" sz="2200" b="1" i="0" u="none" strike="noStrike" kern="1200" dirty="0" smtClean="0">
                          <a:solidFill>
                            <a:srgbClr val="009900"/>
                          </a:solidFill>
                          <a:effectLst/>
                          <a:latin typeface="+mn-lt"/>
                          <a:ea typeface="+mn-ea"/>
                          <a:cs typeface="+mn-cs"/>
                        </a:rPr>
                        <a:t> to report at the next annual meeting on the double differences on the bias time series</a:t>
                      </a:r>
                      <a:endParaRPr lang="ko-KR" altLang="en-US" sz="2200" dirty="0">
                        <a:solidFill>
                          <a:srgbClr val="009900"/>
                        </a:solidFill>
                      </a:endParaRPr>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1804978878"/>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GRWG.7cb.1</a:t>
                      </a:r>
                      <a:endParaRPr lang="ko-KR" altLang="en-US" sz="2200" dirty="0"/>
                    </a:p>
                  </a:txBody>
                  <a:tcPr marL="112542" marR="112542" marT="56271" marB="56271"/>
                </a:tc>
                <a:tc>
                  <a:txBody>
                    <a:bodyPr/>
                    <a:lstStyle/>
                    <a:p>
                      <a:pPr latinLnBrk="1"/>
                      <a:r>
                        <a:rPr lang="en-US" altLang="ko-KR" sz="2200" b="1" i="0" u="sng" strike="noStrike" kern="1200" dirty="0" err="1" smtClean="0">
                          <a:solidFill>
                            <a:schemeClr val="dk1"/>
                          </a:solidFill>
                          <a:effectLst/>
                          <a:latin typeface="+mn-lt"/>
                          <a:ea typeface="+mn-ea"/>
                          <a:cs typeface="+mn-cs"/>
                        </a:rPr>
                        <a:t>Aisheng</a:t>
                      </a:r>
                      <a:r>
                        <a:rPr lang="en-US" altLang="ko-KR" sz="2200" b="1" i="0" u="sng" strike="noStrike" kern="1200" dirty="0" smtClean="0">
                          <a:solidFill>
                            <a:schemeClr val="dk1"/>
                          </a:solidFill>
                          <a:effectLst/>
                          <a:latin typeface="+mn-lt"/>
                          <a:ea typeface="+mn-ea"/>
                          <a:cs typeface="+mn-cs"/>
                        </a:rPr>
                        <a:t> (NASA)</a:t>
                      </a:r>
                      <a:r>
                        <a:rPr lang="en-US" altLang="ko-KR" sz="2200" b="1" i="0" u="none" strike="noStrike" kern="1200" dirty="0" smtClean="0">
                          <a:solidFill>
                            <a:schemeClr val="dk1"/>
                          </a:solidFill>
                          <a:effectLst/>
                          <a:latin typeface="+mn-lt"/>
                          <a:ea typeface="+mn-ea"/>
                          <a:cs typeface="+mn-cs"/>
                        </a:rPr>
                        <a:t> to get in touch with </a:t>
                      </a:r>
                      <a:r>
                        <a:rPr lang="en-US" altLang="ko-KR" sz="2200" b="1" i="0" u="sng" strike="noStrike" kern="1200" dirty="0" smtClean="0">
                          <a:solidFill>
                            <a:schemeClr val="dk1"/>
                          </a:solidFill>
                          <a:effectLst/>
                          <a:latin typeface="+mn-lt"/>
                          <a:ea typeface="+mn-ea"/>
                          <a:cs typeface="+mn-cs"/>
                        </a:rPr>
                        <a:t>Chris Moeller</a:t>
                      </a:r>
                      <a:r>
                        <a:rPr lang="en-US" altLang="ko-KR" sz="2200" b="1" i="0" u="none" strike="noStrike" kern="1200" dirty="0" smtClean="0">
                          <a:solidFill>
                            <a:schemeClr val="dk1"/>
                          </a:solidFill>
                          <a:effectLst/>
                          <a:latin typeface="+mn-lt"/>
                          <a:ea typeface="+mn-ea"/>
                          <a:cs typeface="+mn-cs"/>
                        </a:rPr>
                        <a:t> to investigate the possibility to have a SRF shift and report back at the later stage (for both VIIRS and MODIS)</a:t>
                      </a:r>
                      <a:endParaRPr lang="ko-KR" altLang="en-US" sz="2200" dirty="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465956690"/>
                  </a:ext>
                </a:extLst>
              </a:tr>
              <a:tr h="456418">
                <a:tc>
                  <a:txBody>
                    <a:bodyPr/>
                    <a:lstStyle/>
                    <a:p>
                      <a:pPr latinLnBrk="1"/>
                      <a:r>
                        <a:rPr lang="en-US" altLang="ko-KR" sz="2200" b="1" i="0" u="none" strike="noStrike" kern="1200" dirty="0" smtClean="0">
                          <a:solidFill>
                            <a:srgbClr val="009900"/>
                          </a:solidFill>
                          <a:effectLst/>
                          <a:latin typeface="+mn-lt"/>
                          <a:ea typeface="+mn-ea"/>
                          <a:cs typeface="+mn-cs"/>
                        </a:rPr>
                        <a:t>GRWG.2017.7cb.2 </a:t>
                      </a:r>
                      <a:endParaRPr lang="en-US" altLang="ko-KR" sz="2200" b="0" i="0" u="none" strike="noStrike" kern="1200" dirty="0" smtClean="0">
                        <a:solidFill>
                          <a:srgbClr val="009900"/>
                        </a:solidFill>
                        <a:effectLst/>
                        <a:latin typeface="+mn-lt"/>
                        <a:ea typeface="+mn-ea"/>
                        <a:cs typeface="+mn-cs"/>
                      </a:endParaRPr>
                    </a:p>
                    <a:p>
                      <a:pPr latinLnBrk="1"/>
                      <a:r>
                        <a:rPr lang="en-US" altLang="ko-KR" sz="2200" b="0" i="0" u="none" strike="noStrike" kern="1200" dirty="0" smtClean="0">
                          <a:solidFill>
                            <a:srgbClr val="009900"/>
                          </a:solidFill>
                          <a:effectLst/>
                          <a:latin typeface="+mn-lt"/>
                          <a:ea typeface="+mn-ea"/>
                          <a:cs typeface="+mn-cs"/>
                        </a:rPr>
                        <a:t>(R)</a:t>
                      </a:r>
                      <a:endParaRPr lang="ko-KR" altLang="en-US" sz="2200" dirty="0">
                        <a:solidFill>
                          <a:srgbClr val="009900"/>
                        </a:solidFill>
                      </a:endParaRPr>
                    </a:p>
                  </a:txBody>
                  <a:tcPr marL="112542" marR="112542" marT="56271" marB="56271"/>
                </a:tc>
                <a:tc>
                  <a:txBody>
                    <a:bodyPr/>
                    <a:lstStyle/>
                    <a:p>
                      <a:pPr latinLnBrk="1"/>
                      <a:r>
                        <a:rPr lang="en-US" altLang="ko-KR" sz="2200" b="1" i="0" u="none" strike="noStrike" kern="1200" dirty="0" smtClean="0">
                          <a:solidFill>
                            <a:srgbClr val="009900"/>
                          </a:solidFill>
                          <a:effectLst/>
                          <a:latin typeface="+mn-lt"/>
                          <a:ea typeface="+mn-ea"/>
                          <a:cs typeface="+mn-cs"/>
                        </a:rPr>
                        <a:t>For MERSI-2, </a:t>
                      </a:r>
                      <a:r>
                        <a:rPr lang="en-US" altLang="ko-KR" sz="2200" b="1" i="0" u="sng" strike="noStrike" kern="1200" dirty="0" smtClean="0">
                          <a:solidFill>
                            <a:srgbClr val="009900"/>
                          </a:solidFill>
                          <a:effectLst/>
                          <a:latin typeface="+mn-lt"/>
                          <a:ea typeface="+mn-ea"/>
                          <a:cs typeface="+mn-cs"/>
                        </a:rPr>
                        <a:t>CMA</a:t>
                      </a:r>
                      <a:r>
                        <a:rPr lang="en-US" altLang="ko-KR" sz="2200" b="1" i="0" u="none" strike="noStrike" kern="1200" dirty="0" smtClean="0">
                          <a:solidFill>
                            <a:srgbClr val="009900"/>
                          </a:solidFill>
                          <a:effectLst/>
                          <a:latin typeface="+mn-lt"/>
                          <a:ea typeface="+mn-ea"/>
                          <a:cs typeface="+mn-cs"/>
                        </a:rPr>
                        <a:t> is encouraged to perform similar analysis</a:t>
                      </a:r>
                      <a:endParaRPr lang="ko-KR" altLang="en-US" sz="2200" dirty="0">
                        <a:solidFill>
                          <a:srgbClr val="009900"/>
                        </a:solidFill>
                      </a:endParaRPr>
                    </a:p>
                  </a:txBody>
                  <a:tcPr marL="112542" marR="112542" marT="56271" marB="56271"/>
                </a:tc>
                <a:tc>
                  <a:txBody>
                    <a:bodyPr/>
                    <a:lstStyle/>
                    <a:p>
                      <a:pPr latinLnBrk="1"/>
                      <a:r>
                        <a:rPr lang="en-US" altLang="ko-KR" sz="2200" dirty="0" smtClean="0"/>
                        <a:t>MODIS/VIIRS</a:t>
                      </a:r>
                      <a:r>
                        <a:rPr lang="en-US" altLang="ko-KR" sz="2200" baseline="0" dirty="0" smtClean="0"/>
                        <a:t> SRF shift</a:t>
                      </a:r>
                      <a:endParaRPr lang="ko-KR" altLang="en-US" sz="2200" dirty="0"/>
                    </a:p>
                  </a:txBody>
                  <a:tcPr marL="112542" marR="112542" marT="56271" marB="56271"/>
                </a:tc>
                <a:extLst>
                  <a:ext uri="{0D108BD9-81ED-4DB2-BD59-A6C34878D82A}">
                    <a16:rowId xmlns:a16="http://schemas.microsoft.com/office/drawing/2014/main" val="3588733021"/>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GIR.2017.7d.1</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Tony </a:t>
                      </a:r>
                      <a:r>
                        <a:rPr lang="en-US" altLang="ko-KR" sz="2200" b="1" i="0" u="sng" strike="noStrike" kern="1200" dirty="0" err="1" smtClean="0">
                          <a:solidFill>
                            <a:schemeClr val="dk1"/>
                          </a:solidFill>
                          <a:effectLst/>
                          <a:latin typeface="+mn-lt"/>
                          <a:ea typeface="+mn-ea"/>
                          <a:cs typeface="+mn-cs"/>
                        </a:rPr>
                        <a:t>Reale</a:t>
                      </a:r>
                      <a:r>
                        <a:rPr lang="en-US" altLang="ko-KR" sz="2200" b="1" i="0" u="sng" strike="noStrike" kern="1200" dirty="0" smtClean="0">
                          <a:solidFill>
                            <a:schemeClr val="dk1"/>
                          </a:solidFill>
                          <a:effectLst/>
                          <a:latin typeface="+mn-lt"/>
                          <a:ea typeface="+mn-ea"/>
                          <a:cs typeface="+mn-cs"/>
                        </a:rPr>
                        <a:t> (NOAA)</a:t>
                      </a:r>
                      <a:r>
                        <a:rPr lang="en-US" altLang="ko-KR" sz="2200" b="1" i="0" u="none" strike="noStrike" kern="1200" dirty="0" smtClean="0">
                          <a:solidFill>
                            <a:schemeClr val="dk1"/>
                          </a:solidFill>
                          <a:effectLst/>
                          <a:latin typeface="+mn-lt"/>
                          <a:ea typeface="+mn-ea"/>
                          <a:cs typeface="+mn-cs"/>
                        </a:rPr>
                        <a:t> to provide a draft uncertainty analysis describing the comparison of example (IR) instruments to GRUAN </a:t>
                      </a:r>
                      <a:r>
                        <a:rPr lang="en-US" altLang="ko-KR" sz="2200" b="1" i="0" u="none" strike="noStrike" kern="1200" dirty="0" err="1" smtClean="0">
                          <a:solidFill>
                            <a:schemeClr val="dk1"/>
                          </a:solidFill>
                          <a:effectLst/>
                          <a:latin typeface="+mn-lt"/>
                          <a:ea typeface="+mn-ea"/>
                          <a:cs typeface="+mn-cs"/>
                        </a:rPr>
                        <a:t>sondes</a:t>
                      </a:r>
                      <a:r>
                        <a:rPr lang="en-US" altLang="ko-KR" sz="2200" b="1" i="0" u="none" strike="noStrike" kern="1200" dirty="0" smtClean="0">
                          <a:solidFill>
                            <a:schemeClr val="dk1"/>
                          </a:solidFill>
                          <a:effectLst/>
                          <a:latin typeface="+mn-lt"/>
                          <a:ea typeface="+mn-ea"/>
                          <a:cs typeface="+mn-cs"/>
                        </a:rPr>
                        <a:t> by the next annual meeting</a:t>
                      </a:r>
                      <a:endParaRPr lang="ko-KR" altLang="en-US" sz="2200" dirty="0"/>
                    </a:p>
                  </a:txBody>
                  <a:tcPr marL="112542" marR="112542" marT="56271" marB="56271"/>
                </a:tc>
                <a:tc>
                  <a:txBody>
                    <a:bodyPr/>
                    <a:lstStyle/>
                    <a:p>
                      <a:pPr latinLnBrk="1"/>
                      <a:endParaRPr lang="ko-KR" altLang="en-US" sz="2200" dirty="0"/>
                    </a:p>
                  </a:txBody>
                  <a:tcPr marL="112542" marR="112542" marT="56271" marB="56271"/>
                </a:tc>
                <a:extLst>
                  <a:ext uri="{0D108BD9-81ED-4DB2-BD59-A6C34878D82A}">
                    <a16:rowId xmlns:a16="http://schemas.microsoft.com/office/drawing/2014/main" val="1291775094"/>
                  </a:ext>
                </a:extLst>
              </a:tr>
            </a:tbl>
          </a:graphicData>
        </a:graphic>
      </p:graphicFrame>
    </p:spTree>
    <p:extLst>
      <p:ext uri="{BB962C8B-B14F-4D97-AF65-F5344CB8AC3E}">
        <p14:creationId xmlns:p14="http://schemas.microsoft.com/office/powerpoint/2010/main" val="1323936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GRWG (IR-sub group)-3/3</a:t>
            </a:r>
            <a:endParaRPr lang="en-GB" b="1" dirty="0">
              <a:latin typeface="Arial" panose="020B0604020202020204" pitchFamily="34" charset="0"/>
              <a:cs typeface="Arial" panose="020B0604020202020204" pitchFamily="34" charset="0"/>
            </a:endParaRPr>
          </a:p>
        </p:txBody>
      </p:sp>
      <p:graphicFrame>
        <p:nvGraphicFramePr>
          <p:cNvPr id="6" name="내용 개체 틀 6"/>
          <p:cNvGraphicFramePr>
            <a:graphicFrameLocks noGrp="1"/>
          </p:cNvGraphicFramePr>
          <p:nvPr>
            <p:ph idx="1"/>
            <p:extLst>
              <p:ext uri="{D42A27DB-BD31-4B8C-83A1-F6EECF244321}">
                <p14:modId xmlns:p14="http://schemas.microsoft.com/office/powerpoint/2010/main" val="3905554856"/>
              </p:ext>
            </p:extLst>
          </p:nvPr>
        </p:nvGraphicFramePr>
        <p:xfrm>
          <a:off x="367924" y="1001192"/>
          <a:ext cx="11340372" cy="5607364"/>
        </p:xfrm>
        <a:graphic>
          <a:graphicData uri="http://schemas.openxmlformats.org/drawingml/2006/table">
            <a:tbl>
              <a:tblPr firstRow="1" bandRow="1">
                <a:tableStyleId>{5C22544A-7EE6-4342-B048-85BDC9FD1C3A}</a:tableStyleId>
              </a:tblPr>
              <a:tblGrid>
                <a:gridCol w="2467687">
                  <a:extLst>
                    <a:ext uri="{9D8B030D-6E8A-4147-A177-3AD203B41FA5}">
                      <a16:colId xmlns:a16="http://schemas.microsoft.com/office/drawing/2014/main" val="4005887409"/>
                    </a:ext>
                  </a:extLst>
                </a:gridCol>
                <a:gridCol w="6795406">
                  <a:extLst>
                    <a:ext uri="{9D8B030D-6E8A-4147-A177-3AD203B41FA5}">
                      <a16:colId xmlns:a16="http://schemas.microsoft.com/office/drawing/2014/main" val="3702454843"/>
                    </a:ext>
                  </a:extLst>
                </a:gridCol>
                <a:gridCol w="2077279">
                  <a:extLst>
                    <a:ext uri="{9D8B030D-6E8A-4147-A177-3AD203B41FA5}">
                      <a16:colId xmlns:a16="http://schemas.microsoft.com/office/drawing/2014/main" val="794643419"/>
                    </a:ext>
                  </a:extLst>
                </a:gridCol>
              </a:tblGrid>
              <a:tr h="456418">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extLst>
                  <a:ext uri="{0D108BD9-81ED-4DB2-BD59-A6C34878D82A}">
                    <a16:rowId xmlns:a16="http://schemas.microsoft.com/office/drawing/2014/main" val="2331843043"/>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GIR.2017.7d.2</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Steve </a:t>
                      </a:r>
                      <a:r>
                        <a:rPr lang="en-US" altLang="ko-KR" sz="2200" b="1" i="0" u="sng" strike="noStrike" kern="1200" dirty="0" err="1" smtClean="0">
                          <a:solidFill>
                            <a:schemeClr val="dk1"/>
                          </a:solidFill>
                          <a:effectLst/>
                          <a:latin typeface="+mn-lt"/>
                          <a:ea typeface="+mn-ea"/>
                          <a:cs typeface="+mn-cs"/>
                        </a:rPr>
                        <a:t>Broberg</a:t>
                      </a:r>
                      <a:r>
                        <a:rPr lang="en-US" altLang="ko-KR" sz="2200" b="1" i="0" u="sng" strike="noStrike" kern="1200" dirty="0" smtClean="0">
                          <a:solidFill>
                            <a:schemeClr val="dk1"/>
                          </a:solidFill>
                          <a:effectLst/>
                          <a:latin typeface="+mn-lt"/>
                          <a:ea typeface="+mn-ea"/>
                          <a:cs typeface="+mn-cs"/>
                        </a:rPr>
                        <a:t> (JPL)</a:t>
                      </a:r>
                      <a:r>
                        <a:rPr lang="en-US" altLang="ko-KR" sz="2200" b="1" i="0" u="none" strike="noStrike" kern="1200" dirty="0" smtClean="0">
                          <a:solidFill>
                            <a:schemeClr val="dk1"/>
                          </a:solidFill>
                          <a:effectLst/>
                          <a:latin typeface="+mn-lt"/>
                          <a:ea typeface="+mn-ea"/>
                          <a:cs typeface="+mn-cs"/>
                        </a:rPr>
                        <a:t> to provide the theoretical uncertainties on the temperatures reported in slide 10 be split according to the scene temperature and the channels and consider updating the analysis accordingly</a:t>
                      </a:r>
                      <a:endParaRPr lang="ko-KR" altLang="en-US" sz="2200" dirty="0"/>
                    </a:p>
                  </a:txBody>
                  <a:tcPr marL="112542" marR="112542" marT="56271" marB="56271"/>
                </a:tc>
                <a:tc>
                  <a:txBody>
                    <a:bodyPr/>
                    <a:lstStyle/>
                    <a:p>
                      <a:pPr latinLnBrk="1"/>
                      <a:r>
                        <a:rPr lang="en-US" altLang="ko-KR" sz="2200" dirty="0" smtClean="0"/>
                        <a:t>AIRS</a:t>
                      </a:r>
                      <a:r>
                        <a:rPr lang="en-US" altLang="ko-KR" sz="2200" baseline="0" dirty="0" smtClean="0"/>
                        <a:t> analysis ongoing activities</a:t>
                      </a:r>
                      <a:endParaRPr lang="ko-KR" altLang="en-US" sz="2200" dirty="0"/>
                    </a:p>
                  </a:txBody>
                  <a:tcPr marL="112542" marR="112542" marT="56271" marB="56271"/>
                </a:tc>
                <a:extLst>
                  <a:ext uri="{0D108BD9-81ED-4DB2-BD59-A6C34878D82A}">
                    <a16:rowId xmlns:a16="http://schemas.microsoft.com/office/drawing/2014/main" val="1804978878"/>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GIR.2017.7f.1</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CMA</a:t>
                      </a:r>
                      <a:r>
                        <a:rPr lang="en-US" altLang="ko-KR" sz="2200" b="1" i="0" u="none" strike="noStrike" kern="1200" dirty="0" smtClean="0">
                          <a:solidFill>
                            <a:schemeClr val="dk1"/>
                          </a:solidFill>
                          <a:effectLst/>
                          <a:latin typeface="+mn-lt"/>
                          <a:ea typeface="+mn-ea"/>
                          <a:cs typeface="+mn-cs"/>
                        </a:rPr>
                        <a:t> to review the input needed for </a:t>
                      </a:r>
                      <a:r>
                        <a:rPr lang="en-US" altLang="ko-KR" sz="2200" b="1" i="0" u="sng" strike="noStrike" kern="1200" dirty="0" smtClean="0">
                          <a:solidFill>
                            <a:schemeClr val="dk1"/>
                          </a:solidFill>
                          <a:effectLst/>
                          <a:latin typeface="+mn-lt"/>
                          <a:ea typeface="+mn-ea"/>
                          <a:cs typeface="+mn-cs"/>
                        </a:rPr>
                        <a:t>the error budget </a:t>
                      </a:r>
                      <a:r>
                        <a:rPr lang="en-US" altLang="ko-KR" sz="2200" b="1" i="0" u="none" strike="noStrike" kern="1200" dirty="0" smtClean="0">
                          <a:solidFill>
                            <a:schemeClr val="dk1"/>
                          </a:solidFill>
                          <a:effectLst/>
                          <a:latin typeface="+mn-lt"/>
                          <a:ea typeface="+mn-ea"/>
                          <a:cs typeface="+mn-cs"/>
                        </a:rPr>
                        <a:t>and request those information to the vendor</a:t>
                      </a:r>
                      <a:endParaRPr lang="ko-KR" altLang="en-US" sz="2200" dirty="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465956690"/>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GIR.2017.7f.2</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Fred</a:t>
                      </a:r>
                      <a:r>
                        <a:rPr lang="en-US" altLang="ko-KR" sz="2200" b="1" i="0" u="none" strike="noStrike" kern="1200" dirty="0" smtClean="0">
                          <a:solidFill>
                            <a:schemeClr val="dk1"/>
                          </a:solidFill>
                          <a:effectLst/>
                          <a:latin typeface="+mn-lt"/>
                          <a:ea typeface="+mn-ea"/>
                          <a:cs typeface="+mn-cs"/>
                        </a:rPr>
                        <a:t> to explore the feasibility of retrieving SRFs using the method initiated by </a:t>
                      </a:r>
                      <a:r>
                        <a:rPr lang="en-US" altLang="ko-KR" sz="2200" b="1" i="0" u="none" strike="noStrike" kern="1200" dirty="0" err="1" smtClean="0">
                          <a:solidFill>
                            <a:schemeClr val="dk1"/>
                          </a:solidFill>
                          <a:effectLst/>
                          <a:latin typeface="+mn-lt"/>
                          <a:ea typeface="+mn-ea"/>
                          <a:cs typeface="+mn-cs"/>
                        </a:rPr>
                        <a:t>Manik</a:t>
                      </a:r>
                      <a:r>
                        <a:rPr lang="en-US" altLang="ko-KR" sz="2200" b="1" i="0" u="none" strike="noStrike" kern="1200" dirty="0" smtClean="0">
                          <a:solidFill>
                            <a:schemeClr val="dk1"/>
                          </a:solidFill>
                          <a:effectLst/>
                          <a:latin typeface="+mn-lt"/>
                          <a:ea typeface="+mn-ea"/>
                          <a:cs typeface="+mn-cs"/>
                        </a:rPr>
                        <a:t> and report back at later stage (web meeting?)</a:t>
                      </a:r>
                      <a:endParaRPr lang="ko-KR" altLang="en-US" sz="2200" dirty="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3588733021"/>
                  </a:ext>
                </a:extLst>
              </a:tr>
              <a:tr h="456418">
                <a:tc>
                  <a:txBody>
                    <a:bodyPr/>
                    <a:lstStyle/>
                    <a:p>
                      <a:pPr latinLnBrk="1"/>
                      <a:r>
                        <a:rPr lang="en-US" altLang="ko-KR" sz="2200" b="1" i="0" u="none" strike="noStrike" kern="1200" dirty="0" smtClean="0">
                          <a:solidFill>
                            <a:srgbClr val="009900"/>
                          </a:solidFill>
                          <a:effectLst/>
                          <a:latin typeface="+mn-lt"/>
                          <a:ea typeface="+mn-ea"/>
                          <a:cs typeface="+mn-cs"/>
                        </a:rPr>
                        <a:t>GIR.2017.7a.1</a:t>
                      </a:r>
                    </a:p>
                    <a:p>
                      <a:pPr latinLnBrk="1"/>
                      <a:r>
                        <a:rPr lang="en-US" altLang="ko-KR" sz="2200" b="1" i="0" u="none" strike="noStrike" kern="1200" dirty="0" smtClean="0">
                          <a:solidFill>
                            <a:srgbClr val="009900"/>
                          </a:solidFill>
                          <a:effectLst/>
                          <a:latin typeface="+mn-lt"/>
                          <a:ea typeface="+mn-ea"/>
                          <a:cs typeface="+mn-cs"/>
                        </a:rPr>
                        <a:t>(R)</a:t>
                      </a:r>
                      <a:endParaRPr lang="ko-KR" altLang="en-US" sz="2200" dirty="0">
                        <a:solidFill>
                          <a:srgbClr val="009900"/>
                        </a:solidFill>
                      </a:endParaRPr>
                    </a:p>
                  </a:txBody>
                  <a:tcPr marL="112542" marR="112542" marT="56271" marB="56271"/>
                </a:tc>
                <a:tc>
                  <a:txBody>
                    <a:bodyPr/>
                    <a:lstStyle/>
                    <a:p>
                      <a:pPr latinLnBrk="1"/>
                      <a:r>
                        <a:rPr lang="en-US" altLang="ko-KR" sz="2200" b="1" i="0" u="sng" strike="noStrike" kern="1200" dirty="0" smtClean="0">
                          <a:solidFill>
                            <a:srgbClr val="009900"/>
                          </a:solidFill>
                          <a:effectLst/>
                          <a:latin typeface="+mn-lt"/>
                          <a:ea typeface="+mn-ea"/>
                          <a:cs typeface="+mn-cs"/>
                        </a:rPr>
                        <a:t>CMA</a:t>
                      </a:r>
                      <a:r>
                        <a:rPr lang="en-US" altLang="ko-KR" sz="2200" b="1" i="0" u="none" strike="noStrike" kern="1200" dirty="0" smtClean="0">
                          <a:solidFill>
                            <a:srgbClr val="009900"/>
                          </a:solidFill>
                          <a:effectLst/>
                          <a:latin typeface="+mn-lt"/>
                          <a:ea typeface="+mn-ea"/>
                          <a:cs typeface="+mn-cs"/>
                        </a:rPr>
                        <a:t> is encouraged to </a:t>
                      </a:r>
                      <a:r>
                        <a:rPr lang="en-US" altLang="ko-KR" sz="2200" b="1" i="0" u="none" strike="noStrike" kern="1200" dirty="0" err="1" smtClean="0">
                          <a:solidFill>
                            <a:srgbClr val="009900"/>
                          </a:solidFill>
                          <a:effectLst/>
                          <a:latin typeface="+mn-lt"/>
                          <a:ea typeface="+mn-ea"/>
                          <a:cs typeface="+mn-cs"/>
                        </a:rPr>
                        <a:t>analyse</a:t>
                      </a:r>
                      <a:r>
                        <a:rPr lang="en-US" altLang="ko-KR" sz="2200" b="1" i="0" u="none" strike="noStrike" kern="1200" dirty="0" smtClean="0">
                          <a:solidFill>
                            <a:srgbClr val="009900"/>
                          </a:solidFill>
                          <a:effectLst/>
                          <a:latin typeface="+mn-lt"/>
                          <a:ea typeface="+mn-ea"/>
                          <a:cs typeface="+mn-cs"/>
                        </a:rPr>
                        <a:t> the results under different conditions to understand the level of WV contamination on the SRFs. </a:t>
                      </a:r>
                      <a:r>
                        <a:rPr lang="en-US" altLang="ko-KR" sz="2215" b="1" i="0" u="none" strike="noStrike" kern="1200" dirty="0" smtClean="0">
                          <a:solidFill>
                            <a:srgbClr val="009900"/>
                          </a:solidFill>
                          <a:effectLst/>
                          <a:latin typeface="+mn-lt"/>
                          <a:ea typeface="+mn-ea"/>
                          <a:cs typeface="+mn-cs"/>
                        </a:rPr>
                        <a:t>the level of contamination by comparing results in different conditions, and recommend the nominal SRFs accordingly.</a:t>
                      </a:r>
                      <a:endParaRPr lang="ko-KR" altLang="en-US" sz="2200" dirty="0">
                        <a:solidFill>
                          <a:srgbClr val="009900"/>
                        </a:solidFill>
                      </a:endParaRPr>
                    </a:p>
                  </a:txBody>
                  <a:tcPr marL="112542" marR="112542" marT="56271" marB="56271"/>
                </a:tc>
                <a:tc>
                  <a:txBody>
                    <a:bodyPr/>
                    <a:lstStyle/>
                    <a:p>
                      <a:pPr latinLnBrk="1"/>
                      <a:endParaRPr lang="ko-KR" altLang="en-US" sz="2200" dirty="0">
                        <a:solidFill>
                          <a:srgbClr val="009900"/>
                        </a:solidFill>
                      </a:endParaRPr>
                    </a:p>
                  </a:txBody>
                  <a:tcPr marL="112542" marR="112542" marT="56271" marB="56271"/>
                </a:tc>
                <a:extLst>
                  <a:ext uri="{0D108BD9-81ED-4DB2-BD59-A6C34878D82A}">
                    <a16:rowId xmlns:a16="http://schemas.microsoft.com/office/drawing/2014/main" val="1291775094"/>
                  </a:ext>
                </a:extLst>
              </a:tr>
            </a:tbl>
          </a:graphicData>
        </a:graphic>
      </p:graphicFrame>
    </p:spTree>
    <p:extLst>
      <p:ext uri="{BB962C8B-B14F-4D97-AF65-F5344CB8AC3E}">
        <p14:creationId xmlns:p14="http://schemas.microsoft.com/office/powerpoint/2010/main" val="3221189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GRWG (VI/NIR-sub group)</a:t>
            </a:r>
            <a:endParaRPr lang="en-GB" b="1" dirty="0">
              <a:latin typeface="Arial" panose="020B0604020202020204" pitchFamily="34" charset="0"/>
              <a:cs typeface="Arial" panose="020B0604020202020204" pitchFamily="34" charset="0"/>
            </a:endParaRPr>
          </a:p>
        </p:txBody>
      </p:sp>
      <p:graphicFrame>
        <p:nvGraphicFramePr>
          <p:cNvPr id="6" name="내용 개체 틀 6"/>
          <p:cNvGraphicFramePr>
            <a:graphicFrameLocks noGrp="1"/>
          </p:cNvGraphicFramePr>
          <p:nvPr>
            <p:ph idx="1"/>
            <p:extLst>
              <p:ext uri="{D42A27DB-BD31-4B8C-83A1-F6EECF244321}">
                <p14:modId xmlns:p14="http://schemas.microsoft.com/office/powerpoint/2010/main" val="2659904083"/>
              </p:ext>
            </p:extLst>
          </p:nvPr>
        </p:nvGraphicFramePr>
        <p:xfrm>
          <a:off x="367924" y="882780"/>
          <a:ext cx="11449702" cy="5946728"/>
        </p:xfrm>
        <a:graphic>
          <a:graphicData uri="http://schemas.openxmlformats.org/drawingml/2006/table">
            <a:tbl>
              <a:tblPr firstRow="1" bandRow="1">
                <a:tableStyleId>{5C22544A-7EE6-4342-B048-85BDC9FD1C3A}</a:tableStyleId>
              </a:tblPr>
              <a:tblGrid>
                <a:gridCol w="2415033">
                  <a:extLst>
                    <a:ext uri="{9D8B030D-6E8A-4147-A177-3AD203B41FA5}">
                      <a16:colId xmlns:a16="http://schemas.microsoft.com/office/drawing/2014/main" val="4005887409"/>
                    </a:ext>
                  </a:extLst>
                </a:gridCol>
                <a:gridCol w="7464286">
                  <a:extLst>
                    <a:ext uri="{9D8B030D-6E8A-4147-A177-3AD203B41FA5}">
                      <a16:colId xmlns:a16="http://schemas.microsoft.com/office/drawing/2014/main" val="3702454843"/>
                    </a:ext>
                  </a:extLst>
                </a:gridCol>
                <a:gridCol w="1570383">
                  <a:extLst>
                    <a:ext uri="{9D8B030D-6E8A-4147-A177-3AD203B41FA5}">
                      <a16:colId xmlns:a16="http://schemas.microsoft.com/office/drawing/2014/main" val="794643419"/>
                    </a:ext>
                  </a:extLst>
                </a:gridCol>
              </a:tblGrid>
              <a:tr h="456418">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extLst>
                  <a:ext uri="{0D108BD9-81ED-4DB2-BD59-A6C34878D82A}">
                    <a16:rowId xmlns:a16="http://schemas.microsoft.com/office/drawing/2014/main" val="2331843043"/>
                  </a:ext>
                </a:extLst>
              </a:tr>
              <a:tr h="456418">
                <a:tc>
                  <a:txBody>
                    <a:bodyPr/>
                    <a:lstStyle/>
                    <a:p>
                      <a:pPr latinLnBrk="1"/>
                      <a:r>
                        <a:rPr lang="en-US" altLang="ko-KR" sz="2200" b="1" i="0" u="none" strike="noStrike" kern="1200" dirty="0" smtClean="0">
                          <a:solidFill>
                            <a:srgbClr val="009900"/>
                          </a:solidFill>
                          <a:effectLst/>
                          <a:latin typeface="+mn-lt"/>
                          <a:ea typeface="+mn-ea"/>
                          <a:cs typeface="+mn-cs"/>
                        </a:rPr>
                        <a:t>GVNIR.2017.8c.1</a:t>
                      </a:r>
                      <a:endParaRPr lang="en-US" altLang="ko-KR" sz="2200" dirty="0" smtClean="0">
                        <a:solidFill>
                          <a:srgbClr val="009900"/>
                        </a:solidFill>
                      </a:endParaRPr>
                    </a:p>
                    <a:p>
                      <a:pPr latinLnBrk="1"/>
                      <a:r>
                        <a:rPr lang="en-US" altLang="ko-KR" sz="2200" dirty="0" smtClean="0">
                          <a:solidFill>
                            <a:srgbClr val="009900"/>
                          </a:solidFill>
                        </a:rPr>
                        <a:t>(R)</a:t>
                      </a:r>
                      <a:endParaRPr lang="ko-KR" altLang="en-US" sz="2200" dirty="0">
                        <a:solidFill>
                          <a:srgbClr val="009900"/>
                        </a:solidFill>
                      </a:endParaRPr>
                    </a:p>
                  </a:txBody>
                  <a:tcPr marL="112542" marR="112542" marT="56271" marB="56271"/>
                </a:tc>
                <a:tc>
                  <a:txBody>
                    <a:bodyPr/>
                    <a:lstStyle/>
                    <a:p>
                      <a:pPr rtl="0"/>
                      <a:r>
                        <a:rPr lang="en-US" altLang="ko-KR" sz="2200" b="1" i="0" u="sng" strike="noStrike" kern="1200" dirty="0" smtClean="0">
                          <a:solidFill>
                            <a:srgbClr val="009900"/>
                          </a:solidFill>
                          <a:effectLst/>
                          <a:latin typeface="+mn-lt"/>
                          <a:ea typeface="+mn-ea"/>
                          <a:cs typeface="+mn-cs"/>
                        </a:rPr>
                        <a:t>IMD</a:t>
                      </a:r>
                      <a:r>
                        <a:rPr lang="en-US" altLang="ko-KR" sz="2200" b="1" i="0" u="none" strike="noStrike" kern="1200" dirty="0" smtClean="0">
                          <a:solidFill>
                            <a:srgbClr val="009900"/>
                          </a:solidFill>
                          <a:effectLst/>
                          <a:latin typeface="+mn-lt"/>
                          <a:ea typeface="+mn-ea"/>
                          <a:cs typeface="+mn-cs"/>
                        </a:rPr>
                        <a:t> to contact USGS and EUMETSAT for support in processing INSAT-3D Moon images.</a:t>
                      </a:r>
                      <a:endParaRPr lang="en-US" altLang="ko-KR" sz="2200" b="0" dirty="0" smtClean="0">
                        <a:solidFill>
                          <a:srgbClr val="009900"/>
                        </a:solidFill>
                        <a:effectLst/>
                      </a:endParaRPr>
                    </a:p>
                    <a:p>
                      <a:r>
                        <a:rPr lang="en-US" altLang="ko-KR" sz="2200" b="1" i="0" u="none" strike="noStrike" kern="1200" dirty="0" smtClean="0">
                          <a:solidFill>
                            <a:srgbClr val="009900"/>
                          </a:solidFill>
                          <a:effectLst/>
                          <a:latin typeface="+mn-lt"/>
                          <a:ea typeface="+mn-ea"/>
                          <a:cs typeface="+mn-cs"/>
                        </a:rPr>
                        <a:t>IMD to attend 2017 Lunar Calibration Workshop</a:t>
                      </a:r>
                      <a:endParaRPr lang="ko-KR" altLang="en-US" sz="2200" dirty="0">
                        <a:solidFill>
                          <a:srgbClr val="009900"/>
                        </a:solidFill>
                      </a:endParaRPr>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1804978878"/>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GVNIR.2017.8f.1 </a:t>
                      </a:r>
                      <a:endParaRPr lang="ko-KR" altLang="en-US" sz="2200" dirty="0"/>
                    </a:p>
                  </a:txBody>
                  <a:tcPr marL="112542" marR="112542" marT="56271" marB="56271"/>
                </a:tc>
                <a:tc>
                  <a:txBody>
                    <a:bodyPr/>
                    <a:lstStyle/>
                    <a:p>
                      <a:pPr rtl="0"/>
                      <a:r>
                        <a:rPr lang="en-US" altLang="ko-KR" sz="2200" b="1" i="0" u="sng" strike="noStrike" kern="1200" dirty="0" err="1" smtClean="0">
                          <a:solidFill>
                            <a:schemeClr val="dk1"/>
                          </a:solidFill>
                          <a:effectLst/>
                          <a:latin typeface="+mn-lt"/>
                          <a:ea typeface="+mn-ea"/>
                          <a:cs typeface="+mn-cs"/>
                        </a:rPr>
                        <a:t>Seb</a:t>
                      </a:r>
                      <a:r>
                        <a:rPr lang="en-US" altLang="ko-KR" sz="2200" b="1" i="0" u="none" strike="noStrike" kern="1200" dirty="0" smtClean="0">
                          <a:solidFill>
                            <a:schemeClr val="dk1"/>
                          </a:solidFill>
                          <a:effectLst/>
                          <a:latin typeface="+mn-lt"/>
                          <a:ea typeface="+mn-ea"/>
                          <a:cs typeface="+mn-cs"/>
                        </a:rPr>
                        <a:t> to contact ICWG via Andy to evaluate re-calibrated MSG reflectance data.</a:t>
                      </a:r>
                      <a:endParaRPr lang="en-US" altLang="ko-KR" sz="2200" b="0" dirty="0" smtClean="0">
                        <a:effectLst/>
                      </a:endParaRPr>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465956690"/>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GVNIR.2017.8h.1 </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NOAA(Fred Wu)</a:t>
                      </a:r>
                      <a:r>
                        <a:rPr lang="en-US" altLang="ko-KR" sz="2200" b="1" i="0" u="none" strike="noStrike" kern="1200" dirty="0" smtClean="0">
                          <a:solidFill>
                            <a:schemeClr val="dk1"/>
                          </a:solidFill>
                          <a:effectLst/>
                          <a:latin typeface="+mn-lt"/>
                          <a:ea typeface="+mn-ea"/>
                          <a:cs typeface="+mn-cs"/>
                        </a:rPr>
                        <a:t> to solicit lunar images from the lunar calibration community to test evaluation of MTF</a:t>
                      </a:r>
                      <a:endParaRPr lang="ko-KR" altLang="en-US" sz="2200" dirty="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3588733021"/>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GVNIR.2017.8h.2</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Tom (USGS)</a:t>
                      </a:r>
                      <a:r>
                        <a:rPr lang="en-US" altLang="ko-KR" sz="2200" b="1" i="0" u="none" strike="noStrike" kern="1200" dirty="0" smtClean="0">
                          <a:solidFill>
                            <a:schemeClr val="dk1"/>
                          </a:solidFill>
                          <a:effectLst/>
                          <a:latin typeface="+mn-lt"/>
                          <a:ea typeface="+mn-ea"/>
                          <a:cs typeface="+mn-cs"/>
                        </a:rPr>
                        <a:t> will inform </a:t>
                      </a:r>
                      <a:r>
                        <a:rPr lang="en-US" altLang="ko-KR" sz="2200" b="1" i="0" u="none" strike="noStrike" kern="1200" dirty="0" err="1" smtClean="0">
                          <a:solidFill>
                            <a:schemeClr val="dk1"/>
                          </a:solidFill>
                          <a:effectLst/>
                          <a:latin typeface="+mn-lt"/>
                          <a:ea typeface="+mn-ea"/>
                          <a:cs typeface="+mn-cs"/>
                        </a:rPr>
                        <a:t>Arata</a:t>
                      </a:r>
                      <a:r>
                        <a:rPr lang="en-US" altLang="ko-KR" sz="2200" b="1" i="0" u="none" strike="noStrike" kern="1200" dirty="0" smtClean="0">
                          <a:solidFill>
                            <a:schemeClr val="dk1"/>
                          </a:solidFill>
                          <a:effectLst/>
                          <a:latin typeface="+mn-lt"/>
                          <a:ea typeface="+mn-ea"/>
                          <a:cs typeface="+mn-cs"/>
                        </a:rPr>
                        <a:t> of some publication</a:t>
                      </a:r>
                      <a:endParaRPr lang="ko-KR" altLang="en-US" sz="2200" dirty="0"/>
                    </a:p>
                  </a:txBody>
                  <a:tcPr marL="112542" marR="112542" marT="56271" marB="56271"/>
                </a:tc>
                <a:tc>
                  <a:txBody>
                    <a:bodyPr/>
                    <a:lstStyle/>
                    <a:p>
                      <a:pPr latinLnBrk="1"/>
                      <a:r>
                        <a:rPr lang="en-US" altLang="ko-KR" sz="2200" dirty="0" smtClean="0"/>
                        <a:t>Some???</a:t>
                      </a:r>
                      <a:endParaRPr lang="ko-KR" altLang="en-US" sz="2200" dirty="0"/>
                    </a:p>
                  </a:txBody>
                  <a:tcPr marL="112542" marR="112542" marT="56271" marB="56271"/>
                </a:tc>
                <a:extLst>
                  <a:ext uri="{0D108BD9-81ED-4DB2-BD59-A6C34878D82A}">
                    <a16:rowId xmlns:a16="http://schemas.microsoft.com/office/drawing/2014/main" val="1291775094"/>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GVNIR.2017.8ha.1</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EUM(</a:t>
                      </a:r>
                      <a:r>
                        <a:rPr lang="en-US" altLang="ko-KR" sz="2200" b="1" i="0" u="sng" strike="noStrike" kern="1200" dirty="0" err="1" smtClean="0">
                          <a:solidFill>
                            <a:schemeClr val="dk1"/>
                          </a:solidFill>
                          <a:effectLst/>
                          <a:latin typeface="+mn-lt"/>
                          <a:ea typeface="+mn-ea"/>
                          <a:cs typeface="+mn-cs"/>
                        </a:rPr>
                        <a:t>Seb</a:t>
                      </a:r>
                      <a:r>
                        <a:rPr lang="en-US" altLang="ko-KR" sz="2200" b="1" i="0" u="sng" strike="noStrike" kern="1200" dirty="0" smtClean="0">
                          <a:solidFill>
                            <a:schemeClr val="dk1"/>
                          </a:solidFill>
                          <a:effectLst/>
                          <a:latin typeface="+mn-lt"/>
                          <a:ea typeface="+mn-ea"/>
                          <a:cs typeface="+mn-cs"/>
                        </a:rPr>
                        <a:t>)</a:t>
                      </a:r>
                      <a:r>
                        <a:rPr lang="en-US" altLang="ko-KR" sz="2200" b="1" i="0" u="none" strike="noStrike" kern="1200" dirty="0" smtClean="0">
                          <a:solidFill>
                            <a:schemeClr val="dk1"/>
                          </a:solidFill>
                          <a:effectLst/>
                          <a:latin typeface="+mn-lt"/>
                          <a:ea typeface="+mn-ea"/>
                          <a:cs typeface="+mn-cs"/>
                        </a:rPr>
                        <a:t> to arrange web meeting in April to </a:t>
                      </a:r>
                      <a:r>
                        <a:rPr lang="en-US" altLang="ko-KR" sz="2200" b="1" i="0" u="none" strike="noStrike" kern="1200" dirty="0" err="1" smtClean="0">
                          <a:solidFill>
                            <a:schemeClr val="dk1"/>
                          </a:solidFill>
                          <a:effectLst/>
                          <a:latin typeface="+mn-lt"/>
                          <a:ea typeface="+mn-ea"/>
                          <a:cs typeface="+mn-cs"/>
                        </a:rPr>
                        <a:t>finalise</a:t>
                      </a:r>
                      <a:r>
                        <a:rPr lang="en-US" altLang="ko-KR" sz="2200" b="1" i="0" u="none" strike="noStrike" kern="1200" dirty="0" smtClean="0">
                          <a:solidFill>
                            <a:schemeClr val="dk1"/>
                          </a:solidFill>
                          <a:effectLst/>
                          <a:latin typeface="+mn-lt"/>
                          <a:ea typeface="+mn-ea"/>
                          <a:cs typeface="+mn-cs"/>
                        </a:rPr>
                        <a:t> date for lunar calibration workshop</a:t>
                      </a:r>
                      <a:endParaRPr lang="ko-KR" altLang="en-US" sz="2200" dirty="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996086371"/>
                  </a:ext>
                </a:extLst>
              </a:tr>
              <a:tr h="456418">
                <a:tc>
                  <a:txBody>
                    <a:bodyPr/>
                    <a:lstStyle/>
                    <a:p>
                      <a:pPr latinLnBrk="1"/>
                      <a:r>
                        <a:rPr lang="en-US" altLang="ko-KR" sz="2200" b="1" i="0" u="none" strike="noStrike" kern="1200" dirty="0" smtClean="0">
                          <a:solidFill>
                            <a:schemeClr val="dk1"/>
                          </a:solidFill>
                          <a:effectLst/>
                          <a:latin typeface="+mn-lt"/>
                          <a:ea typeface="+mn-ea"/>
                          <a:cs typeface="+mn-cs"/>
                        </a:rPr>
                        <a:t>GVNIR.2017.8u.1</a:t>
                      </a:r>
                      <a:endParaRPr lang="ko-KR" altLang="en-US" sz="2200" dirty="0"/>
                    </a:p>
                  </a:txBody>
                  <a:tcPr marL="112542" marR="112542" marT="56271" marB="56271"/>
                </a:tc>
                <a:tc>
                  <a:txBody>
                    <a:bodyPr/>
                    <a:lstStyle/>
                    <a:p>
                      <a:pPr latinLnBrk="1"/>
                      <a:r>
                        <a:rPr lang="en-US" altLang="ko-KR" sz="2200" b="1" i="0" u="sng" strike="noStrike" kern="1200" dirty="0" smtClean="0">
                          <a:solidFill>
                            <a:schemeClr val="dk1"/>
                          </a:solidFill>
                          <a:effectLst/>
                          <a:latin typeface="+mn-lt"/>
                          <a:ea typeface="+mn-ea"/>
                          <a:cs typeface="+mn-cs"/>
                        </a:rPr>
                        <a:t>NASA(Raj)</a:t>
                      </a:r>
                      <a:r>
                        <a:rPr lang="en-US" altLang="ko-KR" sz="2200" b="1" i="0" u="none" strike="noStrike" kern="1200" dirty="0" smtClean="0">
                          <a:solidFill>
                            <a:schemeClr val="dk1"/>
                          </a:solidFill>
                          <a:effectLst/>
                          <a:latin typeface="+mn-lt"/>
                          <a:ea typeface="+mn-ea"/>
                          <a:cs typeface="+mn-cs"/>
                        </a:rPr>
                        <a:t> to provide SBAF for each GEO imager based on VIIRS v2. Target date: 30 May 2017</a:t>
                      </a:r>
                    </a:p>
                  </a:txBody>
                  <a:tcPr marL="112542" marR="112542" marT="56271" marB="56271"/>
                </a:tc>
                <a:tc>
                  <a:txBody>
                    <a:bodyPr/>
                    <a:lstStyle/>
                    <a:p>
                      <a:pPr latinLnBrk="1"/>
                      <a:endParaRPr lang="ko-KR" altLang="en-US" sz="2200" dirty="0"/>
                    </a:p>
                  </a:txBody>
                  <a:tcPr marL="112542" marR="112542" marT="56271" marB="56271"/>
                </a:tc>
                <a:extLst>
                  <a:ext uri="{0D108BD9-81ED-4DB2-BD59-A6C34878D82A}">
                    <a16:rowId xmlns:a16="http://schemas.microsoft.com/office/drawing/2014/main" val="1656956365"/>
                  </a:ext>
                </a:extLst>
              </a:tr>
              <a:tr h="456418">
                <a:tc>
                  <a:txBody>
                    <a:bodyPr/>
                    <a:lstStyle/>
                    <a:p>
                      <a:pPr marL="0" marR="0" indent="0" algn="l" defTabSz="1125444" rtl="0" eaLnBrk="1" fontAlgn="auto" latinLnBrk="1" hangingPunct="1">
                        <a:lnSpc>
                          <a:spcPct val="100000"/>
                        </a:lnSpc>
                        <a:spcBef>
                          <a:spcPts val="0"/>
                        </a:spcBef>
                        <a:spcAft>
                          <a:spcPts val="0"/>
                        </a:spcAft>
                        <a:buClrTx/>
                        <a:buSzTx/>
                        <a:buFontTx/>
                        <a:buNone/>
                        <a:tabLst/>
                        <a:defRPr/>
                      </a:pPr>
                      <a:r>
                        <a:rPr lang="en-US" altLang="ko-KR" sz="2200" b="1" i="0" u="none" strike="noStrike" kern="1200" dirty="0" smtClean="0">
                          <a:solidFill>
                            <a:schemeClr val="dk1"/>
                          </a:solidFill>
                          <a:effectLst/>
                          <a:latin typeface="+mn-lt"/>
                          <a:ea typeface="+mn-ea"/>
                          <a:cs typeface="+mn-cs"/>
                        </a:rPr>
                        <a:t>GVNIR.2017.8u.2</a:t>
                      </a:r>
                      <a:endParaRPr lang="ko-KR" altLang="en-US" sz="2200" dirty="0" smtClean="0"/>
                    </a:p>
                  </a:txBody>
                  <a:tcPr marL="112542" marR="112542" marT="56271" marB="56271"/>
                </a:tc>
                <a:tc>
                  <a:txBody>
                    <a:bodyPr/>
                    <a:lstStyle/>
                    <a:p>
                      <a:pPr marL="0" marR="0" indent="0" algn="l" defTabSz="1125444" rtl="0" eaLnBrk="1" fontAlgn="auto" latinLnBrk="1" hangingPunct="1">
                        <a:lnSpc>
                          <a:spcPct val="100000"/>
                        </a:lnSpc>
                        <a:spcBef>
                          <a:spcPts val="0"/>
                        </a:spcBef>
                        <a:spcAft>
                          <a:spcPts val="0"/>
                        </a:spcAft>
                        <a:buClrTx/>
                        <a:buSzTx/>
                        <a:buFontTx/>
                        <a:buNone/>
                        <a:tabLst/>
                        <a:defRPr/>
                      </a:pPr>
                      <a:r>
                        <a:rPr lang="en-US" altLang="ko-KR" sz="2200" b="1" i="0" u="none" strike="noStrike" kern="1200" dirty="0" smtClean="0">
                          <a:solidFill>
                            <a:schemeClr val="dk1"/>
                          </a:solidFill>
                          <a:effectLst/>
                          <a:latin typeface="+mn-lt"/>
                          <a:ea typeface="+mn-ea"/>
                          <a:cs typeface="+mn-cs"/>
                        </a:rPr>
                        <a:t>2 Web meetings: Implementation of DCC mode method and writing journal paper by early 2018</a:t>
                      </a:r>
                      <a:endParaRPr lang="ko-KR" altLang="en-US" sz="2200" dirty="0" smtClean="0"/>
                    </a:p>
                  </a:txBody>
                  <a:tcPr marL="112542" marR="112542" marT="56271" marB="56271"/>
                </a:tc>
                <a:tc>
                  <a:txBody>
                    <a:bodyPr/>
                    <a:lstStyle/>
                    <a:p>
                      <a:pPr latinLnBrk="1"/>
                      <a:r>
                        <a:rPr lang="en-US" altLang="ko-KR" sz="2200" dirty="0" smtClean="0"/>
                        <a:t>Dave</a:t>
                      </a:r>
                      <a:endParaRPr lang="ko-KR" altLang="en-US" sz="2200" dirty="0"/>
                    </a:p>
                  </a:txBody>
                  <a:tcPr marL="112542" marR="112542" marT="56271" marB="56271"/>
                </a:tc>
                <a:extLst>
                  <a:ext uri="{0D108BD9-81ED-4DB2-BD59-A6C34878D82A}">
                    <a16:rowId xmlns:a16="http://schemas.microsoft.com/office/drawing/2014/main" val="270738150"/>
                  </a:ext>
                </a:extLst>
              </a:tr>
            </a:tbl>
          </a:graphicData>
        </a:graphic>
      </p:graphicFrame>
    </p:spTree>
    <p:extLst>
      <p:ext uri="{BB962C8B-B14F-4D97-AF65-F5344CB8AC3E}">
        <p14:creationId xmlns:p14="http://schemas.microsoft.com/office/powerpoint/2010/main" val="2948396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54966" y="2037522"/>
            <a:ext cx="7315200" cy="1569660"/>
          </a:xfrm>
          <a:prstGeom prst="rect">
            <a:avLst/>
          </a:prstGeom>
          <a:noFill/>
        </p:spPr>
        <p:txBody>
          <a:bodyPr wrap="square" rtlCol="0">
            <a:spAutoFit/>
          </a:bodyPr>
          <a:lstStyle/>
          <a:p>
            <a:pPr algn="ctr"/>
            <a:r>
              <a:rPr lang="en-US" altLang="ko-KR" sz="9600" dirty="0" smtClean="0">
                <a:solidFill>
                  <a:schemeClr val="tx1"/>
                </a:solidFill>
                <a:latin typeface="Arial" panose="020B0604020202020204" pitchFamily="34" charset="0"/>
                <a:cs typeface="Arial" panose="020B0604020202020204" pitchFamily="34" charset="0"/>
              </a:rPr>
              <a:t>Thank you</a:t>
            </a:r>
            <a:endParaRPr lang="ko-KR" altLang="en-US" sz="9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6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Mini Conference</a:t>
            </a:r>
            <a:endParaRPr lang="en-GB" b="1" dirty="0">
              <a:latin typeface="Arial" panose="020B0604020202020204" pitchFamily="34" charset="0"/>
              <a:cs typeface="Arial" panose="020B0604020202020204" pitchFamily="34" charset="0"/>
            </a:endParaRPr>
          </a:p>
        </p:txBody>
      </p:sp>
      <p:sp>
        <p:nvSpPr>
          <p:cNvPr id="8" name="내용 개체 틀 7"/>
          <p:cNvSpPr>
            <a:spLocks noGrp="1"/>
          </p:cNvSpPr>
          <p:nvPr>
            <p:ph idx="1"/>
          </p:nvPr>
        </p:nvSpPr>
        <p:spPr>
          <a:xfrm>
            <a:off x="609600" y="1120877"/>
            <a:ext cx="10972800" cy="5397910"/>
          </a:xfrm>
        </p:spPr>
        <p:txBody>
          <a:bodyPr/>
          <a:lstStyle/>
          <a:p>
            <a:r>
              <a:rPr lang="en-US" altLang="ko-KR" sz="2800" dirty="0">
                <a:latin typeface="Arial" panose="020B0604020202020204" pitchFamily="34" charset="0"/>
                <a:cs typeface="Arial" panose="020B0604020202020204" pitchFamily="34" charset="0"/>
              </a:rPr>
              <a:t>CLARREO Pathfinder inter-calibration in reflected solar: project </a:t>
            </a:r>
            <a:r>
              <a:rPr lang="en-US" altLang="ko-KR" sz="2800" dirty="0" smtClean="0">
                <a:latin typeface="Arial" panose="020B0604020202020204" pitchFamily="34" charset="0"/>
                <a:cs typeface="Arial" panose="020B0604020202020204" pitchFamily="34" charset="0"/>
              </a:rPr>
              <a:t>status (</a:t>
            </a:r>
            <a:r>
              <a:rPr lang="en-US" altLang="ko-KR" sz="2800" dirty="0">
                <a:latin typeface="Arial" panose="020B0604020202020204" pitchFamily="34" charset="0"/>
                <a:cs typeface="Arial" panose="020B0604020202020204" pitchFamily="34" charset="0"/>
              </a:rPr>
              <a:t>Constantine </a:t>
            </a:r>
            <a:r>
              <a:rPr lang="en-US" altLang="ko-KR" sz="2800" dirty="0" err="1" smtClean="0">
                <a:latin typeface="Arial" panose="020B0604020202020204" pitchFamily="34" charset="0"/>
                <a:cs typeface="Arial" panose="020B0604020202020204" pitchFamily="34" charset="0"/>
              </a:rPr>
              <a:t>Lukashin</a:t>
            </a:r>
            <a:r>
              <a:rPr lang="en-US" altLang="ko-KR" sz="2800" dirty="0" smtClean="0">
                <a:latin typeface="Arial" panose="020B0604020202020204" pitchFamily="34" charset="0"/>
                <a:cs typeface="Arial" panose="020B0604020202020204" pitchFamily="34" charset="0"/>
              </a:rPr>
              <a:t>)</a:t>
            </a:r>
          </a:p>
          <a:p>
            <a:r>
              <a:rPr lang="en-US" altLang="ko-KR" sz="2800" dirty="0">
                <a:latin typeface="Arial" panose="020B0604020202020204" pitchFamily="34" charset="0"/>
                <a:cs typeface="Arial" panose="020B0604020202020204" pitchFamily="34" charset="0"/>
              </a:rPr>
              <a:t>CLARREO IR Sensor, Calibration Accuracy and </a:t>
            </a:r>
            <a:r>
              <a:rPr lang="en-US" altLang="ko-KR" sz="2800" dirty="0" smtClean="0">
                <a:latin typeface="Arial" panose="020B0604020202020204" pitchFamily="34" charset="0"/>
                <a:cs typeface="Arial" panose="020B0604020202020204" pitchFamily="34" charset="0"/>
              </a:rPr>
              <a:t>Traceability (Joe Taylor)</a:t>
            </a:r>
          </a:p>
          <a:p>
            <a:r>
              <a:rPr lang="en-US" altLang="ko-KR" sz="2800" dirty="0">
                <a:latin typeface="Arial" panose="020B0604020202020204" pitchFamily="34" charset="0"/>
                <a:cs typeface="Arial" panose="020B0604020202020204" pitchFamily="34" charset="0"/>
              </a:rPr>
              <a:t>CLARREO IR </a:t>
            </a:r>
            <a:r>
              <a:rPr lang="en-US" altLang="ko-KR" sz="2800" dirty="0" err="1" smtClean="0">
                <a:latin typeface="Arial" panose="020B0604020202020204" pitchFamily="34" charset="0"/>
                <a:cs typeface="Arial" panose="020B0604020202020204" pitchFamily="34" charset="0"/>
              </a:rPr>
              <a:t>Intercalibration</a:t>
            </a:r>
            <a:r>
              <a:rPr lang="en-US" altLang="ko-KR" sz="2800" dirty="0" smtClean="0">
                <a:latin typeface="Arial" panose="020B0604020202020204" pitchFamily="34" charset="0"/>
                <a:cs typeface="Arial" panose="020B0604020202020204" pitchFamily="34" charset="0"/>
              </a:rPr>
              <a:t> (Dave Tobin)</a:t>
            </a:r>
          </a:p>
          <a:p>
            <a:r>
              <a:rPr lang="en-US" altLang="ko-KR" sz="2800" dirty="0">
                <a:latin typeface="Arial" panose="020B0604020202020204" pitchFamily="34" charset="0"/>
                <a:cs typeface="Arial" panose="020B0604020202020204" pitchFamily="34" charset="0"/>
              </a:rPr>
              <a:t>GRUAN and </a:t>
            </a:r>
            <a:r>
              <a:rPr lang="en-US" altLang="ko-KR" sz="2800" dirty="0" smtClean="0">
                <a:latin typeface="Arial" panose="020B0604020202020204" pitchFamily="34" charset="0"/>
                <a:cs typeface="Arial" panose="020B0604020202020204" pitchFamily="34" charset="0"/>
              </a:rPr>
              <a:t>GSICS (Tony </a:t>
            </a:r>
            <a:r>
              <a:rPr lang="en-US" altLang="ko-KR" sz="2800" dirty="0" err="1" smtClean="0">
                <a:latin typeface="Arial" panose="020B0604020202020204" pitchFamily="34" charset="0"/>
                <a:cs typeface="Arial" panose="020B0604020202020204" pitchFamily="34" charset="0"/>
              </a:rPr>
              <a:t>Reale</a:t>
            </a:r>
            <a:r>
              <a:rPr lang="en-US" altLang="ko-KR" sz="2800" dirty="0" smtClean="0">
                <a:latin typeface="Arial" panose="020B0604020202020204" pitchFamily="34" charset="0"/>
                <a:cs typeface="Arial" panose="020B0604020202020204" pitchFamily="34" charset="0"/>
              </a:rPr>
              <a:t>)</a:t>
            </a:r>
          </a:p>
          <a:p>
            <a:r>
              <a:rPr lang="en-US" altLang="ko-KR" sz="2800" dirty="0" smtClean="0">
                <a:latin typeface="Arial" panose="020B0604020202020204" pitchFamily="34" charset="0"/>
                <a:cs typeface="Arial" panose="020B0604020202020204" pitchFamily="34" charset="0"/>
              </a:rPr>
              <a:t>Current </a:t>
            </a:r>
            <a:r>
              <a:rPr lang="en-US" altLang="ko-KR" sz="2800" dirty="0">
                <a:latin typeface="Arial" panose="020B0604020202020204" pitchFamily="34" charset="0"/>
                <a:cs typeface="Arial" panose="020B0604020202020204" pitchFamily="34" charset="0"/>
              </a:rPr>
              <a:t>Status and Lessons from TRMM/GPM XCAL Calibration Activities </a:t>
            </a:r>
            <a:r>
              <a:rPr lang="en-US" altLang="ko-KR" sz="2800" dirty="0" smtClean="0">
                <a:latin typeface="Arial" panose="020B0604020202020204" pitchFamily="34" charset="0"/>
                <a:cs typeface="Arial" panose="020B0604020202020204" pitchFamily="34" charset="0"/>
              </a:rPr>
              <a:t>(Wesley Berg) </a:t>
            </a:r>
          </a:p>
          <a:p>
            <a:r>
              <a:rPr lang="en-US" altLang="ko-KR" sz="2800" dirty="0" err="1" smtClean="0">
                <a:latin typeface="Arial" panose="020B0604020202020204" pitchFamily="34" charset="0"/>
                <a:cs typeface="Arial" panose="020B0604020202020204" pitchFamily="34" charset="0"/>
              </a:rPr>
              <a:t>Intercal</a:t>
            </a:r>
            <a:r>
              <a:rPr lang="en-US" altLang="ko-KR" sz="2800" dirty="0" smtClean="0">
                <a:latin typeface="Arial" panose="020B0604020202020204" pitchFamily="34" charset="0"/>
                <a:cs typeface="Arial" panose="020B0604020202020204" pitchFamily="34" charset="0"/>
              </a:rPr>
              <a:t> </a:t>
            </a:r>
            <a:r>
              <a:rPr lang="en-US" altLang="ko-KR" sz="2800" dirty="0">
                <a:latin typeface="Arial" panose="020B0604020202020204" pitchFamily="34" charset="0"/>
                <a:cs typeface="Arial" panose="020B0604020202020204" pitchFamily="34" charset="0"/>
              </a:rPr>
              <a:t>activities and products within the Atmospheres </a:t>
            </a:r>
            <a:r>
              <a:rPr lang="en-US" altLang="ko-KR" sz="2800" dirty="0" smtClean="0">
                <a:latin typeface="Arial" panose="020B0604020202020204" pitchFamily="34" charset="0"/>
                <a:cs typeface="Arial" panose="020B0604020202020204" pitchFamily="34" charset="0"/>
              </a:rPr>
              <a:t>SIPs (Bob </a:t>
            </a:r>
            <a:r>
              <a:rPr lang="en-US" altLang="ko-KR" sz="2800" dirty="0" err="1" smtClean="0">
                <a:latin typeface="Arial" panose="020B0604020202020204" pitchFamily="34" charset="0"/>
                <a:cs typeface="Arial" panose="020B0604020202020204" pitchFamily="34" charset="0"/>
              </a:rPr>
              <a:t>Holz</a:t>
            </a:r>
            <a:r>
              <a:rPr lang="en-US" altLang="ko-KR" sz="2800" dirty="0" smtClean="0">
                <a:latin typeface="Arial" panose="020B0604020202020204" pitchFamily="34" charset="0"/>
                <a:cs typeface="Arial" panose="020B0604020202020204" pitchFamily="34" charset="0"/>
              </a:rPr>
              <a:t>)</a:t>
            </a:r>
          </a:p>
          <a:p>
            <a:r>
              <a:rPr lang="en-US" altLang="ko-KR" sz="2800" dirty="0">
                <a:latin typeface="Arial" panose="020B0604020202020204" pitchFamily="34" charset="0"/>
                <a:cs typeface="Arial" panose="020B0604020202020204" pitchFamily="34" charset="0"/>
              </a:rPr>
              <a:t>Update on PATMOS-X </a:t>
            </a:r>
            <a:r>
              <a:rPr lang="en-US" altLang="ko-KR" sz="2800" dirty="0" smtClean="0">
                <a:latin typeface="Arial" panose="020B0604020202020204" pitchFamily="34" charset="0"/>
                <a:cs typeface="Arial" panose="020B0604020202020204" pitchFamily="34" charset="0"/>
              </a:rPr>
              <a:t>products (</a:t>
            </a:r>
            <a:r>
              <a:rPr lang="en-US" altLang="ko-KR" sz="2800" dirty="0">
                <a:latin typeface="Arial" panose="020B0604020202020204" pitchFamily="34" charset="0"/>
                <a:cs typeface="Arial" panose="020B0604020202020204" pitchFamily="34" charset="0"/>
              </a:rPr>
              <a:t>Andy </a:t>
            </a:r>
            <a:r>
              <a:rPr lang="en-US" altLang="ko-KR" sz="2800" dirty="0" err="1" smtClean="0">
                <a:latin typeface="Arial" panose="020B0604020202020204" pitchFamily="34" charset="0"/>
                <a:cs typeface="Arial" panose="020B0604020202020204" pitchFamily="34" charset="0"/>
              </a:rPr>
              <a:t>Heidinger</a:t>
            </a:r>
            <a:r>
              <a:rPr lang="en-US" altLang="ko-KR" sz="2800" dirty="0" smtClean="0">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Mini Conference</a:t>
            </a:r>
            <a:endParaRPr lang="en-GB" b="1" dirty="0">
              <a:latin typeface="Arial" panose="020B0604020202020204" pitchFamily="34" charset="0"/>
              <a:cs typeface="Arial" panose="020B0604020202020204" pitchFamily="34" charset="0"/>
            </a:endParaRPr>
          </a:p>
        </p:txBody>
      </p:sp>
      <p:graphicFrame>
        <p:nvGraphicFramePr>
          <p:cNvPr id="7" name="내용 개체 틀 6"/>
          <p:cNvGraphicFramePr>
            <a:graphicFrameLocks noGrp="1"/>
          </p:cNvGraphicFramePr>
          <p:nvPr>
            <p:ph idx="1"/>
          </p:nvPr>
        </p:nvGraphicFramePr>
        <p:xfrm>
          <a:off x="383458" y="1088923"/>
          <a:ext cx="11434916" cy="3857672"/>
        </p:xfrm>
        <a:graphic>
          <a:graphicData uri="http://schemas.openxmlformats.org/drawingml/2006/table">
            <a:tbl>
              <a:tblPr firstRow="1" bandRow="1">
                <a:tableStyleId>{5C22544A-7EE6-4342-B048-85BDC9FD1C3A}</a:tableStyleId>
              </a:tblPr>
              <a:tblGrid>
                <a:gridCol w="2237962">
                  <a:extLst>
                    <a:ext uri="{9D8B030D-6E8A-4147-A177-3AD203B41FA5}">
                      <a16:colId xmlns:a16="http://schemas.microsoft.com/office/drawing/2014/main" val="4005887409"/>
                    </a:ext>
                  </a:extLst>
                </a:gridCol>
                <a:gridCol w="6870127">
                  <a:extLst>
                    <a:ext uri="{9D8B030D-6E8A-4147-A177-3AD203B41FA5}">
                      <a16:colId xmlns:a16="http://schemas.microsoft.com/office/drawing/2014/main" val="3702454843"/>
                    </a:ext>
                  </a:extLst>
                </a:gridCol>
                <a:gridCol w="1150256">
                  <a:extLst>
                    <a:ext uri="{9D8B030D-6E8A-4147-A177-3AD203B41FA5}">
                      <a16:colId xmlns:a16="http://schemas.microsoft.com/office/drawing/2014/main" val="3436900274"/>
                    </a:ext>
                  </a:extLst>
                </a:gridCol>
                <a:gridCol w="1176571">
                  <a:extLst>
                    <a:ext uri="{9D8B030D-6E8A-4147-A177-3AD203B41FA5}">
                      <a16:colId xmlns:a16="http://schemas.microsoft.com/office/drawing/2014/main" val="794643419"/>
                    </a:ext>
                  </a:extLst>
                </a:gridCol>
              </a:tblGrid>
              <a:tr h="456418">
                <a:tc>
                  <a:txBody>
                    <a:bodyPr/>
                    <a:lstStyle/>
                    <a:p>
                      <a:pPr latinLnBrk="1"/>
                      <a:endParaRPr lang="ko-KR" altLang="en-US" sz="2200" dirty="0"/>
                    </a:p>
                  </a:txBody>
                  <a:tcPr marL="106356" marR="106356" marT="56271" marB="56271"/>
                </a:tc>
                <a:tc>
                  <a:txBody>
                    <a:bodyPr/>
                    <a:lstStyle/>
                    <a:p>
                      <a:pPr latinLnBrk="1"/>
                      <a:endParaRPr lang="ko-KR" altLang="en-US" sz="2200" dirty="0"/>
                    </a:p>
                  </a:txBody>
                  <a:tcPr marL="106356" marR="106356" marT="56271" marB="56271"/>
                </a:tc>
                <a:tc>
                  <a:txBody>
                    <a:bodyPr/>
                    <a:lstStyle/>
                    <a:p>
                      <a:pPr latinLnBrk="1"/>
                      <a:endParaRPr lang="ko-KR" altLang="en-US" sz="2200"/>
                    </a:p>
                  </a:txBody>
                  <a:tcPr marL="106356" marR="106356" marT="56271" marB="56271"/>
                </a:tc>
                <a:tc>
                  <a:txBody>
                    <a:bodyPr/>
                    <a:lstStyle/>
                    <a:p>
                      <a:pPr latinLnBrk="1"/>
                      <a:endParaRPr lang="ko-KR" altLang="en-US" sz="2200"/>
                    </a:p>
                  </a:txBody>
                  <a:tcPr marL="106356" marR="106356" marT="56271" marB="56271"/>
                </a:tc>
                <a:extLst>
                  <a:ext uri="{0D108BD9-81ED-4DB2-BD59-A6C34878D82A}">
                    <a16:rowId xmlns:a16="http://schemas.microsoft.com/office/drawing/2014/main" val="2331843043"/>
                  </a:ext>
                </a:extLst>
              </a:tr>
              <a:tr h="787791">
                <a:tc>
                  <a:txBody>
                    <a:bodyPr/>
                    <a:lstStyle/>
                    <a:p>
                      <a:pPr latinLnBrk="1"/>
                      <a:r>
                        <a:rPr lang="en-US" altLang="ko-KR" sz="2200" b="1" i="0" u="none" strike="noStrike" kern="1200" dirty="0" smtClean="0">
                          <a:solidFill>
                            <a:schemeClr val="dk1"/>
                          </a:solidFill>
                          <a:effectLst/>
                          <a:latin typeface="+mn-lt"/>
                          <a:ea typeface="+mn-ea"/>
                          <a:cs typeface="+mn-cs"/>
                        </a:rPr>
                        <a:t>GWG.2017.1e.1</a:t>
                      </a:r>
                      <a:endParaRPr lang="ko-KR" altLang="en-US" sz="2200" dirty="0"/>
                    </a:p>
                  </a:txBody>
                  <a:tcPr marL="106356" marR="106356" marT="56271" marB="56271"/>
                </a:tc>
                <a:tc>
                  <a:txBody>
                    <a:bodyPr/>
                    <a:lstStyle/>
                    <a:p>
                      <a:pPr latinLnBrk="1"/>
                      <a:r>
                        <a:rPr lang="en-US" altLang="ko-KR" sz="2200" b="1" i="0" u="sng" strike="noStrike" kern="1200" dirty="0" smtClean="0">
                          <a:solidFill>
                            <a:schemeClr val="dk1"/>
                          </a:solidFill>
                          <a:effectLst/>
                          <a:latin typeface="+mn-lt"/>
                          <a:ea typeface="+mn-ea"/>
                          <a:cs typeface="+mn-cs"/>
                        </a:rPr>
                        <a:t>GRWG</a:t>
                      </a:r>
                      <a:r>
                        <a:rPr lang="en-US" altLang="ko-KR" sz="2200" b="1" i="0" u="none" strike="noStrike" kern="1200" dirty="0" smtClean="0">
                          <a:solidFill>
                            <a:schemeClr val="dk1"/>
                          </a:solidFill>
                          <a:effectLst/>
                          <a:latin typeface="+mn-lt"/>
                          <a:ea typeface="+mn-ea"/>
                          <a:cs typeface="+mn-cs"/>
                        </a:rPr>
                        <a:t> to coordinate with B. </a:t>
                      </a:r>
                      <a:r>
                        <a:rPr lang="en-US" altLang="ko-KR" sz="2200" b="1" i="0" u="none" strike="noStrike" kern="1200" dirty="0" err="1" smtClean="0">
                          <a:solidFill>
                            <a:schemeClr val="dk1"/>
                          </a:solidFill>
                          <a:effectLst/>
                          <a:latin typeface="+mn-lt"/>
                          <a:ea typeface="+mn-ea"/>
                          <a:cs typeface="+mn-cs"/>
                        </a:rPr>
                        <a:t>Wielicki</a:t>
                      </a:r>
                      <a:r>
                        <a:rPr lang="en-US" altLang="ko-KR" sz="2200" b="1" i="0" u="none" strike="noStrike" kern="1200" dirty="0" smtClean="0">
                          <a:solidFill>
                            <a:schemeClr val="dk1"/>
                          </a:solidFill>
                          <a:effectLst/>
                          <a:latin typeface="+mn-lt"/>
                          <a:ea typeface="+mn-ea"/>
                          <a:cs typeface="+mn-cs"/>
                        </a:rPr>
                        <a:t> + Exec panel the writing of a white paper to support the CLARREO project</a:t>
                      </a:r>
                      <a:endParaRPr lang="ko-KR" altLang="en-US" sz="2200" dirty="0"/>
                    </a:p>
                  </a:txBody>
                  <a:tcPr marL="106356" marR="106356" marT="56271" marB="56271"/>
                </a:tc>
                <a:tc>
                  <a:txBody>
                    <a:bodyPr/>
                    <a:lstStyle/>
                    <a:p>
                      <a:pPr latinLnBrk="1"/>
                      <a:endParaRPr lang="ko-KR" altLang="en-US" sz="2200" dirty="0"/>
                    </a:p>
                  </a:txBody>
                  <a:tcPr marL="106356" marR="106356" marT="56271" marB="56271"/>
                </a:tc>
                <a:tc>
                  <a:txBody>
                    <a:bodyPr/>
                    <a:lstStyle/>
                    <a:p>
                      <a:pPr latinLnBrk="1"/>
                      <a:endParaRPr lang="ko-KR" altLang="en-US" sz="2200"/>
                    </a:p>
                  </a:txBody>
                  <a:tcPr marL="106356" marR="106356" marT="56271" marB="56271"/>
                </a:tc>
                <a:extLst>
                  <a:ext uri="{0D108BD9-81ED-4DB2-BD59-A6C34878D82A}">
                    <a16:rowId xmlns:a16="http://schemas.microsoft.com/office/drawing/2014/main" val="1804978878"/>
                  </a:ext>
                </a:extLst>
              </a:tr>
              <a:tr h="787791">
                <a:tc>
                  <a:txBody>
                    <a:bodyPr/>
                    <a:lstStyle/>
                    <a:p>
                      <a:pPr latinLnBrk="1"/>
                      <a:r>
                        <a:rPr lang="en-US" altLang="ko-KR" sz="2200" b="1" i="0" u="none" strike="noStrike" kern="1200" dirty="0" smtClean="0">
                          <a:solidFill>
                            <a:schemeClr val="dk1"/>
                          </a:solidFill>
                          <a:effectLst/>
                          <a:latin typeface="+mn-lt"/>
                          <a:ea typeface="+mn-ea"/>
                          <a:cs typeface="+mn-cs"/>
                        </a:rPr>
                        <a:t>GWG.2017.1j.1</a:t>
                      </a:r>
                      <a:endParaRPr lang="ko-KR" altLang="en-US" sz="2200" dirty="0"/>
                    </a:p>
                  </a:txBody>
                  <a:tcPr marL="106356" marR="106356" marT="56271" marB="56271"/>
                </a:tc>
                <a:tc>
                  <a:txBody>
                    <a:bodyPr/>
                    <a:lstStyle/>
                    <a:p>
                      <a:pPr latinLnBrk="1"/>
                      <a:r>
                        <a:rPr lang="en-US" altLang="ko-KR" sz="2200" b="1" i="0" u="sng" strike="noStrike" kern="1200" dirty="0" smtClean="0">
                          <a:solidFill>
                            <a:schemeClr val="dk1"/>
                          </a:solidFill>
                          <a:effectLst/>
                          <a:latin typeface="+mn-lt"/>
                          <a:ea typeface="+mn-ea"/>
                          <a:cs typeface="+mn-cs"/>
                        </a:rPr>
                        <a:t>Andy</a:t>
                      </a:r>
                      <a:r>
                        <a:rPr lang="en-US" altLang="ko-KR" sz="2200" b="1" i="0" u="none" strike="noStrike" kern="1200" dirty="0" smtClean="0">
                          <a:solidFill>
                            <a:schemeClr val="dk1"/>
                          </a:solidFill>
                          <a:effectLst/>
                          <a:latin typeface="+mn-lt"/>
                          <a:ea typeface="+mn-ea"/>
                          <a:cs typeface="+mn-cs"/>
                        </a:rPr>
                        <a:t> to discuss with GCC how to promote the PATMOS-x products through the GPPA</a:t>
                      </a:r>
                      <a:endParaRPr lang="ko-KR" altLang="en-US" sz="2200" dirty="0"/>
                    </a:p>
                  </a:txBody>
                  <a:tcPr marL="106356" marR="106356" marT="56271" marB="56271"/>
                </a:tc>
                <a:tc>
                  <a:txBody>
                    <a:bodyPr/>
                    <a:lstStyle/>
                    <a:p>
                      <a:pPr latinLnBrk="1"/>
                      <a:endParaRPr lang="ko-KR" altLang="en-US" sz="2200" dirty="0"/>
                    </a:p>
                  </a:txBody>
                  <a:tcPr marL="106356" marR="106356" marT="56271" marB="56271"/>
                </a:tc>
                <a:tc>
                  <a:txBody>
                    <a:bodyPr/>
                    <a:lstStyle/>
                    <a:p>
                      <a:pPr latinLnBrk="1"/>
                      <a:endParaRPr lang="ko-KR" altLang="en-US" sz="2200"/>
                    </a:p>
                  </a:txBody>
                  <a:tcPr marL="106356" marR="106356" marT="56271" marB="56271"/>
                </a:tc>
                <a:extLst>
                  <a:ext uri="{0D108BD9-81ED-4DB2-BD59-A6C34878D82A}">
                    <a16:rowId xmlns:a16="http://schemas.microsoft.com/office/drawing/2014/main" val="465956690"/>
                  </a:ext>
                </a:extLst>
              </a:tr>
              <a:tr h="456418">
                <a:tc>
                  <a:txBody>
                    <a:bodyPr/>
                    <a:lstStyle/>
                    <a:p>
                      <a:pPr latinLnBrk="1"/>
                      <a:endParaRPr lang="ko-KR" altLang="en-US" sz="2200"/>
                    </a:p>
                  </a:txBody>
                  <a:tcPr marL="106356" marR="106356" marT="56271" marB="56271"/>
                </a:tc>
                <a:tc>
                  <a:txBody>
                    <a:bodyPr/>
                    <a:lstStyle/>
                    <a:p>
                      <a:pPr latinLnBrk="1"/>
                      <a:endParaRPr lang="ko-KR" altLang="en-US" sz="2200"/>
                    </a:p>
                  </a:txBody>
                  <a:tcPr marL="106356" marR="106356" marT="56271" marB="56271"/>
                </a:tc>
                <a:tc>
                  <a:txBody>
                    <a:bodyPr/>
                    <a:lstStyle/>
                    <a:p>
                      <a:pPr latinLnBrk="1"/>
                      <a:endParaRPr lang="ko-KR" altLang="en-US" sz="2200"/>
                    </a:p>
                  </a:txBody>
                  <a:tcPr marL="106356" marR="106356" marT="56271" marB="56271"/>
                </a:tc>
                <a:tc>
                  <a:txBody>
                    <a:bodyPr/>
                    <a:lstStyle/>
                    <a:p>
                      <a:pPr latinLnBrk="1"/>
                      <a:endParaRPr lang="ko-KR" altLang="en-US" sz="2200"/>
                    </a:p>
                  </a:txBody>
                  <a:tcPr marL="106356" marR="106356" marT="56271" marB="56271"/>
                </a:tc>
                <a:extLst>
                  <a:ext uri="{0D108BD9-81ED-4DB2-BD59-A6C34878D82A}">
                    <a16:rowId xmlns:a16="http://schemas.microsoft.com/office/drawing/2014/main" val="3588733021"/>
                  </a:ext>
                </a:extLst>
              </a:tr>
              <a:tr h="456418">
                <a:tc>
                  <a:txBody>
                    <a:bodyPr/>
                    <a:lstStyle/>
                    <a:p>
                      <a:pPr latinLnBrk="1"/>
                      <a:endParaRPr lang="ko-KR" altLang="en-US" sz="2200"/>
                    </a:p>
                  </a:txBody>
                  <a:tcPr marL="106356" marR="106356" marT="56271" marB="56271"/>
                </a:tc>
                <a:tc>
                  <a:txBody>
                    <a:bodyPr/>
                    <a:lstStyle/>
                    <a:p>
                      <a:pPr latinLnBrk="1"/>
                      <a:endParaRPr lang="ko-KR" altLang="en-US" sz="2200"/>
                    </a:p>
                  </a:txBody>
                  <a:tcPr marL="106356" marR="106356" marT="56271" marB="56271"/>
                </a:tc>
                <a:tc>
                  <a:txBody>
                    <a:bodyPr/>
                    <a:lstStyle/>
                    <a:p>
                      <a:pPr latinLnBrk="1"/>
                      <a:endParaRPr lang="ko-KR" altLang="en-US" sz="2200"/>
                    </a:p>
                  </a:txBody>
                  <a:tcPr marL="106356" marR="106356" marT="56271" marB="56271"/>
                </a:tc>
                <a:tc>
                  <a:txBody>
                    <a:bodyPr/>
                    <a:lstStyle/>
                    <a:p>
                      <a:pPr latinLnBrk="1"/>
                      <a:endParaRPr lang="ko-KR" altLang="en-US" sz="2200"/>
                    </a:p>
                  </a:txBody>
                  <a:tcPr marL="106356" marR="106356" marT="56271" marB="56271"/>
                </a:tc>
                <a:extLst>
                  <a:ext uri="{0D108BD9-81ED-4DB2-BD59-A6C34878D82A}">
                    <a16:rowId xmlns:a16="http://schemas.microsoft.com/office/drawing/2014/main" val="1291775094"/>
                  </a:ext>
                </a:extLst>
              </a:tr>
              <a:tr h="456418">
                <a:tc>
                  <a:txBody>
                    <a:bodyPr/>
                    <a:lstStyle/>
                    <a:p>
                      <a:pPr latinLnBrk="1"/>
                      <a:endParaRPr lang="ko-KR" altLang="en-US" sz="2200"/>
                    </a:p>
                  </a:txBody>
                  <a:tcPr marL="106356" marR="106356" marT="56271" marB="56271"/>
                </a:tc>
                <a:tc>
                  <a:txBody>
                    <a:bodyPr/>
                    <a:lstStyle/>
                    <a:p>
                      <a:pPr latinLnBrk="1"/>
                      <a:endParaRPr lang="ko-KR" altLang="en-US" sz="2200"/>
                    </a:p>
                  </a:txBody>
                  <a:tcPr marL="106356" marR="106356" marT="56271" marB="56271"/>
                </a:tc>
                <a:tc>
                  <a:txBody>
                    <a:bodyPr/>
                    <a:lstStyle/>
                    <a:p>
                      <a:pPr latinLnBrk="1"/>
                      <a:endParaRPr lang="ko-KR" altLang="en-US" sz="2200"/>
                    </a:p>
                  </a:txBody>
                  <a:tcPr marL="106356" marR="106356" marT="56271" marB="56271"/>
                </a:tc>
                <a:tc>
                  <a:txBody>
                    <a:bodyPr/>
                    <a:lstStyle/>
                    <a:p>
                      <a:pPr latinLnBrk="1"/>
                      <a:endParaRPr lang="ko-KR" altLang="en-US" sz="2200"/>
                    </a:p>
                  </a:txBody>
                  <a:tcPr marL="106356" marR="106356" marT="56271" marB="56271"/>
                </a:tc>
                <a:extLst>
                  <a:ext uri="{0D108BD9-81ED-4DB2-BD59-A6C34878D82A}">
                    <a16:rowId xmlns:a16="http://schemas.microsoft.com/office/drawing/2014/main" val="996086371"/>
                  </a:ext>
                </a:extLst>
              </a:tr>
              <a:tr h="456418">
                <a:tc>
                  <a:txBody>
                    <a:bodyPr/>
                    <a:lstStyle/>
                    <a:p>
                      <a:pPr latinLnBrk="1"/>
                      <a:endParaRPr lang="ko-KR" altLang="en-US" sz="2200"/>
                    </a:p>
                  </a:txBody>
                  <a:tcPr marL="106356" marR="106356" marT="56271" marB="56271"/>
                </a:tc>
                <a:tc>
                  <a:txBody>
                    <a:bodyPr/>
                    <a:lstStyle/>
                    <a:p>
                      <a:pPr latinLnBrk="1"/>
                      <a:endParaRPr lang="ko-KR" altLang="en-US" sz="2200"/>
                    </a:p>
                  </a:txBody>
                  <a:tcPr marL="106356" marR="106356" marT="56271" marB="56271"/>
                </a:tc>
                <a:tc>
                  <a:txBody>
                    <a:bodyPr/>
                    <a:lstStyle/>
                    <a:p>
                      <a:pPr latinLnBrk="1"/>
                      <a:endParaRPr lang="ko-KR" altLang="en-US" sz="2200"/>
                    </a:p>
                  </a:txBody>
                  <a:tcPr marL="106356" marR="106356" marT="56271" marB="56271"/>
                </a:tc>
                <a:tc>
                  <a:txBody>
                    <a:bodyPr/>
                    <a:lstStyle/>
                    <a:p>
                      <a:pPr latinLnBrk="1"/>
                      <a:endParaRPr lang="ko-KR" altLang="en-US" sz="2200" dirty="0"/>
                    </a:p>
                  </a:txBody>
                  <a:tcPr marL="106356" marR="106356" marT="56271" marB="56271"/>
                </a:tc>
                <a:extLst>
                  <a:ext uri="{0D108BD9-81ED-4DB2-BD59-A6C34878D82A}">
                    <a16:rowId xmlns:a16="http://schemas.microsoft.com/office/drawing/2014/main" val="1656956365"/>
                  </a:ext>
                </a:extLst>
              </a:tr>
            </a:tbl>
          </a:graphicData>
        </a:graphic>
      </p:graphicFrame>
    </p:spTree>
    <p:extLst>
      <p:ext uri="{BB962C8B-B14F-4D97-AF65-F5344CB8AC3E}">
        <p14:creationId xmlns:p14="http://schemas.microsoft.com/office/powerpoint/2010/main" val="60228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Plenary</a:t>
            </a:r>
            <a:r>
              <a:rPr lang="en-GB" altLang="ko-KR" b="1" dirty="0">
                <a:latin typeface="Arial" panose="020B0604020202020204" pitchFamily="34" charset="0"/>
                <a:cs typeface="Arial" panose="020B0604020202020204" pitchFamily="34" charset="0"/>
              </a:rPr>
              <a:t>(GPRC report</a:t>
            </a:r>
            <a:r>
              <a:rPr lang="en-GB" altLang="ko-KR" b="1" dirty="0" smtClean="0">
                <a:latin typeface="Arial" panose="020B0604020202020204" pitchFamily="34" charset="0"/>
                <a:cs typeface="Arial" panose="020B0604020202020204" pitchFamily="34" charset="0"/>
              </a:rPr>
              <a:t>)-1/3</a:t>
            </a:r>
            <a:endParaRPr lang="en-GB" b="1" dirty="0">
              <a:latin typeface="Arial" panose="020B0604020202020204" pitchFamily="34" charset="0"/>
              <a:cs typeface="Arial" panose="020B0604020202020204" pitchFamily="34" charset="0"/>
            </a:endParaRPr>
          </a:p>
        </p:txBody>
      </p:sp>
      <p:graphicFrame>
        <p:nvGraphicFramePr>
          <p:cNvPr id="5" name="내용 개체 틀 6"/>
          <p:cNvGraphicFramePr>
            <a:graphicFrameLocks noGrp="1"/>
          </p:cNvGraphicFramePr>
          <p:nvPr>
            <p:ph idx="1"/>
            <p:extLst>
              <p:ext uri="{D42A27DB-BD31-4B8C-83A1-F6EECF244321}">
                <p14:modId xmlns:p14="http://schemas.microsoft.com/office/powerpoint/2010/main" val="3412664532"/>
              </p:ext>
            </p:extLst>
          </p:nvPr>
        </p:nvGraphicFramePr>
        <p:xfrm>
          <a:off x="285135" y="1029930"/>
          <a:ext cx="11670891" cy="5267570"/>
        </p:xfrm>
        <a:graphic>
          <a:graphicData uri="http://schemas.openxmlformats.org/drawingml/2006/table">
            <a:tbl>
              <a:tblPr firstRow="1" bandRow="1">
                <a:tableStyleId>{5C22544A-7EE6-4342-B048-85BDC9FD1C3A}</a:tableStyleId>
              </a:tblPr>
              <a:tblGrid>
                <a:gridCol w="2284145">
                  <a:extLst>
                    <a:ext uri="{9D8B030D-6E8A-4147-A177-3AD203B41FA5}">
                      <a16:colId xmlns:a16="http://schemas.microsoft.com/office/drawing/2014/main" val="4005887409"/>
                    </a:ext>
                  </a:extLst>
                </a:gridCol>
                <a:gridCol w="7011902">
                  <a:extLst>
                    <a:ext uri="{9D8B030D-6E8A-4147-A177-3AD203B41FA5}">
                      <a16:colId xmlns:a16="http://schemas.microsoft.com/office/drawing/2014/main" val="3702454843"/>
                    </a:ext>
                  </a:extLst>
                </a:gridCol>
                <a:gridCol w="1173993">
                  <a:extLst>
                    <a:ext uri="{9D8B030D-6E8A-4147-A177-3AD203B41FA5}">
                      <a16:colId xmlns:a16="http://schemas.microsoft.com/office/drawing/2014/main" val="3436900274"/>
                    </a:ext>
                  </a:extLst>
                </a:gridCol>
                <a:gridCol w="1200851">
                  <a:extLst>
                    <a:ext uri="{9D8B030D-6E8A-4147-A177-3AD203B41FA5}">
                      <a16:colId xmlns:a16="http://schemas.microsoft.com/office/drawing/2014/main" val="794643419"/>
                    </a:ext>
                  </a:extLst>
                </a:gridCol>
              </a:tblGrid>
              <a:tr h="456418">
                <a:tc>
                  <a:txBody>
                    <a:bodyPr/>
                    <a:lstStyle/>
                    <a:p>
                      <a:pPr latinLnBrk="1"/>
                      <a:endParaRPr lang="ko-KR" altLang="en-US" sz="2200" dirty="0"/>
                    </a:p>
                  </a:txBody>
                  <a:tcPr marL="103569" marR="103569" marT="56271" marB="56271"/>
                </a:tc>
                <a:tc>
                  <a:txBody>
                    <a:bodyPr/>
                    <a:lstStyle/>
                    <a:p>
                      <a:pPr latinLnBrk="1"/>
                      <a:endParaRPr lang="ko-KR" altLang="en-US" sz="2200"/>
                    </a:p>
                  </a:txBody>
                  <a:tcPr marL="103569" marR="103569" marT="56271" marB="56271"/>
                </a:tc>
                <a:tc>
                  <a:txBody>
                    <a:bodyPr/>
                    <a:lstStyle/>
                    <a:p>
                      <a:pPr latinLnBrk="1"/>
                      <a:endParaRPr lang="ko-KR" altLang="en-US" sz="2200"/>
                    </a:p>
                  </a:txBody>
                  <a:tcPr marL="103569" marR="103569" marT="56271" marB="56271"/>
                </a:tc>
                <a:tc>
                  <a:txBody>
                    <a:bodyPr/>
                    <a:lstStyle/>
                    <a:p>
                      <a:pPr latinLnBrk="1"/>
                      <a:endParaRPr lang="ko-KR" altLang="en-US" sz="2200"/>
                    </a:p>
                  </a:txBody>
                  <a:tcPr marL="103569" marR="103569" marT="56271" marB="56271"/>
                </a:tc>
                <a:extLst>
                  <a:ext uri="{0D108BD9-81ED-4DB2-BD59-A6C34878D82A}">
                    <a16:rowId xmlns:a16="http://schemas.microsoft.com/office/drawing/2014/main" val="2331843043"/>
                  </a:ext>
                </a:extLst>
              </a:tr>
              <a:tr h="787791">
                <a:tc>
                  <a:txBody>
                    <a:bodyPr/>
                    <a:lstStyle/>
                    <a:p>
                      <a:pPr latinLnBrk="1"/>
                      <a:r>
                        <a:rPr lang="en-US" altLang="ko-KR" sz="2400" b="1" i="0" u="none" strike="noStrike" kern="1200" dirty="0" smtClean="0">
                          <a:solidFill>
                            <a:srgbClr val="009900"/>
                          </a:solidFill>
                          <a:effectLst/>
                          <a:latin typeface="+mn-lt"/>
                          <a:ea typeface="+mn-ea"/>
                          <a:cs typeface="+mn-cs"/>
                        </a:rPr>
                        <a:t>GWG.2017.2b.1</a:t>
                      </a:r>
                    </a:p>
                    <a:p>
                      <a:pPr latinLnBrk="1"/>
                      <a:r>
                        <a:rPr lang="en-US" altLang="ko-KR" sz="2400" b="1" i="0" u="none" strike="noStrike" kern="1200" dirty="0" smtClean="0">
                          <a:solidFill>
                            <a:srgbClr val="009900"/>
                          </a:solidFill>
                          <a:effectLst/>
                          <a:latin typeface="+mn-lt"/>
                          <a:ea typeface="+mn-ea"/>
                          <a:cs typeface="+mn-cs"/>
                        </a:rPr>
                        <a:t>(R)</a:t>
                      </a:r>
                      <a:endParaRPr lang="ko-KR" altLang="en-US" sz="2400" b="1" dirty="0">
                        <a:solidFill>
                          <a:srgbClr val="009900"/>
                        </a:solidFill>
                      </a:endParaRPr>
                    </a:p>
                  </a:txBody>
                  <a:tcPr marL="106356" marR="106356" marT="56271" marB="56271"/>
                </a:tc>
                <a:tc>
                  <a:txBody>
                    <a:bodyPr/>
                    <a:lstStyle/>
                    <a:p>
                      <a:pPr latinLnBrk="1"/>
                      <a:r>
                        <a:rPr lang="en-US" altLang="ko-KR" sz="2400" b="1" i="0" u="none" strike="noStrike" kern="1200" dirty="0" smtClean="0">
                          <a:solidFill>
                            <a:srgbClr val="009900"/>
                          </a:solidFill>
                          <a:effectLst/>
                          <a:latin typeface="+mn-lt"/>
                          <a:ea typeface="+mn-ea"/>
                          <a:cs typeface="+mn-cs"/>
                        </a:rPr>
                        <a:t>GCC to check with NOAA the status of the IR code . GCC to follow up with IMD</a:t>
                      </a:r>
                      <a:endParaRPr lang="ko-KR" altLang="en-US" sz="2400" b="1" dirty="0">
                        <a:solidFill>
                          <a:srgbClr val="009900"/>
                        </a:solidFill>
                      </a:endParaRPr>
                    </a:p>
                  </a:txBody>
                  <a:tcPr marL="106356" marR="106356" marT="56271" marB="56271"/>
                </a:tc>
                <a:tc>
                  <a:txBody>
                    <a:bodyPr/>
                    <a:lstStyle/>
                    <a:p>
                      <a:pPr latinLnBrk="1"/>
                      <a:endParaRPr lang="ko-KR" altLang="en-US" sz="2400" b="0" dirty="0"/>
                    </a:p>
                  </a:txBody>
                  <a:tcPr marL="106356" marR="106356" marT="56271" marB="56271"/>
                </a:tc>
                <a:tc>
                  <a:txBody>
                    <a:bodyPr/>
                    <a:lstStyle/>
                    <a:p>
                      <a:pPr latinLnBrk="1"/>
                      <a:endParaRPr lang="ko-KR" altLang="en-US" sz="2200"/>
                    </a:p>
                  </a:txBody>
                  <a:tcPr marL="103569" marR="103569" marT="56271" marB="56271"/>
                </a:tc>
                <a:extLst>
                  <a:ext uri="{0D108BD9-81ED-4DB2-BD59-A6C34878D82A}">
                    <a16:rowId xmlns:a16="http://schemas.microsoft.com/office/drawing/2014/main" val="1804978878"/>
                  </a:ext>
                </a:extLst>
              </a:tr>
              <a:tr h="787791">
                <a:tc>
                  <a:txBody>
                    <a:bodyPr/>
                    <a:lstStyle/>
                    <a:p>
                      <a:pPr latinLnBrk="1"/>
                      <a:r>
                        <a:rPr lang="en-US" altLang="ko-KR" sz="2400" b="1" i="0" u="none" strike="noStrike" kern="1200" dirty="0" smtClean="0">
                          <a:solidFill>
                            <a:schemeClr val="dk1"/>
                          </a:solidFill>
                          <a:effectLst/>
                          <a:latin typeface="+mn-lt"/>
                          <a:ea typeface="+mn-ea"/>
                          <a:cs typeface="+mn-cs"/>
                        </a:rPr>
                        <a:t>GWG.2017.2b.2</a:t>
                      </a:r>
                      <a:endParaRPr lang="ko-KR" altLang="en-US" sz="2400" b="1" dirty="0"/>
                    </a:p>
                  </a:txBody>
                  <a:tcPr marL="106356" marR="106356" marT="56271" marB="56271"/>
                </a:tc>
                <a:tc>
                  <a:txBody>
                    <a:bodyPr/>
                    <a:lstStyle/>
                    <a:p>
                      <a:pPr latinLnBrk="1"/>
                      <a:r>
                        <a:rPr lang="en-US" altLang="ko-KR" sz="2400" b="1" i="0" u="none" strike="noStrike" kern="1200" dirty="0" smtClean="0">
                          <a:solidFill>
                            <a:schemeClr val="dk1"/>
                          </a:solidFill>
                          <a:effectLst/>
                          <a:latin typeface="+mn-lt"/>
                          <a:ea typeface="+mn-ea"/>
                          <a:cs typeface="+mn-cs"/>
                        </a:rPr>
                        <a:t>GRWG_15.39 + GRWG_15.55 to be closed (with the provided statements)</a:t>
                      </a:r>
                      <a:endParaRPr lang="ko-KR" altLang="en-US" sz="2400" b="1" dirty="0"/>
                    </a:p>
                  </a:txBody>
                  <a:tcPr marL="106356" marR="106356" marT="56271" marB="56271"/>
                </a:tc>
                <a:tc>
                  <a:txBody>
                    <a:bodyPr/>
                    <a:lstStyle/>
                    <a:p>
                      <a:pPr latinLnBrk="1"/>
                      <a:r>
                        <a:rPr lang="en-US" altLang="ko-KR" sz="2400" b="0" dirty="0" smtClean="0"/>
                        <a:t>Fred</a:t>
                      </a:r>
                      <a:r>
                        <a:rPr lang="en-US" altLang="ko-KR" sz="2400" b="0" baseline="0" dirty="0" smtClean="0"/>
                        <a:t> Wu</a:t>
                      </a:r>
                      <a:endParaRPr lang="ko-KR" altLang="en-US" sz="2400" b="0" dirty="0"/>
                    </a:p>
                  </a:txBody>
                  <a:tcPr marL="106356" marR="106356" marT="56271" marB="56271"/>
                </a:tc>
                <a:tc>
                  <a:txBody>
                    <a:bodyPr/>
                    <a:lstStyle/>
                    <a:p>
                      <a:pPr latinLnBrk="1"/>
                      <a:endParaRPr lang="ko-KR" altLang="en-US" sz="2200"/>
                    </a:p>
                  </a:txBody>
                  <a:tcPr marL="103569" marR="103569" marT="56271" marB="56271"/>
                </a:tc>
                <a:extLst>
                  <a:ext uri="{0D108BD9-81ED-4DB2-BD59-A6C34878D82A}">
                    <a16:rowId xmlns:a16="http://schemas.microsoft.com/office/drawing/2014/main" val="465956690"/>
                  </a:ext>
                </a:extLst>
              </a:tr>
              <a:tr h="1125415">
                <a:tc>
                  <a:txBody>
                    <a:bodyPr/>
                    <a:lstStyle/>
                    <a:p>
                      <a:pPr latinLnBrk="1"/>
                      <a:r>
                        <a:rPr lang="en-US" altLang="ko-KR" sz="2400" b="1" i="0" u="none" strike="noStrike" kern="1200" dirty="0" smtClean="0">
                          <a:solidFill>
                            <a:schemeClr val="dk1"/>
                          </a:solidFill>
                          <a:effectLst/>
                          <a:latin typeface="+mn-lt"/>
                          <a:ea typeface="+mn-ea"/>
                          <a:cs typeface="+mn-cs"/>
                        </a:rPr>
                        <a:t>GWG.2017.2c.1</a:t>
                      </a:r>
                      <a:endParaRPr lang="ko-KR" altLang="en-US" sz="2400" b="1" dirty="0"/>
                    </a:p>
                  </a:txBody>
                  <a:tcPr marL="106356" marR="106356" marT="56271" marB="56271"/>
                </a:tc>
                <a:tc>
                  <a:txBody>
                    <a:bodyPr/>
                    <a:lstStyle/>
                    <a:p>
                      <a:pPr latinLnBrk="1"/>
                      <a:r>
                        <a:rPr lang="en-US" altLang="ko-KR" sz="2400" b="1" i="0" u="sng" strike="noStrike" kern="1200" dirty="0" smtClean="0">
                          <a:solidFill>
                            <a:schemeClr val="dk1"/>
                          </a:solidFill>
                          <a:effectLst/>
                          <a:latin typeface="+mn-lt"/>
                          <a:ea typeface="+mn-ea"/>
                          <a:cs typeface="+mn-cs"/>
                        </a:rPr>
                        <a:t>CNES</a:t>
                      </a:r>
                      <a:r>
                        <a:rPr lang="en-US" altLang="ko-KR" sz="2400" b="1" i="0" u="none" strike="noStrike" kern="1200" dirty="0" smtClean="0">
                          <a:solidFill>
                            <a:schemeClr val="dk1"/>
                          </a:solidFill>
                          <a:effectLst/>
                          <a:latin typeface="+mn-lt"/>
                          <a:ea typeface="+mn-ea"/>
                          <a:cs typeface="+mn-cs"/>
                        </a:rPr>
                        <a:t> to report on progress with analysis of IASI moon observations at LCW</a:t>
                      </a:r>
                      <a:endParaRPr lang="ko-KR" altLang="en-US" sz="2400" b="1" dirty="0"/>
                    </a:p>
                  </a:txBody>
                  <a:tcPr marL="106356" marR="106356" marT="56271" marB="56271"/>
                </a:tc>
                <a:tc>
                  <a:txBody>
                    <a:bodyPr/>
                    <a:lstStyle/>
                    <a:p>
                      <a:pPr latinLnBrk="1"/>
                      <a:endParaRPr lang="ko-KR" altLang="en-US" sz="2400" b="0" dirty="0"/>
                    </a:p>
                  </a:txBody>
                  <a:tcPr marL="106356" marR="106356" marT="56271" marB="56271"/>
                </a:tc>
                <a:tc>
                  <a:txBody>
                    <a:bodyPr/>
                    <a:lstStyle/>
                    <a:p>
                      <a:pPr latinLnBrk="1"/>
                      <a:endParaRPr lang="ko-KR" altLang="en-US" sz="2200" dirty="0"/>
                    </a:p>
                  </a:txBody>
                  <a:tcPr marL="103569" marR="103569" marT="56271" marB="56271"/>
                </a:tc>
                <a:extLst>
                  <a:ext uri="{0D108BD9-81ED-4DB2-BD59-A6C34878D82A}">
                    <a16:rowId xmlns:a16="http://schemas.microsoft.com/office/drawing/2014/main" val="3588733021"/>
                  </a:ext>
                </a:extLst>
              </a:tr>
              <a:tr h="787791">
                <a:tc>
                  <a:txBody>
                    <a:bodyPr/>
                    <a:lstStyle/>
                    <a:p>
                      <a:pPr latinLnBrk="1"/>
                      <a:r>
                        <a:rPr lang="en-US" altLang="ko-KR" sz="2400" b="1" i="0" u="none" strike="noStrike" kern="1200" dirty="0" smtClean="0">
                          <a:solidFill>
                            <a:schemeClr val="dk1"/>
                          </a:solidFill>
                          <a:effectLst/>
                          <a:latin typeface="+mn-lt"/>
                          <a:ea typeface="+mn-ea"/>
                          <a:cs typeface="+mn-cs"/>
                        </a:rPr>
                        <a:t>GWG.2017.2c.2</a:t>
                      </a:r>
                      <a:endParaRPr lang="ko-KR" altLang="en-US" sz="2400" b="1" dirty="0"/>
                    </a:p>
                  </a:txBody>
                  <a:tcPr marL="106356" marR="106356" marT="56271" marB="56271"/>
                </a:tc>
                <a:tc>
                  <a:txBody>
                    <a:bodyPr/>
                    <a:lstStyle/>
                    <a:p>
                      <a:pPr latinLnBrk="1"/>
                      <a:r>
                        <a:rPr lang="en-US" altLang="ko-KR" sz="2400" b="1" i="0" u="sng" strike="noStrike" kern="1200" dirty="0" smtClean="0">
                          <a:solidFill>
                            <a:schemeClr val="dk1"/>
                          </a:solidFill>
                          <a:effectLst/>
                          <a:latin typeface="+mn-lt"/>
                          <a:ea typeface="+mn-ea"/>
                          <a:cs typeface="+mn-cs"/>
                        </a:rPr>
                        <a:t>GCC</a:t>
                      </a:r>
                      <a:r>
                        <a:rPr lang="en-US" altLang="ko-KR" sz="2400" b="1" i="0" u="none" strike="noStrike" kern="1200" dirty="0" smtClean="0">
                          <a:solidFill>
                            <a:schemeClr val="dk1"/>
                          </a:solidFill>
                          <a:effectLst/>
                          <a:latin typeface="+mn-lt"/>
                          <a:ea typeface="+mn-ea"/>
                          <a:cs typeface="+mn-cs"/>
                        </a:rPr>
                        <a:t> to interact with EUMETSAT for IASI readers.</a:t>
                      </a:r>
                      <a:endParaRPr lang="ko-KR" altLang="en-US" sz="2400" b="1" dirty="0"/>
                    </a:p>
                  </a:txBody>
                  <a:tcPr marL="106356" marR="106356" marT="56271" marB="56271"/>
                </a:tc>
                <a:tc>
                  <a:txBody>
                    <a:bodyPr/>
                    <a:lstStyle/>
                    <a:p>
                      <a:pPr latinLnBrk="1"/>
                      <a:endParaRPr lang="ko-KR" altLang="en-US" sz="2400" b="0" dirty="0"/>
                    </a:p>
                  </a:txBody>
                  <a:tcPr marL="106356" marR="106356" marT="56271" marB="56271"/>
                </a:tc>
                <a:tc>
                  <a:txBody>
                    <a:bodyPr/>
                    <a:lstStyle/>
                    <a:p>
                      <a:pPr latinLnBrk="1"/>
                      <a:endParaRPr lang="ko-KR" altLang="en-US" sz="2200" dirty="0"/>
                    </a:p>
                  </a:txBody>
                  <a:tcPr marL="103569" marR="103569" marT="56271" marB="56271"/>
                </a:tc>
                <a:extLst>
                  <a:ext uri="{0D108BD9-81ED-4DB2-BD59-A6C34878D82A}">
                    <a16:rowId xmlns:a16="http://schemas.microsoft.com/office/drawing/2014/main" val="1291775094"/>
                  </a:ext>
                </a:extLst>
              </a:tr>
              <a:tr h="787791">
                <a:tc>
                  <a:txBody>
                    <a:bodyPr/>
                    <a:lstStyle/>
                    <a:p>
                      <a:pPr latinLnBrk="1"/>
                      <a:r>
                        <a:rPr lang="en-US" altLang="ko-KR" sz="2400" b="1" i="0" u="none" strike="noStrike" kern="1200" dirty="0" smtClean="0">
                          <a:solidFill>
                            <a:srgbClr val="00B050"/>
                          </a:solidFill>
                          <a:effectLst/>
                          <a:latin typeface="+mn-lt"/>
                          <a:ea typeface="+mn-ea"/>
                          <a:cs typeface="+mn-cs"/>
                        </a:rPr>
                        <a:t>GWG.2017.2d.1</a:t>
                      </a:r>
                    </a:p>
                    <a:p>
                      <a:pPr latinLnBrk="1"/>
                      <a:r>
                        <a:rPr lang="en-US" altLang="ko-KR" sz="2400" b="1" i="0" u="none" strike="noStrike" kern="1200" dirty="0" smtClean="0">
                          <a:solidFill>
                            <a:srgbClr val="00B050"/>
                          </a:solidFill>
                          <a:effectLst/>
                          <a:latin typeface="+mn-lt"/>
                          <a:ea typeface="+mn-ea"/>
                          <a:cs typeface="+mn-cs"/>
                        </a:rPr>
                        <a:t>(R)</a:t>
                      </a:r>
                      <a:endParaRPr lang="ko-KR" altLang="en-US" sz="2400" b="1" dirty="0"/>
                    </a:p>
                  </a:txBody>
                  <a:tcPr marL="106356" marR="106356" marT="56271" marB="56271"/>
                </a:tc>
                <a:tc>
                  <a:txBody>
                    <a:bodyPr/>
                    <a:lstStyle/>
                    <a:p>
                      <a:pPr latinLnBrk="1"/>
                      <a:r>
                        <a:rPr lang="en-US" altLang="ko-KR" sz="2400" b="1" i="0" u="sng" strike="noStrike" kern="1200" dirty="0" smtClean="0">
                          <a:solidFill>
                            <a:srgbClr val="00B050"/>
                          </a:solidFill>
                          <a:effectLst/>
                          <a:latin typeface="+mn-lt"/>
                          <a:ea typeface="+mn-ea"/>
                          <a:cs typeface="+mn-cs"/>
                        </a:rPr>
                        <a:t>CMA and CNES</a:t>
                      </a:r>
                      <a:r>
                        <a:rPr lang="en-US" altLang="ko-KR" sz="2400" b="1" i="0" u="none" strike="noStrike" kern="1200" dirty="0" smtClean="0">
                          <a:solidFill>
                            <a:srgbClr val="00B050"/>
                          </a:solidFill>
                          <a:effectLst/>
                          <a:latin typeface="+mn-lt"/>
                          <a:ea typeface="+mn-ea"/>
                          <a:cs typeface="+mn-cs"/>
                        </a:rPr>
                        <a:t> to provide more info on opportunities for inter-calibration with their respective CO2 band instruments (</a:t>
                      </a:r>
                      <a:r>
                        <a:rPr lang="en-US" altLang="ko-KR" sz="2400" b="1" i="0" u="none" strike="noStrike" kern="1200" dirty="0" err="1" smtClean="0">
                          <a:solidFill>
                            <a:srgbClr val="00B050"/>
                          </a:solidFill>
                          <a:effectLst/>
                          <a:latin typeface="+mn-lt"/>
                          <a:ea typeface="+mn-ea"/>
                          <a:cs typeface="+mn-cs"/>
                        </a:rPr>
                        <a:t>Microcarb</a:t>
                      </a:r>
                      <a:r>
                        <a:rPr lang="en-US" altLang="ko-KR" sz="2400" b="1" i="0" u="none" strike="noStrike" kern="1200" dirty="0" smtClean="0">
                          <a:solidFill>
                            <a:srgbClr val="00B050"/>
                          </a:solidFill>
                          <a:effectLst/>
                          <a:latin typeface="+mn-lt"/>
                          <a:ea typeface="+mn-ea"/>
                          <a:cs typeface="+mn-cs"/>
                        </a:rPr>
                        <a:t> and </a:t>
                      </a:r>
                      <a:r>
                        <a:rPr lang="en-US" altLang="ko-KR" sz="2400" b="1" i="0" u="none" strike="noStrike" kern="1200" dirty="0" err="1" smtClean="0">
                          <a:solidFill>
                            <a:srgbClr val="00B050"/>
                          </a:solidFill>
                          <a:effectLst/>
                          <a:latin typeface="+mn-lt"/>
                          <a:ea typeface="+mn-ea"/>
                          <a:cs typeface="+mn-cs"/>
                        </a:rPr>
                        <a:t>Tansat</a:t>
                      </a:r>
                      <a:r>
                        <a:rPr lang="en-US" altLang="ko-KR" sz="2400" b="1" i="0" u="none" strike="noStrike" kern="1200" dirty="0" smtClean="0">
                          <a:solidFill>
                            <a:srgbClr val="00B050"/>
                          </a:solidFill>
                          <a:effectLst/>
                          <a:latin typeface="+mn-lt"/>
                          <a:ea typeface="+mn-ea"/>
                          <a:cs typeface="+mn-cs"/>
                        </a:rPr>
                        <a:t>)</a:t>
                      </a:r>
                      <a:endParaRPr lang="ko-KR" altLang="en-US" sz="2400" b="1" dirty="0">
                        <a:solidFill>
                          <a:srgbClr val="00B050"/>
                        </a:solidFill>
                      </a:endParaRPr>
                    </a:p>
                  </a:txBody>
                  <a:tcPr marL="106356" marR="106356" marT="56271" marB="56271"/>
                </a:tc>
                <a:tc>
                  <a:txBody>
                    <a:bodyPr/>
                    <a:lstStyle/>
                    <a:p>
                      <a:pPr latinLnBrk="1"/>
                      <a:endParaRPr lang="ko-KR" altLang="en-US" sz="2400" b="0" dirty="0"/>
                    </a:p>
                  </a:txBody>
                  <a:tcPr marL="106356" marR="106356" marT="56271" marB="56271"/>
                </a:tc>
                <a:tc>
                  <a:txBody>
                    <a:bodyPr/>
                    <a:lstStyle/>
                    <a:p>
                      <a:pPr latinLnBrk="1"/>
                      <a:endParaRPr lang="ko-KR" altLang="en-US" sz="2200" dirty="0"/>
                    </a:p>
                  </a:txBody>
                  <a:tcPr marL="103569" marR="103569" marT="56271" marB="56271"/>
                </a:tc>
                <a:extLst>
                  <a:ext uri="{0D108BD9-81ED-4DB2-BD59-A6C34878D82A}">
                    <a16:rowId xmlns:a16="http://schemas.microsoft.com/office/drawing/2014/main" val="996086371"/>
                  </a:ext>
                </a:extLst>
              </a:tr>
            </a:tbl>
          </a:graphicData>
        </a:graphic>
      </p:graphicFrame>
    </p:spTree>
    <p:extLst>
      <p:ext uri="{BB962C8B-B14F-4D97-AF65-F5344CB8AC3E}">
        <p14:creationId xmlns:p14="http://schemas.microsoft.com/office/powerpoint/2010/main" val="3214925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표 2"/>
          <p:cNvGraphicFramePr>
            <a:graphicFrameLocks noGrp="1"/>
          </p:cNvGraphicFramePr>
          <p:nvPr>
            <p:extLst>
              <p:ext uri="{D42A27DB-BD31-4B8C-83A1-F6EECF244321}">
                <p14:modId xmlns:p14="http://schemas.microsoft.com/office/powerpoint/2010/main" val="2145994782"/>
              </p:ext>
            </p:extLst>
          </p:nvPr>
        </p:nvGraphicFramePr>
        <p:xfrm>
          <a:off x="609601" y="1189163"/>
          <a:ext cx="11061288" cy="952500"/>
        </p:xfrm>
        <a:graphic>
          <a:graphicData uri="http://schemas.openxmlformats.org/drawingml/2006/table">
            <a:tbl>
              <a:tblPr firstRow="1" bandRow="1">
                <a:tableStyleId>{21E4AEA4-8DFA-4A89-87EB-49C32662AFE0}</a:tableStyleId>
              </a:tblPr>
              <a:tblGrid>
                <a:gridCol w="1710812">
                  <a:extLst>
                    <a:ext uri="{9D8B030D-6E8A-4147-A177-3AD203B41FA5}">
                      <a16:colId xmlns:a16="http://schemas.microsoft.com/office/drawing/2014/main" val="2205235191"/>
                    </a:ext>
                  </a:extLst>
                </a:gridCol>
                <a:gridCol w="5471111">
                  <a:extLst>
                    <a:ext uri="{9D8B030D-6E8A-4147-A177-3AD203B41FA5}">
                      <a16:colId xmlns:a16="http://schemas.microsoft.com/office/drawing/2014/main" val="4067308328"/>
                    </a:ext>
                  </a:extLst>
                </a:gridCol>
                <a:gridCol w="1306973">
                  <a:extLst>
                    <a:ext uri="{9D8B030D-6E8A-4147-A177-3AD203B41FA5}">
                      <a16:colId xmlns:a16="http://schemas.microsoft.com/office/drawing/2014/main" val="2402877183"/>
                    </a:ext>
                  </a:extLst>
                </a:gridCol>
                <a:gridCol w="1286196">
                  <a:extLst>
                    <a:ext uri="{9D8B030D-6E8A-4147-A177-3AD203B41FA5}">
                      <a16:colId xmlns:a16="http://schemas.microsoft.com/office/drawing/2014/main" val="3034093279"/>
                    </a:ext>
                  </a:extLst>
                </a:gridCol>
                <a:gridCol w="1286196">
                  <a:extLst>
                    <a:ext uri="{9D8B030D-6E8A-4147-A177-3AD203B41FA5}">
                      <a16:colId xmlns:a16="http://schemas.microsoft.com/office/drawing/2014/main" val="745264397"/>
                    </a:ext>
                  </a:extLst>
                </a:gridCol>
              </a:tblGrid>
              <a:tr h="370840">
                <a:tc>
                  <a:txBody>
                    <a:bodyPr/>
                    <a:lstStyle/>
                    <a:p>
                      <a:pPr latinLnBrk="0"/>
                      <a:r>
                        <a:rPr lang="en-GB" sz="2000" kern="1200" dirty="0">
                          <a:solidFill>
                            <a:schemeClr val="bg1"/>
                          </a:solidFill>
                          <a:latin typeface="+mn-lt"/>
                          <a:ea typeface="+mn-ea"/>
                          <a:cs typeface="+mn-cs"/>
                        </a:rPr>
                        <a:t>GRWG_15.39</a:t>
                      </a:r>
                    </a:p>
                  </a:txBody>
                  <a:tcPr marL="58615" marR="58615" marT="19050" marB="19050" anchor="ctr"/>
                </a:tc>
                <a:tc>
                  <a:txBody>
                    <a:bodyPr/>
                    <a:lstStyle/>
                    <a:p>
                      <a:pPr latinLnBrk="0"/>
                      <a:r>
                        <a:rPr lang="en-US" sz="2000" dirty="0">
                          <a:solidFill>
                            <a:schemeClr val="bg1"/>
                          </a:solidFill>
                        </a:rPr>
                        <a:t>NOAA to update the product user guide for GOES-IASI products to inform about the range of diurnal applicability</a:t>
                      </a:r>
                    </a:p>
                  </a:txBody>
                  <a:tcPr marL="58615" marR="58615" marT="19050" marB="19050" anchor="ctr"/>
                </a:tc>
                <a:tc>
                  <a:txBody>
                    <a:bodyPr/>
                    <a:lstStyle/>
                    <a:p>
                      <a:pPr latinLnBrk="0"/>
                      <a:r>
                        <a:rPr lang="en-GB" sz="2000" dirty="0" smtClean="0">
                          <a:solidFill>
                            <a:schemeClr val="bg1"/>
                          </a:solidFill>
                        </a:rPr>
                        <a:t>Fred Wu</a:t>
                      </a:r>
                      <a:endParaRPr lang="en-GB" sz="2000" dirty="0">
                        <a:solidFill>
                          <a:schemeClr val="bg1"/>
                        </a:solidFill>
                      </a:endParaRPr>
                    </a:p>
                  </a:txBody>
                  <a:tcPr marL="58615" marR="58615" marT="19050" marB="19050" anchor="ctr"/>
                </a:tc>
                <a:tc>
                  <a:txBody>
                    <a:bodyPr/>
                    <a:lstStyle/>
                    <a:p>
                      <a:pPr latinLnBrk="0"/>
                      <a:r>
                        <a:rPr lang="en-GB" sz="2000" dirty="0">
                          <a:solidFill>
                            <a:schemeClr val="bg1"/>
                          </a:solidFill>
                        </a:rPr>
                        <a:t>29 Feb </a:t>
                      </a:r>
                      <a:r>
                        <a:rPr lang="en-GB" sz="2000" dirty="0" smtClean="0">
                          <a:solidFill>
                            <a:schemeClr val="bg1"/>
                          </a:solidFill>
                        </a:rPr>
                        <a:t>2016</a:t>
                      </a:r>
                      <a:endParaRPr lang="en-GB" sz="2000" dirty="0">
                        <a:solidFill>
                          <a:schemeClr val="bg1"/>
                        </a:solidFill>
                      </a:endParaRPr>
                    </a:p>
                  </a:txBody>
                  <a:tcPr marL="58615" marR="58615" marT="19050" marB="19050" anchor="ctr"/>
                </a:tc>
                <a:tc>
                  <a:txBody>
                    <a:bodyPr/>
                    <a:lstStyle/>
                    <a:p>
                      <a:pPr latinLnBrk="0"/>
                      <a:r>
                        <a:rPr lang="en-GB" altLang="ko-KR" sz="2000" dirty="0" smtClean="0">
                          <a:solidFill>
                            <a:schemeClr val="bg1"/>
                          </a:solidFill>
                        </a:rPr>
                        <a:t>Late</a:t>
                      </a:r>
                      <a:endParaRPr lang="en-GB" altLang="ko-KR" sz="2000" dirty="0">
                        <a:solidFill>
                          <a:schemeClr val="bg1"/>
                        </a:solidFill>
                      </a:endParaRPr>
                    </a:p>
                  </a:txBody>
                  <a:tcPr marL="112542" marR="112542" anchor="ctr"/>
                </a:tc>
                <a:extLst>
                  <a:ext uri="{0D108BD9-81ED-4DB2-BD59-A6C34878D82A}">
                    <a16:rowId xmlns:a16="http://schemas.microsoft.com/office/drawing/2014/main" val="168509785"/>
                  </a:ext>
                </a:extLst>
              </a:tr>
            </a:tbl>
          </a:graphicData>
        </a:graphic>
      </p:graphicFrame>
      <p:graphicFrame>
        <p:nvGraphicFramePr>
          <p:cNvPr id="4" name="표 3"/>
          <p:cNvGraphicFramePr>
            <a:graphicFrameLocks noGrp="1"/>
          </p:cNvGraphicFramePr>
          <p:nvPr>
            <p:extLst>
              <p:ext uri="{D42A27DB-BD31-4B8C-83A1-F6EECF244321}">
                <p14:modId xmlns:p14="http://schemas.microsoft.com/office/powerpoint/2010/main" val="2519208124"/>
              </p:ext>
            </p:extLst>
          </p:nvPr>
        </p:nvGraphicFramePr>
        <p:xfrm>
          <a:off x="609602" y="2437866"/>
          <a:ext cx="11061288" cy="647700"/>
        </p:xfrm>
        <a:graphic>
          <a:graphicData uri="http://schemas.openxmlformats.org/drawingml/2006/table">
            <a:tbl>
              <a:tblPr firstRow="1" bandRow="1">
                <a:tableStyleId>{21E4AEA4-8DFA-4A89-87EB-49C32662AFE0}</a:tableStyleId>
              </a:tblPr>
              <a:tblGrid>
                <a:gridCol w="1690461">
                  <a:extLst>
                    <a:ext uri="{9D8B030D-6E8A-4147-A177-3AD203B41FA5}">
                      <a16:colId xmlns:a16="http://schemas.microsoft.com/office/drawing/2014/main" val="4116536337"/>
                    </a:ext>
                  </a:extLst>
                </a:gridCol>
                <a:gridCol w="5491462">
                  <a:extLst>
                    <a:ext uri="{9D8B030D-6E8A-4147-A177-3AD203B41FA5}">
                      <a16:colId xmlns:a16="http://schemas.microsoft.com/office/drawing/2014/main" val="3021771975"/>
                    </a:ext>
                  </a:extLst>
                </a:gridCol>
                <a:gridCol w="1306973">
                  <a:extLst>
                    <a:ext uri="{9D8B030D-6E8A-4147-A177-3AD203B41FA5}">
                      <a16:colId xmlns:a16="http://schemas.microsoft.com/office/drawing/2014/main" val="1247533190"/>
                    </a:ext>
                  </a:extLst>
                </a:gridCol>
                <a:gridCol w="1286196">
                  <a:extLst>
                    <a:ext uri="{9D8B030D-6E8A-4147-A177-3AD203B41FA5}">
                      <a16:colId xmlns:a16="http://schemas.microsoft.com/office/drawing/2014/main" val="1984141025"/>
                    </a:ext>
                  </a:extLst>
                </a:gridCol>
                <a:gridCol w="1286196">
                  <a:extLst>
                    <a:ext uri="{9D8B030D-6E8A-4147-A177-3AD203B41FA5}">
                      <a16:colId xmlns:a16="http://schemas.microsoft.com/office/drawing/2014/main" val="1252624605"/>
                    </a:ext>
                  </a:extLst>
                </a:gridCol>
              </a:tblGrid>
              <a:tr h="370840">
                <a:tc>
                  <a:txBody>
                    <a:bodyPr/>
                    <a:lstStyle/>
                    <a:p>
                      <a:pPr latinLnBrk="0"/>
                      <a:r>
                        <a:rPr lang="en-GB" sz="2000" kern="1200" dirty="0">
                          <a:solidFill>
                            <a:schemeClr val="bg1"/>
                          </a:solidFill>
                          <a:latin typeface="+mn-lt"/>
                          <a:ea typeface="+mn-ea"/>
                          <a:cs typeface="+mn-cs"/>
                        </a:rPr>
                        <a:t>GRWG_15.55</a:t>
                      </a:r>
                    </a:p>
                  </a:txBody>
                  <a:tcPr marL="58615" marR="58615" marT="19050" marB="19050" anchor="ctr"/>
                </a:tc>
                <a:tc>
                  <a:txBody>
                    <a:bodyPr/>
                    <a:lstStyle/>
                    <a:p>
                      <a:pPr latinLnBrk="0"/>
                      <a:r>
                        <a:rPr lang="en-GB" sz="2000" dirty="0">
                          <a:solidFill>
                            <a:schemeClr val="bg1"/>
                          </a:solidFill>
                        </a:rPr>
                        <a:t>NOAA to investigate inter-channel calibration with IASI.</a:t>
                      </a:r>
                    </a:p>
                  </a:txBody>
                  <a:tcPr marL="58615" marR="58615" marT="19050" marB="19050" anchor="ctr"/>
                </a:tc>
                <a:tc>
                  <a:txBody>
                    <a:bodyPr/>
                    <a:lstStyle/>
                    <a:p>
                      <a:pPr latinLnBrk="0"/>
                      <a:r>
                        <a:rPr lang="en-GB" sz="2000" dirty="0" smtClean="0">
                          <a:solidFill>
                            <a:schemeClr val="bg1"/>
                          </a:solidFill>
                        </a:rPr>
                        <a:t>Fred Wu</a:t>
                      </a:r>
                      <a:endParaRPr lang="en-GB" sz="2000" dirty="0">
                        <a:solidFill>
                          <a:schemeClr val="bg1"/>
                        </a:solidFill>
                      </a:endParaRPr>
                    </a:p>
                  </a:txBody>
                  <a:tcPr marL="58615" marR="58615" marT="19050" marB="19050" anchor="ctr"/>
                </a:tc>
                <a:tc>
                  <a:txBody>
                    <a:bodyPr/>
                    <a:lstStyle/>
                    <a:p>
                      <a:pPr latinLnBrk="0"/>
                      <a:r>
                        <a:rPr lang="en-GB" sz="2000" dirty="0">
                          <a:solidFill>
                            <a:schemeClr val="bg1"/>
                          </a:solidFill>
                        </a:rPr>
                        <a:t>29 Feb 2016</a:t>
                      </a:r>
                    </a:p>
                  </a:txBody>
                  <a:tcPr marL="58615" marR="58615" marT="19050" marB="19050" anchor="ctr"/>
                </a:tc>
                <a:tc>
                  <a:txBody>
                    <a:bodyPr/>
                    <a:lstStyle/>
                    <a:p>
                      <a:pPr latinLnBrk="0"/>
                      <a:r>
                        <a:rPr lang="en-GB" altLang="ko-KR" sz="2000" dirty="0" smtClean="0">
                          <a:solidFill>
                            <a:schemeClr val="bg1"/>
                          </a:solidFill>
                        </a:rPr>
                        <a:t>Late</a:t>
                      </a:r>
                      <a:endParaRPr lang="en-GB" altLang="ko-KR" sz="2000" dirty="0">
                        <a:solidFill>
                          <a:schemeClr val="bg1"/>
                        </a:solidFill>
                      </a:endParaRPr>
                    </a:p>
                  </a:txBody>
                  <a:tcPr marL="112542" marR="112542" anchor="ctr"/>
                </a:tc>
                <a:extLst>
                  <a:ext uri="{0D108BD9-81ED-4DB2-BD59-A6C34878D82A}">
                    <a16:rowId xmlns:a16="http://schemas.microsoft.com/office/drawing/2014/main" val="1405887269"/>
                  </a:ext>
                </a:extLst>
              </a:tr>
            </a:tbl>
          </a:graphicData>
        </a:graphic>
      </p:graphicFrame>
      <p:sp>
        <p:nvSpPr>
          <p:cNvPr id="5" name="제목 4"/>
          <p:cNvSpPr>
            <a:spLocks noGrp="1"/>
          </p:cNvSpPr>
          <p:nvPr>
            <p:ph type="title"/>
          </p:nvPr>
        </p:nvSpPr>
        <p:spPr/>
        <p:txBody>
          <a:bodyPr/>
          <a:lstStyle/>
          <a:p>
            <a:endParaRPr lang="ko-KR" altLang="en-US"/>
          </a:p>
        </p:txBody>
      </p:sp>
    </p:spTree>
    <p:extLst>
      <p:ext uri="{BB962C8B-B14F-4D97-AF65-F5344CB8AC3E}">
        <p14:creationId xmlns:p14="http://schemas.microsoft.com/office/powerpoint/2010/main" val="2075463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Plenary</a:t>
            </a:r>
            <a:r>
              <a:rPr lang="en-GB" altLang="ko-KR" b="1" dirty="0">
                <a:latin typeface="Arial" panose="020B0604020202020204" pitchFamily="34" charset="0"/>
                <a:cs typeface="Arial" panose="020B0604020202020204" pitchFamily="34" charset="0"/>
              </a:rPr>
              <a:t>(GPRC report</a:t>
            </a:r>
            <a:r>
              <a:rPr lang="en-GB" altLang="ko-KR" b="1" dirty="0" smtClean="0">
                <a:latin typeface="Arial" panose="020B0604020202020204" pitchFamily="34" charset="0"/>
                <a:cs typeface="Arial" panose="020B0604020202020204" pitchFamily="34" charset="0"/>
              </a:rPr>
              <a:t>)-2/3</a:t>
            </a:r>
            <a:endParaRPr lang="en-GB" b="1" dirty="0">
              <a:latin typeface="Arial" panose="020B0604020202020204" pitchFamily="34" charset="0"/>
              <a:cs typeface="Arial" panose="020B0604020202020204" pitchFamily="34" charset="0"/>
            </a:endParaRPr>
          </a:p>
        </p:txBody>
      </p:sp>
      <p:graphicFrame>
        <p:nvGraphicFramePr>
          <p:cNvPr id="5" name="내용 개체 틀 6"/>
          <p:cNvGraphicFramePr>
            <a:graphicFrameLocks noGrp="1"/>
          </p:cNvGraphicFramePr>
          <p:nvPr>
            <p:ph idx="1"/>
            <p:extLst>
              <p:ext uri="{D42A27DB-BD31-4B8C-83A1-F6EECF244321}">
                <p14:modId xmlns:p14="http://schemas.microsoft.com/office/powerpoint/2010/main" val="3746203563"/>
              </p:ext>
            </p:extLst>
          </p:nvPr>
        </p:nvGraphicFramePr>
        <p:xfrm>
          <a:off x="285135" y="1029930"/>
          <a:ext cx="11670891" cy="4367237"/>
        </p:xfrm>
        <a:graphic>
          <a:graphicData uri="http://schemas.openxmlformats.org/drawingml/2006/table">
            <a:tbl>
              <a:tblPr firstRow="1" bandRow="1">
                <a:tableStyleId>{5C22544A-7EE6-4342-B048-85BDC9FD1C3A}</a:tableStyleId>
              </a:tblPr>
              <a:tblGrid>
                <a:gridCol w="2284145">
                  <a:extLst>
                    <a:ext uri="{9D8B030D-6E8A-4147-A177-3AD203B41FA5}">
                      <a16:colId xmlns:a16="http://schemas.microsoft.com/office/drawing/2014/main" val="4005887409"/>
                    </a:ext>
                  </a:extLst>
                </a:gridCol>
                <a:gridCol w="7011902">
                  <a:extLst>
                    <a:ext uri="{9D8B030D-6E8A-4147-A177-3AD203B41FA5}">
                      <a16:colId xmlns:a16="http://schemas.microsoft.com/office/drawing/2014/main" val="3702454843"/>
                    </a:ext>
                  </a:extLst>
                </a:gridCol>
                <a:gridCol w="1173993">
                  <a:extLst>
                    <a:ext uri="{9D8B030D-6E8A-4147-A177-3AD203B41FA5}">
                      <a16:colId xmlns:a16="http://schemas.microsoft.com/office/drawing/2014/main" val="3436900274"/>
                    </a:ext>
                  </a:extLst>
                </a:gridCol>
                <a:gridCol w="1200851">
                  <a:extLst>
                    <a:ext uri="{9D8B030D-6E8A-4147-A177-3AD203B41FA5}">
                      <a16:colId xmlns:a16="http://schemas.microsoft.com/office/drawing/2014/main" val="794643419"/>
                    </a:ext>
                  </a:extLst>
                </a:gridCol>
              </a:tblGrid>
              <a:tr h="456418">
                <a:tc>
                  <a:txBody>
                    <a:bodyPr/>
                    <a:lstStyle/>
                    <a:p>
                      <a:pPr latinLnBrk="1"/>
                      <a:endParaRPr lang="ko-KR" altLang="en-US" sz="2200" dirty="0"/>
                    </a:p>
                  </a:txBody>
                  <a:tcPr marL="103569" marR="103569" marT="56271" marB="56271"/>
                </a:tc>
                <a:tc>
                  <a:txBody>
                    <a:bodyPr/>
                    <a:lstStyle/>
                    <a:p>
                      <a:pPr latinLnBrk="1"/>
                      <a:endParaRPr lang="ko-KR" altLang="en-US" sz="2200"/>
                    </a:p>
                  </a:txBody>
                  <a:tcPr marL="103569" marR="103569" marT="56271" marB="56271"/>
                </a:tc>
                <a:tc>
                  <a:txBody>
                    <a:bodyPr/>
                    <a:lstStyle/>
                    <a:p>
                      <a:pPr latinLnBrk="1"/>
                      <a:endParaRPr lang="ko-KR" altLang="en-US" sz="2200"/>
                    </a:p>
                  </a:txBody>
                  <a:tcPr marL="103569" marR="103569" marT="56271" marB="56271"/>
                </a:tc>
                <a:tc>
                  <a:txBody>
                    <a:bodyPr/>
                    <a:lstStyle/>
                    <a:p>
                      <a:pPr latinLnBrk="1"/>
                      <a:endParaRPr lang="ko-KR" altLang="en-US" sz="2200"/>
                    </a:p>
                  </a:txBody>
                  <a:tcPr marL="103569" marR="103569" marT="56271" marB="56271"/>
                </a:tc>
                <a:extLst>
                  <a:ext uri="{0D108BD9-81ED-4DB2-BD59-A6C34878D82A}">
                    <a16:rowId xmlns:a16="http://schemas.microsoft.com/office/drawing/2014/main" val="2331843043"/>
                  </a:ext>
                </a:extLst>
              </a:tr>
              <a:tr h="787791">
                <a:tc>
                  <a:txBody>
                    <a:bodyPr/>
                    <a:lstStyle/>
                    <a:p>
                      <a:pPr latinLnBrk="1"/>
                      <a:r>
                        <a:rPr lang="en-US" altLang="ko-KR" sz="2400" b="1" i="0" u="none" strike="noStrike" kern="1200" dirty="0" smtClean="0">
                          <a:solidFill>
                            <a:srgbClr val="3333FF"/>
                          </a:solidFill>
                          <a:effectLst/>
                          <a:latin typeface="+mn-lt"/>
                          <a:ea typeface="+mn-ea"/>
                          <a:cs typeface="+mn-cs"/>
                        </a:rPr>
                        <a:t>Decision</a:t>
                      </a:r>
                      <a:endParaRPr lang="ko-KR" altLang="en-US" sz="2400" b="1" dirty="0">
                        <a:solidFill>
                          <a:srgbClr val="3333FF"/>
                        </a:solidFill>
                      </a:endParaRPr>
                    </a:p>
                  </a:txBody>
                  <a:tcPr marL="106356" marR="106356" marT="56271" marB="56271"/>
                </a:tc>
                <a:tc>
                  <a:txBody>
                    <a:bodyPr/>
                    <a:lstStyle/>
                    <a:p>
                      <a:pPr rtl="0"/>
                      <a:r>
                        <a:rPr lang="en-US" altLang="ko-KR" sz="2400" b="1" i="0" u="none" strike="noStrike" kern="1200" dirty="0" smtClean="0">
                          <a:solidFill>
                            <a:srgbClr val="3333FF"/>
                          </a:solidFill>
                          <a:effectLst/>
                          <a:latin typeface="+mn-lt"/>
                          <a:ea typeface="+mn-ea"/>
                          <a:cs typeface="+mn-cs"/>
                        </a:rPr>
                        <a:t>It is agreed that corrections  based on comparisons purely in geophysical parameter spaces  shall not be called a GSICS calibration correction.</a:t>
                      </a:r>
                      <a:endParaRPr lang="en-US" altLang="ko-KR" sz="2400" b="1" dirty="0" smtClean="0">
                        <a:solidFill>
                          <a:srgbClr val="3333FF"/>
                        </a:solidFill>
                        <a:effectLst/>
                      </a:endParaRPr>
                    </a:p>
                  </a:txBody>
                  <a:tcPr marL="106356" marR="106356" marT="56271" marB="56271"/>
                </a:tc>
                <a:tc>
                  <a:txBody>
                    <a:bodyPr/>
                    <a:lstStyle/>
                    <a:p>
                      <a:pPr latinLnBrk="1"/>
                      <a:endParaRPr lang="ko-KR" altLang="en-US" sz="2400" b="0" dirty="0"/>
                    </a:p>
                  </a:txBody>
                  <a:tcPr marL="106356" marR="106356" marT="56271" marB="56271"/>
                </a:tc>
                <a:tc>
                  <a:txBody>
                    <a:bodyPr/>
                    <a:lstStyle/>
                    <a:p>
                      <a:pPr latinLnBrk="1"/>
                      <a:r>
                        <a:rPr lang="en-US" altLang="ko-KR" sz="2200" dirty="0" smtClean="0"/>
                        <a:t>JAXA agency report</a:t>
                      </a:r>
                      <a:endParaRPr lang="ko-KR" altLang="en-US" sz="2200" dirty="0"/>
                    </a:p>
                  </a:txBody>
                  <a:tcPr marL="103569" marR="103569" marT="56271" marB="56271"/>
                </a:tc>
                <a:extLst>
                  <a:ext uri="{0D108BD9-81ED-4DB2-BD59-A6C34878D82A}">
                    <a16:rowId xmlns:a16="http://schemas.microsoft.com/office/drawing/2014/main" val="1804978878"/>
                  </a:ext>
                </a:extLst>
              </a:tr>
              <a:tr h="787791">
                <a:tc>
                  <a:txBody>
                    <a:bodyPr/>
                    <a:lstStyle/>
                    <a:p>
                      <a:pPr latinLnBrk="1"/>
                      <a:r>
                        <a:rPr lang="en-US" altLang="ko-KR" sz="2400" b="1" i="0" u="none" strike="noStrike" kern="1200" dirty="0" smtClean="0">
                          <a:solidFill>
                            <a:srgbClr val="00B050"/>
                          </a:solidFill>
                          <a:effectLst/>
                          <a:latin typeface="+mn-lt"/>
                          <a:ea typeface="+mn-ea"/>
                          <a:cs typeface="+mn-cs"/>
                        </a:rPr>
                        <a:t>GWG.2017.2g.1</a:t>
                      </a:r>
                    </a:p>
                    <a:p>
                      <a:pPr latinLnBrk="1"/>
                      <a:r>
                        <a:rPr lang="en-US" altLang="ko-KR" sz="2400" b="1" i="0" u="none" strike="noStrike" kern="1200" dirty="0" smtClean="0">
                          <a:solidFill>
                            <a:srgbClr val="00B050"/>
                          </a:solidFill>
                          <a:effectLst/>
                          <a:latin typeface="+mn-lt"/>
                          <a:ea typeface="+mn-ea"/>
                          <a:cs typeface="+mn-cs"/>
                        </a:rPr>
                        <a:t>(R)</a:t>
                      </a:r>
                      <a:endParaRPr lang="ko-KR" altLang="en-US" sz="2400" b="1" dirty="0"/>
                    </a:p>
                  </a:txBody>
                  <a:tcPr marL="106356" marR="106356" marT="56271" marB="56271"/>
                </a:tc>
                <a:tc>
                  <a:txBody>
                    <a:bodyPr/>
                    <a:lstStyle/>
                    <a:p>
                      <a:pPr rtl="0"/>
                      <a:r>
                        <a:rPr lang="en-US" altLang="ko-KR" sz="2400" b="1" i="0" u="sng" strike="noStrike" kern="1200" dirty="0" smtClean="0">
                          <a:solidFill>
                            <a:srgbClr val="00B050"/>
                          </a:solidFill>
                          <a:effectLst/>
                          <a:latin typeface="+mn-lt"/>
                          <a:ea typeface="+mn-ea"/>
                          <a:cs typeface="+mn-cs"/>
                        </a:rPr>
                        <a:t>GSICS</a:t>
                      </a:r>
                      <a:r>
                        <a:rPr lang="en-US" altLang="ko-KR" sz="2400" b="1" i="0" u="none" strike="noStrike" kern="1200" dirty="0" smtClean="0">
                          <a:solidFill>
                            <a:srgbClr val="00B050"/>
                          </a:solidFill>
                          <a:effectLst/>
                          <a:latin typeface="+mn-lt"/>
                          <a:ea typeface="+mn-ea"/>
                          <a:cs typeface="+mn-cs"/>
                        </a:rPr>
                        <a:t> shall provide recommendations on the naming of the corrections to separate calibration correction from system correction, following the results of the discussion raised by Bertrand and agreed.</a:t>
                      </a:r>
                      <a:endParaRPr lang="en-US" altLang="ko-KR" sz="2400" b="1" dirty="0" smtClean="0">
                        <a:solidFill>
                          <a:srgbClr val="00B050"/>
                        </a:solidFill>
                        <a:effectLst/>
                      </a:endParaRPr>
                    </a:p>
                  </a:txBody>
                  <a:tcPr marL="106356" marR="106356" marT="56271" marB="56271"/>
                </a:tc>
                <a:tc>
                  <a:txBody>
                    <a:bodyPr/>
                    <a:lstStyle/>
                    <a:p>
                      <a:pPr latinLnBrk="1"/>
                      <a:endParaRPr lang="ko-KR" altLang="en-US" sz="2400" b="0" dirty="0"/>
                    </a:p>
                  </a:txBody>
                  <a:tcPr marL="106356" marR="106356" marT="56271" marB="56271"/>
                </a:tc>
                <a:tc>
                  <a:txBody>
                    <a:bodyPr/>
                    <a:lstStyle/>
                    <a:p>
                      <a:pPr latinLnBrk="1"/>
                      <a:r>
                        <a:rPr lang="en-US" altLang="ko-KR" sz="2200" dirty="0" smtClean="0"/>
                        <a:t>JAXA</a:t>
                      </a:r>
                      <a:r>
                        <a:rPr lang="en-US" altLang="ko-KR" sz="2200" baseline="0" dirty="0" smtClean="0"/>
                        <a:t> agency report</a:t>
                      </a:r>
                      <a:endParaRPr lang="ko-KR" altLang="en-US" sz="2200" dirty="0"/>
                    </a:p>
                  </a:txBody>
                  <a:tcPr marL="103569" marR="103569" marT="56271" marB="56271"/>
                </a:tc>
                <a:extLst>
                  <a:ext uri="{0D108BD9-81ED-4DB2-BD59-A6C34878D82A}">
                    <a16:rowId xmlns:a16="http://schemas.microsoft.com/office/drawing/2014/main" val="465956690"/>
                  </a:ext>
                </a:extLst>
              </a:tr>
              <a:tr h="1125415">
                <a:tc>
                  <a:txBody>
                    <a:bodyPr/>
                    <a:lstStyle/>
                    <a:p>
                      <a:pPr latinLnBrk="1"/>
                      <a:endParaRPr lang="ko-KR" altLang="en-US" sz="2200" dirty="0"/>
                    </a:p>
                  </a:txBody>
                  <a:tcPr marL="103569" marR="103569" marT="56271" marB="56271"/>
                </a:tc>
                <a:tc>
                  <a:txBody>
                    <a:bodyPr/>
                    <a:lstStyle/>
                    <a:p>
                      <a:pPr latinLnBrk="1"/>
                      <a:endParaRPr lang="ko-KR" altLang="en-US" sz="2200" dirty="0"/>
                    </a:p>
                  </a:txBody>
                  <a:tcPr marL="103569" marR="103569" marT="56271" marB="56271"/>
                </a:tc>
                <a:tc>
                  <a:txBody>
                    <a:bodyPr/>
                    <a:lstStyle/>
                    <a:p>
                      <a:pPr latinLnBrk="1"/>
                      <a:endParaRPr lang="ko-KR" altLang="en-US" sz="2200" dirty="0"/>
                    </a:p>
                  </a:txBody>
                  <a:tcPr marL="103569" marR="103569" marT="56271" marB="56271"/>
                </a:tc>
                <a:tc>
                  <a:txBody>
                    <a:bodyPr/>
                    <a:lstStyle/>
                    <a:p>
                      <a:pPr latinLnBrk="1"/>
                      <a:endParaRPr lang="ko-KR" altLang="en-US" sz="2200" dirty="0"/>
                    </a:p>
                  </a:txBody>
                  <a:tcPr marL="103569" marR="103569" marT="56271" marB="56271"/>
                </a:tc>
                <a:extLst>
                  <a:ext uri="{0D108BD9-81ED-4DB2-BD59-A6C34878D82A}">
                    <a16:rowId xmlns:a16="http://schemas.microsoft.com/office/drawing/2014/main" val="3588733021"/>
                  </a:ext>
                </a:extLst>
              </a:tr>
            </a:tbl>
          </a:graphicData>
        </a:graphic>
      </p:graphicFrame>
    </p:spTree>
    <p:extLst>
      <p:ext uri="{BB962C8B-B14F-4D97-AF65-F5344CB8AC3E}">
        <p14:creationId xmlns:p14="http://schemas.microsoft.com/office/powerpoint/2010/main" val="3194990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Plenary</a:t>
            </a:r>
            <a:r>
              <a:rPr lang="en-GB" altLang="ko-KR" b="1" dirty="0">
                <a:latin typeface="Arial" panose="020B0604020202020204" pitchFamily="34" charset="0"/>
                <a:cs typeface="Arial" panose="020B0604020202020204" pitchFamily="34" charset="0"/>
              </a:rPr>
              <a:t>(GPRC report</a:t>
            </a:r>
            <a:r>
              <a:rPr lang="en-GB" altLang="ko-KR" b="1" dirty="0" smtClean="0">
                <a:latin typeface="Arial" panose="020B0604020202020204" pitchFamily="34" charset="0"/>
                <a:cs typeface="Arial" panose="020B0604020202020204" pitchFamily="34" charset="0"/>
              </a:rPr>
              <a:t>)-3/3</a:t>
            </a:r>
            <a:endParaRPr lang="en-GB" b="1" dirty="0">
              <a:latin typeface="Arial" panose="020B0604020202020204" pitchFamily="34" charset="0"/>
              <a:cs typeface="Arial" panose="020B0604020202020204" pitchFamily="34" charset="0"/>
            </a:endParaRPr>
          </a:p>
        </p:txBody>
      </p:sp>
      <p:graphicFrame>
        <p:nvGraphicFramePr>
          <p:cNvPr id="5" name="내용 개체 틀 6"/>
          <p:cNvGraphicFramePr>
            <a:graphicFrameLocks noGrp="1"/>
          </p:cNvGraphicFramePr>
          <p:nvPr>
            <p:ph idx="1"/>
            <p:extLst>
              <p:ext uri="{D42A27DB-BD31-4B8C-83A1-F6EECF244321}">
                <p14:modId xmlns:p14="http://schemas.microsoft.com/office/powerpoint/2010/main" val="513675136"/>
              </p:ext>
            </p:extLst>
          </p:nvPr>
        </p:nvGraphicFramePr>
        <p:xfrm>
          <a:off x="285135" y="1029930"/>
          <a:ext cx="11670891" cy="5577059"/>
        </p:xfrm>
        <a:graphic>
          <a:graphicData uri="http://schemas.openxmlformats.org/drawingml/2006/table">
            <a:tbl>
              <a:tblPr firstRow="1" bandRow="1">
                <a:tableStyleId>{5C22544A-7EE6-4342-B048-85BDC9FD1C3A}</a:tableStyleId>
              </a:tblPr>
              <a:tblGrid>
                <a:gridCol w="2284145">
                  <a:extLst>
                    <a:ext uri="{9D8B030D-6E8A-4147-A177-3AD203B41FA5}">
                      <a16:colId xmlns:a16="http://schemas.microsoft.com/office/drawing/2014/main" val="4005887409"/>
                    </a:ext>
                  </a:extLst>
                </a:gridCol>
                <a:gridCol w="7011902">
                  <a:extLst>
                    <a:ext uri="{9D8B030D-6E8A-4147-A177-3AD203B41FA5}">
                      <a16:colId xmlns:a16="http://schemas.microsoft.com/office/drawing/2014/main" val="3702454843"/>
                    </a:ext>
                  </a:extLst>
                </a:gridCol>
                <a:gridCol w="1173993">
                  <a:extLst>
                    <a:ext uri="{9D8B030D-6E8A-4147-A177-3AD203B41FA5}">
                      <a16:colId xmlns:a16="http://schemas.microsoft.com/office/drawing/2014/main" val="3436900274"/>
                    </a:ext>
                  </a:extLst>
                </a:gridCol>
                <a:gridCol w="1200851">
                  <a:extLst>
                    <a:ext uri="{9D8B030D-6E8A-4147-A177-3AD203B41FA5}">
                      <a16:colId xmlns:a16="http://schemas.microsoft.com/office/drawing/2014/main" val="794643419"/>
                    </a:ext>
                  </a:extLst>
                </a:gridCol>
              </a:tblGrid>
              <a:tr h="456418">
                <a:tc>
                  <a:txBody>
                    <a:bodyPr/>
                    <a:lstStyle/>
                    <a:p>
                      <a:pPr latinLnBrk="1"/>
                      <a:endParaRPr lang="ko-KR" altLang="en-US" sz="2200" dirty="0"/>
                    </a:p>
                  </a:txBody>
                  <a:tcPr marL="103569" marR="103569" marT="56271" marB="56271"/>
                </a:tc>
                <a:tc>
                  <a:txBody>
                    <a:bodyPr/>
                    <a:lstStyle/>
                    <a:p>
                      <a:pPr latinLnBrk="1"/>
                      <a:endParaRPr lang="ko-KR" altLang="en-US" sz="2200"/>
                    </a:p>
                  </a:txBody>
                  <a:tcPr marL="103569" marR="103569" marT="56271" marB="56271"/>
                </a:tc>
                <a:tc>
                  <a:txBody>
                    <a:bodyPr/>
                    <a:lstStyle/>
                    <a:p>
                      <a:pPr latinLnBrk="1"/>
                      <a:endParaRPr lang="ko-KR" altLang="en-US" sz="2200"/>
                    </a:p>
                  </a:txBody>
                  <a:tcPr marL="103569" marR="103569" marT="56271" marB="56271"/>
                </a:tc>
                <a:tc>
                  <a:txBody>
                    <a:bodyPr/>
                    <a:lstStyle/>
                    <a:p>
                      <a:pPr latinLnBrk="1"/>
                      <a:endParaRPr lang="ko-KR" altLang="en-US" sz="2200"/>
                    </a:p>
                  </a:txBody>
                  <a:tcPr marL="103569" marR="103569" marT="56271" marB="56271"/>
                </a:tc>
                <a:extLst>
                  <a:ext uri="{0D108BD9-81ED-4DB2-BD59-A6C34878D82A}">
                    <a16:rowId xmlns:a16="http://schemas.microsoft.com/office/drawing/2014/main" val="2331843043"/>
                  </a:ext>
                </a:extLst>
              </a:tr>
              <a:tr h="787791">
                <a:tc>
                  <a:txBody>
                    <a:bodyPr/>
                    <a:lstStyle/>
                    <a:p>
                      <a:pPr latinLnBrk="1"/>
                      <a:r>
                        <a:rPr lang="en-US" altLang="ko-KR" sz="2200" b="1" i="0" u="none" strike="noStrike" kern="1200" dirty="0" smtClean="0">
                          <a:solidFill>
                            <a:srgbClr val="00B050"/>
                          </a:solidFill>
                          <a:effectLst/>
                          <a:latin typeface="+mn-lt"/>
                          <a:ea typeface="+mn-ea"/>
                          <a:cs typeface="+mn-cs"/>
                        </a:rPr>
                        <a:t>GWG.2017.2h.1</a:t>
                      </a:r>
                    </a:p>
                    <a:p>
                      <a:pPr latinLnBrk="1"/>
                      <a:r>
                        <a:rPr lang="en-US" altLang="ko-KR" sz="2200" b="1" i="0" u="none" strike="noStrike" kern="1200" dirty="0" smtClean="0">
                          <a:solidFill>
                            <a:srgbClr val="00B050"/>
                          </a:solidFill>
                          <a:effectLst/>
                          <a:latin typeface="+mn-lt"/>
                          <a:ea typeface="+mn-ea"/>
                          <a:cs typeface="+mn-cs"/>
                        </a:rPr>
                        <a:t>(R)</a:t>
                      </a:r>
                      <a:endParaRPr lang="ko-KR" altLang="en-US" sz="2200" dirty="0"/>
                    </a:p>
                  </a:txBody>
                  <a:tcPr marL="103569" marR="103569" marT="56271" marB="56271"/>
                </a:tc>
                <a:tc>
                  <a:txBody>
                    <a:bodyPr/>
                    <a:lstStyle/>
                    <a:p>
                      <a:pPr rtl="0"/>
                      <a:r>
                        <a:rPr lang="en-US" altLang="ko-KR" sz="2200" b="1" i="0" u="sng" strike="noStrike" kern="1200" dirty="0" smtClean="0">
                          <a:solidFill>
                            <a:srgbClr val="00B050"/>
                          </a:solidFill>
                          <a:effectLst/>
                          <a:latin typeface="+mn-lt"/>
                          <a:ea typeface="+mn-ea"/>
                          <a:cs typeface="+mn-cs"/>
                        </a:rPr>
                        <a:t>EUMETSAT and IMD</a:t>
                      </a:r>
                      <a:r>
                        <a:rPr lang="en-US" altLang="ko-KR" sz="2200" b="1" i="0" u="none" strike="noStrike" kern="1200" dirty="0" smtClean="0">
                          <a:solidFill>
                            <a:srgbClr val="00B050"/>
                          </a:solidFill>
                          <a:effectLst/>
                          <a:latin typeface="+mn-lt"/>
                          <a:ea typeface="+mn-ea"/>
                          <a:cs typeface="+mn-cs"/>
                        </a:rPr>
                        <a:t> to interact for comparisons between Meteosat-8 and INSAT-3D/3DR.</a:t>
                      </a:r>
                      <a:endParaRPr lang="en-US" altLang="ko-KR" sz="2200" b="0" dirty="0" smtClean="0">
                        <a:solidFill>
                          <a:srgbClr val="00B050"/>
                        </a:solidFill>
                        <a:effectLst/>
                      </a:endParaRPr>
                    </a:p>
                  </a:txBody>
                  <a:tcPr marL="103569" marR="103569" marT="56271" marB="56271"/>
                </a:tc>
                <a:tc>
                  <a:txBody>
                    <a:bodyPr/>
                    <a:lstStyle/>
                    <a:p>
                      <a:pPr latinLnBrk="1"/>
                      <a:endParaRPr lang="ko-KR" altLang="en-US" sz="2200" b="0" dirty="0"/>
                    </a:p>
                  </a:txBody>
                  <a:tcPr marL="103569" marR="103569" marT="56271" marB="56271"/>
                </a:tc>
                <a:tc>
                  <a:txBody>
                    <a:bodyPr/>
                    <a:lstStyle/>
                    <a:p>
                      <a:pPr latinLnBrk="1"/>
                      <a:endParaRPr lang="ko-KR" altLang="en-US" sz="2200"/>
                    </a:p>
                  </a:txBody>
                  <a:tcPr marL="103569" marR="103569" marT="56271" marB="56271"/>
                </a:tc>
                <a:extLst>
                  <a:ext uri="{0D108BD9-81ED-4DB2-BD59-A6C34878D82A}">
                    <a16:rowId xmlns:a16="http://schemas.microsoft.com/office/drawing/2014/main" val="1804978878"/>
                  </a:ext>
                </a:extLst>
              </a:tr>
              <a:tr h="787791">
                <a:tc>
                  <a:txBody>
                    <a:bodyPr/>
                    <a:lstStyle/>
                    <a:p>
                      <a:pPr latinLnBrk="1"/>
                      <a:r>
                        <a:rPr lang="en-US" altLang="ko-KR" sz="2200" b="1" i="0" u="none" strike="noStrike" kern="1200" dirty="0" smtClean="0">
                          <a:solidFill>
                            <a:schemeClr val="dk1"/>
                          </a:solidFill>
                          <a:effectLst/>
                          <a:latin typeface="+mn-lt"/>
                          <a:ea typeface="+mn-ea"/>
                          <a:cs typeface="+mn-cs"/>
                        </a:rPr>
                        <a:t>GWG.2017.2i.1</a:t>
                      </a:r>
                      <a:endParaRPr lang="ko-KR" altLang="en-US" sz="2200" dirty="0"/>
                    </a:p>
                  </a:txBody>
                  <a:tcPr marL="103569" marR="103569" marT="56271" marB="56271"/>
                </a:tc>
                <a:tc>
                  <a:txBody>
                    <a:bodyPr/>
                    <a:lstStyle/>
                    <a:p>
                      <a:pPr latinLnBrk="1"/>
                      <a:r>
                        <a:rPr lang="en-US" altLang="ko-KR" sz="2200" b="1" i="0" u="sng" strike="noStrike" kern="1200" dirty="0" smtClean="0">
                          <a:solidFill>
                            <a:schemeClr val="dk1"/>
                          </a:solidFill>
                          <a:effectLst/>
                          <a:latin typeface="+mn-lt"/>
                          <a:ea typeface="+mn-ea"/>
                          <a:cs typeface="+mn-cs"/>
                        </a:rPr>
                        <a:t>EUMETSAT (P. </a:t>
                      </a:r>
                      <a:r>
                        <a:rPr lang="en-US" altLang="ko-KR" sz="2200" b="1" i="0" u="sng" strike="noStrike" kern="1200" dirty="0" err="1" smtClean="0">
                          <a:solidFill>
                            <a:schemeClr val="dk1"/>
                          </a:solidFill>
                          <a:effectLst/>
                          <a:latin typeface="+mn-lt"/>
                          <a:ea typeface="+mn-ea"/>
                          <a:cs typeface="+mn-cs"/>
                        </a:rPr>
                        <a:t>Miu</a:t>
                      </a:r>
                      <a:r>
                        <a:rPr lang="en-US" altLang="ko-KR" sz="2200" b="1" i="0" u="sng" strike="noStrike" kern="1200" dirty="0" smtClean="0">
                          <a:solidFill>
                            <a:schemeClr val="dk1"/>
                          </a:solidFill>
                          <a:effectLst/>
                          <a:latin typeface="+mn-lt"/>
                          <a:ea typeface="+mn-ea"/>
                          <a:cs typeface="+mn-cs"/>
                        </a:rPr>
                        <a:t>)</a:t>
                      </a:r>
                      <a:r>
                        <a:rPr lang="en-US" altLang="ko-KR" sz="2200" b="1" i="0" u="none" strike="noStrike" kern="1200" dirty="0" smtClean="0">
                          <a:solidFill>
                            <a:schemeClr val="dk1"/>
                          </a:solidFill>
                          <a:effectLst/>
                          <a:latin typeface="+mn-lt"/>
                          <a:ea typeface="+mn-ea"/>
                          <a:cs typeface="+mn-cs"/>
                        </a:rPr>
                        <a:t> to provide info to ISRO regarding the access to IASI data. </a:t>
                      </a:r>
                      <a:endParaRPr lang="ko-KR" altLang="en-US" sz="2200" dirty="0"/>
                    </a:p>
                  </a:txBody>
                  <a:tcPr marL="103569" marR="103569" marT="56271" marB="56271"/>
                </a:tc>
                <a:tc>
                  <a:txBody>
                    <a:bodyPr/>
                    <a:lstStyle/>
                    <a:p>
                      <a:pPr latinLnBrk="1"/>
                      <a:endParaRPr lang="ko-KR" altLang="en-US" sz="2200" dirty="0"/>
                    </a:p>
                  </a:txBody>
                  <a:tcPr marL="103569" marR="103569" marT="56271" marB="56271"/>
                </a:tc>
                <a:tc>
                  <a:txBody>
                    <a:bodyPr/>
                    <a:lstStyle/>
                    <a:p>
                      <a:pPr latinLnBrk="1"/>
                      <a:endParaRPr lang="ko-KR" altLang="en-US" sz="2200"/>
                    </a:p>
                  </a:txBody>
                  <a:tcPr marL="103569" marR="103569" marT="56271" marB="56271"/>
                </a:tc>
                <a:extLst>
                  <a:ext uri="{0D108BD9-81ED-4DB2-BD59-A6C34878D82A}">
                    <a16:rowId xmlns:a16="http://schemas.microsoft.com/office/drawing/2014/main" val="465956690"/>
                  </a:ext>
                </a:extLst>
              </a:tr>
              <a:tr h="1125415">
                <a:tc>
                  <a:txBody>
                    <a:bodyPr/>
                    <a:lstStyle/>
                    <a:p>
                      <a:pPr latinLnBrk="1"/>
                      <a:r>
                        <a:rPr lang="en-US" altLang="ko-KR" sz="2200" b="1" i="0" u="none" strike="noStrike" kern="1200" dirty="0" smtClean="0">
                          <a:solidFill>
                            <a:schemeClr val="dk1"/>
                          </a:solidFill>
                          <a:effectLst/>
                          <a:latin typeface="+mn-lt"/>
                          <a:ea typeface="+mn-ea"/>
                          <a:cs typeface="+mn-cs"/>
                        </a:rPr>
                        <a:t>GWG.2017.2i.2</a:t>
                      </a:r>
                      <a:endParaRPr lang="ko-KR" altLang="en-US" sz="2200" dirty="0"/>
                    </a:p>
                  </a:txBody>
                  <a:tcPr marL="103569" marR="103569" marT="56271" marB="56271"/>
                </a:tc>
                <a:tc>
                  <a:txBody>
                    <a:bodyPr/>
                    <a:lstStyle/>
                    <a:p>
                      <a:pPr latinLnBrk="1"/>
                      <a:r>
                        <a:rPr lang="en-US" altLang="ko-KR" sz="2200" b="1" i="0" u="sng" strike="noStrike" kern="1200" dirty="0" smtClean="0">
                          <a:solidFill>
                            <a:schemeClr val="dk1"/>
                          </a:solidFill>
                          <a:effectLst/>
                          <a:latin typeface="+mn-lt"/>
                          <a:ea typeface="+mn-ea"/>
                          <a:cs typeface="+mn-cs"/>
                        </a:rPr>
                        <a:t>EUMETSAT (P. </a:t>
                      </a:r>
                      <a:r>
                        <a:rPr lang="en-US" altLang="ko-KR" sz="2200" b="1" i="0" u="sng" strike="noStrike" kern="1200" dirty="0" err="1" smtClean="0">
                          <a:solidFill>
                            <a:schemeClr val="dk1"/>
                          </a:solidFill>
                          <a:effectLst/>
                          <a:latin typeface="+mn-lt"/>
                          <a:ea typeface="+mn-ea"/>
                          <a:cs typeface="+mn-cs"/>
                        </a:rPr>
                        <a:t>Miu</a:t>
                      </a:r>
                      <a:r>
                        <a:rPr lang="en-US" altLang="ko-KR" sz="2200" b="1" i="0" u="sng" strike="noStrike" kern="1200" dirty="0" smtClean="0">
                          <a:solidFill>
                            <a:schemeClr val="dk1"/>
                          </a:solidFill>
                          <a:effectLst/>
                          <a:latin typeface="+mn-lt"/>
                          <a:ea typeface="+mn-ea"/>
                          <a:cs typeface="+mn-cs"/>
                        </a:rPr>
                        <a:t>)</a:t>
                      </a:r>
                      <a:r>
                        <a:rPr lang="en-US" altLang="ko-KR" sz="2200" b="1" i="0" u="none" strike="noStrike" kern="1200" dirty="0" smtClean="0">
                          <a:solidFill>
                            <a:schemeClr val="dk1"/>
                          </a:solidFill>
                          <a:effectLst/>
                          <a:latin typeface="+mn-lt"/>
                          <a:ea typeface="+mn-ea"/>
                          <a:cs typeface="+mn-cs"/>
                        </a:rPr>
                        <a:t> to investigate hosting ISRO GSICS products on the EUMETSAT GSICS collaboration server</a:t>
                      </a:r>
                      <a:endParaRPr lang="ko-KR" altLang="en-US" sz="2200" dirty="0"/>
                    </a:p>
                  </a:txBody>
                  <a:tcPr marL="103569" marR="103569" marT="56271" marB="56271"/>
                </a:tc>
                <a:tc>
                  <a:txBody>
                    <a:bodyPr/>
                    <a:lstStyle/>
                    <a:p>
                      <a:pPr latinLnBrk="1"/>
                      <a:endParaRPr lang="ko-KR" altLang="en-US" sz="2200" dirty="0"/>
                    </a:p>
                  </a:txBody>
                  <a:tcPr marL="103569" marR="103569" marT="56271" marB="56271"/>
                </a:tc>
                <a:tc>
                  <a:txBody>
                    <a:bodyPr/>
                    <a:lstStyle/>
                    <a:p>
                      <a:pPr latinLnBrk="1"/>
                      <a:endParaRPr lang="ko-KR" altLang="en-US" sz="2200" dirty="0"/>
                    </a:p>
                  </a:txBody>
                  <a:tcPr marL="103569" marR="103569" marT="56271" marB="56271"/>
                </a:tc>
                <a:extLst>
                  <a:ext uri="{0D108BD9-81ED-4DB2-BD59-A6C34878D82A}">
                    <a16:rowId xmlns:a16="http://schemas.microsoft.com/office/drawing/2014/main" val="3588733021"/>
                  </a:ext>
                </a:extLst>
              </a:tr>
              <a:tr h="787791">
                <a:tc>
                  <a:txBody>
                    <a:bodyPr/>
                    <a:lstStyle/>
                    <a:p>
                      <a:pPr latinLnBrk="1"/>
                      <a:r>
                        <a:rPr lang="en-US" altLang="ko-KR" sz="2200" b="1" i="0" u="none" strike="noStrike" kern="1200" dirty="0" smtClean="0">
                          <a:solidFill>
                            <a:schemeClr val="dk1"/>
                          </a:solidFill>
                          <a:effectLst/>
                          <a:latin typeface="+mn-lt"/>
                          <a:ea typeface="+mn-ea"/>
                          <a:cs typeface="+mn-cs"/>
                        </a:rPr>
                        <a:t>GWG.2017.2i.3</a:t>
                      </a:r>
                      <a:endParaRPr lang="ko-KR" altLang="en-US" sz="2200" dirty="0"/>
                    </a:p>
                  </a:txBody>
                  <a:tcPr marL="103569" marR="103569" marT="56271" marB="56271"/>
                </a:tc>
                <a:tc>
                  <a:txBody>
                    <a:bodyPr/>
                    <a:lstStyle/>
                    <a:p>
                      <a:pPr latinLnBrk="1"/>
                      <a:r>
                        <a:rPr lang="en-US" altLang="ko-KR" sz="2200" b="1" i="0" u="sng" strike="noStrike" kern="1200" dirty="0" smtClean="0">
                          <a:solidFill>
                            <a:schemeClr val="dk1"/>
                          </a:solidFill>
                          <a:effectLst/>
                          <a:latin typeface="+mn-lt"/>
                          <a:ea typeface="+mn-ea"/>
                          <a:cs typeface="+mn-cs"/>
                        </a:rPr>
                        <a:t>NASA</a:t>
                      </a:r>
                      <a:r>
                        <a:rPr lang="en-US" altLang="ko-KR" sz="2200" b="1" i="0" u="none" strike="noStrike" kern="1200" dirty="0" smtClean="0">
                          <a:solidFill>
                            <a:schemeClr val="dk1"/>
                          </a:solidFill>
                          <a:effectLst/>
                          <a:latin typeface="+mn-lt"/>
                          <a:ea typeface="+mn-ea"/>
                          <a:cs typeface="+mn-cs"/>
                        </a:rPr>
                        <a:t>  to support IMD with MODIS data. - Existing action - no new one needed?</a:t>
                      </a:r>
                      <a:endParaRPr lang="ko-KR" altLang="en-US" sz="2200" dirty="0"/>
                    </a:p>
                  </a:txBody>
                  <a:tcPr marL="103569" marR="103569" marT="56271" marB="56271"/>
                </a:tc>
                <a:tc gridSpan="2">
                  <a:txBody>
                    <a:bodyPr/>
                    <a:lstStyle/>
                    <a:p>
                      <a:pPr marL="0" marR="0" indent="0" algn="l" defTabSz="1125444" rtl="0" eaLnBrk="1" fontAlgn="auto" latinLnBrk="1" hangingPunct="1">
                        <a:lnSpc>
                          <a:spcPct val="100000"/>
                        </a:lnSpc>
                        <a:spcBef>
                          <a:spcPts val="0"/>
                        </a:spcBef>
                        <a:spcAft>
                          <a:spcPts val="0"/>
                        </a:spcAft>
                        <a:buClrTx/>
                        <a:buSzTx/>
                        <a:buFontTx/>
                        <a:buNone/>
                        <a:tabLst/>
                        <a:defRPr/>
                      </a:pPr>
                      <a:r>
                        <a:rPr lang="en-US" altLang="ko-KR" sz="2400" b="1" i="0" u="none" strike="noStrike" dirty="0" smtClean="0">
                          <a:solidFill>
                            <a:srgbClr val="C00000"/>
                          </a:solidFill>
                          <a:effectLst/>
                          <a:latin typeface="+mn-lt"/>
                        </a:rPr>
                        <a:t>GVNIR.2016.2n.1</a:t>
                      </a:r>
                    </a:p>
                    <a:p>
                      <a:pPr marL="0" marR="0" indent="0" algn="l" defTabSz="1125444" rtl="0" eaLnBrk="1" fontAlgn="auto" latinLnBrk="1" hangingPunct="1">
                        <a:lnSpc>
                          <a:spcPct val="100000"/>
                        </a:lnSpc>
                        <a:spcBef>
                          <a:spcPts val="0"/>
                        </a:spcBef>
                        <a:spcAft>
                          <a:spcPts val="0"/>
                        </a:spcAft>
                        <a:buClrTx/>
                        <a:buSzTx/>
                        <a:buFontTx/>
                        <a:buNone/>
                        <a:tabLst/>
                        <a:defRPr/>
                      </a:pPr>
                      <a:r>
                        <a:rPr lang="en-US" altLang="ko-KR" sz="2400" b="1" i="0" u="none" strike="noStrike" dirty="0" smtClean="0">
                          <a:solidFill>
                            <a:srgbClr val="C00000"/>
                          </a:solidFill>
                          <a:effectLst/>
                          <a:latin typeface="+mn-lt"/>
                        </a:rPr>
                        <a:t>(ISRO)</a:t>
                      </a:r>
                    </a:p>
                  </a:txBody>
                  <a:tcPr marL="103569" marR="103569" marT="56271" marB="56271"/>
                </a:tc>
                <a:tc hMerge="1">
                  <a:txBody>
                    <a:bodyPr/>
                    <a:lstStyle/>
                    <a:p>
                      <a:pPr marL="0" marR="0" indent="0" algn="l" defTabSz="1125444" rtl="0" eaLnBrk="1" fontAlgn="auto" latinLnBrk="1" hangingPunct="1">
                        <a:lnSpc>
                          <a:spcPct val="100000"/>
                        </a:lnSpc>
                        <a:spcBef>
                          <a:spcPts val="0"/>
                        </a:spcBef>
                        <a:spcAft>
                          <a:spcPts val="0"/>
                        </a:spcAft>
                        <a:buClrTx/>
                        <a:buSzTx/>
                        <a:buFontTx/>
                        <a:buNone/>
                        <a:tabLst/>
                        <a:defRPr/>
                      </a:pPr>
                      <a:endParaRPr lang="en-US" altLang="ko-KR" sz="2400" b="0" i="0" u="none" strike="noStrike" dirty="0" smtClean="0">
                        <a:solidFill>
                          <a:srgbClr val="000000"/>
                        </a:solidFill>
                        <a:effectLst/>
                        <a:latin typeface="+mn-lt"/>
                      </a:endParaRPr>
                    </a:p>
                  </a:txBody>
                  <a:tcPr marL="103569" marR="103569" marT="56271" marB="56271"/>
                </a:tc>
                <a:extLst>
                  <a:ext uri="{0D108BD9-81ED-4DB2-BD59-A6C34878D82A}">
                    <a16:rowId xmlns:a16="http://schemas.microsoft.com/office/drawing/2014/main" val="1291775094"/>
                  </a:ext>
                </a:extLst>
              </a:tr>
              <a:tr h="787791">
                <a:tc>
                  <a:txBody>
                    <a:bodyPr/>
                    <a:lstStyle/>
                    <a:p>
                      <a:pPr latinLnBrk="1"/>
                      <a:r>
                        <a:rPr lang="en-US" altLang="ko-KR" sz="2200" b="1" i="0" u="none" strike="noStrike" kern="1200" dirty="0" smtClean="0">
                          <a:solidFill>
                            <a:schemeClr val="dk1"/>
                          </a:solidFill>
                          <a:effectLst/>
                          <a:latin typeface="+mn-lt"/>
                          <a:ea typeface="+mn-ea"/>
                          <a:cs typeface="+mn-cs"/>
                        </a:rPr>
                        <a:t>GWG.2017.2j.1</a:t>
                      </a:r>
                      <a:endParaRPr lang="ko-KR" altLang="en-US" sz="2200" dirty="0"/>
                    </a:p>
                  </a:txBody>
                  <a:tcPr marL="103569" marR="103569" marT="56271" marB="56271"/>
                </a:tc>
                <a:tc>
                  <a:txBody>
                    <a:bodyPr/>
                    <a:lstStyle/>
                    <a:p>
                      <a:pPr latinLnBrk="1"/>
                      <a:r>
                        <a:rPr lang="en-US" altLang="ko-KR" sz="2200" b="1" i="0" u="sng" strike="noStrike" kern="1200" dirty="0" smtClean="0">
                          <a:solidFill>
                            <a:schemeClr val="dk1"/>
                          </a:solidFill>
                          <a:effectLst/>
                          <a:latin typeface="+mn-lt"/>
                          <a:ea typeface="+mn-ea"/>
                          <a:cs typeface="+mn-cs"/>
                        </a:rPr>
                        <a:t>GCC and KMA</a:t>
                      </a:r>
                      <a:r>
                        <a:rPr lang="en-US" altLang="ko-KR" sz="2200" b="1" i="0" u="none" strike="noStrike" kern="1200" dirty="0" smtClean="0">
                          <a:solidFill>
                            <a:schemeClr val="dk1"/>
                          </a:solidFill>
                          <a:effectLst/>
                          <a:latin typeface="+mn-lt"/>
                          <a:ea typeface="+mn-ea"/>
                          <a:cs typeface="+mn-cs"/>
                        </a:rPr>
                        <a:t> to check the status of KMA’s products in the GPPA</a:t>
                      </a:r>
                      <a:endParaRPr lang="ko-KR" altLang="en-US" sz="2200" dirty="0"/>
                    </a:p>
                  </a:txBody>
                  <a:tcPr marL="103569" marR="103569" marT="56271" marB="56271"/>
                </a:tc>
                <a:tc>
                  <a:txBody>
                    <a:bodyPr/>
                    <a:lstStyle/>
                    <a:p>
                      <a:pPr latinLnBrk="1"/>
                      <a:endParaRPr lang="ko-KR" altLang="en-US" sz="2200" dirty="0"/>
                    </a:p>
                  </a:txBody>
                  <a:tcPr marL="103569" marR="103569" marT="56271" marB="56271"/>
                </a:tc>
                <a:tc>
                  <a:txBody>
                    <a:bodyPr/>
                    <a:lstStyle/>
                    <a:p>
                      <a:pPr latinLnBrk="1"/>
                      <a:endParaRPr lang="ko-KR" altLang="en-US" sz="2200"/>
                    </a:p>
                  </a:txBody>
                  <a:tcPr marL="103569" marR="103569" marT="56271" marB="56271"/>
                </a:tc>
                <a:extLst>
                  <a:ext uri="{0D108BD9-81ED-4DB2-BD59-A6C34878D82A}">
                    <a16:rowId xmlns:a16="http://schemas.microsoft.com/office/drawing/2014/main" val="996086371"/>
                  </a:ext>
                </a:extLst>
              </a:tr>
              <a:tr h="787791">
                <a:tc>
                  <a:txBody>
                    <a:bodyPr/>
                    <a:lstStyle/>
                    <a:p>
                      <a:pPr latinLnBrk="1"/>
                      <a:r>
                        <a:rPr lang="en-US" altLang="ko-KR" sz="2200" b="1" i="0" u="none" strike="noStrike" kern="1200" dirty="0" smtClean="0">
                          <a:solidFill>
                            <a:schemeClr val="dk1"/>
                          </a:solidFill>
                          <a:effectLst/>
                          <a:latin typeface="+mn-lt"/>
                          <a:ea typeface="+mn-ea"/>
                          <a:cs typeface="+mn-cs"/>
                        </a:rPr>
                        <a:t>GWG.2017.2k.1</a:t>
                      </a:r>
                      <a:endParaRPr lang="ko-KR" altLang="en-US" sz="2200" dirty="0"/>
                    </a:p>
                  </a:txBody>
                  <a:tcPr marL="103569" marR="103569" marT="56271" marB="56271"/>
                </a:tc>
                <a:tc>
                  <a:txBody>
                    <a:bodyPr/>
                    <a:lstStyle/>
                    <a:p>
                      <a:pPr latinLnBrk="1"/>
                      <a:r>
                        <a:rPr lang="en-US" altLang="ko-KR" sz="2200" b="1" i="0" u="sng" strike="noStrike" kern="1200" dirty="0" smtClean="0">
                          <a:solidFill>
                            <a:schemeClr val="dk1"/>
                          </a:solidFill>
                          <a:effectLst/>
                          <a:latin typeface="+mn-lt"/>
                          <a:ea typeface="+mn-ea"/>
                          <a:cs typeface="+mn-cs"/>
                        </a:rPr>
                        <a:t>EUM</a:t>
                      </a:r>
                      <a:r>
                        <a:rPr lang="en-US" altLang="ko-KR" sz="2200" b="1" i="0" u="none" strike="noStrike" kern="1200" dirty="0" smtClean="0">
                          <a:solidFill>
                            <a:schemeClr val="dk1"/>
                          </a:solidFill>
                          <a:effectLst/>
                          <a:latin typeface="+mn-lt"/>
                          <a:ea typeface="+mn-ea"/>
                          <a:cs typeface="+mn-cs"/>
                        </a:rPr>
                        <a:t> to provide the degradation model for GOME-2 to NASA (Dave </a:t>
                      </a:r>
                      <a:r>
                        <a:rPr lang="en-US" altLang="ko-KR" sz="2200" b="1" i="0" u="none" strike="noStrike" kern="1200" dirty="0" err="1" smtClean="0">
                          <a:solidFill>
                            <a:schemeClr val="dk1"/>
                          </a:solidFill>
                          <a:effectLst/>
                          <a:latin typeface="+mn-lt"/>
                          <a:ea typeface="+mn-ea"/>
                          <a:cs typeface="+mn-cs"/>
                        </a:rPr>
                        <a:t>Doelling</a:t>
                      </a:r>
                      <a:r>
                        <a:rPr lang="en-US" altLang="ko-KR" sz="2200" b="1" i="0" u="none" strike="noStrike" kern="1200" dirty="0" smtClean="0">
                          <a:solidFill>
                            <a:schemeClr val="dk1"/>
                          </a:solidFill>
                          <a:effectLst/>
                          <a:latin typeface="+mn-lt"/>
                          <a:ea typeface="+mn-ea"/>
                          <a:cs typeface="+mn-cs"/>
                        </a:rPr>
                        <a:t>).</a:t>
                      </a:r>
                      <a:endParaRPr lang="ko-KR" altLang="en-US" sz="2200" dirty="0"/>
                    </a:p>
                  </a:txBody>
                  <a:tcPr marL="103569" marR="103569" marT="56271" marB="56271"/>
                </a:tc>
                <a:tc>
                  <a:txBody>
                    <a:bodyPr/>
                    <a:lstStyle/>
                    <a:p>
                      <a:pPr latinLnBrk="1"/>
                      <a:endParaRPr lang="ko-KR" altLang="en-US" sz="2200" dirty="0"/>
                    </a:p>
                  </a:txBody>
                  <a:tcPr marL="103569" marR="103569" marT="56271" marB="56271"/>
                </a:tc>
                <a:tc>
                  <a:txBody>
                    <a:bodyPr/>
                    <a:lstStyle/>
                    <a:p>
                      <a:pPr latinLnBrk="1"/>
                      <a:endParaRPr lang="ko-KR" altLang="en-US" sz="2200" dirty="0"/>
                    </a:p>
                  </a:txBody>
                  <a:tcPr marL="103569" marR="103569" marT="56271" marB="56271"/>
                </a:tc>
                <a:extLst>
                  <a:ext uri="{0D108BD9-81ED-4DB2-BD59-A6C34878D82A}">
                    <a16:rowId xmlns:a16="http://schemas.microsoft.com/office/drawing/2014/main" val="1656956365"/>
                  </a:ext>
                </a:extLst>
              </a:tr>
            </a:tbl>
          </a:graphicData>
        </a:graphic>
      </p:graphicFrame>
    </p:spTree>
    <p:extLst>
      <p:ext uri="{BB962C8B-B14F-4D97-AF65-F5344CB8AC3E}">
        <p14:creationId xmlns:p14="http://schemas.microsoft.com/office/powerpoint/2010/main" val="2406074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anose="020B0604020202020204" pitchFamily="34" charset="0"/>
                <a:cs typeface="Arial" panose="020B0604020202020204" pitchFamily="34" charset="0"/>
              </a:rPr>
              <a:t>Plenary (WG report/Briefing)-1/2</a:t>
            </a:r>
            <a:endParaRPr lang="en-GB" b="1" dirty="0">
              <a:latin typeface="Arial" panose="020B0604020202020204" pitchFamily="34" charset="0"/>
              <a:cs typeface="Arial" panose="020B0604020202020204" pitchFamily="34" charset="0"/>
            </a:endParaRPr>
          </a:p>
        </p:txBody>
      </p:sp>
      <p:graphicFrame>
        <p:nvGraphicFramePr>
          <p:cNvPr id="6" name="내용 개체 틀 6"/>
          <p:cNvGraphicFramePr>
            <a:graphicFrameLocks noGrp="1"/>
          </p:cNvGraphicFramePr>
          <p:nvPr>
            <p:ph idx="1"/>
            <p:extLst>
              <p:ext uri="{D42A27DB-BD31-4B8C-83A1-F6EECF244321}">
                <p14:modId xmlns:p14="http://schemas.microsoft.com/office/powerpoint/2010/main" val="1277487031"/>
              </p:ext>
            </p:extLst>
          </p:nvPr>
        </p:nvGraphicFramePr>
        <p:xfrm>
          <a:off x="367924" y="1178169"/>
          <a:ext cx="11611257" cy="5526338"/>
        </p:xfrm>
        <a:graphic>
          <a:graphicData uri="http://schemas.openxmlformats.org/drawingml/2006/table">
            <a:tbl>
              <a:tblPr firstRow="1" bandRow="1">
                <a:tableStyleId>{5C22544A-7EE6-4342-B048-85BDC9FD1C3A}</a:tableStyleId>
              </a:tblPr>
              <a:tblGrid>
                <a:gridCol w="2272474">
                  <a:extLst>
                    <a:ext uri="{9D8B030D-6E8A-4147-A177-3AD203B41FA5}">
                      <a16:colId xmlns:a16="http://schemas.microsoft.com/office/drawing/2014/main" val="4005887409"/>
                    </a:ext>
                  </a:extLst>
                </a:gridCol>
                <a:gridCol w="6976073">
                  <a:extLst>
                    <a:ext uri="{9D8B030D-6E8A-4147-A177-3AD203B41FA5}">
                      <a16:colId xmlns:a16="http://schemas.microsoft.com/office/drawing/2014/main" val="3702454843"/>
                    </a:ext>
                  </a:extLst>
                </a:gridCol>
                <a:gridCol w="1167995">
                  <a:extLst>
                    <a:ext uri="{9D8B030D-6E8A-4147-A177-3AD203B41FA5}">
                      <a16:colId xmlns:a16="http://schemas.microsoft.com/office/drawing/2014/main" val="3436900274"/>
                    </a:ext>
                  </a:extLst>
                </a:gridCol>
                <a:gridCol w="1194715">
                  <a:extLst>
                    <a:ext uri="{9D8B030D-6E8A-4147-A177-3AD203B41FA5}">
                      <a16:colId xmlns:a16="http://schemas.microsoft.com/office/drawing/2014/main" val="794643419"/>
                    </a:ext>
                  </a:extLst>
                </a:gridCol>
              </a:tblGrid>
              <a:tr h="456418">
                <a:tc>
                  <a:txBody>
                    <a:bodyPr/>
                    <a:lstStyle/>
                    <a:p>
                      <a:pPr latinLnBrk="1"/>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2331843043"/>
                  </a:ext>
                </a:extLst>
              </a:tr>
              <a:tr h="456418">
                <a:tc>
                  <a:txBody>
                    <a:bodyPr/>
                    <a:lstStyle/>
                    <a:p>
                      <a:pPr latinLnBrk="1"/>
                      <a:r>
                        <a:rPr lang="en-US" altLang="ko-KR" sz="2000" b="1" i="0" u="none" strike="noStrike" kern="1200" dirty="0" smtClean="0">
                          <a:solidFill>
                            <a:schemeClr val="dk1"/>
                          </a:solidFill>
                          <a:effectLst/>
                          <a:latin typeface="+mn-lt"/>
                          <a:ea typeface="+mn-ea"/>
                          <a:cs typeface="+mn-cs"/>
                        </a:rPr>
                        <a:t>GWG.2017.3a.1</a:t>
                      </a:r>
                      <a:endParaRPr lang="ko-KR" altLang="en-US" sz="2200" dirty="0"/>
                    </a:p>
                  </a:txBody>
                  <a:tcPr marL="112542" marR="112542" marT="56271" marB="56271"/>
                </a:tc>
                <a:tc>
                  <a:txBody>
                    <a:bodyPr/>
                    <a:lstStyle/>
                    <a:p>
                      <a:pPr latinLnBrk="1"/>
                      <a:r>
                        <a:rPr lang="en-US" altLang="ko-KR" sz="2215" b="1" i="0" u="sng" strike="noStrike" kern="1200" dirty="0" smtClean="0">
                          <a:solidFill>
                            <a:schemeClr val="dk1"/>
                          </a:solidFill>
                          <a:effectLst/>
                          <a:latin typeface="+mn-lt"/>
                          <a:ea typeface="+mn-ea"/>
                          <a:cs typeface="+mn-cs"/>
                        </a:rPr>
                        <a:t>CMA(Scott)</a:t>
                      </a:r>
                      <a:r>
                        <a:rPr lang="en-US" altLang="ko-KR" sz="2215" b="1" i="0" u="none" strike="noStrike" kern="1200" dirty="0" smtClean="0">
                          <a:solidFill>
                            <a:schemeClr val="dk1"/>
                          </a:solidFill>
                          <a:effectLst/>
                          <a:latin typeface="+mn-lt"/>
                          <a:ea typeface="+mn-ea"/>
                          <a:cs typeface="+mn-cs"/>
                        </a:rPr>
                        <a:t> to confirm whether CMA can register for the </a:t>
                      </a:r>
                      <a:r>
                        <a:rPr lang="en-US" altLang="ko-KR" sz="2215" b="1" i="0" u="sng" strike="noStrike" kern="1200" dirty="0" smtClean="0">
                          <a:solidFill>
                            <a:schemeClr val="dk1"/>
                          </a:solidFill>
                          <a:effectLst/>
                          <a:latin typeface="+mn-lt"/>
                          <a:ea typeface="+mn-ea"/>
                          <a:cs typeface="+mn-cs"/>
                          <a:hlinkClick r:id="rId2"/>
                        </a:rPr>
                        <a:t>new messaging service </a:t>
                      </a:r>
                      <a:r>
                        <a:rPr lang="en-US" altLang="ko-KR" sz="2215" b="1" i="0" u="none" strike="noStrike" kern="1200" dirty="0" smtClean="0">
                          <a:solidFill>
                            <a:schemeClr val="dk1"/>
                          </a:solidFill>
                          <a:effectLst/>
                          <a:latin typeface="+mn-lt"/>
                          <a:ea typeface="+mn-ea"/>
                          <a:cs typeface="+mn-cs"/>
                        </a:rPr>
                        <a:t>from China</a:t>
                      </a:r>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1804978878"/>
                  </a:ext>
                </a:extLst>
              </a:tr>
              <a:tr h="456418">
                <a:tc>
                  <a:txBody>
                    <a:bodyPr/>
                    <a:lstStyle/>
                    <a:p>
                      <a:pPr latinLnBrk="1"/>
                      <a:r>
                        <a:rPr lang="en-US" altLang="ko-KR" sz="2000" b="1" i="0" u="none" strike="noStrike" kern="1200" dirty="0" smtClean="0">
                          <a:solidFill>
                            <a:schemeClr val="dk1"/>
                          </a:solidFill>
                          <a:effectLst/>
                          <a:latin typeface="+mn-lt"/>
                          <a:ea typeface="+mn-ea"/>
                          <a:cs typeface="+mn-cs"/>
                        </a:rPr>
                        <a:t>GWG.2017.3a.2</a:t>
                      </a:r>
                      <a:endParaRPr lang="ko-KR" altLang="en-US" sz="2200" dirty="0"/>
                    </a:p>
                  </a:txBody>
                  <a:tcPr marL="112542" marR="112542" marT="56271" marB="56271"/>
                </a:tc>
                <a:tc>
                  <a:txBody>
                    <a:bodyPr/>
                    <a:lstStyle/>
                    <a:p>
                      <a:pPr latinLnBrk="1"/>
                      <a:r>
                        <a:rPr lang="en-US" altLang="ko-KR" sz="2215" b="1" i="0" u="sng" strike="noStrike" kern="1200" dirty="0" smtClean="0">
                          <a:solidFill>
                            <a:schemeClr val="dk1"/>
                          </a:solidFill>
                          <a:effectLst/>
                          <a:latin typeface="+mn-lt"/>
                          <a:ea typeface="+mn-ea"/>
                          <a:cs typeface="+mn-cs"/>
                        </a:rPr>
                        <a:t>GCC</a:t>
                      </a:r>
                      <a:r>
                        <a:rPr lang="en-US" altLang="ko-KR" sz="2215" b="1" i="0" u="none" strike="noStrike" kern="1200" dirty="0" smtClean="0">
                          <a:solidFill>
                            <a:schemeClr val="dk1"/>
                          </a:solidFill>
                          <a:effectLst/>
                          <a:latin typeface="+mn-lt"/>
                          <a:ea typeface="+mn-ea"/>
                          <a:cs typeface="+mn-cs"/>
                        </a:rPr>
                        <a:t> to </a:t>
                      </a:r>
                      <a:r>
                        <a:rPr lang="en-US" altLang="ko-KR" sz="2215" b="1" i="0" u="none" strike="noStrike" kern="1200" dirty="0" err="1" smtClean="0">
                          <a:solidFill>
                            <a:schemeClr val="dk1"/>
                          </a:solidFill>
                          <a:effectLst/>
                          <a:latin typeface="+mn-lt"/>
                          <a:ea typeface="+mn-ea"/>
                          <a:cs typeface="+mn-cs"/>
                        </a:rPr>
                        <a:t>organise</a:t>
                      </a:r>
                      <a:r>
                        <a:rPr lang="en-US" altLang="ko-KR" sz="2215" b="1" i="0" u="none" strike="noStrike" kern="1200" dirty="0" smtClean="0">
                          <a:solidFill>
                            <a:schemeClr val="dk1"/>
                          </a:solidFill>
                          <a:effectLst/>
                          <a:latin typeface="+mn-lt"/>
                          <a:ea typeface="+mn-ea"/>
                          <a:cs typeface="+mn-cs"/>
                        </a:rPr>
                        <a:t> a web meeting before the User’s workshop</a:t>
                      </a:r>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465956690"/>
                  </a:ext>
                </a:extLst>
              </a:tr>
              <a:tr h="456418">
                <a:tc>
                  <a:txBody>
                    <a:bodyPr/>
                    <a:lstStyle/>
                    <a:p>
                      <a:pPr latinLnBrk="1"/>
                      <a:r>
                        <a:rPr lang="en-US" altLang="ko-KR" sz="2000" b="1" i="0" u="none" strike="noStrike" kern="1200" dirty="0" smtClean="0">
                          <a:solidFill>
                            <a:schemeClr val="dk1"/>
                          </a:solidFill>
                          <a:effectLst/>
                          <a:latin typeface="+mn-lt"/>
                          <a:ea typeface="+mn-ea"/>
                          <a:cs typeface="+mn-cs"/>
                        </a:rPr>
                        <a:t>GWG.2017.3a.3</a:t>
                      </a:r>
                      <a:endParaRPr lang="ko-KR" altLang="en-US" sz="2200" dirty="0"/>
                    </a:p>
                  </a:txBody>
                  <a:tcPr marL="112542" marR="112542" marT="56271" marB="56271"/>
                </a:tc>
                <a:tc>
                  <a:txBody>
                    <a:bodyPr/>
                    <a:lstStyle/>
                    <a:p>
                      <a:pPr rtl="0"/>
                      <a:r>
                        <a:rPr lang="en-US" altLang="ko-KR" sz="2215" b="1" i="0" u="sng" strike="noStrike" kern="1200" dirty="0" smtClean="0">
                          <a:solidFill>
                            <a:schemeClr val="dk1"/>
                          </a:solidFill>
                          <a:effectLst/>
                          <a:latin typeface="+mn-lt"/>
                          <a:ea typeface="+mn-ea"/>
                          <a:cs typeface="+mn-cs"/>
                        </a:rPr>
                        <a:t>Each agency</a:t>
                      </a:r>
                      <a:r>
                        <a:rPr lang="en-US" altLang="ko-KR" sz="2215" b="1" i="0" u="none" strike="noStrike" kern="1200" dirty="0" smtClean="0">
                          <a:solidFill>
                            <a:schemeClr val="dk1"/>
                          </a:solidFill>
                          <a:effectLst/>
                          <a:latin typeface="+mn-lt"/>
                          <a:ea typeface="+mn-ea"/>
                          <a:cs typeface="+mn-cs"/>
                        </a:rPr>
                        <a:t> should indicate who should represent the users on their side. </a:t>
                      </a:r>
                      <a:r>
                        <a:rPr lang="en-US" altLang="ko-KR" sz="2215" b="1" i="0" u="none" strike="noStrike" kern="1200" dirty="0" err="1" smtClean="0">
                          <a:solidFill>
                            <a:schemeClr val="dk1"/>
                          </a:solidFill>
                          <a:effectLst/>
                          <a:latin typeface="+mn-lt"/>
                          <a:ea typeface="+mn-ea"/>
                          <a:cs typeface="+mn-cs"/>
                        </a:rPr>
                        <a:t>Manik</a:t>
                      </a:r>
                      <a:r>
                        <a:rPr lang="en-US" altLang="ko-KR" sz="2215" b="1" i="0" u="none" strike="noStrike" kern="1200" dirty="0" smtClean="0">
                          <a:solidFill>
                            <a:schemeClr val="dk1"/>
                          </a:solidFill>
                          <a:effectLst/>
                          <a:latin typeface="+mn-lt"/>
                          <a:ea typeface="+mn-ea"/>
                          <a:cs typeface="+mn-cs"/>
                        </a:rPr>
                        <a:t> to coordinate.</a:t>
                      </a:r>
                      <a:endParaRPr lang="en-US" altLang="ko-KR" sz="2000" b="0" dirty="0" smtClean="0">
                        <a:effectLst/>
                      </a:endParaRPr>
                    </a:p>
                  </a:txBody>
                  <a:tcPr marL="112542" marR="112542" marT="56271" marB="56271"/>
                </a:tc>
                <a:tc gridSpan="2">
                  <a:txBody>
                    <a:bodyPr/>
                    <a:lstStyle/>
                    <a:p>
                      <a:pPr latinLnBrk="1"/>
                      <a:r>
                        <a:rPr lang="en-US" altLang="ko-KR" sz="2200" dirty="0" smtClean="0"/>
                        <a:t>GSICS</a:t>
                      </a:r>
                      <a:r>
                        <a:rPr lang="en-US" altLang="ko-KR" sz="2200" baseline="0" dirty="0" smtClean="0"/>
                        <a:t> </a:t>
                      </a:r>
                      <a:r>
                        <a:rPr lang="en-US" altLang="ko-KR" sz="2200" dirty="0" smtClean="0"/>
                        <a:t>User’s workshop</a:t>
                      </a:r>
                      <a:endParaRPr lang="ko-KR" altLang="en-US" sz="2200" dirty="0"/>
                    </a:p>
                  </a:txBody>
                  <a:tcPr marL="112542" marR="112542" marT="56271" marB="56271"/>
                </a:tc>
                <a:tc hMerge="1">
                  <a:txBody>
                    <a:bodyPr/>
                    <a:lstStyle/>
                    <a:p>
                      <a:pPr latinLnBrk="1"/>
                      <a:endParaRPr lang="ko-KR" altLang="en-US" sz="2200" dirty="0"/>
                    </a:p>
                  </a:txBody>
                  <a:tcPr marL="112542" marR="112542" marT="56271" marB="56271"/>
                </a:tc>
                <a:extLst>
                  <a:ext uri="{0D108BD9-81ED-4DB2-BD59-A6C34878D82A}">
                    <a16:rowId xmlns:a16="http://schemas.microsoft.com/office/drawing/2014/main" val="3588733021"/>
                  </a:ext>
                </a:extLst>
              </a:tr>
              <a:tr h="456418">
                <a:tc>
                  <a:txBody>
                    <a:bodyPr/>
                    <a:lstStyle/>
                    <a:p>
                      <a:pPr latinLnBrk="1"/>
                      <a:r>
                        <a:rPr lang="en-US" altLang="ko-KR" sz="2000" b="1" i="0" u="none" strike="noStrike" kern="1200" dirty="0" smtClean="0">
                          <a:solidFill>
                            <a:schemeClr val="dk1"/>
                          </a:solidFill>
                          <a:effectLst/>
                          <a:latin typeface="+mn-lt"/>
                          <a:ea typeface="+mn-ea"/>
                          <a:cs typeface="+mn-cs"/>
                        </a:rPr>
                        <a:t>GWG.2017.3c.1</a:t>
                      </a:r>
                      <a:endParaRPr lang="ko-KR" altLang="en-US" sz="2200" dirty="0"/>
                    </a:p>
                  </a:txBody>
                  <a:tcPr marL="112542" marR="112542" marT="56271" marB="56271"/>
                </a:tc>
                <a:tc>
                  <a:txBody>
                    <a:bodyPr/>
                    <a:lstStyle/>
                    <a:p>
                      <a:pPr latinLnBrk="1"/>
                      <a:r>
                        <a:rPr lang="en-US" altLang="ko-KR" sz="2215" b="1" i="0" u="sng" strike="noStrike" kern="1200" dirty="0" smtClean="0">
                          <a:solidFill>
                            <a:schemeClr val="dk1"/>
                          </a:solidFill>
                          <a:effectLst/>
                          <a:latin typeface="+mn-lt"/>
                          <a:ea typeface="+mn-ea"/>
                          <a:cs typeface="+mn-cs"/>
                        </a:rPr>
                        <a:t>GRWG Chair</a:t>
                      </a:r>
                      <a:r>
                        <a:rPr lang="en-US" altLang="ko-KR" sz="2215" b="1" i="0" u="none" strike="noStrike" kern="1200" dirty="0" smtClean="0">
                          <a:solidFill>
                            <a:schemeClr val="dk1"/>
                          </a:solidFill>
                          <a:effectLst/>
                          <a:latin typeface="+mn-lt"/>
                          <a:ea typeface="+mn-ea"/>
                          <a:cs typeface="+mn-cs"/>
                        </a:rPr>
                        <a:t> to check with EP if the </a:t>
                      </a:r>
                      <a:r>
                        <a:rPr lang="en-US" altLang="ko-KR" sz="2215" b="1" i="0" u="none" strike="noStrike" kern="1200" dirty="0" err="1" smtClean="0">
                          <a:solidFill>
                            <a:schemeClr val="dk1"/>
                          </a:solidFill>
                          <a:effectLst/>
                          <a:latin typeface="+mn-lt"/>
                          <a:ea typeface="+mn-ea"/>
                          <a:cs typeface="+mn-cs"/>
                        </a:rPr>
                        <a:t>ToR</a:t>
                      </a:r>
                      <a:r>
                        <a:rPr lang="en-US" altLang="ko-KR" sz="2215" b="1" i="0" u="none" strike="noStrike" kern="1200" dirty="0" smtClean="0">
                          <a:solidFill>
                            <a:schemeClr val="dk1"/>
                          </a:solidFill>
                          <a:effectLst/>
                          <a:latin typeface="+mn-lt"/>
                          <a:ea typeface="+mn-ea"/>
                          <a:cs typeface="+mn-cs"/>
                        </a:rPr>
                        <a:t> could be changed to address GRWG_15.1</a:t>
                      </a:r>
                      <a:endParaRPr lang="ko-KR" altLang="en-US" sz="2200" dirty="0"/>
                    </a:p>
                  </a:txBody>
                  <a:tcPr marL="112542" marR="112542" marT="56271" marB="56271"/>
                </a:tc>
                <a:tc gridSpan="2">
                  <a:txBody>
                    <a:bodyPr/>
                    <a:lstStyle/>
                    <a:p>
                      <a:pPr marL="0" marR="0" indent="0" algn="l" defTabSz="1125444" rtl="0" eaLnBrk="1" fontAlgn="auto" latinLnBrk="1" hangingPunct="1">
                        <a:lnSpc>
                          <a:spcPct val="100000"/>
                        </a:lnSpc>
                        <a:spcBef>
                          <a:spcPts val="0"/>
                        </a:spcBef>
                        <a:spcAft>
                          <a:spcPts val="0"/>
                        </a:spcAft>
                        <a:buClrTx/>
                        <a:buSzTx/>
                        <a:buFontTx/>
                        <a:buNone/>
                        <a:tabLst/>
                        <a:defRPr/>
                      </a:pPr>
                      <a:r>
                        <a:rPr lang="en-GB" altLang="ko-KR" sz="2200" kern="1200" dirty="0" smtClean="0">
                          <a:solidFill>
                            <a:schemeClr val="dk1"/>
                          </a:solidFill>
                          <a:latin typeface="+mn-lt"/>
                          <a:ea typeface="+mn-ea"/>
                          <a:cs typeface="+mn-cs"/>
                        </a:rPr>
                        <a:t>GSICS_15.1 G.2 A43.16</a:t>
                      </a:r>
                    </a:p>
                  </a:txBody>
                  <a:tcPr marL="112542" marR="112542" marT="56271" marB="56271"/>
                </a:tc>
                <a:tc hMerge="1">
                  <a:txBody>
                    <a:bodyPr/>
                    <a:lstStyle/>
                    <a:p>
                      <a:pPr latinLnBrk="1"/>
                      <a:endParaRPr lang="ko-KR" altLang="en-US" sz="2200" dirty="0"/>
                    </a:p>
                  </a:txBody>
                  <a:tcPr marL="112542" marR="112542" marT="56271" marB="56271"/>
                </a:tc>
                <a:extLst>
                  <a:ext uri="{0D108BD9-81ED-4DB2-BD59-A6C34878D82A}">
                    <a16:rowId xmlns:a16="http://schemas.microsoft.com/office/drawing/2014/main" val="1291775094"/>
                  </a:ext>
                </a:extLst>
              </a:tr>
              <a:tr h="456418">
                <a:tc>
                  <a:txBody>
                    <a:bodyPr/>
                    <a:lstStyle/>
                    <a:p>
                      <a:pPr latinLnBrk="1"/>
                      <a:r>
                        <a:rPr lang="en-US" altLang="ko-KR" sz="2000" b="1" i="0" u="none" strike="noStrike" kern="1200" dirty="0" smtClean="0">
                          <a:solidFill>
                            <a:schemeClr val="dk1"/>
                          </a:solidFill>
                          <a:effectLst/>
                          <a:latin typeface="+mn-lt"/>
                          <a:ea typeface="+mn-ea"/>
                          <a:cs typeface="+mn-cs"/>
                        </a:rPr>
                        <a:t>GWG.2017.3o.1</a:t>
                      </a:r>
                      <a:endParaRPr lang="ko-KR" altLang="en-US" sz="2200" dirty="0"/>
                    </a:p>
                  </a:txBody>
                  <a:tcPr marL="112542" marR="112542" marT="56271" marB="56271"/>
                </a:tc>
                <a:tc>
                  <a:txBody>
                    <a:bodyPr/>
                    <a:lstStyle/>
                    <a:p>
                      <a:pPr latinLnBrk="1"/>
                      <a:r>
                        <a:rPr lang="en-US" altLang="ko-KR" sz="2215" b="1" i="0" u="sng" strike="noStrike" kern="1200" dirty="0" smtClean="0">
                          <a:solidFill>
                            <a:schemeClr val="dk1"/>
                          </a:solidFill>
                          <a:effectLst/>
                          <a:latin typeface="+mn-lt"/>
                          <a:ea typeface="+mn-ea"/>
                          <a:cs typeface="+mn-cs"/>
                        </a:rPr>
                        <a:t>Rob (EUMETSAT)</a:t>
                      </a:r>
                      <a:r>
                        <a:rPr lang="en-US" altLang="ko-KR" sz="2215" b="1" i="0" u="none" strike="noStrike" kern="1200" dirty="0" smtClean="0">
                          <a:solidFill>
                            <a:schemeClr val="dk1"/>
                          </a:solidFill>
                          <a:effectLst/>
                          <a:latin typeface="+mn-lt"/>
                          <a:ea typeface="+mn-ea"/>
                          <a:cs typeface="+mn-cs"/>
                        </a:rPr>
                        <a:t> to report back at the next annual meeting on the investigation to do an </a:t>
                      </a:r>
                      <a:r>
                        <a:rPr lang="en-US" altLang="ko-KR" sz="2215" b="1" i="0" u="none" strike="noStrike" kern="1200" dirty="0" err="1" smtClean="0">
                          <a:solidFill>
                            <a:schemeClr val="dk1"/>
                          </a:solidFill>
                          <a:effectLst/>
                          <a:latin typeface="+mn-lt"/>
                          <a:ea typeface="+mn-ea"/>
                          <a:cs typeface="+mn-cs"/>
                        </a:rPr>
                        <a:t>homogenisation</a:t>
                      </a:r>
                      <a:r>
                        <a:rPr lang="en-US" altLang="ko-KR" sz="2215" b="1" i="0" u="none" strike="noStrike" kern="1200" dirty="0" smtClean="0">
                          <a:solidFill>
                            <a:schemeClr val="dk1"/>
                          </a:solidFill>
                          <a:effectLst/>
                          <a:latin typeface="+mn-lt"/>
                          <a:ea typeface="+mn-ea"/>
                          <a:cs typeface="+mn-cs"/>
                        </a:rPr>
                        <a:t> in the radiance space (instead of in the spectral space with the SRFs)</a:t>
                      </a:r>
                      <a:endParaRPr lang="ko-KR" altLang="en-US" sz="2200" dirty="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a:p>
                  </a:txBody>
                  <a:tcPr marL="112542" marR="112542" marT="56271" marB="56271"/>
                </a:tc>
                <a:extLst>
                  <a:ext uri="{0D108BD9-81ED-4DB2-BD59-A6C34878D82A}">
                    <a16:rowId xmlns:a16="http://schemas.microsoft.com/office/drawing/2014/main" val="996086371"/>
                  </a:ext>
                </a:extLst>
              </a:tr>
              <a:tr h="456418">
                <a:tc>
                  <a:txBody>
                    <a:bodyPr/>
                    <a:lstStyle/>
                    <a:p>
                      <a:pPr latinLnBrk="1"/>
                      <a:endParaRPr lang="ko-KR" altLang="en-US" sz="2200"/>
                    </a:p>
                  </a:txBody>
                  <a:tcPr marL="112542" marR="112542" marT="56271" marB="56271"/>
                </a:tc>
                <a:tc>
                  <a:txBody>
                    <a:bodyPr/>
                    <a:lstStyle/>
                    <a:p>
                      <a:pPr latinLnBrk="1"/>
                      <a:endParaRPr lang="ko-KR" altLang="en-US" sz="2200" dirty="0"/>
                    </a:p>
                  </a:txBody>
                  <a:tcPr marL="112542" marR="112542" marT="56271" marB="56271"/>
                </a:tc>
                <a:tc>
                  <a:txBody>
                    <a:bodyPr/>
                    <a:lstStyle/>
                    <a:p>
                      <a:pPr latinLnBrk="1"/>
                      <a:endParaRPr lang="ko-KR" altLang="en-US" sz="2200"/>
                    </a:p>
                  </a:txBody>
                  <a:tcPr marL="112542" marR="112542" marT="56271" marB="56271"/>
                </a:tc>
                <a:tc>
                  <a:txBody>
                    <a:bodyPr/>
                    <a:lstStyle/>
                    <a:p>
                      <a:pPr latinLnBrk="1"/>
                      <a:endParaRPr lang="ko-KR" altLang="en-US" sz="2200" dirty="0"/>
                    </a:p>
                  </a:txBody>
                  <a:tcPr marL="112542" marR="112542" marT="56271" marB="56271"/>
                </a:tc>
                <a:extLst>
                  <a:ext uri="{0D108BD9-81ED-4DB2-BD59-A6C34878D82A}">
                    <a16:rowId xmlns:a16="http://schemas.microsoft.com/office/drawing/2014/main" val="1656956365"/>
                  </a:ext>
                </a:extLst>
              </a:tr>
            </a:tbl>
          </a:graphicData>
        </a:graphic>
      </p:graphicFrame>
    </p:spTree>
    <p:extLst>
      <p:ext uri="{BB962C8B-B14F-4D97-AF65-F5344CB8AC3E}">
        <p14:creationId xmlns:p14="http://schemas.microsoft.com/office/powerpoint/2010/main" val="154980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graphicFrame>
        <p:nvGraphicFramePr>
          <p:cNvPr id="4" name="표 3"/>
          <p:cNvGraphicFramePr>
            <a:graphicFrameLocks noGrp="1"/>
          </p:cNvGraphicFramePr>
          <p:nvPr>
            <p:extLst>
              <p:ext uri="{D42A27DB-BD31-4B8C-83A1-F6EECF244321}">
                <p14:modId xmlns:p14="http://schemas.microsoft.com/office/powerpoint/2010/main" val="1950948221"/>
              </p:ext>
            </p:extLst>
          </p:nvPr>
        </p:nvGraphicFramePr>
        <p:xfrm>
          <a:off x="430271" y="1600199"/>
          <a:ext cx="11415253" cy="3020961"/>
        </p:xfrm>
        <a:graphic>
          <a:graphicData uri="http://schemas.openxmlformats.org/drawingml/2006/table">
            <a:tbl>
              <a:tblPr firstRow="1" bandRow="1">
                <a:tableStyleId>{21E4AEA4-8DFA-4A89-87EB-49C32662AFE0}</a:tableStyleId>
              </a:tblPr>
              <a:tblGrid>
                <a:gridCol w="1539732">
                  <a:extLst>
                    <a:ext uri="{9D8B030D-6E8A-4147-A177-3AD203B41FA5}">
                      <a16:colId xmlns:a16="http://schemas.microsoft.com/office/drawing/2014/main" val="578763101"/>
                    </a:ext>
                  </a:extLst>
                </a:gridCol>
                <a:gridCol w="6066624">
                  <a:extLst>
                    <a:ext uri="{9D8B030D-6E8A-4147-A177-3AD203B41FA5}">
                      <a16:colId xmlns:a16="http://schemas.microsoft.com/office/drawing/2014/main" val="647828469"/>
                    </a:ext>
                  </a:extLst>
                </a:gridCol>
                <a:gridCol w="1429766">
                  <a:extLst>
                    <a:ext uri="{9D8B030D-6E8A-4147-A177-3AD203B41FA5}">
                      <a16:colId xmlns:a16="http://schemas.microsoft.com/office/drawing/2014/main" val="2723951104"/>
                    </a:ext>
                  </a:extLst>
                </a:gridCol>
                <a:gridCol w="1155252">
                  <a:extLst>
                    <a:ext uri="{9D8B030D-6E8A-4147-A177-3AD203B41FA5}">
                      <a16:colId xmlns:a16="http://schemas.microsoft.com/office/drawing/2014/main" val="3899895598"/>
                    </a:ext>
                  </a:extLst>
                </a:gridCol>
                <a:gridCol w="1223879">
                  <a:extLst>
                    <a:ext uri="{9D8B030D-6E8A-4147-A177-3AD203B41FA5}">
                      <a16:colId xmlns:a16="http://schemas.microsoft.com/office/drawing/2014/main" val="710444467"/>
                    </a:ext>
                  </a:extLst>
                </a:gridCol>
              </a:tblGrid>
              <a:tr h="3020961">
                <a:tc>
                  <a:txBody>
                    <a:bodyPr/>
                    <a:lstStyle/>
                    <a:p>
                      <a:r>
                        <a:rPr lang="en-GB" sz="1800" b="0" kern="1200" dirty="0">
                          <a:solidFill>
                            <a:schemeClr val="bg1"/>
                          </a:solidFill>
                          <a:latin typeface="+mn-lt"/>
                          <a:ea typeface="+mn-ea"/>
                          <a:cs typeface="+mn-cs"/>
                        </a:rPr>
                        <a:t>GSICS_15.1 G.2 A43.16</a:t>
                      </a:r>
                    </a:p>
                  </a:txBody>
                  <a:tcPr marL="58615" marR="58615" marT="19050" marB="19050" anchor="ctr"/>
                </a:tc>
                <a:tc>
                  <a:txBody>
                    <a:bodyPr/>
                    <a:lstStyle/>
                    <a:p>
                      <a:pPr marL="0" indent="0" latinLnBrk="0">
                        <a:buFont typeface="Wingdings" pitchFamily="2" charset="2"/>
                        <a:buNone/>
                      </a:pPr>
                      <a:r>
                        <a:rPr lang="en-US" sz="2000" b="1" dirty="0">
                          <a:solidFill>
                            <a:schemeClr val="bg1"/>
                          </a:solidFill>
                        </a:rPr>
                        <a:t>GSICS to work with CEOS/WGCV to</a:t>
                      </a:r>
                      <a:r>
                        <a:rPr lang="en-US" sz="2000" b="0" dirty="0" smtClean="0">
                          <a:solidFill>
                            <a:schemeClr val="bg1"/>
                          </a:solidFill>
                        </a:rPr>
                        <a:t>:</a:t>
                      </a:r>
                    </a:p>
                    <a:p>
                      <a:pPr marL="252000" lvl="1" indent="-180000" latinLnBrk="0">
                        <a:buFont typeface="Arial" pitchFamily="34" charset="0"/>
                        <a:buChar char="•"/>
                      </a:pPr>
                      <a:r>
                        <a:rPr lang="en-US" sz="2000" b="0" dirty="0" smtClean="0">
                          <a:solidFill>
                            <a:schemeClr val="bg1"/>
                          </a:solidFill>
                        </a:rPr>
                        <a:t>Describe </a:t>
                      </a:r>
                      <a:r>
                        <a:rPr lang="en-US" sz="2000" b="0" dirty="0">
                          <a:solidFill>
                            <a:schemeClr val="bg1"/>
                          </a:solidFill>
                        </a:rPr>
                        <a:t>the processes to be followed to ensure consistent calibration meeting climate </a:t>
                      </a:r>
                      <a:r>
                        <a:rPr lang="en-US" sz="2000" b="0" dirty="0" smtClean="0">
                          <a:solidFill>
                            <a:schemeClr val="bg1"/>
                          </a:solidFill>
                        </a:rPr>
                        <a:t>requirements</a:t>
                      </a:r>
                    </a:p>
                    <a:p>
                      <a:pPr marL="252000" lvl="1" indent="-180000" latinLnBrk="0">
                        <a:buFont typeface="Arial" pitchFamily="34" charset="0"/>
                        <a:buChar char="•"/>
                      </a:pPr>
                      <a:r>
                        <a:rPr lang="en-US" sz="2000" b="0" dirty="0" smtClean="0">
                          <a:solidFill>
                            <a:schemeClr val="bg1"/>
                          </a:solidFill>
                        </a:rPr>
                        <a:t>Describe </a:t>
                      </a:r>
                      <a:r>
                        <a:rPr lang="en-US" sz="2000" b="0" dirty="0">
                          <a:solidFill>
                            <a:schemeClr val="bg1"/>
                          </a:solidFill>
                        </a:rPr>
                        <a:t>the required infrastructure (space-based and surface-based) supporting these </a:t>
                      </a:r>
                      <a:r>
                        <a:rPr lang="en-US" sz="2000" b="0" dirty="0" smtClean="0">
                          <a:solidFill>
                            <a:schemeClr val="bg1"/>
                          </a:solidFill>
                        </a:rPr>
                        <a:t>processes</a:t>
                      </a:r>
                    </a:p>
                    <a:p>
                      <a:pPr marL="252000" lvl="1" indent="-180000" latinLnBrk="0">
                        <a:buFont typeface="Arial" pitchFamily="34" charset="0"/>
                        <a:buChar char="•"/>
                      </a:pPr>
                      <a:r>
                        <a:rPr lang="en-US" sz="2000" b="0" dirty="0" smtClean="0">
                          <a:solidFill>
                            <a:schemeClr val="bg1"/>
                          </a:solidFill>
                        </a:rPr>
                        <a:t>Review </a:t>
                      </a:r>
                      <a:r>
                        <a:rPr lang="en-US" sz="2000" b="0" dirty="0">
                          <a:solidFill>
                            <a:schemeClr val="bg1"/>
                          </a:solidFill>
                        </a:rPr>
                        <a:t>the analysis of calibration-related tasks in the logical analysis of the Architecture (with a view to provide a joint input to the Architecture for Climate Monitoring from Space) and report to CGMS-44</a:t>
                      </a:r>
                    </a:p>
                  </a:txBody>
                  <a:tcPr marL="58615" marR="58615" marT="19050" marB="19050" anchor="ctr"/>
                </a:tc>
                <a:tc>
                  <a:txBody>
                    <a:bodyPr/>
                    <a:lstStyle/>
                    <a:p>
                      <a:pPr latinLnBrk="0"/>
                      <a:r>
                        <a:rPr lang="en-GB" sz="1800" b="0" u="sng" dirty="0" smtClean="0">
                          <a:solidFill>
                            <a:schemeClr val="bg1"/>
                          </a:solidFill>
                        </a:rPr>
                        <a:t>Tim </a:t>
                      </a:r>
                      <a:r>
                        <a:rPr lang="en-GB" sz="1800" b="0" u="sng" dirty="0" err="1" smtClean="0">
                          <a:solidFill>
                            <a:schemeClr val="bg1"/>
                          </a:solidFill>
                        </a:rPr>
                        <a:t>Hewison</a:t>
                      </a:r>
                      <a:r>
                        <a:rPr lang="en-GB" sz="1800" b="0" dirty="0" smtClean="0">
                          <a:solidFill>
                            <a:schemeClr val="bg1"/>
                          </a:solidFill>
                        </a:rPr>
                        <a:t>, Ken </a:t>
                      </a:r>
                      <a:r>
                        <a:rPr lang="en-GB" sz="1800" b="0" dirty="0" err="1" smtClean="0">
                          <a:solidFill>
                            <a:schemeClr val="bg1"/>
                          </a:solidFill>
                        </a:rPr>
                        <a:t>Holmlund</a:t>
                      </a:r>
                      <a:endParaRPr lang="en-GB" sz="1800" b="0" u="none" strike="noStrike"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altLang="ko-KR" sz="1800" b="0" u="sng" dirty="0" err="1" smtClean="0">
                          <a:solidFill>
                            <a:schemeClr val="bg1"/>
                          </a:solidFill>
                        </a:rPr>
                        <a:t>Dohyeong</a:t>
                      </a:r>
                      <a:r>
                        <a:rPr lang="en-GB" altLang="ko-KR" sz="1800" b="0" u="sng" baseline="0" dirty="0" smtClean="0">
                          <a:solidFill>
                            <a:schemeClr val="bg1"/>
                          </a:solidFill>
                        </a:rPr>
                        <a:t> Kim</a:t>
                      </a:r>
                      <a:endParaRPr lang="en-GB" altLang="ko-KR" sz="1800" b="0" dirty="0" smtClean="0">
                        <a:solidFill>
                          <a:schemeClr val="bg1"/>
                        </a:solidFill>
                      </a:endParaRPr>
                    </a:p>
                  </a:txBody>
                  <a:tcPr marL="58615" marR="58615" marT="19050" marB="19050" anchor="ctr"/>
                </a:tc>
                <a:tc>
                  <a:txBody>
                    <a:bodyPr/>
                    <a:lstStyle/>
                    <a:p>
                      <a:pPr latinLnBrk="0"/>
                      <a:r>
                        <a:rPr lang="en-GB" sz="1800" b="0" dirty="0">
                          <a:solidFill>
                            <a:schemeClr val="bg1"/>
                          </a:solidFill>
                        </a:rPr>
                        <a:t>29 Feb 2016</a:t>
                      </a:r>
                    </a:p>
                  </a:txBody>
                  <a:tcPr marL="58615" marR="58615" marT="19050" marB="19050" anchor="ctr"/>
                </a:tc>
                <a:tc>
                  <a:txBody>
                    <a:bodyPr/>
                    <a:lstStyle/>
                    <a:p>
                      <a:pPr marL="0" algn="l" defTabSz="914400" rtl="0" eaLnBrk="1" latinLnBrk="0" hangingPunct="1"/>
                      <a:r>
                        <a:rPr lang="en-GB" sz="1800" b="0" kern="1200" baseline="0" noProof="0" dirty="0" smtClean="0">
                          <a:solidFill>
                            <a:schemeClr val="bg1"/>
                          </a:solidFill>
                          <a:latin typeface="+mn-lt"/>
                          <a:ea typeface="+mn-ea"/>
                          <a:cs typeface="+mn-cs"/>
                        </a:rPr>
                        <a:t>pending</a:t>
                      </a:r>
                      <a:endParaRPr lang="en-US" sz="1800" b="0" kern="1200" noProof="0" dirty="0" smtClean="0">
                        <a:solidFill>
                          <a:schemeClr val="bg1"/>
                        </a:solidFill>
                        <a:latin typeface="+mn-lt"/>
                        <a:ea typeface="+mn-ea"/>
                        <a:cs typeface="+mn-cs"/>
                      </a:endParaRPr>
                    </a:p>
                  </a:txBody>
                  <a:tcPr marL="112542" marR="112542" anchor="ctr"/>
                </a:tc>
                <a:extLst>
                  <a:ext uri="{0D108BD9-81ED-4DB2-BD59-A6C34878D82A}">
                    <a16:rowId xmlns:a16="http://schemas.microsoft.com/office/drawing/2014/main" val="3083248618"/>
                  </a:ext>
                </a:extLst>
              </a:tr>
            </a:tbl>
          </a:graphicData>
        </a:graphic>
      </p:graphicFrame>
    </p:spTree>
    <p:extLst>
      <p:ext uri="{BB962C8B-B14F-4D97-AF65-F5344CB8AC3E}">
        <p14:creationId xmlns:p14="http://schemas.microsoft.com/office/powerpoint/2010/main" val="3503932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4972</TotalTime>
  <Words>1352</Words>
  <Application>Microsoft Office PowerPoint</Application>
  <PresentationFormat>와이드스크린</PresentationFormat>
  <Paragraphs>180</Paragraphs>
  <Slides>18</Slides>
  <Notes>1</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18</vt:i4>
      </vt:variant>
    </vt:vector>
  </HeadingPairs>
  <TitlesOfParts>
    <vt:vector size="26" baseType="lpstr">
      <vt:lpstr>맑은 고딕</vt:lpstr>
      <vt:lpstr>Arial</vt:lpstr>
      <vt:lpstr>Calibri</vt:lpstr>
      <vt:lpstr>Helvetica</vt:lpstr>
      <vt:lpstr>Tahoma</vt:lpstr>
      <vt:lpstr>Times New Roman</vt:lpstr>
      <vt:lpstr>Wingdings</vt:lpstr>
      <vt:lpstr>Office Theme</vt:lpstr>
      <vt:lpstr>GRWG Summary Decisions, Actions, Recommendations</vt:lpstr>
      <vt:lpstr>Mini Conference</vt:lpstr>
      <vt:lpstr>Mini Conference</vt:lpstr>
      <vt:lpstr>Plenary(GPRC report)-1/3</vt:lpstr>
      <vt:lpstr>PowerPoint 프레젠테이션</vt:lpstr>
      <vt:lpstr>Plenary(GPRC report)-2/3</vt:lpstr>
      <vt:lpstr>Plenary(GPRC report)-3/3</vt:lpstr>
      <vt:lpstr>Plenary (WG report/Briefing)-1/2</vt:lpstr>
      <vt:lpstr>PowerPoint 프레젠테이션</vt:lpstr>
      <vt:lpstr>Plenary (WG report/Briefing)-2/2</vt:lpstr>
      <vt:lpstr>GRWG (UV-sub group)</vt:lpstr>
      <vt:lpstr>GRWG (MW-sub group)-1/2</vt:lpstr>
      <vt:lpstr>GRWG (MW-sub group)-2/2</vt:lpstr>
      <vt:lpstr>GRWG (IR-sub group)-1/3</vt:lpstr>
      <vt:lpstr>GRWG (IR-sub group)-2/3</vt:lpstr>
      <vt:lpstr>GRWG (IR-sub group)-3/3</vt:lpstr>
      <vt:lpstr>GRWG (VI/NIR-sub group)</vt:lpstr>
      <vt:lpstr>PowerPoint 프레젠테이션</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Dohyeong Kim</cp:lastModifiedBy>
  <cp:revision>1110</cp:revision>
  <cp:lastPrinted>2006-03-06T14:11:17Z</cp:lastPrinted>
  <dcterms:created xsi:type="dcterms:W3CDTF">1997-07-23T08:21:02Z</dcterms:created>
  <dcterms:modified xsi:type="dcterms:W3CDTF">2017-03-24T03:20:06Z</dcterms:modified>
</cp:coreProperties>
</file>