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rial Narrow" panose="020B0606020202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9433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095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lIns="93175" tIns="46575" rIns="93175" bIns="465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9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lIns="93175" tIns="46575" rIns="93175" bIns="465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04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lIns="93175" tIns="46575" rIns="93175" bIns="4657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01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lIns="93175" tIns="46575" rIns="93175" bIns="4657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99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lIns="93175" tIns="46575" rIns="93175" bIns="465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6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lIns="93175" tIns="46575" rIns="93175" bIns="465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78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lIns="93175" tIns="46575" rIns="93175" bIns="465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43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lIns="93175" tIns="46575" rIns="93175" bIns="465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63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lIns="93175" tIns="46575" rIns="93175" bIns="4657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31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703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lIns="93175" tIns="46575" rIns="93175" bIns="465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72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lIns="93175" tIns="46575" rIns="93175" bIns="465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4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lIns="93175" tIns="46575" rIns="93175" bIns="4657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28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lIns="93175" tIns="46575" rIns="93175" bIns="465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90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lIns="93175" tIns="46575" rIns="93175" bIns="465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42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lIns="93175" tIns="46575" rIns="93175" bIns="465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32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lIns="93175" tIns="46575" rIns="93175" bIns="465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63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lIns="93175" tIns="46575" rIns="93175" bIns="465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8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E6EBC"/>
              </a:buClr>
              <a:buFont typeface="Arial Narrow"/>
              <a:buNone/>
              <a:defRPr sz="4400" b="1" i="0" u="none" strike="noStrike" cap="none">
                <a:solidFill>
                  <a:srgbClr val="2E6EBC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9506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E6EBC"/>
              </a:buClr>
              <a:buFont typeface="Arial Narrow"/>
              <a:buNone/>
              <a:defRPr sz="4400" b="1" i="0" u="none" strike="noStrike" cap="none">
                <a:solidFill>
                  <a:srgbClr val="2E6EBC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05867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31859B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E6EBC"/>
              </a:buClr>
              <a:buFont typeface="Arial Narrow"/>
              <a:buNone/>
              <a:defRPr sz="4400" b="1" i="0" u="none" strike="noStrike" cap="none">
                <a:solidFill>
                  <a:srgbClr val="2E6EBC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05867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31859B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0" y="295075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2E6EBC"/>
              </a:buClr>
              <a:buFont typeface="Arial Narrow"/>
              <a:buNone/>
              <a:defRPr sz="4400" b="1" i="0" u="none" strike="noStrike" cap="none">
                <a:solidFill>
                  <a:srgbClr val="2E6EBC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05867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31859B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2E6EBC"/>
              </a:buClr>
              <a:buFont typeface="Arial Narrow"/>
              <a:buNone/>
              <a:defRPr sz="4000" b="1" i="0" u="none" strike="noStrike" cap="none">
                <a:solidFill>
                  <a:srgbClr val="2E6EBC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9506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E6EBC"/>
              </a:buClr>
              <a:buFont typeface="Arial Narrow"/>
              <a:buNone/>
              <a:defRPr sz="4400" b="1" i="0" u="none" strike="noStrike" cap="none">
                <a:solidFill>
                  <a:srgbClr val="2E6EBC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05867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31859B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05867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31859B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9506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E6EBC"/>
              </a:buClr>
              <a:buFont typeface="Arial Narrow"/>
              <a:buNone/>
              <a:defRPr sz="4400" b="1" i="0" u="none" strike="noStrike" cap="none">
                <a:solidFill>
                  <a:srgbClr val="2E6EBC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Font typeface="Arial"/>
              <a:buNone/>
              <a:defRPr sz="2400" b="1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31859B"/>
              </a:buClr>
              <a:buFont typeface="Arial"/>
              <a:buNone/>
              <a:defRPr sz="2000" b="1" i="0" u="none" strike="noStrike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3185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Font typeface="Arial"/>
              <a:buNone/>
              <a:defRPr sz="2400" b="1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31859B"/>
              </a:buClr>
              <a:buFont typeface="Arial"/>
              <a:buNone/>
              <a:defRPr sz="2000" b="1" i="0" u="none" strike="noStrike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3185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9506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E6EBC"/>
              </a:buClr>
              <a:buFont typeface="Arial Narrow"/>
              <a:buNone/>
              <a:defRPr sz="4400" b="1" i="0" u="none" strike="noStrike" cap="none">
                <a:solidFill>
                  <a:srgbClr val="2E6EBC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E6EBC"/>
              </a:buClr>
              <a:buFont typeface="Arial Narrow"/>
              <a:buNone/>
              <a:defRPr sz="2000" b="1" i="0" u="none" strike="noStrike" cap="none">
                <a:solidFill>
                  <a:srgbClr val="2E6EBC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05867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31859B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05867"/>
              </a:buClr>
              <a:buFont typeface="Arial"/>
              <a:buNone/>
              <a:defRPr sz="14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31859B"/>
              </a:buClr>
              <a:buFont typeface="Arial"/>
              <a:buNone/>
              <a:defRPr sz="1200" b="0" i="0" u="none" strike="noStrike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E6EBC"/>
              </a:buClr>
              <a:buFont typeface="Arial Narrow"/>
              <a:buNone/>
              <a:defRPr sz="2000" b="1" i="0" u="none" strike="noStrike" cap="none">
                <a:solidFill>
                  <a:srgbClr val="2E6EBC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05867"/>
              </a:buClr>
              <a:buFont typeface="Arial"/>
              <a:buNone/>
              <a:defRPr sz="32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31859B"/>
              </a:buClr>
              <a:buFont typeface="Arial"/>
              <a:buNone/>
              <a:defRPr sz="2800" b="0" i="0" u="none" strike="noStrike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05867"/>
              </a:buClr>
              <a:buFont typeface="Arial"/>
              <a:buNone/>
              <a:defRPr sz="14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31859B"/>
              </a:buClr>
              <a:buFont typeface="Arial"/>
              <a:buNone/>
              <a:defRPr sz="1200" b="0" i="0" u="none" strike="noStrike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32045"/>
          </a:xfrm>
          <a:prstGeom prst="rect">
            <a:avLst/>
          </a:prstGeom>
          <a:solidFill>
            <a:srgbClr val="2E6EB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730922" y="6572250"/>
            <a:ext cx="7677469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>
                <a:solidFill>
                  <a:srgbClr val="2E6EBC"/>
                </a:solidFill>
                <a:latin typeface="Calibri"/>
                <a:ea typeface="Calibri"/>
                <a:cs typeface="Calibri"/>
                <a:sym typeface="Calibri"/>
              </a:rPr>
              <a:t>NOAA National Centers for Environmental Information</a:t>
            </a:r>
          </a:p>
        </p:txBody>
      </p:sp>
      <p:sp>
        <p:nvSpPr>
          <p:cNvPr id="12" name="Shape 12"/>
          <p:cNvSpPr/>
          <p:nvPr/>
        </p:nvSpPr>
        <p:spPr>
          <a:xfrm>
            <a:off x="0" y="1547219"/>
            <a:ext cx="9144000" cy="5043588"/>
          </a:xfrm>
          <a:prstGeom prst="rect">
            <a:avLst/>
          </a:prstGeom>
          <a:solidFill>
            <a:srgbClr val="D8D8D8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0" y="393343"/>
            <a:ext cx="9144000" cy="1089415"/>
          </a:xfrm>
          <a:prstGeom prst="rect">
            <a:avLst/>
          </a:prstGeom>
          <a:solidFill>
            <a:srgbClr val="BFBFBF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9506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E6EBC"/>
              </a:buClr>
              <a:buFont typeface="Arial Narrow"/>
              <a:buNone/>
              <a:defRPr sz="4400" b="1" i="0" u="none" strike="noStrike" cap="none">
                <a:solidFill>
                  <a:srgbClr val="2E6EBC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05867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31859B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/>
          <p:nvPr/>
        </p:nvSpPr>
        <p:spPr>
          <a:xfrm>
            <a:off x="7010400" y="650768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600" b="0" u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20881" y="6326628"/>
            <a:ext cx="519079" cy="5173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l="1060" t="2273" r="765" b="1793"/>
          <a:stretch/>
        </p:blipFill>
        <p:spPr>
          <a:xfrm>
            <a:off x="0" y="678999"/>
            <a:ext cx="9144000" cy="357105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3" name="Shape 93"/>
          <p:cNvSpPr/>
          <p:nvPr/>
        </p:nvSpPr>
        <p:spPr>
          <a:xfrm>
            <a:off x="0" y="2054458"/>
            <a:ext cx="9144000" cy="2233880"/>
          </a:xfrm>
          <a:prstGeom prst="rect">
            <a:avLst/>
          </a:prstGeom>
          <a:solidFill>
            <a:srgbClr val="7F7F7F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0" y="4387296"/>
            <a:ext cx="9144000" cy="2280695"/>
          </a:xfrm>
          <a:prstGeom prst="rect">
            <a:avLst/>
          </a:prstGeom>
          <a:solidFill>
            <a:srgbClr val="D8D8D8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212641" y="6392910"/>
            <a:ext cx="8053447" cy="4138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ct val="25000"/>
              <a:buFont typeface="Arial"/>
              <a:buNone/>
            </a:pPr>
            <a:r>
              <a:rPr lang="en-US" sz="1400">
                <a:solidFill>
                  <a:srgbClr val="9B9DA0"/>
                </a:solidFill>
                <a:latin typeface="Arial Narrow"/>
                <a:ea typeface="Arial Narrow"/>
                <a:cs typeface="Arial Narrow"/>
                <a:sym typeface="Arial Narrow"/>
              </a:rPr>
              <a:t>March</a:t>
            </a:r>
            <a:r>
              <a:rPr lang="en-US" sz="1400" b="0" i="0" u="none" strike="noStrike" cap="none">
                <a:solidFill>
                  <a:srgbClr val="9B9DA0"/>
                </a:solidFill>
                <a:latin typeface="Arial Narrow"/>
                <a:ea typeface="Arial Narrow"/>
                <a:cs typeface="Arial Narrow"/>
                <a:sym typeface="Arial Narrow"/>
              </a:rPr>
              <a:t> 201</a:t>
            </a:r>
            <a:r>
              <a:rPr lang="en-US" sz="1400">
                <a:solidFill>
                  <a:srgbClr val="9B9DA0"/>
                </a:solidFill>
                <a:latin typeface="Arial Narrow"/>
                <a:ea typeface="Arial Narrow"/>
                <a:cs typeface="Arial Narrow"/>
                <a:sym typeface="Arial Narrow"/>
              </a:rPr>
              <a:t>7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346982" y="2405793"/>
            <a:ext cx="9144000" cy="2173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ISCCP and GSICS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i="1">
                <a:solidFill>
                  <a:schemeClr val="lt1"/>
                </a:solidFill>
              </a:rPr>
              <a:t>Future collaborations between GSICS and the ISCCP project</a:t>
            </a:r>
          </a:p>
        </p:txBody>
      </p:sp>
      <p:sp>
        <p:nvSpPr>
          <p:cNvPr id="97" name="Shape 97"/>
          <p:cNvSpPr/>
          <p:nvPr/>
        </p:nvSpPr>
        <p:spPr>
          <a:xfrm>
            <a:off x="0" y="0"/>
            <a:ext cx="9144000" cy="633469"/>
          </a:xfrm>
          <a:prstGeom prst="rect">
            <a:avLst/>
          </a:prstGeom>
          <a:solidFill>
            <a:srgbClr val="2E6EB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336466" y="2232950"/>
            <a:ext cx="6016830" cy="235527"/>
          </a:xfrm>
          <a:prstGeom prst="rect">
            <a:avLst/>
          </a:prstGeom>
          <a:solidFill>
            <a:srgbClr val="2E6EB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336466" y="2580789"/>
            <a:ext cx="6579917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NOAA/NCEI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369128" y="5159239"/>
            <a:ext cx="5512200" cy="10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Ken Knapp (&amp; ISCCP Team)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Meteorologist, </a:t>
            </a:r>
            <a:br>
              <a:rPr lang="en-US" sz="160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NOAA National Centers for Environmental Information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2182" y="4415687"/>
            <a:ext cx="1222500" cy="12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377041" y="6406382"/>
            <a:ext cx="8389916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rgbClr val="80AECC"/>
                </a:solidFill>
                <a:latin typeface="Arial Narrow"/>
                <a:ea typeface="Arial Narrow"/>
                <a:cs typeface="Arial Narrow"/>
                <a:sym typeface="Arial Narrow"/>
              </a:rPr>
              <a:t>National Oceanic and Atmospheric Administration  |  National Centers for Environmental Information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0" y="295075"/>
            <a:ext cx="86868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ISCCP Calibration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0" y="295075"/>
            <a:ext cx="86868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ISCCP Calibration: Use the Earth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-US"/>
              <a:t>ISCCP uses the Earth as its calibration reference.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5475" y="2729049"/>
            <a:ext cx="5792599" cy="362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0" y="295075"/>
            <a:ext cx="86868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/>
              <a:t>ISCCP Calibration: 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-US"/>
              <a:t>Use the Earth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6700" y="487575"/>
            <a:ext cx="2994900" cy="18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469500"/>
            <a:ext cx="2994900" cy="1871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8355" y="2469500"/>
            <a:ext cx="2994885" cy="18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6697" y="2469487"/>
            <a:ext cx="2994899" cy="187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" y="4388509"/>
            <a:ext cx="2994900" cy="187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98347" y="4388500"/>
            <a:ext cx="2994900" cy="1871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96687" y="4388500"/>
            <a:ext cx="2994919" cy="187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0" y="295075"/>
            <a:ext cx="8985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ISCCP Calibration: Current capability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Replicate original ISCCP</a:t>
            </a:r>
            <a:br>
              <a:rPr lang="en-US"/>
            </a:br>
            <a:endParaRPr lang="en-US"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Use heritage process to calibrate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0" y="295075"/>
            <a:ext cx="86868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ISCCP Calibration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1575400" y="1600200"/>
            <a:ext cx="71115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Nominal (NOM)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Calibration from the satellite provider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Pre-launch calibration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Normal (NORM)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Inter-satellite normalization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Absolute (ABS)</a:t>
            </a:r>
          </a:p>
          <a:p>
            <a:pPr marL="914400" lvl="1" indent="-228600">
              <a:spcBef>
                <a:spcPts val="0"/>
              </a:spcBef>
            </a:pPr>
            <a:r>
              <a:rPr lang="en-US"/>
              <a:t>Temporally stable 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 l="2808" t="15812" r="53654" b="51503"/>
          <a:stretch/>
        </p:blipFill>
        <p:spPr>
          <a:xfrm>
            <a:off x="0" y="1633400"/>
            <a:ext cx="1575399" cy="82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l="6057" t="61744" r="56410" b="9012"/>
          <a:stretch/>
        </p:blipFill>
        <p:spPr>
          <a:xfrm>
            <a:off x="0" y="2949224"/>
            <a:ext cx="1517874" cy="82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l="52536" t="61449" r="10834" b="9307"/>
          <a:stretch/>
        </p:blipFill>
        <p:spPr>
          <a:xfrm>
            <a:off x="0" y="3911200"/>
            <a:ext cx="1517874" cy="846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0" y="295075"/>
            <a:ext cx="86868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What are we calibrating?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POES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AVHRR GAC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GEO - </a:t>
            </a:r>
            <a:r>
              <a:rPr lang="en-US" u="sng"/>
              <a:t>B1U</a:t>
            </a:r>
            <a:r>
              <a:rPr lang="en-US"/>
              <a:t> data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All meteorological GEO satellites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GOES 4-15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GMS 1-5, MTS 1R-2, HIM-8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MET 2-10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FY2</a:t>
            </a:r>
          </a:p>
          <a:p>
            <a:pPr marL="914400" lvl="1" indent="-228600">
              <a:spcBef>
                <a:spcPts val="0"/>
              </a:spcBef>
            </a:pPr>
            <a:r>
              <a:rPr lang="en-US"/>
              <a:t>30 GEOs in all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0" y="295075"/>
            <a:ext cx="86868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ISCCP Calibration:Process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AVHRR/GAC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-US" sz="2400"/>
              <a:t>Monitor VIS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-US" sz="2400"/>
              <a:t>Monitor IR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-US" sz="2400"/>
              <a:t>Absolute calibration tied back to NOAA-9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-US"/>
              <a:t>IR - 10</a:t>
            </a:r>
            <a:r>
              <a:rPr lang="en-US" baseline="30000"/>
              <a:t>th</a:t>
            </a:r>
            <a:r>
              <a:rPr lang="en-US"/>
              <a:t> and 90</a:t>
            </a:r>
            <a:r>
              <a:rPr lang="en-US" baseline="30000"/>
              <a:t>th</a:t>
            </a:r>
            <a:r>
              <a:rPr lang="en-US"/>
              <a:t> percentiles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-US"/>
              <a:t>VIS - 28 Earth targets (various surface types)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LEO/GEO normalization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-US" sz="2400"/>
              <a:t>Collocation comparisons - IR &amp; VIS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Comparison of retrieved properties: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-US" sz="2400"/>
              <a:t>IR: Sfc. Temp &amp; Cloud Temp.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-US" sz="2400"/>
              <a:t>VIS: Sfc. Reflectance &amp; Cloud Opt. Depth</a:t>
            </a:r>
          </a:p>
          <a:p>
            <a:pPr marL="914400" lvl="1" indent="-381000">
              <a:spcBef>
                <a:spcPts val="0"/>
              </a:spcBef>
              <a:buSzPct val="100000"/>
            </a:pPr>
            <a:r>
              <a:rPr lang="en-US" sz="2400"/>
              <a:t>Adjust calibration if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0" y="295075"/>
            <a:ext cx="86868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ISCCP Future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0" y="295075"/>
            <a:ext cx="86868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ISCCP Future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GOES 16, Himawari-8, others?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JPSS/VIIRS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Indian Ocean GEO replacement?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How and what to incorporate from GSICS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0" y="295075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rgbClr val="2E6EBC"/>
              </a:buClr>
              <a:buSzPct val="25000"/>
              <a:buFont typeface="Arial Narrow"/>
              <a:buNone/>
            </a:pPr>
            <a:r>
              <a:rPr lang="en-US"/>
              <a:t>ISCCP Discussion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ct val="100000"/>
              <a:buFont typeface="Arial"/>
            </a:pPr>
            <a:r>
              <a:rPr lang="en-US"/>
              <a:t>ISCCP and GSICS Calibration(s)?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ISCCP and the GEO Ring?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Can calibration be divorced from algorithms?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ISCCP’s final check is on retrieval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Know your users/uses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Start with the end in mind.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295075"/>
            <a:ext cx="86868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Overview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ISCCP Reprocessing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Plans, Status,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ISCCP Calibration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Visible, IR Window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ISCCP Future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0" y="295075"/>
            <a:ext cx="86868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ISCCP History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52884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buNone/>
            </a:pPr>
            <a:endParaRPr sz="1800"/>
          </a:p>
          <a:p>
            <a:pPr marL="0" lvl="0" indent="0" algn="r" rtl="0">
              <a:spcBef>
                <a:spcPts val="0"/>
              </a:spcBef>
              <a:buNone/>
            </a:pPr>
            <a:r>
              <a:rPr lang="en-US" sz="1800"/>
              <a:t>Data collection for 5-year project begins</a:t>
            </a:r>
          </a:p>
          <a:p>
            <a:pPr marL="0" lvl="0" indent="0" algn="r" rtl="0">
              <a:spcBef>
                <a:spcPts val="0"/>
              </a:spcBef>
              <a:buNone/>
            </a:pPr>
            <a:r>
              <a:rPr lang="en-US" sz="1800"/>
              <a:t>Release of first set of cloud products (C)</a:t>
            </a:r>
          </a:p>
          <a:p>
            <a:pPr marL="0" lvl="0" indent="0" algn="r" rtl="0">
              <a:spcBef>
                <a:spcPts val="0"/>
              </a:spcBef>
              <a:buNone/>
            </a:pPr>
            <a:r>
              <a:rPr lang="en-US" sz="1400"/>
              <a:t/>
            </a:r>
            <a:br>
              <a:rPr lang="en-US" sz="1400"/>
            </a:br>
            <a:r>
              <a:rPr lang="en-US" sz="1800"/>
              <a:t>Pinatubo causes a pause </a:t>
            </a:r>
          </a:p>
          <a:p>
            <a:pPr marL="0" lvl="0" indent="0" algn="r" rtl="0">
              <a:spcBef>
                <a:spcPts val="0"/>
              </a:spcBef>
              <a:buNone/>
            </a:pPr>
            <a:r>
              <a:rPr lang="en-US" sz="1800"/>
              <a:t>New cloud products developed (D)</a:t>
            </a:r>
          </a:p>
          <a:p>
            <a:pPr marL="0" lvl="0" indent="0" algn="r" rtl="0">
              <a:spcBef>
                <a:spcPts val="0"/>
              </a:spcBef>
              <a:buNone/>
            </a:pPr>
            <a:r>
              <a:rPr lang="en-US" sz="2400"/>
              <a:t/>
            </a:r>
            <a:br>
              <a:rPr lang="en-US" sz="24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>B1 data rescue began</a:t>
            </a:r>
          </a:p>
          <a:p>
            <a:pPr marL="0" lvl="0" indent="0" algn="r" rtl="0">
              <a:spcBef>
                <a:spcPts val="0"/>
              </a:spcBef>
              <a:buNone/>
            </a:pPr>
            <a:endParaRPr sz="1200"/>
          </a:p>
          <a:p>
            <a:pPr marL="0" lvl="0" indent="0" algn="r" rtl="0">
              <a:spcBef>
                <a:spcPts val="0"/>
              </a:spcBef>
              <a:buNone/>
            </a:pPr>
            <a:r>
              <a:rPr lang="en-US" sz="1200"/>
              <a:t/>
            </a:r>
            <a:br>
              <a:rPr lang="en-US" sz="1200"/>
            </a:br>
            <a:r>
              <a:rPr lang="en-US" sz="1800"/>
              <a:t>Last year processed for ISCCP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l="7103" t="8174" r="14057" b="6849"/>
          <a:stretch/>
        </p:blipFill>
        <p:spPr>
          <a:xfrm>
            <a:off x="5528875" y="502174"/>
            <a:ext cx="3484075" cy="60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0" y="295075"/>
            <a:ext cx="86868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ISCCP Processing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l="15580" t="22408" r="13757" b="12601"/>
          <a:stretch/>
        </p:blipFill>
        <p:spPr>
          <a:xfrm>
            <a:off x="264725" y="1524000"/>
            <a:ext cx="8622350" cy="47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0" y="295075"/>
            <a:ext cx="86868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History is repeating: 1982 and 2017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5572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ISCCP designated SPCs to produce B1/B2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-US" sz="2400"/>
              <a:t>SPCs could develop products for B1/B2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-US" sz="2400"/>
              <a:t>Full resolution was too much for most users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ISCCP GPC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-US" sz="2400"/>
              <a:t>Merged B2 data globally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-US" sz="2400"/>
              <a:t>Created merged global products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Similar problems being discussed here...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-US" sz="2400"/>
              <a:t>Provide adjustments or Level 1B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-US" sz="2400"/>
              <a:t>What do Agencies provide vs. GSICS/IOGEO?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0" y="295075"/>
            <a:ext cx="86868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ISCCP Reprocessing: Improvements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6550" rtl="0">
              <a:spcBef>
                <a:spcPts val="0"/>
              </a:spcBef>
              <a:buSzPct val="100000"/>
            </a:pPr>
            <a:r>
              <a:rPr lang="en-US" sz="1700"/>
              <a:t>New satellite data inputs</a:t>
            </a:r>
          </a:p>
          <a:p>
            <a:pPr marL="914400" lvl="1" indent="-336550" rtl="0">
              <a:spcBef>
                <a:spcPts val="0"/>
              </a:spcBef>
              <a:buSzPct val="100000"/>
            </a:pPr>
            <a:r>
              <a:rPr lang="en-US" sz="1700"/>
              <a:t>Using full resolution AVHRR GAC data (moved to 4 km data from 32 km)</a:t>
            </a:r>
          </a:p>
          <a:p>
            <a:pPr marL="914400" lvl="1" indent="-336550" rtl="0">
              <a:spcBef>
                <a:spcPts val="0"/>
              </a:spcBef>
              <a:buSzPct val="100000"/>
            </a:pPr>
            <a:r>
              <a:rPr lang="en-US" sz="1700"/>
              <a:t>Using ISCCP B1 data (moved to 10 km data from 30 km).</a:t>
            </a:r>
          </a:p>
          <a:p>
            <a:pPr marL="457200" lvl="0" indent="-336550" rtl="0">
              <a:spcBef>
                <a:spcPts val="0"/>
              </a:spcBef>
              <a:buSzPct val="100000"/>
            </a:pPr>
            <a:r>
              <a:rPr lang="en-US" sz="1700"/>
              <a:t>New resolution</a:t>
            </a:r>
          </a:p>
          <a:p>
            <a:pPr marL="914400" lvl="1" indent="-336550" rtl="0">
              <a:spcBef>
                <a:spcPts val="0"/>
              </a:spcBef>
              <a:buSzPct val="100000"/>
            </a:pPr>
            <a:r>
              <a:rPr lang="en-US" sz="1700"/>
              <a:t>Higher resolution inputs allow 1 deg products (previously, 2½ degree)</a:t>
            </a:r>
          </a:p>
          <a:p>
            <a:pPr marL="457200" lvl="0" indent="-336550" rtl="0">
              <a:spcBef>
                <a:spcPts val="0"/>
              </a:spcBef>
              <a:buSzPct val="100000"/>
            </a:pPr>
            <a:r>
              <a:rPr lang="en-US" sz="1700"/>
              <a:t>New products</a:t>
            </a:r>
          </a:p>
          <a:p>
            <a:pPr marL="914400" lvl="1" indent="-336550" rtl="0">
              <a:spcBef>
                <a:spcPts val="0"/>
              </a:spcBef>
              <a:buSzPct val="100000"/>
            </a:pPr>
            <a:r>
              <a:rPr lang="en-US" sz="1700"/>
              <a:t>ISCCP HXG - 10 km global merged product (radiances, cloud flag, cloud parameters)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475" y="3995250"/>
            <a:ext cx="6912475" cy="22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0" y="295075"/>
            <a:ext cx="86868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ISCCP Reprocessing: New Types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dirty="0"/>
              <a:t>DX        HXS  	</a:t>
            </a:r>
            <a:r>
              <a:rPr lang="en-US" sz="2400" dirty="0">
                <a:solidFill>
                  <a:srgbClr val="FF00FF"/>
                </a:solidFill>
              </a:rPr>
              <a:t>H</a:t>
            </a:r>
            <a:r>
              <a:rPr lang="en-US" sz="2400" dirty="0"/>
              <a:t>i-res, </a:t>
            </a:r>
            <a:r>
              <a:rPr lang="en-US" sz="2400" dirty="0" err="1"/>
              <a:t>pi</a:t>
            </a:r>
            <a:r>
              <a:rPr lang="en-US" sz="2400" dirty="0" err="1">
                <a:solidFill>
                  <a:srgbClr val="FF00FF"/>
                </a:solidFill>
              </a:rPr>
              <a:t>X</a:t>
            </a:r>
            <a:r>
              <a:rPr lang="en-US" sz="2400" dirty="0" err="1"/>
              <a:t>el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FF"/>
                </a:solidFill>
              </a:rPr>
              <a:t>S</a:t>
            </a:r>
            <a:r>
              <a:rPr lang="en-US" sz="2400" dirty="0"/>
              <a:t>ingle-sat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dirty="0"/>
              <a:t>             HXG  	</a:t>
            </a:r>
            <a:r>
              <a:rPr lang="en-US" sz="2400" dirty="0">
                <a:solidFill>
                  <a:srgbClr val="FF00FF"/>
                </a:solidFill>
              </a:rPr>
              <a:t>H</a:t>
            </a:r>
            <a:r>
              <a:rPr lang="en-US" sz="2400" dirty="0"/>
              <a:t>i-res, </a:t>
            </a:r>
            <a:r>
              <a:rPr lang="en-US" sz="2400" dirty="0" err="1"/>
              <a:t>pi</a:t>
            </a:r>
            <a:r>
              <a:rPr lang="en-US" sz="2400" dirty="0" err="1">
                <a:solidFill>
                  <a:srgbClr val="FF00FF"/>
                </a:solidFill>
              </a:rPr>
              <a:t>X</a:t>
            </a:r>
            <a:r>
              <a:rPr lang="en-US" sz="2400" dirty="0" err="1"/>
              <a:t>el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FF"/>
                </a:solidFill>
              </a:rPr>
              <a:t>G</a:t>
            </a:r>
            <a:r>
              <a:rPr lang="en-US" sz="2400" dirty="0"/>
              <a:t>lobal </a:t>
            </a:r>
            <a:r>
              <a:rPr lang="en-US" sz="2400" i="1" dirty="0"/>
              <a:t>(new product)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dirty="0"/>
              <a:t>DS        HGS  	</a:t>
            </a:r>
            <a:r>
              <a:rPr lang="en-US" sz="2400" dirty="0">
                <a:solidFill>
                  <a:srgbClr val="FF00FF"/>
                </a:solidFill>
              </a:rPr>
              <a:t>H</a:t>
            </a:r>
            <a:r>
              <a:rPr lang="en-US" sz="2400" dirty="0"/>
              <a:t>i-res, </a:t>
            </a:r>
            <a:r>
              <a:rPr lang="en-US" sz="2400" dirty="0">
                <a:solidFill>
                  <a:srgbClr val="FF00FF"/>
                </a:solidFill>
              </a:rPr>
              <a:t>G</a:t>
            </a:r>
            <a:r>
              <a:rPr lang="en-US" sz="2400" dirty="0"/>
              <a:t>ridded, </a:t>
            </a:r>
            <a:r>
              <a:rPr lang="en-US" sz="2400" dirty="0">
                <a:solidFill>
                  <a:srgbClr val="FF00FF"/>
                </a:solidFill>
              </a:rPr>
              <a:t>S</a:t>
            </a:r>
            <a:r>
              <a:rPr lang="en-US" sz="2400" dirty="0"/>
              <a:t>ingle-sat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dirty="0"/>
              <a:t>D1        HGG  	</a:t>
            </a:r>
            <a:r>
              <a:rPr lang="en-US" sz="2400" dirty="0">
                <a:solidFill>
                  <a:srgbClr val="FF00FF"/>
                </a:solidFill>
              </a:rPr>
              <a:t>H</a:t>
            </a:r>
            <a:r>
              <a:rPr lang="en-US" sz="2400" dirty="0"/>
              <a:t>i-res, </a:t>
            </a:r>
            <a:r>
              <a:rPr lang="en-US" sz="2400" dirty="0">
                <a:solidFill>
                  <a:srgbClr val="FF00FF"/>
                </a:solidFill>
              </a:rPr>
              <a:t>G</a:t>
            </a:r>
            <a:r>
              <a:rPr lang="en-US" sz="2400" dirty="0"/>
              <a:t>ridded, </a:t>
            </a:r>
            <a:r>
              <a:rPr lang="en-US" sz="2400" dirty="0">
                <a:solidFill>
                  <a:srgbClr val="FF00FF"/>
                </a:solidFill>
              </a:rPr>
              <a:t>G</a:t>
            </a:r>
            <a:r>
              <a:rPr lang="en-US" sz="2400" dirty="0"/>
              <a:t>lobal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dirty="0"/>
              <a:t>D2        HGH  	</a:t>
            </a:r>
            <a:r>
              <a:rPr lang="en-US" sz="2400" dirty="0">
                <a:solidFill>
                  <a:srgbClr val="FF00FF"/>
                </a:solidFill>
              </a:rPr>
              <a:t>H</a:t>
            </a:r>
            <a:r>
              <a:rPr lang="en-US" sz="2400" dirty="0"/>
              <a:t>i-res, </a:t>
            </a:r>
            <a:r>
              <a:rPr lang="en-US" sz="2400" dirty="0">
                <a:solidFill>
                  <a:srgbClr val="FF00FF"/>
                </a:solidFill>
              </a:rPr>
              <a:t>G</a:t>
            </a:r>
            <a:r>
              <a:rPr lang="en-US" sz="2400" dirty="0"/>
              <a:t>ridded, </a:t>
            </a:r>
            <a:r>
              <a:rPr lang="en-US" sz="2400" dirty="0">
                <a:solidFill>
                  <a:srgbClr val="FF00FF"/>
                </a:solidFill>
              </a:rPr>
              <a:t>H</a:t>
            </a:r>
            <a:r>
              <a:rPr lang="en-US" sz="2400" dirty="0"/>
              <a:t>ourly-monthly mean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dirty="0"/>
              <a:t>D3        HGM  	</a:t>
            </a:r>
            <a:r>
              <a:rPr lang="en-US" sz="2400" dirty="0">
                <a:solidFill>
                  <a:srgbClr val="FF00FF"/>
                </a:solidFill>
              </a:rPr>
              <a:t>H</a:t>
            </a:r>
            <a:r>
              <a:rPr lang="en-US" sz="2400" dirty="0"/>
              <a:t>i-res, </a:t>
            </a:r>
            <a:r>
              <a:rPr lang="en-US" sz="2400" dirty="0">
                <a:solidFill>
                  <a:srgbClr val="FF00FF"/>
                </a:solidFill>
              </a:rPr>
              <a:t>G</a:t>
            </a:r>
            <a:r>
              <a:rPr lang="en-US" sz="2400" dirty="0"/>
              <a:t>ridded, </a:t>
            </a:r>
            <a:r>
              <a:rPr lang="en-US" sz="2400" dirty="0">
                <a:solidFill>
                  <a:srgbClr val="FF00FF"/>
                </a:solidFill>
              </a:rPr>
              <a:t>M</a:t>
            </a:r>
            <a:r>
              <a:rPr lang="en-US" sz="2400" dirty="0"/>
              <a:t>onthly mean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 dirty="0"/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148" name="Shape 148"/>
          <p:cNvSpPr/>
          <p:nvPr/>
        </p:nvSpPr>
        <p:spPr>
          <a:xfrm>
            <a:off x="1250475" y="1887525"/>
            <a:ext cx="464100" cy="1731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1236827" y="2902032"/>
            <a:ext cx="464100" cy="1731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1250475" y="3214725"/>
            <a:ext cx="464100" cy="1731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1250475" y="3670875"/>
            <a:ext cx="464100" cy="1731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1264123" y="2500529"/>
            <a:ext cx="464100" cy="1731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7534350" y="2180970"/>
            <a:ext cx="1609500" cy="5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US" sz="1800" i="1">
                <a:solidFill>
                  <a:srgbClr val="0000FF"/>
                </a:solidFill>
              </a:rPr>
              <a:t>GridSat-like</a:t>
            </a:r>
          </a:p>
        </p:txBody>
      </p:sp>
      <p:sp>
        <p:nvSpPr>
          <p:cNvPr id="154" name="Shape 154"/>
          <p:cNvSpPr/>
          <p:nvPr/>
        </p:nvSpPr>
        <p:spPr>
          <a:xfrm>
            <a:off x="7510775" y="2375125"/>
            <a:ext cx="283200" cy="94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l="13468" r="35104"/>
          <a:stretch/>
        </p:blipFill>
        <p:spPr>
          <a:xfrm>
            <a:off x="0" y="1562675"/>
            <a:ext cx="2723250" cy="529532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95069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ISCCP Reprocessing: New Types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l="15300" t="35998" r="11977" b="10046"/>
          <a:stretch/>
        </p:blipFill>
        <p:spPr>
          <a:xfrm>
            <a:off x="5553899" y="4929200"/>
            <a:ext cx="3505725" cy="157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6934750" y="4633375"/>
            <a:ext cx="744000" cy="51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HGM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 l="15300" t="35998" r="11977" b="10046"/>
          <a:stretch/>
        </p:blipFill>
        <p:spPr>
          <a:xfrm>
            <a:off x="1563874" y="4744050"/>
            <a:ext cx="3505725" cy="157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 l="15300" t="35998" r="11977" b="10046"/>
          <a:stretch/>
        </p:blipFill>
        <p:spPr>
          <a:xfrm>
            <a:off x="1723974" y="4888800"/>
            <a:ext cx="3505725" cy="157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 l="15300" t="35998" r="11977" b="10046"/>
          <a:stretch/>
        </p:blipFill>
        <p:spPr>
          <a:xfrm>
            <a:off x="1945399" y="5056550"/>
            <a:ext cx="3505725" cy="157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3040784" y="4413800"/>
            <a:ext cx="1634099" cy="51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HGH (8x monthly)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423350" y="1204248"/>
            <a:ext cx="1634100" cy="3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HXS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3740812" y="1204254"/>
            <a:ext cx="1634100" cy="3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HXG</a:t>
            </a: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5">
            <a:alphaModFix/>
          </a:blip>
          <a:srcRect l="2174" t="9163" r="37083" b="33526"/>
          <a:stretch/>
        </p:blipFill>
        <p:spPr>
          <a:xfrm>
            <a:off x="6367049" y="2973150"/>
            <a:ext cx="2776949" cy="140707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4745312" y="3415092"/>
            <a:ext cx="1634100" cy="3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/>
              <a:t>HGG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/>
              <a:t>(240x monthly)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6">
            <a:alphaModFix/>
          </a:blip>
          <a:srcRect l="2449" t="10679" r="37218" b="33376"/>
          <a:stretch/>
        </p:blipFill>
        <p:spPr>
          <a:xfrm>
            <a:off x="6367049" y="1562674"/>
            <a:ext cx="2776950" cy="138282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6938462" y="1204257"/>
            <a:ext cx="1634100" cy="3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HGS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7">
            <a:alphaModFix/>
          </a:blip>
          <a:srcRect l="2007" t="20578" r="15721" b="20760"/>
          <a:stretch/>
        </p:blipFill>
        <p:spPr>
          <a:xfrm>
            <a:off x="2723249" y="1562675"/>
            <a:ext cx="3643799" cy="1808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0" y="295075"/>
            <a:ext cx="86868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ISCCP Reprocessing: Schedule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u="sng"/>
              <a:t>Phase I	</a:t>
            </a:r>
            <a:r>
              <a:rPr lang="en-US" sz="2400"/>
              <a:t>											</a:t>
            </a:r>
          </a:p>
          <a:p>
            <a:pPr marL="800100" lvl="0" indent="-139700" rtl="0">
              <a:spcBef>
                <a:spcPts val="0"/>
              </a:spcBef>
              <a:buNone/>
            </a:pPr>
            <a:r>
              <a:rPr lang="en-US" sz="2400" b="1"/>
              <a:t>Base Period</a:t>
            </a:r>
            <a:r>
              <a:rPr lang="en-US" sz="2400"/>
              <a:t> [7/1983 - 12/2009]	</a:t>
            </a:r>
          </a:p>
          <a:p>
            <a:pPr marL="800100" lvl="0" indent="-20955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May 2017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u="sng"/>
              <a:t>Phase II</a:t>
            </a:r>
            <a:r>
              <a:rPr lang="en-US" sz="2400"/>
              <a:t>												</a:t>
            </a:r>
          </a:p>
          <a:p>
            <a:pPr marL="800100" lvl="0" indent="-139700" rtl="0">
              <a:spcBef>
                <a:spcPts val="0"/>
              </a:spcBef>
              <a:buNone/>
            </a:pPr>
            <a:r>
              <a:rPr lang="en-US" sz="2400" b="1"/>
              <a:t>Extended Period</a:t>
            </a:r>
            <a:r>
              <a:rPr lang="en-US" sz="2400"/>
              <a:t>  [1/1982-6/1983 and 1/2010-6/2015]</a:t>
            </a:r>
          </a:p>
          <a:p>
            <a:pPr marL="800100" lvl="0" indent="-139700" rtl="0">
              <a:spcBef>
                <a:spcPts val="0"/>
              </a:spcBef>
              <a:buNone/>
            </a:pPr>
            <a:r>
              <a:rPr lang="en-US" sz="2400">
                <a:solidFill>
                  <a:srgbClr val="0000FF"/>
                </a:solidFill>
              </a:rPr>
              <a:t>Aug 2017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u="sng"/>
              <a:t>Phase III</a:t>
            </a:r>
            <a:r>
              <a:rPr lang="en-US" sz="2400"/>
              <a:t>											</a:t>
            </a:r>
          </a:p>
          <a:p>
            <a:pPr marL="800100" lvl="0" indent="-139700" rtl="0">
              <a:spcBef>
                <a:spcPts val="0"/>
              </a:spcBef>
              <a:buNone/>
            </a:pPr>
            <a:r>
              <a:rPr lang="en-US" sz="2400" b="1"/>
              <a:t>Routine Updates</a:t>
            </a:r>
            <a:r>
              <a:rPr lang="en-US" sz="2400"/>
              <a:t> [ 6/2015 - ’present’] 					</a:t>
            </a:r>
          </a:p>
          <a:p>
            <a:pPr marL="800100" lvl="0" indent="-20955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2018?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462</Words>
  <Application>Microsoft Office PowerPoint</Application>
  <PresentationFormat>On-screen Show (4:3)</PresentationFormat>
  <Paragraphs>141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Arial Narrow</vt:lpstr>
      <vt:lpstr>Arial</vt:lpstr>
      <vt:lpstr>Office Theme</vt:lpstr>
      <vt:lpstr>PowerPoint Presentation</vt:lpstr>
      <vt:lpstr>Overview</vt:lpstr>
      <vt:lpstr>ISCCP History</vt:lpstr>
      <vt:lpstr>ISCCP Processing</vt:lpstr>
      <vt:lpstr>History is repeating: 1982 and 2017</vt:lpstr>
      <vt:lpstr>ISCCP Reprocessing: Improvements</vt:lpstr>
      <vt:lpstr>ISCCP Reprocessing: New Types</vt:lpstr>
      <vt:lpstr>ISCCP Reprocessing: New Types</vt:lpstr>
      <vt:lpstr>ISCCP Reprocessing: Schedule</vt:lpstr>
      <vt:lpstr>ISCCP Calibration</vt:lpstr>
      <vt:lpstr>ISCCP Calibration: Use the Earth</vt:lpstr>
      <vt:lpstr>ISCCP Calibration:  Use the Earth</vt:lpstr>
      <vt:lpstr>ISCCP Calibration: Current capability</vt:lpstr>
      <vt:lpstr>ISCCP Calibration</vt:lpstr>
      <vt:lpstr>What are we calibrating?</vt:lpstr>
      <vt:lpstr>ISCCP Calibration:Process</vt:lpstr>
      <vt:lpstr>ISCCP Future</vt:lpstr>
      <vt:lpstr>ISCCP Future</vt:lpstr>
      <vt:lpstr>ISCCP 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Knapp</dc:creator>
  <cp:lastModifiedBy>Ken Knapp</cp:lastModifiedBy>
  <cp:revision>2</cp:revision>
  <dcterms:modified xsi:type="dcterms:W3CDTF">2017-03-22T19:12:38Z</dcterms:modified>
</cp:coreProperties>
</file>