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647" r:id="rId2"/>
    <p:sldId id="649" r:id="rId3"/>
    <p:sldId id="692" r:id="rId4"/>
    <p:sldId id="690" r:id="rId5"/>
    <p:sldId id="694" r:id="rId6"/>
    <p:sldId id="693" r:id="rId7"/>
    <p:sldId id="691" r:id="rId8"/>
    <p:sldId id="655" r:id="rId9"/>
    <p:sldId id="685" r:id="rId10"/>
    <p:sldId id="686" r:id="rId11"/>
    <p:sldId id="687" r:id="rId12"/>
    <p:sldId id="688" r:id="rId13"/>
    <p:sldId id="697" r:id="rId14"/>
    <p:sldId id="696" r:id="rId1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00FF"/>
    <a:srgbClr val="00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53" autoAdjust="0"/>
    <p:restoredTop sz="94660"/>
  </p:normalViewPr>
  <p:slideViewPr>
    <p:cSldViewPr snapToGrid="0">
      <p:cViewPr varScale="1">
        <p:scale>
          <a:sx n="77" d="100"/>
          <a:sy n="77" d="100"/>
        </p:scale>
        <p:origin x="-90" y="-4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390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E2980F-552B-4A1A-B9B6-FA6C23A3AF4C}" type="doc">
      <dgm:prSet loTypeId="urn:microsoft.com/office/officeart/2005/8/layout/hierarchy6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7782684-790B-4760-9B0A-9D107594E2AC}">
      <dgm:prSet phldrT="[Text]"/>
      <dgm:spPr>
        <a:solidFill>
          <a:srgbClr val="C0E498"/>
        </a:solidFill>
      </dgm:spPr>
      <dgm:t>
        <a:bodyPr/>
        <a:lstStyle/>
        <a:p>
          <a:r>
            <a:rPr lang="en-GB" b="1" dirty="0" smtClean="0"/>
            <a:t>GSICS Exec Panel</a:t>
          </a:r>
          <a:endParaRPr lang="en-GB" b="1" dirty="0"/>
        </a:p>
      </dgm:t>
    </dgm:pt>
    <dgm:pt modelId="{FEC727C1-9ACB-4E82-A3DB-82A69E0A01EF}" type="parTrans" cxnId="{3EB07BB7-1FBB-4E30-997A-47ED4DEFBC7C}">
      <dgm:prSet/>
      <dgm:spPr/>
      <dgm:t>
        <a:bodyPr/>
        <a:lstStyle/>
        <a:p>
          <a:endParaRPr lang="en-GB"/>
        </a:p>
      </dgm:t>
    </dgm:pt>
    <dgm:pt modelId="{413E1536-1C2E-436D-9C02-5C85F1016F37}" type="sibTrans" cxnId="{3EB07BB7-1FBB-4E30-997A-47ED4DEFBC7C}">
      <dgm:prSet/>
      <dgm:spPr/>
      <dgm:t>
        <a:bodyPr/>
        <a:lstStyle/>
        <a:p>
          <a:endParaRPr lang="en-GB"/>
        </a:p>
      </dgm:t>
    </dgm:pt>
    <dgm:pt modelId="{F62CF2BB-A131-4A46-A38D-4EE427A3C154}">
      <dgm:prSet phldrT="[Text]"/>
      <dgm:spPr>
        <a:solidFill>
          <a:srgbClr val="92D050"/>
        </a:solidFill>
      </dgm:spPr>
      <dgm:t>
        <a:bodyPr/>
        <a:lstStyle/>
        <a:p>
          <a:r>
            <a:rPr lang="en-GB" b="1" dirty="0" smtClean="0"/>
            <a:t>GSICS Coordination </a:t>
          </a:r>
          <a:r>
            <a:rPr lang="en-GB" b="1" dirty="0" err="1" smtClean="0"/>
            <a:t>Center</a:t>
          </a:r>
          <a:endParaRPr lang="en-GB" b="1" dirty="0"/>
        </a:p>
      </dgm:t>
    </dgm:pt>
    <dgm:pt modelId="{9CAFCFD9-41DC-4BCA-A2DB-4FE12B7EB1C1}" type="parTrans" cxnId="{8A9F98C2-E0E1-4ACF-A784-620FED42F280}">
      <dgm:prSet/>
      <dgm:spPr/>
      <dgm:t>
        <a:bodyPr/>
        <a:lstStyle/>
        <a:p>
          <a:endParaRPr lang="en-GB"/>
        </a:p>
      </dgm:t>
    </dgm:pt>
    <dgm:pt modelId="{93E429C4-5275-4A16-BC45-1CE0551C9DFF}" type="sibTrans" cxnId="{8A9F98C2-E0E1-4ACF-A784-620FED42F280}">
      <dgm:prSet/>
      <dgm:spPr/>
      <dgm:t>
        <a:bodyPr/>
        <a:lstStyle/>
        <a:p>
          <a:endParaRPr lang="en-GB"/>
        </a:p>
      </dgm:t>
    </dgm:pt>
    <dgm:pt modelId="{557CE354-969C-498D-86A0-8683AADBA258}">
      <dgm:prSet phldrT="[Text]"/>
      <dgm:spPr>
        <a:solidFill>
          <a:srgbClr val="92D050"/>
        </a:solidFill>
      </dgm:spPr>
      <dgm:t>
        <a:bodyPr/>
        <a:lstStyle/>
        <a:p>
          <a:r>
            <a:rPr lang="en-GB" b="1" dirty="0" smtClean="0"/>
            <a:t>GSICS Research Working Group</a:t>
          </a:r>
          <a:endParaRPr lang="en-GB" b="1" dirty="0"/>
        </a:p>
      </dgm:t>
    </dgm:pt>
    <dgm:pt modelId="{311A8585-A2AB-4AC2-8487-1A4864E3A5CA}" type="parTrans" cxnId="{DEA1E4A9-08E9-420C-A465-02DDD1B26F96}">
      <dgm:prSet/>
      <dgm:spPr/>
      <dgm:t>
        <a:bodyPr/>
        <a:lstStyle/>
        <a:p>
          <a:endParaRPr lang="en-GB"/>
        </a:p>
      </dgm:t>
    </dgm:pt>
    <dgm:pt modelId="{643AD364-E195-49CC-BA95-15EB1B2F665A}" type="sibTrans" cxnId="{DEA1E4A9-08E9-420C-A465-02DDD1B26F96}">
      <dgm:prSet/>
      <dgm:spPr/>
      <dgm:t>
        <a:bodyPr/>
        <a:lstStyle/>
        <a:p>
          <a:endParaRPr lang="en-GB"/>
        </a:p>
      </dgm:t>
    </dgm:pt>
    <dgm:pt modelId="{B6FE41D9-2071-4A18-B0AA-BB6277BDD8DC}">
      <dgm:prSet phldrT="[Text]"/>
      <dgm:spPr>
        <a:solidFill>
          <a:srgbClr val="92D050"/>
        </a:solidFill>
      </dgm:spPr>
      <dgm:t>
        <a:bodyPr/>
        <a:lstStyle/>
        <a:p>
          <a:r>
            <a:rPr lang="en-GB" b="1" dirty="0" smtClean="0"/>
            <a:t>GSICS Data Working Group</a:t>
          </a:r>
          <a:endParaRPr lang="en-GB" b="1" dirty="0"/>
        </a:p>
      </dgm:t>
    </dgm:pt>
    <dgm:pt modelId="{1D931AE9-B218-413B-9CE4-4FEFF5FCD25E}" type="parTrans" cxnId="{9F7022CE-89C1-46AB-A741-6E5B4E23906E}">
      <dgm:prSet/>
      <dgm:spPr/>
      <dgm:t>
        <a:bodyPr/>
        <a:lstStyle/>
        <a:p>
          <a:endParaRPr lang="en-GB"/>
        </a:p>
      </dgm:t>
    </dgm:pt>
    <dgm:pt modelId="{C064E780-1C17-4A71-B86F-1D74C2DFD8FB}" type="sibTrans" cxnId="{9F7022CE-89C1-46AB-A741-6E5B4E23906E}">
      <dgm:prSet/>
      <dgm:spPr/>
      <dgm:t>
        <a:bodyPr/>
        <a:lstStyle/>
        <a:p>
          <a:endParaRPr lang="en-GB"/>
        </a:p>
      </dgm:t>
    </dgm:pt>
    <dgm:pt modelId="{745F9827-BD5B-4BFD-B04A-2B09C1201DCF}">
      <dgm:prSet phldrT="[Text]"/>
      <dgm:spPr>
        <a:solidFill>
          <a:srgbClr val="92D050"/>
        </a:solidFill>
      </dgm:spPr>
      <dgm:t>
        <a:bodyPr/>
        <a:lstStyle/>
        <a:p>
          <a:r>
            <a:rPr lang="en-GB" dirty="0" smtClean="0"/>
            <a:t>UV </a:t>
          </a:r>
          <a:br>
            <a:rPr lang="en-GB" dirty="0" smtClean="0"/>
          </a:br>
          <a:r>
            <a:rPr lang="en-GB" dirty="0" smtClean="0"/>
            <a:t>Sub-Group</a:t>
          </a:r>
          <a:endParaRPr lang="en-GB" dirty="0"/>
        </a:p>
      </dgm:t>
    </dgm:pt>
    <dgm:pt modelId="{12AC806E-ED55-4D77-8EDB-566FC2DFCB98}" type="parTrans" cxnId="{D13FFD3B-E2C5-4B46-ACA4-FD4118BCCCEA}">
      <dgm:prSet/>
      <dgm:spPr/>
      <dgm:t>
        <a:bodyPr/>
        <a:lstStyle/>
        <a:p>
          <a:endParaRPr lang="en-GB"/>
        </a:p>
      </dgm:t>
    </dgm:pt>
    <dgm:pt modelId="{023FE213-271C-47D8-8E16-60B9F075FF7E}" type="sibTrans" cxnId="{D13FFD3B-E2C5-4B46-ACA4-FD4118BCCCEA}">
      <dgm:prSet/>
      <dgm:spPr/>
      <dgm:t>
        <a:bodyPr/>
        <a:lstStyle/>
        <a:p>
          <a:endParaRPr lang="en-GB"/>
        </a:p>
      </dgm:t>
    </dgm:pt>
    <dgm:pt modelId="{BAD0FAE7-F439-48FE-8D56-48A564937B10}">
      <dgm:prSet phldrT="[Text]"/>
      <dgm:spPr>
        <a:solidFill>
          <a:srgbClr val="92D050"/>
        </a:solidFill>
      </dgm:spPr>
      <dgm:t>
        <a:bodyPr/>
        <a:lstStyle/>
        <a:p>
          <a:r>
            <a:rPr lang="en-GB" dirty="0" smtClean="0"/>
            <a:t>IR </a:t>
          </a:r>
          <a:br>
            <a:rPr lang="en-GB" dirty="0" smtClean="0"/>
          </a:br>
          <a:r>
            <a:rPr lang="en-GB" dirty="0" smtClean="0"/>
            <a:t>Sub-Group</a:t>
          </a:r>
          <a:endParaRPr lang="en-GB" dirty="0"/>
        </a:p>
      </dgm:t>
    </dgm:pt>
    <dgm:pt modelId="{13880C4C-DC77-42DB-B27A-8CA0EBECDB36}" type="parTrans" cxnId="{D4FBDA79-D877-4442-960F-C53488554553}">
      <dgm:prSet/>
      <dgm:spPr/>
      <dgm:t>
        <a:bodyPr/>
        <a:lstStyle/>
        <a:p>
          <a:endParaRPr lang="en-GB"/>
        </a:p>
      </dgm:t>
    </dgm:pt>
    <dgm:pt modelId="{BD5758B2-8261-490C-8137-109917B3C8FD}" type="sibTrans" cxnId="{D4FBDA79-D877-4442-960F-C53488554553}">
      <dgm:prSet/>
      <dgm:spPr/>
      <dgm:t>
        <a:bodyPr/>
        <a:lstStyle/>
        <a:p>
          <a:endParaRPr lang="en-GB"/>
        </a:p>
      </dgm:t>
    </dgm:pt>
    <dgm:pt modelId="{4598A3B3-3901-4828-9374-036AFA1FEE7F}">
      <dgm:prSet phldrT="[Text]"/>
      <dgm:spPr>
        <a:gradFill flip="none" rotWithShape="0">
          <a:gsLst>
            <a:gs pos="0">
              <a:schemeClr val="accent6">
                <a:lumMod val="60000"/>
                <a:lumOff val="40000"/>
                <a:tint val="66000"/>
                <a:satMod val="160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5400000" scaled="1"/>
          <a:tileRect/>
        </a:gradFill>
      </dgm:spPr>
      <dgm:t>
        <a:bodyPr/>
        <a:lstStyle/>
        <a:p>
          <a:r>
            <a:rPr lang="en-GB" dirty="0" smtClean="0"/>
            <a:t>WGCV IVOS</a:t>
          </a:r>
          <a:endParaRPr lang="en-GB" dirty="0"/>
        </a:p>
      </dgm:t>
    </dgm:pt>
    <dgm:pt modelId="{31FCE2A7-13E8-457A-8A11-F26C808B746B}" type="parTrans" cxnId="{CB803872-A070-46F1-950D-5CB480DD35A6}">
      <dgm:prSet/>
      <dgm:spPr>
        <a:ln>
          <a:prstDash val="dash"/>
        </a:ln>
      </dgm:spPr>
      <dgm:t>
        <a:bodyPr/>
        <a:lstStyle/>
        <a:p>
          <a:endParaRPr lang="en-GB"/>
        </a:p>
      </dgm:t>
    </dgm:pt>
    <dgm:pt modelId="{0A640B1D-9034-4A79-9A67-75B3977B0C11}" type="sibTrans" cxnId="{CB803872-A070-46F1-950D-5CB480DD35A6}">
      <dgm:prSet/>
      <dgm:spPr/>
      <dgm:t>
        <a:bodyPr/>
        <a:lstStyle/>
        <a:p>
          <a:endParaRPr lang="en-GB"/>
        </a:p>
      </dgm:t>
    </dgm:pt>
    <dgm:pt modelId="{58B5E815-58A2-434E-981F-5BD8E0B73075}">
      <dgm:prSet phldrT="[Text]"/>
      <dgm:spPr>
        <a:gradFill flip="none" rotWithShape="0">
          <a:gsLst>
            <a:gs pos="0">
              <a:schemeClr val="accent6">
                <a:lumMod val="60000"/>
                <a:lumOff val="40000"/>
                <a:tint val="66000"/>
                <a:satMod val="160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5400000" scaled="1"/>
          <a:tileRect/>
        </a:gradFill>
      </dgm:spPr>
      <dgm:t>
        <a:bodyPr/>
        <a:lstStyle/>
        <a:p>
          <a:r>
            <a:rPr lang="en-GB" dirty="0" smtClean="0"/>
            <a:t>WGCV MWSG</a:t>
          </a:r>
          <a:endParaRPr lang="en-GB" dirty="0"/>
        </a:p>
      </dgm:t>
    </dgm:pt>
    <dgm:pt modelId="{2E378717-0A05-4F46-B6C9-734786EC54B4}" type="parTrans" cxnId="{53A85788-B69B-488C-8669-CD112C726E46}">
      <dgm:prSet/>
      <dgm:spPr>
        <a:ln>
          <a:prstDash val="dash"/>
        </a:ln>
      </dgm:spPr>
      <dgm:t>
        <a:bodyPr/>
        <a:lstStyle/>
        <a:p>
          <a:endParaRPr lang="en-GB"/>
        </a:p>
      </dgm:t>
    </dgm:pt>
    <dgm:pt modelId="{4AEFE9CA-35D0-48B7-91DC-547103D21C10}" type="sibTrans" cxnId="{53A85788-B69B-488C-8669-CD112C726E46}">
      <dgm:prSet/>
      <dgm:spPr/>
      <dgm:t>
        <a:bodyPr/>
        <a:lstStyle/>
        <a:p>
          <a:endParaRPr lang="en-GB"/>
        </a:p>
      </dgm:t>
    </dgm:pt>
    <dgm:pt modelId="{34BCF48E-3B12-4B53-B38E-7546C8C0223D}">
      <dgm:prSet phldrT="[Text]"/>
      <dgm:spPr>
        <a:gradFill flip="none" rotWithShape="0">
          <a:gsLst>
            <a:gs pos="0">
              <a:srgbClr val="00B0F0">
                <a:tint val="66000"/>
                <a:satMod val="160000"/>
              </a:srgbClr>
            </a:gs>
            <a:gs pos="50000">
              <a:srgbClr val="00B0F0">
                <a:tint val="44500"/>
                <a:satMod val="160000"/>
              </a:srgbClr>
            </a:gs>
            <a:gs pos="100000">
              <a:srgbClr val="00B0F0">
                <a:tint val="23500"/>
                <a:satMod val="160000"/>
              </a:srgbClr>
            </a:gs>
          </a:gsLst>
          <a:lin ang="5400000" scaled="1"/>
          <a:tileRect/>
        </a:gradFill>
      </dgm:spPr>
      <dgm:t>
        <a:bodyPr/>
        <a:lstStyle/>
        <a:p>
          <a:r>
            <a:rPr lang="en-GB" dirty="0" smtClean="0"/>
            <a:t>GPM X-CAL</a:t>
          </a:r>
          <a:endParaRPr lang="en-GB" dirty="0"/>
        </a:p>
      </dgm:t>
    </dgm:pt>
    <dgm:pt modelId="{DC2DF1FD-2AC3-44F7-926C-E0DE510EDE67}" type="parTrans" cxnId="{F87EF945-5661-4689-A913-9D82E7E2F591}">
      <dgm:prSet/>
      <dgm:spPr>
        <a:ln>
          <a:prstDash val="dash"/>
        </a:ln>
      </dgm:spPr>
      <dgm:t>
        <a:bodyPr/>
        <a:lstStyle/>
        <a:p>
          <a:endParaRPr lang="en-GB"/>
        </a:p>
      </dgm:t>
    </dgm:pt>
    <dgm:pt modelId="{95DD8AE3-77A3-48FF-B615-842323F07751}" type="sibTrans" cxnId="{F87EF945-5661-4689-A913-9D82E7E2F591}">
      <dgm:prSet/>
      <dgm:spPr/>
      <dgm:t>
        <a:bodyPr/>
        <a:lstStyle/>
        <a:p>
          <a:endParaRPr lang="en-GB"/>
        </a:p>
      </dgm:t>
    </dgm:pt>
    <dgm:pt modelId="{61918A8B-928F-481D-A99A-797914E4D440}">
      <dgm:prSet phldrT="[Text]"/>
      <dgm:spPr>
        <a:gradFill flip="none" rotWithShape="0">
          <a:gsLst>
            <a:gs pos="0">
              <a:schemeClr val="accent6">
                <a:lumMod val="60000"/>
                <a:lumOff val="40000"/>
                <a:tint val="66000"/>
                <a:satMod val="160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5400000" scaled="1"/>
          <a:tileRect/>
        </a:gradFill>
      </dgm:spPr>
      <dgm:t>
        <a:bodyPr/>
        <a:lstStyle/>
        <a:p>
          <a:r>
            <a:rPr lang="en-GB" dirty="0" smtClean="0"/>
            <a:t>WGCV ACSG</a:t>
          </a:r>
          <a:endParaRPr lang="en-GB" dirty="0"/>
        </a:p>
      </dgm:t>
    </dgm:pt>
    <dgm:pt modelId="{6681B1E6-440B-4DE0-B81F-0E5A0E98B8A3}" type="parTrans" cxnId="{8FB68588-C176-426E-BC36-55F46291191E}">
      <dgm:prSet/>
      <dgm:spPr>
        <a:ln>
          <a:solidFill>
            <a:schemeClr val="tx1"/>
          </a:solidFill>
          <a:prstDash val="dash"/>
        </a:ln>
      </dgm:spPr>
      <dgm:t>
        <a:bodyPr/>
        <a:lstStyle/>
        <a:p>
          <a:endParaRPr lang="en-GB"/>
        </a:p>
      </dgm:t>
    </dgm:pt>
    <dgm:pt modelId="{02A7FB55-AF78-413B-BBB6-EEF21A54CCF7}" type="sibTrans" cxnId="{8FB68588-C176-426E-BC36-55F46291191E}">
      <dgm:prSet/>
      <dgm:spPr/>
      <dgm:t>
        <a:bodyPr/>
        <a:lstStyle/>
        <a:p>
          <a:endParaRPr lang="en-GB"/>
        </a:p>
      </dgm:t>
    </dgm:pt>
    <dgm:pt modelId="{7B4A3783-ABA4-4BCE-B63B-53D8E43DF01C}">
      <dgm:prSet phldrT="[Text]"/>
      <dgm:spPr>
        <a:solidFill>
          <a:srgbClr val="92D050"/>
        </a:solidFill>
      </dgm:spPr>
      <dgm:t>
        <a:bodyPr/>
        <a:lstStyle/>
        <a:p>
          <a:r>
            <a:rPr lang="en-GB" dirty="0" smtClean="0"/>
            <a:t>VIS/NIR </a:t>
          </a:r>
          <a:br>
            <a:rPr lang="en-GB" dirty="0" smtClean="0"/>
          </a:br>
          <a:r>
            <a:rPr lang="en-GB" dirty="0" smtClean="0"/>
            <a:t>Sub-Group</a:t>
          </a:r>
          <a:endParaRPr lang="en-GB" dirty="0"/>
        </a:p>
      </dgm:t>
    </dgm:pt>
    <dgm:pt modelId="{CA8A42EA-C7A9-44D0-9E37-CA59CA8789A6}" type="parTrans" cxnId="{EB993BFB-D439-4234-ACD3-3039F81618AE}">
      <dgm:prSet/>
      <dgm:spPr/>
      <dgm:t>
        <a:bodyPr/>
        <a:lstStyle/>
        <a:p>
          <a:endParaRPr lang="en-GB"/>
        </a:p>
      </dgm:t>
    </dgm:pt>
    <dgm:pt modelId="{816A5819-A8C6-4C77-9DBC-55222BB4CD90}" type="sibTrans" cxnId="{EB993BFB-D439-4234-ACD3-3039F81618AE}">
      <dgm:prSet/>
      <dgm:spPr/>
      <dgm:t>
        <a:bodyPr/>
        <a:lstStyle/>
        <a:p>
          <a:endParaRPr lang="en-GB"/>
        </a:p>
      </dgm:t>
    </dgm:pt>
    <dgm:pt modelId="{348DE7FB-1C22-41AA-A12C-80BA3FCB5ABA}">
      <dgm:prSet phldrT="[Text]"/>
      <dgm:spPr>
        <a:solidFill>
          <a:srgbClr val="92D050"/>
        </a:solidFill>
      </dgm:spPr>
      <dgm:t>
        <a:bodyPr/>
        <a:lstStyle/>
        <a:p>
          <a:r>
            <a:rPr lang="en-GB" dirty="0" smtClean="0"/>
            <a:t>Microwave Sub-Group</a:t>
          </a:r>
          <a:endParaRPr lang="en-GB" dirty="0"/>
        </a:p>
      </dgm:t>
    </dgm:pt>
    <dgm:pt modelId="{3CF917B7-4094-4917-A36C-1E60DC2D2B66}" type="parTrans" cxnId="{3529D9B8-928E-4D8C-AC9C-E8C86F1278FC}">
      <dgm:prSet/>
      <dgm:spPr/>
      <dgm:t>
        <a:bodyPr/>
        <a:lstStyle/>
        <a:p>
          <a:endParaRPr lang="en-GB"/>
        </a:p>
      </dgm:t>
    </dgm:pt>
    <dgm:pt modelId="{DC2F7B06-B713-491F-8F69-0410958B0C17}" type="sibTrans" cxnId="{3529D9B8-928E-4D8C-AC9C-E8C86F1278FC}">
      <dgm:prSet/>
      <dgm:spPr/>
      <dgm:t>
        <a:bodyPr/>
        <a:lstStyle/>
        <a:p>
          <a:endParaRPr lang="en-GB"/>
        </a:p>
      </dgm:t>
    </dgm:pt>
    <dgm:pt modelId="{ED1A0A91-3915-412D-AA76-2610BDBCC4A9}" type="pres">
      <dgm:prSet presAssocID="{27E2980F-552B-4A1A-B9B6-FA6C23A3AF4C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9919A597-6EB8-443B-9666-B773DA58BD40}" type="pres">
      <dgm:prSet presAssocID="{27E2980F-552B-4A1A-B9B6-FA6C23A3AF4C}" presName="hierFlow" presStyleCnt="0"/>
      <dgm:spPr/>
    </dgm:pt>
    <dgm:pt modelId="{87A97B68-CDA3-49B9-B5D1-BD3B9565FF9C}" type="pres">
      <dgm:prSet presAssocID="{27E2980F-552B-4A1A-B9B6-FA6C23A3AF4C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A1F3A9A8-5A97-438B-8E24-D06BE2B80E73}" type="pres">
      <dgm:prSet presAssocID="{27782684-790B-4760-9B0A-9D107594E2AC}" presName="Name14" presStyleCnt="0"/>
      <dgm:spPr/>
    </dgm:pt>
    <dgm:pt modelId="{EB556181-2A91-461C-9FE9-2023DFCFF01D}" type="pres">
      <dgm:prSet presAssocID="{27782684-790B-4760-9B0A-9D107594E2AC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758F0C4-D11F-46E3-A44A-E8F8BBF704BF}" type="pres">
      <dgm:prSet presAssocID="{27782684-790B-4760-9B0A-9D107594E2AC}" presName="hierChild2" presStyleCnt="0"/>
      <dgm:spPr/>
    </dgm:pt>
    <dgm:pt modelId="{A1CEFBCF-63D4-4002-BA6C-5041D5A27720}" type="pres">
      <dgm:prSet presAssocID="{9CAFCFD9-41DC-4BCA-A2DB-4FE12B7EB1C1}" presName="Name19" presStyleLbl="parChTrans1D2" presStyleIdx="0" presStyleCnt="3"/>
      <dgm:spPr/>
      <dgm:t>
        <a:bodyPr/>
        <a:lstStyle/>
        <a:p>
          <a:endParaRPr lang="en-GB"/>
        </a:p>
      </dgm:t>
    </dgm:pt>
    <dgm:pt modelId="{45BE5800-E0B3-4162-BBD3-8AD55ABC0ADF}" type="pres">
      <dgm:prSet presAssocID="{F62CF2BB-A131-4A46-A38D-4EE427A3C154}" presName="Name21" presStyleCnt="0"/>
      <dgm:spPr/>
    </dgm:pt>
    <dgm:pt modelId="{1CC7C8D6-8083-4C5B-8849-4524C3E7309C}" type="pres">
      <dgm:prSet presAssocID="{F62CF2BB-A131-4A46-A38D-4EE427A3C154}" presName="level2Shape" presStyleLbl="node2" presStyleIdx="0" presStyleCnt="3"/>
      <dgm:spPr/>
      <dgm:t>
        <a:bodyPr/>
        <a:lstStyle/>
        <a:p>
          <a:endParaRPr lang="en-GB"/>
        </a:p>
      </dgm:t>
    </dgm:pt>
    <dgm:pt modelId="{2CE72C24-2240-46E7-B517-F46BDED6E586}" type="pres">
      <dgm:prSet presAssocID="{F62CF2BB-A131-4A46-A38D-4EE427A3C154}" presName="hierChild3" presStyleCnt="0"/>
      <dgm:spPr/>
    </dgm:pt>
    <dgm:pt modelId="{848E9E0F-C9B3-4EED-8F8C-99C51DB9EA4E}" type="pres">
      <dgm:prSet presAssocID="{311A8585-A2AB-4AC2-8487-1A4864E3A5CA}" presName="Name19" presStyleLbl="parChTrans1D2" presStyleIdx="1" presStyleCnt="3"/>
      <dgm:spPr/>
      <dgm:t>
        <a:bodyPr/>
        <a:lstStyle/>
        <a:p>
          <a:endParaRPr lang="en-GB"/>
        </a:p>
      </dgm:t>
    </dgm:pt>
    <dgm:pt modelId="{E4FF675F-3802-493F-B028-623C11D0EC05}" type="pres">
      <dgm:prSet presAssocID="{557CE354-969C-498D-86A0-8683AADBA258}" presName="Name21" presStyleCnt="0"/>
      <dgm:spPr/>
    </dgm:pt>
    <dgm:pt modelId="{EDA5A753-27DD-421F-BC45-07333D70FAE9}" type="pres">
      <dgm:prSet presAssocID="{557CE354-969C-498D-86A0-8683AADBA258}" presName="level2Shape" presStyleLbl="node2" presStyleIdx="1" presStyleCnt="3"/>
      <dgm:spPr/>
      <dgm:t>
        <a:bodyPr/>
        <a:lstStyle/>
        <a:p>
          <a:endParaRPr lang="en-GB"/>
        </a:p>
      </dgm:t>
    </dgm:pt>
    <dgm:pt modelId="{C0D2D671-91CA-4B17-B99F-6540DB2FDF83}" type="pres">
      <dgm:prSet presAssocID="{557CE354-969C-498D-86A0-8683AADBA258}" presName="hierChild3" presStyleCnt="0"/>
      <dgm:spPr/>
    </dgm:pt>
    <dgm:pt modelId="{380322F4-57BE-4816-807F-E12D5241257A}" type="pres">
      <dgm:prSet presAssocID="{12AC806E-ED55-4D77-8EDB-566FC2DFCB98}" presName="Name19" presStyleLbl="parChTrans1D3" presStyleIdx="0" presStyleCnt="4"/>
      <dgm:spPr/>
      <dgm:t>
        <a:bodyPr/>
        <a:lstStyle/>
        <a:p>
          <a:endParaRPr lang="en-GB"/>
        </a:p>
      </dgm:t>
    </dgm:pt>
    <dgm:pt modelId="{5419D13B-D457-49C3-9097-4B5C614644EF}" type="pres">
      <dgm:prSet presAssocID="{745F9827-BD5B-4BFD-B04A-2B09C1201DCF}" presName="Name21" presStyleCnt="0"/>
      <dgm:spPr/>
    </dgm:pt>
    <dgm:pt modelId="{31BB0742-3710-46C3-9530-D11D16964A7B}" type="pres">
      <dgm:prSet presAssocID="{745F9827-BD5B-4BFD-B04A-2B09C1201DCF}" presName="level2Shape" presStyleLbl="node3" presStyleIdx="0" presStyleCnt="4"/>
      <dgm:spPr/>
      <dgm:t>
        <a:bodyPr/>
        <a:lstStyle/>
        <a:p>
          <a:endParaRPr lang="en-GB"/>
        </a:p>
      </dgm:t>
    </dgm:pt>
    <dgm:pt modelId="{BC892C50-D5AC-408A-8B04-DB81A7716D81}" type="pres">
      <dgm:prSet presAssocID="{745F9827-BD5B-4BFD-B04A-2B09C1201DCF}" presName="hierChild3" presStyleCnt="0"/>
      <dgm:spPr/>
    </dgm:pt>
    <dgm:pt modelId="{5A5E28F9-3D69-436E-9A92-AA6BA7D31450}" type="pres">
      <dgm:prSet presAssocID="{6681B1E6-440B-4DE0-B81F-0E5A0E98B8A3}" presName="Name19" presStyleLbl="parChTrans1D4" presStyleIdx="0" presStyleCnt="4"/>
      <dgm:spPr/>
      <dgm:t>
        <a:bodyPr/>
        <a:lstStyle/>
        <a:p>
          <a:endParaRPr lang="en-GB"/>
        </a:p>
      </dgm:t>
    </dgm:pt>
    <dgm:pt modelId="{49190E9D-94EF-4FD2-801B-2E8C0D1566F9}" type="pres">
      <dgm:prSet presAssocID="{61918A8B-928F-481D-A99A-797914E4D440}" presName="Name21" presStyleCnt="0"/>
      <dgm:spPr/>
    </dgm:pt>
    <dgm:pt modelId="{24BCD09D-BB5A-493B-B4D3-FAED6B060446}" type="pres">
      <dgm:prSet presAssocID="{61918A8B-928F-481D-A99A-797914E4D440}" presName="level2Shape" presStyleLbl="node4" presStyleIdx="0" presStyleCnt="4"/>
      <dgm:spPr/>
      <dgm:t>
        <a:bodyPr/>
        <a:lstStyle/>
        <a:p>
          <a:endParaRPr lang="en-GB"/>
        </a:p>
      </dgm:t>
    </dgm:pt>
    <dgm:pt modelId="{022E8673-BB36-4A45-91AC-36D2B4312879}" type="pres">
      <dgm:prSet presAssocID="{61918A8B-928F-481D-A99A-797914E4D440}" presName="hierChild3" presStyleCnt="0"/>
      <dgm:spPr/>
    </dgm:pt>
    <dgm:pt modelId="{96D513FE-8BF4-4854-BAE2-47D418A0EA24}" type="pres">
      <dgm:prSet presAssocID="{CA8A42EA-C7A9-44D0-9E37-CA59CA8789A6}" presName="Name19" presStyleLbl="parChTrans1D3" presStyleIdx="1" presStyleCnt="4"/>
      <dgm:spPr/>
      <dgm:t>
        <a:bodyPr/>
        <a:lstStyle/>
        <a:p>
          <a:endParaRPr lang="en-GB"/>
        </a:p>
      </dgm:t>
    </dgm:pt>
    <dgm:pt modelId="{77DCEE91-BB91-4414-BE19-9AD9DB906ED0}" type="pres">
      <dgm:prSet presAssocID="{7B4A3783-ABA4-4BCE-B63B-53D8E43DF01C}" presName="Name21" presStyleCnt="0"/>
      <dgm:spPr/>
    </dgm:pt>
    <dgm:pt modelId="{5CEA02F6-6E4C-47D7-AE53-9D496D0D1A3D}" type="pres">
      <dgm:prSet presAssocID="{7B4A3783-ABA4-4BCE-B63B-53D8E43DF01C}" presName="level2Shape" presStyleLbl="node3" presStyleIdx="1" presStyleCnt="4"/>
      <dgm:spPr/>
      <dgm:t>
        <a:bodyPr/>
        <a:lstStyle/>
        <a:p>
          <a:endParaRPr lang="en-GB"/>
        </a:p>
      </dgm:t>
    </dgm:pt>
    <dgm:pt modelId="{E06E38BF-7F26-47A8-9745-047EA6B171C7}" type="pres">
      <dgm:prSet presAssocID="{7B4A3783-ABA4-4BCE-B63B-53D8E43DF01C}" presName="hierChild3" presStyleCnt="0"/>
      <dgm:spPr/>
    </dgm:pt>
    <dgm:pt modelId="{A0540E16-FED4-421A-B323-308DA2729327}" type="pres">
      <dgm:prSet presAssocID="{31FCE2A7-13E8-457A-8A11-F26C808B746B}" presName="Name19" presStyleLbl="parChTrans1D4" presStyleIdx="1" presStyleCnt="4"/>
      <dgm:spPr/>
      <dgm:t>
        <a:bodyPr/>
        <a:lstStyle/>
        <a:p>
          <a:endParaRPr lang="en-GB"/>
        </a:p>
      </dgm:t>
    </dgm:pt>
    <dgm:pt modelId="{B5FB8191-9167-4A6F-9285-40ECDB5FB6CA}" type="pres">
      <dgm:prSet presAssocID="{4598A3B3-3901-4828-9374-036AFA1FEE7F}" presName="Name21" presStyleCnt="0"/>
      <dgm:spPr/>
    </dgm:pt>
    <dgm:pt modelId="{22B14F6D-8617-49B8-8BA6-479706863532}" type="pres">
      <dgm:prSet presAssocID="{4598A3B3-3901-4828-9374-036AFA1FEE7F}" presName="level2Shape" presStyleLbl="node4" presStyleIdx="1" presStyleCnt="4" custLinFactNeighborX="-54" custLinFactNeighborY="-6099"/>
      <dgm:spPr/>
      <dgm:t>
        <a:bodyPr/>
        <a:lstStyle/>
        <a:p>
          <a:endParaRPr lang="en-GB"/>
        </a:p>
      </dgm:t>
    </dgm:pt>
    <dgm:pt modelId="{735040D2-52E9-4D4B-8A61-3784299714D7}" type="pres">
      <dgm:prSet presAssocID="{4598A3B3-3901-4828-9374-036AFA1FEE7F}" presName="hierChild3" presStyleCnt="0"/>
      <dgm:spPr/>
    </dgm:pt>
    <dgm:pt modelId="{E043E564-3957-43F0-B8C0-6B1B470DD2B9}" type="pres">
      <dgm:prSet presAssocID="{13880C4C-DC77-42DB-B27A-8CA0EBECDB36}" presName="Name19" presStyleLbl="parChTrans1D3" presStyleIdx="2" presStyleCnt="4"/>
      <dgm:spPr/>
      <dgm:t>
        <a:bodyPr/>
        <a:lstStyle/>
        <a:p>
          <a:endParaRPr lang="en-GB"/>
        </a:p>
      </dgm:t>
    </dgm:pt>
    <dgm:pt modelId="{9FD7B1B6-E391-4086-AC48-E9CECD1AEA1F}" type="pres">
      <dgm:prSet presAssocID="{BAD0FAE7-F439-48FE-8D56-48A564937B10}" presName="Name21" presStyleCnt="0"/>
      <dgm:spPr/>
    </dgm:pt>
    <dgm:pt modelId="{862827D9-C3DD-4DE0-A79A-E8B96C207F19}" type="pres">
      <dgm:prSet presAssocID="{BAD0FAE7-F439-48FE-8D56-48A564937B10}" presName="level2Shape" presStyleLbl="node3" presStyleIdx="2" presStyleCnt="4" custLinFactNeighborX="9320" custLinFactNeighborY="-1"/>
      <dgm:spPr/>
      <dgm:t>
        <a:bodyPr/>
        <a:lstStyle/>
        <a:p>
          <a:endParaRPr lang="en-GB"/>
        </a:p>
      </dgm:t>
    </dgm:pt>
    <dgm:pt modelId="{EF482B81-4862-415B-91AA-9DCF00C924D6}" type="pres">
      <dgm:prSet presAssocID="{BAD0FAE7-F439-48FE-8D56-48A564937B10}" presName="hierChild3" presStyleCnt="0"/>
      <dgm:spPr/>
    </dgm:pt>
    <dgm:pt modelId="{5CE182AC-0210-48C5-9C8E-6FE975553AD4}" type="pres">
      <dgm:prSet presAssocID="{3CF917B7-4094-4917-A36C-1E60DC2D2B66}" presName="Name19" presStyleLbl="parChTrans1D3" presStyleIdx="3" presStyleCnt="4"/>
      <dgm:spPr/>
      <dgm:t>
        <a:bodyPr/>
        <a:lstStyle/>
        <a:p>
          <a:endParaRPr lang="en-GB"/>
        </a:p>
      </dgm:t>
    </dgm:pt>
    <dgm:pt modelId="{7AE6D8EC-A579-4941-BD7D-AC337B010EA4}" type="pres">
      <dgm:prSet presAssocID="{348DE7FB-1C22-41AA-A12C-80BA3FCB5ABA}" presName="Name21" presStyleCnt="0"/>
      <dgm:spPr/>
    </dgm:pt>
    <dgm:pt modelId="{4C1D1463-36DA-4760-8DEB-126908982614}" type="pres">
      <dgm:prSet presAssocID="{348DE7FB-1C22-41AA-A12C-80BA3FCB5ABA}" presName="level2Shape" presStyleLbl="node3" presStyleIdx="3" presStyleCnt="4"/>
      <dgm:spPr/>
      <dgm:t>
        <a:bodyPr/>
        <a:lstStyle/>
        <a:p>
          <a:endParaRPr lang="en-GB"/>
        </a:p>
      </dgm:t>
    </dgm:pt>
    <dgm:pt modelId="{C1923115-B850-4CED-B419-A899406ACF97}" type="pres">
      <dgm:prSet presAssocID="{348DE7FB-1C22-41AA-A12C-80BA3FCB5ABA}" presName="hierChild3" presStyleCnt="0"/>
      <dgm:spPr/>
    </dgm:pt>
    <dgm:pt modelId="{1ECA76A4-3769-45B6-9FC9-2F65D7A33A80}" type="pres">
      <dgm:prSet presAssocID="{2E378717-0A05-4F46-B6C9-734786EC54B4}" presName="Name19" presStyleLbl="parChTrans1D4" presStyleIdx="2" presStyleCnt="4"/>
      <dgm:spPr/>
      <dgm:t>
        <a:bodyPr/>
        <a:lstStyle/>
        <a:p>
          <a:endParaRPr lang="en-GB"/>
        </a:p>
      </dgm:t>
    </dgm:pt>
    <dgm:pt modelId="{50F1EFEC-9C1A-4741-8905-491BEA4C6378}" type="pres">
      <dgm:prSet presAssocID="{58B5E815-58A2-434E-981F-5BD8E0B73075}" presName="Name21" presStyleCnt="0"/>
      <dgm:spPr/>
    </dgm:pt>
    <dgm:pt modelId="{F0490445-FAA9-4DAE-9916-17C19E5B6967}" type="pres">
      <dgm:prSet presAssocID="{58B5E815-58A2-434E-981F-5BD8E0B73075}" presName="level2Shape" presStyleLbl="node4" presStyleIdx="2" presStyleCnt="4" custLinFactNeighborX="21422" custLinFactNeighborY="-1576"/>
      <dgm:spPr/>
      <dgm:t>
        <a:bodyPr/>
        <a:lstStyle/>
        <a:p>
          <a:endParaRPr lang="en-GB"/>
        </a:p>
      </dgm:t>
    </dgm:pt>
    <dgm:pt modelId="{8F6C218C-BEA0-41D4-9018-A814E2FE0C18}" type="pres">
      <dgm:prSet presAssocID="{58B5E815-58A2-434E-981F-5BD8E0B73075}" presName="hierChild3" presStyleCnt="0"/>
      <dgm:spPr/>
    </dgm:pt>
    <dgm:pt modelId="{1C2DEEE1-D32B-4856-AABA-718129D8D787}" type="pres">
      <dgm:prSet presAssocID="{DC2DF1FD-2AC3-44F7-926C-E0DE510EDE67}" presName="Name19" presStyleLbl="parChTrans1D4" presStyleIdx="3" presStyleCnt="4"/>
      <dgm:spPr/>
      <dgm:t>
        <a:bodyPr/>
        <a:lstStyle/>
        <a:p>
          <a:endParaRPr lang="en-GB"/>
        </a:p>
      </dgm:t>
    </dgm:pt>
    <dgm:pt modelId="{39C6A64C-2835-41AF-A62C-09420C3930D3}" type="pres">
      <dgm:prSet presAssocID="{34BCF48E-3B12-4B53-B38E-7546C8C0223D}" presName="Name21" presStyleCnt="0"/>
      <dgm:spPr/>
    </dgm:pt>
    <dgm:pt modelId="{10418786-886F-4630-B966-1315BFC79BBB}" type="pres">
      <dgm:prSet presAssocID="{34BCF48E-3B12-4B53-B38E-7546C8C0223D}" presName="level2Shape" presStyleLbl="node4" presStyleIdx="3" presStyleCnt="4" custLinFactNeighborX="67650"/>
      <dgm:spPr/>
      <dgm:t>
        <a:bodyPr/>
        <a:lstStyle/>
        <a:p>
          <a:endParaRPr lang="en-GB"/>
        </a:p>
      </dgm:t>
    </dgm:pt>
    <dgm:pt modelId="{DC93BBB2-0882-4C29-84DB-F18888F85BC8}" type="pres">
      <dgm:prSet presAssocID="{34BCF48E-3B12-4B53-B38E-7546C8C0223D}" presName="hierChild3" presStyleCnt="0"/>
      <dgm:spPr/>
    </dgm:pt>
    <dgm:pt modelId="{785E11EE-5A08-41F1-BB0F-024A0F91D569}" type="pres">
      <dgm:prSet presAssocID="{1D931AE9-B218-413B-9CE4-4FEFF5FCD25E}" presName="Name19" presStyleLbl="parChTrans1D2" presStyleIdx="2" presStyleCnt="3"/>
      <dgm:spPr/>
      <dgm:t>
        <a:bodyPr/>
        <a:lstStyle/>
        <a:p>
          <a:endParaRPr lang="en-GB"/>
        </a:p>
      </dgm:t>
    </dgm:pt>
    <dgm:pt modelId="{B479CA27-A218-4C40-8912-6464AACF6AE9}" type="pres">
      <dgm:prSet presAssocID="{B6FE41D9-2071-4A18-B0AA-BB6277BDD8DC}" presName="Name21" presStyleCnt="0"/>
      <dgm:spPr/>
    </dgm:pt>
    <dgm:pt modelId="{58ED0F4A-ACB6-4D52-B857-1E2275A94F7D}" type="pres">
      <dgm:prSet presAssocID="{B6FE41D9-2071-4A18-B0AA-BB6277BDD8DC}" presName="level2Shape" presStyleLbl="node2" presStyleIdx="2" presStyleCnt="3"/>
      <dgm:spPr/>
      <dgm:t>
        <a:bodyPr/>
        <a:lstStyle/>
        <a:p>
          <a:endParaRPr lang="en-GB"/>
        </a:p>
      </dgm:t>
    </dgm:pt>
    <dgm:pt modelId="{23541813-CF2D-4E5A-B3CF-3D2CD02AB065}" type="pres">
      <dgm:prSet presAssocID="{B6FE41D9-2071-4A18-B0AA-BB6277BDD8DC}" presName="hierChild3" presStyleCnt="0"/>
      <dgm:spPr/>
    </dgm:pt>
    <dgm:pt modelId="{F65C0906-FE99-40D9-89C5-1F44C517E50C}" type="pres">
      <dgm:prSet presAssocID="{27E2980F-552B-4A1A-B9B6-FA6C23A3AF4C}" presName="bgShapesFlow" presStyleCnt="0"/>
      <dgm:spPr/>
    </dgm:pt>
  </dgm:ptLst>
  <dgm:cxnLst>
    <dgm:cxn modelId="{03F54E48-B48D-480D-A098-95C7B3CCD84E}" type="presOf" srcId="{9CAFCFD9-41DC-4BCA-A2DB-4FE12B7EB1C1}" destId="{A1CEFBCF-63D4-4002-BA6C-5041D5A27720}" srcOrd="0" destOrd="0" presId="urn:microsoft.com/office/officeart/2005/8/layout/hierarchy6"/>
    <dgm:cxn modelId="{5B666BF9-873C-4A0D-9B1F-269AC5EDE689}" type="presOf" srcId="{4598A3B3-3901-4828-9374-036AFA1FEE7F}" destId="{22B14F6D-8617-49B8-8BA6-479706863532}" srcOrd="0" destOrd="0" presId="urn:microsoft.com/office/officeart/2005/8/layout/hierarchy6"/>
    <dgm:cxn modelId="{6F719CAB-4CCB-493A-BD21-00DCBC1A2292}" type="presOf" srcId="{745F9827-BD5B-4BFD-B04A-2B09C1201DCF}" destId="{31BB0742-3710-46C3-9530-D11D16964A7B}" srcOrd="0" destOrd="0" presId="urn:microsoft.com/office/officeart/2005/8/layout/hierarchy6"/>
    <dgm:cxn modelId="{D13FFD3B-E2C5-4B46-ACA4-FD4118BCCCEA}" srcId="{557CE354-969C-498D-86A0-8683AADBA258}" destId="{745F9827-BD5B-4BFD-B04A-2B09C1201DCF}" srcOrd="0" destOrd="0" parTransId="{12AC806E-ED55-4D77-8EDB-566FC2DFCB98}" sibTransId="{023FE213-271C-47D8-8E16-60B9F075FF7E}"/>
    <dgm:cxn modelId="{8FB68588-C176-426E-BC36-55F46291191E}" srcId="{745F9827-BD5B-4BFD-B04A-2B09C1201DCF}" destId="{61918A8B-928F-481D-A99A-797914E4D440}" srcOrd="0" destOrd="0" parTransId="{6681B1E6-440B-4DE0-B81F-0E5A0E98B8A3}" sibTransId="{02A7FB55-AF78-413B-BBB6-EEF21A54CCF7}"/>
    <dgm:cxn modelId="{11F44749-2C8E-42DA-95D1-CA19E1431B4A}" type="presOf" srcId="{BAD0FAE7-F439-48FE-8D56-48A564937B10}" destId="{862827D9-C3DD-4DE0-A79A-E8B96C207F19}" srcOrd="0" destOrd="0" presId="urn:microsoft.com/office/officeart/2005/8/layout/hierarchy6"/>
    <dgm:cxn modelId="{545A042A-8F94-4D82-91E5-EE71BF2C8D4E}" type="presOf" srcId="{2E378717-0A05-4F46-B6C9-734786EC54B4}" destId="{1ECA76A4-3769-45B6-9FC9-2F65D7A33A80}" srcOrd="0" destOrd="0" presId="urn:microsoft.com/office/officeart/2005/8/layout/hierarchy6"/>
    <dgm:cxn modelId="{33367DB4-EBA9-4646-91B4-C39EE18D8D6A}" type="presOf" srcId="{31FCE2A7-13E8-457A-8A11-F26C808B746B}" destId="{A0540E16-FED4-421A-B323-308DA2729327}" srcOrd="0" destOrd="0" presId="urn:microsoft.com/office/officeart/2005/8/layout/hierarchy6"/>
    <dgm:cxn modelId="{3529D9B8-928E-4D8C-AC9C-E8C86F1278FC}" srcId="{557CE354-969C-498D-86A0-8683AADBA258}" destId="{348DE7FB-1C22-41AA-A12C-80BA3FCB5ABA}" srcOrd="3" destOrd="0" parTransId="{3CF917B7-4094-4917-A36C-1E60DC2D2B66}" sibTransId="{DC2F7B06-B713-491F-8F69-0410958B0C17}"/>
    <dgm:cxn modelId="{659AF2A4-2E3F-43EB-B7F9-D787518B421D}" type="presOf" srcId="{27E2980F-552B-4A1A-B9B6-FA6C23A3AF4C}" destId="{ED1A0A91-3915-412D-AA76-2610BDBCC4A9}" srcOrd="0" destOrd="0" presId="urn:microsoft.com/office/officeart/2005/8/layout/hierarchy6"/>
    <dgm:cxn modelId="{A4D252EA-659A-41C5-B189-D07BF80839DD}" type="presOf" srcId="{DC2DF1FD-2AC3-44F7-926C-E0DE510EDE67}" destId="{1C2DEEE1-D32B-4856-AABA-718129D8D787}" srcOrd="0" destOrd="0" presId="urn:microsoft.com/office/officeart/2005/8/layout/hierarchy6"/>
    <dgm:cxn modelId="{7BDA0C5B-800D-491A-ABDF-93E5543AC1E9}" type="presOf" srcId="{27782684-790B-4760-9B0A-9D107594E2AC}" destId="{EB556181-2A91-461C-9FE9-2023DFCFF01D}" srcOrd="0" destOrd="0" presId="urn:microsoft.com/office/officeart/2005/8/layout/hierarchy6"/>
    <dgm:cxn modelId="{53A85788-B69B-488C-8669-CD112C726E46}" srcId="{348DE7FB-1C22-41AA-A12C-80BA3FCB5ABA}" destId="{58B5E815-58A2-434E-981F-5BD8E0B73075}" srcOrd="0" destOrd="0" parTransId="{2E378717-0A05-4F46-B6C9-734786EC54B4}" sibTransId="{4AEFE9CA-35D0-48B7-91DC-547103D21C10}"/>
    <dgm:cxn modelId="{21FA1088-11BF-4320-A413-46DB55CD86C7}" type="presOf" srcId="{F62CF2BB-A131-4A46-A38D-4EE427A3C154}" destId="{1CC7C8D6-8083-4C5B-8849-4524C3E7309C}" srcOrd="0" destOrd="0" presId="urn:microsoft.com/office/officeart/2005/8/layout/hierarchy6"/>
    <dgm:cxn modelId="{86E57412-C599-4326-93AC-202A29860F57}" type="presOf" srcId="{311A8585-A2AB-4AC2-8487-1A4864E3A5CA}" destId="{848E9E0F-C9B3-4EED-8F8C-99C51DB9EA4E}" srcOrd="0" destOrd="0" presId="urn:microsoft.com/office/officeart/2005/8/layout/hierarchy6"/>
    <dgm:cxn modelId="{5B0DD9FD-9AB2-412A-AA11-5149D456D587}" type="presOf" srcId="{B6FE41D9-2071-4A18-B0AA-BB6277BDD8DC}" destId="{58ED0F4A-ACB6-4D52-B857-1E2275A94F7D}" srcOrd="0" destOrd="0" presId="urn:microsoft.com/office/officeart/2005/8/layout/hierarchy6"/>
    <dgm:cxn modelId="{4B8D35F9-A1CB-409D-AE2C-8DE749B85125}" type="presOf" srcId="{61918A8B-928F-481D-A99A-797914E4D440}" destId="{24BCD09D-BB5A-493B-B4D3-FAED6B060446}" srcOrd="0" destOrd="0" presId="urn:microsoft.com/office/officeart/2005/8/layout/hierarchy6"/>
    <dgm:cxn modelId="{BE0A007F-82B4-404D-819F-280766945490}" type="presOf" srcId="{6681B1E6-440B-4DE0-B81F-0E5A0E98B8A3}" destId="{5A5E28F9-3D69-436E-9A92-AA6BA7D31450}" srcOrd="0" destOrd="0" presId="urn:microsoft.com/office/officeart/2005/8/layout/hierarchy6"/>
    <dgm:cxn modelId="{E0B37BA7-69BA-4F2C-9B24-67A01B8D2DDB}" type="presOf" srcId="{3CF917B7-4094-4917-A36C-1E60DC2D2B66}" destId="{5CE182AC-0210-48C5-9C8E-6FE975553AD4}" srcOrd="0" destOrd="0" presId="urn:microsoft.com/office/officeart/2005/8/layout/hierarchy6"/>
    <dgm:cxn modelId="{980B2149-A4E4-4F3D-A541-0922649CA583}" type="presOf" srcId="{348DE7FB-1C22-41AA-A12C-80BA3FCB5ABA}" destId="{4C1D1463-36DA-4760-8DEB-126908982614}" srcOrd="0" destOrd="0" presId="urn:microsoft.com/office/officeart/2005/8/layout/hierarchy6"/>
    <dgm:cxn modelId="{8A9F98C2-E0E1-4ACF-A784-620FED42F280}" srcId="{27782684-790B-4760-9B0A-9D107594E2AC}" destId="{F62CF2BB-A131-4A46-A38D-4EE427A3C154}" srcOrd="0" destOrd="0" parTransId="{9CAFCFD9-41DC-4BCA-A2DB-4FE12B7EB1C1}" sibTransId="{93E429C4-5275-4A16-BC45-1CE0551C9DFF}"/>
    <dgm:cxn modelId="{8A58E27E-C26B-4827-AB36-753EF0906583}" type="presOf" srcId="{7B4A3783-ABA4-4BCE-B63B-53D8E43DF01C}" destId="{5CEA02F6-6E4C-47D7-AE53-9D496D0D1A3D}" srcOrd="0" destOrd="0" presId="urn:microsoft.com/office/officeart/2005/8/layout/hierarchy6"/>
    <dgm:cxn modelId="{7B216CCB-DB84-497B-9F3E-CAA08DEEFD8A}" type="presOf" srcId="{1D931AE9-B218-413B-9CE4-4FEFF5FCD25E}" destId="{785E11EE-5A08-41F1-BB0F-024A0F91D569}" srcOrd="0" destOrd="0" presId="urn:microsoft.com/office/officeart/2005/8/layout/hierarchy6"/>
    <dgm:cxn modelId="{17A44E5A-D2F8-4D9C-9938-037FCF5315C4}" type="presOf" srcId="{CA8A42EA-C7A9-44D0-9E37-CA59CA8789A6}" destId="{96D513FE-8BF4-4854-BAE2-47D418A0EA24}" srcOrd="0" destOrd="0" presId="urn:microsoft.com/office/officeart/2005/8/layout/hierarchy6"/>
    <dgm:cxn modelId="{CB803872-A070-46F1-950D-5CB480DD35A6}" srcId="{7B4A3783-ABA4-4BCE-B63B-53D8E43DF01C}" destId="{4598A3B3-3901-4828-9374-036AFA1FEE7F}" srcOrd="0" destOrd="0" parTransId="{31FCE2A7-13E8-457A-8A11-F26C808B746B}" sibTransId="{0A640B1D-9034-4A79-9A67-75B3977B0C11}"/>
    <dgm:cxn modelId="{9F7022CE-89C1-46AB-A741-6E5B4E23906E}" srcId="{27782684-790B-4760-9B0A-9D107594E2AC}" destId="{B6FE41D9-2071-4A18-B0AA-BB6277BDD8DC}" srcOrd="2" destOrd="0" parTransId="{1D931AE9-B218-413B-9CE4-4FEFF5FCD25E}" sibTransId="{C064E780-1C17-4A71-B86F-1D74C2DFD8FB}"/>
    <dgm:cxn modelId="{A671AF97-5F1C-4140-B9B4-C350E08F2479}" type="presOf" srcId="{557CE354-969C-498D-86A0-8683AADBA258}" destId="{EDA5A753-27DD-421F-BC45-07333D70FAE9}" srcOrd="0" destOrd="0" presId="urn:microsoft.com/office/officeart/2005/8/layout/hierarchy6"/>
    <dgm:cxn modelId="{1EE7FCE3-812C-4E3C-862F-E8FDDFD05A76}" type="presOf" srcId="{58B5E815-58A2-434E-981F-5BD8E0B73075}" destId="{F0490445-FAA9-4DAE-9916-17C19E5B6967}" srcOrd="0" destOrd="0" presId="urn:microsoft.com/office/officeart/2005/8/layout/hierarchy6"/>
    <dgm:cxn modelId="{DEA1E4A9-08E9-420C-A465-02DDD1B26F96}" srcId="{27782684-790B-4760-9B0A-9D107594E2AC}" destId="{557CE354-969C-498D-86A0-8683AADBA258}" srcOrd="1" destOrd="0" parTransId="{311A8585-A2AB-4AC2-8487-1A4864E3A5CA}" sibTransId="{643AD364-E195-49CC-BA95-15EB1B2F665A}"/>
    <dgm:cxn modelId="{D5183F49-925F-4242-9950-A7B8E9817FFB}" type="presOf" srcId="{12AC806E-ED55-4D77-8EDB-566FC2DFCB98}" destId="{380322F4-57BE-4816-807F-E12D5241257A}" srcOrd="0" destOrd="0" presId="urn:microsoft.com/office/officeart/2005/8/layout/hierarchy6"/>
    <dgm:cxn modelId="{F87EF945-5661-4689-A913-9D82E7E2F591}" srcId="{348DE7FB-1C22-41AA-A12C-80BA3FCB5ABA}" destId="{34BCF48E-3B12-4B53-B38E-7546C8C0223D}" srcOrd="1" destOrd="0" parTransId="{DC2DF1FD-2AC3-44F7-926C-E0DE510EDE67}" sibTransId="{95DD8AE3-77A3-48FF-B615-842323F07751}"/>
    <dgm:cxn modelId="{2FCB1F0E-11FA-4011-A3D4-2FFC2156FA31}" type="presOf" srcId="{13880C4C-DC77-42DB-B27A-8CA0EBECDB36}" destId="{E043E564-3957-43F0-B8C0-6B1B470DD2B9}" srcOrd="0" destOrd="0" presId="urn:microsoft.com/office/officeart/2005/8/layout/hierarchy6"/>
    <dgm:cxn modelId="{D1B256FD-68C2-45BB-B28B-B4F9783AD93C}" type="presOf" srcId="{34BCF48E-3B12-4B53-B38E-7546C8C0223D}" destId="{10418786-886F-4630-B966-1315BFC79BBB}" srcOrd="0" destOrd="0" presId="urn:microsoft.com/office/officeart/2005/8/layout/hierarchy6"/>
    <dgm:cxn modelId="{D4FBDA79-D877-4442-960F-C53488554553}" srcId="{557CE354-969C-498D-86A0-8683AADBA258}" destId="{BAD0FAE7-F439-48FE-8D56-48A564937B10}" srcOrd="2" destOrd="0" parTransId="{13880C4C-DC77-42DB-B27A-8CA0EBECDB36}" sibTransId="{BD5758B2-8261-490C-8137-109917B3C8FD}"/>
    <dgm:cxn modelId="{EB993BFB-D439-4234-ACD3-3039F81618AE}" srcId="{557CE354-969C-498D-86A0-8683AADBA258}" destId="{7B4A3783-ABA4-4BCE-B63B-53D8E43DF01C}" srcOrd="1" destOrd="0" parTransId="{CA8A42EA-C7A9-44D0-9E37-CA59CA8789A6}" sibTransId="{816A5819-A8C6-4C77-9DBC-55222BB4CD90}"/>
    <dgm:cxn modelId="{3EB07BB7-1FBB-4E30-997A-47ED4DEFBC7C}" srcId="{27E2980F-552B-4A1A-B9B6-FA6C23A3AF4C}" destId="{27782684-790B-4760-9B0A-9D107594E2AC}" srcOrd="0" destOrd="0" parTransId="{FEC727C1-9ACB-4E82-A3DB-82A69E0A01EF}" sibTransId="{413E1536-1C2E-436D-9C02-5C85F1016F37}"/>
    <dgm:cxn modelId="{A1F43764-D32C-4FAE-AC3A-0F25ADC5BB70}" type="presParOf" srcId="{ED1A0A91-3915-412D-AA76-2610BDBCC4A9}" destId="{9919A597-6EB8-443B-9666-B773DA58BD40}" srcOrd="0" destOrd="0" presId="urn:microsoft.com/office/officeart/2005/8/layout/hierarchy6"/>
    <dgm:cxn modelId="{D5CF5F78-1EFC-45BC-AFB8-360C5188DC91}" type="presParOf" srcId="{9919A597-6EB8-443B-9666-B773DA58BD40}" destId="{87A97B68-CDA3-49B9-B5D1-BD3B9565FF9C}" srcOrd="0" destOrd="0" presId="urn:microsoft.com/office/officeart/2005/8/layout/hierarchy6"/>
    <dgm:cxn modelId="{6AE92F93-EB31-4EA0-9A9C-1C70DE574EA8}" type="presParOf" srcId="{87A97B68-CDA3-49B9-B5D1-BD3B9565FF9C}" destId="{A1F3A9A8-5A97-438B-8E24-D06BE2B80E73}" srcOrd="0" destOrd="0" presId="urn:microsoft.com/office/officeart/2005/8/layout/hierarchy6"/>
    <dgm:cxn modelId="{C7E79A79-BAA8-47F7-9D9E-6DEBC7692278}" type="presParOf" srcId="{A1F3A9A8-5A97-438B-8E24-D06BE2B80E73}" destId="{EB556181-2A91-461C-9FE9-2023DFCFF01D}" srcOrd="0" destOrd="0" presId="urn:microsoft.com/office/officeart/2005/8/layout/hierarchy6"/>
    <dgm:cxn modelId="{76B0145E-D72C-4B49-987E-E94F33432073}" type="presParOf" srcId="{A1F3A9A8-5A97-438B-8E24-D06BE2B80E73}" destId="{5758F0C4-D11F-46E3-A44A-E8F8BBF704BF}" srcOrd="1" destOrd="0" presId="urn:microsoft.com/office/officeart/2005/8/layout/hierarchy6"/>
    <dgm:cxn modelId="{67723AD9-BB25-4AD2-954F-9C8F7F4B3CE5}" type="presParOf" srcId="{5758F0C4-D11F-46E3-A44A-E8F8BBF704BF}" destId="{A1CEFBCF-63D4-4002-BA6C-5041D5A27720}" srcOrd="0" destOrd="0" presId="urn:microsoft.com/office/officeart/2005/8/layout/hierarchy6"/>
    <dgm:cxn modelId="{B4838EDF-3B18-45B3-83BE-0BBDCA218C5D}" type="presParOf" srcId="{5758F0C4-D11F-46E3-A44A-E8F8BBF704BF}" destId="{45BE5800-E0B3-4162-BBD3-8AD55ABC0ADF}" srcOrd="1" destOrd="0" presId="urn:microsoft.com/office/officeart/2005/8/layout/hierarchy6"/>
    <dgm:cxn modelId="{A83C0B12-013A-4056-AA9D-6F9D9E202AAB}" type="presParOf" srcId="{45BE5800-E0B3-4162-BBD3-8AD55ABC0ADF}" destId="{1CC7C8D6-8083-4C5B-8849-4524C3E7309C}" srcOrd="0" destOrd="0" presId="urn:microsoft.com/office/officeart/2005/8/layout/hierarchy6"/>
    <dgm:cxn modelId="{2BAF19EC-819D-48FD-BE82-2082C8E9183B}" type="presParOf" srcId="{45BE5800-E0B3-4162-BBD3-8AD55ABC0ADF}" destId="{2CE72C24-2240-46E7-B517-F46BDED6E586}" srcOrd="1" destOrd="0" presId="urn:microsoft.com/office/officeart/2005/8/layout/hierarchy6"/>
    <dgm:cxn modelId="{22DB7112-8478-4AC8-A9BB-1070FBD6F482}" type="presParOf" srcId="{5758F0C4-D11F-46E3-A44A-E8F8BBF704BF}" destId="{848E9E0F-C9B3-4EED-8F8C-99C51DB9EA4E}" srcOrd="2" destOrd="0" presId="urn:microsoft.com/office/officeart/2005/8/layout/hierarchy6"/>
    <dgm:cxn modelId="{05E5A4A3-A3CA-41B6-B466-E1EA297297EC}" type="presParOf" srcId="{5758F0C4-D11F-46E3-A44A-E8F8BBF704BF}" destId="{E4FF675F-3802-493F-B028-623C11D0EC05}" srcOrd="3" destOrd="0" presId="urn:microsoft.com/office/officeart/2005/8/layout/hierarchy6"/>
    <dgm:cxn modelId="{C89D9CFE-EF48-4F53-90F4-2C0D483D113E}" type="presParOf" srcId="{E4FF675F-3802-493F-B028-623C11D0EC05}" destId="{EDA5A753-27DD-421F-BC45-07333D70FAE9}" srcOrd="0" destOrd="0" presId="urn:microsoft.com/office/officeart/2005/8/layout/hierarchy6"/>
    <dgm:cxn modelId="{BBF35F2A-0F4F-4DF3-B386-3AE91907CEED}" type="presParOf" srcId="{E4FF675F-3802-493F-B028-623C11D0EC05}" destId="{C0D2D671-91CA-4B17-B99F-6540DB2FDF83}" srcOrd="1" destOrd="0" presId="urn:microsoft.com/office/officeart/2005/8/layout/hierarchy6"/>
    <dgm:cxn modelId="{FDDF4655-91EC-4CC8-A9EE-EBEC7C13D892}" type="presParOf" srcId="{C0D2D671-91CA-4B17-B99F-6540DB2FDF83}" destId="{380322F4-57BE-4816-807F-E12D5241257A}" srcOrd="0" destOrd="0" presId="urn:microsoft.com/office/officeart/2005/8/layout/hierarchy6"/>
    <dgm:cxn modelId="{F5107AFD-54AF-4F2C-BEC6-CE2268E585A8}" type="presParOf" srcId="{C0D2D671-91CA-4B17-B99F-6540DB2FDF83}" destId="{5419D13B-D457-49C3-9097-4B5C614644EF}" srcOrd="1" destOrd="0" presId="urn:microsoft.com/office/officeart/2005/8/layout/hierarchy6"/>
    <dgm:cxn modelId="{ECC25237-66B3-4AC5-A7FC-E27002B8234F}" type="presParOf" srcId="{5419D13B-D457-49C3-9097-4B5C614644EF}" destId="{31BB0742-3710-46C3-9530-D11D16964A7B}" srcOrd="0" destOrd="0" presId="urn:microsoft.com/office/officeart/2005/8/layout/hierarchy6"/>
    <dgm:cxn modelId="{5E416F38-B9B1-4734-B327-9CD2544D4FA6}" type="presParOf" srcId="{5419D13B-D457-49C3-9097-4B5C614644EF}" destId="{BC892C50-D5AC-408A-8B04-DB81A7716D81}" srcOrd="1" destOrd="0" presId="urn:microsoft.com/office/officeart/2005/8/layout/hierarchy6"/>
    <dgm:cxn modelId="{14D59703-D286-4436-B28B-01A51812A88B}" type="presParOf" srcId="{BC892C50-D5AC-408A-8B04-DB81A7716D81}" destId="{5A5E28F9-3D69-436E-9A92-AA6BA7D31450}" srcOrd="0" destOrd="0" presId="urn:microsoft.com/office/officeart/2005/8/layout/hierarchy6"/>
    <dgm:cxn modelId="{89AAD469-04DA-4795-BC06-ADD2C8CA5846}" type="presParOf" srcId="{BC892C50-D5AC-408A-8B04-DB81A7716D81}" destId="{49190E9D-94EF-4FD2-801B-2E8C0D1566F9}" srcOrd="1" destOrd="0" presId="urn:microsoft.com/office/officeart/2005/8/layout/hierarchy6"/>
    <dgm:cxn modelId="{8DF3D40B-DBC9-4FA0-8221-4369FE6807CD}" type="presParOf" srcId="{49190E9D-94EF-4FD2-801B-2E8C0D1566F9}" destId="{24BCD09D-BB5A-493B-B4D3-FAED6B060446}" srcOrd="0" destOrd="0" presId="urn:microsoft.com/office/officeart/2005/8/layout/hierarchy6"/>
    <dgm:cxn modelId="{84B05D4F-23B2-4B20-9A55-65D2724D41F3}" type="presParOf" srcId="{49190E9D-94EF-4FD2-801B-2E8C0D1566F9}" destId="{022E8673-BB36-4A45-91AC-36D2B4312879}" srcOrd="1" destOrd="0" presId="urn:microsoft.com/office/officeart/2005/8/layout/hierarchy6"/>
    <dgm:cxn modelId="{051477D3-9C6B-4CA0-ABD1-238906F5E8F5}" type="presParOf" srcId="{C0D2D671-91CA-4B17-B99F-6540DB2FDF83}" destId="{96D513FE-8BF4-4854-BAE2-47D418A0EA24}" srcOrd="2" destOrd="0" presId="urn:microsoft.com/office/officeart/2005/8/layout/hierarchy6"/>
    <dgm:cxn modelId="{A4FE3945-74A2-461F-AAA6-4233CFD1E49D}" type="presParOf" srcId="{C0D2D671-91CA-4B17-B99F-6540DB2FDF83}" destId="{77DCEE91-BB91-4414-BE19-9AD9DB906ED0}" srcOrd="3" destOrd="0" presId="urn:microsoft.com/office/officeart/2005/8/layout/hierarchy6"/>
    <dgm:cxn modelId="{C2B31E9E-9D61-4726-87ED-2D162DE6211F}" type="presParOf" srcId="{77DCEE91-BB91-4414-BE19-9AD9DB906ED0}" destId="{5CEA02F6-6E4C-47D7-AE53-9D496D0D1A3D}" srcOrd="0" destOrd="0" presId="urn:microsoft.com/office/officeart/2005/8/layout/hierarchy6"/>
    <dgm:cxn modelId="{8886599D-D0F0-482E-985D-3ED094E85C48}" type="presParOf" srcId="{77DCEE91-BB91-4414-BE19-9AD9DB906ED0}" destId="{E06E38BF-7F26-47A8-9745-047EA6B171C7}" srcOrd="1" destOrd="0" presId="urn:microsoft.com/office/officeart/2005/8/layout/hierarchy6"/>
    <dgm:cxn modelId="{88EFEE8C-881C-4755-99DC-E9F984A6E522}" type="presParOf" srcId="{E06E38BF-7F26-47A8-9745-047EA6B171C7}" destId="{A0540E16-FED4-421A-B323-308DA2729327}" srcOrd="0" destOrd="0" presId="urn:microsoft.com/office/officeart/2005/8/layout/hierarchy6"/>
    <dgm:cxn modelId="{1C9B1A3C-B445-405E-AA0A-23A852524D55}" type="presParOf" srcId="{E06E38BF-7F26-47A8-9745-047EA6B171C7}" destId="{B5FB8191-9167-4A6F-9285-40ECDB5FB6CA}" srcOrd="1" destOrd="0" presId="urn:microsoft.com/office/officeart/2005/8/layout/hierarchy6"/>
    <dgm:cxn modelId="{CC5E2BAC-F5D0-4D15-B61A-73DF3DD9B75E}" type="presParOf" srcId="{B5FB8191-9167-4A6F-9285-40ECDB5FB6CA}" destId="{22B14F6D-8617-49B8-8BA6-479706863532}" srcOrd="0" destOrd="0" presId="urn:microsoft.com/office/officeart/2005/8/layout/hierarchy6"/>
    <dgm:cxn modelId="{4AE4A12D-4C24-4F0D-9592-7BF065B665BE}" type="presParOf" srcId="{B5FB8191-9167-4A6F-9285-40ECDB5FB6CA}" destId="{735040D2-52E9-4D4B-8A61-3784299714D7}" srcOrd="1" destOrd="0" presId="urn:microsoft.com/office/officeart/2005/8/layout/hierarchy6"/>
    <dgm:cxn modelId="{B287ED1D-1B54-45EE-A84B-E7A4B60963DE}" type="presParOf" srcId="{C0D2D671-91CA-4B17-B99F-6540DB2FDF83}" destId="{E043E564-3957-43F0-B8C0-6B1B470DD2B9}" srcOrd="4" destOrd="0" presId="urn:microsoft.com/office/officeart/2005/8/layout/hierarchy6"/>
    <dgm:cxn modelId="{E01D0961-31C7-42C9-A5B5-B28850FFD493}" type="presParOf" srcId="{C0D2D671-91CA-4B17-B99F-6540DB2FDF83}" destId="{9FD7B1B6-E391-4086-AC48-E9CECD1AEA1F}" srcOrd="5" destOrd="0" presId="urn:microsoft.com/office/officeart/2005/8/layout/hierarchy6"/>
    <dgm:cxn modelId="{693D7933-4FF3-48F8-A820-5CF55FB4B51D}" type="presParOf" srcId="{9FD7B1B6-E391-4086-AC48-E9CECD1AEA1F}" destId="{862827D9-C3DD-4DE0-A79A-E8B96C207F19}" srcOrd="0" destOrd="0" presId="urn:microsoft.com/office/officeart/2005/8/layout/hierarchy6"/>
    <dgm:cxn modelId="{A88B7982-4666-4698-B7E1-AE1C92F0E630}" type="presParOf" srcId="{9FD7B1B6-E391-4086-AC48-E9CECD1AEA1F}" destId="{EF482B81-4862-415B-91AA-9DCF00C924D6}" srcOrd="1" destOrd="0" presId="urn:microsoft.com/office/officeart/2005/8/layout/hierarchy6"/>
    <dgm:cxn modelId="{E5BC12CF-EE12-4AFC-9772-AD9CA6AAF3D5}" type="presParOf" srcId="{C0D2D671-91CA-4B17-B99F-6540DB2FDF83}" destId="{5CE182AC-0210-48C5-9C8E-6FE975553AD4}" srcOrd="6" destOrd="0" presId="urn:microsoft.com/office/officeart/2005/8/layout/hierarchy6"/>
    <dgm:cxn modelId="{000D668A-9893-413A-899F-15E093684166}" type="presParOf" srcId="{C0D2D671-91CA-4B17-B99F-6540DB2FDF83}" destId="{7AE6D8EC-A579-4941-BD7D-AC337B010EA4}" srcOrd="7" destOrd="0" presId="urn:microsoft.com/office/officeart/2005/8/layout/hierarchy6"/>
    <dgm:cxn modelId="{9B142DC0-24DF-4A88-89C9-2267EF4BC7DA}" type="presParOf" srcId="{7AE6D8EC-A579-4941-BD7D-AC337B010EA4}" destId="{4C1D1463-36DA-4760-8DEB-126908982614}" srcOrd="0" destOrd="0" presId="urn:microsoft.com/office/officeart/2005/8/layout/hierarchy6"/>
    <dgm:cxn modelId="{B14ADDA7-CC7A-4C50-9C5C-C3DC4E5B5B40}" type="presParOf" srcId="{7AE6D8EC-A579-4941-BD7D-AC337B010EA4}" destId="{C1923115-B850-4CED-B419-A899406ACF97}" srcOrd="1" destOrd="0" presId="urn:microsoft.com/office/officeart/2005/8/layout/hierarchy6"/>
    <dgm:cxn modelId="{05A35C0D-B70C-4267-8885-AF2D227FA75D}" type="presParOf" srcId="{C1923115-B850-4CED-B419-A899406ACF97}" destId="{1ECA76A4-3769-45B6-9FC9-2F65D7A33A80}" srcOrd="0" destOrd="0" presId="urn:microsoft.com/office/officeart/2005/8/layout/hierarchy6"/>
    <dgm:cxn modelId="{486369C7-78A6-4575-9D81-27E7B7D73A19}" type="presParOf" srcId="{C1923115-B850-4CED-B419-A899406ACF97}" destId="{50F1EFEC-9C1A-4741-8905-491BEA4C6378}" srcOrd="1" destOrd="0" presId="urn:microsoft.com/office/officeart/2005/8/layout/hierarchy6"/>
    <dgm:cxn modelId="{75EF49BA-3341-4E60-8617-676FB23B64B7}" type="presParOf" srcId="{50F1EFEC-9C1A-4741-8905-491BEA4C6378}" destId="{F0490445-FAA9-4DAE-9916-17C19E5B6967}" srcOrd="0" destOrd="0" presId="urn:microsoft.com/office/officeart/2005/8/layout/hierarchy6"/>
    <dgm:cxn modelId="{D09EA3A4-BBB3-4ABA-890E-31BF7C45E1E5}" type="presParOf" srcId="{50F1EFEC-9C1A-4741-8905-491BEA4C6378}" destId="{8F6C218C-BEA0-41D4-9018-A814E2FE0C18}" srcOrd="1" destOrd="0" presId="urn:microsoft.com/office/officeart/2005/8/layout/hierarchy6"/>
    <dgm:cxn modelId="{B44A642A-BAD6-4EF0-A09E-D31F529B4289}" type="presParOf" srcId="{C1923115-B850-4CED-B419-A899406ACF97}" destId="{1C2DEEE1-D32B-4856-AABA-718129D8D787}" srcOrd="2" destOrd="0" presId="urn:microsoft.com/office/officeart/2005/8/layout/hierarchy6"/>
    <dgm:cxn modelId="{20DCA6B0-4E88-48C5-A92A-9DC4E76125DD}" type="presParOf" srcId="{C1923115-B850-4CED-B419-A899406ACF97}" destId="{39C6A64C-2835-41AF-A62C-09420C3930D3}" srcOrd="3" destOrd="0" presId="urn:microsoft.com/office/officeart/2005/8/layout/hierarchy6"/>
    <dgm:cxn modelId="{2B40C34F-E8FB-48C7-BBE1-D881070C038D}" type="presParOf" srcId="{39C6A64C-2835-41AF-A62C-09420C3930D3}" destId="{10418786-886F-4630-B966-1315BFC79BBB}" srcOrd="0" destOrd="0" presId="urn:microsoft.com/office/officeart/2005/8/layout/hierarchy6"/>
    <dgm:cxn modelId="{128C3FC8-5D96-401D-8501-FAE70DC32BEB}" type="presParOf" srcId="{39C6A64C-2835-41AF-A62C-09420C3930D3}" destId="{DC93BBB2-0882-4C29-84DB-F18888F85BC8}" srcOrd="1" destOrd="0" presId="urn:microsoft.com/office/officeart/2005/8/layout/hierarchy6"/>
    <dgm:cxn modelId="{01EB57D2-F603-4EA8-B9C0-14A87BD1C541}" type="presParOf" srcId="{5758F0C4-D11F-46E3-A44A-E8F8BBF704BF}" destId="{785E11EE-5A08-41F1-BB0F-024A0F91D569}" srcOrd="4" destOrd="0" presId="urn:microsoft.com/office/officeart/2005/8/layout/hierarchy6"/>
    <dgm:cxn modelId="{8648EE5D-CD84-4F48-A178-04FBF5CC6251}" type="presParOf" srcId="{5758F0C4-D11F-46E3-A44A-E8F8BBF704BF}" destId="{B479CA27-A218-4C40-8912-6464AACF6AE9}" srcOrd="5" destOrd="0" presId="urn:microsoft.com/office/officeart/2005/8/layout/hierarchy6"/>
    <dgm:cxn modelId="{DE2EB556-88F7-4947-8BF4-8F3B1CFD8C07}" type="presParOf" srcId="{B479CA27-A218-4C40-8912-6464AACF6AE9}" destId="{58ED0F4A-ACB6-4D52-B857-1E2275A94F7D}" srcOrd="0" destOrd="0" presId="urn:microsoft.com/office/officeart/2005/8/layout/hierarchy6"/>
    <dgm:cxn modelId="{B622C5A2-FC2A-4D9A-8745-1481CF628BC6}" type="presParOf" srcId="{B479CA27-A218-4C40-8912-6464AACF6AE9}" destId="{23541813-CF2D-4E5A-B3CF-3D2CD02AB065}" srcOrd="1" destOrd="0" presId="urn:microsoft.com/office/officeart/2005/8/layout/hierarchy6"/>
    <dgm:cxn modelId="{83D1C9EB-FED1-4A35-B885-2CA4A757D08A}" type="presParOf" srcId="{ED1A0A91-3915-412D-AA76-2610BDBCC4A9}" destId="{F65C0906-FE99-40D9-89C5-1F44C517E50C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B556181-2A91-461C-9FE9-2023DFCFF01D}">
      <dsp:nvSpPr>
        <dsp:cNvPr id="0" name=""/>
        <dsp:cNvSpPr/>
      </dsp:nvSpPr>
      <dsp:spPr>
        <a:xfrm>
          <a:off x="4408806" y="1487"/>
          <a:ext cx="1304249" cy="869499"/>
        </a:xfrm>
        <a:prstGeom prst="roundRect">
          <a:avLst>
            <a:gd name="adj" fmla="val 10000"/>
          </a:avLst>
        </a:prstGeom>
        <a:solidFill>
          <a:srgbClr val="C0E498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b="1" kern="1200" dirty="0" smtClean="0"/>
            <a:t>GSICS Exec Panel</a:t>
          </a:r>
          <a:endParaRPr lang="en-GB" sz="1300" b="1" kern="1200" dirty="0"/>
        </a:p>
      </dsp:txBody>
      <dsp:txXfrm>
        <a:off x="4408806" y="1487"/>
        <a:ext cx="1304249" cy="869499"/>
      </dsp:txXfrm>
    </dsp:sp>
    <dsp:sp modelId="{A1CEFBCF-63D4-4002-BA6C-5041D5A27720}">
      <dsp:nvSpPr>
        <dsp:cNvPr id="0" name=""/>
        <dsp:cNvSpPr/>
      </dsp:nvSpPr>
      <dsp:spPr>
        <a:xfrm>
          <a:off x="3365406" y="870987"/>
          <a:ext cx="1695524" cy="347799"/>
        </a:xfrm>
        <a:custGeom>
          <a:avLst/>
          <a:gdLst/>
          <a:ahLst/>
          <a:cxnLst/>
          <a:rect l="0" t="0" r="0" b="0"/>
          <a:pathLst>
            <a:path>
              <a:moveTo>
                <a:pt x="1695524" y="0"/>
              </a:moveTo>
              <a:lnTo>
                <a:pt x="1695524" y="173899"/>
              </a:lnTo>
              <a:lnTo>
                <a:pt x="0" y="173899"/>
              </a:lnTo>
              <a:lnTo>
                <a:pt x="0" y="34779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C7C8D6-8083-4C5B-8849-4524C3E7309C}">
      <dsp:nvSpPr>
        <dsp:cNvPr id="0" name=""/>
        <dsp:cNvSpPr/>
      </dsp:nvSpPr>
      <dsp:spPr>
        <a:xfrm>
          <a:off x="2713281" y="1218787"/>
          <a:ext cx="1304249" cy="869499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b="1" kern="1200" dirty="0" smtClean="0"/>
            <a:t>GSICS Coordination </a:t>
          </a:r>
          <a:r>
            <a:rPr lang="en-GB" sz="1300" b="1" kern="1200" dirty="0" err="1" smtClean="0"/>
            <a:t>Center</a:t>
          </a:r>
          <a:endParaRPr lang="en-GB" sz="1300" b="1" kern="1200" dirty="0"/>
        </a:p>
      </dsp:txBody>
      <dsp:txXfrm>
        <a:off x="2713281" y="1218787"/>
        <a:ext cx="1304249" cy="869499"/>
      </dsp:txXfrm>
    </dsp:sp>
    <dsp:sp modelId="{848E9E0F-C9B3-4EED-8F8C-99C51DB9EA4E}">
      <dsp:nvSpPr>
        <dsp:cNvPr id="0" name=""/>
        <dsp:cNvSpPr/>
      </dsp:nvSpPr>
      <dsp:spPr>
        <a:xfrm>
          <a:off x="5015211" y="870987"/>
          <a:ext cx="91440" cy="3477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779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A5A753-27DD-421F-BC45-07333D70FAE9}">
      <dsp:nvSpPr>
        <dsp:cNvPr id="0" name=""/>
        <dsp:cNvSpPr/>
      </dsp:nvSpPr>
      <dsp:spPr>
        <a:xfrm>
          <a:off x="4408806" y="1218787"/>
          <a:ext cx="1304249" cy="869499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b="1" kern="1200" dirty="0" smtClean="0"/>
            <a:t>GSICS Research Working Group</a:t>
          </a:r>
          <a:endParaRPr lang="en-GB" sz="1300" b="1" kern="1200" dirty="0"/>
        </a:p>
      </dsp:txBody>
      <dsp:txXfrm>
        <a:off x="4408806" y="1218787"/>
        <a:ext cx="1304249" cy="869499"/>
      </dsp:txXfrm>
    </dsp:sp>
    <dsp:sp modelId="{380322F4-57BE-4816-807F-E12D5241257A}">
      <dsp:nvSpPr>
        <dsp:cNvPr id="0" name=""/>
        <dsp:cNvSpPr/>
      </dsp:nvSpPr>
      <dsp:spPr>
        <a:xfrm>
          <a:off x="2517644" y="2088287"/>
          <a:ext cx="2543287" cy="347799"/>
        </a:xfrm>
        <a:custGeom>
          <a:avLst/>
          <a:gdLst/>
          <a:ahLst/>
          <a:cxnLst/>
          <a:rect l="0" t="0" r="0" b="0"/>
          <a:pathLst>
            <a:path>
              <a:moveTo>
                <a:pt x="2543287" y="0"/>
              </a:moveTo>
              <a:lnTo>
                <a:pt x="2543287" y="173899"/>
              </a:lnTo>
              <a:lnTo>
                <a:pt x="0" y="173899"/>
              </a:lnTo>
              <a:lnTo>
                <a:pt x="0" y="34779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BB0742-3710-46C3-9530-D11D16964A7B}">
      <dsp:nvSpPr>
        <dsp:cNvPr id="0" name=""/>
        <dsp:cNvSpPr/>
      </dsp:nvSpPr>
      <dsp:spPr>
        <a:xfrm>
          <a:off x="1865519" y="2436087"/>
          <a:ext cx="1304249" cy="869499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UV </a:t>
          </a:r>
          <a:br>
            <a:rPr lang="en-GB" sz="1300" kern="1200" dirty="0" smtClean="0"/>
          </a:br>
          <a:r>
            <a:rPr lang="en-GB" sz="1300" kern="1200" dirty="0" smtClean="0"/>
            <a:t>Sub-Group</a:t>
          </a:r>
          <a:endParaRPr lang="en-GB" sz="1300" kern="1200" dirty="0"/>
        </a:p>
      </dsp:txBody>
      <dsp:txXfrm>
        <a:off x="1865519" y="2436087"/>
        <a:ext cx="1304249" cy="869499"/>
      </dsp:txXfrm>
    </dsp:sp>
    <dsp:sp modelId="{5A5E28F9-3D69-436E-9A92-AA6BA7D31450}">
      <dsp:nvSpPr>
        <dsp:cNvPr id="0" name=""/>
        <dsp:cNvSpPr/>
      </dsp:nvSpPr>
      <dsp:spPr>
        <a:xfrm>
          <a:off x="2471924" y="3305587"/>
          <a:ext cx="91440" cy="3477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7799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dash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BCD09D-BB5A-493B-B4D3-FAED6B060446}">
      <dsp:nvSpPr>
        <dsp:cNvPr id="0" name=""/>
        <dsp:cNvSpPr/>
      </dsp:nvSpPr>
      <dsp:spPr>
        <a:xfrm>
          <a:off x="1865519" y="3653387"/>
          <a:ext cx="1304249" cy="869499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6">
                <a:lumMod val="60000"/>
                <a:lumOff val="40000"/>
                <a:tint val="66000"/>
                <a:satMod val="160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5400000" scaled="1"/>
          <a:tileRect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WGCV ACSG</a:t>
          </a:r>
          <a:endParaRPr lang="en-GB" sz="1300" kern="1200" dirty="0"/>
        </a:p>
      </dsp:txBody>
      <dsp:txXfrm>
        <a:off x="1865519" y="3653387"/>
        <a:ext cx="1304249" cy="869499"/>
      </dsp:txXfrm>
    </dsp:sp>
    <dsp:sp modelId="{96D513FE-8BF4-4854-BAE2-47D418A0EA24}">
      <dsp:nvSpPr>
        <dsp:cNvPr id="0" name=""/>
        <dsp:cNvSpPr/>
      </dsp:nvSpPr>
      <dsp:spPr>
        <a:xfrm>
          <a:off x="4213168" y="2088287"/>
          <a:ext cx="847762" cy="347799"/>
        </a:xfrm>
        <a:custGeom>
          <a:avLst/>
          <a:gdLst/>
          <a:ahLst/>
          <a:cxnLst/>
          <a:rect l="0" t="0" r="0" b="0"/>
          <a:pathLst>
            <a:path>
              <a:moveTo>
                <a:pt x="847762" y="0"/>
              </a:moveTo>
              <a:lnTo>
                <a:pt x="847762" y="173899"/>
              </a:lnTo>
              <a:lnTo>
                <a:pt x="0" y="173899"/>
              </a:lnTo>
              <a:lnTo>
                <a:pt x="0" y="34779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EA02F6-6E4C-47D7-AE53-9D496D0D1A3D}">
      <dsp:nvSpPr>
        <dsp:cNvPr id="0" name=""/>
        <dsp:cNvSpPr/>
      </dsp:nvSpPr>
      <dsp:spPr>
        <a:xfrm>
          <a:off x="3561043" y="2436087"/>
          <a:ext cx="1304249" cy="869499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VIS/NIR </a:t>
          </a:r>
          <a:br>
            <a:rPr lang="en-GB" sz="1300" kern="1200" dirty="0" smtClean="0"/>
          </a:br>
          <a:r>
            <a:rPr lang="en-GB" sz="1300" kern="1200" dirty="0" smtClean="0"/>
            <a:t>Sub-Group</a:t>
          </a:r>
          <a:endParaRPr lang="en-GB" sz="1300" kern="1200" dirty="0"/>
        </a:p>
      </dsp:txBody>
      <dsp:txXfrm>
        <a:off x="3561043" y="2436087"/>
        <a:ext cx="1304249" cy="869499"/>
      </dsp:txXfrm>
    </dsp:sp>
    <dsp:sp modelId="{A0540E16-FED4-421A-B323-308DA2729327}">
      <dsp:nvSpPr>
        <dsp:cNvPr id="0" name=""/>
        <dsp:cNvSpPr/>
      </dsp:nvSpPr>
      <dsp:spPr>
        <a:xfrm>
          <a:off x="4166744" y="3305587"/>
          <a:ext cx="91440" cy="294769"/>
        </a:xfrm>
        <a:custGeom>
          <a:avLst/>
          <a:gdLst/>
          <a:ahLst/>
          <a:cxnLst/>
          <a:rect l="0" t="0" r="0" b="0"/>
          <a:pathLst>
            <a:path>
              <a:moveTo>
                <a:pt x="46424" y="0"/>
              </a:moveTo>
              <a:lnTo>
                <a:pt x="46424" y="147384"/>
              </a:lnTo>
              <a:lnTo>
                <a:pt x="45720" y="147384"/>
              </a:lnTo>
              <a:lnTo>
                <a:pt x="45720" y="294769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dash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B14F6D-8617-49B8-8BA6-479706863532}">
      <dsp:nvSpPr>
        <dsp:cNvPr id="0" name=""/>
        <dsp:cNvSpPr/>
      </dsp:nvSpPr>
      <dsp:spPr>
        <a:xfrm>
          <a:off x="3560339" y="3600356"/>
          <a:ext cx="1304249" cy="869499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6">
                <a:lumMod val="60000"/>
                <a:lumOff val="40000"/>
                <a:tint val="66000"/>
                <a:satMod val="160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5400000" scaled="1"/>
          <a:tileRect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WGCV IVOS</a:t>
          </a:r>
          <a:endParaRPr lang="en-GB" sz="1300" kern="1200" dirty="0"/>
        </a:p>
      </dsp:txBody>
      <dsp:txXfrm>
        <a:off x="3560339" y="3600356"/>
        <a:ext cx="1304249" cy="869499"/>
      </dsp:txXfrm>
    </dsp:sp>
    <dsp:sp modelId="{E043E564-3957-43F0-B8C0-6B1B470DD2B9}">
      <dsp:nvSpPr>
        <dsp:cNvPr id="0" name=""/>
        <dsp:cNvSpPr/>
      </dsp:nvSpPr>
      <dsp:spPr>
        <a:xfrm>
          <a:off x="5060931" y="2088287"/>
          <a:ext cx="969318" cy="3477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895"/>
              </a:lnTo>
              <a:lnTo>
                <a:pt x="969318" y="173895"/>
              </a:lnTo>
              <a:lnTo>
                <a:pt x="969318" y="34779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2827D9-C3DD-4DE0-A79A-E8B96C207F19}">
      <dsp:nvSpPr>
        <dsp:cNvPr id="0" name=""/>
        <dsp:cNvSpPr/>
      </dsp:nvSpPr>
      <dsp:spPr>
        <a:xfrm>
          <a:off x="5378124" y="2436078"/>
          <a:ext cx="1304249" cy="869499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IR </a:t>
          </a:r>
          <a:br>
            <a:rPr lang="en-GB" sz="1300" kern="1200" dirty="0" smtClean="0"/>
          </a:br>
          <a:r>
            <a:rPr lang="en-GB" sz="1300" kern="1200" dirty="0" smtClean="0"/>
            <a:t>Sub-Group</a:t>
          </a:r>
          <a:endParaRPr lang="en-GB" sz="1300" kern="1200" dirty="0"/>
        </a:p>
      </dsp:txBody>
      <dsp:txXfrm>
        <a:off x="5378124" y="2436078"/>
        <a:ext cx="1304249" cy="869499"/>
      </dsp:txXfrm>
    </dsp:sp>
    <dsp:sp modelId="{5CE182AC-0210-48C5-9C8E-6FE975553AD4}">
      <dsp:nvSpPr>
        <dsp:cNvPr id="0" name=""/>
        <dsp:cNvSpPr/>
      </dsp:nvSpPr>
      <dsp:spPr>
        <a:xfrm>
          <a:off x="5060931" y="2088287"/>
          <a:ext cx="2543287" cy="3477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899"/>
              </a:lnTo>
              <a:lnTo>
                <a:pt x="2543287" y="173899"/>
              </a:lnTo>
              <a:lnTo>
                <a:pt x="2543287" y="34779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1D1463-36DA-4760-8DEB-126908982614}">
      <dsp:nvSpPr>
        <dsp:cNvPr id="0" name=""/>
        <dsp:cNvSpPr/>
      </dsp:nvSpPr>
      <dsp:spPr>
        <a:xfrm>
          <a:off x="6952093" y="2436087"/>
          <a:ext cx="1304249" cy="869499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Microwave Sub-Group</a:t>
          </a:r>
          <a:endParaRPr lang="en-GB" sz="1300" kern="1200" dirty="0"/>
        </a:p>
      </dsp:txBody>
      <dsp:txXfrm>
        <a:off x="6952093" y="2436087"/>
        <a:ext cx="1304249" cy="869499"/>
      </dsp:txXfrm>
    </dsp:sp>
    <dsp:sp modelId="{1ECA76A4-3769-45B6-9FC9-2F65D7A33A80}">
      <dsp:nvSpPr>
        <dsp:cNvPr id="0" name=""/>
        <dsp:cNvSpPr/>
      </dsp:nvSpPr>
      <dsp:spPr>
        <a:xfrm>
          <a:off x="7035852" y="3305587"/>
          <a:ext cx="568365" cy="334096"/>
        </a:xfrm>
        <a:custGeom>
          <a:avLst/>
          <a:gdLst/>
          <a:ahLst/>
          <a:cxnLst/>
          <a:rect l="0" t="0" r="0" b="0"/>
          <a:pathLst>
            <a:path>
              <a:moveTo>
                <a:pt x="568365" y="0"/>
              </a:moveTo>
              <a:lnTo>
                <a:pt x="568365" y="167048"/>
              </a:lnTo>
              <a:lnTo>
                <a:pt x="0" y="167048"/>
              </a:lnTo>
              <a:lnTo>
                <a:pt x="0" y="334096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dash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490445-FAA9-4DAE-9916-17C19E5B6967}">
      <dsp:nvSpPr>
        <dsp:cNvPr id="0" name=""/>
        <dsp:cNvSpPr/>
      </dsp:nvSpPr>
      <dsp:spPr>
        <a:xfrm>
          <a:off x="6383727" y="3639684"/>
          <a:ext cx="1304249" cy="869499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6">
                <a:lumMod val="60000"/>
                <a:lumOff val="40000"/>
                <a:tint val="66000"/>
                <a:satMod val="160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5400000" scaled="1"/>
          <a:tileRect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WGCV MWSG</a:t>
          </a:r>
          <a:endParaRPr lang="en-GB" sz="1300" kern="1200" dirty="0"/>
        </a:p>
      </dsp:txBody>
      <dsp:txXfrm>
        <a:off x="6383727" y="3639684"/>
        <a:ext cx="1304249" cy="869499"/>
      </dsp:txXfrm>
    </dsp:sp>
    <dsp:sp modelId="{1C2DEEE1-D32B-4856-AABA-718129D8D787}">
      <dsp:nvSpPr>
        <dsp:cNvPr id="0" name=""/>
        <dsp:cNvSpPr/>
      </dsp:nvSpPr>
      <dsp:spPr>
        <a:xfrm>
          <a:off x="7604218" y="3305587"/>
          <a:ext cx="1730087" cy="3477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899"/>
              </a:lnTo>
              <a:lnTo>
                <a:pt x="1730087" y="173899"/>
              </a:lnTo>
              <a:lnTo>
                <a:pt x="1730087" y="347799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dash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418786-886F-4630-B966-1315BFC79BBB}">
      <dsp:nvSpPr>
        <dsp:cNvPr id="0" name=""/>
        <dsp:cNvSpPr/>
      </dsp:nvSpPr>
      <dsp:spPr>
        <a:xfrm>
          <a:off x="8682181" y="3653387"/>
          <a:ext cx="1304249" cy="869499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00B0F0">
                <a:tint val="66000"/>
                <a:satMod val="160000"/>
              </a:srgbClr>
            </a:gs>
            <a:gs pos="50000">
              <a:srgbClr val="00B0F0">
                <a:tint val="44500"/>
                <a:satMod val="160000"/>
              </a:srgbClr>
            </a:gs>
            <a:gs pos="100000">
              <a:srgbClr val="00B0F0">
                <a:tint val="23500"/>
                <a:satMod val="160000"/>
              </a:srgbClr>
            </a:gs>
          </a:gsLst>
          <a:lin ang="5400000" scaled="1"/>
          <a:tileRect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GPM X-CAL</a:t>
          </a:r>
          <a:endParaRPr lang="en-GB" sz="1300" kern="1200" dirty="0"/>
        </a:p>
      </dsp:txBody>
      <dsp:txXfrm>
        <a:off x="8682181" y="3653387"/>
        <a:ext cx="1304249" cy="869499"/>
      </dsp:txXfrm>
    </dsp:sp>
    <dsp:sp modelId="{785E11EE-5A08-41F1-BB0F-024A0F91D569}">
      <dsp:nvSpPr>
        <dsp:cNvPr id="0" name=""/>
        <dsp:cNvSpPr/>
      </dsp:nvSpPr>
      <dsp:spPr>
        <a:xfrm>
          <a:off x="5060931" y="870987"/>
          <a:ext cx="1695524" cy="3477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899"/>
              </a:lnTo>
              <a:lnTo>
                <a:pt x="1695524" y="173899"/>
              </a:lnTo>
              <a:lnTo>
                <a:pt x="1695524" y="34779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ED0F4A-ACB6-4D52-B857-1E2275A94F7D}">
      <dsp:nvSpPr>
        <dsp:cNvPr id="0" name=""/>
        <dsp:cNvSpPr/>
      </dsp:nvSpPr>
      <dsp:spPr>
        <a:xfrm>
          <a:off x="6104331" y="1218787"/>
          <a:ext cx="1304249" cy="869499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b="1" kern="1200" dirty="0" smtClean="0"/>
            <a:t>GSICS Data Working Group</a:t>
          </a:r>
          <a:endParaRPr lang="en-GB" sz="1300" b="1" kern="1200" dirty="0"/>
        </a:p>
      </dsp:txBody>
      <dsp:txXfrm>
        <a:off x="6104331" y="1218787"/>
        <a:ext cx="1304249" cy="8694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0A9A18-5243-4DDA-9B66-D1315D0F74EB}" type="datetimeFigureOut">
              <a:rPr lang="ko-KR" altLang="en-US" smtClean="0"/>
              <a:pPr/>
              <a:t>2017-03-14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64BC84-10ED-4392-B4D8-448A5B253F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886283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19" descr="천리안위성111.png"/>
          <p:cNvPicPr>
            <a:picLocks noChangeAspect="1"/>
          </p:cNvPicPr>
          <p:nvPr userDrawn="1"/>
        </p:nvPicPr>
        <p:blipFill>
          <a:blip r:embed="rId2" cstate="print"/>
          <a:srcRect l="53481" t="34000" r="8511" b="10767"/>
          <a:stretch>
            <a:fillRect/>
          </a:stretch>
        </p:blipFill>
        <p:spPr bwMode="auto">
          <a:xfrm>
            <a:off x="0" y="759495"/>
            <a:ext cx="4802717" cy="490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 userDrawn="1"/>
        </p:nvSpPr>
        <p:spPr>
          <a:xfrm>
            <a:off x="11145520" y="6652800"/>
            <a:ext cx="10464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1DDF0A2-C106-43E5-8EA9-B1F17B7001B3}" type="slidenum">
              <a:rPr lang="ko-KR" altLang="en-US" sz="900" smtClean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</a:rPr>
              <a:pPr algn="r"/>
              <a:t>‹#›</a:t>
            </a:fld>
            <a:endParaRPr lang="en-US" altLang="ko-KR" sz="900" dirty="0" smtClean="0">
              <a:solidFill>
                <a:schemeClr val="bg1">
                  <a:lumMod val="50000"/>
                </a:schemeClr>
              </a:solidFill>
              <a:latin typeface="맑은 고딕" pitchFamily="50" charset="-127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 rot="16200000">
            <a:off x="11602720" y="6315621"/>
            <a:ext cx="1046480" cy="150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ko-KR" sz="375" dirty="0" err="1" smtClean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</a:rPr>
              <a:t>dohy</a:t>
            </a:r>
            <a:endParaRPr lang="en-US" altLang="ko-KR" sz="375" dirty="0" smtClean="0">
              <a:solidFill>
                <a:schemeClr val="bg1">
                  <a:lumMod val="50000"/>
                </a:schemeClr>
              </a:solidFill>
              <a:latin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53830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제목(Doh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4800" y="76200"/>
            <a:ext cx="10515600" cy="55102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121920" y="735870"/>
            <a:ext cx="11308080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11145520" y="6652800"/>
            <a:ext cx="10464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1DDF0A2-C106-43E5-8EA9-B1F17B7001B3}" type="slidenum">
              <a:rPr lang="ko-KR" altLang="en-US" sz="900" smtClean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</a:rPr>
              <a:pPr algn="r"/>
              <a:t>‹#›</a:t>
            </a:fld>
            <a:endParaRPr lang="en-US" altLang="ko-KR" sz="900" dirty="0" smtClean="0">
              <a:solidFill>
                <a:schemeClr val="bg1">
                  <a:lumMod val="50000"/>
                </a:schemeClr>
              </a:solidFill>
              <a:latin typeface="맑은 고딕" pitchFamily="50" charset="-127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 rot="16200000">
            <a:off x="11602720" y="6315621"/>
            <a:ext cx="1046480" cy="150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ko-KR" sz="375" dirty="0" err="1" smtClean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</a:rPr>
              <a:t>dohy</a:t>
            </a:r>
            <a:endParaRPr lang="en-US" altLang="ko-KR" sz="375" dirty="0" smtClean="0">
              <a:solidFill>
                <a:schemeClr val="bg1">
                  <a:lumMod val="50000"/>
                </a:schemeClr>
              </a:solidFill>
              <a:latin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13417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37D04-0573-4036-A13F-DF38F1508757}" type="datetime1">
              <a:rPr lang="ko-KR" altLang="en-US" smtClean="0"/>
              <a:pPr/>
              <a:t>2017-03-14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A13E0-CAA0-48C7-A1BB-9FADCF9E43F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628739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8AC38-E0E8-49D7-B2FE-71FD7C42C0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81287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맑은 고딕" pitchFamily="50" charset="-127"/>
              </a:defRPr>
            </a:lvl1pPr>
          </a:lstStyle>
          <a:p>
            <a:fld id="{0F36550C-3AC6-4783-B98F-9FA82B6093B4}" type="datetimeFigureOut">
              <a:rPr lang="ko-KR" altLang="en-US" smtClean="0"/>
              <a:pPr/>
              <a:t>2017-03-14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맑은 고딕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맑은 고딕" pitchFamily="50" charset="-127"/>
              </a:defRPr>
            </a:lvl1pPr>
          </a:lstStyle>
          <a:p>
            <a:fld id="{E76B95D1-0BB8-464B-AF0D-79AFE2BBFBD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53046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61" r:id="rId2"/>
    <p:sldLayoutId id="2147483667" r:id="rId3"/>
    <p:sldLayoutId id="2147483668" r:id="rId4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맑은 고딕" pitchFamily="50" charset="-127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맑은 고딕" pitchFamily="50" charset="-127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맑은 고딕" pitchFamily="50" charset="-127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맑은 고딕" pitchFamily="50" charset="-127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맑은 고딕" pitchFamily="50" charset="-127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맑은 고딕" pitchFamily="50" charset="-127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gsics.atmos.umd.edu/pub/Development/InstrumentInformation/Instrument%20pre-launch%20calibration%20and%20characterization%20data%20requirements.doc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914400" y="950495"/>
            <a:ext cx="10363200" cy="2225841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ko-KR" sz="6000" b="1" dirty="0" smtClean="0">
                <a:latin typeface="Arial" pitchFamily="34" charset="0"/>
                <a:cs typeface="Arial" pitchFamily="34" charset="0"/>
              </a:rPr>
              <a:t>Workshop </a:t>
            </a:r>
            <a:r>
              <a:rPr lang="en-US" altLang="ko-KR" sz="6000" b="1" dirty="0">
                <a:latin typeface="Arial" pitchFamily="34" charset="0"/>
                <a:cs typeface="Arial" pitchFamily="34" charset="0"/>
              </a:rPr>
              <a:t>on best practices on pre-flight and onboard calibration</a:t>
            </a:r>
            <a:endParaRPr lang="ko-KR" altLang="en-US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828800" y="4764536"/>
            <a:ext cx="8534400" cy="1752600"/>
          </a:xfrm>
        </p:spPr>
        <p:txBody>
          <a:bodyPr/>
          <a:lstStyle/>
          <a:p>
            <a:r>
              <a:rPr lang="en-US" altLang="ko-KR" dirty="0" err="1" smtClean="0"/>
              <a:t>Dohyeong</a:t>
            </a:r>
            <a:r>
              <a:rPr lang="en-US" altLang="ko-KR" dirty="0" smtClean="0"/>
              <a:t> Kim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2554671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Concrete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ideas for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cooperative activities</a:t>
            </a:r>
            <a:endParaRPr lang="ko-KR" alt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348916" y="913726"/>
            <a:ext cx="11442031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 latinLnBrk="0">
              <a:buFont typeface="Wingdings" pitchFamily="2" charset="2"/>
              <a:buChar char="Ø"/>
            </a:pPr>
            <a:r>
              <a:rPr lang="en-US" altLang="ko-KR" sz="2400" dirty="0" smtClean="0">
                <a:latin typeface="Arial" pitchFamily="34" charset="0"/>
                <a:cs typeface="Arial" pitchFamily="34" charset="0"/>
              </a:rPr>
              <a:t>Proceed </a:t>
            </a:r>
            <a:r>
              <a:rPr lang="en-US" altLang="ko-KR" sz="2400" dirty="0">
                <a:latin typeface="Arial" pitchFamily="34" charset="0"/>
                <a:cs typeface="Arial" pitchFamily="34" charset="0"/>
              </a:rPr>
              <a:t>with joint coordination meetings:</a:t>
            </a:r>
            <a:endParaRPr lang="ko-KR" altLang="ko-KR" dirty="0">
              <a:latin typeface="Arial" pitchFamily="34" charset="0"/>
              <a:cs typeface="Arial" pitchFamily="34" charset="0"/>
            </a:endParaRPr>
          </a:p>
          <a:p>
            <a:pPr marL="800100" lvl="1" indent="-342900" fontAlgn="base" latinLnBrk="0">
              <a:buFont typeface="Wingdings" pitchFamily="2" charset="2"/>
              <a:buChar char="ü"/>
            </a:pPr>
            <a:r>
              <a:rPr lang="en-US" altLang="ko-KR" sz="2400" dirty="0">
                <a:latin typeface="Arial" pitchFamily="34" charset="0"/>
                <a:cs typeface="Arial" pitchFamily="34" charset="0"/>
              </a:rPr>
              <a:t>Inviting WGCV chair to GSICS Exec Panel meeting</a:t>
            </a:r>
            <a:endParaRPr lang="ko-KR" altLang="ko-KR" dirty="0">
              <a:latin typeface="Arial" pitchFamily="34" charset="0"/>
              <a:cs typeface="Arial" pitchFamily="34" charset="0"/>
            </a:endParaRPr>
          </a:p>
          <a:p>
            <a:pPr marL="800100" lvl="1" indent="-342900" fontAlgn="base" latinLnBrk="0">
              <a:buFont typeface="Wingdings" pitchFamily="2" charset="2"/>
              <a:buChar char="ü"/>
            </a:pPr>
            <a:r>
              <a:rPr lang="en-US" altLang="ko-KR" sz="2400" dirty="0">
                <a:latin typeface="Arial" pitchFamily="34" charset="0"/>
                <a:cs typeface="Arial" pitchFamily="34" charset="0"/>
              </a:rPr>
              <a:t>Inviting GRWG chair to next WGCV plenary</a:t>
            </a:r>
            <a:endParaRPr lang="ko-KR" altLang="ko-KR" dirty="0">
              <a:latin typeface="Arial" pitchFamily="34" charset="0"/>
              <a:cs typeface="Arial" pitchFamily="34" charset="0"/>
            </a:endParaRPr>
          </a:p>
          <a:p>
            <a:pPr marL="800100" lvl="1" indent="-342900" fontAlgn="base" latinLnBrk="0">
              <a:buFont typeface="Wingdings" pitchFamily="2" charset="2"/>
              <a:buChar char="ü"/>
            </a:pPr>
            <a:r>
              <a:rPr lang="en-US" altLang="ko-KR" sz="2400" dirty="0">
                <a:latin typeface="Arial" pitchFamily="34" charset="0"/>
                <a:cs typeface="Arial" pitchFamily="34" charset="0"/>
              </a:rPr>
              <a:t>Continue to encourage participation in WG meetings</a:t>
            </a:r>
            <a:endParaRPr lang="ko-KR" altLang="ko-KR" dirty="0">
              <a:latin typeface="Arial" pitchFamily="34" charset="0"/>
              <a:cs typeface="Arial" pitchFamily="34" charset="0"/>
            </a:endParaRPr>
          </a:p>
          <a:p>
            <a:pPr marL="342900" lvl="0" indent="-342900" fontAlgn="base" latinLnBrk="0">
              <a:spcBef>
                <a:spcPts val="1200"/>
              </a:spcBef>
              <a:buFont typeface="Wingdings" pitchFamily="2" charset="2"/>
              <a:buChar char="Ø"/>
            </a:pPr>
            <a:r>
              <a:rPr lang="en-US" altLang="ko-KR" sz="2400" dirty="0">
                <a:latin typeface="Arial" pitchFamily="34" charset="0"/>
                <a:cs typeface="Arial" pitchFamily="34" charset="0"/>
              </a:rPr>
              <a:t>Proceed with joint meetings planned between sub-groups</a:t>
            </a:r>
            <a:endParaRPr lang="ko-KR" altLang="ko-KR" dirty="0">
              <a:latin typeface="Arial" pitchFamily="34" charset="0"/>
              <a:cs typeface="Arial" pitchFamily="34" charset="0"/>
            </a:endParaRPr>
          </a:p>
          <a:p>
            <a:pPr marL="800100" lvl="1" indent="-342900" fontAlgn="base" latinLnBrk="0">
              <a:buFont typeface="Wingdings" pitchFamily="2" charset="2"/>
              <a:buChar char="ü"/>
            </a:pPr>
            <a:r>
              <a:rPr lang="en-US" altLang="ko-KR" sz="2400" dirty="0">
                <a:latin typeface="Arial" pitchFamily="34" charset="0"/>
                <a:cs typeface="Arial" pitchFamily="34" charset="0"/>
              </a:rPr>
              <a:t>Microwave - follow-up</a:t>
            </a:r>
            <a:endParaRPr lang="ko-KR" altLang="ko-KR" dirty="0">
              <a:latin typeface="Arial" pitchFamily="34" charset="0"/>
              <a:cs typeface="Arial" pitchFamily="34" charset="0"/>
            </a:endParaRPr>
          </a:p>
          <a:p>
            <a:pPr marL="800100" lvl="1" indent="-342900" fontAlgn="base" latinLnBrk="0">
              <a:buFont typeface="Wingdings" pitchFamily="2" charset="2"/>
              <a:buChar char="ü"/>
            </a:pPr>
            <a:r>
              <a:rPr lang="en-US" altLang="ko-KR" sz="2400" dirty="0">
                <a:latin typeface="Arial" pitchFamily="34" charset="0"/>
                <a:cs typeface="Arial" pitchFamily="34" charset="0"/>
              </a:rPr>
              <a:t>UV + ACSG - follow-up</a:t>
            </a:r>
            <a:endParaRPr lang="ko-KR" altLang="ko-KR" dirty="0">
              <a:latin typeface="Arial" pitchFamily="34" charset="0"/>
              <a:cs typeface="Arial" pitchFamily="34" charset="0"/>
            </a:endParaRPr>
          </a:p>
          <a:p>
            <a:pPr marL="800100" lvl="1" indent="-342900" fontAlgn="base" latinLnBrk="0">
              <a:buFont typeface="Wingdings" pitchFamily="2" charset="2"/>
              <a:buChar char="ü"/>
            </a:pPr>
            <a:r>
              <a:rPr lang="en-US" altLang="ko-KR" sz="2400" dirty="0" smtClean="0">
                <a:latin typeface="Arial" pitchFamily="34" charset="0"/>
                <a:cs typeface="Arial" pitchFamily="34" charset="0"/>
              </a:rPr>
              <a:t>CEOS-GSICS diagram</a:t>
            </a:r>
            <a:endParaRPr lang="ko-KR" altLang="ko-K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1438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48124" y="901694"/>
            <a:ext cx="1204762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 latinLnBrk="0">
              <a:buFont typeface="Wingdings" pitchFamily="2" charset="2"/>
              <a:buChar char="Ø"/>
            </a:pPr>
            <a:r>
              <a:rPr lang="en-US" altLang="ko-KR" sz="2400" dirty="0">
                <a:latin typeface="Arial" pitchFamily="34" charset="0"/>
                <a:cs typeface="Arial" pitchFamily="34" charset="0"/>
              </a:rPr>
              <a:t>Lunar Calibration Workshop - 2017Q4, China</a:t>
            </a:r>
            <a:endParaRPr lang="ko-KR" altLang="ko-KR" dirty="0">
              <a:latin typeface="Arial" pitchFamily="34" charset="0"/>
              <a:cs typeface="Arial" pitchFamily="34" charset="0"/>
            </a:endParaRPr>
          </a:p>
          <a:p>
            <a:pPr marL="800100" lvl="1" indent="-342900" fontAlgn="base" latinLnBrk="0">
              <a:buFont typeface="Wingdings" pitchFamily="2" charset="2"/>
              <a:buChar char="ü"/>
            </a:pPr>
            <a:r>
              <a:rPr lang="en-US" altLang="ko-KR" sz="2400" dirty="0">
                <a:latin typeface="Arial" pitchFamily="34" charset="0"/>
                <a:cs typeface="Arial" pitchFamily="34" charset="0"/>
              </a:rPr>
              <a:t>Common tools/analysis of GIRO/GLOD results</a:t>
            </a:r>
            <a:endParaRPr lang="ko-KR" altLang="ko-KR" dirty="0">
              <a:latin typeface="Arial" pitchFamily="34" charset="0"/>
              <a:cs typeface="Arial" pitchFamily="34" charset="0"/>
            </a:endParaRPr>
          </a:p>
          <a:p>
            <a:pPr marL="800100" lvl="1" indent="-342900" fontAlgn="base" latinLnBrk="0">
              <a:buFont typeface="Wingdings" pitchFamily="2" charset="2"/>
              <a:buChar char="ü"/>
            </a:pPr>
            <a:r>
              <a:rPr lang="en-US" altLang="ko-KR" sz="2400" dirty="0">
                <a:latin typeface="Arial" pitchFamily="34" charset="0"/>
                <a:cs typeface="Arial" pitchFamily="34" charset="0"/>
              </a:rPr>
              <a:t>Development of inter-calibration methods</a:t>
            </a:r>
            <a:endParaRPr lang="ko-KR" altLang="ko-KR" dirty="0">
              <a:latin typeface="Arial" pitchFamily="34" charset="0"/>
              <a:cs typeface="Arial" pitchFamily="34" charset="0"/>
            </a:endParaRPr>
          </a:p>
          <a:p>
            <a:pPr marL="800100" lvl="1" indent="-342900" fontAlgn="base" latinLnBrk="0">
              <a:buFont typeface="Wingdings" pitchFamily="2" charset="2"/>
              <a:buChar char="ü"/>
            </a:pPr>
            <a:r>
              <a:rPr lang="en-US" altLang="ko-KR" sz="2400" dirty="0">
                <a:latin typeface="Arial" pitchFamily="34" charset="0"/>
                <a:cs typeface="Arial" pitchFamily="34" charset="0"/>
              </a:rPr>
              <a:t>Lunar Radiance </a:t>
            </a:r>
            <a:r>
              <a:rPr lang="en-US" altLang="ko-KR" sz="2400" dirty="0" err="1">
                <a:latin typeface="Arial" pitchFamily="34" charset="0"/>
                <a:cs typeface="Arial" pitchFamily="34" charset="0"/>
              </a:rPr>
              <a:t>Modelling</a:t>
            </a:r>
            <a:endParaRPr lang="ko-KR" altLang="ko-KR" dirty="0">
              <a:latin typeface="Arial" pitchFamily="34" charset="0"/>
              <a:cs typeface="Arial" pitchFamily="34" charset="0"/>
            </a:endParaRPr>
          </a:p>
          <a:p>
            <a:pPr marL="800100" lvl="1" indent="-342900" fontAlgn="base" latinLnBrk="0">
              <a:buFont typeface="Wingdings" pitchFamily="2" charset="2"/>
              <a:buChar char="ü"/>
            </a:pPr>
            <a:r>
              <a:rPr lang="en-US" altLang="ko-KR" sz="2400" dirty="0" smtClean="0">
                <a:latin typeface="Arial" pitchFamily="34" charset="0"/>
                <a:cs typeface="Arial" pitchFamily="34" charset="0"/>
              </a:rPr>
              <a:t>Further </a:t>
            </a:r>
            <a:r>
              <a:rPr lang="en-US" altLang="ko-KR" sz="2400" dirty="0">
                <a:latin typeface="Arial" pitchFamily="34" charset="0"/>
                <a:cs typeface="Arial" pitchFamily="34" charset="0"/>
              </a:rPr>
              <a:t>ROLO development, based on</a:t>
            </a:r>
            <a:endParaRPr lang="ko-KR" altLang="ko-KR" dirty="0">
              <a:latin typeface="Arial" pitchFamily="34" charset="0"/>
              <a:cs typeface="Arial" pitchFamily="34" charset="0"/>
            </a:endParaRPr>
          </a:p>
          <a:p>
            <a:pPr lvl="2" fontAlgn="base" latinLnBrk="0"/>
            <a:r>
              <a:rPr lang="en-US" altLang="ko-KR" sz="2400" dirty="0">
                <a:latin typeface="Arial" pitchFamily="34" charset="0"/>
                <a:cs typeface="Arial" pitchFamily="34" charset="0"/>
              </a:rPr>
              <a:t>Re-analysis of original ROLO data</a:t>
            </a:r>
            <a:endParaRPr lang="ko-KR" altLang="ko-KR" dirty="0">
              <a:latin typeface="Arial" pitchFamily="34" charset="0"/>
              <a:cs typeface="Arial" pitchFamily="34" charset="0"/>
            </a:endParaRPr>
          </a:p>
          <a:p>
            <a:pPr lvl="2" fontAlgn="base" latinLnBrk="0"/>
            <a:r>
              <a:rPr lang="en-US" altLang="ko-KR" sz="2400" dirty="0">
                <a:latin typeface="Arial" pitchFamily="34" charset="0"/>
                <a:cs typeface="Arial" pitchFamily="34" charset="0"/>
              </a:rPr>
              <a:t>Addition of new terms to align with other observations (e.g. Pleiades)</a:t>
            </a:r>
            <a:endParaRPr lang="ko-KR" altLang="ko-KR" dirty="0">
              <a:latin typeface="Arial" pitchFamily="34" charset="0"/>
              <a:cs typeface="Arial" pitchFamily="34" charset="0"/>
            </a:endParaRPr>
          </a:p>
          <a:p>
            <a:pPr lvl="2" fontAlgn="base" latinLnBrk="0"/>
            <a:r>
              <a:rPr lang="en-US" altLang="ko-KR" sz="2400" dirty="0">
                <a:latin typeface="Arial" pitchFamily="34" charset="0"/>
                <a:cs typeface="Arial" pitchFamily="34" charset="0"/>
              </a:rPr>
              <a:t>New </a:t>
            </a:r>
            <a:r>
              <a:rPr lang="en-US" altLang="ko-KR" sz="2400" dirty="0" err="1">
                <a:latin typeface="Arial" pitchFamily="34" charset="0"/>
                <a:cs typeface="Arial" pitchFamily="34" charset="0"/>
              </a:rPr>
              <a:t>hyperspectral</a:t>
            </a:r>
            <a:r>
              <a:rPr lang="en-US" altLang="ko-KR" sz="2400" dirty="0">
                <a:latin typeface="Arial" pitchFamily="34" charset="0"/>
                <a:cs typeface="Arial" pitchFamily="34" charset="0"/>
              </a:rPr>
              <a:t> lunar </a:t>
            </a:r>
            <a:r>
              <a:rPr lang="en-US" altLang="ko-KR" sz="2400" dirty="0" err="1">
                <a:latin typeface="Arial" pitchFamily="34" charset="0"/>
                <a:cs typeface="Arial" pitchFamily="34" charset="0"/>
              </a:rPr>
              <a:t>obs</a:t>
            </a:r>
            <a:r>
              <a:rPr lang="en-US" altLang="ko-KR" sz="2400" dirty="0">
                <a:latin typeface="Arial" pitchFamily="34" charset="0"/>
                <a:cs typeface="Arial" pitchFamily="34" charset="0"/>
              </a:rPr>
              <a:t> (ground-based, airborne or satellite),</a:t>
            </a:r>
            <a:endParaRPr lang="ko-KR" altLang="ko-KR" dirty="0">
              <a:latin typeface="Arial" pitchFamily="34" charset="0"/>
              <a:cs typeface="Arial" pitchFamily="34" charset="0"/>
            </a:endParaRPr>
          </a:p>
          <a:p>
            <a:pPr lvl="2" fontAlgn="base" latinLnBrk="0"/>
            <a:r>
              <a:rPr lang="en-US" altLang="ko-KR" sz="2400" dirty="0">
                <a:latin typeface="Arial" pitchFamily="34" charset="0"/>
                <a:cs typeface="Arial" pitchFamily="34" charset="0"/>
              </a:rPr>
              <a:t>Traceable to SI-standards (CLARREO</a:t>
            </a:r>
            <a:r>
              <a:rPr lang="en-US" altLang="ko-KR" sz="2400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sz="2400" dirty="0">
              <a:latin typeface="Arial" pitchFamily="34" charset="0"/>
              <a:cs typeface="Arial" pitchFamily="34" charset="0"/>
            </a:endParaRPr>
          </a:p>
          <a:p>
            <a:pPr marL="342900" lvl="0" indent="-342900" fontAlgn="base" latinLnBrk="0">
              <a:spcBef>
                <a:spcPts val="1200"/>
              </a:spcBef>
              <a:buFont typeface="Wingdings" pitchFamily="2" charset="2"/>
              <a:buChar char="Ø"/>
            </a:pPr>
            <a:r>
              <a:rPr lang="en-US" altLang="ko-KR" sz="2400" dirty="0">
                <a:latin typeface="Arial" pitchFamily="34" charset="0"/>
                <a:cs typeface="Arial" pitchFamily="34" charset="0"/>
              </a:rPr>
              <a:t>Solar reference spectrum definition -</a:t>
            </a:r>
            <a:endParaRPr lang="ko-KR" altLang="ko-KR" sz="2400" dirty="0">
              <a:latin typeface="Arial" pitchFamily="34" charset="0"/>
              <a:cs typeface="Arial" pitchFamily="34" charset="0"/>
            </a:endParaRPr>
          </a:p>
          <a:p>
            <a:pPr marL="800100" lvl="1" indent="-342900" fontAlgn="base" latinLnBrk="0">
              <a:buFont typeface="Wingdings" pitchFamily="2" charset="2"/>
              <a:buChar char="ü"/>
            </a:pPr>
            <a:r>
              <a:rPr lang="en-US" altLang="ko-KR" sz="2400" dirty="0" err="1" smtClean="0">
                <a:latin typeface="Arial" pitchFamily="34" charset="0"/>
                <a:cs typeface="Arial" pitchFamily="34" charset="0"/>
              </a:rPr>
              <a:t>Organising</a:t>
            </a:r>
            <a:r>
              <a:rPr lang="en-US" altLang="ko-K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400" dirty="0">
                <a:latin typeface="Arial" pitchFamily="34" charset="0"/>
                <a:cs typeface="Arial" pitchFamily="34" charset="0"/>
              </a:rPr>
              <a:t>web meeting - to include UVSG + ACSG + </a:t>
            </a:r>
            <a:r>
              <a:rPr lang="en-US" altLang="ko-KR" sz="2400" dirty="0" smtClean="0">
                <a:latin typeface="Arial" pitchFamily="34" charset="0"/>
                <a:cs typeface="Arial" pitchFamily="34" charset="0"/>
              </a:rPr>
              <a:t>IVOS</a:t>
            </a:r>
            <a:endParaRPr lang="ko-KR" altLang="ko-KR" sz="2400" dirty="0">
              <a:latin typeface="Arial" pitchFamily="34" charset="0"/>
              <a:cs typeface="Arial" pitchFamily="34" charset="0"/>
            </a:endParaRPr>
          </a:p>
          <a:p>
            <a:pPr marL="342900" lvl="0" indent="-342900" fontAlgn="base" latinLnBrk="0">
              <a:spcBef>
                <a:spcPts val="1200"/>
              </a:spcBef>
              <a:buFont typeface="Wingdings" pitchFamily="2" charset="2"/>
              <a:buChar char="Ø"/>
            </a:pPr>
            <a:r>
              <a:rPr lang="en-US" altLang="ko-KR" sz="2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Joint workshop of provision of pre-launch characterization </a:t>
            </a:r>
            <a:r>
              <a:rPr lang="en-US" altLang="ko-KR" sz="2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data</a:t>
            </a:r>
            <a:endParaRPr lang="ko-KR" altLang="ko-KR" sz="2400" b="1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  <a:p>
            <a:pPr marL="800100" lvl="1" indent="-342900" fontAlgn="base" latinLnBrk="0">
              <a:buFont typeface="Wingdings" pitchFamily="2" charset="2"/>
              <a:buChar char="ü"/>
            </a:pPr>
            <a:r>
              <a:rPr lang="en-US" altLang="ko-KR" sz="2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Extension to include post-launch data</a:t>
            </a:r>
            <a:endParaRPr lang="ko-KR" altLang="ko-KR" sz="2400" b="1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  <a:p>
            <a:pPr marL="800100" lvl="1" indent="-342900" fontAlgn="base" latinLnBrk="0">
              <a:buFont typeface="Wingdings" pitchFamily="2" charset="2"/>
              <a:buChar char="ü"/>
            </a:pPr>
            <a:r>
              <a:rPr lang="en-US" altLang="ko-KR" sz="2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Revised best practice for pre-launch characterization</a:t>
            </a:r>
            <a:endParaRPr lang="ko-KR" altLang="ko-KR" sz="2400" b="1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b="1" dirty="0">
                <a:latin typeface="Arial" pitchFamily="34" charset="0"/>
                <a:cs typeface="Arial" pitchFamily="34" charset="0"/>
              </a:rPr>
              <a:t>Concrete ideas for cooperative activities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7021852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240632" y="853566"/>
            <a:ext cx="11550315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 latinLnBrk="0">
              <a:buFont typeface="Wingdings" pitchFamily="2" charset="2"/>
              <a:buChar char="Ø"/>
            </a:pPr>
            <a:r>
              <a:rPr lang="en-US" altLang="ko-KR" sz="2400" dirty="0">
                <a:latin typeface="Arial" pitchFamily="34" charset="0"/>
                <a:cs typeface="Arial" pitchFamily="34" charset="0"/>
              </a:rPr>
              <a:t>Jointly defining best practices and promoting these through CEOS, WMO and CGMS channels.</a:t>
            </a:r>
            <a:endParaRPr lang="ko-KR" altLang="ko-KR" dirty="0">
              <a:latin typeface="Arial" pitchFamily="34" charset="0"/>
              <a:cs typeface="Arial" pitchFamily="34" charset="0"/>
            </a:endParaRPr>
          </a:p>
          <a:p>
            <a:pPr marL="342900" lvl="0" indent="-342900" fontAlgn="base" latinLnBrk="0">
              <a:spcBef>
                <a:spcPts val="1200"/>
              </a:spcBef>
              <a:buFont typeface="Wingdings" pitchFamily="2" charset="2"/>
              <a:buChar char="Ø"/>
            </a:pPr>
            <a:r>
              <a:rPr lang="en-US" altLang="ko-KR" sz="2400" dirty="0">
                <a:latin typeface="Arial" pitchFamily="34" charset="0"/>
                <a:cs typeface="Arial" pitchFamily="34" charset="0"/>
              </a:rPr>
              <a:t>Applying GSICS standards and distribution to WGCV products?</a:t>
            </a:r>
            <a:endParaRPr lang="ko-KR" altLang="ko-KR" dirty="0">
              <a:latin typeface="Arial" pitchFamily="34" charset="0"/>
              <a:cs typeface="Arial" pitchFamily="34" charset="0"/>
            </a:endParaRPr>
          </a:p>
          <a:p>
            <a:pPr marL="800100" lvl="1" indent="-342900" fontAlgn="base" latinLnBrk="0">
              <a:buFont typeface="Wingdings" pitchFamily="2" charset="2"/>
              <a:buChar char="ü"/>
            </a:pPr>
            <a:r>
              <a:rPr lang="en-US" altLang="ko-KR" sz="2400" dirty="0">
                <a:latin typeface="Arial" pitchFamily="34" charset="0"/>
                <a:cs typeface="Arial" pitchFamily="34" charset="0"/>
              </a:rPr>
              <a:t>WGCV provides expertise, important tools, best practices, terminologies, </a:t>
            </a:r>
            <a:br>
              <a:rPr lang="en-US" altLang="ko-KR" sz="2400" dirty="0">
                <a:latin typeface="Arial" pitchFamily="34" charset="0"/>
                <a:cs typeface="Arial" pitchFamily="34" charset="0"/>
              </a:rPr>
            </a:br>
            <a:r>
              <a:rPr lang="en-US" altLang="ko-KR" sz="2400" dirty="0">
                <a:latin typeface="Arial" pitchFamily="34" charset="0"/>
                <a:cs typeface="Arial" pitchFamily="34" charset="0"/>
              </a:rPr>
              <a:t>some of which GSICS aims to use in inter-calibration products.</a:t>
            </a:r>
            <a:endParaRPr lang="ko-KR" altLang="ko-KR" dirty="0">
              <a:latin typeface="Arial" pitchFamily="34" charset="0"/>
              <a:cs typeface="Arial" pitchFamily="34" charset="0"/>
            </a:endParaRPr>
          </a:p>
          <a:p>
            <a:pPr marL="800100" lvl="1" indent="-342900" fontAlgn="base" latinLnBrk="0">
              <a:buFont typeface="Wingdings" pitchFamily="2" charset="2"/>
              <a:buChar char="ü"/>
            </a:pPr>
            <a:r>
              <a:rPr lang="en-US" altLang="ko-KR" sz="2400" dirty="0">
                <a:latin typeface="Arial" pitchFamily="34" charset="0"/>
                <a:cs typeface="Arial" pitchFamily="34" charset="0"/>
              </a:rPr>
              <a:t>GSICS could invite WGCV to provide vicarious calibration methods/results </a:t>
            </a:r>
            <a:br>
              <a:rPr lang="en-US" altLang="ko-KR" sz="2400" dirty="0">
                <a:latin typeface="Arial" pitchFamily="34" charset="0"/>
                <a:cs typeface="Arial" pitchFamily="34" charset="0"/>
              </a:rPr>
            </a:br>
            <a:r>
              <a:rPr lang="en-US" altLang="ko-KR" sz="2400" dirty="0">
                <a:latin typeface="Arial" pitchFamily="34" charset="0"/>
                <a:cs typeface="Arial" pitchFamily="34" charset="0"/>
              </a:rPr>
              <a:t>and develop into inter-calibration products, based on double-differencing. e.g.</a:t>
            </a:r>
            <a:endParaRPr lang="ko-KR" altLang="ko-KR" dirty="0">
              <a:latin typeface="Arial" pitchFamily="34" charset="0"/>
              <a:cs typeface="Arial" pitchFamily="34" charset="0"/>
            </a:endParaRPr>
          </a:p>
          <a:p>
            <a:pPr marL="1257300" lvl="2" indent="-342900" fontAlgn="base" latinLnBrk="0">
              <a:buFont typeface="Arial" pitchFamily="34" charset="0"/>
              <a:buChar char="•"/>
            </a:pPr>
            <a:r>
              <a:rPr lang="en-US" altLang="ko-KR" sz="2400" dirty="0">
                <a:latin typeface="Arial" pitchFamily="34" charset="0"/>
                <a:cs typeface="Arial" pitchFamily="34" charset="0"/>
              </a:rPr>
              <a:t>Rayleigh scattering method applied to GEO imagers</a:t>
            </a:r>
            <a:endParaRPr lang="ko-KR" altLang="ko-KR" dirty="0">
              <a:latin typeface="Arial" pitchFamily="34" charset="0"/>
              <a:cs typeface="Arial" pitchFamily="34" charset="0"/>
            </a:endParaRPr>
          </a:p>
          <a:p>
            <a:pPr marL="1257300" lvl="2" indent="-342900" fontAlgn="base" latinLnBrk="0">
              <a:buFont typeface="Arial" pitchFamily="34" charset="0"/>
              <a:buChar char="•"/>
            </a:pPr>
            <a:r>
              <a:rPr lang="en-US" altLang="ko-KR" sz="2400" dirty="0">
                <a:latin typeface="Arial" pitchFamily="34" charset="0"/>
                <a:cs typeface="Arial" pitchFamily="34" charset="0"/>
              </a:rPr>
              <a:t>Results of comparisons over instrumented sites (e.g. </a:t>
            </a:r>
            <a:r>
              <a:rPr lang="en-US" altLang="ko-KR" sz="2400" dirty="0" err="1">
                <a:latin typeface="Arial" pitchFamily="34" charset="0"/>
                <a:cs typeface="Arial" pitchFamily="34" charset="0"/>
              </a:rPr>
              <a:t>RadCalNet</a:t>
            </a:r>
            <a:r>
              <a:rPr lang="en-US" altLang="ko-KR" sz="2400" dirty="0">
                <a:latin typeface="Arial" pitchFamily="34" charset="0"/>
                <a:cs typeface="Arial" pitchFamily="34" charset="0"/>
              </a:rPr>
              <a:t>) for “moderate-resolution sensors”</a:t>
            </a:r>
            <a:endParaRPr lang="ko-KR" altLang="ko-KR" dirty="0">
              <a:latin typeface="Arial" pitchFamily="34" charset="0"/>
              <a:cs typeface="Arial" pitchFamily="34" charset="0"/>
            </a:endParaRPr>
          </a:p>
          <a:p>
            <a:pPr marL="1257300" lvl="2" indent="-342900" fontAlgn="base" latinLnBrk="0">
              <a:buFont typeface="Arial" pitchFamily="34" charset="0"/>
              <a:buChar char="•"/>
            </a:pPr>
            <a:r>
              <a:rPr lang="en-US" altLang="ko-KR" sz="2400" dirty="0">
                <a:latin typeface="Arial" pitchFamily="34" charset="0"/>
                <a:cs typeface="Arial" pitchFamily="34" charset="0"/>
              </a:rPr>
              <a:t>PICTs</a:t>
            </a:r>
            <a:endParaRPr lang="ko-KR" altLang="ko-KR" dirty="0">
              <a:latin typeface="Arial" pitchFamily="34" charset="0"/>
              <a:cs typeface="Arial" pitchFamily="34" charset="0"/>
            </a:endParaRPr>
          </a:p>
          <a:p>
            <a:pPr marL="800100" lvl="1" indent="-342900" fontAlgn="base" latinLnBrk="0">
              <a:buFont typeface="Wingdings" pitchFamily="2" charset="2"/>
              <a:buChar char="ü"/>
            </a:pPr>
            <a:r>
              <a:rPr lang="en-US" altLang="ko-KR" sz="2400" dirty="0">
                <a:latin typeface="Arial" pitchFamily="34" charset="0"/>
                <a:cs typeface="Arial" pitchFamily="34" charset="0"/>
              </a:rPr>
              <a:t>These inter-calibration products could be distributed through GSICS channels.</a:t>
            </a:r>
            <a:endParaRPr lang="ko-KR" altLang="ko-KR" dirty="0">
              <a:latin typeface="Arial" pitchFamily="34" charset="0"/>
              <a:cs typeface="Arial" pitchFamily="34" charset="0"/>
            </a:endParaRPr>
          </a:p>
          <a:p>
            <a:pPr marL="800100" lvl="1" indent="-342900" fontAlgn="base" latinLnBrk="0">
              <a:buFont typeface="Wingdings" pitchFamily="2" charset="2"/>
              <a:buChar char="ü"/>
            </a:pPr>
            <a:r>
              <a:rPr lang="en-US" altLang="ko-KR" sz="2400" dirty="0">
                <a:latin typeface="Arial" pitchFamily="34" charset="0"/>
                <a:cs typeface="Arial" pitchFamily="34" charset="0"/>
              </a:rPr>
              <a:t>WGCV should be given full recognition for these contribution, </a:t>
            </a:r>
            <a:r>
              <a:rPr lang="en-US" altLang="ko-KR" sz="2400" dirty="0" err="1">
                <a:latin typeface="Arial" pitchFamily="34" charset="0"/>
                <a:cs typeface="Arial" pitchFamily="34" charset="0"/>
              </a:rPr>
              <a:t>labelling</a:t>
            </a:r>
            <a:r>
              <a:rPr lang="en-US" altLang="ko-KR" sz="2400" dirty="0">
                <a:latin typeface="Arial" pitchFamily="34" charset="0"/>
                <a:cs typeface="Arial" pitchFamily="34" charset="0"/>
              </a:rPr>
              <a:t> derived products in such a way to make this clear</a:t>
            </a:r>
            <a:r>
              <a:rPr lang="en-US" altLang="ko-K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 fontAlgn="base" latinLnBrk="0">
              <a:buFont typeface="Wingdings" pitchFamily="2" charset="2"/>
              <a:buChar char="Ø"/>
            </a:pPr>
            <a:r>
              <a:rPr lang="en-US" altLang="ko-KR" sz="2400" dirty="0" smtClean="0">
                <a:latin typeface="Arial" pitchFamily="34" charset="0"/>
                <a:cs typeface="Arial" pitchFamily="34" charset="0"/>
              </a:rPr>
              <a:t>Terminology</a:t>
            </a:r>
            <a:endParaRPr lang="ko-KR" altLang="ko-K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b="1" dirty="0">
                <a:latin typeface="Arial" pitchFamily="34" charset="0"/>
                <a:cs typeface="Arial" pitchFamily="34" charset="0"/>
              </a:rPr>
              <a:t>Concrete ideas for cooperative activities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3312879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xfrm>
            <a:off x="304800" y="76200"/>
            <a:ext cx="11281458" cy="551022"/>
          </a:xfrm>
        </p:spPr>
        <p:txBody>
          <a:bodyPr>
            <a:normAutofit fontScale="90000"/>
          </a:bodyPr>
          <a:lstStyle/>
          <a:p>
            <a:r>
              <a:rPr lang="en-US" altLang="ko-KR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n-US" altLang="ko-KR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equirements </a:t>
            </a:r>
            <a:r>
              <a:rPr lang="en-US" altLang="ko-KR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for pre-launch </a:t>
            </a:r>
            <a:r>
              <a:rPr lang="en-US" altLang="ko-KR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characterisation</a:t>
            </a:r>
            <a:endParaRPr lang="ko-KR" alt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252429" y="957944"/>
            <a:ext cx="1126438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8000" lvl="1" indent="-288000">
              <a:buFont typeface="Wingdings" pitchFamily="2" charset="2"/>
              <a:buChar char="§"/>
            </a:pPr>
            <a:r>
              <a:rPr lang="en-US" altLang="ko-KR" sz="2400" dirty="0" smtClean="0">
                <a:latin typeface="Arial" pitchFamily="34" charset="0"/>
                <a:cs typeface="Arial" pitchFamily="34" charset="0"/>
              </a:rPr>
              <a:t>channel </a:t>
            </a:r>
            <a:r>
              <a:rPr lang="en-US" altLang="ko-KR" sz="2400" dirty="0">
                <a:latin typeface="Arial" pitchFamily="34" charset="0"/>
                <a:cs typeface="Arial" pitchFamily="34" charset="0"/>
              </a:rPr>
              <a:t>names/purpose</a:t>
            </a:r>
            <a:endParaRPr lang="ko-KR" altLang="ko-KR" sz="2400" dirty="0">
              <a:latin typeface="Arial" pitchFamily="34" charset="0"/>
              <a:cs typeface="Arial" pitchFamily="34" charset="0"/>
            </a:endParaRPr>
          </a:p>
          <a:p>
            <a:pPr marL="468000" lvl="1" indent="-288000">
              <a:buFont typeface="Wingdings" pitchFamily="2" charset="2"/>
              <a:buChar char="§"/>
            </a:pPr>
            <a:r>
              <a:rPr lang="en-US" altLang="ko-KR" sz="2400" dirty="0">
                <a:latin typeface="Arial" pitchFamily="34" charset="0"/>
                <a:cs typeface="Arial" pitchFamily="34" charset="0"/>
              </a:rPr>
              <a:t>SRF (and inter-detector variability), or at least channel central frequency/wavelength and bandwidth</a:t>
            </a:r>
            <a:endParaRPr lang="ko-KR" altLang="ko-KR" sz="2400" dirty="0">
              <a:latin typeface="Arial" pitchFamily="34" charset="0"/>
              <a:cs typeface="Arial" pitchFamily="34" charset="0"/>
            </a:endParaRPr>
          </a:p>
          <a:p>
            <a:pPr marL="468000" lvl="1" indent="-288000">
              <a:buFont typeface="Wingdings" pitchFamily="2" charset="2"/>
              <a:buChar char="§"/>
            </a:pPr>
            <a:r>
              <a:rPr lang="en-US" altLang="ko-KR" sz="2400" dirty="0">
                <a:latin typeface="Arial" pitchFamily="34" charset="0"/>
                <a:cs typeface="Arial" pitchFamily="34" charset="0"/>
              </a:rPr>
              <a:t>FOV-pixel size or full PSF/MTF, </a:t>
            </a:r>
            <a:endParaRPr lang="ko-KR" altLang="ko-KR" sz="2400" dirty="0">
              <a:latin typeface="Arial" pitchFamily="34" charset="0"/>
              <a:cs typeface="Arial" pitchFamily="34" charset="0"/>
            </a:endParaRPr>
          </a:p>
          <a:p>
            <a:pPr marL="468000" lvl="1" indent="-288000">
              <a:buFont typeface="Wingdings" pitchFamily="2" charset="2"/>
              <a:buChar char="§"/>
            </a:pPr>
            <a:r>
              <a:rPr lang="en-US" altLang="ko-KR" sz="2400" dirty="0">
                <a:latin typeface="Arial" pitchFamily="34" charset="0"/>
                <a:cs typeface="Arial" pitchFamily="34" charset="0"/>
              </a:rPr>
              <a:t>FOR/swath coverage, repeat cycle /orbit configuration, </a:t>
            </a:r>
            <a:endParaRPr lang="ko-KR" altLang="ko-KR" sz="2400" dirty="0">
              <a:latin typeface="Arial" pitchFamily="34" charset="0"/>
              <a:cs typeface="Arial" pitchFamily="34" charset="0"/>
            </a:endParaRPr>
          </a:p>
          <a:p>
            <a:pPr marL="468000" lvl="1" indent="-288000">
              <a:buFont typeface="Wingdings" pitchFamily="2" charset="2"/>
              <a:buChar char="§"/>
            </a:pPr>
            <a:r>
              <a:rPr lang="en-US" altLang="ko-KR" sz="2400" dirty="0">
                <a:latin typeface="Arial" pitchFamily="34" charset="0"/>
                <a:cs typeface="Arial" pitchFamily="34" charset="0"/>
              </a:rPr>
              <a:t>pixel sampling distance/time intervals, </a:t>
            </a:r>
            <a:endParaRPr lang="ko-KR" altLang="ko-KR" sz="2400" dirty="0">
              <a:latin typeface="Arial" pitchFamily="34" charset="0"/>
              <a:cs typeface="Arial" pitchFamily="34" charset="0"/>
            </a:endParaRPr>
          </a:p>
          <a:p>
            <a:pPr marL="468000" lvl="1" indent="-288000">
              <a:buFont typeface="Wingdings" pitchFamily="2" charset="2"/>
              <a:buChar char="§"/>
            </a:pPr>
            <a:r>
              <a:rPr lang="en-US" altLang="ko-KR" sz="2400" dirty="0">
                <a:latin typeface="Arial" pitchFamily="34" charset="0"/>
                <a:cs typeface="Arial" pitchFamily="34" charset="0"/>
              </a:rPr>
              <a:t>radiometric noise, calibration accuracy, </a:t>
            </a:r>
            <a:endParaRPr lang="ko-KR" altLang="ko-KR" sz="2400" dirty="0">
              <a:latin typeface="Arial" pitchFamily="34" charset="0"/>
              <a:cs typeface="Arial" pitchFamily="34" charset="0"/>
            </a:endParaRPr>
          </a:p>
          <a:p>
            <a:pPr marL="468000" lvl="1" indent="-288000">
              <a:buFont typeface="Wingdings" pitchFamily="2" charset="2"/>
              <a:buChar char="§"/>
            </a:pPr>
            <a:r>
              <a:rPr lang="en-US" altLang="ko-KR" sz="2400" dirty="0">
                <a:latin typeface="Arial" pitchFamily="34" charset="0"/>
                <a:cs typeface="Arial" pitchFamily="34" charset="0"/>
              </a:rPr>
              <a:t>geometric accuracy and band to band calibration/registration (geometric performances), </a:t>
            </a:r>
            <a:endParaRPr lang="ko-KR" altLang="ko-KR" sz="2400" dirty="0">
              <a:latin typeface="Arial" pitchFamily="34" charset="0"/>
              <a:cs typeface="Arial" pitchFamily="34" charset="0"/>
            </a:endParaRPr>
          </a:p>
          <a:p>
            <a:pPr marL="468000" lvl="1" indent="-288000">
              <a:buFont typeface="Wingdings" pitchFamily="2" charset="2"/>
              <a:buChar char="§"/>
            </a:pPr>
            <a:r>
              <a:rPr lang="en-US" altLang="ko-KR" sz="2400" dirty="0" err="1">
                <a:latin typeface="Arial" pitchFamily="34" charset="0"/>
                <a:cs typeface="Arial" pitchFamily="34" charset="0"/>
              </a:rPr>
              <a:t>polarisation</a:t>
            </a:r>
            <a:r>
              <a:rPr lang="en-US" altLang="ko-KR" sz="2400" dirty="0">
                <a:latin typeface="Arial" pitchFamily="34" charset="0"/>
                <a:cs typeface="Arial" pitchFamily="34" charset="0"/>
              </a:rPr>
              <a:t> sensitivity</a:t>
            </a:r>
            <a:endParaRPr lang="ko-KR" altLang="ko-KR" sz="2400" dirty="0">
              <a:latin typeface="Arial" pitchFamily="34" charset="0"/>
              <a:cs typeface="Arial" pitchFamily="34" charset="0"/>
            </a:endParaRPr>
          </a:p>
          <a:p>
            <a:pPr marL="468000" lvl="1" indent="-288000">
              <a:buFont typeface="Wingdings" pitchFamily="2" charset="2"/>
              <a:buChar char="§"/>
            </a:pPr>
            <a:r>
              <a:rPr lang="en-US" altLang="ko-KR" sz="2400" dirty="0">
                <a:latin typeface="Arial" pitchFamily="34" charset="0"/>
                <a:cs typeface="Arial" pitchFamily="34" charset="0"/>
              </a:rPr>
              <a:t>radiometric resolution, dynamic range, </a:t>
            </a:r>
            <a:r>
              <a:rPr lang="en-US" altLang="ko-KR" sz="2400" dirty="0" err="1">
                <a:latin typeface="Arial" pitchFamily="34" charset="0"/>
                <a:cs typeface="Arial" pitchFamily="34" charset="0"/>
              </a:rPr>
              <a:t>quantisation</a:t>
            </a:r>
            <a:r>
              <a:rPr lang="en-US" altLang="ko-KR" sz="2400" dirty="0">
                <a:latin typeface="Arial" pitchFamily="34" charset="0"/>
                <a:cs typeface="Arial" pitchFamily="34" charset="0"/>
              </a:rPr>
              <a:t>,</a:t>
            </a:r>
            <a:endParaRPr lang="ko-KR" altLang="ko-KR" sz="2400" dirty="0">
              <a:latin typeface="Arial" pitchFamily="34" charset="0"/>
              <a:cs typeface="Arial" pitchFamily="34" charset="0"/>
            </a:endParaRPr>
          </a:p>
          <a:p>
            <a:pPr marL="468000" lvl="1" indent="-288000">
              <a:buFont typeface="Wingdings" pitchFamily="2" charset="2"/>
              <a:buChar char="§"/>
            </a:pPr>
            <a:r>
              <a:rPr lang="en-US" altLang="ko-KR" sz="2400" dirty="0">
                <a:latin typeface="Arial" pitchFamily="34" charset="0"/>
                <a:cs typeface="Arial" pitchFamily="34" charset="0"/>
              </a:rPr>
              <a:t>expected lifetime</a:t>
            </a:r>
            <a:endParaRPr lang="ko-KR" altLang="ko-KR" sz="2400" dirty="0">
              <a:latin typeface="Arial" pitchFamily="34" charset="0"/>
              <a:cs typeface="Arial" pitchFamily="34" charset="0"/>
            </a:endParaRPr>
          </a:p>
          <a:p>
            <a:pPr marL="468000" lvl="1" indent="-288000">
              <a:buFont typeface="Wingdings" pitchFamily="2" charset="2"/>
              <a:buChar char="§"/>
            </a:pPr>
            <a:r>
              <a:rPr lang="en-US" altLang="ko-KR" sz="2400" dirty="0">
                <a:latin typeface="Arial" pitchFamily="34" charset="0"/>
                <a:cs typeface="Arial" pitchFamily="34" charset="0"/>
              </a:rPr>
              <a:t>uncertainties on all of the above if available</a:t>
            </a:r>
            <a:endParaRPr lang="ko-KR" altLang="ko-KR" sz="2400" dirty="0">
              <a:latin typeface="Arial" pitchFamily="34" charset="0"/>
              <a:cs typeface="Arial" pitchFamily="34" charset="0"/>
            </a:endParaRPr>
          </a:p>
          <a:p>
            <a:pPr marL="468000" lvl="1" indent="-288000">
              <a:buFont typeface="Wingdings" pitchFamily="2" charset="2"/>
              <a:buChar char="§"/>
            </a:pPr>
            <a:r>
              <a:rPr lang="en-US" altLang="ko-KR" sz="2400" dirty="0">
                <a:latin typeface="Arial" pitchFamily="34" charset="0"/>
                <a:cs typeface="Arial" pitchFamily="34" charset="0"/>
              </a:rPr>
              <a:t>All the above should indicate the maturity of the parameter estimate, according to whether they are specified/expected/</a:t>
            </a:r>
            <a:r>
              <a:rPr lang="en-US" altLang="ko-KR" sz="2400" dirty="0" err="1">
                <a:latin typeface="Arial" pitchFamily="34" charset="0"/>
                <a:cs typeface="Arial" pitchFamily="34" charset="0"/>
              </a:rPr>
              <a:t>modelled</a:t>
            </a:r>
            <a:r>
              <a:rPr lang="en-US" altLang="ko-KR" sz="2400" dirty="0">
                <a:latin typeface="Arial" pitchFamily="34" charset="0"/>
                <a:cs typeface="Arial" pitchFamily="34" charset="0"/>
              </a:rPr>
              <a:t>/measured values.</a:t>
            </a:r>
            <a:endParaRPr lang="ko-KR" altLang="ko-KR" sz="2400" u="none" strike="noStrike" dirty="0"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30904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/>
          <p:cNvSpPr txBox="1">
            <a:spLocks/>
          </p:cNvSpPr>
          <p:nvPr/>
        </p:nvSpPr>
        <p:spPr>
          <a:xfrm>
            <a:off x="1620406" y="1941198"/>
            <a:ext cx="8719963" cy="2016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맑은 고딕" pitchFamily="50" charset="-127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altLang="ko-KR" sz="7200" b="1" dirty="0" smtClean="0">
                <a:ea typeface="맑은 고딕" pitchFamily="50" charset="-127"/>
              </a:rPr>
              <a:t>Discussion</a:t>
            </a:r>
            <a:endParaRPr lang="ko-KR" altLang="en-US" sz="7200" b="1" dirty="0" smtClean="0"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3038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latin typeface="Arial" pitchFamily="34" charset="0"/>
                <a:cs typeface="Arial" pitchFamily="34" charset="0"/>
              </a:rPr>
              <a:t>Overview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4294967295"/>
          </p:nvPr>
        </p:nvSpPr>
        <p:spPr>
          <a:xfrm>
            <a:off x="1219200" y="1385888"/>
            <a:ext cx="9371635" cy="452596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Outcome from 2016 annual meeting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Interaction/cooperation of GSICS with CEOS/WGCV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Partnership with CEOS/WGCV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Cooperative activities</a:t>
            </a:r>
            <a:endParaRPr lang="en-GB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96902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21106" y="1079661"/>
            <a:ext cx="10936706" cy="21929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Action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(web meeting 20151203)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atinLnBrk="0">
              <a:buFont typeface="Wingdings" pitchFamily="2" charset="2"/>
              <a:buChar char="Ø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Rob Roebeling to draft a proposal for which instrument characteristics should be published 2-3 years before launch, and at what level of detail, for presentation at 2016 GRWG/GDWG meeting. These could be specified both as a minimum recommended level, and full, detailed level. It should suggested that these include radiometric noise, SRFs, and some geometric aspects, such as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iFoV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(if not full PSFs/MTFs)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425112" y="3392904"/>
            <a:ext cx="1061987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ko-KR" sz="2800" dirty="0">
                <a:latin typeface="Arial" pitchFamily="34" charset="0"/>
                <a:cs typeface="Arial" pitchFamily="34" charset="0"/>
              </a:rPr>
              <a:t>Can we provide a quick DRAFT list of parameters, 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en-GB" altLang="ko-KR" sz="2000" dirty="0">
                <a:latin typeface="Arial" pitchFamily="34" charset="0"/>
                <a:cs typeface="Arial" pitchFamily="34" charset="0"/>
              </a:rPr>
              <a:t>from the top of your heads, 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en-GB" altLang="ko-KR" sz="2000" dirty="0">
                <a:latin typeface="Arial" pitchFamily="34" charset="0"/>
                <a:cs typeface="Arial" pitchFamily="34" charset="0"/>
              </a:rPr>
              <a:t>based on list of </a:t>
            </a:r>
            <a:r>
              <a:rPr lang="en-GB" altLang="ko-KR" sz="2000" i="1" dirty="0">
                <a:latin typeface="Arial" pitchFamily="34" charset="0"/>
                <a:cs typeface="Arial" pitchFamily="34" charset="0"/>
              </a:rPr>
              <a:t>input data</a:t>
            </a:r>
            <a:r>
              <a:rPr lang="en-GB" altLang="ko-KR" sz="2000" dirty="0">
                <a:latin typeface="Arial" pitchFamily="34" charset="0"/>
                <a:cs typeface="Arial" pitchFamily="34" charset="0"/>
              </a:rPr>
              <a:t> used in ATBD of GSICS IR correction and VIS correction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en-GB" altLang="ko-KR" sz="2000" dirty="0">
                <a:latin typeface="Arial" pitchFamily="34" charset="0"/>
                <a:cs typeface="Arial" pitchFamily="34" charset="0"/>
              </a:rPr>
              <a:t>Including parameters identified so far for instrument monitoring and event log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en-GB" altLang="ko-KR" sz="2000" dirty="0">
                <a:latin typeface="Arial" pitchFamily="34" charset="0"/>
                <a:cs typeface="Arial" pitchFamily="34" charset="0"/>
              </a:rPr>
              <a:t>We would circulate this DRAFT to key users (e.g. ECMWF) and use it to start with.  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en-GB" altLang="ko-KR" sz="2000" dirty="0">
                <a:latin typeface="Arial" pitchFamily="34" charset="0"/>
                <a:cs typeface="Arial" pitchFamily="34" charset="0"/>
              </a:rPr>
              <a:t>Later (2017) we could refine the list with the outcome of the WGCV workshop.</a:t>
            </a:r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84263582"/>
              </p:ext>
            </p:extLst>
          </p:nvPr>
        </p:nvGraphicFramePr>
        <p:xfrm>
          <a:off x="555311" y="5916362"/>
          <a:ext cx="11146539" cy="74104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57816"/>
                <a:gridCol w="6065900"/>
                <a:gridCol w="1482811"/>
                <a:gridCol w="1940012"/>
              </a:tblGrid>
              <a:tr h="0"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GRWG.2016.7f.1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Tim/Rob (EUM) to forward draft requirements for pre-launch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characterization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WMO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EUM(Tim/Rob)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Closed by email 2016-04-19</a:t>
                      </a:r>
                    </a:p>
                    <a:p>
                      <a:pPr marL="0" algn="l" defTabSz="914400" rtl="0" eaLnBrk="1" fontAlgn="ctr" latinLnBrk="0" hangingPunct="1"/>
                      <a:r>
                        <a:rPr lang="en-GB" sz="16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2"/>
                        </a:rPr>
                        <a:t>GSICS Tech Note</a:t>
                      </a:r>
                      <a:r>
                        <a:rPr lang="en-GB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2"/>
                        </a:rPr>
                        <a:t> 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제목 4"/>
          <p:cNvSpPr>
            <a:spLocks noGrp="1"/>
          </p:cNvSpPr>
          <p:nvPr>
            <p:ph type="title"/>
          </p:nvPr>
        </p:nvSpPr>
        <p:spPr>
          <a:xfrm>
            <a:off x="304800" y="76200"/>
            <a:ext cx="10515600" cy="551022"/>
          </a:xfrm>
        </p:spPr>
        <p:txBody>
          <a:bodyPr>
            <a:normAutofit fontScale="90000"/>
          </a:bodyPr>
          <a:lstStyle/>
          <a:p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Outcome from 2016 annual meeting</a:t>
            </a:r>
            <a:endParaRPr lang="ko-KR" altLang="en-US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9071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Outcome from 2016 annual meeting</a:t>
            </a:r>
            <a:endParaRPr lang="ko-KR" alt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252429" y="957944"/>
            <a:ext cx="10795247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b="1" dirty="0">
                <a:latin typeface="Arial" pitchFamily="34" charset="0"/>
                <a:cs typeface="Arial" pitchFamily="34" charset="0"/>
              </a:rPr>
              <a:t>Item to put on the list of parameters to be provided :</a:t>
            </a:r>
            <a:endParaRPr lang="ko-KR" altLang="ko-KR" sz="2400" b="1" dirty="0">
              <a:latin typeface="Arial" pitchFamily="34" charset="0"/>
              <a:cs typeface="Arial" pitchFamily="34" charset="0"/>
            </a:endParaRPr>
          </a:p>
          <a:p>
            <a:pPr marL="468000" lvl="1" indent="-288000">
              <a:buFont typeface="Wingdings" pitchFamily="2" charset="2"/>
              <a:buChar char="§"/>
            </a:pPr>
            <a:r>
              <a:rPr lang="en-US" altLang="ko-KR" sz="2200" dirty="0">
                <a:latin typeface="Arial" pitchFamily="34" charset="0"/>
                <a:cs typeface="Arial" pitchFamily="34" charset="0"/>
              </a:rPr>
              <a:t>channel names/purpose</a:t>
            </a:r>
            <a:endParaRPr lang="ko-KR" altLang="ko-KR" sz="2200" dirty="0">
              <a:latin typeface="Arial" pitchFamily="34" charset="0"/>
              <a:cs typeface="Arial" pitchFamily="34" charset="0"/>
            </a:endParaRPr>
          </a:p>
          <a:p>
            <a:pPr marL="468000" lvl="1" indent="-288000">
              <a:buFont typeface="Wingdings" pitchFamily="2" charset="2"/>
              <a:buChar char="§"/>
            </a:pPr>
            <a:r>
              <a:rPr lang="en-US" altLang="ko-KR" sz="2200" dirty="0">
                <a:latin typeface="Arial" pitchFamily="34" charset="0"/>
                <a:cs typeface="Arial" pitchFamily="34" charset="0"/>
              </a:rPr>
              <a:t>SRF (and inter-detector variability), or at least channel central frequency/wavelength and bandwidth</a:t>
            </a:r>
            <a:endParaRPr lang="ko-KR" altLang="ko-KR" sz="2200" dirty="0">
              <a:latin typeface="Arial" pitchFamily="34" charset="0"/>
              <a:cs typeface="Arial" pitchFamily="34" charset="0"/>
            </a:endParaRPr>
          </a:p>
          <a:p>
            <a:pPr marL="468000" lvl="1" indent="-288000">
              <a:buFont typeface="Wingdings" pitchFamily="2" charset="2"/>
              <a:buChar char="§"/>
            </a:pPr>
            <a:r>
              <a:rPr lang="en-US" altLang="ko-KR" sz="2200" dirty="0">
                <a:latin typeface="Arial" pitchFamily="34" charset="0"/>
                <a:cs typeface="Arial" pitchFamily="34" charset="0"/>
              </a:rPr>
              <a:t>FOV-pixel size or full PSF/MTF, </a:t>
            </a:r>
            <a:endParaRPr lang="ko-KR" altLang="ko-KR" sz="2200" dirty="0">
              <a:latin typeface="Arial" pitchFamily="34" charset="0"/>
              <a:cs typeface="Arial" pitchFamily="34" charset="0"/>
            </a:endParaRPr>
          </a:p>
          <a:p>
            <a:pPr marL="468000" lvl="1" indent="-288000">
              <a:buFont typeface="Wingdings" pitchFamily="2" charset="2"/>
              <a:buChar char="§"/>
            </a:pPr>
            <a:r>
              <a:rPr lang="en-US" altLang="ko-KR" sz="2200" dirty="0">
                <a:latin typeface="Arial" pitchFamily="34" charset="0"/>
                <a:cs typeface="Arial" pitchFamily="34" charset="0"/>
              </a:rPr>
              <a:t>FOR/swath coverage, repeat cycle /orbit configuration, </a:t>
            </a:r>
            <a:endParaRPr lang="ko-KR" altLang="ko-KR" sz="2200" dirty="0">
              <a:latin typeface="Arial" pitchFamily="34" charset="0"/>
              <a:cs typeface="Arial" pitchFamily="34" charset="0"/>
            </a:endParaRPr>
          </a:p>
          <a:p>
            <a:pPr marL="468000" lvl="1" indent="-288000">
              <a:buFont typeface="Wingdings" pitchFamily="2" charset="2"/>
              <a:buChar char="§"/>
            </a:pPr>
            <a:r>
              <a:rPr lang="en-US" altLang="ko-KR" sz="2200" dirty="0">
                <a:latin typeface="Arial" pitchFamily="34" charset="0"/>
                <a:cs typeface="Arial" pitchFamily="34" charset="0"/>
              </a:rPr>
              <a:t>pixel sampling distance/time intervals, </a:t>
            </a:r>
            <a:endParaRPr lang="ko-KR" altLang="ko-KR" sz="2200" dirty="0">
              <a:latin typeface="Arial" pitchFamily="34" charset="0"/>
              <a:cs typeface="Arial" pitchFamily="34" charset="0"/>
            </a:endParaRPr>
          </a:p>
          <a:p>
            <a:pPr marL="468000" lvl="1" indent="-288000">
              <a:buFont typeface="Wingdings" pitchFamily="2" charset="2"/>
              <a:buChar char="§"/>
            </a:pPr>
            <a:r>
              <a:rPr lang="en-US" altLang="ko-KR" sz="2200" dirty="0">
                <a:latin typeface="Arial" pitchFamily="34" charset="0"/>
                <a:cs typeface="Arial" pitchFamily="34" charset="0"/>
              </a:rPr>
              <a:t>radiometric noise, calibration accuracy, </a:t>
            </a:r>
            <a:endParaRPr lang="ko-KR" altLang="ko-KR" sz="2200" dirty="0">
              <a:latin typeface="Arial" pitchFamily="34" charset="0"/>
              <a:cs typeface="Arial" pitchFamily="34" charset="0"/>
            </a:endParaRPr>
          </a:p>
          <a:p>
            <a:pPr marL="468000" lvl="1" indent="-288000">
              <a:buFont typeface="Wingdings" pitchFamily="2" charset="2"/>
              <a:buChar char="§"/>
            </a:pPr>
            <a:r>
              <a:rPr lang="en-US" altLang="ko-KR" sz="2200" dirty="0">
                <a:latin typeface="Arial" pitchFamily="34" charset="0"/>
                <a:cs typeface="Arial" pitchFamily="34" charset="0"/>
              </a:rPr>
              <a:t>geometric accuracy and band to band calibration/registration (geometric performances), </a:t>
            </a:r>
            <a:endParaRPr lang="ko-KR" altLang="ko-KR" sz="2200" dirty="0">
              <a:latin typeface="Arial" pitchFamily="34" charset="0"/>
              <a:cs typeface="Arial" pitchFamily="34" charset="0"/>
            </a:endParaRPr>
          </a:p>
          <a:p>
            <a:pPr marL="468000" lvl="1" indent="-288000">
              <a:buFont typeface="Wingdings" pitchFamily="2" charset="2"/>
              <a:buChar char="§"/>
            </a:pPr>
            <a:r>
              <a:rPr lang="en-US" altLang="ko-KR" sz="2200" dirty="0" err="1">
                <a:latin typeface="Arial" pitchFamily="34" charset="0"/>
                <a:cs typeface="Arial" pitchFamily="34" charset="0"/>
              </a:rPr>
              <a:t>polarisation</a:t>
            </a:r>
            <a:r>
              <a:rPr lang="en-US" altLang="ko-KR" sz="2200" dirty="0">
                <a:latin typeface="Arial" pitchFamily="34" charset="0"/>
                <a:cs typeface="Arial" pitchFamily="34" charset="0"/>
              </a:rPr>
              <a:t> sensitivity</a:t>
            </a:r>
            <a:endParaRPr lang="ko-KR" altLang="ko-KR" sz="2200" dirty="0">
              <a:latin typeface="Arial" pitchFamily="34" charset="0"/>
              <a:cs typeface="Arial" pitchFamily="34" charset="0"/>
            </a:endParaRPr>
          </a:p>
          <a:p>
            <a:pPr marL="468000" lvl="1" indent="-288000">
              <a:buFont typeface="Wingdings" pitchFamily="2" charset="2"/>
              <a:buChar char="§"/>
            </a:pPr>
            <a:r>
              <a:rPr lang="en-US" altLang="ko-KR" sz="2200" dirty="0">
                <a:latin typeface="Arial" pitchFamily="34" charset="0"/>
                <a:cs typeface="Arial" pitchFamily="34" charset="0"/>
              </a:rPr>
              <a:t>radiometric resolution, dynamic range, </a:t>
            </a:r>
            <a:r>
              <a:rPr lang="en-US" altLang="ko-KR" sz="2200" dirty="0" err="1">
                <a:latin typeface="Arial" pitchFamily="34" charset="0"/>
                <a:cs typeface="Arial" pitchFamily="34" charset="0"/>
              </a:rPr>
              <a:t>quantisation</a:t>
            </a:r>
            <a:r>
              <a:rPr lang="en-US" altLang="ko-KR" sz="2200" dirty="0">
                <a:latin typeface="Arial" pitchFamily="34" charset="0"/>
                <a:cs typeface="Arial" pitchFamily="34" charset="0"/>
              </a:rPr>
              <a:t>,</a:t>
            </a:r>
            <a:endParaRPr lang="ko-KR" altLang="ko-KR" sz="2200" dirty="0">
              <a:latin typeface="Arial" pitchFamily="34" charset="0"/>
              <a:cs typeface="Arial" pitchFamily="34" charset="0"/>
            </a:endParaRPr>
          </a:p>
          <a:p>
            <a:pPr marL="468000" lvl="1" indent="-288000">
              <a:buFont typeface="Wingdings" pitchFamily="2" charset="2"/>
              <a:buChar char="§"/>
            </a:pPr>
            <a:r>
              <a:rPr lang="en-US" altLang="ko-KR" sz="2200" dirty="0">
                <a:latin typeface="Arial" pitchFamily="34" charset="0"/>
                <a:cs typeface="Arial" pitchFamily="34" charset="0"/>
              </a:rPr>
              <a:t>expected lifetime</a:t>
            </a:r>
            <a:endParaRPr lang="ko-KR" altLang="ko-KR" sz="2200" dirty="0">
              <a:latin typeface="Arial" pitchFamily="34" charset="0"/>
              <a:cs typeface="Arial" pitchFamily="34" charset="0"/>
            </a:endParaRPr>
          </a:p>
          <a:p>
            <a:pPr marL="468000" lvl="1" indent="-288000">
              <a:buFont typeface="Wingdings" pitchFamily="2" charset="2"/>
              <a:buChar char="§"/>
            </a:pPr>
            <a:r>
              <a:rPr lang="en-US" altLang="ko-KR" sz="2200" dirty="0">
                <a:latin typeface="Arial" pitchFamily="34" charset="0"/>
                <a:cs typeface="Arial" pitchFamily="34" charset="0"/>
              </a:rPr>
              <a:t>uncertainties on all of the above if available</a:t>
            </a:r>
            <a:endParaRPr lang="ko-KR" altLang="ko-KR" sz="2200" dirty="0">
              <a:latin typeface="Arial" pitchFamily="34" charset="0"/>
              <a:cs typeface="Arial" pitchFamily="34" charset="0"/>
            </a:endParaRPr>
          </a:p>
          <a:p>
            <a:pPr marL="468000" lvl="1" indent="-288000">
              <a:buFont typeface="Wingdings" pitchFamily="2" charset="2"/>
              <a:buChar char="§"/>
            </a:pPr>
            <a:r>
              <a:rPr lang="en-US" altLang="ko-KR" sz="2200" dirty="0">
                <a:latin typeface="Arial" pitchFamily="34" charset="0"/>
                <a:cs typeface="Arial" pitchFamily="34" charset="0"/>
              </a:rPr>
              <a:t>All the above should indicate the maturity of the parameter estimate, according to whether they are specified/expected/</a:t>
            </a:r>
            <a:r>
              <a:rPr lang="en-US" altLang="ko-KR" sz="2200" dirty="0" err="1">
                <a:latin typeface="Arial" pitchFamily="34" charset="0"/>
                <a:cs typeface="Arial" pitchFamily="34" charset="0"/>
              </a:rPr>
              <a:t>modelled</a:t>
            </a:r>
            <a:r>
              <a:rPr lang="en-US" altLang="ko-KR" sz="2200" dirty="0">
                <a:latin typeface="Arial" pitchFamily="34" charset="0"/>
                <a:cs typeface="Arial" pitchFamily="34" charset="0"/>
              </a:rPr>
              <a:t>/measured values.</a:t>
            </a:r>
            <a:endParaRPr lang="ko-KR" altLang="ko-KR" sz="2200" u="none" strike="noStrike" dirty="0"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0488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4800" y="76200"/>
            <a:ext cx="11177286" cy="551022"/>
          </a:xfrm>
        </p:spPr>
        <p:txBody>
          <a:bodyPr>
            <a:normAutofit fontScale="90000"/>
          </a:bodyPr>
          <a:lstStyle/>
          <a:p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Interaction/cooperation of GSICS with WGCV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204108" y="2353038"/>
            <a:ext cx="5808645" cy="3785652"/>
          </a:xfrm>
          <a:prstGeom prst="rect">
            <a:avLst/>
          </a:prstGeom>
          <a:ln w="22225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altLang="ko-KR" sz="1600" b="1" i="1" dirty="0" smtClean="0">
                <a:latin typeface="Arial" pitchFamily="34" charset="0"/>
                <a:ea typeface="Arial Unicode MS" pitchFamily="50" charset="-127"/>
                <a:cs typeface="Arial" pitchFamily="34" charset="0"/>
              </a:rPr>
              <a:t>GSICS:</a:t>
            </a:r>
            <a:endParaRPr lang="en-US" altLang="ko-KR" sz="1600" b="1" i="1" dirty="0">
              <a:latin typeface="Arial" pitchFamily="34" charset="0"/>
              <a:ea typeface="Arial Unicode MS" pitchFamily="50" charset="-127"/>
              <a:cs typeface="Arial" pitchFamily="34" charset="0"/>
            </a:endParaRPr>
          </a:p>
          <a:p>
            <a:endParaRPr lang="ko-KR" altLang="ko-KR" sz="1600" dirty="0">
              <a:latin typeface="Arial" pitchFamily="34" charset="0"/>
              <a:ea typeface="Arial Unicode MS" pitchFamily="50" charset="-127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US" altLang="ko-KR" sz="1600" dirty="0" smtClean="0">
                <a:latin typeface="Arial" pitchFamily="34" charset="0"/>
                <a:ea typeface="Arial Unicode MS" pitchFamily="50" charset="-127"/>
                <a:cs typeface="Arial" pitchFamily="34" charset="0"/>
              </a:rPr>
              <a:t>GSICS</a:t>
            </a:r>
            <a:r>
              <a:rPr lang="en-US" altLang="ko-KR" sz="1600" dirty="0" smtClean="0">
                <a:latin typeface="Arial" pitchFamily="34" charset="0"/>
                <a:cs typeface="Arial" pitchFamily="34" charset="0"/>
              </a:rPr>
              <a:t> focuses with </a:t>
            </a:r>
            <a:r>
              <a:rPr lang="en-US" altLang="ko-KR" sz="1600" dirty="0">
                <a:latin typeface="Arial" pitchFamily="34" charset="0"/>
                <a:cs typeface="Arial" pitchFamily="34" charset="0"/>
              </a:rPr>
              <a:t>the consistent accuracy of observations between sensors of the same family on different satellite platforms. </a:t>
            </a:r>
            <a:endParaRPr lang="en-US" altLang="ko-KR" sz="16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US" altLang="ko-KR" sz="1600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altLang="ko-KR" sz="1600" dirty="0">
                <a:latin typeface="Arial" pitchFamily="34" charset="0"/>
                <a:cs typeface="Arial" pitchFamily="34" charset="0"/>
              </a:rPr>
              <a:t>hence with inter-calibration of sensors for climate monitoring, operational weather and environmental applications. </a:t>
            </a:r>
            <a:endParaRPr lang="en-US" altLang="ko-KR" sz="16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US" altLang="ko-KR" sz="1600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1600" dirty="0">
                <a:latin typeface="Arial" pitchFamily="34" charset="0"/>
                <a:cs typeface="Arial" pitchFamily="34" charset="0"/>
              </a:rPr>
              <a:t>includes also the consistency over time which means over generations of one sensor family. </a:t>
            </a:r>
            <a:endParaRPr lang="en-US" altLang="ko-KR" sz="16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US" altLang="ko-KR" sz="1600" dirty="0" smtClean="0">
                <a:latin typeface="Arial" pitchFamily="34" charset="0"/>
                <a:cs typeface="Arial" pitchFamily="34" charset="0"/>
              </a:rPr>
              <a:t>GSICS’s </a:t>
            </a:r>
            <a:r>
              <a:rPr lang="en-US" altLang="ko-KR" sz="1600" dirty="0">
                <a:latin typeface="Arial" pitchFamily="34" charset="0"/>
                <a:cs typeface="Arial" pitchFamily="34" charset="0"/>
              </a:rPr>
              <a:t>ambition is </a:t>
            </a:r>
            <a:r>
              <a:rPr lang="en-US" altLang="ko-KR" sz="1600" dirty="0" smtClean="0">
                <a:latin typeface="Arial" pitchFamily="34" charset="0"/>
                <a:cs typeface="Arial" pitchFamily="34" charset="0"/>
              </a:rPr>
              <a:t>to </a:t>
            </a:r>
            <a:r>
              <a:rPr lang="en-US" altLang="ko-KR" sz="1600" dirty="0">
                <a:latin typeface="Arial" pitchFamily="34" charset="0"/>
                <a:cs typeface="Arial" pitchFamily="34" charset="0"/>
              </a:rPr>
              <a:t>provide harmonized calibration factors generated by applying a standardized procedure </a:t>
            </a:r>
            <a:endParaRPr lang="en-US" altLang="ko-KR" sz="1600" dirty="0" smtClean="0"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Font typeface="Wingdings" pitchFamily="2" charset="2"/>
              <a:buChar char="§"/>
            </a:pPr>
            <a:r>
              <a:rPr lang="en-US" altLang="ko-KR" sz="1600" dirty="0" smtClean="0">
                <a:latin typeface="Arial" pitchFamily="34" charset="0"/>
                <a:cs typeface="Arial" pitchFamily="34" charset="0"/>
              </a:rPr>
              <a:t>to </a:t>
            </a:r>
            <a:r>
              <a:rPr lang="en-US" altLang="ko-KR" sz="1600" dirty="0">
                <a:latin typeface="Arial" pitchFamily="34" charset="0"/>
                <a:cs typeface="Arial" pitchFamily="34" charset="0"/>
              </a:rPr>
              <a:t>ensure consistency and finally sustainability of measurements within different instrument/sensor </a:t>
            </a:r>
            <a:r>
              <a:rPr lang="en-US" altLang="ko-KR" sz="1600" dirty="0" smtClean="0">
                <a:latin typeface="Arial" pitchFamily="34" charset="0"/>
                <a:cs typeface="Arial" pitchFamily="34" charset="0"/>
              </a:rPr>
              <a:t>families</a:t>
            </a:r>
            <a:endParaRPr lang="ko-KR" altLang="ko-KR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6156771" y="2342286"/>
            <a:ext cx="5891891" cy="3708708"/>
          </a:xfrm>
          <a:prstGeom prst="rect">
            <a:avLst/>
          </a:prstGeom>
          <a:ln w="2222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ko-KR" sz="1600" b="1" i="1" dirty="0" smtClean="0">
                <a:latin typeface="Arial" pitchFamily="34" charset="0"/>
                <a:ea typeface="Arial Unicode MS" pitchFamily="50" charset="-127"/>
                <a:cs typeface="Arial" pitchFamily="34" charset="0"/>
              </a:rPr>
              <a:t>CEOS WGCV :</a:t>
            </a:r>
          </a:p>
          <a:p>
            <a:endParaRPr lang="en-US" altLang="ko-KR" sz="1100" dirty="0">
              <a:latin typeface="Arial" pitchFamily="34" charset="0"/>
              <a:ea typeface="Arial Unicode MS" pitchFamily="50" charset="-127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US" altLang="ko-KR" sz="16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altLang="ko-KR" sz="1600" dirty="0">
                <a:latin typeface="Arial" pitchFamily="34" charset="0"/>
                <a:cs typeface="Arial" pitchFamily="34" charset="0"/>
              </a:rPr>
              <a:t>CEOS WGCV aim is to support in principle Earth Observation measurements, </a:t>
            </a:r>
            <a:endParaRPr lang="en-US" altLang="ko-KR" sz="1600" dirty="0" smtClean="0"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Font typeface="Wingdings" pitchFamily="2" charset="2"/>
              <a:buChar char="§"/>
            </a:pPr>
            <a:r>
              <a:rPr lang="en-US" altLang="ko-KR" sz="1600" dirty="0" smtClean="0">
                <a:latin typeface="Arial" pitchFamily="34" charset="0"/>
                <a:cs typeface="Arial" pitchFamily="34" charset="0"/>
              </a:rPr>
              <a:t>including </a:t>
            </a:r>
            <a:r>
              <a:rPr lang="en-US" altLang="ko-KR" sz="1600" dirty="0">
                <a:latin typeface="Arial" pitchFamily="34" charset="0"/>
                <a:cs typeface="Arial" pitchFamily="34" charset="0"/>
              </a:rPr>
              <a:t>research missions, by providing guidelines in sensor calibration and in remote sensing data product – mainly level 2 – validation. </a:t>
            </a:r>
            <a:endParaRPr lang="en-US" altLang="ko-KR" sz="16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US" altLang="ko-KR" sz="1600" dirty="0" smtClean="0">
                <a:latin typeface="Arial" pitchFamily="34" charset="0"/>
                <a:cs typeface="Arial" pitchFamily="34" charset="0"/>
              </a:rPr>
              <a:t>For </a:t>
            </a:r>
            <a:r>
              <a:rPr lang="en-US" altLang="ko-KR" sz="1600" dirty="0">
                <a:latin typeface="Arial" pitchFamily="34" charset="0"/>
                <a:cs typeface="Arial" pitchFamily="34" charset="0"/>
              </a:rPr>
              <a:t>that CEOS WGCV installed several years ago three dedicated senor-oriented sub-groups and three domain-specific </a:t>
            </a:r>
            <a:r>
              <a:rPr lang="en-US" altLang="ko-KR" sz="1600" dirty="0" smtClean="0">
                <a:latin typeface="Arial" pitchFamily="34" charset="0"/>
                <a:cs typeface="Arial" pitchFamily="34" charset="0"/>
              </a:rPr>
              <a:t>sub-groups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altLang="ko-KR" sz="1600" dirty="0" smtClean="0">
                <a:latin typeface="Arial" pitchFamily="34" charset="0"/>
                <a:cs typeface="Arial" pitchFamily="34" charset="0"/>
              </a:rPr>
              <a:t>QA4EO </a:t>
            </a:r>
            <a:r>
              <a:rPr lang="en-US" altLang="ko-KR" sz="1600" dirty="0">
                <a:latin typeface="Arial" pitchFamily="34" charset="0"/>
                <a:cs typeface="Arial" pitchFamily="34" charset="0"/>
              </a:rPr>
              <a:t>has been initiated providing general guidelines and recommendations </a:t>
            </a:r>
            <a:endParaRPr lang="en-US" altLang="ko-KR" sz="1600" dirty="0" smtClean="0"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Font typeface="Wingdings" pitchFamily="2" charset="2"/>
              <a:buChar char="§"/>
            </a:pPr>
            <a:r>
              <a:rPr lang="en-US" altLang="ko-KR" sz="1600" dirty="0" smtClean="0">
                <a:latin typeface="Arial" pitchFamily="34" charset="0"/>
                <a:cs typeface="Arial" pitchFamily="34" charset="0"/>
              </a:rPr>
              <a:t>in </a:t>
            </a:r>
            <a:r>
              <a:rPr lang="en-US" altLang="ko-KR" sz="1600" dirty="0">
                <a:latin typeface="Arial" pitchFamily="34" charset="0"/>
                <a:cs typeface="Arial" pitchFamily="34" charset="0"/>
              </a:rPr>
              <a:t>providing standards and references for calibration and validation efforts, </a:t>
            </a:r>
            <a:endParaRPr lang="en-US" altLang="ko-KR" sz="1600" dirty="0" smtClean="0"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Font typeface="Wingdings" pitchFamily="2" charset="2"/>
              <a:buChar char="§"/>
            </a:pPr>
            <a:r>
              <a:rPr lang="en-US" altLang="ko-KR" sz="1600" dirty="0" smtClean="0">
                <a:latin typeface="Arial" pitchFamily="34" charset="0"/>
                <a:cs typeface="Arial" pitchFamily="34" charset="0"/>
              </a:rPr>
              <a:t>some </a:t>
            </a:r>
            <a:r>
              <a:rPr lang="en-US" altLang="ko-KR" sz="1600" dirty="0">
                <a:latin typeface="Arial" pitchFamily="34" charset="0"/>
                <a:cs typeface="Arial" pitchFamily="34" charset="0"/>
              </a:rPr>
              <a:t>of which have already been adopted by GSICS</a:t>
            </a:r>
            <a:endParaRPr lang="en-US" altLang="ko-KR" sz="1600" dirty="0">
              <a:latin typeface="Arial" pitchFamily="34" charset="0"/>
              <a:ea typeface="Arial Unicode MS" pitchFamily="50" charset="-127"/>
              <a:cs typeface="Arial" pitchFamily="34" charset="0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300938" y="860769"/>
            <a:ext cx="1017414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altLang="ko-KR" sz="2000" dirty="0">
                <a:latin typeface="Arial" pitchFamily="34" charset="0"/>
                <a:ea typeface="Arial Unicode MS" pitchFamily="50" charset="-127"/>
                <a:cs typeface="Arial" pitchFamily="34" charset="0"/>
              </a:rPr>
              <a:t>GSICS and CEOS WGCV </a:t>
            </a:r>
            <a:r>
              <a:rPr lang="en-US" altLang="ko-KR" sz="2000" dirty="0">
                <a:latin typeface="Arial" pitchFamily="34" charset="0"/>
                <a:cs typeface="Arial" pitchFamily="34" charset="0"/>
              </a:rPr>
              <a:t>are working on the basics for calibration and sensor characterization but with the perspective of different </a:t>
            </a:r>
            <a:r>
              <a:rPr lang="en-US" altLang="ko-KR" sz="2000" dirty="0" smtClean="0">
                <a:latin typeface="Arial" pitchFamily="34" charset="0"/>
                <a:cs typeface="Arial" pitchFamily="34" charset="0"/>
              </a:rPr>
              <a:t>aims</a:t>
            </a:r>
            <a:r>
              <a:rPr lang="en-US" altLang="ko-KR" sz="2000" dirty="0" smtClean="0">
                <a:latin typeface="Arial" pitchFamily="34" charset="0"/>
                <a:ea typeface="Arial Unicode MS" pitchFamily="50" charset="-127"/>
                <a:cs typeface="Arial" pitchFamily="34" charset="0"/>
              </a:rPr>
              <a:t> </a:t>
            </a:r>
            <a:r>
              <a:rPr lang="en-US" altLang="ko-KR" sz="2000" dirty="0">
                <a:latin typeface="Arial" pitchFamily="34" charset="0"/>
                <a:ea typeface="Arial Unicode MS" pitchFamily="50" charset="-127"/>
                <a:cs typeface="Arial" pitchFamily="34" charset="0"/>
              </a:rPr>
              <a:t> </a:t>
            </a:r>
            <a:endParaRPr lang="en-US" altLang="ko-KR" sz="2000" dirty="0" smtClean="0">
              <a:latin typeface="Arial" pitchFamily="34" charset="0"/>
              <a:ea typeface="Arial Unicode MS" pitchFamily="50" charset="-127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US" altLang="ko-KR" sz="20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altLang="ko-KR" sz="2000" dirty="0">
                <a:latin typeface="Arial" pitchFamily="34" charset="0"/>
                <a:cs typeface="Arial" pitchFamily="34" charset="0"/>
              </a:rPr>
              <a:t>work of both groups coincides especially in the area of calibration methods and the relation to references and standards</a:t>
            </a:r>
            <a:endParaRPr lang="en-US" altLang="ko-KR" sz="2000" dirty="0">
              <a:latin typeface="Arial" pitchFamily="34" charset="0"/>
              <a:ea typeface="Arial Unicode MS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562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9004" y="1079787"/>
            <a:ext cx="3169700" cy="313932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Atmospheric Composition (ACSG)</a:t>
            </a: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to ensure the accurate and traceable calibration of remotely-sensed atmospheric composition radiance data and validation of higher level products for application to atmospheric composition, land, ocean, and climate research.</a:t>
            </a: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Subgroups of WGCV (CEOS)</a:t>
            </a:r>
            <a:endParaRPr lang="ko-KR" alt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653215" y="1079787"/>
            <a:ext cx="4425913" cy="286232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ko-KR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Infrared </a:t>
            </a:r>
            <a:r>
              <a:rPr lang="en-US" altLang="ko-KR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Visible Optical Sensors (IVOS)</a:t>
            </a: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to ensure high quality calibration and validation of infrared and visible optical data from Earth observation satellites, as well as the validation of higher level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products</a:t>
            </a:r>
          </a:p>
          <a:p>
            <a:r>
              <a:rPr lang="en-US" altLang="ko-KR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to define </a:t>
            </a:r>
            <a:r>
              <a:rPr lang="en-US" altLang="ko-KR" b="1" u="sng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basic requirements for a pre-flight characterization</a:t>
            </a:r>
            <a:r>
              <a:rPr lang="en-US" altLang="ko-KR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and calibration of optical imagers and </a:t>
            </a:r>
            <a:r>
              <a:rPr lang="en-US" altLang="ko-KR" b="1" u="sng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best practices for their measurements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8218027" y="1083128"/>
            <a:ext cx="3217767" cy="230832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ko-KR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Microwave Sensors (MSSG)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altLang="ko-KR" dirty="0">
                <a:latin typeface="Arial" pitchFamily="34" charset="0"/>
                <a:cs typeface="Arial" pitchFamily="34" charset="0"/>
              </a:rPr>
              <a:t>to foster high quality calibration and validation of microwave sensors for remote sensing purposes.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altLang="ko-KR" dirty="0">
                <a:latin typeface="Arial" pitchFamily="34" charset="0"/>
                <a:cs typeface="Arial" pitchFamily="34" charset="0"/>
              </a:rPr>
              <a:t>include both active and passive types, airborne and space-borne sensors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3641641" y="4354503"/>
            <a:ext cx="4437487" cy="2308324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§"/>
            </a:pPr>
            <a:r>
              <a:rPr lang="en-US" altLang="ko-KR" sz="1600" dirty="0">
                <a:latin typeface="Arial" pitchFamily="34" charset="0"/>
                <a:cs typeface="Arial" pitchFamily="34" charset="0"/>
              </a:rPr>
              <a:t>Moon as calibration reference for imagers;</a:t>
            </a:r>
            <a:endParaRPr lang="ko-KR" altLang="ko-KR" sz="1600" dirty="0"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Wingdings" pitchFamily="2" charset="2"/>
              <a:buChar char="§"/>
            </a:pPr>
            <a:r>
              <a:rPr lang="en-US" altLang="ko-KR" sz="1600" dirty="0">
                <a:latin typeface="Arial" pitchFamily="34" charset="0"/>
                <a:cs typeface="Arial" pitchFamily="34" charset="0"/>
              </a:rPr>
              <a:t>LEO – LEO cross-calibration </a:t>
            </a:r>
            <a:r>
              <a:rPr lang="en-US" altLang="ko-KR" sz="1600" dirty="0" smtClean="0">
                <a:latin typeface="Arial" pitchFamily="34" charset="0"/>
                <a:cs typeface="Arial" pitchFamily="34" charset="0"/>
              </a:rPr>
              <a:t>methods;</a:t>
            </a:r>
            <a:endParaRPr lang="ko-KR" altLang="ko-KR" sz="1600" dirty="0"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Wingdings" pitchFamily="2" charset="2"/>
              <a:buChar char="§"/>
            </a:pPr>
            <a:r>
              <a:rPr lang="en-US" altLang="ko-KR" sz="1600" dirty="0">
                <a:latin typeface="Arial" pitchFamily="34" charset="0"/>
                <a:cs typeface="Arial" pitchFamily="34" charset="0"/>
              </a:rPr>
              <a:t>Usage of </a:t>
            </a:r>
            <a:r>
              <a:rPr lang="en-US" altLang="ko-KR" sz="1600" dirty="0" err="1">
                <a:latin typeface="Arial" pitchFamily="34" charset="0"/>
                <a:cs typeface="Arial" pitchFamily="34" charset="0"/>
              </a:rPr>
              <a:t>hyperspectral</a:t>
            </a:r>
            <a:r>
              <a:rPr lang="en-US" altLang="ko-KR" sz="1600" dirty="0">
                <a:latin typeface="Arial" pitchFamily="34" charset="0"/>
                <a:cs typeface="Arial" pitchFamily="34" charset="0"/>
              </a:rPr>
              <a:t> sounders for band to band </a:t>
            </a:r>
            <a:r>
              <a:rPr lang="en-US" altLang="ko-KR" sz="1600" dirty="0" smtClean="0">
                <a:latin typeface="Arial" pitchFamily="34" charset="0"/>
                <a:cs typeface="Arial" pitchFamily="34" charset="0"/>
              </a:rPr>
              <a:t>correction</a:t>
            </a:r>
            <a:endParaRPr lang="ko-KR" altLang="ko-KR" sz="1600" dirty="0"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Wingdings" pitchFamily="2" charset="2"/>
              <a:buChar char="§"/>
            </a:pPr>
            <a:r>
              <a:rPr lang="en-US" altLang="ko-KR" sz="1600" dirty="0">
                <a:latin typeface="Arial" pitchFamily="34" charset="0"/>
                <a:cs typeface="Arial" pitchFamily="34" charset="0"/>
              </a:rPr>
              <a:t>Reference solar irradiance spectrum and methods of convolution with the instrument bands</a:t>
            </a:r>
            <a:endParaRPr lang="ko-KR" altLang="ko-KR" sz="16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US" altLang="ko-KR" sz="1600" dirty="0">
                <a:latin typeface="Arial" pitchFamily="34" charset="0"/>
                <a:cs typeface="Arial" pitchFamily="34" charset="0"/>
              </a:rPr>
              <a:t>Surface measured test-sites and associated </a:t>
            </a:r>
            <a:r>
              <a:rPr lang="en-US" altLang="ko-KR" sz="1600" dirty="0" smtClean="0">
                <a:latin typeface="Arial" pitchFamily="34" charset="0"/>
                <a:cs typeface="Arial" pitchFamily="34" charset="0"/>
              </a:rPr>
              <a:t>in-sit/cross </a:t>
            </a:r>
            <a:r>
              <a:rPr lang="en-US" altLang="ko-KR" sz="1600" dirty="0">
                <a:latin typeface="Arial" pitchFamily="34" charset="0"/>
                <a:cs typeface="Arial" pitchFamily="34" charset="0"/>
              </a:rPr>
              <a:t>comparisons</a:t>
            </a:r>
            <a:r>
              <a:rPr lang="ko-KR" altLang="ko-KR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de-DE" altLang="ko-KR" sz="1600" dirty="0" smtClean="0">
                <a:latin typeface="Arial" pitchFamily="34" charset="0"/>
                <a:cs typeface="Arial" pitchFamily="34" charset="0"/>
              </a:rPr>
              <a:t>in </a:t>
            </a:r>
            <a:r>
              <a:rPr lang="de-DE" altLang="ko-KR" sz="1600" dirty="0">
                <a:latin typeface="Arial" pitchFamily="34" charset="0"/>
                <a:cs typeface="Arial" pitchFamily="34" charset="0"/>
              </a:rPr>
              <a:t>situ?</a:t>
            </a:r>
            <a:endParaRPr lang="ko-KR" altLang="ko-KR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갈매기형 수장 8"/>
          <p:cNvSpPr/>
          <p:nvPr/>
        </p:nvSpPr>
        <p:spPr>
          <a:xfrm rot="5400000">
            <a:off x="5727671" y="3565538"/>
            <a:ext cx="276998" cy="1169043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873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b="1" dirty="0">
                <a:latin typeface="Arial" pitchFamily="34" charset="0"/>
                <a:cs typeface="Arial" pitchFamily="34" charset="0"/>
              </a:rPr>
              <a:t>Partnership with WGCV</a:t>
            </a:r>
            <a:endParaRPr lang="ko-KR" altLang="en-US" dirty="0"/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4294967295"/>
          </p:nvPr>
        </p:nvSpPr>
        <p:spPr>
          <a:xfrm>
            <a:off x="9347200" y="6400800"/>
            <a:ext cx="2844800" cy="3238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3F3BB8C-0C0C-4EAB-9830-DC513CDAB61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1026" name="Picture 2" descr="D:\D2000_국제협력관련\320_GSICS\2_GRWG_GDWG\2017_Annual_Meeting(SSEC)\KMA_presentations\9g\Sketch-GSICS-CEOSWGCV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254" y="1244999"/>
            <a:ext cx="10633789" cy="4935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45875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GRWG Coordination</a:t>
            </a:r>
            <a:endParaRPr lang="en-GB" b="1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1932751845"/>
              </p:ext>
            </p:extLst>
          </p:nvPr>
        </p:nvGraphicFramePr>
        <p:xfrm>
          <a:off x="385010" y="1143000"/>
          <a:ext cx="10969625" cy="4524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2997067" y="4630832"/>
            <a:ext cx="1511751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508819" y="4630832"/>
            <a:ext cx="0" cy="12283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785263" y="4619459"/>
            <a:ext cx="1511751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 flipV="1">
            <a:off x="6294215" y="4467059"/>
            <a:ext cx="2799" cy="15240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4727523" y="4615763"/>
            <a:ext cx="11723" cy="13335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063887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b="1" dirty="0">
                <a:latin typeface="Arial" pitchFamily="34" charset="0"/>
                <a:cs typeface="Arial" pitchFamily="34" charset="0"/>
              </a:rPr>
              <a:t>Partnership with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WGCV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204108" y="836713"/>
            <a:ext cx="5808645" cy="4832092"/>
          </a:xfrm>
          <a:prstGeom prst="rect">
            <a:avLst/>
          </a:prstGeom>
          <a:ln w="22225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altLang="ko-KR" sz="1600" dirty="0">
                <a:latin typeface="Arial" pitchFamily="34" charset="0"/>
                <a:ea typeface="Arial Unicode MS" pitchFamily="50" charset="-127"/>
                <a:cs typeface="Arial" pitchFamily="34" charset="0"/>
              </a:rPr>
              <a:t>GSICS, in partnership with the CEOS </a:t>
            </a:r>
            <a:r>
              <a:rPr lang="en-US" altLang="ko-KR" sz="1600" dirty="0" smtClean="0">
                <a:latin typeface="Arial" pitchFamily="34" charset="0"/>
                <a:ea typeface="Arial Unicode MS" pitchFamily="50" charset="-127"/>
                <a:cs typeface="Arial" pitchFamily="34" charset="0"/>
              </a:rPr>
              <a:t>WGCV</a:t>
            </a:r>
            <a:r>
              <a:rPr lang="en-US" altLang="ko-KR" sz="1600" dirty="0">
                <a:latin typeface="Arial" pitchFamily="34" charset="0"/>
                <a:ea typeface="Arial Unicode MS" pitchFamily="50" charset="-127"/>
                <a:cs typeface="Arial" pitchFamily="34" charset="0"/>
              </a:rPr>
              <a:t>,</a:t>
            </a:r>
            <a:r>
              <a:rPr lang="en-US" altLang="ko-KR" sz="1600" dirty="0" smtClean="0">
                <a:latin typeface="Arial" pitchFamily="34" charset="0"/>
                <a:ea typeface="Arial Unicode MS" pitchFamily="50" charset="-127"/>
                <a:cs typeface="Arial" pitchFamily="34" charset="0"/>
              </a:rPr>
              <a:t> </a:t>
            </a:r>
            <a:r>
              <a:rPr lang="en-US" altLang="ko-KR" sz="1600" dirty="0">
                <a:latin typeface="Arial" pitchFamily="34" charset="0"/>
                <a:ea typeface="Arial Unicode MS" pitchFamily="50" charset="-127"/>
                <a:cs typeface="Arial" pitchFamily="34" charset="0"/>
              </a:rPr>
              <a:t>contributes to the Architecture for Climate Monitoring from Space in </a:t>
            </a:r>
            <a:r>
              <a:rPr lang="en-US" altLang="ko-KR" sz="1600" u="sng" dirty="0">
                <a:latin typeface="Arial" pitchFamily="34" charset="0"/>
                <a:ea typeface="Arial Unicode MS" pitchFamily="50" charset="-127"/>
                <a:cs typeface="Arial" pitchFamily="34" charset="0"/>
              </a:rPr>
              <a:t>multiple ways</a:t>
            </a:r>
            <a:r>
              <a:rPr lang="en-US" altLang="ko-KR" sz="1600" dirty="0" smtClean="0">
                <a:latin typeface="Arial" pitchFamily="34" charset="0"/>
                <a:ea typeface="Arial Unicode MS" pitchFamily="50" charset="-127"/>
                <a:cs typeface="Arial" pitchFamily="34" charset="0"/>
              </a:rPr>
              <a:t>: </a:t>
            </a:r>
            <a:r>
              <a:rPr lang="en-US" altLang="ko-KR" sz="1600" dirty="0">
                <a:latin typeface="Arial" pitchFamily="34" charset="0"/>
                <a:ea typeface="Arial Unicode MS" pitchFamily="50" charset="-127"/>
                <a:cs typeface="Arial" pitchFamily="34" charset="0"/>
              </a:rPr>
              <a:t> </a:t>
            </a:r>
            <a:endParaRPr lang="en-US" altLang="ko-KR" sz="1600" dirty="0" smtClean="0">
              <a:latin typeface="Arial" pitchFamily="34" charset="0"/>
              <a:ea typeface="Arial Unicode MS" pitchFamily="50" charset="-127"/>
              <a:cs typeface="Arial" pitchFamily="34" charset="0"/>
            </a:endParaRPr>
          </a:p>
          <a:p>
            <a:endParaRPr lang="ko-KR" altLang="ko-KR" sz="1600" dirty="0">
              <a:latin typeface="Arial" pitchFamily="34" charset="0"/>
              <a:ea typeface="Arial Unicode MS" pitchFamily="50" charset="-127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US" altLang="ko-KR" sz="1600" dirty="0">
                <a:latin typeface="Arial" pitchFamily="34" charset="0"/>
                <a:ea typeface="Arial Unicode MS" pitchFamily="50" charset="-127"/>
                <a:cs typeface="Arial" pitchFamily="34" charset="0"/>
              </a:rPr>
              <a:t>GSICS provides a calibration </a:t>
            </a:r>
            <a:r>
              <a:rPr lang="en-US" altLang="ko-KR" sz="1600" dirty="0" smtClean="0">
                <a:latin typeface="Arial" pitchFamily="34" charset="0"/>
                <a:ea typeface="Arial Unicode MS" pitchFamily="50" charset="-127"/>
                <a:cs typeface="Arial" pitchFamily="34" charset="0"/>
              </a:rPr>
              <a:t>infrastructure</a:t>
            </a:r>
            <a:endParaRPr lang="en-US" altLang="ko-KR" sz="1600" dirty="0">
              <a:latin typeface="Arial" pitchFamily="34" charset="0"/>
              <a:ea typeface="Arial Unicode MS" pitchFamily="50" charset="-127"/>
              <a:cs typeface="Arial" pitchFamily="34" charset="0"/>
            </a:endParaRPr>
          </a:p>
          <a:p>
            <a:pPr marL="742950" lvl="1" indent="-285750">
              <a:buFont typeface="Arial Unicode MS" pitchFamily="50" charset="-127"/>
              <a:buChar char="‒"/>
            </a:pPr>
            <a:r>
              <a:rPr lang="en-US" altLang="ko-KR" sz="1400" dirty="0" smtClean="0">
                <a:latin typeface="Arial" pitchFamily="34" charset="0"/>
                <a:ea typeface="Arial Unicode MS" pitchFamily="50" charset="-127"/>
                <a:cs typeface="Arial" pitchFamily="34" charset="0"/>
              </a:rPr>
              <a:t>In </a:t>
            </a:r>
            <a:r>
              <a:rPr lang="en-US" altLang="ko-KR" sz="1400" dirty="0">
                <a:latin typeface="Arial" pitchFamily="34" charset="0"/>
                <a:ea typeface="Arial Unicode MS" pitchFamily="50" charset="-127"/>
                <a:cs typeface="Arial" pitchFamily="34" charset="0"/>
              </a:rPr>
              <a:t>orbit references providing </a:t>
            </a:r>
            <a:r>
              <a:rPr lang="en-US" altLang="ko-KR" sz="1400" dirty="0" smtClean="0">
                <a:latin typeface="Arial" pitchFamily="34" charset="0"/>
                <a:ea typeface="Arial Unicode MS" pitchFamily="50" charset="-127"/>
                <a:cs typeface="Arial" pitchFamily="34" charset="0"/>
              </a:rPr>
              <a:t>traceability</a:t>
            </a:r>
            <a:endParaRPr lang="en-US" altLang="ko-KR" sz="1400" dirty="0">
              <a:latin typeface="Arial" pitchFamily="34" charset="0"/>
              <a:ea typeface="Arial Unicode MS" pitchFamily="50" charset="-127"/>
              <a:cs typeface="Arial" pitchFamily="34" charset="0"/>
            </a:endParaRPr>
          </a:p>
          <a:p>
            <a:pPr marL="742950" lvl="1" indent="-285750">
              <a:buFont typeface="Arial Unicode MS" pitchFamily="50" charset="-127"/>
              <a:buChar char="‒"/>
            </a:pPr>
            <a:r>
              <a:rPr lang="en-US" altLang="ko-KR" sz="1400" dirty="0" smtClean="0">
                <a:latin typeface="Arial" pitchFamily="34" charset="0"/>
                <a:ea typeface="Arial Unicode MS" pitchFamily="50" charset="-127"/>
                <a:cs typeface="Arial" pitchFamily="34" charset="0"/>
              </a:rPr>
              <a:t>Ground-based </a:t>
            </a:r>
            <a:r>
              <a:rPr lang="en-US" altLang="ko-KR" sz="1400" dirty="0">
                <a:latin typeface="Arial" pitchFamily="34" charset="0"/>
                <a:ea typeface="Arial Unicode MS" pitchFamily="50" charset="-127"/>
                <a:cs typeface="Arial" pitchFamily="34" charset="0"/>
              </a:rPr>
              <a:t>calibration sites  (CEOS WGCV lead</a:t>
            </a:r>
            <a:r>
              <a:rPr lang="en-US" altLang="ko-KR" sz="1400" dirty="0" smtClean="0">
                <a:latin typeface="Arial" pitchFamily="34" charset="0"/>
                <a:ea typeface="Arial Unicode MS" pitchFamily="50" charset="-127"/>
                <a:cs typeface="Arial" pitchFamily="34" charset="0"/>
              </a:rPr>
              <a:t>)</a:t>
            </a:r>
            <a:endParaRPr lang="en-US" altLang="ko-KR" sz="1400" dirty="0">
              <a:latin typeface="Arial" pitchFamily="34" charset="0"/>
              <a:ea typeface="Arial Unicode MS" pitchFamily="50" charset="-127"/>
              <a:cs typeface="Arial" pitchFamily="34" charset="0"/>
            </a:endParaRPr>
          </a:p>
          <a:p>
            <a:pPr marL="742950" lvl="1" indent="-285750">
              <a:buFont typeface="Arial Unicode MS" pitchFamily="50" charset="-127"/>
              <a:buChar char="‒"/>
            </a:pPr>
            <a:r>
              <a:rPr lang="en-US" altLang="ko-KR" sz="1400" dirty="0" smtClean="0">
                <a:latin typeface="Arial" pitchFamily="34" charset="0"/>
                <a:ea typeface="Arial Unicode MS" pitchFamily="50" charset="-127"/>
                <a:cs typeface="Arial" pitchFamily="34" charset="0"/>
              </a:rPr>
              <a:t>Databases </a:t>
            </a:r>
            <a:r>
              <a:rPr lang="en-US" altLang="ko-KR" sz="1400" dirty="0">
                <a:latin typeface="Arial" pitchFamily="34" charset="0"/>
                <a:ea typeface="Arial Unicode MS" pitchFamily="50" charset="-127"/>
                <a:cs typeface="Arial" pitchFamily="34" charset="0"/>
              </a:rPr>
              <a:t>and software </a:t>
            </a:r>
            <a:r>
              <a:rPr lang="en-US" altLang="ko-KR" sz="1400" dirty="0" smtClean="0">
                <a:latin typeface="Arial" pitchFamily="34" charset="0"/>
                <a:ea typeface="Arial Unicode MS" pitchFamily="50" charset="-127"/>
                <a:cs typeface="Arial" pitchFamily="34" charset="0"/>
              </a:rPr>
              <a:t>tools</a:t>
            </a:r>
          </a:p>
          <a:p>
            <a:pPr marL="742950" lvl="1" indent="-285750">
              <a:buFont typeface="Wingdings" pitchFamily="2" charset="2"/>
              <a:buChar char="ü"/>
            </a:pPr>
            <a:endParaRPr lang="ko-KR" altLang="ko-KR" sz="1400" dirty="0">
              <a:latin typeface="Arial" pitchFamily="34" charset="0"/>
              <a:ea typeface="Arial Unicode MS" pitchFamily="50" charset="-127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US" altLang="ko-KR" sz="1600" dirty="0">
                <a:latin typeface="Arial" pitchFamily="34" charset="0"/>
                <a:ea typeface="Arial Unicode MS" pitchFamily="50" charset="-127"/>
                <a:cs typeface="Arial" pitchFamily="34" charset="0"/>
              </a:rPr>
              <a:t>GSICS develops processes to be implemented by satellite </a:t>
            </a:r>
            <a:r>
              <a:rPr lang="en-US" altLang="ko-KR" sz="1600" dirty="0" smtClean="0">
                <a:latin typeface="Arial" pitchFamily="34" charset="0"/>
                <a:ea typeface="Arial Unicode MS" pitchFamily="50" charset="-127"/>
                <a:cs typeface="Arial" pitchFamily="34" charset="0"/>
              </a:rPr>
              <a:t>operators</a:t>
            </a:r>
            <a:endParaRPr lang="en-US" altLang="ko-KR" sz="1600" dirty="0">
              <a:latin typeface="Arial" pitchFamily="34" charset="0"/>
              <a:ea typeface="Arial Unicode MS" pitchFamily="50" charset="-127"/>
              <a:cs typeface="Arial" pitchFamily="34" charset="0"/>
            </a:endParaRPr>
          </a:p>
          <a:p>
            <a:pPr marL="742950" lvl="1" indent="-285750">
              <a:buFont typeface="Arial Unicode MS" pitchFamily="50" charset="-127"/>
              <a:buChar char="‒"/>
            </a:pPr>
            <a:r>
              <a:rPr lang="en-US" altLang="ko-KR" sz="1400" b="1" dirty="0" smtClean="0">
                <a:solidFill>
                  <a:srgbClr val="0033CC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Best </a:t>
            </a:r>
            <a:r>
              <a:rPr lang="en-US" altLang="ko-KR" sz="1400" b="1" dirty="0">
                <a:solidFill>
                  <a:srgbClr val="0033CC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practice for pre-launch </a:t>
            </a:r>
            <a:r>
              <a:rPr lang="en-US" altLang="ko-KR" sz="1400" b="1" dirty="0" smtClean="0">
                <a:solidFill>
                  <a:srgbClr val="0033CC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characterization </a:t>
            </a:r>
            <a:br>
              <a:rPr lang="en-US" altLang="ko-KR" sz="1400" b="1" dirty="0" smtClean="0">
                <a:solidFill>
                  <a:srgbClr val="0033CC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</a:br>
            <a:r>
              <a:rPr lang="en-US" altLang="ko-KR" sz="1400" b="1" dirty="0" smtClean="0">
                <a:solidFill>
                  <a:srgbClr val="0033CC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(Joint GSICS/WGCV Workshop)</a:t>
            </a:r>
            <a:endParaRPr lang="en-US" altLang="ko-KR" sz="1400" b="1" dirty="0">
              <a:solidFill>
                <a:srgbClr val="0033CC"/>
              </a:solidFill>
              <a:latin typeface="Arial" pitchFamily="34" charset="0"/>
              <a:ea typeface="Arial Unicode MS" pitchFamily="50" charset="-127"/>
              <a:cs typeface="Arial" pitchFamily="34" charset="0"/>
            </a:endParaRPr>
          </a:p>
          <a:p>
            <a:pPr marL="742950" lvl="1" indent="-285750">
              <a:buFont typeface="Arial Unicode MS" pitchFamily="50" charset="-127"/>
              <a:buChar char="‒"/>
            </a:pPr>
            <a:r>
              <a:rPr lang="en-US" altLang="ko-KR" sz="1400" dirty="0" smtClean="0">
                <a:latin typeface="Arial" pitchFamily="34" charset="0"/>
                <a:ea typeface="Arial Unicode MS" pitchFamily="50" charset="-127"/>
                <a:cs typeface="Arial" pitchFamily="34" charset="0"/>
              </a:rPr>
              <a:t>Procedures </a:t>
            </a:r>
            <a:r>
              <a:rPr lang="en-US" altLang="ko-KR" sz="1400" dirty="0">
                <a:latin typeface="Arial" pitchFamily="34" charset="0"/>
                <a:ea typeface="Arial Unicode MS" pitchFamily="50" charset="-127"/>
                <a:cs typeface="Arial" pitchFamily="34" charset="0"/>
              </a:rPr>
              <a:t>for in-orbit calibration and validation with uncertainty </a:t>
            </a:r>
            <a:r>
              <a:rPr lang="en-US" altLang="ko-KR" sz="1400" dirty="0" smtClean="0">
                <a:latin typeface="Arial" pitchFamily="34" charset="0"/>
                <a:ea typeface="Arial Unicode MS" pitchFamily="50" charset="-127"/>
                <a:cs typeface="Arial" pitchFamily="34" charset="0"/>
              </a:rPr>
              <a:t>estimation</a:t>
            </a:r>
            <a:endParaRPr lang="en-US" altLang="ko-KR" sz="1400" dirty="0">
              <a:latin typeface="Arial" pitchFamily="34" charset="0"/>
              <a:ea typeface="Arial Unicode MS" pitchFamily="50" charset="-127"/>
              <a:cs typeface="Arial" pitchFamily="34" charset="0"/>
            </a:endParaRPr>
          </a:p>
          <a:p>
            <a:pPr marL="742950" lvl="1" indent="-285750">
              <a:buFont typeface="Arial Unicode MS" pitchFamily="50" charset="-127"/>
              <a:buChar char="‒"/>
            </a:pPr>
            <a:r>
              <a:rPr lang="en-US" altLang="ko-KR" sz="1400" dirty="0" smtClean="0">
                <a:latin typeface="Arial" pitchFamily="34" charset="0"/>
                <a:ea typeface="Arial Unicode MS" pitchFamily="50" charset="-127"/>
                <a:cs typeface="Arial" pitchFamily="34" charset="0"/>
              </a:rPr>
              <a:t>Procedures </a:t>
            </a:r>
            <a:r>
              <a:rPr lang="en-US" altLang="ko-KR" sz="1400" dirty="0">
                <a:latin typeface="Arial" pitchFamily="34" charset="0"/>
                <a:ea typeface="Arial Unicode MS" pitchFamily="50" charset="-127"/>
                <a:cs typeface="Arial" pitchFamily="34" charset="0"/>
              </a:rPr>
              <a:t>for in-orbit comparison and </a:t>
            </a:r>
            <a:r>
              <a:rPr lang="en-US" altLang="ko-KR" sz="1400" dirty="0" smtClean="0">
                <a:latin typeface="Arial" pitchFamily="34" charset="0"/>
                <a:ea typeface="Arial Unicode MS" pitchFamily="50" charset="-127"/>
                <a:cs typeface="Arial" pitchFamily="34" charset="0"/>
              </a:rPr>
              <a:t>inter-calibration</a:t>
            </a:r>
            <a:endParaRPr lang="en-US" altLang="ko-KR" sz="1400" dirty="0">
              <a:latin typeface="Arial" pitchFamily="34" charset="0"/>
              <a:ea typeface="Arial Unicode MS" pitchFamily="50" charset="-127"/>
              <a:cs typeface="Arial" pitchFamily="34" charset="0"/>
            </a:endParaRPr>
          </a:p>
          <a:p>
            <a:pPr marL="742950" lvl="1" indent="-285750">
              <a:buFont typeface="Arial Unicode MS" pitchFamily="50" charset="-127"/>
              <a:buChar char="‒"/>
            </a:pPr>
            <a:r>
              <a:rPr lang="en-US" altLang="ko-KR" sz="1400" dirty="0" smtClean="0">
                <a:latin typeface="Arial" pitchFamily="34" charset="0"/>
                <a:ea typeface="Arial Unicode MS" pitchFamily="50" charset="-127"/>
                <a:cs typeface="Arial" pitchFamily="34" charset="0"/>
              </a:rPr>
              <a:t>Procedures </a:t>
            </a:r>
            <a:r>
              <a:rPr lang="en-US" altLang="ko-KR" sz="1400" dirty="0">
                <a:latin typeface="Arial" pitchFamily="34" charset="0"/>
                <a:ea typeface="Arial Unicode MS" pitchFamily="50" charset="-127"/>
                <a:cs typeface="Arial" pitchFamily="34" charset="0"/>
              </a:rPr>
              <a:t>for vicarious calibration with ground targets  (CEOS WGCV lead</a:t>
            </a:r>
            <a:r>
              <a:rPr lang="en-US" altLang="ko-KR" sz="1400" dirty="0" smtClean="0">
                <a:latin typeface="Arial" pitchFamily="34" charset="0"/>
                <a:ea typeface="Arial Unicode MS" pitchFamily="50" charset="-127"/>
                <a:cs typeface="Arial" pitchFamily="34" charset="0"/>
              </a:rPr>
              <a:t>)</a:t>
            </a:r>
            <a:endParaRPr lang="en-US" altLang="ko-KR" sz="1400" dirty="0">
              <a:latin typeface="Arial" pitchFamily="34" charset="0"/>
              <a:ea typeface="Arial Unicode MS" pitchFamily="50" charset="-127"/>
              <a:cs typeface="Arial" pitchFamily="34" charset="0"/>
            </a:endParaRPr>
          </a:p>
          <a:p>
            <a:pPr marL="742950" lvl="1" indent="-285750">
              <a:buFont typeface="Arial Unicode MS" pitchFamily="50" charset="-127"/>
              <a:buChar char="‒"/>
            </a:pPr>
            <a:r>
              <a:rPr lang="en-US" altLang="ko-KR" sz="1400" dirty="0" smtClean="0">
                <a:latin typeface="Arial" pitchFamily="34" charset="0"/>
                <a:ea typeface="Arial Unicode MS" pitchFamily="50" charset="-127"/>
                <a:cs typeface="Arial" pitchFamily="34" charset="0"/>
              </a:rPr>
              <a:t>Algorithms </a:t>
            </a:r>
            <a:r>
              <a:rPr lang="en-US" altLang="ko-KR" sz="1400" dirty="0">
                <a:latin typeface="Arial" pitchFamily="34" charset="0"/>
                <a:ea typeface="Arial Unicode MS" pitchFamily="50" charset="-127"/>
                <a:cs typeface="Arial" pitchFamily="34" charset="0"/>
              </a:rPr>
              <a:t>for re-calibration of archive </a:t>
            </a:r>
            <a:r>
              <a:rPr lang="en-US" altLang="ko-KR" sz="1400" dirty="0" smtClean="0">
                <a:latin typeface="Arial" pitchFamily="34" charset="0"/>
                <a:ea typeface="Arial Unicode MS" pitchFamily="50" charset="-127"/>
                <a:cs typeface="Arial" pitchFamily="34" charset="0"/>
              </a:rPr>
              <a:t>data</a:t>
            </a:r>
            <a:endParaRPr lang="en-US" altLang="ko-KR" sz="1400" dirty="0">
              <a:latin typeface="Arial" pitchFamily="34" charset="0"/>
              <a:ea typeface="Arial Unicode MS" pitchFamily="50" charset="-127"/>
              <a:cs typeface="Arial" pitchFamily="34" charset="0"/>
            </a:endParaRPr>
          </a:p>
          <a:p>
            <a:pPr marL="742950" lvl="1" indent="-285750">
              <a:buFont typeface="Arial Unicode MS" pitchFamily="50" charset="-127"/>
              <a:buChar char="‒"/>
            </a:pPr>
            <a:r>
              <a:rPr lang="en-US" altLang="ko-KR" sz="1400" dirty="0" smtClean="0">
                <a:latin typeface="Arial" pitchFamily="34" charset="0"/>
                <a:ea typeface="Arial Unicode MS" pitchFamily="50" charset="-127"/>
                <a:cs typeface="Arial" pitchFamily="34" charset="0"/>
              </a:rPr>
              <a:t>Communication </a:t>
            </a:r>
            <a:r>
              <a:rPr lang="en-US" altLang="ko-KR" sz="1400" dirty="0">
                <a:latin typeface="Arial" pitchFamily="34" charset="0"/>
                <a:ea typeface="Arial Unicode MS" pitchFamily="50" charset="-127"/>
                <a:cs typeface="Arial" pitchFamily="34" charset="0"/>
              </a:rPr>
              <a:t>and capacity </a:t>
            </a:r>
            <a:r>
              <a:rPr lang="en-US" altLang="ko-KR" sz="1400" dirty="0" smtClean="0">
                <a:latin typeface="Arial" pitchFamily="34" charset="0"/>
                <a:ea typeface="Arial Unicode MS" pitchFamily="50" charset="-127"/>
                <a:cs typeface="Arial" pitchFamily="34" charset="0"/>
              </a:rPr>
              <a:t>building</a:t>
            </a:r>
          </a:p>
          <a:p>
            <a:pPr marL="742950" lvl="1" indent="-285750">
              <a:buFont typeface="Wingdings" pitchFamily="2" charset="2"/>
              <a:buChar char="ü"/>
            </a:pPr>
            <a:endParaRPr lang="ko-KR" altLang="ko-KR" sz="1400" dirty="0">
              <a:latin typeface="Arial" pitchFamily="34" charset="0"/>
              <a:ea typeface="Arial Unicode MS" pitchFamily="50" charset="-127"/>
              <a:cs typeface="Arial" pitchFamily="34" charset="0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6156771" y="825961"/>
            <a:ext cx="5891891" cy="4785926"/>
          </a:xfrm>
          <a:prstGeom prst="rect">
            <a:avLst/>
          </a:prstGeom>
          <a:ln w="2222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ko-KR" sz="1600" b="1" i="1" dirty="0" smtClean="0">
                <a:latin typeface="Arial" pitchFamily="34" charset="0"/>
                <a:ea typeface="Arial Unicode MS" pitchFamily="50" charset="-127"/>
                <a:cs typeface="Arial" pitchFamily="34" charset="0"/>
              </a:rPr>
              <a:t>CEOS WGCV IVOS discussion:</a:t>
            </a:r>
          </a:p>
          <a:p>
            <a:endParaRPr lang="en-US" altLang="ko-KR" sz="1100" dirty="0">
              <a:latin typeface="Arial" pitchFamily="34" charset="0"/>
              <a:ea typeface="Arial Unicode MS" pitchFamily="50" charset="-127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US" altLang="ko-KR" sz="1600" dirty="0" smtClean="0">
                <a:latin typeface="Arial" pitchFamily="34" charset="0"/>
                <a:ea typeface="Arial Unicode MS" pitchFamily="50" charset="-127"/>
                <a:cs typeface="Arial" pitchFamily="34" charset="0"/>
              </a:rPr>
              <a:t>Each </a:t>
            </a:r>
            <a:r>
              <a:rPr lang="en-US" altLang="ko-KR" sz="1600" dirty="0">
                <a:latin typeface="Arial" pitchFamily="34" charset="0"/>
                <a:ea typeface="Arial Unicode MS" pitchFamily="50" charset="-127"/>
                <a:cs typeface="Arial" pitchFamily="34" charset="0"/>
              </a:rPr>
              <a:t>satellite operator would at all times remain responsible for</a:t>
            </a:r>
          </a:p>
          <a:p>
            <a:pPr marL="742950" lvl="1" indent="-285750">
              <a:buFont typeface="Arial Unicode MS" pitchFamily="50" charset="-127"/>
              <a:buChar char="‒"/>
            </a:pPr>
            <a:r>
              <a:rPr lang="en-US" altLang="ko-KR" sz="1400" dirty="0" smtClean="0">
                <a:latin typeface="Arial" pitchFamily="34" charset="0"/>
                <a:ea typeface="Arial Unicode MS" pitchFamily="50" charset="-127"/>
                <a:cs typeface="Arial" pitchFamily="34" charset="0"/>
              </a:rPr>
              <a:t>the </a:t>
            </a:r>
            <a:r>
              <a:rPr lang="en-US" altLang="ko-KR" sz="1400" dirty="0">
                <a:latin typeface="Arial" pitchFamily="34" charset="0"/>
                <a:ea typeface="Arial Unicode MS" pitchFamily="50" charset="-127"/>
                <a:cs typeface="Arial" pitchFamily="34" charset="0"/>
              </a:rPr>
              <a:t>calibration,</a:t>
            </a:r>
          </a:p>
          <a:p>
            <a:pPr marL="742950" lvl="1" indent="-285750">
              <a:buFont typeface="Arial Unicode MS" pitchFamily="50" charset="-127"/>
              <a:buChar char="‒"/>
            </a:pPr>
            <a:r>
              <a:rPr lang="en-US" altLang="ko-KR" sz="1400" dirty="0">
                <a:latin typeface="Arial" pitchFamily="34" charset="0"/>
                <a:ea typeface="Arial Unicode MS" pitchFamily="50" charset="-127"/>
                <a:cs typeface="Arial" pitchFamily="34" charset="0"/>
              </a:rPr>
              <a:t>any updates,</a:t>
            </a:r>
          </a:p>
          <a:p>
            <a:pPr marL="742950" lvl="1" indent="-285750">
              <a:buFont typeface="Arial Unicode MS" pitchFamily="50" charset="-127"/>
              <a:buChar char="‒"/>
            </a:pPr>
            <a:r>
              <a:rPr lang="en-US" altLang="ko-KR" sz="1400" dirty="0">
                <a:latin typeface="Arial" pitchFamily="34" charset="0"/>
                <a:ea typeface="Arial Unicode MS" pitchFamily="50" charset="-127"/>
                <a:cs typeface="Arial" pitchFamily="34" charset="0"/>
              </a:rPr>
              <a:t>re-processing and</a:t>
            </a:r>
          </a:p>
          <a:p>
            <a:pPr marL="742950" lvl="1" indent="-285750">
              <a:buFont typeface="Arial Unicode MS" pitchFamily="50" charset="-127"/>
              <a:buChar char="‒"/>
            </a:pPr>
            <a:r>
              <a:rPr lang="en-US" altLang="ko-KR" sz="1400" dirty="0">
                <a:latin typeface="Arial" pitchFamily="34" charset="0"/>
                <a:ea typeface="Arial Unicode MS" pitchFamily="50" charset="-127"/>
                <a:cs typeface="Arial" pitchFamily="34" charset="0"/>
              </a:rPr>
              <a:t>assessment of the uncertainty of their own satellites data products</a:t>
            </a:r>
            <a:r>
              <a:rPr lang="en-US" altLang="ko-KR" sz="1400" dirty="0" smtClean="0">
                <a:latin typeface="Arial" pitchFamily="34" charset="0"/>
                <a:ea typeface="Arial Unicode MS" pitchFamily="50" charset="-127"/>
                <a:cs typeface="Arial" pitchFamily="34" charset="0"/>
              </a:rPr>
              <a:t>.</a:t>
            </a:r>
          </a:p>
          <a:p>
            <a:pPr marL="628650" lvl="1" indent="-171450">
              <a:buFont typeface="Wingdings" pitchFamily="2" charset="2"/>
              <a:buChar char="ü"/>
            </a:pPr>
            <a:endParaRPr lang="en-US" altLang="ko-KR" sz="900" dirty="0" smtClean="0">
              <a:latin typeface="Arial" pitchFamily="34" charset="0"/>
              <a:ea typeface="Arial Unicode MS" pitchFamily="50" charset="-127"/>
              <a:cs typeface="Arial" pitchFamily="34" charset="0"/>
            </a:endParaRPr>
          </a:p>
          <a:p>
            <a:pPr marL="628650" lvl="1" indent="-171450">
              <a:buFont typeface="Wingdings" pitchFamily="2" charset="2"/>
              <a:buChar char="ü"/>
            </a:pPr>
            <a:endParaRPr lang="en-US" altLang="ko-KR" sz="900" dirty="0">
              <a:latin typeface="Arial" pitchFamily="34" charset="0"/>
              <a:ea typeface="Arial Unicode MS" pitchFamily="50" charset="-127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US" altLang="ko-KR" sz="1600" dirty="0" smtClean="0">
                <a:latin typeface="Arial" pitchFamily="34" charset="0"/>
                <a:ea typeface="Arial Unicode MS" pitchFamily="50" charset="-127"/>
                <a:cs typeface="Arial" pitchFamily="34" charset="0"/>
              </a:rPr>
              <a:t>However </a:t>
            </a:r>
            <a:r>
              <a:rPr lang="en-US" altLang="ko-KR" sz="1600" dirty="0">
                <a:latin typeface="Arial" pitchFamily="34" charset="0"/>
                <a:ea typeface="Arial Unicode MS" pitchFamily="50" charset="-127"/>
                <a:cs typeface="Arial" pitchFamily="34" charset="0"/>
              </a:rPr>
              <a:t>there could be a ‘CEOS agreed </a:t>
            </a:r>
            <a:r>
              <a:rPr lang="en-US" altLang="ko-KR" sz="1600" dirty="0" err="1">
                <a:latin typeface="Arial" pitchFamily="34" charset="0"/>
                <a:ea typeface="Arial Unicode MS" pitchFamily="50" charset="-127"/>
                <a:cs typeface="Arial" pitchFamily="34" charset="0"/>
              </a:rPr>
              <a:t>harmonisation</a:t>
            </a:r>
            <a:r>
              <a:rPr lang="en-US" altLang="ko-KR" sz="1600" dirty="0">
                <a:latin typeface="Arial" pitchFamily="34" charset="0"/>
                <a:ea typeface="Arial Unicode MS" pitchFamily="50" charset="-127"/>
                <a:cs typeface="Arial" pitchFamily="34" charset="0"/>
              </a:rPr>
              <a:t>/correction coefficient</a:t>
            </a:r>
            <a:r>
              <a:rPr lang="en-US" altLang="ko-KR" sz="1600" dirty="0" smtClean="0">
                <a:latin typeface="Arial" pitchFamily="34" charset="0"/>
                <a:ea typeface="Arial Unicode MS" pitchFamily="50" charset="-127"/>
                <a:cs typeface="Arial" pitchFamily="34" charset="0"/>
              </a:rPr>
              <a:t>’</a:t>
            </a:r>
            <a:endParaRPr lang="en-US" altLang="ko-KR" sz="1600" dirty="0">
              <a:latin typeface="Arial" pitchFamily="34" charset="0"/>
              <a:ea typeface="Arial Unicode MS" pitchFamily="50" charset="-127"/>
              <a:cs typeface="Arial" pitchFamily="34" charset="0"/>
            </a:endParaRPr>
          </a:p>
          <a:p>
            <a:pPr marL="742950" lvl="2" indent="-285750">
              <a:buFont typeface="Arial Unicode MS" pitchFamily="50" charset="-127"/>
              <a:buChar char="‒"/>
            </a:pPr>
            <a:r>
              <a:rPr lang="en-US" altLang="ko-KR" sz="1400" dirty="0">
                <a:latin typeface="Arial" pitchFamily="34" charset="0"/>
                <a:ea typeface="Arial Unicode MS" pitchFamily="50" charset="-127"/>
                <a:cs typeface="Arial" pitchFamily="34" charset="0"/>
              </a:rPr>
              <a:t>that can be applied (by a user)</a:t>
            </a:r>
          </a:p>
          <a:p>
            <a:pPr marL="742950" lvl="2" indent="-285750">
              <a:buFont typeface="Arial Unicode MS" pitchFamily="50" charset="-127"/>
              <a:buChar char="‒"/>
            </a:pPr>
            <a:r>
              <a:rPr lang="en-US" altLang="ko-KR" sz="1400" dirty="0">
                <a:latin typeface="Arial" pitchFamily="34" charset="0"/>
                <a:ea typeface="Arial Unicode MS" pitchFamily="50" charset="-127"/>
                <a:cs typeface="Arial" pitchFamily="34" charset="0"/>
              </a:rPr>
              <a:t>to allow interoperability</a:t>
            </a:r>
          </a:p>
          <a:p>
            <a:pPr marL="742950" lvl="2" indent="-285750">
              <a:buFont typeface="Arial Unicode MS" pitchFamily="50" charset="-127"/>
              <a:buChar char="‒"/>
            </a:pPr>
            <a:r>
              <a:rPr lang="en-US" altLang="ko-KR" sz="1400" dirty="0">
                <a:latin typeface="Arial" pitchFamily="34" charset="0"/>
                <a:ea typeface="Arial Unicode MS" pitchFamily="50" charset="-127"/>
                <a:cs typeface="Arial" pitchFamily="34" charset="0"/>
              </a:rPr>
              <a:t>(potentially more than one for differing scene types)</a:t>
            </a:r>
          </a:p>
          <a:p>
            <a:pPr marL="742950" lvl="1" indent="-285750">
              <a:buFont typeface="Arial Unicode MS" pitchFamily="50" charset="-127"/>
              <a:buChar char="‒"/>
            </a:pPr>
            <a:r>
              <a:rPr lang="en-US" altLang="ko-KR" sz="1400" dirty="0">
                <a:latin typeface="Arial" pitchFamily="34" charset="0"/>
                <a:ea typeface="Arial Unicode MS" pitchFamily="50" charset="-127"/>
                <a:cs typeface="Arial" pitchFamily="34" charset="0"/>
              </a:rPr>
              <a:t>building on but potentially </a:t>
            </a:r>
            <a:r>
              <a:rPr lang="en-US" altLang="ko-KR" sz="1400" dirty="0" err="1">
                <a:latin typeface="Arial" pitchFamily="34" charset="0"/>
                <a:ea typeface="Arial Unicode MS" pitchFamily="50" charset="-127"/>
                <a:cs typeface="Arial" pitchFamily="34" charset="0"/>
              </a:rPr>
              <a:t>generalising</a:t>
            </a:r>
            <a:r>
              <a:rPr lang="en-US" altLang="ko-KR" sz="1400" dirty="0">
                <a:latin typeface="Arial" pitchFamily="34" charset="0"/>
                <a:ea typeface="Arial Unicode MS" pitchFamily="50" charset="-127"/>
                <a:cs typeface="Arial" pitchFamily="34" charset="0"/>
              </a:rPr>
              <a:t> </a:t>
            </a:r>
            <a:r>
              <a:rPr lang="en-US" altLang="ko-KR" sz="1400" dirty="0" smtClean="0">
                <a:latin typeface="Arial" pitchFamily="34" charset="0"/>
                <a:ea typeface="Arial Unicode MS" pitchFamily="50" charset="-127"/>
                <a:cs typeface="Arial" pitchFamily="34" charset="0"/>
              </a:rPr>
              <a:t>further,</a:t>
            </a:r>
          </a:p>
          <a:p>
            <a:pPr marL="742950" lvl="2" indent="-285750">
              <a:buFont typeface="Arial Unicode MS" pitchFamily="50" charset="-127"/>
              <a:buChar char="‒"/>
            </a:pPr>
            <a:r>
              <a:rPr lang="en-US" altLang="ko-KR" sz="1400" dirty="0">
                <a:latin typeface="Arial" pitchFamily="34" charset="0"/>
                <a:ea typeface="Arial Unicode MS" pitchFamily="50" charset="-127"/>
                <a:cs typeface="Arial" pitchFamily="34" charset="0"/>
              </a:rPr>
              <a:t>what GSICS has been progressing and</a:t>
            </a:r>
          </a:p>
          <a:p>
            <a:pPr marL="742950" lvl="2" indent="-285750">
              <a:buFont typeface="Arial Unicode MS" pitchFamily="50" charset="-127"/>
              <a:buChar char="‒"/>
            </a:pPr>
            <a:r>
              <a:rPr lang="en-US" altLang="ko-KR" sz="1400" dirty="0">
                <a:latin typeface="Arial" pitchFamily="34" charset="0"/>
                <a:ea typeface="Arial Unicode MS" pitchFamily="50" charset="-127"/>
                <a:cs typeface="Arial" pitchFamily="34" charset="0"/>
              </a:rPr>
              <a:t>exploiting all methods (test-sites, PICS, Rayleigh) &amp; infrastructure (databases)</a:t>
            </a:r>
          </a:p>
          <a:p>
            <a:pPr marL="742950" lvl="2" indent="-285750">
              <a:buFont typeface="Arial Unicode MS" pitchFamily="50" charset="-127"/>
              <a:buChar char="‒"/>
            </a:pPr>
            <a:r>
              <a:rPr lang="en-US" altLang="ko-KR" sz="1400" dirty="0">
                <a:latin typeface="Arial" pitchFamily="34" charset="0"/>
                <a:ea typeface="Arial Unicode MS" pitchFamily="50" charset="-127"/>
                <a:cs typeface="Arial" pitchFamily="34" charset="0"/>
              </a:rPr>
              <a:t>that we as CEOS have been pursuing over the years.</a:t>
            </a:r>
          </a:p>
          <a:p>
            <a:pPr marL="742950" lvl="2" indent="-285750">
              <a:buFont typeface="Arial Unicode MS" pitchFamily="50" charset="-127"/>
              <a:buChar char="‒"/>
            </a:pPr>
            <a:r>
              <a:rPr lang="en-US" altLang="ko-KR" sz="1400" dirty="0">
                <a:latin typeface="Arial" pitchFamily="34" charset="0"/>
                <a:ea typeface="Arial Unicode MS" pitchFamily="50" charset="-127"/>
                <a:cs typeface="Arial" pitchFamily="34" charset="0"/>
              </a:rPr>
              <a:t>In essence bias </a:t>
            </a:r>
            <a:r>
              <a:rPr lang="en-US" altLang="ko-KR" sz="1400" dirty="0" smtClean="0">
                <a:latin typeface="Arial" pitchFamily="34" charset="0"/>
                <a:ea typeface="Arial Unicode MS" pitchFamily="50" charset="-127"/>
                <a:cs typeface="Arial" pitchFamily="34" charset="0"/>
              </a:rPr>
              <a:t>removal</a:t>
            </a:r>
            <a:endParaRPr lang="en-US" altLang="ko-KR" sz="1400" dirty="0">
              <a:latin typeface="Arial" pitchFamily="34" charset="0"/>
              <a:ea typeface="Arial Unicode MS" pitchFamily="50" charset="-127"/>
              <a:cs typeface="Arial" pitchFamily="34" charset="0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47329" y="6381329"/>
            <a:ext cx="82216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i="1" dirty="0" smtClean="0">
                <a:latin typeface="Arial" pitchFamily="34" charset="0"/>
                <a:cs typeface="Arial" pitchFamily="34" charset="0"/>
              </a:rPr>
              <a:t>*Infrared </a:t>
            </a:r>
            <a:r>
              <a:rPr lang="en-US" altLang="ko-KR" sz="1200" i="1" dirty="0">
                <a:latin typeface="Arial" pitchFamily="34" charset="0"/>
                <a:cs typeface="Arial" pitchFamily="34" charset="0"/>
              </a:rPr>
              <a:t>Visible Optical Sensors (IVOS</a:t>
            </a:r>
            <a:r>
              <a:rPr lang="en-US" altLang="ko-KR" sz="1200" i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en-US" altLang="ko-KR" sz="1200" i="1" dirty="0">
                <a:latin typeface="Arial" pitchFamily="34" charset="0"/>
                <a:cs typeface="Arial" pitchFamily="34" charset="0"/>
              </a:rPr>
              <a:t>*reference : GSICS-EP-17_Doc_16_Hewison-GSICS-IVOS.pdf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6120057" y="6044301"/>
            <a:ext cx="52016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WGCV-41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, Tokyo, 6 Sep.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2016</a:t>
            </a:r>
          </a:p>
          <a:p>
            <a:pPr marL="342900" indent="-342900">
              <a:buAutoNum type="arabicPeriod"/>
            </a:pP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EUMETSAT, Darmstadt, 28 Sep. 2016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61397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사용자 지정 1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2390</TotalTime>
  <Words>1118</Words>
  <Application>Microsoft Office PowerPoint</Application>
  <PresentationFormat>Custom</PresentationFormat>
  <Paragraphs>168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테마</vt:lpstr>
      <vt:lpstr>Workshop on best practices on pre-flight and onboard calibration</vt:lpstr>
      <vt:lpstr>Overview</vt:lpstr>
      <vt:lpstr>Outcome from 2016 annual meeting</vt:lpstr>
      <vt:lpstr>Outcome from 2016 annual meeting</vt:lpstr>
      <vt:lpstr>Interaction/cooperation of GSICS with WGCV</vt:lpstr>
      <vt:lpstr>Subgroups of WGCV (CEOS)</vt:lpstr>
      <vt:lpstr>Partnership with WGCV</vt:lpstr>
      <vt:lpstr>GRWG Coordination</vt:lpstr>
      <vt:lpstr>Partnership with WGCV</vt:lpstr>
      <vt:lpstr>Concrete ideas for cooperative activities</vt:lpstr>
      <vt:lpstr>Concrete ideas for cooperative activities</vt:lpstr>
      <vt:lpstr>Concrete ideas for cooperative activities</vt:lpstr>
      <vt:lpstr>Requirements for pre-launch characterisation</vt:lpstr>
      <vt:lpstr>Slide 14</vt:lpstr>
    </vt:vector>
  </TitlesOfParts>
  <Company>LG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Dohyeong Kim</dc:creator>
  <cp:lastModifiedBy>Tim Hewison</cp:lastModifiedBy>
  <cp:revision>100</cp:revision>
  <dcterms:created xsi:type="dcterms:W3CDTF">2015-03-19T07:02:56Z</dcterms:created>
  <dcterms:modified xsi:type="dcterms:W3CDTF">2017-03-14T14:04:17Z</dcterms:modified>
</cp:coreProperties>
</file>