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55"/>
  </p:notesMasterIdLst>
  <p:handoutMasterIdLst>
    <p:handoutMasterId r:id="rId56"/>
  </p:handoutMasterIdLst>
  <p:sldIdLst>
    <p:sldId id="256" r:id="rId2"/>
    <p:sldId id="604" r:id="rId3"/>
    <p:sldId id="598" r:id="rId4"/>
    <p:sldId id="650" r:id="rId5"/>
    <p:sldId id="603" r:id="rId6"/>
    <p:sldId id="634" r:id="rId7"/>
    <p:sldId id="663" r:id="rId8"/>
    <p:sldId id="667" r:id="rId9"/>
    <p:sldId id="668" r:id="rId10"/>
    <p:sldId id="669" r:id="rId11"/>
    <p:sldId id="670" r:id="rId12"/>
    <p:sldId id="671" r:id="rId13"/>
    <p:sldId id="648" r:id="rId14"/>
    <p:sldId id="664" r:id="rId15"/>
    <p:sldId id="665" r:id="rId16"/>
    <p:sldId id="666" r:id="rId17"/>
    <p:sldId id="614" r:id="rId18"/>
    <p:sldId id="615" r:id="rId19"/>
    <p:sldId id="616" r:id="rId20"/>
    <p:sldId id="617" r:id="rId21"/>
    <p:sldId id="618" r:id="rId22"/>
    <p:sldId id="619" r:id="rId23"/>
    <p:sldId id="620" r:id="rId24"/>
    <p:sldId id="621" r:id="rId25"/>
    <p:sldId id="622" r:id="rId26"/>
    <p:sldId id="623" r:id="rId27"/>
    <p:sldId id="624" r:id="rId28"/>
    <p:sldId id="625" r:id="rId29"/>
    <p:sldId id="626" r:id="rId30"/>
    <p:sldId id="627" r:id="rId31"/>
    <p:sldId id="628" r:id="rId32"/>
    <p:sldId id="629" r:id="rId33"/>
    <p:sldId id="633" r:id="rId34"/>
    <p:sldId id="610" r:id="rId35"/>
    <p:sldId id="654" r:id="rId36"/>
    <p:sldId id="655" r:id="rId37"/>
    <p:sldId id="641" r:id="rId38"/>
    <p:sldId id="635" r:id="rId39"/>
    <p:sldId id="642" r:id="rId40"/>
    <p:sldId id="636" r:id="rId41"/>
    <p:sldId id="637" r:id="rId42"/>
    <p:sldId id="638" r:id="rId43"/>
    <p:sldId id="640" r:id="rId44"/>
    <p:sldId id="639" r:id="rId45"/>
    <p:sldId id="592" r:id="rId46"/>
    <p:sldId id="596" r:id="rId47"/>
    <p:sldId id="658" r:id="rId48"/>
    <p:sldId id="657" r:id="rId49"/>
    <p:sldId id="656" r:id="rId50"/>
    <p:sldId id="651" r:id="rId51"/>
    <p:sldId id="652" r:id="rId52"/>
    <p:sldId id="575" r:id="rId53"/>
    <p:sldId id="551" r:id="rId54"/>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FF"/>
    <a:srgbClr val="EE2D24"/>
    <a:srgbClr val="FF9900"/>
    <a:srgbClr val="A2DADE"/>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4" autoAdjust="0"/>
    <p:restoredTop sz="90110" autoAdjust="0"/>
  </p:normalViewPr>
  <p:slideViewPr>
    <p:cSldViewPr snapToGrid="0">
      <p:cViewPr varScale="1">
        <p:scale>
          <a:sx n="66" d="100"/>
          <a:sy n="66" d="100"/>
        </p:scale>
        <p:origin x="408" y="78"/>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(GPAT/ or EXCEMPT)</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B54AC27A-43EF-4443-BBEC-3D46713A0932}" srcId="{EBBD803E-17CE-4238-A92C-47F0C5B2DF25}" destId="{DFAD8C6A-05E1-4B05-944C-C0C5B7FE7E15}" srcOrd="1" destOrd="0" parTransId="{AF92CD6A-160A-4429-9D62-CDC3785B1BDB}" sibTransId="{9BFB0DFC-8A9F-485A-8240-57A831D7C594}"/>
    <dgm:cxn modelId="{5A67794F-F63F-48F1-B560-5C3884F5FBB2}" srcId="{EBBD803E-17CE-4238-A92C-47F0C5B2DF25}" destId="{3FAD925C-ED6C-44B5-97ED-7DC13033077C}" srcOrd="3" destOrd="0" parTransId="{FC546B57-D626-42A8-B386-D7DDFC87CFCF}" sibTransId="{C016DE71-B002-4C0A-87D4-07EAEEAEF1B5}"/>
    <dgm:cxn modelId="{BABF182D-572C-4CCC-A869-28CA13572CD2}" type="presOf" srcId="{EBBD803E-17CE-4238-A92C-47F0C5B2DF25}" destId="{B417D23B-623D-417B-ACBF-2237107BD0E8}"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F16C1F10-A9A4-4C0C-BD13-A3B41DF6D5F7}" type="presOf" srcId="{C016DE71-B002-4C0A-87D4-07EAEEAEF1B5}" destId="{D7E3A76B-59BC-4567-A713-6A8EAC75A6B2}" srcOrd="1" destOrd="0" presId="urn:microsoft.com/office/officeart/2005/8/layout/cycle2"/>
    <dgm:cxn modelId="{2AD3C0BD-F28D-4BA8-8CE1-2B9A7769B2B3}" type="presOf" srcId="{AEA04631-D37E-4A4F-9C88-4F36A048CF40}" destId="{95A02354-BD32-42D6-A9E7-459A2947ED2D}" srcOrd="1" destOrd="0" presId="urn:microsoft.com/office/officeart/2005/8/layout/cycle2"/>
    <dgm:cxn modelId="{122A506A-749F-4F9E-87BF-2639B5757AA7}" type="presOf" srcId="{C016DE71-B002-4C0A-87D4-07EAEEAEF1B5}" destId="{55407364-C3C7-4BB5-8716-9E9A6FD93B87}" srcOrd="0" destOrd="0" presId="urn:microsoft.com/office/officeart/2005/8/layout/cycle2"/>
    <dgm:cxn modelId="{63D92638-BC38-48BA-A056-96C1E1B7A3AA}" type="presOf" srcId="{9BFB0DFC-8A9F-485A-8240-57A831D7C594}" destId="{29277E4E-CE8A-4298-977E-2D4186C266BB}" srcOrd="1" destOrd="0" presId="urn:microsoft.com/office/officeart/2005/8/layout/cycle2"/>
    <dgm:cxn modelId="{0F55FA79-691A-479C-ACCB-FD4E7F22DCF3}" type="presOf" srcId="{AEA04631-D37E-4A4F-9C88-4F36A048CF40}" destId="{C76EEF34-FD0E-49E6-9EF0-FB7D66CF1AFA}" srcOrd="0" destOrd="0" presId="urn:microsoft.com/office/officeart/2005/8/layout/cycle2"/>
    <dgm:cxn modelId="{011E197B-7B92-4184-A801-E06F51D6F512}" type="presOf" srcId="{DFAD8C6A-05E1-4B05-944C-C0C5B7FE7E15}" destId="{CEDEB88B-2EC1-423D-8DCC-F83C91F8CF4E}" srcOrd="0" destOrd="0" presId="urn:microsoft.com/office/officeart/2005/8/layout/cycle2"/>
    <dgm:cxn modelId="{4AFD2189-C245-48CA-8DCB-1676E23F5C20}" type="presOf" srcId="{9BFB0DFC-8A9F-485A-8240-57A831D7C594}" destId="{8612EBF5-47A7-487E-8073-CE4F1F0B52AD}" srcOrd="0" destOrd="0" presId="urn:microsoft.com/office/officeart/2005/8/layout/cycle2"/>
    <dgm:cxn modelId="{5DE78819-32CE-4DBB-B790-5C1ACE496226}" type="presOf" srcId="{1B2A0D6B-2038-42D7-B25E-D1133C26F6F8}" destId="{CA90466E-0F01-4D69-AE53-D80107DCB448}" srcOrd="1" destOrd="0" presId="urn:microsoft.com/office/officeart/2005/8/layout/cycle2"/>
    <dgm:cxn modelId="{F7154A29-9C85-4759-AFC6-49A06E41BCBA}" type="presOf" srcId="{3FAD925C-ED6C-44B5-97ED-7DC13033077C}" destId="{35CEF56C-D060-404F-B624-5A4FD768B7AD}" srcOrd="0" destOrd="0" presId="urn:microsoft.com/office/officeart/2005/8/layout/cycle2"/>
    <dgm:cxn modelId="{29A71623-792F-4ED7-B8DD-4EC716040B94}" type="presOf" srcId="{A831244C-3EE7-4D5B-A4AB-38C832E5A0D6}" destId="{E46653FA-253C-477B-AD8C-8017BEF98D4D}" srcOrd="0" destOrd="0" presId="urn:microsoft.com/office/officeart/2005/8/layout/cycle2"/>
    <dgm:cxn modelId="{5114CB12-459B-4F6F-89DF-BC3E71A22D45}" type="presOf" srcId="{1B2A0D6B-2038-42D7-B25E-D1133C26F6F8}" destId="{62442038-6F7D-4C6E-A004-387A6DD4263C}"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425644B7-3F48-4E21-A16F-A859A2B23C1A}" type="presOf" srcId="{79350BB6-147C-4245-9342-156FB94865AE}" destId="{394D2A99-C3C8-4EE1-93E3-0D8B38AC5772}" srcOrd="0" destOrd="0" presId="urn:microsoft.com/office/officeart/2005/8/layout/cycle2"/>
    <dgm:cxn modelId="{1EBA5B40-8BE0-4F9B-B811-185839039E4F}" type="presParOf" srcId="{B417D23B-623D-417B-ACBF-2237107BD0E8}" destId="{394D2A99-C3C8-4EE1-93E3-0D8B38AC5772}" srcOrd="0" destOrd="0" presId="urn:microsoft.com/office/officeart/2005/8/layout/cycle2"/>
    <dgm:cxn modelId="{25390087-201A-4F25-8E8B-9C5756186194}" type="presParOf" srcId="{B417D23B-623D-417B-ACBF-2237107BD0E8}" destId="{62442038-6F7D-4C6E-A004-387A6DD4263C}" srcOrd="1" destOrd="0" presId="urn:microsoft.com/office/officeart/2005/8/layout/cycle2"/>
    <dgm:cxn modelId="{3F75ECDE-21C7-417E-98C8-8365B6085A80}" type="presParOf" srcId="{62442038-6F7D-4C6E-A004-387A6DD4263C}" destId="{CA90466E-0F01-4D69-AE53-D80107DCB448}" srcOrd="0" destOrd="0" presId="urn:microsoft.com/office/officeart/2005/8/layout/cycle2"/>
    <dgm:cxn modelId="{FF051A98-E32B-4BB0-A514-F6B9B4F61260}" type="presParOf" srcId="{B417D23B-623D-417B-ACBF-2237107BD0E8}" destId="{CEDEB88B-2EC1-423D-8DCC-F83C91F8CF4E}" srcOrd="2" destOrd="0" presId="urn:microsoft.com/office/officeart/2005/8/layout/cycle2"/>
    <dgm:cxn modelId="{2356002B-59AD-41B0-8759-6088F9127BD7}" type="presParOf" srcId="{B417D23B-623D-417B-ACBF-2237107BD0E8}" destId="{8612EBF5-47A7-487E-8073-CE4F1F0B52AD}" srcOrd="3" destOrd="0" presId="urn:microsoft.com/office/officeart/2005/8/layout/cycle2"/>
    <dgm:cxn modelId="{F6316EBD-4467-44E0-A09D-2DC238958940}" type="presParOf" srcId="{8612EBF5-47A7-487E-8073-CE4F1F0B52AD}" destId="{29277E4E-CE8A-4298-977E-2D4186C266BB}" srcOrd="0" destOrd="0" presId="urn:microsoft.com/office/officeart/2005/8/layout/cycle2"/>
    <dgm:cxn modelId="{57B81483-DA6F-47DD-954F-BD9752E67188}" type="presParOf" srcId="{B417D23B-623D-417B-ACBF-2237107BD0E8}" destId="{E46653FA-253C-477B-AD8C-8017BEF98D4D}" srcOrd="4" destOrd="0" presId="urn:microsoft.com/office/officeart/2005/8/layout/cycle2"/>
    <dgm:cxn modelId="{B1848C1F-1602-40AE-8C29-523B46663A6E}" type="presParOf" srcId="{B417D23B-623D-417B-ACBF-2237107BD0E8}" destId="{C76EEF34-FD0E-49E6-9EF0-FB7D66CF1AFA}" srcOrd="5" destOrd="0" presId="urn:microsoft.com/office/officeart/2005/8/layout/cycle2"/>
    <dgm:cxn modelId="{7D3F25AE-D0B0-4DBA-B99A-4D3C121D4F04}" type="presParOf" srcId="{C76EEF34-FD0E-49E6-9EF0-FB7D66CF1AFA}" destId="{95A02354-BD32-42D6-A9E7-459A2947ED2D}" srcOrd="0" destOrd="0" presId="urn:microsoft.com/office/officeart/2005/8/layout/cycle2"/>
    <dgm:cxn modelId="{75DD0FEC-7047-474D-A06B-026677629097}" type="presParOf" srcId="{B417D23B-623D-417B-ACBF-2237107BD0E8}" destId="{35CEF56C-D060-404F-B624-5A4FD768B7AD}" srcOrd="6" destOrd="0" presId="urn:microsoft.com/office/officeart/2005/8/layout/cycle2"/>
    <dgm:cxn modelId="{067A2150-E065-4638-8FE5-E15651EEF3F0}" type="presParOf" srcId="{B417D23B-623D-417B-ACBF-2237107BD0E8}" destId="{55407364-C3C7-4BB5-8716-9E9A6FD93B87}" srcOrd="7" destOrd="0" presId="urn:microsoft.com/office/officeart/2005/8/layout/cycle2"/>
    <dgm:cxn modelId="{2B6E3D2E-268F-42F9-BACB-252D7AA1A50E}" type="presParOf" srcId="{55407364-C3C7-4BB5-8716-9E9A6FD93B87}" destId="{D7E3A76B-59BC-4567-A713-6A8EAC75A6B2}"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2A99-C3C8-4EE1-93E3-0D8B38AC5772}">
      <dsp:nvSpPr>
        <dsp:cNvPr id="0" name=""/>
        <dsp:cNvSpPr/>
      </dsp:nvSpPr>
      <dsp:spPr>
        <a:xfrm>
          <a:off x="3250927" y="1371"/>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Producer</a:t>
          </a:r>
        </a:p>
        <a:p>
          <a:pPr lvl="0" algn="ctr" defTabSz="844550">
            <a:lnSpc>
              <a:spcPct val="90000"/>
            </a:lnSpc>
            <a:spcBef>
              <a:spcPct val="0"/>
            </a:spcBef>
            <a:spcAft>
              <a:spcPct val="35000"/>
            </a:spcAft>
          </a:pPr>
          <a:r>
            <a:rPr lang="en-US" sz="1050" kern="1200" dirty="0" smtClean="0">
              <a:solidFill>
                <a:schemeClr val="tx1"/>
              </a:solidFill>
            </a:rPr>
            <a:t>(GPAF)</a:t>
          </a:r>
          <a:endParaRPr lang="en-US" sz="1050" kern="1200" dirty="0">
            <a:solidFill>
              <a:schemeClr val="tx1"/>
            </a:solidFill>
          </a:endParaRPr>
        </a:p>
      </dsp:txBody>
      <dsp:txXfrm>
        <a:off x="3474191" y="224635"/>
        <a:ext cx="1078017" cy="1078017"/>
      </dsp:txXfrm>
    </dsp:sp>
    <dsp:sp modelId="{62442038-6F7D-4C6E-A004-387A6DD4263C}">
      <dsp:nvSpPr>
        <dsp:cNvPr id="0" name=""/>
        <dsp:cNvSpPr/>
      </dsp:nvSpPr>
      <dsp:spPr>
        <a:xfrm rot="2700000">
          <a:off x="4611922" y="1308112"/>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629760" y="1367954"/>
        <a:ext cx="284218" cy="308720"/>
      </dsp:txXfrm>
    </dsp:sp>
    <dsp:sp modelId="{CEDEB88B-2EC1-423D-8DCC-F83C91F8CF4E}">
      <dsp:nvSpPr>
        <dsp:cNvPr id="0" name=""/>
        <dsp:cNvSpPr/>
      </dsp:nvSpPr>
      <dsp:spPr>
        <a:xfrm>
          <a:off x="4870648"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Data</a:t>
          </a:r>
        </a:p>
        <a:p>
          <a:pPr lvl="0" algn="ctr" defTabSz="800100">
            <a:lnSpc>
              <a:spcPct val="90000"/>
            </a:lnSpc>
            <a:spcBef>
              <a:spcPct val="0"/>
            </a:spcBef>
            <a:spcAft>
              <a:spcPct val="35000"/>
            </a:spcAft>
          </a:pPr>
          <a:r>
            <a:rPr lang="en-US" sz="1800" kern="1200" dirty="0" smtClean="0"/>
            <a:t>Reviewer</a:t>
          </a:r>
        </a:p>
        <a:p>
          <a:pPr lvl="0" algn="ctr" defTabSz="800100">
            <a:lnSpc>
              <a:spcPct val="90000"/>
            </a:lnSpc>
            <a:spcBef>
              <a:spcPct val="0"/>
            </a:spcBef>
            <a:spcAft>
              <a:spcPct val="35000"/>
            </a:spcAft>
          </a:pPr>
          <a:r>
            <a:rPr lang="en-US" sz="1050" kern="1200" dirty="0" smtClean="0">
              <a:solidFill>
                <a:schemeClr val="tx1"/>
              </a:solidFill>
            </a:rPr>
            <a:t>(GPAT/ or EXCEMPT)</a:t>
          </a:r>
          <a:endParaRPr lang="en-US" sz="1050" kern="1200" dirty="0">
            <a:solidFill>
              <a:schemeClr val="tx1"/>
            </a:solidFill>
          </a:endParaRPr>
        </a:p>
      </dsp:txBody>
      <dsp:txXfrm>
        <a:off x="5093912" y="1844357"/>
        <a:ext cx="1078017" cy="1078017"/>
      </dsp:txXfrm>
    </dsp:sp>
    <dsp:sp modelId="{8612EBF5-47A7-487E-8073-CE4F1F0B52AD}">
      <dsp:nvSpPr>
        <dsp:cNvPr id="0" name=""/>
        <dsp:cNvSpPr/>
      </dsp:nvSpPr>
      <dsp:spPr>
        <a:xfrm rot="8100000">
          <a:off x="4628173" y="292783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4732142" y="2987676"/>
        <a:ext cx="284218" cy="308720"/>
      </dsp:txXfrm>
    </dsp:sp>
    <dsp:sp modelId="{E46653FA-253C-477B-AD8C-8017BEF98D4D}">
      <dsp:nvSpPr>
        <dsp:cNvPr id="0" name=""/>
        <dsp:cNvSpPr/>
      </dsp:nvSpPr>
      <dsp:spPr>
        <a:xfrm>
          <a:off x="3250927" y="3240815"/>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User</a:t>
          </a:r>
        </a:p>
        <a:p>
          <a:pPr lvl="0" algn="ctr" defTabSz="844550">
            <a:lnSpc>
              <a:spcPct val="90000"/>
            </a:lnSpc>
            <a:spcBef>
              <a:spcPct val="0"/>
            </a:spcBef>
            <a:spcAft>
              <a:spcPct val="35000"/>
            </a:spcAft>
          </a:pPr>
          <a:r>
            <a:rPr lang="en-US" sz="1050" b="1" i="0" kern="1200" dirty="0" smtClean="0">
              <a:solidFill>
                <a:schemeClr val="tx1"/>
              </a:solidFill>
            </a:rPr>
            <a:t>( GPERF)</a:t>
          </a:r>
          <a:endParaRPr lang="en-US" sz="1050" b="1" i="0" kern="1200" dirty="0">
            <a:solidFill>
              <a:schemeClr val="tx1"/>
            </a:solidFill>
          </a:endParaRPr>
        </a:p>
      </dsp:txBody>
      <dsp:txXfrm>
        <a:off x="3474191" y="3464079"/>
        <a:ext cx="1078017" cy="1078017"/>
      </dsp:txXfrm>
    </dsp:sp>
    <dsp:sp modelId="{C76EEF34-FD0E-49E6-9EF0-FB7D66CF1AFA}">
      <dsp:nvSpPr>
        <dsp:cNvPr id="0" name=""/>
        <dsp:cNvSpPr/>
      </dsp:nvSpPr>
      <dsp:spPr>
        <a:xfrm rot="13500000">
          <a:off x="3008451" y="2944085"/>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12420" y="3090057"/>
        <a:ext cx="284218" cy="308720"/>
      </dsp:txXfrm>
    </dsp:sp>
    <dsp:sp modelId="{35CEF56C-D060-404F-B624-5A4FD768B7AD}">
      <dsp:nvSpPr>
        <dsp:cNvPr id="0" name=""/>
        <dsp:cNvSpPr/>
      </dsp:nvSpPr>
      <dsp:spPr>
        <a:xfrm>
          <a:off x="1631205"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GSICS Executive Panel</a:t>
          </a:r>
          <a:endParaRPr lang="en-US" sz="2000" kern="1200" dirty="0"/>
        </a:p>
      </dsp:txBody>
      <dsp:txXfrm>
        <a:off x="1854469" y="1844357"/>
        <a:ext cx="1078017" cy="1078017"/>
      </dsp:txXfrm>
    </dsp:sp>
    <dsp:sp modelId="{55407364-C3C7-4BB5-8716-9E9A6FD93B87}">
      <dsp:nvSpPr>
        <dsp:cNvPr id="0" name=""/>
        <dsp:cNvSpPr/>
      </dsp:nvSpPr>
      <dsp:spPr>
        <a:xfrm rot="18900000">
          <a:off x="2992200" y="132436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010038" y="1470336"/>
        <a:ext cx="284218" cy="3087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21 March 2017</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21 March 2017</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21 March 2017</a:t>
            </a:fld>
            <a:endParaRPr lang="de-DE"/>
          </a:p>
        </p:txBody>
      </p:sp>
    </p:spTree>
    <p:extLst>
      <p:ext uri="{BB962C8B-B14F-4D97-AF65-F5344CB8AC3E}">
        <p14:creationId xmlns:p14="http://schemas.microsoft.com/office/powerpoint/2010/main"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21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21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53</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43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369332"/>
          </a:xfrm>
          <a:prstGeom prst="rect">
            <a:avLst/>
          </a:prstGeom>
          <a:noFill/>
        </p:spPr>
        <p:txBody>
          <a:bodyPr>
            <a:spAutoFit/>
          </a:bodyPr>
          <a:lstStyle/>
          <a:p>
            <a:pPr>
              <a:defRPr/>
            </a:pPr>
            <a:r>
              <a:rPr lang="en-GB" baseline="0" dirty="0" smtClean="0">
                <a:solidFill>
                  <a:schemeClr val="tx1"/>
                </a:solidFill>
              </a:rPr>
              <a:t>GSICS  </a:t>
            </a:r>
            <a:r>
              <a:rPr lang="en-GB" baseline="0" dirty="0" smtClean="0">
                <a:solidFill>
                  <a:schemeClr val="tx1"/>
                </a:solidFill>
              </a:rPr>
              <a:t>Annual Meeting 2017</a:t>
            </a:r>
            <a:endParaRPr lang="en-GB" baseline="0" dirty="0" smtClean="0">
              <a:solidFill>
                <a:schemeClr val="tx1"/>
              </a:solidFill>
            </a:endParaRPr>
          </a:p>
          <a:p>
            <a:pPr>
              <a:defRPr/>
            </a:pPr>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forms/d/1BTiC88nRi6OupuLaRE7DwrGSv-KyfkfnmshLeSS6wig/viewform?entry.1907440198&amp;entry.560132887&amp;entry.1108756756&amp;entry.32709062&amp;entry.33466966&amp;entry.436935236&amp;entry.1845670995&amp;entry.765116449&amp;entry.1655493459&amp;entry.1782475041&amp;entry.8"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wmo.int/pages/prog/sat/meetings/documents/GSICS-EP-16_Doc_11_User-requirement-D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docs.google.com/forms/d/1BTiC88nRi6OupuLaRE7DwrGSv-KyfkfnmshLeSS6wig/viewform?entry.1907440198&amp;entry.560132887&amp;entry.1108756756&amp;entry.32709062&amp;entry.33466966&amp;entry.436935236&amp;entry.1845670995&amp;entry.765116449&amp;entry.1655493459&amp;entry.1782475041&amp;entry.8"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eumetsat.int/website/home/Satellites/CurrentSatellites/Metop/MetopDesign/MHS/index.html" TargetMode="External"/><Relationship Id="rId2" Type="http://schemas.openxmlformats.org/officeDocument/2006/relationships/hyperlink" Target="http://www.eumetsat.int/website/home/Satellites/CurrentSatellites/Metop/MetopDesign/HIRS/index.html"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6.jpeg"/><Relationship Id="rId7" Type="http://schemas.openxmlformats.org/officeDocument/2006/relationships/diagramData" Target="../diagrams/data1.xml"/><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6" Type="http://schemas.openxmlformats.org/officeDocument/2006/relationships/image" Target="../media/image49.jpeg"/><Relationship Id="rId11" Type="http://schemas.microsoft.com/office/2007/relationships/diagramDrawing" Target="../diagrams/drawing1.xml"/><Relationship Id="rId5" Type="http://schemas.openxmlformats.org/officeDocument/2006/relationships/image" Target="../media/image48.jpeg"/><Relationship Id="rId10" Type="http://schemas.openxmlformats.org/officeDocument/2006/relationships/diagramColors" Target="../diagrams/colors1.xml"/><Relationship Id="rId4" Type="http://schemas.openxmlformats.org/officeDocument/2006/relationships/image" Target="../media/image47.jpeg"/><Relationship Id="rId9"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ocs.google.com/forms/d/1sXbhrq85aPa5Yh-gycNleX47CKkdjDZgb2lMY97-6sY/viewform"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52.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53.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42950" y="2693991"/>
            <a:ext cx="8420100" cy="1470025"/>
          </a:xfrm>
        </p:spPr>
        <p:txBody>
          <a:bodyPr/>
          <a:lstStyle/>
          <a:p>
            <a:pPr eaLnBrk="1" hangingPunct="1"/>
            <a:r>
              <a:rPr lang="en-GB" sz="3600" b="1" dirty="0" smtClean="0"/>
              <a:t>GSICS User Requirements and Feedback</a:t>
            </a:r>
            <a:br>
              <a:rPr lang="en-GB" sz="3600" b="1" dirty="0" smtClean="0"/>
            </a:br>
            <a:endParaRPr lang="en-GB" sz="3600" b="1" dirty="0" smtClean="0"/>
          </a:p>
        </p:txBody>
      </p:sp>
      <p:sp>
        <p:nvSpPr>
          <p:cNvPr id="5" name="Rectangle 43"/>
          <p:cNvSpPr>
            <a:spLocks noGrp="1" noChangeArrowheads="1"/>
          </p:cNvSpPr>
          <p:nvPr>
            <p:ph type="subTitle" idx="1"/>
          </p:nvPr>
        </p:nvSpPr>
        <p:spPr>
          <a:xfrm>
            <a:off x="1509713" y="4128450"/>
            <a:ext cx="6934200" cy="1752600"/>
          </a:xfrm>
        </p:spPr>
        <p:txBody>
          <a:bodyPr/>
          <a:lstStyle/>
          <a:p>
            <a:pPr eaLnBrk="1" hangingPunct="1">
              <a:defRPr/>
            </a:pPr>
            <a:r>
              <a:rPr lang="en-US" dirty="0" smtClean="0">
                <a:solidFill>
                  <a:srgbClr val="002060"/>
                </a:solidFill>
              </a:rPr>
              <a:t>Manik Bali</a:t>
            </a:r>
            <a:r>
              <a:rPr lang="en-US" baseline="30000" dirty="0" smtClean="0">
                <a:solidFill>
                  <a:srgbClr val="002060"/>
                </a:solidFill>
              </a:rPr>
              <a:t>1</a:t>
            </a:r>
            <a:r>
              <a:rPr lang="en-US" dirty="0" smtClean="0">
                <a:solidFill>
                  <a:srgbClr val="002060"/>
                </a:solidFill>
              </a:rPr>
              <a:t>, Lawrence Flynn</a:t>
            </a:r>
            <a:r>
              <a:rPr lang="en-US" baseline="30000" dirty="0" smtClean="0">
                <a:solidFill>
                  <a:srgbClr val="002060"/>
                </a:solidFill>
              </a:rPr>
              <a:t>2</a:t>
            </a:r>
            <a:r>
              <a:rPr lang="en-US" dirty="0" smtClean="0">
                <a:solidFill>
                  <a:srgbClr val="002060"/>
                </a:solidFill>
              </a:rPr>
              <a:t> and Tim Hewison</a:t>
            </a:r>
            <a:r>
              <a:rPr lang="en-US" baseline="30000" dirty="0" smtClean="0">
                <a:solidFill>
                  <a:srgbClr val="002060"/>
                </a:solidFill>
              </a:rPr>
              <a:t>3</a:t>
            </a:r>
          </a:p>
          <a:p>
            <a:pPr eaLnBrk="1" hangingPunct="1">
              <a:buFont typeface="Arial" pitchFamily="34" charset="0"/>
              <a:buNone/>
              <a:defRPr/>
            </a:pPr>
            <a:endParaRPr lang="en-US" sz="2400" dirty="0" smtClean="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551769" y="882537"/>
            <a:ext cx="3228975" cy="561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32706" y="1717222"/>
            <a:ext cx="4686300" cy="13335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33400" y="3206525"/>
            <a:ext cx="3657600" cy="122872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70115" y="4502604"/>
            <a:ext cx="7467600" cy="1724025"/>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86443" y="6267450"/>
            <a:ext cx="4343400" cy="590550"/>
          </a:xfrm>
          <a:prstGeom prst="rect">
            <a:avLst/>
          </a:prstGeom>
          <a:noFill/>
          <a:ln w="9525">
            <a:noFill/>
            <a:miter lim="800000"/>
            <a:headEnd/>
            <a:tailEnd/>
          </a:ln>
        </p:spPr>
      </p:pic>
      <p:sp>
        <p:nvSpPr>
          <p:cNvPr id="9"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257306"/>
            <a:ext cx="8915400" cy="4525963"/>
          </a:xfrm>
        </p:spPr>
        <p:txBody>
          <a:bodyPr/>
          <a:lstStyle/>
          <a:p>
            <a:endParaRPr lang="en-US" dirty="0" smtClean="0"/>
          </a:p>
          <a:p>
            <a:r>
              <a:rPr lang="en-US" dirty="0" smtClean="0"/>
              <a:t>Harmonization</a:t>
            </a:r>
          </a:p>
          <a:p>
            <a:endParaRPr lang="en-US" dirty="0" smtClean="0"/>
          </a:p>
          <a:p>
            <a:r>
              <a:rPr lang="en-US" dirty="0" smtClean="0"/>
              <a:t>Long Term Monitoring across temporal scale</a:t>
            </a:r>
          </a:p>
          <a:p>
            <a:r>
              <a:rPr lang="en-US" dirty="0" smtClean="0"/>
              <a:t>Harmonization-&gt; Techniques developed for Prime product can be used</a:t>
            </a:r>
          </a:p>
          <a:p>
            <a:r>
              <a:rPr lang="en-US" dirty="0" smtClean="0"/>
              <a:t>Uncertainty estimates</a:t>
            </a:r>
          </a:p>
          <a:p>
            <a:r>
              <a:rPr lang="en-US" dirty="0" smtClean="0"/>
              <a:t>FIDUCEO -&gt; GSICS  MVIRI-SEVIRI Product can be  used. </a:t>
            </a:r>
            <a:br>
              <a:rPr lang="en-US" dirty="0" smtClean="0"/>
            </a:br>
            <a:r>
              <a:rPr lang="en-US" dirty="0" smtClean="0"/>
              <a:t>(Ref FIDUCEO User Requirement Report)</a:t>
            </a:r>
          </a:p>
          <a:p>
            <a:r>
              <a:rPr lang="en-US" dirty="0" smtClean="0"/>
              <a:t> MW FCDR -&gt; Just the inter-comparison coefficients are of no help ( Ref Feedback from GSICS User Survey).</a:t>
            </a:r>
          </a:p>
          <a:p>
            <a:endParaRPr lang="en-US" dirty="0" smtClean="0"/>
          </a:p>
          <a:p>
            <a:endParaRPr lang="en-US" dirty="0" smtClean="0"/>
          </a:p>
          <a:p>
            <a:endParaRPr lang="en-US" dirty="0"/>
          </a:p>
        </p:txBody>
      </p:sp>
      <p:sp>
        <p:nvSpPr>
          <p:cNvPr id="4" name="TextBox 3"/>
          <p:cNvSpPr txBox="1"/>
          <p:nvPr/>
        </p:nvSpPr>
        <p:spPr>
          <a:xfrm>
            <a:off x="317500" y="1282700"/>
            <a:ext cx="9232900" cy="1107996"/>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   </a:t>
            </a:r>
            <a:r>
              <a:rPr lang="en-US" sz="1600" dirty="0" smtClean="0">
                <a:solidFill>
                  <a:schemeClr val="tx1"/>
                </a:solidFill>
              </a:rPr>
              <a:t>Need of bias monitoring at Diurnal and temporal scales of decade and beyond</a:t>
            </a:r>
          </a:p>
          <a:p>
            <a:pPr marL="0" lvl="1"/>
            <a:endParaRPr lang="en-US" sz="1600" dirty="0" smtClean="0">
              <a:solidFill>
                <a:schemeClr val="tx1"/>
              </a:solidFill>
            </a:endParaRPr>
          </a:p>
          <a:p>
            <a:pPr marL="0" lvl="1"/>
            <a:r>
              <a:rPr lang="en-US" sz="1600" dirty="0" smtClean="0">
                <a:solidFill>
                  <a:schemeClr val="tx1"/>
                </a:solidFill>
              </a:rPr>
              <a:t>            Example </a:t>
            </a:r>
            <a:r>
              <a:rPr lang="en-US" sz="1600" dirty="0" err="1" smtClean="0">
                <a:solidFill>
                  <a:schemeClr val="tx1"/>
                </a:solidFill>
              </a:rPr>
              <a:t>Strawman’s</a:t>
            </a:r>
            <a:r>
              <a:rPr lang="en-US" sz="1600" dirty="0" smtClean="0">
                <a:solidFill>
                  <a:schemeClr val="tx1"/>
                </a:solidFill>
              </a:rPr>
              <a:t> FCDR=AVHRR1+AVHRR2+AVHRR3+AVHRR4….</a:t>
            </a:r>
          </a:p>
          <a:p>
            <a:endParaRPr lang="en-US" sz="1600" i="1" dirty="0">
              <a:solidFill>
                <a:schemeClr val="tx1"/>
              </a:solidFill>
            </a:endParaRPr>
          </a:p>
        </p:txBody>
      </p:sp>
      <p:sp>
        <p:nvSpPr>
          <p:cNvPr id="5" name="TextBox 4"/>
          <p:cNvSpPr txBox="1"/>
          <p:nvPr/>
        </p:nvSpPr>
        <p:spPr>
          <a:xfrm>
            <a:off x="368300" y="6242447"/>
            <a:ext cx="9232900" cy="615553"/>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Should products be a blend of coefficients and intermediate data ?.</a:t>
            </a:r>
          </a:p>
          <a:p>
            <a:endParaRPr lang="en-US" sz="1600" i="1" dirty="0">
              <a:solidFill>
                <a:schemeClr val="tx1"/>
              </a:solidFill>
            </a:endParaRPr>
          </a:p>
        </p:txBody>
      </p:sp>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Requirements of Climate Community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5131137"/>
            <a:ext cx="962660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However GSICS expertise , Algorithms and Deliverables can contribute towards meeting these goals.</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Requirements of Climate Community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1447800"/>
            <a:ext cx="8915400" cy="954087"/>
          </a:xfrm>
        </p:spPr>
        <p:txBody>
          <a:bodyPr/>
          <a:lstStyle/>
          <a:p>
            <a:r>
              <a:rPr lang="en-US" dirty="0" smtClean="0"/>
              <a:t>Survey Summary</a:t>
            </a:r>
            <a:endParaRPr lang="en-US" dirty="0"/>
          </a:p>
        </p:txBody>
      </p:sp>
      <p:graphicFrame>
        <p:nvGraphicFramePr>
          <p:cNvPr id="5" name="Table 4"/>
          <p:cNvGraphicFramePr>
            <a:graphicFrameLocks noGrp="1"/>
          </p:cNvGraphicFramePr>
          <p:nvPr/>
        </p:nvGraphicFramePr>
        <p:xfrm>
          <a:off x="850900" y="1352126"/>
          <a:ext cx="8458200" cy="522224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4737100">
                  <a:extLst>
                    <a:ext uri="{9D8B030D-6E8A-4147-A177-3AD203B41FA5}">
                      <a16:colId xmlns:a16="http://schemas.microsoft.com/office/drawing/2014/main" val="20002"/>
                    </a:ext>
                  </a:extLst>
                </a:gridCol>
              </a:tblGrid>
              <a:tr h="353906">
                <a:tc>
                  <a:txBody>
                    <a:bodyPr/>
                    <a:lstStyle/>
                    <a:p>
                      <a:endParaRPr lang="en-US" dirty="0"/>
                    </a:p>
                  </a:txBody>
                  <a:tcPr/>
                </a:tc>
                <a:tc>
                  <a:txBody>
                    <a:bodyPr/>
                    <a:lstStyle/>
                    <a:p>
                      <a:r>
                        <a:rPr lang="en-US" dirty="0" smtClean="0"/>
                        <a:t>Reponses</a:t>
                      </a:r>
                      <a:endParaRPr lang="en-US" dirty="0"/>
                    </a:p>
                  </a:txBody>
                  <a:tcPr/>
                </a:tc>
                <a:tc>
                  <a:txBody>
                    <a:bodyPr/>
                    <a:lstStyle/>
                    <a:p>
                      <a:r>
                        <a:rPr lang="en-US" dirty="0" smtClean="0"/>
                        <a:t>Requirement</a:t>
                      </a:r>
                      <a:endParaRPr lang="en-US" dirty="0"/>
                    </a:p>
                  </a:txBody>
                  <a:tcPr/>
                </a:tc>
                <a:extLst>
                  <a:ext uri="{0D108BD9-81ED-4DB2-BD59-A6C34878D82A}">
                    <a16:rowId xmlns:a16="http://schemas.microsoft.com/office/drawing/2014/main" val="10000"/>
                  </a:ext>
                </a:extLst>
              </a:tr>
              <a:tr h="370840">
                <a:tc>
                  <a:txBody>
                    <a:bodyPr/>
                    <a:lstStyle/>
                    <a:p>
                      <a:r>
                        <a:rPr lang="en-US" dirty="0" smtClean="0"/>
                        <a:t>Do you need GSICS Intermediate Data</a:t>
                      </a:r>
                      <a:endParaRPr lang="en-US" dirty="0"/>
                    </a:p>
                  </a:txBody>
                  <a:tcPr/>
                </a:tc>
                <a:tc>
                  <a:txBody>
                    <a:bodyPr/>
                    <a:lstStyle/>
                    <a:p>
                      <a:r>
                        <a:rPr lang="en-US" dirty="0" smtClean="0"/>
                        <a:t>Yes (63%)</a:t>
                      </a:r>
                      <a:endParaRPr lang="en-US" dirty="0"/>
                    </a:p>
                  </a:txBody>
                  <a:tcPr/>
                </a:tc>
                <a:tc>
                  <a:txBody>
                    <a:bodyPr/>
                    <a:lstStyle/>
                    <a:p>
                      <a:r>
                        <a:rPr lang="en-US" dirty="0" smtClean="0"/>
                        <a:t>GEO-LEO, LEO-LEO, Moon  data</a:t>
                      </a:r>
                      <a:r>
                        <a:rPr lang="en-US" baseline="0" dirty="0" smtClean="0"/>
                        <a:t> needed</a:t>
                      </a:r>
                      <a:endParaRPr lang="en-US" dirty="0"/>
                    </a:p>
                  </a:txBody>
                  <a:tcPr/>
                </a:tc>
                <a:extLst>
                  <a:ext uri="{0D108BD9-81ED-4DB2-BD59-A6C34878D82A}">
                    <a16:rowId xmlns:a16="http://schemas.microsoft.com/office/drawing/2014/main" val="10001"/>
                  </a:ext>
                </a:extLst>
              </a:tr>
              <a:tr h="370840">
                <a:tc>
                  <a:txBody>
                    <a:bodyPr/>
                    <a:lstStyle/>
                    <a:p>
                      <a:r>
                        <a:rPr lang="en-US" dirty="0" smtClean="0"/>
                        <a:t>GEO Ring</a:t>
                      </a:r>
                      <a:endParaRPr lang="en-US" dirty="0"/>
                    </a:p>
                  </a:txBody>
                  <a:tcPr/>
                </a:tc>
                <a:tc>
                  <a:txBody>
                    <a:bodyPr/>
                    <a:lstStyle/>
                    <a:p>
                      <a:r>
                        <a:rPr lang="en-US" dirty="0" smtClean="0"/>
                        <a:t>Yes</a:t>
                      </a:r>
                      <a:endParaRPr lang="en-US" dirty="0"/>
                    </a:p>
                  </a:txBody>
                  <a:tcPr/>
                </a:tc>
                <a:tc>
                  <a:txBody>
                    <a:bodyPr/>
                    <a:lstStyle/>
                    <a:p>
                      <a:r>
                        <a:rPr lang="en-US" dirty="0" smtClean="0"/>
                        <a:t>Needed for global measurements</a:t>
                      </a:r>
                      <a:endParaRPr lang="en-US" dirty="0"/>
                    </a:p>
                  </a:txBody>
                  <a:tcPr/>
                </a:tc>
                <a:extLst>
                  <a:ext uri="{0D108BD9-81ED-4DB2-BD59-A6C34878D82A}">
                    <a16:rowId xmlns:a16="http://schemas.microsoft.com/office/drawing/2014/main" val="10002"/>
                  </a:ext>
                </a:extLst>
              </a:tr>
              <a:tr h="370840">
                <a:tc>
                  <a:txBody>
                    <a:bodyPr/>
                    <a:lstStyle/>
                    <a:p>
                      <a:r>
                        <a:rPr lang="en-US" dirty="0" smtClean="0"/>
                        <a:t>IR Products</a:t>
                      </a:r>
                      <a:endParaRPr lang="en-US" dirty="0"/>
                    </a:p>
                  </a:txBody>
                  <a:tcPr/>
                </a:tc>
                <a:tc>
                  <a:txBody>
                    <a:bodyPr/>
                    <a:lstStyle/>
                    <a:p>
                      <a:r>
                        <a:rPr lang="en-US" dirty="0" smtClean="0"/>
                        <a:t>Yes</a:t>
                      </a:r>
                      <a:endParaRPr lang="en-US" dirty="0"/>
                    </a:p>
                  </a:txBody>
                  <a:tcPr/>
                </a:tc>
                <a:tc>
                  <a:txBody>
                    <a:bodyPr/>
                    <a:lstStyle/>
                    <a:p>
                      <a:r>
                        <a:rPr lang="en-US" dirty="0" smtClean="0"/>
                        <a:t>Need Diurnal variation of bias and </a:t>
                      </a:r>
                      <a:r>
                        <a:rPr lang="en-US" dirty="0" err="1" smtClean="0"/>
                        <a:t>uncertainites</a:t>
                      </a:r>
                      <a:endParaRPr lang="en-US" dirty="0"/>
                    </a:p>
                  </a:txBody>
                  <a:tcPr/>
                </a:tc>
                <a:extLst>
                  <a:ext uri="{0D108BD9-81ED-4DB2-BD59-A6C34878D82A}">
                    <a16:rowId xmlns:a16="http://schemas.microsoft.com/office/drawing/2014/main" val="10003"/>
                  </a:ext>
                </a:extLst>
              </a:tr>
              <a:tr h="799254">
                <a:tc>
                  <a:txBody>
                    <a:bodyPr/>
                    <a:lstStyle/>
                    <a:p>
                      <a:r>
                        <a:rPr lang="en-US" dirty="0" smtClean="0"/>
                        <a:t>VIS Products</a:t>
                      </a:r>
                      <a:endParaRPr lang="en-US" dirty="0"/>
                    </a:p>
                  </a:txBody>
                  <a:tcPr/>
                </a:tc>
                <a:tc>
                  <a:txBody>
                    <a:bodyPr/>
                    <a:lstStyle/>
                    <a:p>
                      <a:r>
                        <a:rPr lang="en-US" dirty="0" smtClean="0"/>
                        <a:t>Yes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Frequently update calibration coefficients of each sensor</a:t>
                      </a:r>
                      <a:r>
                        <a:rPr lang="en-US" sz="1800" b="0" dirty="0" smtClean="0">
                          <a:solidFill>
                            <a:srgbClr val="FF0000"/>
                          </a:solidFill>
                        </a:rPr>
                        <a:t>. </a:t>
                      </a:r>
                      <a:r>
                        <a:rPr lang="en-US" sz="1800" b="0" dirty="0" smtClean="0">
                          <a:solidFill>
                            <a:schemeClr val="tx1"/>
                          </a:solidFill>
                        </a:rPr>
                        <a:t>Aqua </a:t>
                      </a:r>
                      <a:r>
                        <a:rPr lang="en-US" sz="1800" b="0" dirty="0" err="1" smtClean="0">
                          <a:solidFill>
                            <a:schemeClr val="tx1"/>
                          </a:solidFill>
                        </a:rPr>
                        <a:t>Modis</a:t>
                      </a:r>
                      <a:r>
                        <a:rPr lang="en-US" sz="1800" b="0" baseline="0" dirty="0" smtClean="0">
                          <a:solidFill>
                            <a:schemeClr val="tx1"/>
                          </a:solidFill>
                        </a:rPr>
                        <a:t> and VIIRS as reference</a:t>
                      </a:r>
                      <a:endParaRPr lang="en-US" sz="1800" b="0" dirty="0" smtClean="0">
                        <a:solidFill>
                          <a:schemeClr val="tx1"/>
                        </a:solidFill>
                      </a:endParaRPr>
                    </a:p>
                    <a:p>
                      <a:endParaRPr lang="en-US" dirty="0"/>
                    </a:p>
                  </a:txBody>
                  <a:tcPr/>
                </a:tc>
                <a:extLst>
                  <a:ext uri="{0D108BD9-81ED-4DB2-BD59-A6C34878D82A}">
                    <a16:rowId xmlns:a16="http://schemas.microsoft.com/office/drawing/2014/main" val="10004"/>
                  </a:ext>
                </a:extLst>
              </a:tr>
              <a:tr h="370840">
                <a:tc>
                  <a:txBody>
                    <a:bodyPr/>
                    <a:lstStyle/>
                    <a:p>
                      <a:r>
                        <a:rPr lang="en-US" dirty="0" smtClean="0"/>
                        <a:t>MW Products</a:t>
                      </a:r>
                      <a:endParaRPr lang="en-US" dirty="0"/>
                    </a:p>
                  </a:txBody>
                  <a:tcPr/>
                </a:tc>
                <a:tc>
                  <a:txBody>
                    <a:bodyPr/>
                    <a:lstStyle/>
                    <a:p>
                      <a:r>
                        <a:rPr lang="en-US" dirty="0" smtClean="0"/>
                        <a:t>Yes</a:t>
                      </a:r>
                      <a:endParaRPr lang="en-US" dirty="0"/>
                    </a:p>
                  </a:txBody>
                  <a:tcPr/>
                </a:tc>
                <a:tc>
                  <a:txBody>
                    <a:bodyPr/>
                    <a:lstStyle/>
                    <a:p>
                      <a:r>
                        <a:rPr lang="en-US" dirty="0" smtClean="0"/>
                        <a:t>Need corrected L1B on a global</a:t>
                      </a:r>
                      <a:r>
                        <a:rPr lang="en-US" baseline="0" dirty="0" smtClean="0"/>
                        <a:t> scale, more precise but can be less </a:t>
                      </a:r>
                      <a:r>
                        <a:rPr lang="en-US" baseline="0" dirty="0" err="1" smtClean="0"/>
                        <a:t>frequenct</a:t>
                      </a:r>
                      <a:endParaRPr lang="en-US" dirty="0"/>
                    </a:p>
                  </a:txBody>
                  <a:tcPr/>
                </a:tc>
                <a:extLst>
                  <a:ext uri="{0D108BD9-81ED-4DB2-BD59-A6C34878D82A}">
                    <a16:rowId xmlns:a16="http://schemas.microsoft.com/office/drawing/2014/main" val="10005"/>
                  </a:ext>
                </a:extLst>
              </a:tr>
              <a:tr h="370840">
                <a:tc>
                  <a:txBody>
                    <a:bodyPr/>
                    <a:lstStyle/>
                    <a:p>
                      <a:r>
                        <a:rPr lang="en-US" dirty="0" smtClean="0"/>
                        <a:t>UV Products</a:t>
                      </a:r>
                      <a:endParaRPr lang="en-US" dirty="0"/>
                    </a:p>
                  </a:txBody>
                  <a:tcPr/>
                </a:tc>
                <a:tc>
                  <a:txBody>
                    <a:bodyPr/>
                    <a:lstStyle/>
                    <a:p>
                      <a:r>
                        <a:rPr lang="en-US" dirty="0" smtClean="0"/>
                        <a:t>Yes</a:t>
                      </a:r>
                      <a:endParaRPr lang="en-US" dirty="0"/>
                    </a:p>
                  </a:txBody>
                  <a:tcPr/>
                </a:tc>
                <a:tc>
                  <a:txBody>
                    <a:bodyPr/>
                    <a:lstStyle/>
                    <a:p>
                      <a:r>
                        <a:rPr lang="en-US" dirty="0" smtClean="0"/>
                        <a:t>In-orbit references</a:t>
                      </a:r>
                      <a:r>
                        <a:rPr lang="en-US" baseline="0" dirty="0" smtClean="0"/>
                        <a:t> are calibrated using </a:t>
                      </a:r>
                      <a:r>
                        <a:rPr lang="en-US" dirty="0" smtClean="0"/>
                        <a:t>Ground based products and other satellite products</a:t>
                      </a:r>
                      <a:endParaRPr lang="en-US" dirty="0"/>
                    </a:p>
                  </a:txBody>
                  <a:tcPr/>
                </a:tc>
                <a:extLst>
                  <a:ext uri="{0D108BD9-81ED-4DB2-BD59-A6C34878D82A}">
                    <a16:rowId xmlns:a16="http://schemas.microsoft.com/office/drawing/2014/main" val="10006"/>
                  </a:ext>
                </a:extLst>
              </a:tr>
              <a:tr h="370840">
                <a:tc>
                  <a:txBody>
                    <a:bodyPr/>
                    <a:lstStyle/>
                    <a:p>
                      <a:r>
                        <a:rPr lang="en-US" dirty="0" smtClean="0"/>
                        <a:t>Reference Instrument</a:t>
                      </a:r>
                      <a:endParaRPr lang="en-US" dirty="0"/>
                    </a:p>
                  </a:txBody>
                  <a:tcPr/>
                </a:tc>
                <a:tc>
                  <a:txBody>
                    <a:bodyPr/>
                    <a:lstStyle/>
                    <a:p>
                      <a:r>
                        <a:rPr lang="en-US" dirty="0" smtClean="0"/>
                        <a:t>Yes</a:t>
                      </a:r>
                      <a:endParaRPr lang="en-US" dirty="0"/>
                    </a:p>
                  </a:txBody>
                  <a:tcPr/>
                </a:tc>
                <a:tc>
                  <a:txBody>
                    <a:bodyPr/>
                    <a:lstStyle/>
                    <a:p>
                      <a:r>
                        <a:rPr lang="en-US" dirty="0" smtClean="0"/>
                        <a:t>Monitored instrument with high accuracy</a:t>
                      </a:r>
                      <a:r>
                        <a:rPr lang="en-US" baseline="0" dirty="0" smtClean="0"/>
                        <a:t> and stability  ( scan angle spectral and temporal)</a:t>
                      </a:r>
                      <a:endParaRPr lang="en-US" dirty="0"/>
                    </a:p>
                  </a:txBody>
                  <a:tcPr/>
                </a:tc>
                <a:extLst>
                  <a:ext uri="{0D108BD9-81ED-4DB2-BD59-A6C34878D82A}">
                    <a16:rowId xmlns:a16="http://schemas.microsoft.com/office/drawing/2014/main" val="10007"/>
                  </a:ext>
                </a:extLst>
              </a:tr>
              <a:tr h="370840">
                <a:tc>
                  <a:txBody>
                    <a:bodyPr/>
                    <a:lstStyle/>
                    <a:p>
                      <a:r>
                        <a:rPr lang="en-US" dirty="0" smtClean="0"/>
                        <a:t>Climate Users</a:t>
                      </a:r>
                      <a:endParaRPr lang="en-US" dirty="0"/>
                    </a:p>
                  </a:txBody>
                  <a:tcPr/>
                </a:tc>
                <a:tc>
                  <a:txBody>
                    <a:bodyPr/>
                    <a:lstStyle/>
                    <a:p>
                      <a:r>
                        <a:rPr lang="en-US" dirty="0" smtClean="0"/>
                        <a:t>Yes</a:t>
                      </a:r>
                      <a:endParaRPr lang="en-US" dirty="0"/>
                    </a:p>
                  </a:txBody>
                  <a:tcPr/>
                </a:tc>
                <a:tc>
                  <a:txBody>
                    <a:bodyPr/>
                    <a:lstStyle/>
                    <a:p>
                      <a:r>
                        <a:rPr lang="en-US" sz="1800" dirty="0" smtClean="0">
                          <a:solidFill>
                            <a:schemeClr val="tx1"/>
                          </a:solidFill>
                        </a:rPr>
                        <a:t>GSICS expertise , Algorithms and Deliverables can contribute towards meeting climate goals.</a:t>
                      </a:r>
                      <a:endParaRPr lang="en-US" dirty="0"/>
                    </a:p>
                  </a:txBody>
                  <a:tcPr/>
                </a:tc>
                <a:extLst>
                  <a:ext uri="{0D108BD9-81ED-4DB2-BD59-A6C34878D82A}">
                    <a16:rowId xmlns:a16="http://schemas.microsoft.com/office/drawing/2014/main" val="10008"/>
                  </a:ext>
                </a:extLst>
              </a:tr>
            </a:tbl>
          </a:graphicData>
        </a:graphic>
      </p:graphicFrame>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Survey 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GSICS has made huge progress in meeting needs of users of weather climate satellite calibration communities and demands are growing.</a:t>
            </a:r>
          </a:p>
          <a:p>
            <a:r>
              <a:rPr lang="en-US" dirty="0" smtClean="0"/>
              <a:t>Propose to discuss survey results within each subgroup to help in planning future activities and goals of the sub group</a:t>
            </a:r>
          </a:p>
          <a:p>
            <a:r>
              <a:rPr lang="en-US" dirty="0" smtClean="0"/>
              <a:t>It is felt that more communication ( within and outside GSICS ) is needed to  meet future needs and to know these needs…</a:t>
            </a:r>
          </a:p>
          <a:p>
            <a:r>
              <a:rPr lang="en-US" dirty="0" smtClean="0">
                <a:solidFill>
                  <a:srgbClr val="FF0000"/>
                </a:solidFill>
              </a:rPr>
              <a:t>GCC would continue to collect user requirements.</a:t>
            </a:r>
          </a:p>
          <a:p>
            <a:r>
              <a:rPr lang="en-US" dirty="0" smtClean="0"/>
              <a:t>This year targeted groups would be GCOS SCOPE-CM , WMO and member agencies.</a:t>
            </a:r>
          </a:p>
          <a:p>
            <a:r>
              <a:rPr lang="en-US" dirty="0" smtClean="0"/>
              <a:t>A evaluation of  requirements is critically needed to move ahead</a:t>
            </a:r>
          </a:p>
          <a:p>
            <a:r>
              <a:rPr lang="en-US" dirty="0" smtClean="0"/>
              <a:t>Tim </a:t>
            </a:r>
            <a:r>
              <a:rPr lang="en-US" dirty="0" err="1" smtClean="0"/>
              <a:t>Hewison</a:t>
            </a:r>
            <a:r>
              <a:rPr lang="en-US" dirty="0" smtClean="0"/>
              <a:t> proposed </a:t>
            </a:r>
            <a:r>
              <a:rPr lang="en-US" dirty="0" smtClean="0">
                <a:hlinkClick r:id="rId2"/>
              </a:rPr>
              <a:t>here</a:t>
            </a:r>
            <a:r>
              <a:rPr lang="en-US" dirty="0" smtClean="0"/>
              <a:t> .</a:t>
            </a:r>
            <a:endParaRPr lang="en-US" dirty="0"/>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Way forward</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11600" y="2921007"/>
            <a:ext cx="3098800" cy="584194"/>
          </a:xfrm>
        </p:spPr>
        <p:txBody>
          <a:bodyPr/>
          <a:lstStyle/>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600207"/>
            <a:ext cx="8915400" cy="774694"/>
          </a:xfrm>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3405" y="827316"/>
            <a:ext cx="9272104" cy="24601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2354" y="3831771"/>
            <a:ext cx="9385303" cy="2590800"/>
          </a:xfrm>
          <a:prstGeom prst="rect">
            <a:avLst/>
          </a:prstGeom>
          <a:noFill/>
          <a:ln w="9525">
            <a:noFill/>
            <a:miter lim="800000"/>
            <a:headEnd/>
            <a:tailEnd/>
          </a:ln>
        </p:spPr>
      </p:pic>
      <p:sp>
        <p:nvSpPr>
          <p:cNvPr id="6"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588310" y="740228"/>
            <a:ext cx="8729384" cy="2895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21202" y="3691617"/>
            <a:ext cx="6412185" cy="2643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158238" y="914400"/>
            <a:ext cx="9747762" cy="21989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9768" y="3307216"/>
            <a:ext cx="84391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514" y="1391059"/>
            <a:ext cx="8953500" cy="4524315"/>
          </a:xfrm>
          <a:prstGeom prst="rect">
            <a:avLst/>
          </a:prstGeom>
          <a:noFill/>
        </p:spPr>
        <p:txBody>
          <a:bodyPr wrap="square" rtlCol="0">
            <a:spAutoFit/>
          </a:bodyPr>
          <a:lstStyle/>
          <a:p>
            <a:pPr>
              <a:lnSpc>
                <a:spcPct val="200000"/>
              </a:lnSpc>
              <a:buFont typeface="Arial" pitchFamily="34" charset="0"/>
              <a:buChar char="•"/>
            </a:pPr>
            <a:r>
              <a:rPr lang="en-US" sz="1500" dirty="0" smtClean="0">
                <a:solidFill>
                  <a:schemeClr val="tx1"/>
                </a:solidFill>
                <a:latin typeface="Arial Black" pitchFamily="34" charset="0"/>
              </a:rPr>
              <a:t>Introduction</a:t>
            </a:r>
          </a:p>
          <a:p>
            <a:pPr lvl="1">
              <a:lnSpc>
                <a:spcPct val="200000"/>
              </a:lnSpc>
              <a:buFont typeface="Arial" pitchFamily="34" charset="0"/>
              <a:buChar char="•"/>
            </a:pPr>
            <a:r>
              <a:rPr lang="en-US" sz="1500" dirty="0" smtClean="0">
                <a:solidFill>
                  <a:schemeClr val="tx1"/>
                </a:solidFill>
                <a:latin typeface="Arial Black" pitchFamily="34" charset="0"/>
              </a:rPr>
              <a:t>Where are we..</a:t>
            </a:r>
          </a:p>
          <a:p>
            <a:pPr>
              <a:lnSpc>
                <a:spcPct val="200000"/>
              </a:lnSpc>
              <a:buFont typeface="Arial" pitchFamily="34" charset="0"/>
              <a:buChar char="•"/>
            </a:pPr>
            <a:r>
              <a:rPr lang="en-US" sz="1500" dirty="0" smtClean="0">
                <a:solidFill>
                  <a:schemeClr val="tx1"/>
                </a:solidFill>
                <a:latin typeface="Arial Black" pitchFamily="34" charset="0"/>
              </a:rPr>
              <a:t>User Requirements</a:t>
            </a:r>
          </a:p>
          <a:p>
            <a:pPr lvl="1">
              <a:lnSpc>
                <a:spcPct val="200000"/>
              </a:lnSpc>
              <a:buFont typeface="Arial" pitchFamily="34" charset="0"/>
              <a:buChar char="•"/>
            </a:pPr>
            <a:r>
              <a:rPr lang="en-US" sz="1500" dirty="0" smtClean="0">
                <a:solidFill>
                  <a:schemeClr val="tx1"/>
                </a:solidFill>
                <a:latin typeface="Arial Black" pitchFamily="34" charset="0"/>
              </a:rPr>
              <a:t>Targeted groups</a:t>
            </a:r>
          </a:p>
          <a:p>
            <a:pPr>
              <a:lnSpc>
                <a:spcPct val="200000"/>
              </a:lnSpc>
              <a:buFont typeface="Arial" pitchFamily="34" charset="0"/>
              <a:buChar char="•"/>
            </a:pPr>
            <a:r>
              <a:rPr lang="en-US" sz="1500" dirty="0" smtClean="0">
                <a:solidFill>
                  <a:schemeClr val="tx1"/>
                </a:solidFill>
                <a:latin typeface="Arial Black" pitchFamily="34" charset="0"/>
              </a:rPr>
              <a:t>Requirements from Users of GSICS Products</a:t>
            </a:r>
          </a:p>
          <a:p>
            <a:pPr>
              <a:lnSpc>
                <a:spcPct val="200000"/>
              </a:lnSpc>
              <a:buFont typeface="Arial" pitchFamily="34" charset="0"/>
              <a:buChar char="•"/>
            </a:pPr>
            <a:r>
              <a:rPr lang="en-US" sz="1500" dirty="0" smtClean="0">
                <a:solidFill>
                  <a:schemeClr val="tx1"/>
                </a:solidFill>
                <a:latin typeface="Arial Black" pitchFamily="34" charset="0"/>
              </a:rPr>
              <a:t>Survey result summary</a:t>
            </a:r>
          </a:p>
          <a:p>
            <a:pPr lvl="1">
              <a:lnSpc>
                <a:spcPct val="200000"/>
              </a:lnSpc>
              <a:buFont typeface="Arial" pitchFamily="34" charset="0"/>
              <a:buChar char="•"/>
            </a:pPr>
            <a:r>
              <a:rPr lang="en-US" sz="1500" dirty="0" smtClean="0">
                <a:solidFill>
                  <a:schemeClr val="tx1"/>
                </a:solidFill>
                <a:latin typeface="Arial Black" pitchFamily="34" charset="0"/>
              </a:rPr>
              <a:t>Expectation from Reference Instrument</a:t>
            </a:r>
          </a:p>
          <a:p>
            <a:pPr lvl="1">
              <a:lnSpc>
                <a:spcPct val="200000"/>
              </a:lnSpc>
              <a:buFont typeface="Arial" pitchFamily="34" charset="0"/>
              <a:buChar char="•"/>
            </a:pPr>
            <a:r>
              <a:rPr lang="en-US" sz="1500" dirty="0" smtClean="0">
                <a:solidFill>
                  <a:schemeClr val="tx1"/>
                </a:solidFill>
                <a:latin typeface="Arial Black" pitchFamily="34" charset="0"/>
              </a:rPr>
              <a:t>Requirements from climate community</a:t>
            </a:r>
          </a:p>
          <a:p>
            <a:pPr>
              <a:lnSpc>
                <a:spcPct val="200000"/>
              </a:lnSpc>
              <a:buFont typeface="Arial" pitchFamily="34" charset="0"/>
              <a:buChar char="•"/>
            </a:pPr>
            <a:r>
              <a:rPr lang="en-US" sz="1500" dirty="0" smtClean="0">
                <a:solidFill>
                  <a:schemeClr val="tx1"/>
                </a:solidFill>
                <a:latin typeface="Arial Black" pitchFamily="34" charset="0"/>
              </a:rPr>
              <a:t>Way forward</a:t>
            </a:r>
          </a:p>
          <a:p>
            <a:endParaRPr lang="en-US" dirty="0" smtClean="0">
              <a:solidFill>
                <a:schemeClr val="tx1"/>
              </a:solidFill>
            </a:endParaRPr>
          </a:p>
          <a:p>
            <a:endParaRPr lang="en-US" dirty="0">
              <a:solidFill>
                <a:schemeClr val="tx1"/>
              </a:solidFill>
            </a:endParaRPr>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Outline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4"/>
          <p:cNvSpPr>
            <a:spLocks noGrp="1"/>
          </p:cNvSpPr>
          <p:nvPr>
            <p:ph type="title"/>
          </p:nvPr>
        </p:nvSpPr>
        <p:spPr/>
        <p:txBody>
          <a:bodyPr/>
          <a:lstStyle/>
          <a:p>
            <a:endParaRPr lang="en-US"/>
          </a:p>
        </p:txBody>
      </p:sp>
      <p:pic>
        <p:nvPicPr>
          <p:cNvPr id="1028" name="Picture 4" descr="Image result for reachout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3252032"/>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782409" y="1063624"/>
            <a:ext cx="8390619" cy="218757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904760" y="3635829"/>
            <a:ext cx="5077512" cy="2518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718458" y="2388383"/>
            <a:ext cx="5261428" cy="2197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76275" y="1133587"/>
            <a:ext cx="8358868" cy="10217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89787" y="3202209"/>
            <a:ext cx="8190651" cy="64089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03717" y="4413627"/>
            <a:ext cx="8425878" cy="626608"/>
          </a:xfrm>
          <a:prstGeom prst="rect">
            <a:avLst/>
          </a:prstGeom>
          <a:noFill/>
          <a:ln w="9525">
            <a:noFill/>
            <a:miter lim="800000"/>
            <a:headEnd/>
            <a:tailEnd/>
          </a:ln>
        </p:spPr>
      </p:pic>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971289" y="1990305"/>
            <a:ext cx="8120519" cy="1200329"/>
          </a:xfrm>
          <a:prstGeom prst="rect">
            <a:avLst/>
          </a:prstGeom>
        </p:spPr>
        <p:txBody>
          <a:bodyPr wrap="square">
            <a:spAutoFit/>
          </a:bodyPr>
          <a:lstStyle/>
          <a:p>
            <a:r>
              <a:rPr lang="en-US" sz="1200" b="0" dirty="0" smtClean="0">
                <a:solidFill>
                  <a:srgbClr val="FF0000"/>
                </a:solidFill>
              </a:rPr>
              <a:t>We use LUTs to retrieve L2 products. The LUT is created for each sensor spectral band. The observation data (digital count) is tied to radiance based on each sensor's calibration coefficients. So, the differences in sensor calibration and spectral band differences are considered by LUT and calibration coefficients.</a:t>
            </a:r>
          </a:p>
          <a:p>
            <a:endParaRPr lang="en-US" sz="1200" b="0" dirty="0" smtClean="0">
              <a:solidFill>
                <a:srgbClr val="FF0000"/>
              </a:solidFill>
            </a:endParaRPr>
          </a:p>
          <a:p>
            <a:r>
              <a:rPr lang="en-US" sz="1200" b="0" dirty="0" smtClean="0">
                <a:solidFill>
                  <a:srgbClr val="FF0000"/>
                </a:solidFill>
              </a:rPr>
              <a:t>I take it as that there are no differences in sensor calibration. About the differences of spectral band, I will use the linearity interpolation to get the spectral resolution I needed.</a:t>
            </a:r>
            <a:endParaRPr lang="en-US" sz="1200" b="0" dirty="0">
              <a:solidFill>
                <a:srgbClr val="FF0000"/>
              </a:solidFill>
            </a:endParaRPr>
          </a:p>
        </p:txBody>
      </p:sp>
      <p:sp>
        <p:nvSpPr>
          <p:cNvPr id="11" name="Rectangle 10"/>
          <p:cNvSpPr/>
          <p:nvPr/>
        </p:nvSpPr>
        <p:spPr>
          <a:xfrm>
            <a:off x="948324" y="3738756"/>
            <a:ext cx="7394009" cy="646331"/>
          </a:xfrm>
          <a:prstGeom prst="rect">
            <a:avLst/>
          </a:prstGeom>
        </p:spPr>
        <p:txBody>
          <a:bodyPr wrap="square">
            <a:spAutoFit/>
          </a:bodyPr>
          <a:lstStyle/>
          <a:p>
            <a:r>
              <a:rPr lang="en-US" sz="1200" b="0" dirty="0" smtClean="0">
                <a:solidFill>
                  <a:srgbClr val="FF0000"/>
                </a:solidFill>
              </a:rPr>
              <a:t>Frequently update calibration coefficients of each sensor.</a:t>
            </a:r>
          </a:p>
          <a:p>
            <a:r>
              <a:rPr lang="en-US" sz="1200" b="0" dirty="0" smtClean="0">
                <a:solidFill>
                  <a:srgbClr val="FF0000"/>
                </a:solidFill>
              </a:rPr>
              <a:t>Similar to GSICS IR's case, I need relationship between a target sensor and a common reference sensor such as AIRS or IASI in IR bands.</a:t>
            </a:r>
            <a:endParaRPr lang="en-US" sz="1200" b="0" dirty="0">
              <a:solidFill>
                <a:srgbClr val="FF0000"/>
              </a:solidFill>
            </a:endParaRPr>
          </a:p>
        </p:txBody>
      </p:sp>
      <p:sp>
        <p:nvSpPr>
          <p:cNvPr id="12" name="Rectangle 11"/>
          <p:cNvSpPr/>
          <p:nvPr/>
        </p:nvSpPr>
        <p:spPr>
          <a:xfrm>
            <a:off x="1027134" y="4902963"/>
            <a:ext cx="7703507" cy="1015663"/>
          </a:xfrm>
          <a:prstGeom prst="rect">
            <a:avLst/>
          </a:prstGeom>
        </p:spPr>
        <p:txBody>
          <a:bodyPr wrap="square">
            <a:spAutoFit/>
          </a:bodyPr>
          <a:lstStyle/>
          <a:p>
            <a:r>
              <a:rPr lang="en-US" sz="1200" b="0" dirty="0" smtClean="0">
                <a:solidFill>
                  <a:srgbClr val="FF0000"/>
                </a:solidFill>
              </a:rPr>
              <a:t>Yes. I think it's useful for calibration (e.g. inter-comparison) and product retrieval. Usually, we have a preferable radiance range for product retrieval or calibration. For instance, a calibration </a:t>
            </a:r>
            <a:r>
              <a:rPr lang="en-US" sz="1200" b="0" dirty="0" err="1" smtClean="0">
                <a:solidFill>
                  <a:srgbClr val="FF0000"/>
                </a:solidFill>
              </a:rPr>
              <a:t>engeneer</a:t>
            </a:r>
            <a:r>
              <a:rPr lang="en-US" sz="1200" b="0" dirty="0" smtClean="0">
                <a:solidFill>
                  <a:srgbClr val="FF0000"/>
                </a:solidFill>
              </a:rPr>
              <a:t> who adopt DCC as a reference doesn't care dark ocean surface. Such users will prefer SBAF </a:t>
            </a:r>
            <a:r>
              <a:rPr lang="en-US" sz="1200" b="0" dirty="0" err="1" smtClean="0">
                <a:solidFill>
                  <a:srgbClr val="FF0000"/>
                </a:solidFill>
              </a:rPr>
              <a:t>optimised</a:t>
            </a:r>
            <a:r>
              <a:rPr lang="en-US" sz="1200" b="0" dirty="0" smtClean="0">
                <a:solidFill>
                  <a:srgbClr val="FF0000"/>
                </a:solidFill>
              </a:rPr>
              <a:t> over specific Earth targets.</a:t>
            </a:r>
          </a:p>
          <a:p>
            <a:r>
              <a:rPr lang="en-US" sz="1200" b="0" dirty="0" smtClean="0">
                <a:solidFill>
                  <a:srgbClr val="FF0000"/>
                </a:solidFill>
              </a:rPr>
              <a:t>yes</a:t>
            </a:r>
            <a:endParaRPr lang="en-US" sz="1200" b="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5429" y="5326842"/>
            <a:ext cx="9470571" cy="395982"/>
          </a:xfrm>
          <a:prstGeom prst="rect">
            <a:avLst/>
          </a:prstGeom>
          <a:noFill/>
          <a:ln w="9525">
            <a:noFill/>
            <a:miter lim="800000"/>
            <a:headEnd/>
            <a:tailEnd/>
          </a:ln>
        </p:spPr>
      </p:pic>
      <p:sp>
        <p:nvSpPr>
          <p:cNvPr id="8"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a:off x="459177" y="4189565"/>
            <a:ext cx="8639900" cy="714374"/>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89547" y="2497676"/>
            <a:ext cx="8296955" cy="903753"/>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473986" y="999826"/>
            <a:ext cx="8421174" cy="785132"/>
          </a:xfrm>
          <a:prstGeom prst="rect">
            <a:avLst/>
          </a:prstGeom>
          <a:noFill/>
          <a:ln w="9525">
            <a:noFill/>
            <a:miter lim="800000"/>
            <a:headEnd/>
            <a:tailEnd/>
          </a:ln>
        </p:spPr>
      </p:pic>
      <p:sp>
        <p:nvSpPr>
          <p:cNvPr id="11" name="Rectangle 10"/>
          <p:cNvSpPr/>
          <p:nvPr/>
        </p:nvSpPr>
        <p:spPr>
          <a:xfrm>
            <a:off x="488515" y="1797222"/>
            <a:ext cx="8079287" cy="646331"/>
          </a:xfrm>
          <a:prstGeom prst="rect">
            <a:avLst/>
          </a:prstGeom>
        </p:spPr>
        <p:txBody>
          <a:bodyPr wrap="square">
            <a:spAutoFit/>
          </a:bodyPr>
          <a:lstStyle/>
          <a:p>
            <a:r>
              <a:rPr lang="en-US" sz="1200" b="0" dirty="0" smtClean="0">
                <a:solidFill>
                  <a:srgbClr val="FF0000"/>
                </a:solidFill>
              </a:rPr>
              <a:t>yes</a:t>
            </a:r>
          </a:p>
          <a:p>
            <a:r>
              <a:rPr lang="en-US" sz="1200" b="0" dirty="0" smtClean="0">
                <a:solidFill>
                  <a:srgbClr val="FF0000"/>
                </a:solidFill>
              </a:rPr>
              <a:t>I'm interested in it, because I don't know if the SBAF is effected by geometry angles or humidity. If the effect is negligible, I don't think it is necessary function for the Web site</a:t>
            </a:r>
            <a:r>
              <a:rPr lang="en-US" b="0" dirty="0" smtClean="0">
                <a:solidFill>
                  <a:srgbClr val="FF0000"/>
                </a:solidFill>
              </a:rPr>
              <a:t>.</a:t>
            </a:r>
            <a:endParaRPr lang="en-US" b="0" dirty="0">
              <a:solidFill>
                <a:srgbClr val="FF0000"/>
              </a:solidFill>
            </a:endParaRPr>
          </a:p>
        </p:txBody>
      </p:sp>
      <p:sp>
        <p:nvSpPr>
          <p:cNvPr id="12" name="Rectangle 11"/>
          <p:cNvSpPr/>
          <p:nvPr/>
        </p:nvSpPr>
        <p:spPr>
          <a:xfrm>
            <a:off x="450937" y="3425606"/>
            <a:ext cx="8480121" cy="646331"/>
          </a:xfrm>
          <a:prstGeom prst="rect">
            <a:avLst/>
          </a:prstGeom>
        </p:spPr>
        <p:txBody>
          <a:bodyPr wrap="square">
            <a:spAutoFit/>
          </a:bodyPr>
          <a:lstStyle/>
          <a:p>
            <a:r>
              <a:rPr lang="en-US" sz="1200" b="0" dirty="0" smtClean="0">
                <a:solidFill>
                  <a:srgbClr val="FF0000"/>
                </a:solidFill>
              </a:rPr>
              <a:t>yes of course</a:t>
            </a:r>
          </a:p>
          <a:p>
            <a:r>
              <a:rPr lang="en-US" sz="1200" b="0" dirty="0" smtClean="0">
                <a:solidFill>
                  <a:srgbClr val="FF0000"/>
                </a:solidFill>
              </a:rPr>
              <a:t>It will be helpful because Aqua-MODIS and IASI is well calibrated sensor. What sensor will be the next reference after MODIS? VIIRS?</a:t>
            </a:r>
            <a:endParaRPr lang="en-US" sz="1200" b="0" dirty="0">
              <a:solidFill>
                <a:srgbClr val="FF0000"/>
              </a:solidFill>
            </a:endParaRPr>
          </a:p>
        </p:txBody>
      </p:sp>
      <p:sp>
        <p:nvSpPr>
          <p:cNvPr id="13" name="Rectangle 12"/>
          <p:cNvSpPr/>
          <p:nvPr/>
        </p:nvSpPr>
        <p:spPr>
          <a:xfrm>
            <a:off x="425374" y="4804181"/>
            <a:ext cx="3093283" cy="276999"/>
          </a:xfrm>
          <a:prstGeom prst="rect">
            <a:avLst/>
          </a:prstGeom>
        </p:spPr>
        <p:txBody>
          <a:bodyPr wrap="none">
            <a:spAutoFit/>
          </a:bodyPr>
          <a:lstStyle/>
          <a:p>
            <a:r>
              <a:rPr lang="en-US" sz="1200" b="0" dirty="0" smtClean="0">
                <a:solidFill>
                  <a:srgbClr val="FF0000"/>
                </a:solidFill>
              </a:rPr>
              <a:t>Not yet, that is the orient of our en devour</a:t>
            </a:r>
            <a:endParaRPr lang="en-US" sz="1200" dirty="0">
              <a:solidFill>
                <a:srgbClr val="FF0000"/>
              </a:solidFill>
            </a:endParaRPr>
          </a:p>
        </p:txBody>
      </p:sp>
      <p:sp>
        <p:nvSpPr>
          <p:cNvPr id="14" name="Rectangle 13"/>
          <p:cNvSpPr/>
          <p:nvPr/>
        </p:nvSpPr>
        <p:spPr>
          <a:xfrm>
            <a:off x="572543" y="5855655"/>
            <a:ext cx="7556848" cy="646331"/>
          </a:xfrm>
          <a:prstGeom prst="rect">
            <a:avLst/>
          </a:prstGeom>
        </p:spPr>
        <p:txBody>
          <a:bodyPr wrap="square">
            <a:spAutoFit/>
          </a:bodyPr>
          <a:lstStyle/>
          <a:p>
            <a:r>
              <a:rPr lang="en-US" sz="1200" b="0" dirty="0" smtClean="0">
                <a:solidFill>
                  <a:srgbClr val="FF0000"/>
                </a:solidFill>
              </a:rPr>
              <a:t>The scaled radiance is convenient to use multiple sensors, because we don't need to care difference of solar spectra profile between sensors. </a:t>
            </a:r>
            <a:r>
              <a:rPr lang="en-US" sz="1200" b="0" dirty="0" err="1" smtClean="0">
                <a:solidFill>
                  <a:srgbClr val="FF0000"/>
                </a:solidFill>
              </a:rPr>
              <a:t>Thuillier</a:t>
            </a:r>
            <a:r>
              <a:rPr lang="en-US" sz="1200" b="0" dirty="0" smtClean="0">
                <a:solidFill>
                  <a:srgbClr val="FF0000"/>
                </a:solidFill>
              </a:rPr>
              <a:t>, MODTRAN, new </a:t>
            </a:r>
            <a:r>
              <a:rPr lang="en-US" sz="1200" b="0" dirty="0" err="1" smtClean="0">
                <a:solidFill>
                  <a:srgbClr val="FF0000"/>
                </a:solidFill>
              </a:rPr>
              <a:t>Kurucz</a:t>
            </a:r>
            <a:r>
              <a:rPr lang="en-US" sz="1200" b="0" dirty="0" smtClean="0">
                <a:solidFill>
                  <a:srgbClr val="FF0000"/>
                </a:solidFill>
              </a:rPr>
              <a:t>, ...</a:t>
            </a:r>
          </a:p>
          <a:p>
            <a:r>
              <a:rPr lang="en-US" sz="1200" b="0" dirty="0" smtClean="0">
                <a:solidFill>
                  <a:srgbClr val="FF0000"/>
                </a:solidFill>
              </a:rPr>
              <a:t>yes</a:t>
            </a:r>
            <a:endParaRPr lang="en-US" sz="1200" b="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13390" y="1088831"/>
            <a:ext cx="9018144" cy="65586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42437" y="2487982"/>
            <a:ext cx="9078684" cy="756557"/>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6122" y="4241550"/>
            <a:ext cx="9289878" cy="607182"/>
          </a:xfrm>
          <a:prstGeom prst="rect">
            <a:avLst/>
          </a:prstGeom>
          <a:noFill/>
          <a:ln w="9525">
            <a:noFill/>
            <a:miter lim="800000"/>
            <a:headEnd/>
            <a:tailEnd/>
          </a:ln>
        </p:spPr>
      </p:pic>
      <p:sp>
        <p:nvSpPr>
          <p:cNvPr id="7" name="Rectangle 6"/>
          <p:cNvSpPr/>
          <p:nvPr/>
        </p:nvSpPr>
        <p:spPr>
          <a:xfrm>
            <a:off x="544669" y="1685991"/>
            <a:ext cx="4953000" cy="461665"/>
          </a:xfrm>
          <a:prstGeom prst="rect">
            <a:avLst/>
          </a:prstGeom>
        </p:spPr>
        <p:txBody>
          <a:bodyPr>
            <a:spAutoFit/>
          </a:bodyPr>
          <a:lstStyle/>
          <a:p>
            <a:r>
              <a:rPr lang="en-US" sz="1200" b="0" dirty="0" smtClean="0">
                <a:solidFill>
                  <a:srgbClr val="FF0000"/>
                </a:solidFill>
              </a:rPr>
              <a:t>yes</a:t>
            </a:r>
          </a:p>
          <a:p>
            <a:r>
              <a:rPr lang="en-US" sz="1200" b="0" dirty="0" smtClean="0">
                <a:solidFill>
                  <a:srgbClr val="FF0000"/>
                </a:solidFill>
              </a:rPr>
              <a:t>Same as above, but not mandatory.</a:t>
            </a:r>
            <a:endParaRPr lang="en-US" sz="1200" b="0" dirty="0">
              <a:solidFill>
                <a:srgbClr val="FF0000"/>
              </a:solidFill>
            </a:endParaRPr>
          </a:p>
        </p:txBody>
      </p:sp>
      <p:sp>
        <p:nvSpPr>
          <p:cNvPr id="8" name="Rectangle 7"/>
          <p:cNvSpPr/>
          <p:nvPr/>
        </p:nvSpPr>
        <p:spPr>
          <a:xfrm>
            <a:off x="534965" y="3350449"/>
            <a:ext cx="8847029" cy="646331"/>
          </a:xfrm>
          <a:prstGeom prst="rect">
            <a:avLst/>
          </a:prstGeom>
        </p:spPr>
        <p:txBody>
          <a:bodyPr wrap="square">
            <a:spAutoFit/>
          </a:bodyPr>
          <a:lstStyle/>
          <a:p>
            <a:r>
              <a:rPr lang="en-US" sz="1200" b="0" dirty="0" smtClean="0">
                <a:solidFill>
                  <a:srgbClr val="FF0000"/>
                </a:solidFill>
              </a:rPr>
              <a:t>The MODTRAN solar spectra were used as the reference. Providing the GSICS reference solar spectra are more convenient to my opinion</a:t>
            </a:r>
          </a:p>
          <a:p>
            <a:r>
              <a:rPr lang="en-US" sz="1200" b="0" dirty="0" smtClean="0">
                <a:solidFill>
                  <a:srgbClr val="FF0000"/>
                </a:solidFill>
              </a:rPr>
              <a:t>If GSICS decide a solar spectra as reference, the spectra should be the one accessible freely.</a:t>
            </a:r>
            <a:endParaRPr lang="en-US" sz="1200" b="0" dirty="0">
              <a:solidFill>
                <a:srgbClr val="FF0000"/>
              </a:solidFill>
            </a:endParaRPr>
          </a:p>
        </p:txBody>
      </p:sp>
      <p:sp>
        <p:nvSpPr>
          <p:cNvPr id="9" name="Rectangle 8"/>
          <p:cNvSpPr/>
          <p:nvPr/>
        </p:nvSpPr>
        <p:spPr>
          <a:xfrm>
            <a:off x="672752" y="5123238"/>
            <a:ext cx="9233248" cy="276999"/>
          </a:xfrm>
          <a:prstGeom prst="rect">
            <a:avLst/>
          </a:prstGeom>
        </p:spPr>
        <p:txBody>
          <a:bodyPr wrap="square">
            <a:spAutoFit/>
          </a:bodyPr>
          <a:lstStyle/>
          <a:p>
            <a:r>
              <a:rPr lang="en-US" sz="1200" b="0" dirty="0" smtClean="0">
                <a:solidFill>
                  <a:srgbClr val="FF0000"/>
                </a:solidFill>
              </a:rPr>
              <a:t>The sensor which has high accuracy onboard calibration, wide dynamic ranges, high spectral resolution is required besides MODIS.</a:t>
            </a:r>
            <a:endParaRPr lang="en-US" sz="1200" dirty="0">
              <a:solidFill>
                <a:srgbClr val="FF0000"/>
              </a:solidFill>
            </a:endParaRPr>
          </a:p>
        </p:txBody>
      </p:sp>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0" y="274638"/>
            <a:ext cx="8915400" cy="1143000"/>
          </a:xfrm>
        </p:spPr>
        <p:txBody>
          <a:bodyPr/>
          <a:lstStyle/>
          <a:p>
            <a:r>
              <a:rPr lang="en-US" dirty="0" smtClean="0"/>
              <a:t>GSICS Microwave Survey</a:t>
            </a:r>
            <a:endParaRPr lang="en-US" sz="3200"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74D35CE4-D2A8-4161-91C9-CC23A6584C4A}" type="slidenum">
              <a:rPr lang="en-US" altLang="en-US" smtClean="0"/>
              <a:pPr/>
              <a:t>25</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9104" t="38497" r="39636" b="16106"/>
          <a:stretch/>
        </p:blipFill>
        <p:spPr bwMode="auto">
          <a:xfrm>
            <a:off x="227474" y="1330722"/>
            <a:ext cx="4369925" cy="5248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772980" y="1943835"/>
            <a:ext cx="3283271" cy="307777"/>
          </a:xfrm>
          <a:prstGeom prst="rect">
            <a:avLst/>
          </a:prstGeom>
          <a:noFill/>
        </p:spPr>
        <p:txBody>
          <a:bodyPr wrap="none" rtlCol="0">
            <a:spAutoFit/>
          </a:bodyPr>
          <a:lstStyle/>
          <a:p>
            <a:r>
              <a:rPr lang="en-US" sz="1400" dirty="0" smtClean="0">
                <a:solidFill>
                  <a:schemeClr val="tx1"/>
                </a:solidFill>
              </a:rPr>
              <a:t>Real time use and/or climate use?</a:t>
            </a:r>
          </a:p>
        </p:txBody>
      </p:sp>
      <p:sp>
        <p:nvSpPr>
          <p:cNvPr id="11" name="TextBox 10"/>
          <p:cNvSpPr txBox="1"/>
          <p:nvPr/>
        </p:nvSpPr>
        <p:spPr>
          <a:xfrm>
            <a:off x="4772980" y="3023955"/>
            <a:ext cx="2170787" cy="307777"/>
          </a:xfrm>
          <a:prstGeom prst="rect">
            <a:avLst/>
          </a:prstGeom>
          <a:noFill/>
        </p:spPr>
        <p:txBody>
          <a:bodyPr wrap="none" rtlCol="0">
            <a:spAutoFit/>
          </a:bodyPr>
          <a:lstStyle/>
          <a:p>
            <a:r>
              <a:rPr lang="en-US" sz="1400" dirty="0" smtClean="0">
                <a:solidFill>
                  <a:schemeClr val="tx1"/>
                </a:solidFill>
              </a:rPr>
              <a:t>Latency vs. precision?</a:t>
            </a:r>
          </a:p>
        </p:txBody>
      </p:sp>
      <p:sp>
        <p:nvSpPr>
          <p:cNvPr id="12" name="TextBox 11"/>
          <p:cNvSpPr txBox="1"/>
          <p:nvPr/>
        </p:nvSpPr>
        <p:spPr>
          <a:xfrm>
            <a:off x="4772980" y="4464115"/>
            <a:ext cx="5134739" cy="307777"/>
          </a:xfrm>
          <a:prstGeom prst="rect">
            <a:avLst/>
          </a:prstGeom>
          <a:noFill/>
        </p:spPr>
        <p:txBody>
          <a:bodyPr wrap="none"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6" y="162880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4637965" y="27089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4637965" y="4104075"/>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4637965" y="54092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17985" y="5731513"/>
            <a:ext cx="2601994" cy="307777"/>
          </a:xfrm>
          <a:prstGeom prst="rect">
            <a:avLst/>
          </a:prstGeom>
          <a:noFill/>
        </p:spPr>
        <p:txBody>
          <a:bodyPr wrap="none" rtlCol="0">
            <a:spAutoFit/>
          </a:bodyPr>
          <a:lstStyle/>
          <a:p>
            <a:r>
              <a:rPr lang="en-US" sz="1400" dirty="0" smtClean="0">
                <a:solidFill>
                  <a:schemeClr val="tx1"/>
                </a:solidFill>
              </a:rPr>
              <a:t>Potential application areas</a:t>
            </a:r>
          </a:p>
        </p:txBody>
      </p:sp>
      <p:sp>
        <p:nvSpPr>
          <p:cNvPr id="13"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50658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26</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25" r="21133" b="35953"/>
          <a:stretch/>
        </p:blipFill>
        <p:spPr bwMode="auto">
          <a:xfrm>
            <a:off x="13476" y="1223755"/>
            <a:ext cx="9696186" cy="368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90" r="43279" b="60669"/>
          <a:stretch/>
        </p:blipFill>
        <p:spPr bwMode="auto">
          <a:xfrm>
            <a:off x="13476" y="4911668"/>
            <a:ext cx="7493353" cy="166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595715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27</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9" t="13917" r="35805" b="21141"/>
          <a:stretch/>
        </p:blipFill>
        <p:spPr bwMode="auto">
          <a:xfrm>
            <a:off x="227475" y="1640642"/>
            <a:ext cx="6673669" cy="454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2720" y="2348880"/>
            <a:ext cx="1803699" cy="307777"/>
          </a:xfrm>
          <a:prstGeom prst="rect">
            <a:avLst/>
          </a:prstGeom>
          <a:noFill/>
        </p:spPr>
        <p:txBody>
          <a:bodyPr wrap="none"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0"/>
            <a:ext cx="1281120" cy="307777"/>
          </a:xfrm>
          <a:prstGeom prst="rect">
            <a:avLst/>
          </a:prstGeom>
          <a:noFill/>
        </p:spPr>
        <p:txBody>
          <a:bodyPr wrap="none"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0"/>
            <a:ext cx="1418978" cy="307777"/>
          </a:xfrm>
          <a:prstGeom prst="rect">
            <a:avLst/>
          </a:prstGeom>
          <a:noFill/>
        </p:spPr>
        <p:txBody>
          <a:bodyPr wrap="none"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5" y="2483895"/>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5" y="3751293"/>
            <a:ext cx="1640193" cy="307777"/>
          </a:xfrm>
          <a:prstGeom prst="rect">
            <a:avLst/>
          </a:prstGeom>
          <a:noFill/>
        </p:spPr>
        <p:txBody>
          <a:bodyPr wrap="none"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5" y="5416478"/>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2"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220716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2460" y="1538790"/>
            <a:ext cx="9813540" cy="4525963"/>
          </a:xfrm>
        </p:spPr>
        <p:txBody>
          <a:bodyPr/>
          <a:lstStyle/>
          <a:p>
            <a:pPr lvl="1"/>
            <a:r>
              <a:rPr lang="en-US" sz="2400" dirty="0" smtClean="0">
                <a:solidFill>
                  <a:srgbClr val="002060"/>
                </a:solidFill>
              </a:rPr>
              <a:t>Mapping time series of similar sensors but from vastly different heritage (e.g., SSMT2 to AMSU-B) together is of low priority </a:t>
            </a:r>
            <a:r>
              <a:rPr lang="en-US" sz="2400" dirty="0" smtClean="0">
                <a:solidFill>
                  <a:srgbClr val="C00000"/>
                </a:solidFill>
              </a:rPr>
              <a:t>(Q1)</a:t>
            </a:r>
          </a:p>
          <a:p>
            <a:pPr lvl="1"/>
            <a:r>
              <a:rPr lang="en-US" sz="2400" dirty="0" smtClean="0">
                <a:solidFill>
                  <a:srgbClr val="000066"/>
                </a:solidFill>
              </a:rPr>
              <a:t>More precise, longer latency correction are preferred </a:t>
            </a:r>
            <a:r>
              <a:rPr lang="en-US" sz="2400" dirty="0" smtClean="0">
                <a:solidFill>
                  <a:srgbClr val="C00000"/>
                </a:solidFill>
              </a:rPr>
              <a:t>(Q2)</a:t>
            </a:r>
            <a:endParaRPr lang="en-US" sz="2400" dirty="0" smtClean="0">
              <a:solidFill>
                <a:srgbClr val="000066"/>
              </a:solidFill>
            </a:endParaRPr>
          </a:p>
          <a:p>
            <a:pPr lvl="1"/>
            <a:r>
              <a:rPr lang="en-US" sz="2400" dirty="0" smtClean="0">
                <a:solidFill>
                  <a:srgbClr val="002060"/>
                </a:solidFill>
              </a:rPr>
              <a:t>It does appear most users would look at time series for global trends (most likely the O</a:t>
            </a:r>
            <a:r>
              <a:rPr lang="en-US" sz="2400" baseline="-25000" dirty="0" smtClean="0">
                <a:solidFill>
                  <a:srgbClr val="002060"/>
                </a:solidFill>
              </a:rPr>
              <a:t>2 </a:t>
            </a:r>
            <a:r>
              <a:rPr lang="en-US" sz="2400" dirty="0">
                <a:solidFill>
                  <a:srgbClr val="002060"/>
                </a:solidFill>
              </a:rPr>
              <a:t>&amp;</a:t>
            </a:r>
            <a:r>
              <a:rPr lang="en-US" sz="2400" dirty="0" smtClean="0">
                <a:solidFill>
                  <a:srgbClr val="002060"/>
                </a:solidFill>
              </a:rPr>
              <a:t> H</a:t>
            </a:r>
            <a:r>
              <a:rPr lang="en-US" sz="2400" baseline="-25000" dirty="0" smtClean="0">
                <a:solidFill>
                  <a:srgbClr val="002060"/>
                </a:solidFill>
              </a:rPr>
              <a:t>2</a:t>
            </a:r>
            <a:r>
              <a:rPr lang="en-US" sz="2400" dirty="0" smtClean="0">
                <a:solidFill>
                  <a:srgbClr val="002060"/>
                </a:solidFill>
              </a:rPr>
              <a:t>O bands) and use to derive geophysical parameters (most likely window &amp; </a:t>
            </a:r>
            <a:r>
              <a:rPr lang="en-US" sz="2400" dirty="0">
                <a:solidFill>
                  <a:srgbClr val="002060"/>
                </a:solidFill>
              </a:rPr>
              <a:t>H</a:t>
            </a:r>
            <a:r>
              <a:rPr lang="en-US" sz="2400" baseline="-25000" dirty="0">
                <a:solidFill>
                  <a:srgbClr val="002060"/>
                </a:solidFill>
              </a:rPr>
              <a:t>2</a:t>
            </a:r>
            <a:r>
              <a:rPr lang="en-US" sz="2400" dirty="0">
                <a:solidFill>
                  <a:srgbClr val="002060"/>
                </a:solidFill>
              </a:rPr>
              <a:t>O </a:t>
            </a:r>
            <a:r>
              <a:rPr lang="en-US" sz="2400" dirty="0" smtClean="0">
                <a:solidFill>
                  <a:srgbClr val="002060"/>
                </a:solidFill>
              </a:rPr>
              <a:t>bands) </a:t>
            </a:r>
            <a:r>
              <a:rPr lang="en-US" sz="2400" dirty="0" smtClean="0">
                <a:solidFill>
                  <a:srgbClr val="C00000"/>
                </a:solidFill>
              </a:rPr>
              <a:t>(Q3)</a:t>
            </a:r>
          </a:p>
          <a:p>
            <a:pPr lvl="1"/>
            <a:r>
              <a:rPr lang="en-US" sz="2400" dirty="0" smtClean="0">
                <a:solidFill>
                  <a:srgbClr val="000066"/>
                </a:solidFill>
              </a:rPr>
              <a:t>The average desired accuracy of the corrections was on the order of 0.4 K (slightly less for the O</a:t>
            </a:r>
            <a:r>
              <a:rPr lang="en-US" sz="2400" baseline="-25000" dirty="0" smtClean="0">
                <a:solidFill>
                  <a:srgbClr val="000066"/>
                </a:solidFill>
              </a:rPr>
              <a:t>2</a:t>
            </a:r>
            <a:r>
              <a:rPr lang="en-US" sz="2400" dirty="0" smtClean="0">
                <a:solidFill>
                  <a:srgbClr val="000066"/>
                </a:solidFill>
              </a:rPr>
              <a:t> bands)  </a:t>
            </a:r>
            <a:r>
              <a:rPr lang="en-US" sz="2400" dirty="0" smtClean="0">
                <a:solidFill>
                  <a:srgbClr val="C00000"/>
                </a:solidFill>
              </a:rPr>
              <a:t>(Q4)</a:t>
            </a:r>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28</a:t>
            </a:fld>
            <a:endParaRPr lang="en-US" altLang="en-US"/>
          </a:p>
        </p:txBody>
      </p:sp>
      <p:sp>
        <p:nvSpPr>
          <p:cNvPr id="5" name="Title 1"/>
          <p:cNvSpPr txBox="1">
            <a:spLocks/>
          </p:cNvSpPr>
          <p:nvPr/>
        </p:nvSpPr>
        <p:spPr bwMode="auto">
          <a:xfrm>
            <a:off x="2248929" y="0"/>
            <a:ext cx="5850042"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 -Summary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268193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0" y="878114"/>
            <a:ext cx="7428168" cy="263434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b="40076"/>
          <a:stretch>
            <a:fillRect/>
          </a:stretch>
        </p:blipFill>
        <p:spPr bwMode="auto">
          <a:xfrm>
            <a:off x="0" y="4389707"/>
            <a:ext cx="4859794" cy="24682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63757"/>
          <a:stretch>
            <a:fillRect/>
          </a:stretch>
        </p:blipFill>
        <p:spPr bwMode="auto">
          <a:xfrm>
            <a:off x="5278435" y="4435947"/>
            <a:ext cx="4627565" cy="2022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231906"/>
            <a:ext cx="9753600" cy="5143494"/>
          </a:xfrm>
          <a:ln>
            <a:solidFill>
              <a:srgbClr val="3333FF"/>
            </a:solidFill>
          </a:ln>
        </p:spPr>
        <p:txBody>
          <a:bodyPr/>
          <a:lstStyle/>
          <a:p>
            <a:pPr>
              <a:buNone/>
            </a:pPr>
            <a:r>
              <a:rPr lang="en-US" sz="2000" dirty="0" smtClean="0"/>
              <a:t>EP-16 observed 10 years of  GSICS existence in Denver, Colorado USA.</a:t>
            </a:r>
          </a:p>
          <a:p>
            <a:r>
              <a:rPr lang="en-US" sz="2000" dirty="0" smtClean="0"/>
              <a:t>GCC presented an overview of User Requirements ( </a:t>
            </a:r>
            <a:r>
              <a:rPr lang="en-US" sz="2000" dirty="0" smtClean="0">
                <a:hlinkClick r:id="rId3"/>
              </a:rPr>
              <a:t>Doc. 9</a:t>
            </a:r>
            <a:r>
              <a:rPr lang="en-US" sz="2000" dirty="0" smtClean="0"/>
              <a:t> ) that were gathered from reviews of GSICS Products  in the GPPA. </a:t>
            </a:r>
          </a:p>
          <a:p>
            <a:r>
              <a:rPr lang="en-US" sz="2000" dirty="0" smtClean="0"/>
              <a:t>In a major thrust to connect GSICS with scientific community and potential users Ep-16 placed the following actions</a:t>
            </a:r>
          </a:p>
          <a:p>
            <a:pPr>
              <a:buNone/>
            </a:pPr>
            <a:endParaRPr lang="en-US" dirty="0" smtClean="0"/>
          </a:p>
          <a:p>
            <a:pPr>
              <a:buNone/>
            </a:pPr>
            <a:r>
              <a:rPr lang="en-US" sz="1500" dirty="0" smtClean="0">
                <a:solidFill>
                  <a:schemeClr val="tx1">
                    <a:lumMod val="50000"/>
                    <a:lumOff val="50000"/>
                  </a:schemeClr>
                </a:solidFill>
                <a:effectLst>
                  <a:outerShdw blurRad="38100" dist="38100" dir="2700000" algn="tl">
                    <a:srgbClr val="000000">
                      <a:alpha val="43137"/>
                    </a:srgbClr>
                  </a:outerShdw>
                </a:effectLst>
              </a:rPr>
              <a:t>Action 16.10: All satellite operators to evaluate their requirements for GSICS resources, products and services to serve their internal users (NRT or climate applications such as SCOPE-CM projects): identify application areas, draft requirement indicating the characteristics of the product needed, quality criteria and delivery mode. Requirements shall be communicated to the GCC who will present a synthesis to the EP. </a:t>
            </a:r>
          </a:p>
          <a:p>
            <a:pPr>
              <a:buNone/>
            </a:pPr>
            <a:endParaRPr lang="en-US" sz="1500" dirty="0" smtClean="0">
              <a:solidFill>
                <a:schemeClr val="tx1">
                  <a:lumMod val="50000"/>
                  <a:lumOff val="50000"/>
                </a:schemeClr>
              </a:solidFill>
              <a:effectLst>
                <a:outerShdw blurRad="38100" dist="38100" dir="2700000" algn="tl">
                  <a:srgbClr val="000000">
                    <a:alpha val="43137"/>
                  </a:srgbClr>
                </a:outerShdw>
              </a:effectLst>
            </a:endParaRPr>
          </a:p>
          <a:p>
            <a:pPr>
              <a:buNone/>
            </a:pPr>
            <a:r>
              <a:rPr lang="en-US" sz="1500" dirty="0" smtClean="0">
                <a:solidFill>
                  <a:srgbClr val="FF0000"/>
                </a:solidFill>
                <a:effectLst>
                  <a:outerShdw blurRad="38100" dist="38100" dir="2700000" algn="tl">
                    <a:srgbClr val="000000">
                      <a:alpha val="43137"/>
                    </a:srgbClr>
                  </a:outerShdw>
                </a:effectLst>
              </a:rPr>
              <a:t>Action 16.11: GCC and GRWG Chair to organize a discussion on user requirements in the context of the 2015 GSICS User Workshop (Toulouse, 22 September 2015).</a:t>
            </a:r>
          </a:p>
          <a:p>
            <a:pPr>
              <a:buNone/>
            </a:pPr>
            <a:endParaRPr lang="en-US" sz="1500" dirty="0" smtClean="0">
              <a:solidFill>
                <a:schemeClr val="tx1">
                  <a:lumMod val="50000"/>
                  <a:lumOff val="50000"/>
                </a:schemeClr>
              </a:solidFill>
              <a:effectLst>
                <a:outerShdw blurRad="38100" dist="38100" dir="2700000" algn="tl">
                  <a:srgbClr val="000000">
                    <a:alpha val="43137"/>
                  </a:srgbClr>
                </a:outerShdw>
              </a:effectLst>
            </a:endParaRPr>
          </a:p>
          <a:p>
            <a:pPr>
              <a:buNone/>
            </a:pPr>
            <a:r>
              <a:rPr lang="en-US" sz="1500" dirty="0" smtClean="0">
                <a:solidFill>
                  <a:schemeClr val="tx1">
                    <a:lumMod val="50000"/>
                    <a:lumOff val="50000"/>
                  </a:schemeClr>
                </a:solidFill>
                <a:effectLst>
                  <a:outerShdw blurRad="38100" dist="38100" dir="2700000" algn="tl">
                    <a:srgbClr val="000000">
                      <a:alpha val="43137"/>
                    </a:srgbClr>
                  </a:outerShdw>
                </a:effectLst>
              </a:rPr>
              <a:t> Action 16.12: GCC to analyze, in consultation with GCOS/AOPC, the implications of GCOS observation needs on GSICS products.</a:t>
            </a:r>
            <a:endParaRPr lang="en-US" sz="1500" dirty="0">
              <a:solidFill>
                <a:schemeClr val="tx1">
                  <a:lumMod val="50000"/>
                  <a:lumOff val="50000"/>
                </a:schemeClr>
              </a:solidFill>
              <a:effectLst>
                <a:outerShdw blurRad="38100" dist="38100" dir="2700000" algn="tl">
                  <a:srgbClr val="000000">
                    <a:alpha val="43137"/>
                  </a:srgbClr>
                </a:outerShdw>
              </a:effectLst>
            </a:endParaRPr>
          </a:p>
        </p:txBody>
      </p:sp>
      <p:sp>
        <p:nvSpPr>
          <p:cNvPr id="7" name="TextBox 6"/>
          <p:cNvSpPr txBox="1"/>
          <p:nvPr/>
        </p:nvSpPr>
        <p:spPr>
          <a:xfrm>
            <a:off x="2235200" y="6519446"/>
            <a:ext cx="5283200" cy="338554"/>
          </a:xfrm>
          <a:prstGeom prst="rect">
            <a:avLst/>
          </a:prstGeom>
          <a:solidFill>
            <a:schemeClr val="accent2"/>
          </a:solidFill>
        </p:spPr>
        <p:txBody>
          <a:bodyPr wrap="square" rtlCol="0">
            <a:spAutoFit/>
          </a:bodyPr>
          <a:lstStyle/>
          <a:p>
            <a:r>
              <a:rPr lang="en-US" sz="1600" dirty="0" smtClean="0"/>
              <a:t>This presentation is in response to Action 16.11</a:t>
            </a:r>
            <a:endParaRPr lang="en-US" sz="1600" i="1" dirty="0"/>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669471" y="906348"/>
            <a:ext cx="8750300" cy="251413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81517" y="3940629"/>
            <a:ext cx="9091308" cy="2315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17782" y="841829"/>
            <a:ext cx="8325294" cy="1371600"/>
          </a:xfrm>
          <a:prstGeom prst="rect">
            <a:avLst/>
          </a:prstGeom>
          <a:noFill/>
          <a:ln w="9525">
            <a:noFill/>
            <a:miter lim="800000"/>
            <a:headEnd/>
            <a:tailEnd/>
          </a:ln>
        </p:spPr>
      </p:pic>
      <p:pic>
        <p:nvPicPr>
          <p:cNvPr id="11267" name="Picture 3"/>
          <p:cNvPicPr>
            <a:picLocks noGrp="1" noChangeAspect="1" noChangeArrowheads="1"/>
          </p:cNvPicPr>
          <p:nvPr>
            <p:ph idx="1"/>
          </p:nvPr>
        </p:nvPicPr>
        <p:blipFill>
          <a:blip r:embed="rId3" cstate="print"/>
          <a:srcRect/>
          <a:stretch>
            <a:fillRect/>
          </a:stretch>
        </p:blipFill>
        <p:spPr bwMode="auto">
          <a:xfrm>
            <a:off x="757689" y="2268876"/>
            <a:ext cx="8483963" cy="176609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06601" y="4216400"/>
            <a:ext cx="7447772" cy="1995714"/>
          </a:xfrm>
          <a:prstGeom prst="rect">
            <a:avLst/>
          </a:prstGeom>
          <a:noFill/>
          <a:ln w="9525">
            <a:noFill/>
            <a:miter lim="800000"/>
            <a:headEnd/>
            <a:tailEnd/>
          </a:ln>
        </p:spPr>
      </p:pic>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82187" y="769258"/>
            <a:ext cx="7838540" cy="189411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94379" y="2950028"/>
            <a:ext cx="7317495" cy="1404257"/>
          </a:xfrm>
          <a:prstGeom prst="rect">
            <a:avLst/>
          </a:prstGeom>
          <a:noFill/>
          <a:ln w="9525">
            <a:noFill/>
            <a:miter lim="800000"/>
            <a:headEnd/>
            <a:tailEnd/>
          </a:ln>
        </p:spPr>
      </p:pic>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p:txBody>
          <a:bodyPr/>
          <a:lstStyle/>
          <a:p>
            <a:r>
              <a:rPr lang="en-US" dirty="0" smtClean="0"/>
              <a:t>GSICS has made huge progress in meeting needs of users of weather climate satellite calibration communities and demands are growing.</a:t>
            </a:r>
          </a:p>
          <a:p>
            <a:r>
              <a:rPr lang="en-US" dirty="0" smtClean="0"/>
              <a:t>It is felt that more communication ( within and outside GSICS ) is needed to  meet future needs and to know these needs…</a:t>
            </a:r>
          </a:p>
          <a:p>
            <a:r>
              <a:rPr lang="en-US" dirty="0" smtClean="0"/>
              <a:t>GCC would continue to collect user requirements.</a:t>
            </a:r>
          </a:p>
          <a:p>
            <a:r>
              <a:rPr lang="en-US" dirty="0" smtClean="0"/>
              <a:t>This year targeted groups would be GCOS SCOPE-CM , WMO and member agencies.</a:t>
            </a:r>
          </a:p>
          <a:p>
            <a:r>
              <a:rPr lang="en-US" dirty="0" smtClean="0"/>
              <a:t>A evaluation of  requirements is critically needed to move ahead</a:t>
            </a:r>
          </a:p>
          <a:p>
            <a:r>
              <a:rPr lang="en-US" dirty="0" smtClean="0"/>
              <a:t>Tim </a:t>
            </a:r>
            <a:r>
              <a:rPr lang="en-US" dirty="0" err="1" smtClean="0"/>
              <a:t>Hewison</a:t>
            </a:r>
            <a:r>
              <a:rPr lang="en-US" dirty="0" smtClean="0"/>
              <a:t> proposed </a:t>
            </a:r>
            <a:r>
              <a:rPr lang="en-US" dirty="0" smtClean="0">
                <a:hlinkClick r:id="rId2"/>
              </a:rPr>
              <a:t>here</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43300" y="3086107"/>
            <a:ext cx="2679700" cy="736594"/>
          </a:xfrm>
        </p:spPr>
        <p:txBody>
          <a:bodyPr/>
          <a:lstStyle/>
          <a:p>
            <a:pPr>
              <a:buNone/>
            </a:pPr>
            <a:r>
              <a:rPr lang="en-US" dirty="0" smtClean="0"/>
              <a:t>   THANK YOU</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posted by friends WMO+CEOS+…</a:t>
            </a:r>
            <a:endParaRPr lang="en-US" dirty="0"/>
          </a:p>
        </p:txBody>
      </p:sp>
      <p:sp>
        <p:nvSpPr>
          <p:cNvPr id="3" name="Content Placeholder 2"/>
          <p:cNvSpPr>
            <a:spLocks noGrp="1"/>
          </p:cNvSpPr>
          <p:nvPr>
            <p:ph idx="1"/>
          </p:nvPr>
        </p:nvSpPr>
        <p:spPr>
          <a:xfrm>
            <a:off x="457200" y="1549406"/>
            <a:ext cx="8915400" cy="4525963"/>
          </a:xfrm>
        </p:spPr>
        <p:txBody>
          <a:bodyPr/>
          <a:lstStyle/>
          <a:p>
            <a:r>
              <a:rPr lang="en-GB" dirty="0" smtClean="0"/>
              <a:t>EP stressed that GSICS should bring a key contribution to the Architecture for Climate Monitoring from Space in defining a </a:t>
            </a:r>
            <a:r>
              <a:rPr lang="en-GB" dirty="0" smtClean="0">
                <a:solidFill>
                  <a:srgbClr val="FF0000"/>
                </a:solidFill>
              </a:rPr>
              <a:t>calibration infrastructure and key processes </a:t>
            </a:r>
            <a:r>
              <a:rPr lang="en-GB" dirty="0" smtClean="0"/>
              <a:t>to ensure seamless continuity and consistency of climate records. </a:t>
            </a:r>
          </a:p>
          <a:p>
            <a:r>
              <a:rPr lang="en-GB" dirty="0" smtClean="0"/>
              <a:t>Pre-Launch Characterization</a:t>
            </a:r>
          </a:p>
          <a:p>
            <a:pPr lvl="0"/>
            <a:r>
              <a:rPr lang="en-GB" dirty="0" smtClean="0"/>
              <a:t>Procedures, best practices and calibration resources required to ensure the consistency of data records through accurate and homogeneous calibration should be defined by GSICS and CEOS WGCV as an input to the Architecture for Climate Monitoring from Space.</a:t>
            </a:r>
            <a:endParaRPr lang="en-US" dirty="0" smtClean="0"/>
          </a:p>
          <a:p>
            <a:pPr lvl="0"/>
            <a:r>
              <a:rPr lang="en-GB" dirty="0" smtClean="0"/>
              <a:t>Increased attention should be given to ground calibration sites;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11300"/>
            <a:ext cx="8915400" cy="4132269"/>
          </a:xfrm>
        </p:spPr>
        <p:txBody>
          <a:bodyPr/>
          <a:lstStyle/>
          <a:p>
            <a:r>
              <a:rPr lang="en-US" dirty="0" smtClean="0"/>
              <a:t>User Requirements are central to creating GSICS Products / Deliverables and assigning maturity to GSICS Products.</a:t>
            </a:r>
          </a:p>
          <a:p>
            <a:r>
              <a:rPr lang="en-US" dirty="0" smtClean="0"/>
              <a:t>However these are closely linked to the kind of product being delivered.</a:t>
            </a:r>
          </a:p>
          <a:p>
            <a:r>
              <a:rPr lang="en-US" dirty="0" smtClean="0"/>
              <a:t>Need a plan to find applications of our products</a:t>
            </a:r>
          </a:p>
          <a:p>
            <a:r>
              <a:rPr lang="en-US" dirty="0" smtClean="0"/>
              <a:t>We need a clear plan to communicate with users, collect and document all of the user requirements. </a:t>
            </a:r>
          </a:p>
          <a:p>
            <a:pPr lvl="1"/>
            <a:r>
              <a:rPr lang="en-US" dirty="0" smtClean="0"/>
              <a:t>Individual agencies collect requirements to identify product creation priorities, however these are not necessarily shared on GSICS platform.</a:t>
            </a:r>
          </a:p>
          <a:p>
            <a:pPr lvl="1"/>
            <a:r>
              <a:rPr lang="en-US" dirty="0" smtClean="0"/>
              <a:t>Is GNU (GMES Network of Users) model of collecting user requirements a way forward ? </a:t>
            </a:r>
          </a:p>
          <a:p>
            <a:r>
              <a:rPr lang="en-US" b="0" dirty="0" smtClean="0"/>
              <a:t>)</a:t>
            </a:r>
            <a:r>
              <a:rPr lang="en-US" dirty="0" smtClean="0"/>
              <a:t/>
            </a:r>
            <a:br>
              <a:rPr lang="en-US" dirty="0" smtClean="0"/>
            </a:br>
            <a:endParaRPr lang="en-US" dirty="0" smtClean="0"/>
          </a:p>
          <a:p>
            <a:endParaRPr lang="en-US" dirty="0" smtClean="0"/>
          </a:p>
          <a:p>
            <a:pPr>
              <a:buNone/>
            </a:pPr>
            <a:endParaRPr lang="en-US" dirty="0" smtClean="0"/>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Summary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FIDUCEO</a:t>
            </a:r>
            <a:br>
              <a:rPr lang="en-US" dirty="0" smtClean="0"/>
            </a:br>
            <a:r>
              <a:rPr lang="en-US" sz="2000" b="0" i="1" dirty="0"/>
              <a:t>Fidelity and uncertainty in climate data records from Earth Observations</a:t>
            </a:r>
          </a:p>
        </p:txBody>
      </p:sp>
      <p:sp>
        <p:nvSpPr>
          <p:cNvPr id="3" name="Content Placeholder 2"/>
          <p:cNvSpPr>
            <a:spLocks noGrp="1"/>
          </p:cNvSpPr>
          <p:nvPr>
            <p:ph idx="1"/>
          </p:nvPr>
        </p:nvSpPr>
        <p:spPr>
          <a:xfrm>
            <a:off x="558800" y="2222507"/>
            <a:ext cx="8915400" cy="3454393"/>
          </a:xfrm>
        </p:spPr>
        <p:txBody>
          <a:bodyPr/>
          <a:lstStyle/>
          <a:p>
            <a:pPr marL="457200" indent="-457200">
              <a:buFont typeface="+mj-lt"/>
              <a:buAutoNum type="arabicPeriod"/>
            </a:pPr>
            <a:r>
              <a:rPr lang="en-US" b="0" dirty="0" smtClean="0"/>
              <a:t>MVIRI visible channel time-series from 1982-today (Infrared is done in SCOPE-CM);</a:t>
            </a:r>
          </a:p>
          <a:p>
            <a:pPr marL="457200" indent="-457200">
              <a:buFont typeface="+mj-lt"/>
              <a:buAutoNum type="arabicPeriod"/>
            </a:pPr>
            <a:r>
              <a:rPr lang="en-US" b="0" dirty="0" smtClean="0">
                <a:hlinkClick r:id="rId2"/>
              </a:rPr>
              <a:t>HIRS</a:t>
            </a:r>
            <a:r>
              <a:rPr lang="en-US" b="0" dirty="0" smtClean="0"/>
              <a:t> time-series from 1982-2016 (NOAA and METOP);</a:t>
            </a:r>
          </a:p>
          <a:p>
            <a:pPr marL="457200" indent="-457200">
              <a:buFont typeface="+mj-lt"/>
              <a:buAutoNum type="arabicPeriod"/>
            </a:pPr>
            <a:r>
              <a:rPr lang="en-US" b="0" dirty="0" smtClean="0"/>
              <a:t>Microwave Humidity Sounders time-series from 1992-2016 (SSM/T2, AMSU-B, and </a:t>
            </a:r>
            <a:r>
              <a:rPr lang="en-US" b="0" dirty="0" smtClean="0">
                <a:hlinkClick r:id="rId3"/>
              </a:rPr>
              <a:t>MHS</a:t>
            </a:r>
            <a:r>
              <a:rPr lang="en-US" b="0" dirty="0" smtClean="0"/>
              <a:t>);</a:t>
            </a:r>
          </a:p>
          <a:p>
            <a:pPr marL="457200" indent="-457200">
              <a:buFont typeface="+mj-lt"/>
              <a:buAutoNum type="arabicPeriod"/>
            </a:pPr>
            <a:r>
              <a:rPr lang="en-US" b="0" dirty="0" smtClean="0"/>
              <a:t>AVHRR infrared and visible channels time-series from 1982-2016 (NOAA and METOP).</a:t>
            </a:r>
          </a:p>
          <a:p>
            <a:endParaRPr lang="en-US" dirty="0" smtClean="0"/>
          </a:p>
        </p:txBody>
      </p:sp>
      <p:sp>
        <p:nvSpPr>
          <p:cNvPr id="4" name="TextBox 3"/>
          <p:cNvSpPr txBox="1"/>
          <p:nvPr/>
        </p:nvSpPr>
        <p:spPr>
          <a:xfrm>
            <a:off x="558800" y="1447800"/>
            <a:ext cx="55245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chemeClr val="tx1"/>
                </a:solidFill>
              </a:rPr>
              <a:t>Aim is to create four FCDR</a:t>
            </a:r>
            <a:endParaRPr lang="en-US" sz="2400" dirty="0">
              <a:solidFill>
                <a:schemeClr val="tx1"/>
              </a:solidFill>
            </a:endParaRPr>
          </a:p>
        </p:txBody>
      </p:sp>
      <p:sp>
        <p:nvSpPr>
          <p:cNvPr id="5" name="TextBox 4"/>
          <p:cNvSpPr txBox="1"/>
          <p:nvPr/>
        </p:nvSpPr>
        <p:spPr>
          <a:xfrm>
            <a:off x="355600" y="5803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FIDUCEO Document</a:t>
            </a:r>
            <a:endParaRPr lang="en-US" dirty="0"/>
          </a:p>
        </p:txBody>
      </p:sp>
      <p:sp>
        <p:nvSpPr>
          <p:cNvPr id="3" name="Content Placeholder 2"/>
          <p:cNvSpPr>
            <a:spLocks noGrp="1"/>
          </p:cNvSpPr>
          <p:nvPr>
            <p:ph idx="1"/>
          </p:nvPr>
        </p:nvSpPr>
        <p:spPr>
          <a:xfrm>
            <a:off x="495300" y="1600207"/>
            <a:ext cx="8915400" cy="2451094"/>
          </a:xfrm>
        </p:spPr>
        <p:txBody>
          <a:bodyPr/>
          <a:lstStyle/>
          <a:p>
            <a:r>
              <a:rPr lang="en-US" dirty="0" smtClean="0"/>
              <a:t>An assessment of user requirements for Fundamental Climate Data Records (FCDRs) was undertaken using two sources: a set of </a:t>
            </a:r>
            <a:r>
              <a:rPr lang="en-US" dirty="0" smtClean="0">
                <a:solidFill>
                  <a:srgbClr val="C00000"/>
                </a:solidFill>
              </a:rPr>
              <a:t>16 </a:t>
            </a:r>
            <a:r>
              <a:rPr lang="en-US" dirty="0" smtClean="0"/>
              <a:t>interviews with current FCDR users, and a review of prior literature. From this assessment, requirements for Fidelity and Uncertainty in Climate Data Records from Earth Observation (FIDUCEO) were defined as follows.</a:t>
            </a:r>
          </a:p>
          <a:p>
            <a:endParaRPr lang="en-US" dirty="0" smtClean="0"/>
          </a:p>
          <a:p>
            <a:r>
              <a:rPr lang="en-US" dirty="0" smtClean="0"/>
              <a:t>But we are looking for what do FCDR  producers need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4919008"/>
            <a:ext cx="9626600"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However GSICS expertise , Algorithms and Deliverables can contribute towards meeting these goals. Expertise in blending IASI-A IASI-B ( similar to GSICS Prime Ref) can help harmonization.</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8"/>
          <p:cNvSpPr/>
          <p:nvPr/>
        </p:nvSpPr>
        <p:spPr>
          <a:xfrm>
            <a:off x="3594100" y="3352800"/>
            <a:ext cx="2755900" cy="1117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2006607"/>
            <a:ext cx="8915400" cy="2857494"/>
          </a:xfrm>
        </p:spPr>
        <p:txBody>
          <a:bodyPr/>
          <a:lstStyle/>
          <a:p>
            <a:r>
              <a:rPr lang="en-US" dirty="0" smtClean="0"/>
              <a:t>User requirement  - Using GSICS Products</a:t>
            </a:r>
          </a:p>
          <a:p>
            <a:pPr lvl="1"/>
            <a:r>
              <a:rPr lang="en-US" dirty="0" smtClean="0"/>
              <a:t>Product was made available to experts and opinion was taken as to what they think of the usability of the products and what they expect from GSICS.</a:t>
            </a:r>
          </a:p>
          <a:p>
            <a:r>
              <a:rPr lang="en-US" dirty="0" smtClean="0"/>
              <a:t>GSICS member agencies</a:t>
            </a:r>
          </a:p>
          <a:p>
            <a:pPr lvl="1"/>
            <a:r>
              <a:rPr lang="en-US" dirty="0" smtClean="0"/>
              <a:t>Survey questions were posed to members agencies and their responses evaluated.</a:t>
            </a:r>
          </a:p>
          <a:p>
            <a:r>
              <a:rPr lang="en-US" dirty="0" smtClean="0"/>
              <a:t>Climate Monitoring  groups  ( FIDUCEO)</a:t>
            </a:r>
            <a:endParaRPr lang="en-US" dirty="0"/>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Targeted Groups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333507"/>
            <a:ext cx="8915400" cy="2628894"/>
          </a:xfrm>
        </p:spPr>
        <p:txBody>
          <a:bodyPr/>
          <a:lstStyle/>
          <a:p>
            <a:pPr>
              <a:buNone/>
            </a:pPr>
            <a:r>
              <a:rPr lang="en-US" dirty="0" smtClean="0">
                <a:solidFill>
                  <a:srgbClr val="C00000"/>
                </a:solidFill>
              </a:rPr>
              <a:t>MVIRI</a:t>
            </a:r>
          </a:p>
          <a:p>
            <a:pPr>
              <a:buNone/>
            </a:pPr>
            <a:r>
              <a:rPr lang="en-US" i="1" dirty="0" smtClean="0"/>
              <a:t>“ Could use operational Global Space-based Inter-Calibration System (GSICS) inter-calibration factors for SEVIRI. use. Would be impossible to do a per-pixel This exists but I’m not using it. Further information, I probably wouldn’t uncertainty. If it was provided I probably wouldn’t trust it.”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AVHRR</a:t>
            </a:r>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smtClean="0"/>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a:t>
            </a:r>
            <a:endParaRPr lang="en-US" dirty="0"/>
          </a:p>
        </p:txBody>
      </p:sp>
      <p:sp>
        <p:nvSpPr>
          <p:cNvPr id="3" name="Content Placeholder 2"/>
          <p:cNvSpPr>
            <a:spLocks noGrp="1"/>
          </p:cNvSpPr>
          <p:nvPr>
            <p:ph idx="1"/>
          </p:nvPr>
        </p:nvSpPr>
        <p:spPr/>
        <p:txBody>
          <a:bodyPr/>
          <a:lstStyle/>
          <a:p>
            <a:r>
              <a:rPr lang="en-US" dirty="0" smtClean="0">
                <a:solidFill>
                  <a:srgbClr val="C00000"/>
                </a:solidFill>
              </a:rPr>
              <a:t>AMSU</a:t>
            </a:r>
          </a:p>
          <a:p>
            <a:endParaRPr lang="en-US" dirty="0" smtClean="0"/>
          </a:p>
          <a:p>
            <a:r>
              <a:rPr lang="en-US" i="1" dirty="0" smtClean="0"/>
              <a:t>Uncertainties on the channel radiances. Characterization of across-scan bias. The more detail the better. Historical disconnect between the engineering side and data users </a:t>
            </a:r>
          </a:p>
          <a:p>
            <a:endParaRPr lang="en-US" dirty="0" smtClean="0"/>
          </a:p>
          <a:p>
            <a:r>
              <a:rPr lang="en-US" i="1" dirty="0" smtClean="0"/>
              <a:t>Uncertainties on the channel radiances. Characterization of across-scan bias. The more detail the better. Historical disconnect between the engineering side and data users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Sensors</a:t>
            </a:r>
            <a:endParaRPr lang="en-US" dirty="0"/>
          </a:p>
        </p:txBody>
      </p:sp>
      <p:sp>
        <p:nvSpPr>
          <p:cNvPr id="3" name="Content Placeholder 2"/>
          <p:cNvSpPr>
            <a:spLocks noGrp="1"/>
          </p:cNvSpPr>
          <p:nvPr>
            <p:ph idx="1"/>
          </p:nvPr>
        </p:nvSpPr>
        <p:spPr/>
        <p:txBody>
          <a:bodyPr/>
          <a:lstStyle/>
          <a:p>
            <a:r>
              <a:rPr lang="en-US" dirty="0" smtClean="0"/>
              <a:t>• AVHRR GAC PRT measurement sequence needs to be checked. </a:t>
            </a:r>
          </a:p>
          <a:p>
            <a:r>
              <a:rPr lang="en-US" dirty="0" smtClean="0"/>
              <a:t>• HIRS needs to be more stable than 0.2 K/decade for the production of CTH. </a:t>
            </a:r>
          </a:p>
          <a:p>
            <a:r>
              <a:rPr lang="en-US" dirty="0" smtClean="0"/>
              <a:t>• HIRS needs to be more stable than 0.05 K/decade for the production of SST. </a:t>
            </a:r>
          </a:p>
          <a:p>
            <a:r>
              <a:rPr lang="en-US" dirty="0" smtClean="0"/>
              <a:t>• AMSU needs to be more stable than 0.1 K/decade for the production of UTH. </a:t>
            </a:r>
          </a:p>
          <a:p>
            <a:r>
              <a:rPr lang="en-US" dirty="0" smtClean="0"/>
              <a:t>• AVHRR harmonization should be better than 50 </a:t>
            </a:r>
            <a:r>
              <a:rPr lang="en-US" dirty="0" err="1" smtClean="0"/>
              <a:t>mK</a:t>
            </a:r>
            <a:r>
              <a:rPr lang="en-US" dirty="0" smtClean="0"/>
              <a:t>/decade. </a:t>
            </a:r>
          </a:p>
          <a:p>
            <a:r>
              <a:rPr lang="en-US" dirty="0" smtClean="0"/>
              <a:t>• AVHRR harmonization should be better than 1 %, according to an “educated guess” by an AVHRR user. </a:t>
            </a:r>
          </a:p>
          <a:p>
            <a:endParaRPr lang="en-US" dirty="0"/>
          </a:p>
        </p:txBody>
      </p:sp>
      <p:sp>
        <p:nvSpPr>
          <p:cNvPr id="4" name="TextBox 3"/>
          <p:cNvSpPr txBox="1"/>
          <p:nvPr/>
        </p:nvSpPr>
        <p:spPr>
          <a:xfrm>
            <a:off x="2946400" y="6255435"/>
            <a:ext cx="3632200" cy="323165"/>
          </a:xfrm>
          <a:prstGeom prst="rect">
            <a:avLst/>
          </a:prstGeom>
          <a:solidFill>
            <a:schemeClr val="accent2"/>
          </a:solidFill>
        </p:spPr>
        <p:txBody>
          <a:bodyPr wrap="square" rtlCol="0">
            <a:spAutoFit/>
          </a:bodyPr>
          <a:lstStyle/>
          <a:p>
            <a:r>
              <a:rPr lang="en-US" sz="1500" dirty="0" smtClean="0">
                <a:solidFill>
                  <a:schemeClr val="tx1"/>
                </a:solidFill>
              </a:rPr>
              <a:t>Can help in achieving these targets</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Pre-launch</a:t>
            </a:r>
            <a:endParaRPr lang="en-US" dirty="0"/>
          </a:p>
        </p:txBody>
      </p:sp>
      <p:sp>
        <p:nvSpPr>
          <p:cNvPr id="3" name="Content Placeholder 2"/>
          <p:cNvSpPr>
            <a:spLocks noGrp="1"/>
          </p:cNvSpPr>
          <p:nvPr>
            <p:ph idx="1"/>
          </p:nvPr>
        </p:nvSpPr>
        <p:spPr/>
        <p:txBody>
          <a:bodyPr/>
          <a:lstStyle/>
          <a:p>
            <a:r>
              <a:rPr lang="en-US" i="1" dirty="0" smtClean="0"/>
              <a:t>Instrument calibration for nonlinearity. Antenna pattern measurements. We use what is available. Those are the main things. What was done was adequate for instrument specifications for operational use, but not adequate for climate applications. Disconnect</a:t>
            </a:r>
          </a:p>
          <a:p>
            <a:endParaRPr lang="en-US" i="1" dirty="0" smtClean="0"/>
          </a:p>
          <a:p>
            <a:r>
              <a:rPr lang="en-US" i="1" dirty="0" smtClean="0"/>
              <a:t>Harmonization-&gt;  Satellites equatorial crossing times differ.</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2300" y="3314700"/>
            <a:ext cx="7137400" cy="6985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274642"/>
            <a:ext cx="8915400" cy="1069899"/>
          </a:xfrm>
        </p:spPr>
        <p:txBody>
          <a:bodyPr/>
          <a:lstStyle/>
          <a:p>
            <a:r>
              <a:rPr lang="en-US" dirty="0" smtClean="0"/>
              <a:t>GPPA Maturity-Operational Phase</a:t>
            </a:r>
            <a:endParaRPr lang="en-US" dirty="0"/>
          </a:p>
        </p:txBody>
      </p:sp>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grpSp>
        <p:nvGrpSpPr>
          <p:cNvPr id="22" name="Group 21"/>
          <p:cNvGrpSpPr/>
          <p:nvPr/>
        </p:nvGrpSpPr>
        <p:grpSpPr>
          <a:xfrm>
            <a:off x="1143000" y="1456267"/>
            <a:ext cx="8026400" cy="4766733"/>
            <a:chOff x="5791200" y="1468967"/>
            <a:chExt cx="8026400" cy="4766733"/>
          </a:xfrm>
        </p:grpSpPr>
        <p:graphicFrame>
          <p:nvGraphicFramePr>
            <p:cNvPr id="18" name="Diagram 17"/>
            <p:cNvGraphicFramePr/>
            <p:nvPr/>
          </p:nvGraphicFramePr>
          <p:xfrm>
            <a:off x="5791200" y="1468967"/>
            <a:ext cx="8026400" cy="4766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8966200" y="3716867"/>
              <a:ext cx="1524000" cy="461665"/>
            </a:xfrm>
            <a:prstGeom prst="rect">
              <a:avLst/>
            </a:prstGeom>
            <a:solidFill>
              <a:schemeClr val="bg1"/>
            </a:solid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grpSp>
      <p:sp>
        <p:nvSpPr>
          <p:cNvPr id="23" name="TextBox 22"/>
          <p:cNvSpPr txBox="1"/>
          <p:nvPr/>
        </p:nvSpPr>
        <p:spPr>
          <a:xfrm>
            <a:off x="0" y="6280090"/>
            <a:ext cx="9906000" cy="400110"/>
          </a:xfrm>
          <a:prstGeom prst="rect">
            <a:avLst/>
          </a:prstGeom>
          <a:noFill/>
        </p:spPr>
        <p:txBody>
          <a:bodyPr wrap="square" rtlCol="0">
            <a:spAutoFit/>
          </a:bodyPr>
          <a:lstStyle/>
          <a:p>
            <a:r>
              <a:rPr lang="en-US" sz="2000" dirty="0" smtClean="0">
                <a:solidFill>
                  <a:schemeClr val="tx1"/>
                </a:solidFill>
              </a:rPr>
              <a:t>Users and Reviewers Feedback plays a pivotal role in assigning maturity</a:t>
            </a:r>
            <a:endParaRPr lang="en-US" sz="2000" dirty="0">
              <a:solidFill>
                <a:schemeClr val="tx1"/>
              </a:solidFill>
            </a:endParaRPr>
          </a:p>
        </p:txBody>
      </p:sp>
    </p:spTree>
    <p:extLst>
      <p:ext uri="{BB962C8B-B14F-4D97-AF65-F5344CB8AC3E}">
        <p14:creationId xmlns:p14="http://schemas.microsoft.com/office/powerpoint/2010/main" val="14667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76700" y="3149607"/>
            <a:ext cx="2197100" cy="749294"/>
          </a:xfrm>
        </p:spPr>
        <p:txBody>
          <a:bodyPr/>
          <a:lstStyle/>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Rectangle 1"/>
          <p:cNvSpPr>
            <a:spLocks noChangeArrowheads="1"/>
          </p:cNvSpPr>
          <p:nvPr/>
        </p:nvSpPr>
        <p:spPr bwMode="auto">
          <a:xfrm>
            <a:off x="749300" y="1258376"/>
            <a:ext cx="832075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EP-16</a:t>
            </a:r>
          </a:p>
          <a:p>
            <a:pPr marL="0" marR="0" lvl="0" indent="0" algn="l" defTabSz="914400" rtl="0" eaLnBrk="1" fontAlgn="base" latinLnBrk="0" hangingPunct="1">
              <a:lnSpc>
                <a:spcPct val="100000"/>
              </a:lnSpc>
              <a:spcBef>
                <a:spcPct val="0"/>
              </a:spcBef>
              <a:spcAft>
                <a:spcPct val="0"/>
              </a:spcAft>
              <a:buClrTx/>
              <a:buSzTx/>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GSICS user requirements should be more precise and traceable to identified requirements sources, i.e. statements or documents from representative users.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Examples of such sources include: outcome of GSICS workshops, reports from GSICS beta-testers, requirements for GSICS by the GCOS-SC Chair (GSICS-EP-14), satellite instrument calibration for measuring global climate change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Ohring</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 et al., BAMS, Sept 2005),</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GCOS Systematic observation requirements for satellite-based data products for climate (GCOS-154).  For instance, GCOS-154 action C8 calls for “</a:t>
            </a:r>
            <a:r>
              <a:rPr kumimoji="0" lang="en-US" altLang="ja-JP" sz="1800" b="0" i="1" u="none" strike="noStrike" cap="none" normalizeH="0" baseline="0" dirty="0" smtClean="0">
                <a:ln>
                  <a:noFill/>
                </a:ln>
                <a:solidFill>
                  <a:schemeClr val="tx1"/>
                </a:solidFill>
                <a:effectLst/>
                <a:latin typeface="Arial" pitchFamily="34" charset="0"/>
                <a:ea typeface="MS Mincho" pitchFamily="49" charset="-128"/>
                <a:cs typeface="Arial" pitchFamily="34" charset="0"/>
              </a:rPr>
              <a:t>Use of GSICS bias-corrected coefficients</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and bias adjustment information from reanalysis”.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altLang="ja-JP" sz="1800" b="0" dirty="0" smtClean="0">
              <a:solidFill>
                <a:schemeClr val="tx1"/>
              </a:solidFill>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GUW -15</a:t>
            </a:r>
          </a:p>
          <a:p>
            <a:pPr marL="0" marR="0" lvl="0" indent="0" algn="l" defTabSz="914400" rtl="0" eaLnBrk="1" fontAlgn="base" latinLnBrk="0" hangingPunct="1">
              <a:lnSpc>
                <a:spcPct val="100000"/>
              </a:lnSpc>
              <a:spcBef>
                <a:spcPct val="0"/>
              </a:spcBef>
              <a:spcAft>
                <a:spcPct val="0"/>
              </a:spcAft>
              <a:buClrTx/>
              <a:buSzTx/>
              <a:tabLst/>
            </a:pPr>
            <a:endPar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lvl="0"/>
            <a:r>
              <a:rPr lang="en-GB" sz="1800" b="0" dirty="0" smtClean="0">
                <a:solidFill>
                  <a:schemeClr val="tx1"/>
                </a:solidFill>
              </a:rPr>
              <a:t>GCC is to draft a </a:t>
            </a:r>
            <a:r>
              <a:rPr lang="en-GB" sz="1800" b="0" dirty="0" err="1" smtClean="0">
                <a:solidFill>
                  <a:schemeClr val="tx1"/>
                </a:solidFill>
              </a:rPr>
              <a:t>strawman</a:t>
            </a:r>
            <a:r>
              <a:rPr lang="en-GB" sz="1800" b="0" dirty="0" smtClean="0">
                <a:solidFill>
                  <a:schemeClr val="tx1"/>
                </a:solidFill>
              </a:rPr>
              <a:t> User Requirements’ document and send it out for review.</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520" y="805911"/>
            <a:ext cx="8453765" cy="1013279"/>
          </a:xfrm>
        </p:spPr>
        <p:txBody>
          <a:bodyPr/>
          <a:lstStyle/>
          <a:p>
            <a:pPr>
              <a:lnSpc>
                <a:spcPct val="150000"/>
              </a:lnSpc>
              <a:buNone/>
            </a:pPr>
            <a:r>
              <a:rPr lang="en-US" sz="1800" dirty="0" smtClean="0">
                <a:solidFill>
                  <a:schemeClr val="tx2"/>
                </a:solidFill>
                <a:latin typeface="Arial" pitchFamily="34" charset="0"/>
                <a:cs typeface="Arial" pitchFamily="34" charset="0"/>
              </a:rPr>
              <a:t>GSICS has 37 Inter-calibration products spanning IR and VIS wavelengths.</a:t>
            </a:r>
          </a:p>
          <a:p>
            <a:pPr>
              <a:lnSpc>
                <a:spcPct val="150000"/>
              </a:lnSpc>
              <a:buNone/>
            </a:pPr>
            <a:r>
              <a:rPr lang="en-US" sz="1800" dirty="0" smtClean="0">
                <a:solidFill>
                  <a:schemeClr val="tx2"/>
                </a:solidFill>
                <a:latin typeface="Arial" pitchFamily="34" charset="0"/>
                <a:cs typeface="Arial" pitchFamily="34" charset="0"/>
              </a:rPr>
              <a:t> Products have bias, offset and uncertainty estimates.</a:t>
            </a:r>
          </a:p>
          <a:p>
            <a:pPr>
              <a:lnSpc>
                <a:spcPct val="150000"/>
              </a:lnSpc>
              <a:buNone/>
            </a:pPr>
            <a:r>
              <a:rPr lang="en-US" sz="1800" dirty="0" smtClean="0">
                <a:solidFill>
                  <a:schemeClr val="tx2"/>
                </a:solidFill>
                <a:latin typeface="Arial" pitchFamily="34" charset="0"/>
                <a:cs typeface="Arial" pitchFamily="34" charset="0"/>
              </a:rPr>
              <a:t>Users of GSICS products play a central  GSICS in defining GSICS current and future course of actions and we need their feedback from time to time to meet their requirements.</a:t>
            </a:r>
          </a:p>
          <a:p>
            <a:pPr>
              <a:lnSpc>
                <a:spcPct val="150000"/>
              </a:lnSpc>
              <a:buNone/>
            </a:pPr>
            <a:r>
              <a:rPr lang="en-US" sz="1800" dirty="0" smtClean="0">
                <a:solidFill>
                  <a:schemeClr val="tx2"/>
                </a:solidFill>
                <a:latin typeface="Arial" pitchFamily="34" charset="0"/>
                <a:cs typeface="Arial" pitchFamily="34" charset="0"/>
              </a:rPr>
              <a:t>A survey was sent out to gather user expectations from GSICS </a:t>
            </a:r>
          </a:p>
          <a:p>
            <a:pPr>
              <a:lnSpc>
                <a:spcPct val="150000"/>
              </a:lnSpc>
              <a:buNone/>
            </a:pPr>
            <a:r>
              <a:rPr lang="en-US" sz="1800" dirty="0" smtClean="0">
                <a:solidFill>
                  <a:schemeClr val="tx2"/>
                </a:solidFill>
                <a:latin typeface="Arial" pitchFamily="34" charset="0"/>
                <a:cs typeface="Arial" pitchFamily="34" charset="0"/>
              </a:rPr>
              <a:t>It can be accessed at </a:t>
            </a:r>
            <a:r>
              <a:rPr lang="en-US" sz="1800" dirty="0" smtClean="0">
                <a:solidFill>
                  <a:schemeClr val="tx2"/>
                </a:solidFill>
                <a:latin typeface="Arial" pitchFamily="34" charset="0"/>
                <a:cs typeface="Arial" pitchFamily="34" charset="0"/>
                <a:hlinkClick r:id="rId2"/>
              </a:rPr>
              <a:t>here</a:t>
            </a:r>
            <a:r>
              <a:rPr lang="en-US" sz="1800" dirty="0" smtClean="0">
                <a:solidFill>
                  <a:schemeClr val="tx2"/>
                </a:solidFill>
                <a:latin typeface="Arial" pitchFamily="34" charset="0"/>
                <a:cs typeface="Arial" pitchFamily="34" charset="0"/>
              </a:rPr>
              <a:t> and we present here feedback we received so far</a:t>
            </a:r>
          </a:p>
          <a:p>
            <a:pPr>
              <a:lnSpc>
                <a:spcPct val="150000"/>
              </a:lnSpc>
              <a:buNone/>
            </a:pPr>
            <a:r>
              <a:rPr lang="en-US" sz="1800" dirty="0" smtClean="0"/>
              <a:t>Proposed </a:t>
            </a:r>
            <a:r>
              <a:rPr lang="en-US" sz="1800" b="0" dirty="0" smtClean="0"/>
              <a:t> form for users to indicate their requirements for GSICS Corrections ( Tim </a:t>
            </a:r>
            <a:r>
              <a:rPr lang="en-US" sz="1800" b="0" dirty="0" err="1" smtClean="0"/>
              <a:t>Hewison</a:t>
            </a:r>
            <a:r>
              <a:rPr lang="en-US" sz="1800" b="0" dirty="0" smtClean="0"/>
              <a:t>)</a:t>
            </a:r>
            <a:endParaRPr lang="en-US" sz="1800" dirty="0" smtClean="0">
              <a:solidFill>
                <a:schemeClr val="tx2"/>
              </a:solidFill>
              <a:latin typeface="Arial" pitchFamily="34" charset="0"/>
              <a:cs typeface="Arial" pitchFamily="34" charset="0"/>
            </a:endParaRPr>
          </a:p>
          <a:p>
            <a:pPr>
              <a:lnSpc>
                <a:spcPct val="150000"/>
              </a:lnSpc>
              <a:buNone/>
            </a:pPr>
            <a:endParaRPr lang="en-US" sz="1800" dirty="0" smtClean="0">
              <a:solidFill>
                <a:schemeClr val="tx2"/>
              </a:solidFill>
              <a:latin typeface="Arial" pitchFamily="34" charset="0"/>
              <a:cs typeface="Arial" pitchFamily="34" charset="0"/>
            </a:endParaRPr>
          </a:p>
          <a:p>
            <a:pPr>
              <a:lnSpc>
                <a:spcPct val="150000"/>
              </a:lnSpc>
              <a:buNone/>
            </a:pPr>
            <a:endParaRPr lang="en-US" sz="1800" dirty="0" smtClean="0">
              <a:solidFill>
                <a:schemeClr val="tx2"/>
              </a:solidFill>
              <a:latin typeface="Arial" pitchFamily="34" charset="0"/>
              <a:cs typeface="Arial" pitchFamily="34" charset="0"/>
            </a:endParaRPr>
          </a:p>
          <a:p>
            <a:endParaRPr lang="en-US" dirty="0"/>
          </a:p>
        </p:txBody>
      </p:sp>
      <p:sp>
        <p:nvSpPr>
          <p:cNvPr id="4"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89100"/>
            <a:ext cx="8915400" cy="3713169"/>
          </a:xfrm>
        </p:spPr>
        <p:txBody>
          <a:bodyPr/>
          <a:lstStyle/>
          <a:p>
            <a:pPr>
              <a:buNone/>
            </a:pPr>
            <a:r>
              <a:rPr lang="en-US" sz="2200" dirty="0" smtClean="0"/>
              <a:t>SST retrieval – User need constant flow of (</a:t>
            </a:r>
            <a:r>
              <a:rPr lang="en-US" sz="2200" dirty="0" err="1" smtClean="0"/>
              <a:t>uncorr</a:t>
            </a:r>
            <a:r>
              <a:rPr lang="en-US" sz="2200" dirty="0" smtClean="0"/>
              <a:t>) TOA  Radiances along with GSICS correction Coefficients and Uncertainty. Also wants to experiment with the smoothing period to optimize performance (</a:t>
            </a:r>
            <a:r>
              <a:rPr lang="en-US" sz="2200" dirty="0" smtClean="0">
                <a:solidFill>
                  <a:srgbClr val="009900"/>
                </a:solidFill>
              </a:rPr>
              <a:t>GSICS products currently provide this flexibility).</a:t>
            </a:r>
            <a:r>
              <a:rPr lang="en-US" sz="2200" dirty="0" smtClean="0"/>
              <a:t> </a:t>
            </a:r>
          </a:p>
          <a:p>
            <a:pPr>
              <a:buNone/>
            </a:pPr>
            <a:r>
              <a:rPr lang="en-US" sz="2200" dirty="0" smtClean="0"/>
              <a:t>Cloud Height Retrieval. User needs TOA Radiances and RTM runs (initialized by GCM forecasts).  </a:t>
            </a:r>
          </a:p>
          <a:p>
            <a:pPr>
              <a:buNone/>
            </a:pPr>
            <a:r>
              <a:rPr lang="en-US" sz="2200" dirty="0" smtClean="0"/>
              <a:t>SRF Retrieval.  User needs GSICS correction Coefficients and TOA Radiances Uncertainty as well as intermediate collocated data (Hyper spectral radiances over the broad band)</a:t>
            </a:r>
          </a:p>
          <a:p>
            <a:pPr>
              <a:buNone/>
            </a:pPr>
            <a:r>
              <a:rPr lang="en-US" sz="2200" dirty="0" smtClean="0"/>
              <a:t>Climate Applications. User needs intermediate cross calibrations as well as re-calibrated coefficients (multi step corrections) and a reference for long term validation of the TOA measurements.</a:t>
            </a:r>
          </a:p>
          <a:p>
            <a:pPr marL="342900" lvl="3" indent="-342900">
              <a:buNone/>
            </a:pPr>
            <a:endParaRPr lang="en-US" dirty="0" smtClean="0"/>
          </a:p>
          <a:p>
            <a:pPr>
              <a:buNone/>
            </a:pPr>
            <a:endParaRPr lang="en-US" dirty="0" smtClean="0"/>
          </a:p>
          <a:p>
            <a:pPr>
              <a:buNone/>
            </a:pPr>
            <a:endParaRPr lang="en-US" dirty="0"/>
          </a:p>
        </p:txBody>
      </p:sp>
      <p:sp>
        <p:nvSpPr>
          <p:cNvPr id="4" name="TextBox 3"/>
          <p:cNvSpPr txBox="1"/>
          <p:nvPr/>
        </p:nvSpPr>
        <p:spPr>
          <a:xfrm>
            <a:off x="520700" y="1282700"/>
            <a:ext cx="44069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Application specific Requirements</a:t>
            </a:r>
            <a:endParaRPr lang="en-US" sz="1600" i="1" dirty="0">
              <a:solidFill>
                <a:schemeClr val="tx1"/>
              </a:solidFill>
            </a:endParaRPr>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User Requirements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562100" y="6273225"/>
            <a:ext cx="6680200" cy="584775"/>
          </a:xfrm>
          <a:prstGeom prst="rect">
            <a:avLst/>
          </a:prstGeom>
          <a:solidFill>
            <a:srgbClr val="C00000"/>
          </a:solidFill>
        </p:spPr>
        <p:txBody>
          <a:bodyPr wrap="square" rtlCol="0">
            <a:spAutoFit/>
          </a:bodyPr>
          <a:lstStyle/>
          <a:p>
            <a:r>
              <a:rPr lang="en-US" sz="1600" dirty="0" smtClean="0"/>
              <a:t>“Just the calibration coefficients are of no use”,</a:t>
            </a:r>
          </a:p>
          <a:p>
            <a:r>
              <a:rPr lang="en-US" sz="1600" dirty="0" smtClean="0"/>
              <a:t> need ancillary information to use them.</a:t>
            </a:r>
            <a:endParaRPr lang="en-US"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1600207"/>
            <a:ext cx="8915400" cy="2108194"/>
          </a:xfrm>
        </p:spPr>
        <p:txBody>
          <a:bodyPr/>
          <a:lstStyle/>
          <a:p>
            <a:r>
              <a:rPr lang="en-US" dirty="0" smtClean="0"/>
              <a:t>A clear path towards benefiting from using the product.</a:t>
            </a:r>
          </a:p>
          <a:p>
            <a:r>
              <a:rPr lang="en-US" dirty="0" smtClean="0"/>
              <a:t>Mature ATBD </a:t>
            </a:r>
          </a:p>
          <a:p>
            <a:r>
              <a:rPr lang="en-US" dirty="0" smtClean="0"/>
              <a:t>Product Related Docs and Publications (Perhaps WMO, WIGOS accepted) </a:t>
            </a:r>
          </a:p>
          <a:p>
            <a:r>
              <a:rPr lang="en-US" dirty="0" smtClean="0"/>
              <a:t>User Manual (information on Uncertainties and basic i/o) Easy to understand with examples.</a:t>
            </a:r>
          </a:p>
          <a:p>
            <a:r>
              <a:rPr lang="en-US" dirty="0" smtClean="0"/>
              <a:t>Uncorrected/Corrected  Radiances.</a:t>
            </a:r>
          </a:p>
          <a:p>
            <a:r>
              <a:rPr lang="en-US" dirty="0" smtClean="0"/>
              <a:t> Support from producer.</a:t>
            </a:r>
          </a:p>
          <a:p>
            <a:r>
              <a:rPr lang="en-US" dirty="0" smtClean="0"/>
              <a:t>Estimates of the GSICS references quality (Recent submission on IASI/AIRS) and Traceability documentation</a:t>
            </a:r>
            <a:r>
              <a:rPr lang="en-US" dirty="0" smtClean="0">
                <a:solidFill>
                  <a:srgbClr val="FF0000"/>
                </a:solidFill>
              </a:rPr>
              <a:t>.</a:t>
            </a:r>
          </a:p>
          <a:p>
            <a:endParaRPr lang="en-US" dirty="0" smtClean="0">
              <a:solidFill>
                <a:srgbClr val="FF0000"/>
              </a:solidFill>
            </a:endParaRPr>
          </a:p>
          <a:p>
            <a:pPr>
              <a:buNone/>
            </a:pPr>
            <a:endParaRPr lang="en-US" dirty="0" smtClean="0"/>
          </a:p>
          <a:p>
            <a:endParaRPr lang="en-US" dirty="0" smtClean="0"/>
          </a:p>
          <a:p>
            <a:pPr>
              <a:buNone/>
            </a:pPr>
            <a:endParaRPr lang="en-US" dirty="0" smtClean="0"/>
          </a:p>
        </p:txBody>
      </p:sp>
      <p:sp>
        <p:nvSpPr>
          <p:cNvPr id="5" name="TextBox 4"/>
          <p:cNvSpPr txBox="1"/>
          <p:nvPr/>
        </p:nvSpPr>
        <p:spPr>
          <a:xfrm>
            <a:off x="304800" y="1270000"/>
            <a:ext cx="337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Basic  User Requirements</a:t>
            </a:r>
            <a:endParaRPr lang="en-US" sz="1600" i="1" dirty="0">
              <a:solidFill>
                <a:schemeClr val="tx1"/>
              </a:solidFill>
            </a:endParaRPr>
          </a:p>
        </p:txBody>
      </p:sp>
      <p:sp>
        <p:nvSpPr>
          <p:cNvPr id="6" name="Content Placeholder 2"/>
          <p:cNvSpPr txBox="1">
            <a:spLocks/>
          </p:cNvSpPr>
          <p:nvPr/>
        </p:nvSpPr>
        <p:spPr bwMode="auto">
          <a:xfrm>
            <a:off x="596900" y="5791206"/>
            <a:ext cx="8915400" cy="1066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Products should be easy to use. ( We Score 3 out of 10)</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Radiance values with uncertainties.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089900" y="2032000"/>
            <a:ext cx="1663700" cy="369332"/>
          </a:xfrm>
          <a:prstGeom prst="rect">
            <a:avLst/>
          </a:prstGeom>
          <a:solidFill>
            <a:schemeClr val="bg1">
              <a:lumMod val="85000"/>
            </a:schemeClr>
          </a:solidFill>
        </p:spPr>
        <p:txBody>
          <a:bodyPr wrap="square" rtlCol="0">
            <a:spAutoFit/>
          </a:bodyPr>
          <a:lstStyle/>
          <a:p>
            <a:r>
              <a:rPr lang="en-US" dirty="0" smtClean="0">
                <a:solidFill>
                  <a:schemeClr val="tx1"/>
                </a:solidFill>
              </a:rPr>
              <a:t>Could be a part of GPPA submission</a:t>
            </a:r>
            <a:endParaRPr lang="en-US" dirty="0">
              <a:solidFill>
                <a:schemeClr val="tx1"/>
              </a:solidFill>
            </a:endParaRPr>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User Requirements- Using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Developments</a:t>
            </a:r>
            <a:endParaRPr lang="en-US" dirty="0"/>
          </a:p>
        </p:txBody>
      </p:sp>
      <p:sp>
        <p:nvSpPr>
          <p:cNvPr id="3" name="Content Placeholder 2"/>
          <p:cNvSpPr>
            <a:spLocks noGrp="1"/>
          </p:cNvSpPr>
          <p:nvPr>
            <p:ph idx="1"/>
          </p:nvPr>
        </p:nvSpPr>
        <p:spPr>
          <a:xfrm>
            <a:off x="482600" y="1231901"/>
            <a:ext cx="8915400" cy="4572000"/>
          </a:xfrm>
        </p:spPr>
        <p:txBody>
          <a:bodyPr/>
          <a:lstStyle/>
          <a:p>
            <a:pPr>
              <a:buNone/>
            </a:pPr>
            <a:r>
              <a:rPr lang="en-US" dirty="0" smtClean="0"/>
              <a:t>Climate and Weather communities have placed a need to  calibrate in-orbit instruments  to a higher level of precision and stability of the instrument. </a:t>
            </a:r>
          </a:p>
          <a:p>
            <a:pPr>
              <a:buNone/>
            </a:pPr>
            <a:endParaRPr lang="en-US" dirty="0" smtClean="0"/>
          </a:p>
          <a:p>
            <a:pPr>
              <a:buNone/>
            </a:pPr>
            <a:endParaRPr lang="en-US" dirty="0" smtClean="0"/>
          </a:p>
          <a:p>
            <a:pPr>
              <a:buNone/>
            </a:pPr>
            <a:r>
              <a:rPr lang="en-US" sz="1800" dirty="0" smtClean="0"/>
              <a:t>      Cross calibration of range of instruments in IR, VIS, UV and MW wave lengths with concurrently flying instruments, In-situ targets (DCC, Deserts) , Solar and Lunar targets, ray matching has given more opportunity to quantify and correct in-orbit biases.</a:t>
            </a:r>
          </a:p>
          <a:p>
            <a:pPr>
              <a:buNone/>
            </a:pPr>
            <a:endParaRPr lang="en-US" sz="1800" dirty="0" smtClean="0"/>
          </a:p>
          <a:p>
            <a:pPr>
              <a:buNone/>
            </a:pPr>
            <a:endParaRPr lang="en-US" dirty="0" smtClean="0"/>
          </a:p>
          <a:p>
            <a:pPr>
              <a:buNone/>
            </a:pPr>
            <a:r>
              <a:rPr lang="en-US" sz="1800" dirty="0" smtClean="0"/>
              <a:t>      Thresholds of climate accurate L1 measurements have increased to accuracy better than .1 K and stability better than 0.05K/decade </a:t>
            </a:r>
            <a:r>
              <a:rPr lang="en-US" dirty="0" smtClean="0"/>
              <a:t>. </a:t>
            </a:r>
            <a:endParaRPr lang="en-US" dirty="0"/>
          </a:p>
        </p:txBody>
      </p:sp>
      <p:sp>
        <p:nvSpPr>
          <p:cNvPr id="4" name="TextBox 3"/>
          <p:cNvSpPr txBox="1"/>
          <p:nvPr/>
        </p:nvSpPr>
        <p:spPr>
          <a:xfrm>
            <a:off x="419100" y="2603500"/>
            <a:ext cx="7721600" cy="584775"/>
          </a:xfrm>
          <a:prstGeom prst="rect">
            <a:avLst/>
          </a:prstGeom>
          <a:solidFill>
            <a:schemeClr val="bg1">
              <a:lumMod val="85000"/>
            </a:schemeClr>
          </a:solidFill>
        </p:spPr>
        <p:txBody>
          <a:bodyPr wrap="square" rtlCol="0">
            <a:spAutoFit/>
          </a:bodyPr>
          <a:lstStyle/>
          <a:p>
            <a:r>
              <a:rPr lang="en-US" sz="1600" dirty="0" smtClean="0">
                <a:solidFill>
                  <a:schemeClr val="tx1"/>
                </a:solidFill>
              </a:rPr>
              <a:t>New techniques of In-Orbit Calibration have given opportunity to better calibrate instrument</a:t>
            </a:r>
            <a:endParaRPr lang="en-US" sz="1600" i="1" dirty="0">
              <a:solidFill>
                <a:schemeClr val="tx1"/>
              </a:solidFill>
            </a:endParaRPr>
          </a:p>
        </p:txBody>
      </p:sp>
      <p:sp>
        <p:nvSpPr>
          <p:cNvPr id="5" name="TextBox 4"/>
          <p:cNvSpPr txBox="1"/>
          <p:nvPr/>
        </p:nvSpPr>
        <p:spPr>
          <a:xfrm>
            <a:off x="431800" y="4457700"/>
            <a:ext cx="591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of better accuracy and stability</a:t>
            </a:r>
            <a:endParaRPr lang="en-US" sz="1600" i="1" dirty="0">
              <a:solidFill>
                <a:schemeClr val="tx1"/>
              </a:solidFill>
            </a:endParaRPr>
          </a:p>
        </p:txBody>
      </p:sp>
      <p:sp>
        <p:nvSpPr>
          <p:cNvPr id="6" name="TextBox 5"/>
          <p:cNvSpPr txBox="1"/>
          <p:nvPr/>
        </p:nvSpPr>
        <p:spPr>
          <a:xfrm>
            <a:off x="1651000" y="6261100"/>
            <a:ext cx="6083300" cy="338554"/>
          </a:xfrm>
          <a:prstGeom prst="rect">
            <a:avLst/>
          </a:prstGeom>
          <a:solidFill>
            <a:srgbClr val="C00000"/>
          </a:solidFill>
        </p:spPr>
        <p:txBody>
          <a:bodyPr wrap="square" rtlCol="0">
            <a:spAutoFit/>
          </a:bodyPr>
          <a:lstStyle/>
          <a:p>
            <a:r>
              <a:rPr lang="en-US" sz="1600" dirty="0" smtClean="0"/>
              <a:t>Requirements of the calibration community are growing</a:t>
            </a:r>
            <a:endParaRPr lang="en-US" sz="1600" i="1" dirty="0"/>
          </a:p>
        </p:txBody>
      </p:sp>
      <p:sp>
        <p:nvSpPr>
          <p:cNvPr id="8" name="TextBox 7"/>
          <p:cNvSpPr txBox="1"/>
          <p:nvPr/>
        </p:nvSpPr>
        <p:spPr>
          <a:xfrm>
            <a:off x="482600" y="5702300"/>
            <a:ext cx="82550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to monitor instrument measurements at different times of the day</a:t>
            </a:r>
            <a:endParaRPr lang="en-US" sz="1600" i="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Strawman’s</a:t>
            </a:r>
            <a:r>
              <a:rPr lang="en-US" dirty="0" smtClean="0"/>
              <a:t> list – Who are the users of In-Orbit Cross Calibration monitoring</a:t>
            </a:r>
            <a:endParaRPr lang="en-US" dirty="0"/>
          </a:p>
        </p:txBody>
      </p:sp>
      <p:sp>
        <p:nvSpPr>
          <p:cNvPr id="3" name="Content Placeholder 2"/>
          <p:cNvSpPr>
            <a:spLocks noGrp="1"/>
          </p:cNvSpPr>
          <p:nvPr>
            <p:ph idx="1"/>
          </p:nvPr>
        </p:nvSpPr>
        <p:spPr>
          <a:xfrm>
            <a:off x="317500" y="1308107"/>
            <a:ext cx="8915400" cy="4076694"/>
          </a:xfrm>
        </p:spPr>
        <p:txBody>
          <a:bodyPr/>
          <a:lstStyle/>
          <a:p>
            <a:r>
              <a:rPr lang="en-US" dirty="0" smtClean="0"/>
              <a:t>The producers of cross calibration data are the first users of the cross calibration monitoring.</a:t>
            </a:r>
          </a:p>
          <a:p>
            <a:r>
              <a:rPr lang="en-US" dirty="0" smtClean="0"/>
              <a:t>The rest of the users are scattered in the community and mainly are the ones who need L1 radiances for applications that are sensitive to L1 radiance anomalies. Some examples are</a:t>
            </a:r>
          </a:p>
          <a:p>
            <a:pPr lvl="3"/>
            <a:r>
              <a:rPr lang="en-US" dirty="0" smtClean="0"/>
              <a:t>NRT, RAC Monitoring such as at GSICS</a:t>
            </a:r>
          </a:p>
          <a:p>
            <a:pPr lvl="3"/>
            <a:r>
              <a:rPr lang="en-US" dirty="0" smtClean="0"/>
              <a:t>Climate Users (FCDR, TCDR)</a:t>
            </a:r>
          </a:p>
          <a:p>
            <a:pPr lvl="3"/>
            <a:r>
              <a:rPr lang="en-US" dirty="0" smtClean="0"/>
              <a:t>Recalibration</a:t>
            </a:r>
          </a:p>
          <a:p>
            <a:pPr lvl="3"/>
            <a:r>
              <a:rPr lang="en-US" dirty="0" smtClean="0"/>
              <a:t>Downstream services</a:t>
            </a:r>
          </a:p>
          <a:p>
            <a:pPr lvl="4"/>
            <a:r>
              <a:rPr lang="en-US" dirty="0" smtClean="0"/>
              <a:t>SST Retrieval </a:t>
            </a:r>
          </a:p>
          <a:p>
            <a:pPr lvl="4"/>
            <a:r>
              <a:rPr lang="en-US" dirty="0" smtClean="0"/>
              <a:t>Cloud Height Retrieval</a:t>
            </a:r>
          </a:p>
          <a:p>
            <a:pPr lvl="4"/>
            <a:r>
              <a:rPr lang="en-US" dirty="0" smtClean="0"/>
              <a:t>SRF Retrieval</a:t>
            </a:r>
          </a:p>
          <a:p>
            <a:pPr lvl="4"/>
            <a:r>
              <a:rPr lang="en-US" dirty="0" smtClean="0"/>
              <a:t>Monsoon Studies (ITCZ Movement)</a:t>
            </a:r>
          </a:p>
          <a:p>
            <a:endParaRPr lang="en-US" dirty="0"/>
          </a:p>
        </p:txBody>
      </p:sp>
      <p:sp>
        <p:nvSpPr>
          <p:cNvPr id="4" name="TextBox 3"/>
          <p:cNvSpPr txBox="1"/>
          <p:nvPr/>
        </p:nvSpPr>
        <p:spPr>
          <a:xfrm>
            <a:off x="520700" y="6273225"/>
            <a:ext cx="8953500" cy="584775"/>
          </a:xfrm>
          <a:prstGeom prst="rect">
            <a:avLst/>
          </a:prstGeom>
          <a:solidFill>
            <a:srgbClr val="C00000"/>
          </a:solidFill>
        </p:spPr>
        <p:txBody>
          <a:bodyPr wrap="square" rtlCol="0">
            <a:spAutoFit/>
          </a:bodyPr>
          <a:lstStyle/>
          <a:p>
            <a:r>
              <a:rPr lang="en-US" sz="1600" dirty="0" smtClean="0"/>
              <a:t>List is growing and </a:t>
            </a:r>
          </a:p>
          <a:p>
            <a:r>
              <a:rPr lang="en-US" sz="1600" dirty="0" smtClean="0"/>
              <a:t>User Requirements depends on the purpose for which the L1 corrections are applied</a:t>
            </a:r>
            <a:endParaRPr lang="en-US" sz="1600" i="1" dirty="0"/>
          </a:p>
        </p:txBody>
      </p:sp>
      <p:pic>
        <p:nvPicPr>
          <p:cNvPr id="5" name="Picture 2"/>
          <p:cNvPicPr>
            <a:picLocks noChangeAspect="1" noChangeArrowheads="1"/>
          </p:cNvPicPr>
          <p:nvPr/>
        </p:nvPicPr>
        <p:blipFill>
          <a:blip r:embed="rId2" cstate="print"/>
          <a:srcRect/>
          <a:stretch>
            <a:fillRect/>
          </a:stretch>
        </p:blipFill>
        <p:spPr bwMode="auto">
          <a:xfrm>
            <a:off x="7255439" y="3220591"/>
            <a:ext cx="2434661" cy="263411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825500"/>
            <a:ext cx="9499600" cy="901701"/>
          </a:xfrm>
        </p:spPr>
        <p:txBody>
          <a:bodyPr/>
          <a:lstStyle/>
          <a:p>
            <a:pPr>
              <a:buNone/>
            </a:pP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t="6931"/>
          <a:stretch>
            <a:fillRect/>
          </a:stretch>
        </p:blipFill>
        <p:spPr bwMode="auto">
          <a:xfrm>
            <a:off x="381036" y="4907930"/>
            <a:ext cx="7708864" cy="1950070"/>
          </a:xfrm>
          <a:prstGeom prst="rect">
            <a:avLst/>
          </a:prstGeom>
          <a:noFill/>
          <a:ln w="9525">
            <a:noFill/>
            <a:miter lim="800000"/>
            <a:headEnd/>
            <a:tailEnd/>
          </a:ln>
        </p:spPr>
      </p:pic>
      <p:sp>
        <p:nvSpPr>
          <p:cNvPr id="7" name="Content Placeholder 2"/>
          <p:cNvSpPr txBox="1">
            <a:spLocks/>
          </p:cNvSpPr>
          <p:nvPr/>
        </p:nvSpPr>
        <p:spPr bwMode="auto">
          <a:xfrm>
            <a:off x="342900" y="863607"/>
            <a:ext cx="8915400" cy="3873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sng" strike="noStrike" kern="1200" cap="none" spc="0" normalizeH="0" baseline="0" noProof="0" dirty="0" smtClean="0">
                <a:ln>
                  <a:noFill/>
                </a:ln>
                <a:solidFill>
                  <a:srgbClr val="009900"/>
                </a:solidFill>
                <a:effectLst/>
                <a:uLnTx/>
                <a:uFillTx/>
                <a:latin typeface="+mn-lt"/>
                <a:ea typeface="+mn-ea"/>
                <a:cs typeface="+mn-cs"/>
              </a:rPr>
              <a:t>Categories of Questions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Intermediate Data and GEO Ring</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IR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VIS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MW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UV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Expectation from GSICS References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Climate</a:t>
            </a:r>
            <a:r>
              <a:rPr kumimoji="0" lang="en-US" sz="2400" i="0" u="none" strike="noStrike" kern="1200" cap="none" spc="0" normalizeH="0" noProof="0" dirty="0" smtClean="0">
                <a:ln>
                  <a:noFill/>
                </a:ln>
                <a:solidFill>
                  <a:schemeClr val="tx1"/>
                </a:solidFill>
                <a:effectLst/>
                <a:uLnTx/>
                <a:uFillTx/>
                <a:latin typeface="+mn-lt"/>
                <a:ea typeface="+mn-ea"/>
                <a:cs typeface="+mn-cs"/>
              </a:rPr>
              <a:t> Users ( added later)</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9900"/>
                </a:solidFill>
                <a:effectLst/>
                <a:uLnTx/>
                <a:uFillTx/>
                <a:latin typeface="+mn-lt"/>
                <a:ea typeface="+mn-ea"/>
                <a:cs typeface="+mn-cs"/>
              </a:rPr>
              <a:t>Response stats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noProof="0" dirty="0" smtClean="0"/>
              <a:t>User requirement survey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0" y="3187700"/>
            <a:ext cx="8915400" cy="954087"/>
          </a:xfrm>
        </p:spPr>
        <p:txBody>
          <a:bodyPr/>
          <a:lstStyle/>
          <a:p>
            <a:r>
              <a:rPr lang="en-US" dirty="0" smtClean="0"/>
              <a:t>Summary of responses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nvGraphicFramePr>
        <p:xfrm>
          <a:off x="571500" y="962660"/>
          <a:ext cx="8458200" cy="522224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4737100">
                  <a:extLst>
                    <a:ext uri="{9D8B030D-6E8A-4147-A177-3AD203B41FA5}">
                      <a16:colId xmlns:a16="http://schemas.microsoft.com/office/drawing/2014/main" val="20002"/>
                    </a:ext>
                  </a:extLst>
                </a:gridCol>
              </a:tblGrid>
              <a:tr h="353906">
                <a:tc>
                  <a:txBody>
                    <a:bodyPr/>
                    <a:lstStyle/>
                    <a:p>
                      <a:endParaRPr lang="en-US" dirty="0"/>
                    </a:p>
                  </a:txBody>
                  <a:tcPr/>
                </a:tc>
                <a:tc>
                  <a:txBody>
                    <a:bodyPr/>
                    <a:lstStyle/>
                    <a:p>
                      <a:r>
                        <a:rPr lang="en-US" dirty="0" smtClean="0"/>
                        <a:t>Reponses</a:t>
                      </a:r>
                      <a:endParaRPr lang="en-US" dirty="0"/>
                    </a:p>
                  </a:txBody>
                  <a:tcPr/>
                </a:tc>
                <a:tc>
                  <a:txBody>
                    <a:bodyPr/>
                    <a:lstStyle/>
                    <a:p>
                      <a:r>
                        <a:rPr lang="en-US" dirty="0" smtClean="0"/>
                        <a:t>Requirement</a:t>
                      </a:r>
                      <a:endParaRPr lang="en-US" dirty="0"/>
                    </a:p>
                  </a:txBody>
                  <a:tcPr/>
                </a:tc>
                <a:extLst>
                  <a:ext uri="{0D108BD9-81ED-4DB2-BD59-A6C34878D82A}">
                    <a16:rowId xmlns:a16="http://schemas.microsoft.com/office/drawing/2014/main" val="10000"/>
                  </a:ext>
                </a:extLst>
              </a:tr>
              <a:tr h="370840">
                <a:tc>
                  <a:txBody>
                    <a:bodyPr/>
                    <a:lstStyle/>
                    <a:p>
                      <a:r>
                        <a:rPr lang="en-US" dirty="0" smtClean="0"/>
                        <a:t>Do you need GSICS Intermediate Data</a:t>
                      </a:r>
                      <a:endParaRPr lang="en-US" dirty="0"/>
                    </a:p>
                  </a:txBody>
                  <a:tcPr/>
                </a:tc>
                <a:tc>
                  <a:txBody>
                    <a:bodyPr/>
                    <a:lstStyle/>
                    <a:p>
                      <a:r>
                        <a:rPr lang="en-US" dirty="0" smtClean="0"/>
                        <a:t>Yes (63%)</a:t>
                      </a:r>
                      <a:endParaRPr lang="en-US" dirty="0"/>
                    </a:p>
                  </a:txBody>
                  <a:tcPr/>
                </a:tc>
                <a:tc>
                  <a:txBody>
                    <a:bodyPr/>
                    <a:lstStyle/>
                    <a:p>
                      <a:r>
                        <a:rPr lang="en-US" dirty="0" smtClean="0"/>
                        <a:t>GEO-LEO, LEO-LEO, Moon  data</a:t>
                      </a:r>
                      <a:r>
                        <a:rPr lang="en-US" baseline="0" dirty="0" smtClean="0"/>
                        <a:t> needed</a:t>
                      </a:r>
                      <a:endParaRPr lang="en-US" dirty="0"/>
                    </a:p>
                  </a:txBody>
                  <a:tcPr/>
                </a:tc>
                <a:extLst>
                  <a:ext uri="{0D108BD9-81ED-4DB2-BD59-A6C34878D82A}">
                    <a16:rowId xmlns:a16="http://schemas.microsoft.com/office/drawing/2014/main" val="10001"/>
                  </a:ext>
                </a:extLst>
              </a:tr>
              <a:tr h="370840">
                <a:tc>
                  <a:txBody>
                    <a:bodyPr/>
                    <a:lstStyle/>
                    <a:p>
                      <a:r>
                        <a:rPr lang="en-US" dirty="0" smtClean="0"/>
                        <a:t>GEO Ring</a:t>
                      </a:r>
                      <a:endParaRPr lang="en-US" dirty="0"/>
                    </a:p>
                  </a:txBody>
                  <a:tcPr/>
                </a:tc>
                <a:tc>
                  <a:txBody>
                    <a:bodyPr/>
                    <a:lstStyle/>
                    <a:p>
                      <a:r>
                        <a:rPr lang="en-US" dirty="0" smtClean="0"/>
                        <a:t>Yes</a:t>
                      </a:r>
                      <a:endParaRPr lang="en-US" dirty="0"/>
                    </a:p>
                  </a:txBody>
                  <a:tcPr/>
                </a:tc>
                <a:tc>
                  <a:txBody>
                    <a:bodyPr/>
                    <a:lstStyle/>
                    <a:p>
                      <a:r>
                        <a:rPr lang="en-US" dirty="0" smtClean="0"/>
                        <a:t>Needed for global measurements</a:t>
                      </a:r>
                      <a:endParaRPr lang="en-US" dirty="0"/>
                    </a:p>
                  </a:txBody>
                  <a:tcPr/>
                </a:tc>
                <a:extLst>
                  <a:ext uri="{0D108BD9-81ED-4DB2-BD59-A6C34878D82A}">
                    <a16:rowId xmlns:a16="http://schemas.microsoft.com/office/drawing/2014/main" val="10002"/>
                  </a:ext>
                </a:extLst>
              </a:tr>
              <a:tr h="370840">
                <a:tc>
                  <a:txBody>
                    <a:bodyPr/>
                    <a:lstStyle/>
                    <a:p>
                      <a:r>
                        <a:rPr lang="en-US" dirty="0" smtClean="0"/>
                        <a:t>IR Products</a:t>
                      </a:r>
                      <a:endParaRPr lang="en-US" dirty="0"/>
                    </a:p>
                  </a:txBody>
                  <a:tcPr/>
                </a:tc>
                <a:tc>
                  <a:txBody>
                    <a:bodyPr/>
                    <a:lstStyle/>
                    <a:p>
                      <a:r>
                        <a:rPr lang="en-US" dirty="0" smtClean="0"/>
                        <a:t>Yes</a:t>
                      </a:r>
                      <a:endParaRPr lang="en-US" dirty="0"/>
                    </a:p>
                  </a:txBody>
                  <a:tcPr/>
                </a:tc>
                <a:tc>
                  <a:txBody>
                    <a:bodyPr/>
                    <a:lstStyle/>
                    <a:p>
                      <a:r>
                        <a:rPr lang="en-US" dirty="0" smtClean="0"/>
                        <a:t>Need Diurnal variation of bias and uncertainties</a:t>
                      </a:r>
                      <a:endParaRPr lang="en-US" dirty="0"/>
                    </a:p>
                  </a:txBody>
                  <a:tcPr/>
                </a:tc>
                <a:extLst>
                  <a:ext uri="{0D108BD9-81ED-4DB2-BD59-A6C34878D82A}">
                    <a16:rowId xmlns:a16="http://schemas.microsoft.com/office/drawing/2014/main" val="10003"/>
                  </a:ext>
                </a:extLst>
              </a:tr>
              <a:tr h="799254">
                <a:tc>
                  <a:txBody>
                    <a:bodyPr/>
                    <a:lstStyle/>
                    <a:p>
                      <a:r>
                        <a:rPr lang="en-US" dirty="0" smtClean="0"/>
                        <a:t>VIS Products</a:t>
                      </a:r>
                      <a:endParaRPr lang="en-US" dirty="0"/>
                    </a:p>
                  </a:txBody>
                  <a:tcPr/>
                </a:tc>
                <a:tc>
                  <a:txBody>
                    <a:bodyPr/>
                    <a:lstStyle/>
                    <a:p>
                      <a:r>
                        <a:rPr lang="en-US" dirty="0" smtClean="0"/>
                        <a:t>Yes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Frequently update calibration coefficients of each sensor</a:t>
                      </a:r>
                      <a:r>
                        <a:rPr lang="en-US" sz="1800" b="0" dirty="0" smtClean="0">
                          <a:solidFill>
                            <a:srgbClr val="FF0000"/>
                          </a:solidFill>
                        </a:rPr>
                        <a:t>. </a:t>
                      </a:r>
                      <a:r>
                        <a:rPr lang="en-US" sz="1800" b="0" dirty="0" smtClean="0">
                          <a:solidFill>
                            <a:schemeClr val="tx1"/>
                          </a:solidFill>
                        </a:rPr>
                        <a:t>Aqua MODIS</a:t>
                      </a:r>
                      <a:r>
                        <a:rPr lang="en-US" sz="1800" b="0" baseline="0" dirty="0" smtClean="0">
                          <a:solidFill>
                            <a:schemeClr val="tx1"/>
                          </a:solidFill>
                        </a:rPr>
                        <a:t> and VIIRS as reference</a:t>
                      </a:r>
                      <a:endParaRPr lang="en-US" sz="1800" b="0" dirty="0" smtClean="0">
                        <a:solidFill>
                          <a:schemeClr val="tx1"/>
                        </a:solidFill>
                      </a:endParaRPr>
                    </a:p>
                    <a:p>
                      <a:endParaRPr lang="en-US" dirty="0"/>
                    </a:p>
                  </a:txBody>
                  <a:tcPr/>
                </a:tc>
                <a:extLst>
                  <a:ext uri="{0D108BD9-81ED-4DB2-BD59-A6C34878D82A}">
                    <a16:rowId xmlns:a16="http://schemas.microsoft.com/office/drawing/2014/main" val="10004"/>
                  </a:ext>
                </a:extLst>
              </a:tr>
              <a:tr h="370840">
                <a:tc>
                  <a:txBody>
                    <a:bodyPr/>
                    <a:lstStyle/>
                    <a:p>
                      <a:r>
                        <a:rPr lang="en-US" dirty="0" smtClean="0"/>
                        <a:t>MW Products</a:t>
                      </a:r>
                      <a:endParaRPr lang="en-US" dirty="0"/>
                    </a:p>
                  </a:txBody>
                  <a:tcPr/>
                </a:tc>
                <a:tc>
                  <a:txBody>
                    <a:bodyPr/>
                    <a:lstStyle/>
                    <a:p>
                      <a:r>
                        <a:rPr lang="en-US" dirty="0" smtClean="0"/>
                        <a:t>Yes</a:t>
                      </a:r>
                      <a:endParaRPr lang="en-US" dirty="0"/>
                    </a:p>
                  </a:txBody>
                  <a:tcPr/>
                </a:tc>
                <a:tc>
                  <a:txBody>
                    <a:bodyPr/>
                    <a:lstStyle/>
                    <a:p>
                      <a:r>
                        <a:rPr lang="en-US" dirty="0" smtClean="0"/>
                        <a:t>Need corrected L1B on a global</a:t>
                      </a:r>
                      <a:r>
                        <a:rPr lang="en-US" baseline="0" dirty="0" smtClean="0"/>
                        <a:t> scale, more precise but can be less frequent</a:t>
                      </a:r>
                      <a:endParaRPr lang="en-US" dirty="0"/>
                    </a:p>
                  </a:txBody>
                  <a:tcPr/>
                </a:tc>
                <a:extLst>
                  <a:ext uri="{0D108BD9-81ED-4DB2-BD59-A6C34878D82A}">
                    <a16:rowId xmlns:a16="http://schemas.microsoft.com/office/drawing/2014/main" val="10005"/>
                  </a:ext>
                </a:extLst>
              </a:tr>
              <a:tr h="370840">
                <a:tc>
                  <a:txBody>
                    <a:bodyPr/>
                    <a:lstStyle/>
                    <a:p>
                      <a:r>
                        <a:rPr lang="en-US" dirty="0" smtClean="0"/>
                        <a:t>UV Products</a:t>
                      </a:r>
                      <a:endParaRPr lang="en-US" dirty="0"/>
                    </a:p>
                  </a:txBody>
                  <a:tcPr/>
                </a:tc>
                <a:tc>
                  <a:txBody>
                    <a:bodyPr/>
                    <a:lstStyle/>
                    <a:p>
                      <a:r>
                        <a:rPr lang="en-US" dirty="0" smtClean="0"/>
                        <a:t>Yes</a:t>
                      </a:r>
                      <a:endParaRPr lang="en-US" dirty="0"/>
                    </a:p>
                  </a:txBody>
                  <a:tcPr/>
                </a:tc>
                <a:tc>
                  <a:txBody>
                    <a:bodyPr/>
                    <a:lstStyle/>
                    <a:p>
                      <a:r>
                        <a:rPr lang="en-US" dirty="0" smtClean="0"/>
                        <a:t>In-orbit references</a:t>
                      </a:r>
                      <a:r>
                        <a:rPr lang="en-US" baseline="0" dirty="0" smtClean="0"/>
                        <a:t> are calibrated using </a:t>
                      </a:r>
                      <a:r>
                        <a:rPr lang="en-US" dirty="0" smtClean="0"/>
                        <a:t>Ground based products and other satellite products</a:t>
                      </a:r>
                      <a:endParaRPr lang="en-US" dirty="0"/>
                    </a:p>
                  </a:txBody>
                  <a:tcPr/>
                </a:tc>
                <a:extLst>
                  <a:ext uri="{0D108BD9-81ED-4DB2-BD59-A6C34878D82A}">
                    <a16:rowId xmlns:a16="http://schemas.microsoft.com/office/drawing/2014/main" val="10006"/>
                  </a:ext>
                </a:extLst>
              </a:tr>
              <a:tr h="370840">
                <a:tc>
                  <a:txBody>
                    <a:bodyPr/>
                    <a:lstStyle/>
                    <a:p>
                      <a:r>
                        <a:rPr lang="en-US" dirty="0" smtClean="0"/>
                        <a:t>Reference Instrument</a:t>
                      </a:r>
                      <a:endParaRPr lang="en-US" dirty="0"/>
                    </a:p>
                  </a:txBody>
                  <a:tcPr/>
                </a:tc>
                <a:tc>
                  <a:txBody>
                    <a:bodyPr/>
                    <a:lstStyle/>
                    <a:p>
                      <a:r>
                        <a:rPr lang="en-US" dirty="0" smtClean="0"/>
                        <a:t>Yes</a:t>
                      </a:r>
                      <a:endParaRPr lang="en-US" dirty="0"/>
                    </a:p>
                  </a:txBody>
                  <a:tcPr/>
                </a:tc>
                <a:tc>
                  <a:txBody>
                    <a:bodyPr/>
                    <a:lstStyle/>
                    <a:p>
                      <a:r>
                        <a:rPr lang="en-US" dirty="0" smtClean="0"/>
                        <a:t>Monitored instrument with high accuracy</a:t>
                      </a:r>
                      <a:r>
                        <a:rPr lang="en-US" baseline="0" dirty="0" smtClean="0"/>
                        <a:t> and stability  ( scan angle spectral and temporal)</a:t>
                      </a:r>
                      <a:endParaRPr lang="en-US" dirty="0"/>
                    </a:p>
                  </a:txBody>
                  <a:tcPr/>
                </a:tc>
                <a:extLst>
                  <a:ext uri="{0D108BD9-81ED-4DB2-BD59-A6C34878D82A}">
                    <a16:rowId xmlns:a16="http://schemas.microsoft.com/office/drawing/2014/main" val="10007"/>
                  </a:ext>
                </a:extLst>
              </a:tr>
              <a:tr h="370840">
                <a:tc>
                  <a:txBody>
                    <a:bodyPr/>
                    <a:lstStyle/>
                    <a:p>
                      <a:r>
                        <a:rPr lang="en-US" dirty="0" smtClean="0"/>
                        <a:t>Climate Users</a:t>
                      </a:r>
                      <a:endParaRPr lang="en-US" dirty="0"/>
                    </a:p>
                  </a:txBody>
                  <a:tcPr/>
                </a:tc>
                <a:tc>
                  <a:txBody>
                    <a:bodyPr/>
                    <a:lstStyle/>
                    <a:p>
                      <a:r>
                        <a:rPr lang="en-US" dirty="0" smtClean="0"/>
                        <a:t>Yes</a:t>
                      </a:r>
                      <a:endParaRPr lang="en-US" dirty="0"/>
                    </a:p>
                  </a:txBody>
                  <a:tcPr/>
                </a:tc>
                <a:tc>
                  <a:txBody>
                    <a:bodyPr/>
                    <a:lstStyle/>
                    <a:p>
                      <a:r>
                        <a:rPr lang="en-US" sz="1800" dirty="0" smtClean="0">
                          <a:solidFill>
                            <a:schemeClr val="tx1"/>
                          </a:solidFill>
                        </a:rPr>
                        <a:t>GSICS expertise , Algorithms and Deliverables can contribute towards meeting climate goals.</a:t>
                      </a:r>
                      <a:endParaRPr lang="en-US"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3200400" y="6581001"/>
            <a:ext cx="3378200" cy="276999"/>
          </a:xfrm>
          <a:prstGeom prst="rect">
            <a:avLst/>
          </a:prstGeom>
          <a:solidFill>
            <a:schemeClr val="tx1">
              <a:lumMod val="75000"/>
              <a:lumOff val="25000"/>
            </a:schemeClr>
          </a:solidFill>
        </p:spPr>
        <p:txBody>
          <a:bodyPr wrap="square" rtlCol="0">
            <a:spAutoFit/>
          </a:bodyPr>
          <a:lstStyle/>
          <a:p>
            <a:r>
              <a:rPr lang="en-US" sz="1200" dirty="0" smtClean="0"/>
              <a:t>Subgroups need to discuss the responses</a:t>
            </a:r>
            <a:r>
              <a:rPr lang="en-US" dirty="0" smtClean="0"/>
              <a:t>.</a:t>
            </a:r>
            <a:endParaRPr lang="en-US" dirty="0"/>
          </a:p>
        </p:txBody>
      </p:sp>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noProof="0" dirty="0" smtClean="0"/>
              <a:t>Summary of response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193422" y="783773"/>
            <a:ext cx="7475612" cy="24166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96686" y="3995086"/>
            <a:ext cx="8599714" cy="2862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911904"/>
            <a:ext cx="8522263" cy="268038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27352" y="3981450"/>
            <a:ext cx="74771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65404</TotalTime>
  <Words>3103</Words>
  <Application>Microsoft Office PowerPoint</Application>
  <PresentationFormat>A4 Paper (210x297 mm)</PresentationFormat>
  <Paragraphs>385</Paragraphs>
  <Slides>53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MS Mincho</vt:lpstr>
      <vt:lpstr>ＭＳ Ｐゴシック</vt:lpstr>
      <vt:lpstr>Arial</vt:lpstr>
      <vt:lpstr>Arial Black</vt:lpstr>
      <vt:lpstr>Calibri</vt:lpstr>
      <vt:lpstr>Helvetica</vt:lpstr>
      <vt:lpstr>Tahoma</vt:lpstr>
      <vt:lpstr>Times New Roman</vt:lpstr>
      <vt:lpstr>Office Theme</vt:lpstr>
      <vt:lpstr>GSICS User Requirements and Feedback </vt:lpstr>
      <vt:lpstr>PowerPoint Presentation</vt:lpstr>
      <vt:lpstr>PowerPoint Presentation</vt:lpstr>
      <vt:lpstr>PowerPoint Presentation</vt:lpstr>
      <vt:lpstr>PowerPoint Presentation</vt:lpstr>
      <vt:lpstr>PowerPoint Presentation</vt:lpstr>
      <vt:lpstr>Summary of responses </vt:lpstr>
      <vt:lpstr>PowerPoint Presentation</vt:lpstr>
      <vt:lpstr>PowerPoint Presentation</vt:lpstr>
      <vt:lpstr>PowerPoint Presentation</vt:lpstr>
      <vt:lpstr>PowerPoint Presentation</vt:lpstr>
      <vt:lpstr>PowerPoint Presentation</vt:lpstr>
      <vt:lpstr>Survey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GSICS Microwave Survey</vt:lpstr>
      <vt:lpstr>Survey Results 6 responses as of 20 Sept 2015</vt:lpstr>
      <vt:lpstr>Survey Results 6 responses as of 20 Sept 2015</vt:lpstr>
      <vt:lpstr>Summary</vt:lpstr>
      <vt:lpstr>PowerPoint Presentation</vt:lpstr>
      <vt:lpstr>PowerPoint Presentation</vt:lpstr>
      <vt:lpstr>PowerPoint Presentation</vt:lpstr>
      <vt:lpstr>PowerPoint Presentation</vt:lpstr>
      <vt:lpstr>Way Forward</vt:lpstr>
      <vt:lpstr>PowerPoint Presentation</vt:lpstr>
      <vt:lpstr>Requirements posted by friends WMO+CEOS+…</vt:lpstr>
      <vt:lpstr>PowerPoint Presentation</vt:lpstr>
      <vt:lpstr>FIDUCEO Fidelity and uncertainty in climate data records from Earth Observations</vt:lpstr>
      <vt:lpstr>FIDUCEO Document</vt:lpstr>
      <vt:lpstr>PowerPoint Presentation</vt:lpstr>
      <vt:lpstr>PowerPoint Presentation</vt:lpstr>
      <vt:lpstr>Infrared</vt:lpstr>
      <vt:lpstr>Microwave</vt:lpstr>
      <vt:lpstr>Specific  Sensors</vt:lpstr>
      <vt:lpstr>Pre-launch</vt:lpstr>
      <vt:lpstr>GPPA Maturity-Operational Phase</vt:lpstr>
      <vt:lpstr>PowerPoint Presentation</vt:lpstr>
      <vt:lpstr>Introduction</vt:lpstr>
      <vt:lpstr>PowerPoint Presentation</vt:lpstr>
      <vt:lpstr>PowerPoint Presentation</vt:lpstr>
      <vt:lpstr>New Developments</vt:lpstr>
      <vt:lpstr>Strawman’s list – Who are the users of In-Orbit Cross Calibration monitoring</vt:lpstr>
      <vt:lpstr>PowerPoint Presentation</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Manik Bali</cp:lastModifiedBy>
  <cp:revision>2681</cp:revision>
  <cp:lastPrinted>2006-03-06T14:11:17Z</cp:lastPrinted>
  <dcterms:created xsi:type="dcterms:W3CDTF">2010-09-10T00:53:07Z</dcterms:created>
  <dcterms:modified xsi:type="dcterms:W3CDTF">2017-03-21T18:11:05Z</dcterms:modified>
</cp:coreProperties>
</file>