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76" r:id="rId4"/>
    <p:sldId id="379" r:id="rId5"/>
    <p:sldId id="384" r:id="rId6"/>
    <p:sldId id="380" r:id="rId7"/>
    <p:sldId id="372" r:id="rId8"/>
    <p:sldId id="378" r:id="rId9"/>
    <p:sldId id="370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A8562B5A-808A-4666-887B-80915003915D}" type="datetimeFigureOut">
              <a:rPr lang="zh-CN" altLang="en-US"/>
            </a:fld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08CCC83A-F2BA-4E13-B18F-DB5D371C4E95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9075"/>
            <a:ext cx="2057400" cy="59769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9800" cy="59769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625" y="219075"/>
            <a:ext cx="8004175" cy="7651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50963"/>
            <a:ext cx="8229600" cy="484505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50963"/>
            <a:ext cx="4038600" cy="4845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50963"/>
            <a:ext cx="4038600" cy="4845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219075"/>
            <a:ext cx="8004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 </a:t>
            </a:r>
            <a:r>
              <a:rPr lang="zh-CN" altLang="ja-JP" smtClean="0"/>
              <a:t>单击此处编辑母版标题样式</a:t>
            </a:r>
            <a:endParaRPr lang="zh-CN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0963"/>
            <a:ext cx="82296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ja-JP" smtClean="0"/>
              <a:t>单击此处编辑母版文本样式</a:t>
            </a:r>
            <a:endParaRPr lang="zh-CN" altLang="ja-JP" smtClean="0"/>
          </a:p>
          <a:p>
            <a:pPr lvl="1"/>
            <a:r>
              <a:rPr lang="zh-CN" altLang="ja-JP" smtClean="0"/>
              <a:t>第二级</a:t>
            </a:r>
            <a:endParaRPr lang="zh-CN" altLang="ja-JP" smtClean="0"/>
          </a:p>
          <a:p>
            <a:pPr lvl="2"/>
            <a:r>
              <a:rPr lang="zh-CN" altLang="ja-JP" smtClean="0"/>
              <a:t>第三级</a:t>
            </a:r>
            <a:endParaRPr lang="zh-CN" altLang="ja-JP" smtClean="0"/>
          </a:p>
          <a:p>
            <a:pPr lvl="3"/>
            <a:r>
              <a:rPr lang="zh-CN" altLang="ja-JP" smtClean="0"/>
              <a:t>第四级</a:t>
            </a:r>
            <a:endParaRPr lang="zh-CN" altLang="ja-JP" smtClean="0"/>
          </a:p>
          <a:p>
            <a:pPr lvl="4"/>
            <a:r>
              <a:rPr lang="zh-CN" altLang="ja-JP" smtClean="0"/>
              <a:t>第五级</a:t>
            </a:r>
            <a:endParaRPr lang="zh-CN" altLang="ja-JP" smtClean="0"/>
          </a:p>
        </p:txBody>
      </p:sp>
      <p:sp>
        <p:nvSpPr>
          <p:cNvPr id="1028" name="Rectangle 4"/>
          <p:cNvSpPr>
            <a:spLocks noGrp="1" noChangeArrowheads="1"/>
          </p:cNvSpPr>
          <p:nvPr/>
        </p:nvSpPr>
        <p:spPr bwMode="auto">
          <a:xfrm>
            <a:off x="457200" y="6434138"/>
            <a:ext cx="2133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fld id="{D6AEEDB9-7809-4656-B514-3DC7EDBAE182}" type="datetime1">
              <a:rPr lang="zh-CN" altLang="en-US" sz="1400" smtClean="0"/>
            </a:fld>
            <a:endParaRPr lang="en-US" altLang="zh-CN" sz="1400" smtClean="0"/>
          </a:p>
        </p:txBody>
      </p:sp>
      <p:sp>
        <p:nvSpPr>
          <p:cNvPr id="1029" name="Rectangle 5"/>
          <p:cNvSpPr>
            <a:spLocks noGrp="1" noChangeArrowheads="1"/>
          </p:cNvSpPr>
          <p:nvPr/>
        </p:nvSpPr>
        <p:spPr bwMode="auto">
          <a:xfrm>
            <a:off x="3124200" y="6434138"/>
            <a:ext cx="2895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1400" smtClean="0"/>
          </a:p>
        </p:txBody>
      </p:sp>
      <p:sp>
        <p:nvSpPr>
          <p:cNvPr id="1030" name="Rectangle 6"/>
          <p:cNvSpPr>
            <a:spLocks noGrp="1" noChangeArrowheads="1"/>
          </p:cNvSpPr>
          <p:nvPr/>
        </p:nvSpPr>
        <p:spPr bwMode="auto">
          <a:xfrm>
            <a:off x="6553200" y="6434138"/>
            <a:ext cx="2133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fld id="{C9E72DCC-7A48-4A91-9EDB-A333EAAA1FA9}" type="slidenum">
              <a:rPr lang="zh-CN" altLang="en-US" sz="1400" smtClean="0"/>
            </a:fld>
            <a:endParaRPr lang="en-US" altLang="zh-CN" sz="1400" smtClean="0"/>
          </a:p>
        </p:txBody>
      </p:sp>
      <p:sp>
        <p:nvSpPr>
          <p:cNvPr id="1031" name="直接连接符 7"/>
          <p:cNvSpPr>
            <a:spLocks noChangeShapeType="1"/>
          </p:cNvSpPr>
          <p:nvPr/>
        </p:nvSpPr>
        <p:spPr bwMode="auto">
          <a:xfrm>
            <a:off x="71438" y="982663"/>
            <a:ext cx="7500937" cy="1587"/>
          </a:xfrm>
          <a:prstGeom prst="line">
            <a:avLst/>
          </a:prstGeom>
          <a:noFill/>
          <a:ln w="57150">
            <a:solidFill>
              <a:srgbClr val="5A35F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2" name="直接连接符 9"/>
          <p:cNvSpPr>
            <a:spLocks noChangeShapeType="1"/>
          </p:cNvSpPr>
          <p:nvPr/>
        </p:nvSpPr>
        <p:spPr bwMode="auto">
          <a:xfrm>
            <a:off x="857250" y="1054100"/>
            <a:ext cx="7500938" cy="1588"/>
          </a:xfrm>
          <a:prstGeom prst="line">
            <a:avLst/>
          </a:prstGeom>
          <a:noFill/>
          <a:ln w="57150">
            <a:solidFill>
              <a:srgbClr val="5A35F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33" name="Picture 7" descr="gsics300px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7000"/>
            <a:ext cx="1828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>
            <a:fillRect/>
          </a:stretch>
        </p:blipFill>
        <p:spPr bwMode="auto">
          <a:xfrm>
            <a:off x="0" y="127000"/>
            <a:ext cx="6826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gsics300px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828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>
            <a:fillRect/>
          </a:stretch>
        </p:blipFill>
        <p:spPr bwMode="auto">
          <a:xfrm>
            <a:off x="7461250" y="0"/>
            <a:ext cx="6826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0"/>
            <a:ext cx="887413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2132013"/>
            <a:ext cx="8856663" cy="1470025"/>
          </a:xfrm>
        </p:spPr>
        <p:txBody>
          <a:bodyPr/>
          <a:lstStyle/>
          <a:p>
            <a:pPr algn="ctr" eaLnBrk="1" hangingPunct="1"/>
            <a:b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</a:br>
            <a:r>
              <a:rPr lang="en-US" altLang="zh-CN" sz="2800" b="1" dirty="0" smtClean="0">
                <a:solidFill>
                  <a:schemeClr val="accent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CMA Preparation for 2</a:t>
            </a:r>
            <a:r>
              <a:rPr lang="en-US" altLang="zh-CN" sz="2800" b="1" baseline="30000" dirty="0" smtClean="0">
                <a:solidFill>
                  <a:schemeClr val="accent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nd</a:t>
            </a:r>
            <a:r>
              <a:rPr lang="en-US" altLang="zh-CN" sz="2800" b="1" dirty="0" smtClean="0">
                <a:solidFill>
                  <a:schemeClr val="accent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 Lunar Calibration Workshop</a:t>
            </a:r>
            <a:br>
              <a:rPr lang="zh-CN" altLang="en-US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</a:br>
            <a:endParaRPr lang="zh-CN" altLang="en-US" sz="2000" b="1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054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3205163" y="3722688"/>
            <a:ext cx="5761037" cy="1376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1800" b="1" i="1" dirty="0" err="1" smtClean="0">
                <a:ea typeface="楷体_GB2312"/>
                <a:cs typeface="楷体_GB2312"/>
                <a:sym typeface="Times New Roman" panose="02020603050405020304" pitchFamily="18" charset="0"/>
              </a:rPr>
              <a:t>Xiuqing</a:t>
            </a:r>
            <a:r>
              <a:rPr lang="en-US" altLang="zh-CN" sz="1800" b="1" i="1" dirty="0" smtClean="0">
                <a:ea typeface="楷体_GB2312"/>
                <a:cs typeface="楷体_GB2312"/>
                <a:sym typeface="Times New Roman" panose="02020603050405020304" pitchFamily="18" charset="0"/>
              </a:rPr>
              <a:t>(Scott) Hu,  </a:t>
            </a:r>
            <a:r>
              <a:rPr lang="en-US" altLang="zh-CN" sz="1800" b="1" i="1" u="sng" dirty="0" err="1" smtClean="0">
                <a:ea typeface="楷体_GB2312"/>
                <a:cs typeface="楷体_GB2312"/>
                <a:sym typeface="Times New Roman" panose="02020603050405020304" pitchFamily="18" charset="0"/>
              </a:rPr>
              <a:t>Lin Chen</a:t>
            </a:r>
            <a:endParaRPr lang="en-US" altLang="zh-CN" sz="1800" b="1" i="1" u="sng" dirty="0" err="1" smtClean="0">
              <a:ea typeface="楷体_GB2312"/>
              <a:cs typeface="楷体_GB2312"/>
              <a:sym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b="1" i="1" dirty="0" smtClean="0">
              <a:ea typeface="楷体_GB2312"/>
              <a:cs typeface="楷体_GB2312"/>
              <a:sym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National Satellite Meteorological Center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(NSMC)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 CMA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26, April, 2017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5" name="直接连接符 3"/>
          <p:cNvSpPr>
            <a:spLocks noChangeShapeType="1"/>
          </p:cNvSpPr>
          <p:nvPr/>
        </p:nvSpPr>
        <p:spPr bwMode="auto">
          <a:xfrm>
            <a:off x="642938" y="3214688"/>
            <a:ext cx="7500937" cy="1587"/>
          </a:xfrm>
          <a:prstGeom prst="line">
            <a:avLst/>
          </a:prstGeom>
          <a:noFill/>
          <a:ln w="57150">
            <a:solidFill>
              <a:srgbClr val="5A35F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6" name="直接连接符 4"/>
          <p:cNvSpPr>
            <a:spLocks noChangeShapeType="1"/>
          </p:cNvSpPr>
          <p:nvPr/>
        </p:nvSpPr>
        <p:spPr bwMode="auto">
          <a:xfrm>
            <a:off x="1428750" y="3286125"/>
            <a:ext cx="7500938" cy="1588"/>
          </a:xfrm>
          <a:prstGeom prst="line">
            <a:avLst/>
          </a:prstGeom>
          <a:noFill/>
          <a:ln w="57150">
            <a:solidFill>
              <a:srgbClr val="5A35F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5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7" descr="气象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138863"/>
            <a:ext cx="7191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 descr="卫星中心大楼图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29000"/>
            <a:ext cx="2103438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logopic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42025"/>
            <a:ext cx="892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7" descr="gsics300px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38863"/>
            <a:ext cx="1828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 smtClean="0">
                <a:sym typeface="+mn-ea"/>
              </a:rPr>
              <a:t>Place and </a:t>
            </a:r>
            <a:r>
              <a:rPr lang="en-US" altLang="zh-CN" sz="4400" dirty="0" smtClean="0"/>
              <a:t>Possible Date </a:t>
            </a:r>
            <a:endParaRPr lang="zh-CN" altLang="en-US" sz="4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680" y="1209675"/>
            <a:ext cx="8645525" cy="484505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Wingdings" panose="05000000000000000000" charset="0"/>
              <a:buChar char="u"/>
            </a:pPr>
            <a:r>
              <a:rPr lang="en-US" altLang="zh-CN" sz="2000" dirty="0" smtClean="0">
                <a:sym typeface="Arial" panose="020B0604020202020204" pitchFamily="34" charset="0"/>
              </a:rPr>
              <a:t>Local hoster:  </a:t>
            </a:r>
            <a:r>
              <a:rPr lang="en-US" altLang="zh-CN" sz="2000" dirty="0" smtClean="0">
                <a:sym typeface="+mn-ea"/>
              </a:rPr>
              <a:t>Xi’an Institute of Optics and Precision Mechanics of CAS (XIOPM)</a:t>
            </a:r>
            <a:endParaRPr lang="en-US" altLang="zh-CN" sz="2000" dirty="0" smtClean="0">
              <a:sym typeface="+mn-ea"/>
            </a:endParaRPr>
          </a:p>
          <a:p>
            <a:pPr eaLnBrk="1" hangingPunct="1">
              <a:lnSpc>
                <a:spcPct val="90000"/>
              </a:lnSpc>
              <a:buFont typeface="Wingdings" panose="05000000000000000000" charset="0"/>
              <a:buChar char="u"/>
            </a:pPr>
            <a:r>
              <a:rPr lang="en-US" altLang="zh-CN" sz="2000" dirty="0" smtClean="0">
                <a:sym typeface="+mn-ea"/>
              </a:rPr>
              <a:t>Place</a:t>
            </a:r>
            <a:r>
              <a:rPr lang="en-US" altLang="zh-CN" sz="2000" dirty="0" smtClean="0">
                <a:sym typeface="Arial" panose="020B0604020202020204" pitchFamily="34" charset="0"/>
              </a:rPr>
              <a:t>:  </a:t>
            </a:r>
            <a:r>
              <a:rPr lang="en-US" altLang="zh-CN" sz="2000" dirty="0" err="1" smtClean="0">
                <a:sym typeface="Arial" panose="020B0604020202020204" pitchFamily="34" charset="0"/>
              </a:rPr>
              <a:t>Xi an(fixed)</a:t>
            </a:r>
            <a:endParaRPr lang="en-US" altLang="zh-CN" sz="2000" dirty="0" smtClean="0">
              <a:sym typeface="Arial" panose="020B0604020202020204" pitchFamily="34" charset="0"/>
            </a:endParaRPr>
          </a:p>
          <a:p>
            <a:pPr marL="342900" lvl="1" indent="-342900" eaLnBrk="1" hangingPunct="1">
              <a:lnSpc>
                <a:spcPct val="90000"/>
              </a:lnSpc>
              <a:buFont typeface="Wingdings" panose="05000000000000000000" charset="0"/>
              <a:buChar char="u"/>
            </a:pPr>
            <a:r>
              <a:rPr lang="en-US" altLang="zh-CN" sz="20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Best Date:  last 10d of October -  first 10d of Nov.   10 Nov. to 20 Nov may be not suitable for CMA. </a:t>
            </a:r>
            <a:r>
              <a:rPr lang="en-US" altLang="zh-CN" sz="2000" b="1" dirty="0" smtClean="0">
                <a:solidFill>
                  <a:srgbClr val="FF0000"/>
                </a:solidFill>
                <a:sym typeface="Arial" panose="020B0604020202020204" pitchFamily="34" charset="0"/>
              </a:rPr>
              <a:t>(TBD) </a:t>
            </a:r>
            <a:endParaRPr lang="en-US" altLang="zh-CN" sz="2000" b="1" dirty="0" smtClean="0">
              <a:solidFill>
                <a:srgbClr val="FF0000"/>
              </a:solidFill>
              <a:sym typeface="Arial" panose="020B0604020202020204" pitchFamily="34" charset="0"/>
            </a:endParaRPr>
          </a:p>
          <a:p>
            <a:pPr marL="342900" lvl="1" indent="-342900" eaLnBrk="1" hangingPunct="1">
              <a:lnSpc>
                <a:spcPct val="90000"/>
              </a:lnSpc>
              <a:buFont typeface="Wingdings" panose="05000000000000000000" charset="0"/>
              <a:buChar char="u"/>
            </a:pPr>
            <a:r>
              <a:rPr lang="en-US" altLang="zh-CN" sz="2000" dirty="0" smtClean="0">
                <a:sym typeface="Arial" panose="020B0604020202020204" pitchFamily="34" charset="0"/>
              </a:rPr>
              <a:t>Flight: Direct flight from Beijing, Shanghai(about 3hours); </a:t>
            </a:r>
            <a:endParaRPr lang="en-US" altLang="zh-CN" sz="2000" dirty="0" smtClean="0">
              <a:sym typeface="Arial" panose="020B0604020202020204" pitchFamily="34" charset="0"/>
            </a:endParaRPr>
          </a:p>
          <a:p>
            <a:pPr marL="0" lvl="1" indent="0" eaLnBrk="1" hangingPunct="1">
              <a:lnSpc>
                <a:spcPct val="90000"/>
              </a:lnSpc>
              <a:buFont typeface="Wingdings" panose="05000000000000000000" charset="0"/>
              <a:buNone/>
            </a:pPr>
            <a:r>
              <a:rPr lang="en-US" altLang="zh-CN" sz="2000" dirty="0" smtClean="0">
                <a:sym typeface="Arial" panose="020B0604020202020204" pitchFamily="34" charset="0"/>
              </a:rPr>
              <a:t>      Xianyang International airport</a:t>
            </a:r>
            <a:endParaRPr lang="en-US" altLang="zh-CN" sz="2000" dirty="0" smtClean="0">
              <a:sym typeface="Arial" panose="020B0604020202020204" pitchFamily="34" charset="0"/>
            </a:endParaRPr>
          </a:p>
          <a:p>
            <a:pPr marL="342900" lvl="1" indent="-342900" eaLnBrk="1" hangingPunct="1">
              <a:lnSpc>
                <a:spcPct val="90000"/>
              </a:lnSpc>
              <a:buFont typeface="Wingdings" panose="05000000000000000000" charset="0"/>
              <a:buChar char="u"/>
            </a:pPr>
            <a:r>
              <a:rPr lang="en-US" altLang="zh-CN" sz="2000" dirty="0" smtClean="0">
                <a:sym typeface="Arial" panose="020B0604020202020204" pitchFamily="34" charset="0"/>
              </a:rPr>
              <a:t>Weather: it is cool but not cold  </a:t>
            </a:r>
            <a:endParaRPr lang="en-US" altLang="zh-CN" sz="2000" dirty="0" smtClean="0">
              <a:sym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2400" dirty="0" smtClean="0"/>
          </a:p>
          <a:p>
            <a:pPr eaLnBrk="1" hangingPunct="1">
              <a:lnSpc>
                <a:spcPct val="90000"/>
              </a:lnSpc>
            </a:pPr>
            <a:endParaRPr lang="zh-CN" altLang="en-US" sz="2400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270" y="3498215"/>
            <a:ext cx="475742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Where is Xi'an?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6565" y="1720850"/>
            <a:ext cx="8229600" cy="410527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089275" y="2447290"/>
            <a:ext cx="835025" cy="570230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477010" y="3923665"/>
            <a:ext cx="835025" cy="57023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154170" y="4662805"/>
            <a:ext cx="835025" cy="570230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Flight to Xi'an</a:t>
            </a:r>
            <a:endParaRPr lang="en-US" altLang="zh-CN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86815" y="1163955"/>
            <a:ext cx="5850890" cy="4845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0355" y="6049010"/>
            <a:ext cx="8609965" cy="64008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/>
              <a:t>No direct flight from Frankfurt to Xi'an. But only one transfer stop. </a:t>
            </a:r>
            <a:endParaRPr lang="en-US" altLang="zh-CN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FF0000"/>
                </a:solidFill>
              </a:rPr>
              <a:t>Dozens of flights from Beijing or Shanghai to Xi'an per day.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Weather of Xi an on Nov.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6072505" y="1398270"/>
            <a:ext cx="2935605" cy="64008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r>
              <a:rPr lang="en-US" altLang="zh-CN"/>
              <a:t>5</a:t>
            </a:r>
            <a:r>
              <a:rPr lang="zh-CN" altLang="zh-CN"/>
              <a:t>centigrade</a:t>
            </a:r>
            <a:r>
              <a:rPr lang="en-US" altLang="zh-CN"/>
              <a:t>- 15centigrade on</a:t>
            </a:r>
            <a:r>
              <a:rPr lang="zh-CN" altLang="zh-CN"/>
              <a:t> </a:t>
            </a:r>
            <a:r>
              <a:rPr lang="en-US" altLang="zh-CN"/>
              <a:t>the first 10 days of Nov.</a:t>
            </a:r>
            <a:endParaRPr lang="en-US" altLang="zh-CN"/>
          </a:p>
        </p:txBody>
      </p:sp>
      <p:pic>
        <p:nvPicPr>
          <p:cNvPr id="3" name="图片 2" descr="histGraphNormals"/>
          <p:cNvPicPr>
            <a:picLocks noChangeAspect="1"/>
          </p:cNvPicPr>
          <p:nvPr/>
        </p:nvPicPr>
        <p:blipFill>
          <a:blip r:embed="rId1"/>
          <a:srcRect b="35865"/>
          <a:stretch>
            <a:fillRect/>
          </a:stretch>
        </p:blipFill>
        <p:spPr>
          <a:xfrm>
            <a:off x="91440" y="1061085"/>
            <a:ext cx="5895340" cy="56711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 Overview of City Xi'an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Start point of Ancient Silk Road</a:t>
            </a:r>
            <a:endParaRPr lang="en-US" altLang="zh-CN" sz="2400" dirty="0" smtClean="0"/>
          </a:p>
          <a:p>
            <a:r>
              <a:rPr lang="en-US" altLang="zh-CN" sz="2400" dirty="0" smtClean="0"/>
              <a:t>New West Window of Chinese “One Belt, One Road”</a:t>
            </a:r>
            <a:endParaRPr lang="en-US" altLang="zh-CN" sz="2400" dirty="0" smtClean="0"/>
          </a:p>
          <a:p>
            <a:r>
              <a:rPr lang="en-US" altLang="zh-CN" sz="2400" dirty="0" smtClean="0"/>
              <a:t>Famous Tour city</a:t>
            </a:r>
            <a:endParaRPr lang="zh-CN" altLang="en-US" sz="2400" dirty="0"/>
          </a:p>
        </p:txBody>
      </p:sp>
      <p:sp>
        <p:nvSpPr>
          <p:cNvPr id="5" name="AutoShape 8" descr="“敦煌反弹琵琶”的图片搜索结果"/>
          <p:cNvSpPr>
            <a:spLocks noChangeAspect="1" noChangeArrowheads="1"/>
          </p:cNvSpPr>
          <p:nvPr/>
        </p:nvSpPr>
        <p:spPr bwMode="auto">
          <a:xfrm>
            <a:off x="155575" y="-2470468"/>
            <a:ext cx="39814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10" descr="“敦煌反弹琵琶”的图片搜索结果"/>
          <p:cNvSpPr>
            <a:spLocks noChangeAspect="1" noChangeArrowheads="1"/>
          </p:cNvSpPr>
          <p:nvPr/>
        </p:nvSpPr>
        <p:spPr bwMode="auto">
          <a:xfrm>
            <a:off x="307975" y="-2318068"/>
            <a:ext cx="39814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AutoShape 12" descr="“敦煌反弹琵琶”的图片搜索结果"/>
          <p:cNvSpPr>
            <a:spLocks noChangeAspect="1" noChangeArrowheads="1"/>
          </p:cNvSpPr>
          <p:nvPr/>
        </p:nvSpPr>
        <p:spPr bwMode="auto">
          <a:xfrm>
            <a:off x="460375" y="-2179638"/>
            <a:ext cx="39814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625" y="2863215"/>
            <a:ext cx="7613650" cy="3787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58253"/>
            <a:ext cx="8229600" cy="4845050"/>
          </a:xfrm>
        </p:spPr>
        <p:txBody>
          <a:bodyPr/>
          <a:p>
            <a:pPr marL="342900" lvl="1" indent="-342900" eaLnBrk="1" hangingPunct="1">
              <a:lnSpc>
                <a:spcPct val="90000"/>
              </a:lnSpc>
              <a:buFont typeface="Wingdings" panose="05000000000000000000" charset="0"/>
              <a:buChar char="u"/>
            </a:pPr>
            <a:r>
              <a:rPr lang="en-US" altLang="zh-CN" sz="3200" dirty="0" smtClean="0">
                <a:sym typeface="Arial" panose="020B0604020202020204" pitchFamily="34" charset="0"/>
              </a:rPr>
              <a:t>Tour Places :  </a:t>
            </a:r>
            <a:endParaRPr lang="en-US" altLang="zh-CN" sz="3200" dirty="0" smtClean="0">
              <a:sym typeface="Arial" panose="020B0604020202020204" pitchFamily="34" charset="0"/>
            </a:endParaRPr>
          </a:p>
          <a:p>
            <a:pPr marL="800100" lvl="2" indent="-342900" eaLnBrk="1" hangingPunct="1">
              <a:lnSpc>
                <a:spcPct val="90000"/>
              </a:lnSpc>
              <a:buFont typeface="Wingdings" panose="05000000000000000000" charset="0"/>
              <a:buChar char="u"/>
            </a:pPr>
            <a:r>
              <a:rPr lang="en-US" altLang="zh-CN" sz="2740" dirty="0" smtClean="0">
                <a:sym typeface="Arial" panose="020B0604020202020204" pitchFamily="34" charset="0"/>
              </a:rPr>
              <a:t>City Wall;  </a:t>
            </a:r>
            <a:endParaRPr lang="en-US" altLang="zh-CN" sz="2740" dirty="0" smtClean="0">
              <a:sym typeface="Arial" panose="020B0604020202020204" pitchFamily="34" charset="0"/>
            </a:endParaRPr>
          </a:p>
          <a:p>
            <a:pPr marL="800100" lvl="2" indent="-342900" eaLnBrk="1" hangingPunct="1">
              <a:lnSpc>
                <a:spcPct val="90000"/>
              </a:lnSpc>
              <a:buFont typeface="Wingdings" panose="05000000000000000000" charset="0"/>
              <a:buChar char="u"/>
            </a:pPr>
            <a:r>
              <a:rPr lang="en-US" altLang="zh-CN" sz="2740" dirty="0" smtClean="0">
                <a:sym typeface="Arial" panose="020B0604020202020204" pitchFamily="34" charset="0"/>
              </a:rPr>
              <a:t>Great Wild Goose Pagoda;</a:t>
            </a:r>
            <a:endParaRPr lang="en-US" altLang="zh-CN" sz="2740" dirty="0" smtClean="0">
              <a:sym typeface="Arial" panose="020B0604020202020204" pitchFamily="34" charset="0"/>
            </a:endParaRPr>
          </a:p>
          <a:p>
            <a:pPr marL="800100" lvl="2" indent="-342900" eaLnBrk="1" hangingPunct="1">
              <a:lnSpc>
                <a:spcPct val="90000"/>
              </a:lnSpc>
              <a:buFont typeface="Wingdings" panose="05000000000000000000" charset="0"/>
              <a:buChar char="u"/>
            </a:pPr>
            <a:r>
              <a:rPr lang="en-US" altLang="zh-CN" sz="2740" dirty="0" smtClean="0">
                <a:sym typeface="Arial" panose="020B0604020202020204" pitchFamily="34" charset="0"/>
              </a:rPr>
              <a:t>Museum of Emperor Qinshihuang's Tomb Figures of Soldiers and Horses;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" y="3866515"/>
            <a:ext cx="5059045" cy="27965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510" y="3867150"/>
            <a:ext cx="3975100" cy="27959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025" y="2786063"/>
            <a:ext cx="8185150" cy="706437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zh-C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endParaRPr lang="en-US" altLang="zh-CN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WPS 演示</Application>
  <PresentationFormat>全屏显示(4:3)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Arial Unicode MS</vt:lpstr>
      <vt:lpstr>楷体_GB2312</vt:lpstr>
      <vt:lpstr>Times New Roman</vt:lpstr>
      <vt:lpstr>微软雅黑</vt:lpstr>
      <vt:lpstr>Wingdings</vt:lpstr>
      <vt:lpstr>新宋体</vt:lpstr>
      <vt:lpstr>默认设计模板</vt:lpstr>
      <vt:lpstr> CMA Preparation for 2nd Lunar Calibration Workshop </vt:lpstr>
      <vt:lpstr>Place and Possible Date </vt:lpstr>
      <vt:lpstr> Where Xi'an it is?</vt:lpstr>
      <vt:lpstr>PowerPoint 演示文稿</vt:lpstr>
      <vt:lpstr>Weather of Xi an on Nov.</vt:lpstr>
      <vt:lpstr> Overview of City Xi'an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FY2E S-VISSR Reflective Solar Bands(RSBs) calibration by GIRO</dc:title>
  <dc:creator>lenovo</dc:creator>
  <cp:lastModifiedBy>ChenLin</cp:lastModifiedBy>
  <cp:revision>187</cp:revision>
  <dcterms:created xsi:type="dcterms:W3CDTF">2017-04-26T06:45:00Z</dcterms:created>
  <dcterms:modified xsi:type="dcterms:W3CDTF">2017-04-26T11:59:25Z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