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1"/>
  </p:notesMasterIdLst>
  <p:handoutMasterIdLst>
    <p:handoutMasterId r:id="rId22"/>
  </p:handoutMasterIdLst>
  <p:sldIdLst>
    <p:sldId id="589" r:id="rId2"/>
    <p:sldId id="708" r:id="rId3"/>
    <p:sldId id="720" r:id="rId4"/>
    <p:sldId id="709" r:id="rId5"/>
    <p:sldId id="703" r:id="rId6"/>
    <p:sldId id="704" r:id="rId7"/>
    <p:sldId id="706" r:id="rId8"/>
    <p:sldId id="707" r:id="rId9"/>
    <p:sldId id="715" r:id="rId10"/>
    <p:sldId id="710" r:id="rId11"/>
    <p:sldId id="713" r:id="rId12"/>
    <p:sldId id="714" r:id="rId13"/>
    <p:sldId id="716" r:id="rId14"/>
    <p:sldId id="717" r:id="rId15"/>
    <p:sldId id="718" r:id="rId16"/>
    <p:sldId id="719" r:id="rId17"/>
    <p:sldId id="722" r:id="rId18"/>
    <p:sldId id="723" r:id="rId19"/>
    <p:sldId id="676" r:id="rId20"/>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626">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4169">
          <p15:clr>
            <a:srgbClr val="A4A3A4"/>
          </p15:clr>
        </p15:guide>
        <p15:guide id="9" pos="4214">
          <p15:clr>
            <a:srgbClr val="A4A3A4"/>
          </p15:clr>
        </p15:guide>
        <p15:guide id="10" pos="196">
          <p15:clr>
            <a:srgbClr val="A4A3A4"/>
          </p15:clr>
        </p15:guide>
        <p15:guide id="11" pos="1552">
          <p15:clr>
            <a:srgbClr val="A4A3A4"/>
          </p15:clr>
        </p15:guide>
        <p15:guide id="12" pos="4879">
          <p15:clr>
            <a:srgbClr val="A4A3A4"/>
          </p15:clr>
        </p15:guide>
        <p15:guide id="13" pos="6113">
          <p15:clr>
            <a:srgbClr val="A4A3A4"/>
          </p15:clr>
        </p15:guide>
        <p15:guide id="14" pos="2799">
          <p15:clr>
            <a:srgbClr val="A4A3A4"/>
          </p15:clr>
        </p15:guide>
        <p15:guide id="15" pos="874">
          <p15:clr>
            <a:srgbClr val="A4A3A4"/>
          </p15:clr>
        </p15:guide>
      </p15:sldGuideLst>
    </p:ext>
    <p:ext uri="{2D200454-40CA-4A62-9FC3-DE9A4176ACB9}">
      <p15:notesGuideLst xmlns:p15="http://schemas.microsoft.com/office/powerpoint/2012/main" xmlns="">
        <p15:guide id="1" orient="horz" pos="4525">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Hewison" initials="RSP/TJ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FFFF00"/>
    <a:srgbClr val="FFCC00"/>
    <a:srgbClr val="000000"/>
    <a:srgbClr val="CB333B"/>
    <a:srgbClr val="00B5E2"/>
    <a:srgbClr val="00205B"/>
    <a:srgbClr val="FE5000"/>
    <a:srgbClr val="C5B9AC"/>
    <a:srgbClr val="FEDB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2" autoAdjust="0"/>
    <p:restoredTop sz="95309" autoAdjust="0"/>
  </p:normalViewPr>
  <p:slideViewPr>
    <p:cSldViewPr snapToGrid="0">
      <p:cViewPr>
        <p:scale>
          <a:sx n="80" d="100"/>
          <a:sy n="80" d="100"/>
        </p:scale>
        <p:origin x="-1818" y="-990"/>
      </p:cViewPr>
      <p:guideLst>
        <p:guide orient="horz" pos="626"/>
        <p:guide orient="horz" pos="1410"/>
        <p:guide orient="horz" pos="2715"/>
        <p:guide orient="horz" pos="2389"/>
        <p:guide orient="horz" pos="2064"/>
        <p:guide orient="horz" pos="1735"/>
        <p:guide orient="horz" pos="3369"/>
        <p:guide orient="horz" pos="4169"/>
        <p:guide pos="4214"/>
        <p:guide pos="196"/>
        <p:guide pos="1552"/>
        <p:guide pos="4879"/>
        <p:guide pos="6113"/>
        <p:guide pos="2799"/>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8"/>
    </p:cViewPr>
  </p:sorterViewPr>
  <p:notesViewPr>
    <p:cSldViewPr snapToGrid="0">
      <p:cViewPr varScale="1">
        <p:scale>
          <a:sx n="46" d="100"/>
          <a:sy n="46" d="100"/>
        </p:scale>
        <p:origin x="-3306" y="-132"/>
      </p:cViewPr>
      <p:guideLst>
        <p:guide orient="horz" pos="4525"/>
        <p:guide pos="3127"/>
      </p:guideLst>
    </p:cSldViewPr>
  </p:notesViewPr>
  <p:gridSpacing cx="184343675" cy="18434367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sw0642\user2\HewisonT\MY%20DOCUMENTS\GSICS\Analysis\DeltaCorrection_IASIB-A_for_TraceabilityReport_v2t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w0642\user2\HewisonT\MY%20DOCUMENTS\GSICS\Analysis\DeltaCorrection_IASIB-A_for_TraceabilityReport_v2m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w0642\user2\HewisonT\MY%20DOCUMENTS\GSICS\Analysis\DeltaCorrection_IASIB-A_for_TraceabilityReport_v2p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lineMarker"/>
        <c:ser>
          <c:idx val="0"/>
          <c:order val="0"/>
          <c:tx>
            <c:strRef>
              <c:f>MeanDD_flip!$A$2</c:f>
              <c:strCache>
                <c:ptCount val="1"/>
                <c:pt idx="0">
                  <c:v>IR13.3</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MeanDD_flip!$B$2:$L$2</c:f>
              <c:numCache>
                <c:formatCode>0.00</c:formatCode>
                <c:ptCount val="11"/>
                <c:pt idx="0">
                  <c:v>-0.3000000000000001</c:v>
                </c:pt>
                <c:pt idx="1">
                  <c:v>-0.24000000000000005</c:v>
                </c:pt>
                <c:pt idx="2">
                  <c:v>-0.19000000000000003</c:v>
                </c:pt>
                <c:pt idx="3">
                  <c:v>-0.15000000000000005</c:v>
                </c:pt>
                <c:pt idx="4">
                  <c:v>-0.12000000000000002</c:v>
                </c:pt>
                <c:pt idx="5">
                  <c:v>-9.0000000000000024E-2</c:v>
                </c:pt>
                <c:pt idx="6">
                  <c:v>-6.0000000000000019E-2</c:v>
                </c:pt>
                <c:pt idx="7">
                  <c:v>-4.0000000000000015E-2</c:v>
                </c:pt>
                <c:pt idx="8">
                  <c:v>-2.0000000000000007E-2</c:v>
                </c:pt>
                <c:pt idx="9">
                  <c:v>0</c:v>
                </c:pt>
                <c:pt idx="10">
                  <c:v>2.0000000000000007E-2</c:v>
                </c:pt>
              </c:numCache>
            </c:numRef>
          </c:yVal>
        </c:ser>
        <c:ser>
          <c:idx val="1"/>
          <c:order val="1"/>
          <c:tx>
            <c:strRef>
              <c:f>MeanDD_flip!$A$3</c:f>
              <c:strCache>
                <c:ptCount val="1"/>
                <c:pt idx="0">
                  <c:v>IR11.9</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MeanDD_flip!$B$3:$L$3</c:f>
              <c:numCache>
                <c:formatCode>0.00</c:formatCode>
                <c:ptCount val="11"/>
                <c:pt idx="0">
                  <c:v>-0.16000000000000003</c:v>
                </c:pt>
                <c:pt idx="1">
                  <c:v>-0.13</c:v>
                </c:pt>
                <c:pt idx="2">
                  <c:v>-0.11000000000000001</c:v>
                </c:pt>
                <c:pt idx="3">
                  <c:v>-9.0000000000000024E-2</c:v>
                </c:pt>
                <c:pt idx="4">
                  <c:v>-7.0000000000000021E-2</c:v>
                </c:pt>
                <c:pt idx="5">
                  <c:v>-6.0000000000000019E-2</c:v>
                </c:pt>
                <c:pt idx="6">
                  <c:v>-5.0000000000000017E-2</c:v>
                </c:pt>
                <c:pt idx="7">
                  <c:v>-4.0000000000000015E-2</c:v>
                </c:pt>
                <c:pt idx="8">
                  <c:v>-4.0000000000000015E-2</c:v>
                </c:pt>
                <c:pt idx="9">
                  <c:v>-3.0000000000000009E-2</c:v>
                </c:pt>
                <c:pt idx="10">
                  <c:v>-2.0000000000000007E-2</c:v>
                </c:pt>
              </c:numCache>
            </c:numRef>
          </c:yVal>
        </c:ser>
        <c:ser>
          <c:idx val="2"/>
          <c:order val="2"/>
          <c:tx>
            <c:strRef>
              <c:f>MeanDD_flip!$A$4</c:f>
              <c:strCache>
                <c:ptCount val="1"/>
                <c:pt idx="0">
                  <c:v>IR10.8</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MeanDD_flip!$B$4:$L$4</c:f>
              <c:numCache>
                <c:formatCode>0.00</c:formatCode>
                <c:ptCount val="11"/>
                <c:pt idx="0">
                  <c:v>-0.27</c:v>
                </c:pt>
                <c:pt idx="1">
                  <c:v>-0.21000000000000005</c:v>
                </c:pt>
                <c:pt idx="2">
                  <c:v>-0.16000000000000003</c:v>
                </c:pt>
                <c:pt idx="3">
                  <c:v>-0.13</c:v>
                </c:pt>
                <c:pt idx="4">
                  <c:v>-0.1</c:v>
                </c:pt>
                <c:pt idx="5">
                  <c:v>-8.0000000000000029E-2</c:v>
                </c:pt>
                <c:pt idx="6">
                  <c:v>-6.0000000000000019E-2</c:v>
                </c:pt>
                <c:pt idx="7">
                  <c:v>-5.0000000000000017E-2</c:v>
                </c:pt>
                <c:pt idx="8">
                  <c:v>-4.0000000000000015E-2</c:v>
                </c:pt>
                <c:pt idx="9">
                  <c:v>-3.0000000000000009E-2</c:v>
                </c:pt>
                <c:pt idx="10">
                  <c:v>-2.0000000000000007E-2</c:v>
                </c:pt>
              </c:numCache>
            </c:numRef>
          </c:yVal>
        </c:ser>
        <c:ser>
          <c:idx val="3"/>
          <c:order val="3"/>
          <c:tx>
            <c:strRef>
              <c:f>MeanDD_flip!$A$5</c:f>
              <c:strCache>
                <c:ptCount val="1"/>
                <c:pt idx="0">
                  <c:v> IR09.7</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MeanDD_flip!$B$5:$L$5</c:f>
              <c:numCache>
                <c:formatCode>0.00</c:formatCode>
                <c:ptCount val="11"/>
                <c:pt idx="0">
                  <c:v>-0.19000000000000003</c:v>
                </c:pt>
                <c:pt idx="1">
                  <c:v>-0.14000000000000001</c:v>
                </c:pt>
                <c:pt idx="2">
                  <c:v>-0.11000000000000001</c:v>
                </c:pt>
                <c:pt idx="3">
                  <c:v>-8.0000000000000029E-2</c:v>
                </c:pt>
                <c:pt idx="4">
                  <c:v>-6.0000000000000019E-2</c:v>
                </c:pt>
                <c:pt idx="5">
                  <c:v>-5.0000000000000017E-2</c:v>
                </c:pt>
                <c:pt idx="6">
                  <c:v>-4.0000000000000015E-2</c:v>
                </c:pt>
                <c:pt idx="7">
                  <c:v>-3.0000000000000009E-2</c:v>
                </c:pt>
                <c:pt idx="8">
                  <c:v>-2.0000000000000007E-2</c:v>
                </c:pt>
                <c:pt idx="9">
                  <c:v>-1.0000000000000004E-2</c:v>
                </c:pt>
                <c:pt idx="10">
                  <c:v>-1.0000000000000004E-2</c:v>
                </c:pt>
              </c:numCache>
            </c:numRef>
          </c:yVal>
        </c:ser>
        <c:ser>
          <c:idx val="4"/>
          <c:order val="4"/>
          <c:tx>
            <c:strRef>
              <c:f>MeanDD_flip!$A$6</c:f>
              <c:strCache>
                <c:ptCount val="1"/>
                <c:pt idx="0">
                  <c:v> IR08.7</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MeanDD_flip!$B$6:$L$6</c:f>
              <c:numCache>
                <c:formatCode>0.00</c:formatCode>
                <c:ptCount val="11"/>
                <c:pt idx="0">
                  <c:v>-9.0000000000000024E-2</c:v>
                </c:pt>
                <c:pt idx="1">
                  <c:v>-7.0000000000000021E-2</c:v>
                </c:pt>
                <c:pt idx="2">
                  <c:v>-5.0000000000000017E-2</c:v>
                </c:pt>
                <c:pt idx="3">
                  <c:v>-4.0000000000000015E-2</c:v>
                </c:pt>
                <c:pt idx="4">
                  <c:v>-3.0000000000000009E-2</c:v>
                </c:pt>
                <c:pt idx="5">
                  <c:v>-2.0000000000000007E-2</c:v>
                </c:pt>
                <c:pt idx="6">
                  <c:v>-1.0000000000000004E-2</c:v>
                </c:pt>
                <c:pt idx="7">
                  <c:v>-1.0000000000000004E-2</c:v>
                </c:pt>
                <c:pt idx="8">
                  <c:v>-1.0000000000000004E-2</c:v>
                </c:pt>
                <c:pt idx="9">
                  <c:v>0</c:v>
                </c:pt>
                <c:pt idx="10">
                  <c:v>0</c:v>
                </c:pt>
              </c:numCache>
            </c:numRef>
          </c:yVal>
        </c:ser>
        <c:ser>
          <c:idx val="5"/>
          <c:order val="5"/>
          <c:tx>
            <c:strRef>
              <c:f>MeanDD_flip!$A$7</c:f>
              <c:strCache>
                <c:ptCount val="1"/>
                <c:pt idx="0">
                  <c:v> IR07.4</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MeanDD_flip!$B$7:$L$7</c:f>
              <c:numCache>
                <c:formatCode>0.00</c:formatCode>
                <c:ptCount val="11"/>
                <c:pt idx="0">
                  <c:v>1.0000000000000004E-2</c:v>
                </c:pt>
                <c:pt idx="1">
                  <c:v>0</c:v>
                </c:pt>
                <c:pt idx="2">
                  <c:v>0</c:v>
                </c:pt>
                <c:pt idx="3">
                  <c:v>0</c:v>
                </c:pt>
                <c:pt idx="4">
                  <c:v>0</c:v>
                </c:pt>
                <c:pt idx="5">
                  <c:v>0</c:v>
                </c:pt>
                <c:pt idx="6">
                  <c:v>0</c:v>
                </c:pt>
                <c:pt idx="7">
                  <c:v>0</c:v>
                </c:pt>
                <c:pt idx="8">
                  <c:v>0</c:v>
                </c:pt>
                <c:pt idx="9">
                  <c:v>0</c:v>
                </c:pt>
                <c:pt idx="10">
                  <c:v>0</c:v>
                </c:pt>
              </c:numCache>
            </c:numRef>
          </c:yVal>
        </c:ser>
        <c:ser>
          <c:idx val="6"/>
          <c:order val="6"/>
          <c:tx>
            <c:strRef>
              <c:f>MeanDD_flip!$A$8</c:f>
              <c:strCache>
                <c:ptCount val="1"/>
                <c:pt idx="0">
                  <c:v> IR06.3</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MeanDD_flip!$B$8:$L$8</c:f>
              <c:numCache>
                <c:formatCode>0.00</c:formatCode>
                <c:ptCount val="11"/>
                <c:pt idx="0">
                  <c:v>-0.14000000000000001</c:v>
                </c:pt>
                <c:pt idx="1">
                  <c:v>-8.0000000000000029E-2</c:v>
                </c:pt>
                <c:pt idx="2">
                  <c:v>-5.0000000000000017E-2</c:v>
                </c:pt>
                <c:pt idx="3">
                  <c:v>-3.0000000000000009E-2</c:v>
                </c:pt>
                <c:pt idx="4">
                  <c:v>-1.0000000000000004E-2</c:v>
                </c:pt>
                <c:pt idx="5">
                  <c:v>0</c:v>
                </c:pt>
                <c:pt idx="6">
                  <c:v>1.0000000000000004E-2</c:v>
                </c:pt>
                <c:pt idx="7">
                  <c:v>1.0000000000000004E-2</c:v>
                </c:pt>
                <c:pt idx="8">
                  <c:v>2.0000000000000007E-2</c:v>
                </c:pt>
                <c:pt idx="9">
                  <c:v>2.0000000000000007E-2</c:v>
                </c:pt>
                <c:pt idx="10">
                  <c:v>3.0000000000000009E-2</c:v>
                </c:pt>
              </c:numCache>
            </c:numRef>
          </c:yVal>
        </c:ser>
        <c:ser>
          <c:idx val="7"/>
          <c:order val="7"/>
          <c:tx>
            <c:strRef>
              <c:f>MeanDD_flip!$A$9</c:f>
              <c:strCache>
                <c:ptCount val="1"/>
                <c:pt idx="0">
                  <c:v> IR03.9</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MeanDD_flip!$B$9:$L$9</c:f>
              <c:numCache>
                <c:formatCode>0.00</c:formatCode>
                <c:ptCount val="11"/>
                <c:pt idx="0">
                  <c:v>2.0000000000000007E-2</c:v>
                </c:pt>
                <c:pt idx="1">
                  <c:v>1.0000000000000004E-2</c:v>
                </c:pt>
                <c:pt idx="2">
                  <c:v>0</c:v>
                </c:pt>
                <c:pt idx="3">
                  <c:v>0</c:v>
                </c:pt>
                <c:pt idx="4">
                  <c:v>-1.0000000000000004E-2</c:v>
                </c:pt>
                <c:pt idx="5">
                  <c:v>-1.0000000000000004E-2</c:v>
                </c:pt>
                <c:pt idx="6">
                  <c:v>-1.0000000000000004E-2</c:v>
                </c:pt>
                <c:pt idx="7">
                  <c:v>-1.0000000000000004E-2</c:v>
                </c:pt>
                <c:pt idx="8">
                  <c:v>-1.0000000000000004E-2</c:v>
                </c:pt>
                <c:pt idx="9">
                  <c:v>-1.0000000000000004E-2</c:v>
                </c:pt>
                <c:pt idx="10">
                  <c:v>-1.0000000000000004E-2</c:v>
                </c:pt>
              </c:numCache>
            </c:numRef>
          </c:yVal>
        </c:ser>
        <c:axId val="149138432"/>
        <c:axId val="152317952"/>
      </c:scatterChart>
      <c:valAx>
        <c:axId val="149138432"/>
        <c:scaling>
          <c:orientation val="minMax"/>
          <c:max val="300"/>
          <c:min val="200"/>
        </c:scaling>
        <c:axPos val="b"/>
        <c:numFmt formatCode="General" sourceLinked="1"/>
        <c:tickLblPos val="nextTo"/>
        <c:crossAx val="152317952"/>
        <c:crosses val="autoZero"/>
        <c:crossBetween val="midCat"/>
      </c:valAx>
      <c:valAx>
        <c:axId val="152317952"/>
        <c:scaling>
          <c:orientation val="minMax"/>
        </c:scaling>
        <c:axPos val="l"/>
        <c:majorGridlines/>
        <c:numFmt formatCode="0.00" sourceLinked="1"/>
        <c:tickLblPos val="nextTo"/>
        <c:crossAx val="149138432"/>
        <c:crosses val="autoZero"/>
        <c:crossBetween val="midCat"/>
      </c:valAx>
    </c:plotArea>
    <c:legend>
      <c:legendPos val="r"/>
      <c:layout/>
    </c:legend>
    <c:plotVisOnly val="1"/>
  </c:chart>
  <c:spPr>
    <a:solidFill>
      <a:schemeClr val="bg1"/>
    </a:solidFill>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lineMarker"/>
        <c:ser>
          <c:idx val="0"/>
          <c:order val="0"/>
          <c:tx>
            <c:strRef>
              <c:f>MeanDD_flip!$A$2</c:f>
              <c:strCache>
                <c:ptCount val="1"/>
                <c:pt idx="0">
                  <c:v>IR13.3</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MeanDD_flip!$B$2:$L$2</c:f>
              <c:numCache>
                <c:formatCode>General</c:formatCode>
                <c:ptCount val="11"/>
                <c:pt idx="0">
                  <c:v>-0.18580000000000005</c:v>
                </c:pt>
                <c:pt idx="1">
                  <c:v>-0.17340000000000005</c:v>
                </c:pt>
                <c:pt idx="2">
                  <c:v>-0.15910000000000005</c:v>
                </c:pt>
                <c:pt idx="3">
                  <c:v>-0.1426</c:v>
                </c:pt>
                <c:pt idx="4">
                  <c:v>-0.12400000000000003</c:v>
                </c:pt>
                <c:pt idx="5">
                  <c:v>-0.1033</c:v>
                </c:pt>
                <c:pt idx="6">
                  <c:v>-8.050000000000003E-2</c:v>
                </c:pt>
                <c:pt idx="7">
                  <c:v>-5.5600000000000004E-2</c:v>
                </c:pt>
                <c:pt idx="8">
                  <c:v>-2.8500000000000001E-2</c:v>
                </c:pt>
                <c:pt idx="9">
                  <c:v>5.0000000000000023E-4</c:v>
                </c:pt>
                <c:pt idx="10">
                  <c:v>3.15E-2</c:v>
                </c:pt>
              </c:numCache>
            </c:numRef>
          </c:yVal>
        </c:ser>
        <c:ser>
          <c:idx val="1"/>
          <c:order val="1"/>
          <c:tx>
            <c:strRef>
              <c:f>MeanDD_flip!$A$3</c:f>
              <c:strCache>
                <c:ptCount val="1"/>
                <c:pt idx="0">
                  <c:v>IR11.9</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MeanDD_flip!$B$3:$L$3</c:f>
              <c:numCache>
                <c:formatCode>General</c:formatCode>
                <c:ptCount val="11"/>
                <c:pt idx="0">
                  <c:v>-8.2000000000000003E-2</c:v>
                </c:pt>
                <c:pt idx="1">
                  <c:v>-7.9800000000000024E-2</c:v>
                </c:pt>
                <c:pt idx="2">
                  <c:v>-7.7200000000000019E-2</c:v>
                </c:pt>
                <c:pt idx="3">
                  <c:v>-7.4200000000000002E-2</c:v>
                </c:pt>
                <c:pt idx="4">
                  <c:v>-7.0699999999999999E-2</c:v>
                </c:pt>
                <c:pt idx="5">
                  <c:v>-6.6699999999999995E-2</c:v>
                </c:pt>
                <c:pt idx="6">
                  <c:v>-6.2200000000000012E-2</c:v>
                </c:pt>
                <c:pt idx="7">
                  <c:v>-5.7300000000000011E-2</c:v>
                </c:pt>
                <c:pt idx="8">
                  <c:v>-5.1800000000000013E-2</c:v>
                </c:pt>
                <c:pt idx="9">
                  <c:v>-4.5800000000000014E-2</c:v>
                </c:pt>
                <c:pt idx="10">
                  <c:v>-3.9399999999999998E-2</c:v>
                </c:pt>
              </c:numCache>
            </c:numRef>
          </c:yVal>
        </c:ser>
        <c:ser>
          <c:idx val="2"/>
          <c:order val="2"/>
          <c:tx>
            <c:strRef>
              <c:f>MeanDD_flip!$A$4</c:f>
              <c:strCache>
                <c:ptCount val="1"/>
                <c:pt idx="0">
                  <c:v>IR10.8</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MeanDD_flip!$B$4:$L$4</c:f>
              <c:numCache>
                <c:formatCode>General</c:formatCode>
                <c:ptCount val="11"/>
                <c:pt idx="0">
                  <c:v>-0.10730000000000002</c:v>
                </c:pt>
                <c:pt idx="1">
                  <c:v>-0.10370000000000003</c:v>
                </c:pt>
                <c:pt idx="2">
                  <c:v>-9.9200000000000024E-2</c:v>
                </c:pt>
                <c:pt idx="3">
                  <c:v>-9.3900000000000067E-2</c:v>
                </c:pt>
                <c:pt idx="4">
                  <c:v>-8.7600000000000025E-2</c:v>
                </c:pt>
                <c:pt idx="5">
                  <c:v>-8.0300000000000024E-2</c:v>
                </c:pt>
                <c:pt idx="6">
                  <c:v>-7.1900000000000006E-2</c:v>
                </c:pt>
                <c:pt idx="7">
                  <c:v>-6.2400000000000018E-2</c:v>
                </c:pt>
                <c:pt idx="8">
                  <c:v>-5.1800000000000013E-2</c:v>
                </c:pt>
                <c:pt idx="9">
                  <c:v>-4.0000000000000015E-2</c:v>
                </c:pt>
                <c:pt idx="10">
                  <c:v>-2.7100000000000006E-2</c:v>
                </c:pt>
              </c:numCache>
            </c:numRef>
          </c:yVal>
        </c:ser>
        <c:ser>
          <c:idx val="3"/>
          <c:order val="3"/>
          <c:tx>
            <c:strRef>
              <c:f>MeanDD_flip!$A$5</c:f>
              <c:strCache>
                <c:ptCount val="1"/>
                <c:pt idx="0">
                  <c:v> IR09.7</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MeanDD_flip!$B$5:$L$5</c:f>
              <c:numCache>
                <c:formatCode>General</c:formatCode>
                <c:ptCount val="11"/>
                <c:pt idx="0">
                  <c:v>-5.3999999999999999E-2</c:v>
                </c:pt>
                <c:pt idx="1">
                  <c:v>-5.2299999999999999E-2</c:v>
                </c:pt>
                <c:pt idx="2">
                  <c:v>0.05</c:v>
                </c:pt>
                <c:pt idx="3">
                  <c:v>-4.7200000000000013E-2</c:v>
                </c:pt>
                <c:pt idx="4">
                  <c:v>-4.3700000000000003E-2</c:v>
                </c:pt>
                <c:pt idx="5">
                  <c:v>-3.960000000000001E-2</c:v>
                </c:pt>
                <c:pt idx="6">
                  <c:v>-3.4799999999999998E-2</c:v>
                </c:pt>
                <c:pt idx="7">
                  <c:v>-2.93E-2</c:v>
                </c:pt>
                <c:pt idx="8">
                  <c:v>-2.2900000000000007E-2</c:v>
                </c:pt>
                <c:pt idx="9">
                  <c:v>-1.5800000000000008E-2</c:v>
                </c:pt>
                <c:pt idx="10">
                  <c:v>-7.8000000000000022E-3</c:v>
                </c:pt>
              </c:numCache>
            </c:numRef>
          </c:yVal>
        </c:ser>
        <c:ser>
          <c:idx val="4"/>
          <c:order val="4"/>
          <c:tx>
            <c:strRef>
              <c:f>MeanDD_flip!$A$6</c:f>
              <c:strCache>
                <c:ptCount val="1"/>
                <c:pt idx="0">
                  <c:v> IR08.7</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MeanDD_flip!$B$6:$L$6</c:f>
              <c:numCache>
                <c:formatCode>General</c:formatCode>
                <c:ptCount val="11"/>
                <c:pt idx="0">
                  <c:v>-1.7800000000000003E-2</c:v>
                </c:pt>
                <c:pt idx="1">
                  <c:v>-1.72E-2</c:v>
                </c:pt>
                <c:pt idx="2">
                  <c:v>1.6500000000000008E-2</c:v>
                </c:pt>
                <c:pt idx="3">
                  <c:v>-1.5500000000000005E-2</c:v>
                </c:pt>
                <c:pt idx="4">
                  <c:v>-1.43E-2</c:v>
                </c:pt>
                <c:pt idx="5">
                  <c:v>-1.2800000000000004E-2</c:v>
                </c:pt>
                <c:pt idx="6">
                  <c:v>-1.0999999999999998E-2</c:v>
                </c:pt>
                <c:pt idx="7">
                  <c:v>-8.9000000000000069E-3</c:v>
                </c:pt>
                <c:pt idx="8">
                  <c:v>-6.5000000000000023E-3</c:v>
                </c:pt>
                <c:pt idx="9">
                  <c:v>-3.6000000000000012E-3</c:v>
                </c:pt>
                <c:pt idx="10">
                  <c:v>-4.0000000000000018E-4</c:v>
                </c:pt>
              </c:numCache>
            </c:numRef>
          </c:yVal>
        </c:ser>
        <c:ser>
          <c:idx val="5"/>
          <c:order val="5"/>
          <c:tx>
            <c:strRef>
              <c:f>MeanDD_flip!$A$7</c:f>
              <c:strCache>
                <c:ptCount val="1"/>
                <c:pt idx="0">
                  <c:v> IR07.4</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MeanDD_flip!$B$7:$L$7</c:f>
              <c:numCache>
                <c:formatCode>General</c:formatCode>
                <c:ptCount val="11"/>
                <c:pt idx="0">
                  <c:v>5.0000000000000023E-4</c:v>
                </c:pt>
                <c:pt idx="1">
                  <c:v>5.0000000000000023E-4</c:v>
                </c:pt>
                <c:pt idx="2">
                  <c:v>6.0000000000000027E-4</c:v>
                </c:pt>
                <c:pt idx="3">
                  <c:v>6.0000000000000027E-4</c:v>
                </c:pt>
                <c:pt idx="4">
                  <c:v>7.0000000000000021E-4</c:v>
                </c:pt>
                <c:pt idx="5">
                  <c:v>8.0000000000000036E-4</c:v>
                </c:pt>
                <c:pt idx="6">
                  <c:v>9.0000000000000052E-4</c:v>
                </c:pt>
                <c:pt idx="7">
                  <c:v>1.1000000000000005E-3</c:v>
                </c:pt>
                <c:pt idx="8">
                  <c:v>1.1999999999999999E-3</c:v>
                </c:pt>
                <c:pt idx="9">
                  <c:v>1.4000000000000004E-3</c:v>
                </c:pt>
                <c:pt idx="10">
                  <c:v>1.7000000000000003E-3</c:v>
                </c:pt>
              </c:numCache>
            </c:numRef>
          </c:yVal>
        </c:ser>
        <c:ser>
          <c:idx val="6"/>
          <c:order val="6"/>
          <c:tx>
            <c:strRef>
              <c:f>MeanDD_flip!$A$8</c:f>
              <c:strCache>
                <c:ptCount val="1"/>
                <c:pt idx="0">
                  <c:v> IR06.3</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MeanDD_flip!$B$8:$L$8</c:f>
              <c:numCache>
                <c:formatCode>General</c:formatCode>
                <c:ptCount val="11"/>
                <c:pt idx="0">
                  <c:v>-4.1999999999999997E-3</c:v>
                </c:pt>
                <c:pt idx="1">
                  <c:v>-3.9000000000000011E-3</c:v>
                </c:pt>
                <c:pt idx="2">
                  <c:v>3.4000000000000007E-3</c:v>
                </c:pt>
                <c:pt idx="3">
                  <c:v>-2.5999999999999999E-3</c:v>
                </c:pt>
                <c:pt idx="4">
                  <c:v>-1.5000000000000005E-3</c:v>
                </c:pt>
                <c:pt idx="5">
                  <c:v>0</c:v>
                </c:pt>
                <c:pt idx="6">
                  <c:v>1.9000000000000009E-3</c:v>
                </c:pt>
                <c:pt idx="7">
                  <c:v>4.400000000000002E-3</c:v>
                </c:pt>
                <c:pt idx="8">
                  <c:v>7.700000000000002E-3</c:v>
                </c:pt>
                <c:pt idx="9">
                  <c:v>1.1700000000000006E-2</c:v>
                </c:pt>
                <c:pt idx="10">
                  <c:v>1.6500000000000008E-2</c:v>
                </c:pt>
              </c:numCache>
            </c:numRef>
          </c:yVal>
        </c:ser>
        <c:ser>
          <c:idx val="7"/>
          <c:order val="7"/>
          <c:tx>
            <c:strRef>
              <c:f>MeanDD_flip!$A$9</c:f>
              <c:strCache>
                <c:ptCount val="1"/>
                <c:pt idx="0">
                  <c:v> IR03.9</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MeanDD_flip!$B$9:$L$9</c:f>
              <c:numCache>
                <c:formatCode>General</c:formatCode>
                <c:ptCount val="11"/>
                <c:pt idx="0">
                  <c:v>0</c:v>
                </c:pt>
                <c:pt idx="1">
                  <c:v>0</c:v>
                </c:pt>
                <c:pt idx="2">
                  <c:v>0</c:v>
                </c:pt>
                <c:pt idx="3">
                  <c:v>0</c:v>
                </c:pt>
                <c:pt idx="4">
                  <c:v>0</c:v>
                </c:pt>
                <c:pt idx="5">
                  <c:v>0</c:v>
                </c:pt>
                <c:pt idx="6">
                  <c:v>-1.0000000000000005E-4</c:v>
                </c:pt>
                <c:pt idx="7">
                  <c:v>-1.0000000000000005E-4</c:v>
                </c:pt>
                <c:pt idx="8">
                  <c:v>-2.0000000000000009E-4</c:v>
                </c:pt>
                <c:pt idx="9">
                  <c:v>-3.0000000000000014E-4</c:v>
                </c:pt>
                <c:pt idx="10">
                  <c:v>-5.0000000000000023E-4</c:v>
                </c:pt>
              </c:numCache>
            </c:numRef>
          </c:yVal>
        </c:ser>
        <c:axId val="159571328"/>
        <c:axId val="190047360"/>
      </c:scatterChart>
      <c:valAx>
        <c:axId val="159571328"/>
        <c:scaling>
          <c:orientation val="minMax"/>
          <c:max val="300"/>
          <c:min val="200"/>
        </c:scaling>
        <c:axPos val="b"/>
        <c:numFmt formatCode="General" sourceLinked="1"/>
        <c:tickLblPos val="nextTo"/>
        <c:crossAx val="190047360"/>
        <c:crosses val="autoZero"/>
        <c:crossBetween val="midCat"/>
      </c:valAx>
      <c:valAx>
        <c:axId val="190047360"/>
        <c:scaling>
          <c:orientation val="minMax"/>
        </c:scaling>
        <c:axPos val="l"/>
        <c:majorGridlines/>
        <c:numFmt formatCode="General" sourceLinked="1"/>
        <c:tickLblPos val="nextTo"/>
        <c:crossAx val="159571328"/>
        <c:crosses val="autoZero"/>
        <c:crossBetween val="midCat"/>
      </c:valAx>
    </c:plotArea>
    <c:legend>
      <c:legendPos val="r"/>
      <c:layout/>
    </c:legend>
    <c:plotVisOnly val="1"/>
  </c:chart>
  <c:spPr>
    <a:solidFill>
      <a:schemeClr val="bg1"/>
    </a:solidFill>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tx>
            <c:strRef>
              <c:f>MeanDD_flip!$A$2</c:f>
              <c:strCache>
                <c:ptCount val="1"/>
                <c:pt idx="0">
                  <c:v>IR13.3</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MeanDD_flip!$B$2:$L$2</c:f>
              <c:numCache>
                <c:formatCode>General</c:formatCode>
                <c:ptCount val="11"/>
                <c:pt idx="0">
                  <c:v>-0.81</c:v>
                </c:pt>
                <c:pt idx="1">
                  <c:v>-0.59</c:v>
                </c:pt>
                <c:pt idx="2">
                  <c:v>-0.4300000000000001</c:v>
                </c:pt>
                <c:pt idx="3">
                  <c:v>-0.31000000000000011</c:v>
                </c:pt>
                <c:pt idx="4">
                  <c:v>-0.22</c:v>
                </c:pt>
                <c:pt idx="5">
                  <c:v>-0.15000000000000005</c:v>
                </c:pt>
                <c:pt idx="6">
                  <c:v>-0.1</c:v>
                </c:pt>
                <c:pt idx="7">
                  <c:v>-6.0000000000000019E-2</c:v>
                </c:pt>
                <c:pt idx="8">
                  <c:v>-3.0000000000000002E-2</c:v>
                </c:pt>
                <c:pt idx="9">
                  <c:v>0</c:v>
                </c:pt>
                <c:pt idx="10">
                  <c:v>2.0000000000000007E-2</c:v>
                </c:pt>
              </c:numCache>
            </c:numRef>
          </c:yVal>
        </c:ser>
        <c:ser>
          <c:idx val="1"/>
          <c:order val="1"/>
          <c:tx>
            <c:strRef>
              <c:f>MeanDD_flip!$A$3</c:f>
              <c:strCache>
                <c:ptCount val="1"/>
                <c:pt idx="0">
                  <c:v>IR11.9</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MeanDD_flip!$B$3:$L$3</c:f>
              <c:numCache>
                <c:formatCode>General</c:formatCode>
                <c:ptCount val="11"/>
                <c:pt idx="0">
                  <c:v>-0.48000000000000009</c:v>
                </c:pt>
                <c:pt idx="1">
                  <c:v>-0.35000000000000009</c:v>
                </c:pt>
                <c:pt idx="2">
                  <c:v>-0.26</c:v>
                </c:pt>
                <c:pt idx="3">
                  <c:v>-0.2</c:v>
                </c:pt>
                <c:pt idx="4">
                  <c:v>-0.15000000000000005</c:v>
                </c:pt>
                <c:pt idx="5">
                  <c:v>-0.12000000000000002</c:v>
                </c:pt>
                <c:pt idx="6">
                  <c:v>-9.0000000000000024E-2</c:v>
                </c:pt>
                <c:pt idx="7">
                  <c:v>-7.0000000000000021E-2</c:v>
                </c:pt>
                <c:pt idx="8">
                  <c:v>-0.05</c:v>
                </c:pt>
                <c:pt idx="9">
                  <c:v>-4.0000000000000015E-2</c:v>
                </c:pt>
                <c:pt idx="10">
                  <c:v>-3.0000000000000002E-2</c:v>
                </c:pt>
              </c:numCache>
            </c:numRef>
          </c:yVal>
        </c:ser>
        <c:ser>
          <c:idx val="2"/>
          <c:order val="2"/>
          <c:tx>
            <c:strRef>
              <c:f>MeanDD_flip!$A$4</c:f>
              <c:strCache>
                <c:ptCount val="1"/>
                <c:pt idx="0">
                  <c:v>IR10.8</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MeanDD_flip!$B$4:$L$4</c:f>
              <c:numCache>
                <c:formatCode>General</c:formatCode>
                <c:ptCount val="11"/>
                <c:pt idx="0">
                  <c:v>-0.89</c:v>
                </c:pt>
                <c:pt idx="1">
                  <c:v>-0.63000000000000023</c:v>
                </c:pt>
                <c:pt idx="2">
                  <c:v>-0.45</c:v>
                </c:pt>
                <c:pt idx="3">
                  <c:v>-0.33000000000000013</c:v>
                </c:pt>
                <c:pt idx="4">
                  <c:v>-0.24000000000000005</c:v>
                </c:pt>
                <c:pt idx="5">
                  <c:v>-0.18000000000000005</c:v>
                </c:pt>
                <c:pt idx="6">
                  <c:v>-0.13</c:v>
                </c:pt>
                <c:pt idx="7">
                  <c:v>-9.0000000000000024E-2</c:v>
                </c:pt>
                <c:pt idx="8">
                  <c:v>-6.0000000000000019E-2</c:v>
                </c:pt>
                <c:pt idx="9">
                  <c:v>-4.0000000000000015E-2</c:v>
                </c:pt>
                <c:pt idx="10">
                  <c:v>-2.0000000000000007E-2</c:v>
                </c:pt>
              </c:numCache>
            </c:numRef>
          </c:yVal>
        </c:ser>
        <c:ser>
          <c:idx val="3"/>
          <c:order val="3"/>
          <c:tx>
            <c:strRef>
              <c:f>MeanDD_flip!$A$5</c:f>
              <c:strCache>
                <c:ptCount val="1"/>
                <c:pt idx="0">
                  <c:v> IR09.7</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MeanDD_flip!$B$5:$L$5</c:f>
              <c:numCache>
                <c:formatCode>General</c:formatCode>
                <c:ptCount val="11"/>
                <c:pt idx="0">
                  <c:v>-0.70000000000000018</c:v>
                </c:pt>
                <c:pt idx="1">
                  <c:v>-0.47000000000000008</c:v>
                </c:pt>
                <c:pt idx="2">
                  <c:v>-0.33000000000000013</c:v>
                </c:pt>
                <c:pt idx="3">
                  <c:v>-0.23</c:v>
                </c:pt>
                <c:pt idx="4">
                  <c:v>-0.16</c:v>
                </c:pt>
                <c:pt idx="5">
                  <c:v>-0.12000000000000002</c:v>
                </c:pt>
                <c:pt idx="6">
                  <c:v>-8.0000000000000029E-2</c:v>
                </c:pt>
                <c:pt idx="7">
                  <c:v>-0.05</c:v>
                </c:pt>
                <c:pt idx="8">
                  <c:v>-4.0000000000000015E-2</c:v>
                </c:pt>
                <c:pt idx="9">
                  <c:v>-2.0000000000000007E-2</c:v>
                </c:pt>
                <c:pt idx="10">
                  <c:v>-1.0000000000000004E-2</c:v>
                </c:pt>
              </c:numCache>
            </c:numRef>
          </c:yVal>
        </c:ser>
        <c:ser>
          <c:idx val="4"/>
          <c:order val="4"/>
          <c:tx>
            <c:strRef>
              <c:f>MeanDD_flip!$A$6</c:f>
              <c:strCache>
                <c:ptCount val="1"/>
                <c:pt idx="0">
                  <c:v> IR08.7</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MeanDD_flip!$B$6:$L$6</c:f>
              <c:numCache>
                <c:formatCode>General</c:formatCode>
                <c:ptCount val="11"/>
                <c:pt idx="0">
                  <c:v>-0.38000000000000012</c:v>
                </c:pt>
                <c:pt idx="1">
                  <c:v>-0.25</c:v>
                </c:pt>
                <c:pt idx="2">
                  <c:v>-0.17</c:v>
                </c:pt>
                <c:pt idx="3">
                  <c:v>-0.11</c:v>
                </c:pt>
                <c:pt idx="4">
                  <c:v>-8.0000000000000029E-2</c:v>
                </c:pt>
                <c:pt idx="5">
                  <c:v>-0.05</c:v>
                </c:pt>
                <c:pt idx="6">
                  <c:v>-4.0000000000000015E-2</c:v>
                </c:pt>
                <c:pt idx="7">
                  <c:v>-2.0000000000000007E-2</c:v>
                </c:pt>
                <c:pt idx="8">
                  <c:v>-1.0000000000000004E-2</c:v>
                </c:pt>
                <c:pt idx="9">
                  <c:v>-1.0000000000000004E-2</c:v>
                </c:pt>
                <c:pt idx="10">
                  <c:v>0</c:v>
                </c:pt>
              </c:numCache>
            </c:numRef>
          </c:yVal>
        </c:ser>
        <c:ser>
          <c:idx val="5"/>
          <c:order val="5"/>
          <c:tx>
            <c:strRef>
              <c:f>MeanDD_flip!$A$7</c:f>
              <c:strCache>
                <c:ptCount val="1"/>
                <c:pt idx="0">
                  <c:v> IR07.4</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MeanDD_flip!$B$7:$L$7</c:f>
              <c:numCache>
                <c:formatCode>General</c:formatCode>
                <c:ptCount val="11"/>
                <c:pt idx="0">
                  <c:v>3.0000000000000002E-2</c:v>
                </c:pt>
                <c:pt idx="1">
                  <c:v>2.0000000000000007E-2</c:v>
                </c:pt>
                <c:pt idx="2">
                  <c:v>1.0000000000000004E-2</c:v>
                </c:pt>
                <c:pt idx="3">
                  <c:v>1.0000000000000004E-2</c:v>
                </c:pt>
                <c:pt idx="4">
                  <c:v>1.0000000000000004E-2</c:v>
                </c:pt>
                <c:pt idx="5">
                  <c:v>1.0000000000000004E-2</c:v>
                </c:pt>
                <c:pt idx="6">
                  <c:v>1.0000000000000004E-2</c:v>
                </c:pt>
                <c:pt idx="7">
                  <c:v>0</c:v>
                </c:pt>
                <c:pt idx="8">
                  <c:v>0</c:v>
                </c:pt>
                <c:pt idx="9">
                  <c:v>0</c:v>
                </c:pt>
                <c:pt idx="10">
                  <c:v>0</c:v>
                </c:pt>
              </c:numCache>
            </c:numRef>
          </c:yVal>
        </c:ser>
        <c:ser>
          <c:idx val="6"/>
          <c:order val="6"/>
          <c:tx>
            <c:strRef>
              <c:f>MeanDD_flip!$A$8</c:f>
              <c:strCache>
                <c:ptCount val="1"/>
                <c:pt idx="0">
                  <c:v> IR06.3</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MeanDD_flip!$B$8:$L$8</c:f>
              <c:numCache>
                <c:formatCode>General</c:formatCode>
                <c:ptCount val="11"/>
                <c:pt idx="0">
                  <c:v>-0.79</c:v>
                </c:pt>
                <c:pt idx="1">
                  <c:v>-0.4200000000000001</c:v>
                </c:pt>
                <c:pt idx="2">
                  <c:v>-0.22</c:v>
                </c:pt>
                <c:pt idx="3">
                  <c:v>-0.11</c:v>
                </c:pt>
                <c:pt idx="4">
                  <c:v>-4.0000000000000015E-2</c:v>
                </c:pt>
                <c:pt idx="5">
                  <c:v>0</c:v>
                </c:pt>
                <c:pt idx="6">
                  <c:v>3.0000000000000002E-2</c:v>
                </c:pt>
                <c:pt idx="7">
                  <c:v>4.0000000000000015E-2</c:v>
                </c:pt>
                <c:pt idx="8">
                  <c:v>6.0000000000000019E-2</c:v>
                </c:pt>
                <c:pt idx="9">
                  <c:v>6.0000000000000019E-2</c:v>
                </c:pt>
                <c:pt idx="10">
                  <c:v>7.0000000000000021E-2</c:v>
                </c:pt>
              </c:numCache>
            </c:numRef>
          </c:yVal>
        </c:ser>
        <c:ser>
          <c:idx val="7"/>
          <c:order val="7"/>
          <c:tx>
            <c:strRef>
              <c:f>MeanDD_flip!$A$9</c:f>
              <c:strCache>
                <c:ptCount val="1"/>
                <c:pt idx="0">
                  <c:v> IR03.9</c:v>
                </c:pt>
              </c:strCache>
            </c:strRef>
          </c:tx>
          <c:xVal>
            <c:numRef>
              <c:f>MeanDD_flip!$B$1:$L$1</c:f>
              <c:numCache>
                <c:formatCode>General</c:formatCode>
                <c:ptCount val="11"/>
                <c:pt idx="0">
                  <c:v>200</c:v>
                </c:pt>
                <c:pt idx="1">
                  <c:v>210</c:v>
                </c:pt>
                <c:pt idx="2">
                  <c:v>220</c:v>
                </c:pt>
                <c:pt idx="3">
                  <c:v>230</c:v>
                </c:pt>
                <c:pt idx="4">
                  <c:v>240</c:v>
                </c:pt>
                <c:pt idx="5">
                  <c:v>250</c:v>
                </c:pt>
                <c:pt idx="6">
                  <c:v>260</c:v>
                </c:pt>
                <c:pt idx="7">
                  <c:v>270</c:v>
                </c:pt>
                <c:pt idx="8">
                  <c:v>280</c:v>
                </c:pt>
                <c:pt idx="9">
                  <c:v>290</c:v>
                </c:pt>
                <c:pt idx="10">
                  <c:v>300</c:v>
                </c:pt>
              </c:numCache>
            </c:numRef>
          </c:xVal>
          <c:yVal>
            <c:numRef>
              <c:f>MeanDD_flip!$B$9:$L$9</c:f>
              <c:numCache>
                <c:formatCode>General</c:formatCode>
                <c:ptCount val="11"/>
                <c:pt idx="0">
                  <c:v>0.21000000000000005</c:v>
                </c:pt>
                <c:pt idx="1">
                  <c:v>6.0000000000000019E-2</c:v>
                </c:pt>
                <c:pt idx="2">
                  <c:v>0</c:v>
                </c:pt>
                <c:pt idx="3">
                  <c:v>-2.0000000000000007E-2</c:v>
                </c:pt>
                <c:pt idx="4">
                  <c:v>-4.0000000000000015E-2</c:v>
                </c:pt>
                <c:pt idx="5">
                  <c:v>-4.0000000000000015E-2</c:v>
                </c:pt>
                <c:pt idx="6">
                  <c:v>-4.0000000000000015E-2</c:v>
                </c:pt>
                <c:pt idx="7">
                  <c:v>-0.05</c:v>
                </c:pt>
                <c:pt idx="8">
                  <c:v>-0.05</c:v>
                </c:pt>
                <c:pt idx="9">
                  <c:v>-0.05</c:v>
                </c:pt>
                <c:pt idx="10">
                  <c:v>-0.05</c:v>
                </c:pt>
              </c:numCache>
            </c:numRef>
          </c:yVal>
        </c:ser>
        <c:axId val="96218112"/>
        <c:axId val="96224000"/>
      </c:scatterChart>
      <c:valAx>
        <c:axId val="96218112"/>
        <c:scaling>
          <c:orientation val="minMax"/>
          <c:max val="300"/>
          <c:min val="200"/>
        </c:scaling>
        <c:axPos val="b"/>
        <c:numFmt formatCode="General" sourceLinked="1"/>
        <c:tickLblPos val="nextTo"/>
        <c:crossAx val="96224000"/>
        <c:crosses val="autoZero"/>
        <c:crossBetween val="midCat"/>
      </c:valAx>
      <c:valAx>
        <c:axId val="96224000"/>
        <c:scaling>
          <c:orientation val="minMax"/>
        </c:scaling>
        <c:axPos val="l"/>
        <c:majorGridlines/>
        <c:numFmt formatCode="General" sourceLinked="1"/>
        <c:tickLblPos val="nextTo"/>
        <c:crossAx val="96218112"/>
        <c:crosses val="autoZero"/>
        <c:crossBetween val="midCat"/>
      </c:valAx>
    </c:plotArea>
    <c:legend>
      <c:legendPos val="r"/>
      <c:layout/>
    </c:legend>
    <c:plotVisOnly val="1"/>
  </c:chart>
  <c:spPr>
    <a:solidFill>
      <a:schemeClr val="bg1"/>
    </a:solidFill>
  </c:spPr>
  <c:txPr>
    <a:bodyPr/>
    <a:lstStyle/>
    <a:p>
      <a:pPr>
        <a:defRPr sz="16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 xmlns:p14="http://schemas.microsoft.com/office/powerpoint/2010/main" val="3824678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 xmlns:p14="http://schemas.microsoft.com/office/powerpoint/2010/main" val="1543455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dirty="0"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cstate="print">
            <a:lum/>
          </a:blip>
          <a:srcRect/>
          <a:stretch>
            <a:fillRect t="-8000"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p:oleObj spid="_x0000_s365580" name="Clip" r:id="rId5" imgW="3809524" imgH="2619048" progId="">
                <p:embed/>
              </p:oleObj>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p:oleObj spid="_x0000_s365581" name="Clip" r:id="rId6" imgW="2833538" imgH="1919138" progId="">
                <p:embed/>
              </p:oleObj>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7"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8"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46" name="Picture 245" descr="30years.png"/>
          <p:cNvPicPr>
            <a:picLocks noChangeAspect="1"/>
          </p:cNvPicPr>
          <p:nvPr userDrawn="1"/>
        </p:nvPicPr>
        <p:blipFill>
          <a:blip r:embed="rId9" cstate="print"/>
          <a:stretch>
            <a:fillRect/>
          </a:stretch>
        </p:blipFill>
        <p:spPr>
          <a:xfrm>
            <a:off x="230493" y="108058"/>
            <a:ext cx="1045419" cy="1387587"/>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descr="30years.png"/>
          <p:cNvPicPr>
            <a:picLocks noChangeAspect="1"/>
          </p:cNvPicPr>
          <p:nvPr userDrawn="1"/>
        </p:nvPicPr>
        <p:blipFill>
          <a:blip r:embed="rId2" cstate="print"/>
          <a:stretch>
            <a:fillRect/>
          </a:stretch>
        </p:blipFill>
        <p:spPr>
          <a:xfrm>
            <a:off x="9259808" y="0"/>
            <a:ext cx="646192" cy="857693"/>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61988" y="1052513"/>
            <a:ext cx="8659812" cy="882650"/>
          </a:xfrm>
        </p:spPr>
        <p:txBody>
          <a:bodyPr/>
          <a:lstStyle/>
          <a:p>
            <a:r>
              <a:rPr lang="fr-FR" smtClean="0"/>
              <a:t>Modifiez le style du titre</a:t>
            </a:r>
            <a:endParaRPr lang="en-US"/>
          </a:p>
        </p:txBody>
      </p:sp>
      <p:sp>
        <p:nvSpPr>
          <p:cNvPr id="3" name="Espace réservé du texte 2"/>
          <p:cNvSpPr>
            <a:spLocks noGrp="1"/>
          </p:cNvSpPr>
          <p:nvPr>
            <p:ph type="body" sz="half" idx="1"/>
          </p:nvPr>
        </p:nvSpPr>
        <p:spPr>
          <a:xfrm>
            <a:off x="661988" y="1916113"/>
            <a:ext cx="4252912" cy="41798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5067300" y="1916113"/>
            <a:ext cx="4254500" cy="20129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5067300" y="4081463"/>
            <a:ext cx="4254500" cy="20145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Rectangle 6"/>
          <p:cNvSpPr>
            <a:spLocks noGrp="1" noChangeArrowheads="1"/>
          </p:cNvSpPr>
          <p:nvPr>
            <p:ph type="sldNum" sz="quarter" idx="10"/>
          </p:nvPr>
        </p:nvSpPr>
        <p:spPr>
          <a:xfrm>
            <a:off x="7761288" y="6618288"/>
            <a:ext cx="2063750" cy="457200"/>
          </a:xfrm>
          <a:prstGeom prst="rect">
            <a:avLst/>
          </a:prstGeom>
          <a:ln/>
        </p:spPr>
        <p:txBody>
          <a:bodyPr/>
          <a:lstStyle>
            <a:lvl1pPr>
              <a:defRPr/>
            </a:lvl1pPr>
          </a:lstStyle>
          <a:p>
            <a:pPr>
              <a:defRPr/>
            </a:pPr>
            <a:fld id="{B02B2DCB-DEDE-457C-81F1-8562C23258CA}" type="slidenum">
              <a:rPr lang="fr-FR" altLang="en-US"/>
              <a:pPr>
                <a:defRPr/>
              </a:pPr>
              <a:t>‹#›</a:t>
            </a:fld>
            <a:endParaRPr lang="fr-FR"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6"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a:t>
            </a:fld>
            <a:endParaRPr lang="de-DE" sz="800" b="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 id="2147487671" r:id="rId3"/>
  </p:sldLayoutIdLst>
  <p:transition/>
  <p:timing>
    <p:tnLst>
      <p:par>
        <p:cTn id="1" dur="indefinite" restart="never" nodeType="tmRoot"/>
      </p:par>
    </p:tnLst>
  </p:timing>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gsics.atmos.umd.edu/bin/view/Development/201606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sics.atmos.umd.edu/bin/edit/Development/%25ATTACHURL%25/jouglet_pseudo-channels_IASI-AIRS.p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gsics.atmos.umd.edu/bin/view/Development/201608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4000"/>
          </a:stretch>
        </a:blipFill>
        <a:effectLst/>
      </p:bgPr>
    </p:bg>
    <p:spTree>
      <p:nvGrpSpPr>
        <p:cNvPr id="1" name=""/>
        <p:cNvGrpSpPr/>
        <p:nvPr/>
      </p:nvGrpSpPr>
      <p:grpSpPr>
        <a:xfrm>
          <a:off x="0" y="0"/>
          <a:ext cx="0" cy="0"/>
          <a:chOff x="0" y="0"/>
          <a:chExt cx="0" cy="0"/>
        </a:xfrm>
      </p:grpSpPr>
      <p:sp>
        <p:nvSpPr>
          <p:cNvPr id="4" name="Rectangle 41"/>
          <p:cNvSpPr txBox="1">
            <a:spLocks noChangeArrowheads="1"/>
          </p:cNvSpPr>
          <p:nvPr/>
        </p:nvSpPr>
        <p:spPr>
          <a:xfrm>
            <a:off x="4772977" y="3096929"/>
            <a:ext cx="4904423" cy="1701799"/>
          </a:xfrm>
          <a:prstGeom prst="rect">
            <a:avLst/>
          </a:prstGeom>
        </p:spPr>
        <p:txBody>
          <a:bodyPr anchor="t"/>
          <a:lstStyle>
            <a:lvl1pPr marL="0" indent="0" algn="r">
              <a:lnSpc>
                <a:spcPts val="3400"/>
              </a:lnSpc>
              <a:buNone/>
              <a:defRPr sz="2400" b="0" cap="none" baseline="0">
                <a:solidFill>
                  <a:srgbClr val="00205B"/>
                </a:solidFill>
              </a:defRPr>
            </a:lvl1pPr>
          </a:lstStyle>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rPr>
              <a:t>Tim Hewison</a:t>
            </a:r>
          </a:p>
        </p:txBody>
      </p:sp>
      <p:sp>
        <p:nvSpPr>
          <p:cNvPr id="6" name="Title 247"/>
          <p:cNvSpPr txBox="1">
            <a:spLocks/>
          </p:cNvSpPr>
          <p:nvPr/>
        </p:nvSpPr>
        <p:spPr>
          <a:xfrm>
            <a:off x="452425" y="1103029"/>
            <a:ext cx="9224975" cy="1981200"/>
          </a:xfrm>
          <a:prstGeom prst="rect">
            <a:avLst/>
          </a:prstGeom>
        </p:spPr>
        <p:txBody>
          <a:bodyPr anchor="b"/>
          <a:lstStyle>
            <a:lvl1pPr algn="r">
              <a:defRPr>
                <a:solidFill>
                  <a:srgbClr val="00B5E2"/>
                </a:solidFill>
              </a:defRPr>
            </a:lvl1pPr>
          </a:lstStyle>
          <a:p>
            <a:pPr marL="179388" lvl="0">
              <a:defRPr/>
            </a:pPr>
            <a:r>
              <a:rPr lang="en-US" sz="2800" kern="0" dirty="0" smtClean="0">
                <a:solidFill>
                  <a:schemeClr val="bg1"/>
                </a:solidFill>
                <a:latin typeface="Arial" pitchFamily="34" charset="0"/>
                <a:ea typeface="+mj-ea"/>
                <a:cs typeface="Arial" pitchFamily="34" charset="0"/>
              </a:rPr>
              <a:t>Traceability and Uncertainty of GSICS Infrared Reference Sensors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How to compare different spectral resolutions</a:t>
            </a:r>
            <a:endParaRPr lang="en-GB" dirty="0"/>
          </a:p>
        </p:txBody>
      </p:sp>
      <p:sp>
        <p:nvSpPr>
          <p:cNvPr id="3" name="Content Placeholder 2"/>
          <p:cNvSpPr>
            <a:spLocks noGrp="1"/>
          </p:cNvSpPr>
          <p:nvPr>
            <p:ph idx="1"/>
          </p:nvPr>
        </p:nvSpPr>
        <p:spPr/>
        <p:txBody>
          <a:bodyPr>
            <a:normAutofit fontScale="70000" lnSpcReduction="20000"/>
          </a:bodyPr>
          <a:lstStyle/>
          <a:p>
            <a:r>
              <a:rPr lang="de-DE" dirty="0" smtClean="0"/>
              <a:t>Double differences with GEO imagers</a:t>
            </a:r>
          </a:p>
          <a:p>
            <a:pPr lvl="1"/>
            <a:r>
              <a:rPr lang="de-DE" dirty="0" smtClean="0"/>
              <a:t>Broad spectral channels ~100cm</a:t>
            </a:r>
            <a:r>
              <a:rPr lang="de-DE" baseline="30000" dirty="0" smtClean="0"/>
              <a:t>-1</a:t>
            </a:r>
          </a:p>
          <a:p>
            <a:r>
              <a:rPr lang="de-DE" dirty="0" smtClean="0"/>
              <a:t>Issues</a:t>
            </a:r>
          </a:p>
          <a:p>
            <a:pPr lvl="1"/>
            <a:r>
              <a:rPr lang="de-DE" dirty="0" smtClean="0"/>
              <a:t>Non-linear Planck function</a:t>
            </a:r>
          </a:p>
          <a:p>
            <a:pPr lvl="1"/>
            <a:r>
              <a:rPr lang="de-DE" dirty="0" smtClean="0"/>
              <a:t>Accounting for Spectral Response</a:t>
            </a:r>
            <a:br>
              <a:rPr lang="de-DE" dirty="0" smtClean="0"/>
            </a:br>
            <a:endParaRPr lang="de-DE" dirty="0" smtClean="0"/>
          </a:p>
          <a:p>
            <a:r>
              <a:rPr lang="de-DE" dirty="0" smtClean="0"/>
              <a:t>Options to account for non-linearity:</a:t>
            </a:r>
          </a:p>
          <a:p>
            <a:pPr marL="971550" lvl="1" indent="-514350">
              <a:buFont typeface="+mj-lt"/>
              <a:buAutoNum type="arabicParenR"/>
            </a:pPr>
            <a:r>
              <a:rPr lang="de-DE" dirty="0" smtClean="0"/>
              <a:t>Integrate DDs of Tb in 20K bins</a:t>
            </a:r>
          </a:p>
          <a:p>
            <a:pPr marL="971550" lvl="1" indent="-514350">
              <a:buFont typeface="+mj-lt"/>
              <a:buAutoNum type="arabicParenR"/>
            </a:pPr>
            <a:r>
              <a:rPr lang="de-DE" dirty="0" smtClean="0">
                <a:solidFill>
                  <a:srgbClr val="92D050"/>
                </a:solidFill>
              </a:rPr>
              <a:t>Use smaller Tb bins</a:t>
            </a:r>
          </a:p>
          <a:p>
            <a:pPr marL="971550" lvl="1" indent="-514350">
              <a:buFont typeface="+mj-lt"/>
              <a:buAutoNum type="arabicParenR"/>
            </a:pPr>
            <a:r>
              <a:rPr lang="de-DE" dirty="0" smtClean="0"/>
              <a:t>Convert to/from radiance before/after spectral integration</a:t>
            </a:r>
          </a:p>
          <a:p>
            <a:pPr marL="1428750" lvl="2" indent="-514350"/>
            <a:r>
              <a:rPr lang="de-DE" dirty="0" smtClean="0"/>
              <a:t>Using mid Tb bin as reference</a:t>
            </a:r>
            <a:br>
              <a:rPr lang="de-DE" dirty="0" smtClean="0"/>
            </a:br>
            <a:endParaRPr lang="de-DE" dirty="0" smtClean="0"/>
          </a:p>
          <a:p>
            <a:r>
              <a:rPr lang="de-DE" dirty="0" smtClean="0"/>
              <a:t>Options to account for Spectral Response:</a:t>
            </a:r>
          </a:p>
          <a:p>
            <a:pPr marL="971550" lvl="1" indent="-514350">
              <a:buFont typeface="+mj-lt"/>
              <a:buAutoNum type="alphaLcParenR"/>
            </a:pPr>
            <a:r>
              <a:rPr lang="de-DE" dirty="0" smtClean="0">
                <a:solidFill>
                  <a:srgbClr val="92D050"/>
                </a:solidFill>
              </a:rPr>
              <a:t>Flat box-car average of spectral bins over FWHM bandwidth</a:t>
            </a:r>
          </a:p>
          <a:p>
            <a:pPr marL="971550" lvl="1" indent="-514350">
              <a:buFont typeface="+mj-lt"/>
              <a:buAutoNum type="alphaLcParenR"/>
            </a:pPr>
            <a:r>
              <a:rPr lang="de-DE" dirty="0" smtClean="0"/>
              <a:t>Average spectral bins, according to uncertainty in each</a:t>
            </a:r>
          </a:p>
          <a:p>
            <a:pPr marL="971550" lvl="1" indent="-514350">
              <a:buFont typeface="+mj-lt"/>
              <a:buAutoNum type="alphaLcParenR"/>
            </a:pPr>
            <a:r>
              <a:rPr lang="de-DE" dirty="0" smtClean="0"/>
              <a:t>Weighted average of spectral bins, according to SRF</a:t>
            </a:r>
          </a:p>
          <a:p>
            <a:pPr lvl="1"/>
            <a:endParaRPr lang="de-DE"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Start Simple – (SEVIRI-IASIA)-(SEVIRI-IASIB)</a:t>
            </a:r>
            <a:endParaRPr lang="en-GB" dirty="0"/>
          </a:p>
        </p:txBody>
      </p:sp>
      <p:graphicFrame>
        <p:nvGraphicFramePr>
          <p:cNvPr id="4" name="Content Placeholder 3"/>
          <p:cNvGraphicFramePr>
            <a:graphicFrameLocks noGrp="1"/>
          </p:cNvGraphicFramePr>
          <p:nvPr>
            <p:ph idx="1"/>
          </p:nvPr>
        </p:nvGraphicFramePr>
        <p:xfrm>
          <a:off x="1314525" y="662843"/>
          <a:ext cx="7351563" cy="5391150"/>
        </p:xfrm>
        <a:graphic>
          <a:graphicData uri="http://schemas.openxmlformats.org/drawingml/2006/table">
            <a:tbl>
              <a:tblPr/>
              <a:tblGrid>
                <a:gridCol w="700149"/>
                <a:gridCol w="700149"/>
                <a:gridCol w="700149"/>
                <a:gridCol w="437593"/>
                <a:gridCol w="437593"/>
                <a:gridCol w="437593"/>
                <a:gridCol w="437593"/>
                <a:gridCol w="437593"/>
                <a:gridCol w="437593"/>
                <a:gridCol w="437593"/>
                <a:gridCol w="437593"/>
                <a:gridCol w="437593"/>
                <a:gridCol w="437593"/>
                <a:gridCol w="437593"/>
                <a:gridCol w="437593"/>
              </a:tblGrid>
              <a:tr h="539115">
                <a:tc>
                  <a:txBody>
                    <a:bodyPr/>
                    <a:lstStyle/>
                    <a:p>
                      <a:pPr rtl="0" fontAlgn="b"/>
                      <a:endParaRPr lang="en-GB" sz="1200" dirty="0"/>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rtl="0" fontAlgn="b"/>
                      <a:endParaRPr lang="en-GB" sz="1200"/>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rtl="0" fontAlgn="b"/>
                      <a:endParaRPr lang="en-GB" sz="1200"/>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gridSpan="6">
                  <a:txBody>
                    <a:bodyPr/>
                    <a:lstStyle/>
                    <a:p>
                      <a:pPr algn="ctr" rtl="0" fontAlgn="b"/>
                      <a:r>
                        <a:rPr lang="en-GB" sz="1200" dirty="0"/>
                        <a:t>Mean Difference </a:t>
                      </a:r>
                      <a:r>
                        <a:rPr lang="en-GB" sz="1200" dirty="0" err="1"/>
                        <a:t>dTb</a:t>
                      </a:r>
                      <a:r>
                        <a:rPr lang="en-GB" sz="1200" dirty="0"/>
                        <a:t> [K]</a:t>
                      </a:r>
                    </a:p>
                  </a:txBody>
                  <a:tcPr marL="26256" marR="26256" marT="17504" marB="1750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rtl="0" fontAlgn="b"/>
                      <a:r>
                        <a:rPr lang="en-US" sz="1200"/>
                        <a:t>Uncertainty on Mean Difference u(dTb) [K] k=1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39115">
                <a:tc>
                  <a:txBody>
                    <a:bodyPr/>
                    <a:lstStyle/>
                    <a:p>
                      <a:pPr algn="l" rtl="0" fontAlgn="t"/>
                      <a:r>
                        <a:rPr lang="en-GB" sz="1200"/>
                        <a:t>Channel</a:t>
                      </a:r>
                    </a:p>
                  </a:txBody>
                  <a:tcPr marL="26256" marR="26256" marT="17504" marB="17504">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50% [cm-1]</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50% [cm-1]</a:t>
                      </a:r>
                    </a:p>
                  </a:txBody>
                  <a:tcPr marL="26256" marR="26256" marT="17504" marB="17504">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200</a:t>
                      </a:r>
                    </a:p>
                  </a:txBody>
                  <a:tcPr marL="26256" marR="26256" marT="17504" marB="17504">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220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240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260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280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300</a:t>
                      </a:r>
                    </a:p>
                  </a:txBody>
                  <a:tcPr marL="26256" marR="26256" marT="17504" marB="17504">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200</a:t>
                      </a:r>
                    </a:p>
                  </a:txBody>
                  <a:tcPr marL="26256" marR="26256" marT="17504" marB="17504">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220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240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260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280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300</a:t>
                      </a:r>
                    </a:p>
                  </a:txBody>
                  <a:tcPr marL="26256" marR="26256" marT="17504" marB="17504">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r>
              <a:tr h="539115">
                <a:tc>
                  <a:txBody>
                    <a:bodyPr/>
                    <a:lstStyle/>
                    <a:p>
                      <a:pPr algn="r" rtl="0" fontAlgn="b"/>
                      <a:r>
                        <a:rPr lang="en-GB" sz="1200" dirty="0">
                          <a:latin typeface="Arial"/>
                        </a:rPr>
                        <a:t>IR13.4</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714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782</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b="1" dirty="0">
                          <a:solidFill>
                            <a:srgbClr val="000000"/>
                          </a:solidFill>
                          <a:latin typeface="Calibri"/>
                        </a:rPr>
                        <a:t>-0.35</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-0.22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-0.13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0.04</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0.13</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0.07</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IR12.0</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800</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870</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0.01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0.00</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0.18</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IR10.8</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885</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971</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-0.10</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-0.07</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0.16</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0.09</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IR9.7</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1018</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1047</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-0.19</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-0.10</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IR8.7</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1124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1177</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-0.11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0.00</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0.26</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0.07</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IR7.3</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1316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1409</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-0.12</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-0.05</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0.05</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0.00</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IR6.2</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1493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1724</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-0.20</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0.06</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IR3.9</a:t>
                      </a:r>
                    </a:p>
                  </a:txBody>
                  <a:tcPr marL="26256" marR="26256" marT="17504" marB="1750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2385</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2751</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1.51</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0.37</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0.11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0.00</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0.96</a:t>
                      </a:r>
                    </a:p>
                  </a:txBody>
                  <a:tcPr marL="26256" marR="26256" marT="17504" marB="17504"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0.25</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0.08</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6256" marR="26256" marT="17504" marB="1750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Start Simple – (IASIB-CrIS)-(IASIA-CrIS)|SEVIRI</a:t>
            </a:r>
            <a:endParaRPr lang="en-GB" dirty="0"/>
          </a:p>
        </p:txBody>
      </p:sp>
      <p:graphicFrame>
        <p:nvGraphicFramePr>
          <p:cNvPr id="4" name="Content Placeholder 3"/>
          <p:cNvGraphicFramePr>
            <a:graphicFrameLocks noGrp="1"/>
          </p:cNvGraphicFramePr>
          <p:nvPr>
            <p:ph idx="1"/>
          </p:nvPr>
        </p:nvGraphicFramePr>
        <p:xfrm>
          <a:off x="1314525" y="662843"/>
          <a:ext cx="7351563" cy="5391150"/>
        </p:xfrm>
        <a:graphic>
          <a:graphicData uri="http://schemas.openxmlformats.org/drawingml/2006/table">
            <a:tbl>
              <a:tblPr/>
              <a:tblGrid>
                <a:gridCol w="700149"/>
                <a:gridCol w="700149"/>
                <a:gridCol w="700149"/>
                <a:gridCol w="437593"/>
                <a:gridCol w="437593"/>
                <a:gridCol w="437593"/>
                <a:gridCol w="437593"/>
                <a:gridCol w="437593"/>
                <a:gridCol w="437593"/>
                <a:gridCol w="437593"/>
                <a:gridCol w="437593"/>
                <a:gridCol w="437593"/>
                <a:gridCol w="437593"/>
                <a:gridCol w="437593"/>
                <a:gridCol w="437593"/>
              </a:tblGrid>
              <a:tr h="539115">
                <a:tc>
                  <a:txBody>
                    <a:bodyPr/>
                    <a:lstStyle/>
                    <a:p>
                      <a:pPr rtl="0" fontAlgn="b"/>
                      <a:endParaRPr lang="en-GB" sz="1200" dirty="0"/>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gridSpan="6">
                  <a:txBody>
                    <a:bodyPr/>
                    <a:lstStyle/>
                    <a:p>
                      <a:pPr algn="ctr" rtl="0" fontAlgn="b"/>
                      <a:r>
                        <a:rPr lang="en-GB" sz="1200" dirty="0"/>
                        <a:t>Mean Difference </a:t>
                      </a:r>
                      <a:r>
                        <a:rPr lang="en-GB" sz="1200" dirty="0" err="1"/>
                        <a:t>dTb</a:t>
                      </a:r>
                      <a:r>
                        <a:rPr lang="en-GB" sz="1200" dirty="0"/>
                        <a:t> [K]</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rtl="0" fontAlgn="b"/>
                      <a:r>
                        <a:rPr lang="en-US" sz="1200" dirty="0"/>
                        <a:t>Uncertainty on Mean Difference u(</a:t>
                      </a:r>
                      <a:r>
                        <a:rPr lang="en-US" sz="1200" dirty="0" err="1"/>
                        <a:t>dTb</a:t>
                      </a:r>
                      <a:r>
                        <a:rPr lang="en-US" sz="1200" dirty="0"/>
                        <a:t>) [K] k=1</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39115">
                <a:tc>
                  <a:txBody>
                    <a:bodyPr/>
                    <a:lstStyle/>
                    <a:p>
                      <a:pPr algn="l" rtl="0" fontAlgn="t"/>
                      <a:r>
                        <a:rPr lang="en-GB" sz="1200"/>
                        <a:t>Channel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50% [cm-1]</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50% [cm-1]</a:t>
                      </a:r>
                    </a:p>
                  </a:txBody>
                  <a:tcPr marL="28575" marR="28575" marT="19050" marB="1905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200</a:t>
                      </a:r>
                    </a:p>
                  </a:txBody>
                  <a:tcPr marL="28575" marR="28575" marT="19050" marB="1905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220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240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260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280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300</a:t>
                      </a:r>
                    </a:p>
                  </a:txBody>
                  <a:tcPr marL="28575" marR="28575" marT="19050" marB="1905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200</a:t>
                      </a:r>
                    </a:p>
                  </a:txBody>
                  <a:tcPr marL="28575" marR="28575" marT="19050" marB="1905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220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240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260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a:t>280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c>
                  <a:txBody>
                    <a:bodyPr/>
                    <a:lstStyle/>
                    <a:p>
                      <a:pPr algn="l" rtl="0" fontAlgn="t"/>
                      <a:r>
                        <a:rPr lang="en-GB" sz="1200" dirty="0"/>
                        <a:t>300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lumMod val="20000"/>
                        <a:lumOff val="80000"/>
                      </a:schemeClr>
                    </a:solidFill>
                  </a:tcPr>
                </a:tc>
              </a:tr>
              <a:tr h="539115">
                <a:tc>
                  <a:txBody>
                    <a:bodyPr/>
                    <a:lstStyle/>
                    <a:p>
                      <a:pPr algn="r" rtl="0" fontAlgn="b"/>
                      <a:r>
                        <a:rPr lang="en-GB" sz="1200" dirty="0">
                          <a:latin typeface="Arial"/>
                        </a:rPr>
                        <a:t>IR13.4</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714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782</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solidFill>
                            <a:srgbClr val="000000"/>
                          </a:solidFill>
                          <a:latin typeface="Calibri"/>
                        </a:rPr>
                        <a:t>-0.12</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-0.12</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-0.54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dirty="0">
                          <a:latin typeface="Arial"/>
                        </a:rPr>
                        <a:t>IR12.0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870</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solidFill>
                            <a:srgbClr val="000000"/>
                          </a:solidFill>
                          <a:latin typeface="Calibri"/>
                        </a:rPr>
                        <a:t>-0.11</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-0.11</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-0.55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IR10.8</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885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971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solidFill>
                            <a:srgbClr val="000000"/>
                          </a:solidFill>
                          <a:latin typeface="Calibri"/>
                        </a:rPr>
                        <a:t>-0.09</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-0.12</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-0.53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IR9.7</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1018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1047</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b="1">
                          <a:solidFill>
                            <a:srgbClr val="000000"/>
                          </a:solidFill>
                          <a:latin typeface="Calibri"/>
                        </a:rPr>
                        <a:t>-0.23</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0.13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dirty="0"/>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dirty="0">
                          <a:solidFill>
                            <a:srgbClr val="000000"/>
                          </a:solidFill>
                          <a:latin typeface="Calibri"/>
                        </a:rPr>
                        <a:t>-0.06</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b="1">
                          <a:solidFill>
                            <a:srgbClr val="000000"/>
                          </a:solidFill>
                          <a:latin typeface="Calibri"/>
                        </a:rPr>
                        <a:t>-0.59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IR8.7</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1124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solidFill>
                  </a:tcPr>
                </a:tc>
                <a:tc>
                  <a:txBody>
                    <a:bodyPr/>
                    <a:lstStyle/>
                    <a:p>
                      <a:pPr algn="r" rtl="0" fontAlgn="b"/>
                      <a:r>
                        <a:rPr lang="en-GB" sz="1200" dirty="0">
                          <a:latin typeface="Arial"/>
                        </a:rPr>
                        <a:t>1177</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solidFill>
                  </a:tcPr>
                </a:tc>
                <a:tc>
                  <a:txBody>
                    <a:bodyPr/>
                    <a:lstStyle/>
                    <a:p>
                      <a:pPr rtl="0" fontAlgn="b"/>
                      <a:endParaRPr lang="en-GB" sz="1200"/>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dirty="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dirty="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dirty="0"/>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IR7.3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1316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1409</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solidFill>
                            <a:srgbClr val="000000"/>
                          </a:solidFill>
                          <a:latin typeface="Calibri"/>
                        </a:rPr>
                        <a:t>-0.13</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dirty="0"/>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-0.29</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IR6.2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1493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1724</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solidFill>
                  </a:tcPr>
                </a:tc>
                <a:tc>
                  <a:txBody>
                    <a:bodyPr/>
                    <a:lstStyle/>
                    <a:p>
                      <a:pPr algn="r" rtl="0" fontAlgn="b"/>
                      <a:r>
                        <a:rPr lang="en-GB" sz="1200">
                          <a:solidFill>
                            <a:srgbClr val="000000"/>
                          </a:solidFill>
                          <a:latin typeface="Calibri"/>
                        </a:rPr>
                        <a:t>-0.26</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dirty="0"/>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dirty="0">
                          <a:solidFill>
                            <a:srgbClr val="000000"/>
                          </a:solidFill>
                          <a:latin typeface="Calibri"/>
                        </a:rPr>
                        <a:t>-0.87</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200">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200"/>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39115">
                <a:tc>
                  <a:txBody>
                    <a:bodyPr/>
                    <a:lstStyle/>
                    <a:p>
                      <a:pPr algn="r" rtl="0" fontAlgn="b"/>
                      <a:r>
                        <a:rPr lang="en-GB" sz="1200">
                          <a:latin typeface="Arial"/>
                        </a:rPr>
                        <a:t>IR3.9</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n-GB" sz="1200">
                          <a:latin typeface="Arial"/>
                        </a:rPr>
                        <a:t>2385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b"/>
                      <a:r>
                        <a:rPr lang="en-GB" sz="1200" dirty="0">
                          <a:latin typeface="Arial"/>
                        </a:rPr>
                        <a:t>2751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solidFill>
                  </a:tcPr>
                </a:tc>
                <a:tc>
                  <a:txBody>
                    <a:bodyPr/>
                    <a:lstStyle/>
                    <a:p>
                      <a:pPr algn="r" rtl="0" fontAlgn="b"/>
                      <a:r>
                        <a:rPr lang="en-GB" sz="1200" dirty="0">
                          <a:solidFill>
                            <a:srgbClr val="000000"/>
                          </a:solidFill>
                          <a:latin typeface="Calibri"/>
                        </a:rPr>
                        <a:t>0.62</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-2.38</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GB" sz="1200" dirty="0">
                          <a:solidFill>
                            <a:srgbClr val="000000"/>
                          </a:solidFill>
                          <a:latin typeface="Calibri"/>
                        </a:rPr>
                        <a:t>-0.45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266700" y="6019800"/>
            <a:ext cx="9447213"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252000" marR="0" lvl="0" indent="-252000"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36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Both show significant</a:t>
            </a:r>
            <a:r>
              <a:rPr kumimoji="0" lang="en-US" sz="3600" b="1" i="0" u="none" strike="noStrike" kern="0" cap="none" spc="0" normalizeH="0" noProof="0" dirty="0" smtClean="0">
                <a:ln>
                  <a:noFill/>
                </a:ln>
                <a:solidFill>
                  <a:schemeClr val="tx2"/>
                </a:solidFill>
                <a:effectLst/>
                <a:uLnTx/>
                <a:uFillTx/>
                <a:latin typeface="Arial" pitchFamily="34" charset="0"/>
                <a:ea typeface="+mn-ea"/>
                <a:cs typeface="Arial" pitchFamily="34" charset="0"/>
              </a:rPr>
              <a:t> differences </a:t>
            </a:r>
            <a:r>
              <a:rPr lang="en-US" sz="3600" kern="0" dirty="0" smtClean="0">
                <a:solidFill>
                  <a:schemeClr val="tx2"/>
                </a:solidFill>
                <a:latin typeface="Arial" pitchFamily="34" charset="0"/>
                <a:cs typeface="Arial" pitchFamily="34" charset="0"/>
              </a:rPr>
              <a:t>@ 13.4µm</a:t>
            </a:r>
          </a:p>
          <a:p>
            <a:pPr marL="252000" marR="0" lvl="0" indent="-25200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3600" kern="0" dirty="0" smtClean="0">
                <a:solidFill>
                  <a:schemeClr val="tx2"/>
                </a:solidFill>
                <a:latin typeface="Arial" pitchFamily="34" charset="0"/>
                <a:cs typeface="Arial" pitchFamily="34" charset="0"/>
              </a:rPr>
              <a:t>Tobin uncertainties smaller – significant differences in all LW channels</a:t>
            </a:r>
          </a:p>
          <a:p>
            <a:pPr marL="252000" marR="0" lvl="0" indent="-25200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3600" kern="0" dirty="0" smtClean="0">
                <a:solidFill>
                  <a:schemeClr val="tx2"/>
                </a:solidFill>
                <a:latin typeface="Arial" pitchFamily="34" charset="0"/>
                <a:cs typeface="Arial" pitchFamily="34" charset="0"/>
              </a:rPr>
              <a:t>Erratic results at low Tb – especially for SW</a:t>
            </a:r>
          </a:p>
          <a:p>
            <a:pPr marL="252000" marR="0" lvl="0" indent="-25200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US" sz="3600"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endParaRPr>
          </a:p>
          <a:p>
            <a:pPr marL="252000" marR="0" lvl="0" indent="-252000" algn="l" defTabSz="914400" rtl="0" eaLnBrk="1" fontAlgn="base" latinLnBrk="0" hangingPunct="1">
              <a:lnSpc>
                <a:spcPct val="100000"/>
              </a:lnSpc>
              <a:spcBef>
                <a:spcPts val="0"/>
              </a:spcBef>
              <a:spcAft>
                <a:spcPct val="0"/>
              </a:spcAft>
              <a:buClrTx/>
              <a:buSzTx/>
              <a:buFont typeface="Arial" pitchFamily="34" charset="0"/>
              <a:buChar char="•"/>
              <a:tabLst/>
              <a:defRPr/>
            </a:pPr>
            <a:endParaRPr kumimoji="0" lang="en-GB" sz="3600" b="0" i="0" u="none" strike="noStrike" kern="0" cap="none" spc="0" normalizeH="0" baseline="0" noProof="0" dirty="0">
              <a:ln>
                <a:noFill/>
              </a:ln>
              <a:solidFill>
                <a:schemeClr val="tx2"/>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2013-03/2017-03 (SEVIRI-IASIA)-(SEVIRI-IASIB) - Tb</a:t>
            </a:r>
            <a:endParaRPr lang="en-GB" dirty="0"/>
          </a:p>
        </p:txBody>
      </p:sp>
      <p:graphicFrame>
        <p:nvGraphicFramePr>
          <p:cNvPr id="5" name="Content Placeholder 4"/>
          <p:cNvGraphicFramePr>
            <a:graphicFrameLocks noGrp="1"/>
          </p:cNvGraphicFramePr>
          <p:nvPr>
            <p:ph idx="1"/>
          </p:nvPr>
        </p:nvGraphicFramePr>
        <p:xfrm>
          <a:off x="285012" y="912803"/>
          <a:ext cx="8894614" cy="5457588"/>
        </p:xfrm>
        <a:graphic>
          <a:graphicData uri="http://schemas.openxmlformats.org/drawingml/2006/table">
            <a:tbl>
              <a:tblPr/>
              <a:tblGrid>
                <a:gridCol w="802206"/>
                <a:gridCol w="689614"/>
                <a:gridCol w="647394"/>
                <a:gridCol w="562950"/>
                <a:gridCol w="562950"/>
                <a:gridCol w="562950"/>
                <a:gridCol w="562950"/>
                <a:gridCol w="562950"/>
                <a:gridCol w="562950"/>
                <a:gridCol w="562950"/>
                <a:gridCol w="562950"/>
                <a:gridCol w="562950"/>
                <a:gridCol w="562950"/>
                <a:gridCol w="562950"/>
                <a:gridCol w="562950"/>
              </a:tblGrid>
              <a:tr h="202045">
                <a:tc>
                  <a:txBody>
                    <a:bodyPr/>
                    <a:lstStyle/>
                    <a:p>
                      <a:pPr rtl="0" fontAlgn="b"/>
                      <a:endParaRPr lang="en-GB" sz="1600" dirty="0"/>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600"/>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600" dirty="0"/>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11">
                  <a:txBody>
                    <a:bodyPr/>
                    <a:lstStyle/>
                    <a:p>
                      <a:pPr algn="ctr" rtl="0" fontAlgn="b"/>
                      <a:r>
                        <a:rPr lang="en-GB" sz="1600" dirty="0"/>
                        <a:t>Mean Difference </a:t>
                      </a:r>
                      <a:r>
                        <a:rPr lang="en-GB" sz="1600" dirty="0" err="1"/>
                        <a:t>dTb</a:t>
                      </a:r>
                      <a:r>
                        <a:rPr lang="en-GB" sz="1600" dirty="0"/>
                        <a:t> [K]</a:t>
                      </a: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1600" dirty="0"/>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911666">
                <a:tc>
                  <a:txBody>
                    <a:bodyPr/>
                    <a:lstStyle/>
                    <a:p>
                      <a:pPr algn="l" rtl="0" fontAlgn="t"/>
                      <a:r>
                        <a:rPr lang="en-GB" sz="1600" dirty="0"/>
                        <a:t>Channel</a:t>
                      </a:r>
                    </a:p>
                  </a:txBody>
                  <a:tcPr marL="18480" marR="18480" marT="12320" marB="1232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600" dirty="0">
                          <a:solidFill>
                            <a:schemeClr val="tx1">
                              <a:lumMod val="20000"/>
                              <a:lumOff val="80000"/>
                            </a:schemeClr>
                          </a:solidFill>
                        </a:rPr>
                        <a:t>50% [cm-1]</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600" dirty="0">
                          <a:solidFill>
                            <a:schemeClr val="tx1">
                              <a:lumMod val="20000"/>
                              <a:lumOff val="80000"/>
                            </a:schemeClr>
                          </a:solidFill>
                        </a:rPr>
                        <a:t>50% [cm-1]</a:t>
                      </a:r>
                    </a:p>
                  </a:txBody>
                  <a:tcPr marL="18480" marR="18480" marT="12320" marB="1232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a:t>200</a:t>
                      </a:r>
                    </a:p>
                  </a:txBody>
                  <a:tcPr marL="18480" marR="18480" marT="12320" marB="1232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210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a:t>220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230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240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a:t>250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260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270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a:t>280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290</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600" dirty="0"/>
                        <a:t>300</a:t>
                      </a:r>
                    </a:p>
                  </a:txBody>
                  <a:tcPr marL="18480" marR="18480" marT="12320" marB="1232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de-DE" sz="1600" dirty="0" smtClean="0"/>
                        <a:t>K</a:t>
                      </a:r>
                      <a:endParaRPr lang="en-GB" sz="1600" dirty="0"/>
                    </a:p>
                  </a:txBody>
                  <a:tcPr marL="18480" marR="18480" marT="12320" marB="12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856">
                <a:tc>
                  <a:txBody>
                    <a:bodyPr/>
                    <a:lstStyle/>
                    <a:p>
                      <a:pPr algn="r" rtl="0" fontAlgn="b"/>
                      <a:r>
                        <a:rPr lang="en-GB" sz="1600">
                          <a:latin typeface="Arial"/>
                        </a:rPr>
                        <a:t>IR13.4</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714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782</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dirty="0">
                          <a:solidFill>
                            <a:srgbClr val="000000"/>
                          </a:solidFill>
                          <a:latin typeface="Calibri"/>
                        </a:rPr>
                        <a:t>-0.30</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a:solidFill>
                            <a:srgbClr val="000000"/>
                          </a:solidFill>
                          <a:latin typeface="Calibri"/>
                        </a:rPr>
                        <a:t>-0.24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a:solidFill>
                            <a:srgbClr val="000000"/>
                          </a:solidFill>
                          <a:latin typeface="Calibri"/>
                        </a:rPr>
                        <a:t>-0.19</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dirty="0">
                          <a:solidFill>
                            <a:srgbClr val="000000"/>
                          </a:solidFill>
                          <a:latin typeface="Calibri"/>
                        </a:rPr>
                        <a:t>-0.15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dirty="0">
                          <a:solidFill>
                            <a:srgbClr val="000000"/>
                          </a:solidFill>
                          <a:latin typeface="Calibri"/>
                        </a:rPr>
                        <a:t>-0.12</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a:solidFill>
                            <a:srgbClr val="000000"/>
                          </a:solidFill>
                          <a:latin typeface="Calibri"/>
                        </a:rPr>
                        <a:t>-0.09</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a:solidFill>
                            <a:srgbClr val="000000"/>
                          </a:solidFill>
                          <a:latin typeface="Calibri"/>
                        </a:rPr>
                        <a:t>-0.06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b="1" dirty="0">
                          <a:solidFill>
                            <a:srgbClr val="000000"/>
                          </a:solidFill>
                          <a:latin typeface="Calibri"/>
                        </a:rPr>
                        <a:t>-0.04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dirty="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IR12.0</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800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870</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-0.16</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-0.13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-0.11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-0.09</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-0.07</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IR10.8</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885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971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-0.27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-0.21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-0.16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-0.13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-0.10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-0.08</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IR9.7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1018</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1047</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-0.19</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-0.14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-0.11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-0.08</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IR8.7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1124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1177</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-0.09</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-0.07</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79450">
                <a:tc>
                  <a:txBody>
                    <a:bodyPr/>
                    <a:lstStyle/>
                    <a:p>
                      <a:pPr algn="r" rtl="0" fontAlgn="b"/>
                      <a:r>
                        <a:rPr lang="en-GB" sz="1600">
                          <a:latin typeface="Arial"/>
                        </a:rPr>
                        <a:t>IR7.3</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1316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1409</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IR6.2</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1493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1724</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-0.14</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-0.08</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0.03</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60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IR3.9</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2385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2751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rgbClr val="000000"/>
                          </a:solidFill>
                          <a:latin typeface="Calibri"/>
                        </a:rPr>
                        <a:t>0.02</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rgbClr val="000000"/>
                          </a:solidFill>
                          <a:latin typeface="Calibri"/>
                        </a:rPr>
                        <a:t>0.00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rgbClr val="000000"/>
                          </a:solidFill>
                          <a:latin typeface="Calibri"/>
                        </a:rPr>
                        <a:t>-0.01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de-DE" sz="1600" dirty="0" smtClean="0"/>
                        <a:t>K</a:t>
                      </a:r>
                      <a:endParaRPr lang="en-GB" sz="16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Chart 6"/>
          <p:cNvGraphicFramePr/>
          <p:nvPr/>
        </p:nvGraphicFramePr>
        <p:xfrm>
          <a:off x="2417618" y="2093149"/>
          <a:ext cx="6203868" cy="42838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2013-03/2017-03 (SEVIRI-IASIA)-(SEVIRI-IASIB) - rad</a:t>
            </a:r>
            <a:endParaRPr lang="en-GB" dirty="0"/>
          </a:p>
        </p:txBody>
      </p:sp>
      <p:graphicFrame>
        <p:nvGraphicFramePr>
          <p:cNvPr id="5" name="Content Placeholder 4"/>
          <p:cNvGraphicFramePr>
            <a:graphicFrameLocks noGrp="1"/>
          </p:cNvGraphicFramePr>
          <p:nvPr>
            <p:ph idx="1"/>
          </p:nvPr>
        </p:nvGraphicFramePr>
        <p:xfrm>
          <a:off x="285012" y="912803"/>
          <a:ext cx="8894614" cy="5501528"/>
        </p:xfrm>
        <a:graphic>
          <a:graphicData uri="http://schemas.openxmlformats.org/drawingml/2006/table">
            <a:tbl>
              <a:tblPr/>
              <a:tblGrid>
                <a:gridCol w="802206"/>
                <a:gridCol w="689614"/>
                <a:gridCol w="647394"/>
                <a:gridCol w="562950"/>
                <a:gridCol w="562950"/>
                <a:gridCol w="562950"/>
                <a:gridCol w="562950"/>
                <a:gridCol w="562950"/>
                <a:gridCol w="562950"/>
                <a:gridCol w="562950"/>
                <a:gridCol w="562950"/>
                <a:gridCol w="562950"/>
                <a:gridCol w="562950"/>
                <a:gridCol w="562950"/>
                <a:gridCol w="562950"/>
              </a:tblGrid>
              <a:tr h="202045">
                <a:tc>
                  <a:txBody>
                    <a:bodyPr/>
                    <a:lstStyle/>
                    <a:p>
                      <a:pPr rtl="0" fontAlgn="b"/>
                      <a:endParaRPr lang="en-GB" sz="1600" dirty="0"/>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600"/>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600" dirty="0"/>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11">
                  <a:txBody>
                    <a:bodyPr/>
                    <a:lstStyle/>
                    <a:p>
                      <a:pPr algn="ctr" rtl="0" fontAlgn="b"/>
                      <a:r>
                        <a:rPr lang="en-US" dirty="0"/>
                        <a:t>Mean Difference </a:t>
                      </a:r>
                      <a:r>
                        <a:rPr lang="en-US" dirty="0" err="1"/>
                        <a:t>dL</a:t>
                      </a:r>
                      <a:r>
                        <a:rPr lang="en-US" dirty="0"/>
                        <a:t> [</a:t>
                      </a:r>
                      <a:r>
                        <a:rPr lang="en-US" dirty="0" err="1"/>
                        <a:t>mW</a:t>
                      </a:r>
                      <a:r>
                        <a:rPr lang="en-US" dirty="0"/>
                        <a:t>/m2/</a:t>
                      </a:r>
                      <a:r>
                        <a:rPr lang="en-US" dirty="0" err="1"/>
                        <a:t>sr</a:t>
                      </a:r>
                      <a:r>
                        <a:rPr lang="en-US" dirty="0"/>
                        <a:t>/cm^-1]</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1600" dirty="0"/>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911666">
                <a:tc>
                  <a:txBody>
                    <a:bodyPr/>
                    <a:lstStyle/>
                    <a:p>
                      <a:pPr algn="l" rtl="0" fontAlgn="t"/>
                      <a:r>
                        <a:rPr lang="en-GB" sz="1600" dirty="0"/>
                        <a:t>Channel</a:t>
                      </a:r>
                    </a:p>
                  </a:txBody>
                  <a:tcPr marL="18480" marR="18480" marT="12320" marB="1232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600" dirty="0">
                          <a:solidFill>
                            <a:schemeClr val="tx1">
                              <a:lumMod val="20000"/>
                              <a:lumOff val="80000"/>
                            </a:schemeClr>
                          </a:solidFill>
                        </a:rPr>
                        <a:t>50% [cm-1]</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600" dirty="0">
                          <a:solidFill>
                            <a:schemeClr val="tx1">
                              <a:lumMod val="20000"/>
                              <a:lumOff val="80000"/>
                            </a:schemeClr>
                          </a:solidFill>
                        </a:rPr>
                        <a:t>50% [cm-1]</a:t>
                      </a:r>
                    </a:p>
                  </a:txBody>
                  <a:tcPr marL="18480" marR="18480" marT="12320" marB="1232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200</a:t>
                      </a:r>
                    </a:p>
                  </a:txBody>
                  <a:tcPr marL="28575" marR="28575" marT="19050" marB="1905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210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220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230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240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250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260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270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280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290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300</a:t>
                      </a:r>
                    </a:p>
                  </a:txBody>
                  <a:tcPr marL="28575" marR="28575" marT="19050" marB="1905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de-DE" sz="1600" dirty="0" smtClean="0"/>
                        <a:t>K</a:t>
                      </a:r>
                      <a:endParaRPr lang="en-GB" sz="1600" dirty="0"/>
                    </a:p>
                  </a:txBody>
                  <a:tcPr marL="18480" marR="18480" marT="12320" marB="12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856">
                <a:tc>
                  <a:txBody>
                    <a:bodyPr/>
                    <a:lstStyle/>
                    <a:p>
                      <a:pPr algn="r" rtl="0" fontAlgn="b"/>
                      <a:r>
                        <a:rPr lang="en-GB" sz="1600">
                          <a:latin typeface="Arial"/>
                        </a:rPr>
                        <a:t>IR13.4</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714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782</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dirty="0">
                          <a:solidFill>
                            <a:srgbClr val="000000"/>
                          </a:solidFill>
                          <a:latin typeface="Calibri"/>
                        </a:rPr>
                        <a:t>-0.19</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dirty="0">
                          <a:solidFill>
                            <a:srgbClr val="000000"/>
                          </a:solidFill>
                          <a:latin typeface="Calibri"/>
                        </a:rPr>
                        <a:t>-0.17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dirty="0">
                          <a:solidFill>
                            <a:srgbClr val="000000"/>
                          </a:solidFill>
                          <a:latin typeface="Calibri"/>
                        </a:rPr>
                        <a:t>-0.16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dirty="0">
                          <a:solidFill>
                            <a:srgbClr val="000000"/>
                          </a:solidFill>
                          <a:latin typeface="Calibri"/>
                        </a:rPr>
                        <a:t>-0.14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dirty="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dirty="0" err="1" smtClean="0"/>
                        <a:t>mW</a:t>
                      </a:r>
                      <a:r>
                        <a:rPr lang="en-US" sz="1100" dirty="0" smtClean="0"/>
                        <a:t>/m2/</a:t>
                      </a:r>
                      <a:r>
                        <a:rPr lang="en-US" sz="1100" dirty="0" err="1" smtClean="0"/>
                        <a:t>sr</a:t>
                      </a:r>
                      <a:r>
                        <a:rPr lang="en-US" sz="1100" dirty="0" smtClean="0"/>
                        <a:t>/cm</a:t>
                      </a:r>
                      <a:r>
                        <a:rPr lang="en-US" sz="1100" baseline="30000" dirty="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IR12.0</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800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870</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-0.08</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smtClean="0"/>
                        <a:t>mW/m2/sr/cm</a:t>
                      </a:r>
                      <a:r>
                        <a:rPr lang="en-US" sz="1100" baseline="3000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IR10.8</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885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971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-0.11</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smtClean="0"/>
                        <a:t>mW/m2/sr/cm</a:t>
                      </a:r>
                      <a:r>
                        <a:rPr lang="en-US" sz="1100" baseline="3000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IR9.7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1018</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1047</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smtClean="0"/>
                        <a:t>mW/m2/sr/cm</a:t>
                      </a:r>
                      <a:r>
                        <a:rPr lang="en-US" sz="1100" baseline="3000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IR8.7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1124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1177</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smtClean="0"/>
                        <a:t>mW/m2/sr/cm</a:t>
                      </a:r>
                      <a:r>
                        <a:rPr lang="en-US" sz="1100" baseline="3000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79450">
                <a:tc>
                  <a:txBody>
                    <a:bodyPr/>
                    <a:lstStyle/>
                    <a:p>
                      <a:pPr algn="r" rtl="0" fontAlgn="b"/>
                      <a:r>
                        <a:rPr lang="en-GB" sz="1600">
                          <a:latin typeface="Arial"/>
                        </a:rPr>
                        <a:t>IR7.3</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1316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1409</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0.009</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smtClean="0"/>
                        <a:t>mW/m2/sr/cm</a:t>
                      </a:r>
                      <a:r>
                        <a:rPr lang="en-US" sz="1100" baseline="3000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IR6.2</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1493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1724</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0.003</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100" smtClean="0"/>
                        <a:t>mW/m2/sr/cm</a:t>
                      </a:r>
                      <a:r>
                        <a:rPr lang="en-US" sz="1100" baseline="3000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IR3.9</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2385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2751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400" dirty="0">
                          <a:solidFill>
                            <a:srgbClr val="000000"/>
                          </a:solidFill>
                          <a:latin typeface="Calibri"/>
                        </a:rPr>
                        <a:t>0.0001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100" dirty="0" err="1" smtClean="0"/>
                        <a:t>mW</a:t>
                      </a:r>
                      <a:r>
                        <a:rPr lang="en-US" sz="1100" dirty="0" smtClean="0"/>
                        <a:t>/m2/</a:t>
                      </a:r>
                      <a:r>
                        <a:rPr lang="en-US" sz="1100" dirty="0" err="1" smtClean="0"/>
                        <a:t>sr</a:t>
                      </a:r>
                      <a:r>
                        <a:rPr lang="en-US" sz="1100" dirty="0" smtClean="0"/>
                        <a:t>/cm</a:t>
                      </a:r>
                      <a:r>
                        <a:rPr lang="en-US" sz="1100" baseline="30000" dirty="0" smtClean="0"/>
                        <a:t>-1</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Chart 5"/>
          <p:cNvGraphicFramePr/>
          <p:nvPr/>
        </p:nvGraphicFramePr>
        <p:xfrm>
          <a:off x="2417618" y="2140527"/>
          <a:ext cx="6203868" cy="42721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2013-03/2017-03 (SEVIRI-IASIA)-(SEVIRI-IASIB) - rad</a:t>
            </a:r>
            <a:endParaRPr lang="en-GB" dirty="0"/>
          </a:p>
        </p:txBody>
      </p:sp>
      <p:graphicFrame>
        <p:nvGraphicFramePr>
          <p:cNvPr id="5" name="Content Placeholder 4"/>
          <p:cNvGraphicFramePr>
            <a:graphicFrameLocks noGrp="1"/>
          </p:cNvGraphicFramePr>
          <p:nvPr>
            <p:ph idx="1"/>
          </p:nvPr>
        </p:nvGraphicFramePr>
        <p:xfrm>
          <a:off x="285012" y="912803"/>
          <a:ext cx="8894614" cy="5501528"/>
        </p:xfrm>
        <a:graphic>
          <a:graphicData uri="http://schemas.openxmlformats.org/drawingml/2006/table">
            <a:tbl>
              <a:tblPr/>
              <a:tblGrid>
                <a:gridCol w="802206"/>
                <a:gridCol w="689614"/>
                <a:gridCol w="647394"/>
                <a:gridCol w="562950"/>
                <a:gridCol w="562950"/>
                <a:gridCol w="562950"/>
                <a:gridCol w="562950"/>
                <a:gridCol w="562950"/>
                <a:gridCol w="562950"/>
                <a:gridCol w="562950"/>
                <a:gridCol w="562950"/>
                <a:gridCol w="562950"/>
                <a:gridCol w="562950"/>
                <a:gridCol w="562950"/>
                <a:gridCol w="562950"/>
              </a:tblGrid>
              <a:tr h="202045">
                <a:tc>
                  <a:txBody>
                    <a:bodyPr/>
                    <a:lstStyle/>
                    <a:p>
                      <a:pPr rtl="0" fontAlgn="b"/>
                      <a:endParaRPr lang="en-GB" sz="1600" dirty="0"/>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600" dirty="0">
                        <a:solidFill>
                          <a:schemeClr val="tx1">
                            <a:lumMod val="20000"/>
                            <a:lumOff val="80000"/>
                          </a:schemeClr>
                        </a:solidFill>
                      </a:endParaRP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GB" sz="1600" dirty="0">
                        <a:solidFill>
                          <a:schemeClr val="tx1">
                            <a:lumMod val="20000"/>
                            <a:lumOff val="80000"/>
                          </a:schemeClr>
                        </a:solidFill>
                      </a:endParaRP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11">
                  <a:txBody>
                    <a:bodyPr/>
                    <a:lstStyle/>
                    <a:p>
                      <a:pPr algn="ctr" rtl="0" fontAlgn="b"/>
                      <a:r>
                        <a:rPr lang="en-GB" sz="1800" kern="1200" dirty="0" smtClean="0">
                          <a:solidFill>
                            <a:schemeClr val="tx1"/>
                          </a:solidFill>
                          <a:latin typeface="+mn-lt"/>
                          <a:ea typeface="+mn-ea"/>
                          <a:cs typeface="+mn-cs"/>
                        </a:rPr>
                        <a:t>Mean Difference </a:t>
                      </a:r>
                      <a:r>
                        <a:rPr lang="en-GB" sz="1800" kern="1200" dirty="0" err="1" smtClean="0">
                          <a:solidFill>
                            <a:schemeClr val="tx1"/>
                          </a:solidFill>
                          <a:latin typeface="+mn-lt"/>
                          <a:ea typeface="+mn-ea"/>
                          <a:cs typeface="+mn-cs"/>
                        </a:rPr>
                        <a:t>dL</a:t>
                      </a:r>
                      <a:r>
                        <a:rPr lang="en-GB" sz="1800" kern="1200" dirty="0" smtClean="0">
                          <a:solidFill>
                            <a:schemeClr val="tx1"/>
                          </a:solidFill>
                          <a:latin typeface="+mn-lt"/>
                          <a:ea typeface="+mn-ea"/>
                          <a:cs typeface="+mn-cs"/>
                        </a:rPr>
                        <a:t>/L [%]</a:t>
                      </a:r>
                      <a:endParaRPr lang="en-US" dirty="0"/>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
                      <a:endParaRPr lang="en-GB" sz="1600" dirty="0"/>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911666">
                <a:tc>
                  <a:txBody>
                    <a:bodyPr/>
                    <a:lstStyle/>
                    <a:p>
                      <a:pPr algn="l" rtl="0" fontAlgn="t"/>
                      <a:r>
                        <a:rPr lang="en-GB" sz="1600" dirty="0"/>
                        <a:t>Channel</a:t>
                      </a:r>
                    </a:p>
                  </a:txBody>
                  <a:tcPr marL="18480" marR="18480" marT="12320" marB="1232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600" dirty="0">
                          <a:solidFill>
                            <a:schemeClr val="tx1">
                              <a:lumMod val="20000"/>
                              <a:lumOff val="80000"/>
                            </a:schemeClr>
                          </a:solidFill>
                        </a:rPr>
                        <a:t>50% [cm-1]</a:t>
                      </a:r>
                    </a:p>
                  </a:txBody>
                  <a:tcPr marL="18480" marR="18480" marT="12320" marB="1232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GB" sz="1600" dirty="0">
                          <a:solidFill>
                            <a:schemeClr val="tx1">
                              <a:lumMod val="20000"/>
                              <a:lumOff val="80000"/>
                            </a:schemeClr>
                          </a:solidFill>
                        </a:rPr>
                        <a:t>50% [cm-1]</a:t>
                      </a:r>
                    </a:p>
                  </a:txBody>
                  <a:tcPr marL="18480" marR="18480" marT="12320" marB="1232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200</a:t>
                      </a:r>
                    </a:p>
                  </a:txBody>
                  <a:tcPr marL="28575" marR="28575" marT="19050" marB="19050">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210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220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230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240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250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260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270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280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290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a:t>300</a:t>
                      </a:r>
                    </a:p>
                  </a:txBody>
                  <a:tcPr marL="28575" marR="28575" marT="19050" marB="19050">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de-DE" sz="1600" dirty="0" smtClean="0"/>
                        <a:t>K</a:t>
                      </a:r>
                      <a:endParaRPr lang="en-GB" sz="1600" dirty="0"/>
                    </a:p>
                  </a:txBody>
                  <a:tcPr marL="18480" marR="18480" marT="12320" marB="12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856">
                <a:tc>
                  <a:txBody>
                    <a:bodyPr/>
                    <a:lstStyle/>
                    <a:p>
                      <a:pPr algn="r" rtl="0" fontAlgn="b"/>
                      <a:r>
                        <a:rPr lang="en-GB" sz="1600">
                          <a:latin typeface="Arial"/>
                        </a:rPr>
                        <a:t>IR13.4</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714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782</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-0.81</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-0.43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-0.22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-0.15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b="1" dirty="0">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dirty="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IR12.0</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800</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870</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-0.48</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-0.35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-0.26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IR10.8</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885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971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-0.89</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-0.63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-0.45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-0.24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IR9.7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1018</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1047</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-0.70</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-0.47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-0.23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IR8.7</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1124</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1177</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-0.38</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-0.25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79450">
                <a:tc>
                  <a:txBody>
                    <a:bodyPr/>
                    <a:lstStyle/>
                    <a:p>
                      <a:pPr algn="r" rtl="0" fontAlgn="b"/>
                      <a:r>
                        <a:rPr lang="en-GB" sz="1600">
                          <a:latin typeface="Arial"/>
                        </a:rPr>
                        <a:t>IR7.3</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1316</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1409</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IR6.2</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1493</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1724</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-0.79</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-0.22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-0.11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GB">
                          <a:solidFill>
                            <a:srgbClr val="000000"/>
                          </a:solidFill>
                          <a:latin typeface="Calibri"/>
                        </a:rPr>
                        <a:t>0.07</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de-DE" sz="180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56856">
                <a:tc>
                  <a:txBody>
                    <a:bodyPr/>
                    <a:lstStyle/>
                    <a:p>
                      <a:pPr algn="r" rtl="0" fontAlgn="b"/>
                      <a:r>
                        <a:rPr lang="en-GB" sz="1600">
                          <a:latin typeface="Arial"/>
                        </a:rPr>
                        <a:t>IR3.9</a:t>
                      </a:r>
                    </a:p>
                  </a:txBody>
                  <a:tcPr marL="18480" marR="18480" marT="12320" marB="1232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a:solidFill>
                            <a:schemeClr val="tx1">
                              <a:lumMod val="20000"/>
                              <a:lumOff val="80000"/>
                            </a:schemeClr>
                          </a:solidFill>
                          <a:latin typeface="Arial"/>
                        </a:rPr>
                        <a:t>2385</a:t>
                      </a:r>
                    </a:p>
                  </a:txBody>
                  <a:tcPr marL="18480" marR="18480" marT="12320" marB="12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sz="1600" dirty="0">
                          <a:solidFill>
                            <a:schemeClr val="tx1">
                              <a:lumMod val="20000"/>
                              <a:lumOff val="80000"/>
                            </a:schemeClr>
                          </a:solidFill>
                          <a:latin typeface="Arial"/>
                        </a:rPr>
                        <a:t>2751</a:t>
                      </a:r>
                    </a:p>
                  </a:txBody>
                  <a:tcPr marL="18480" marR="18480" marT="12320" marB="1232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0.21</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GB" dirty="0">
                          <a:solidFill>
                            <a:srgbClr val="000000"/>
                          </a:solidFill>
                          <a:latin typeface="Calibri"/>
                        </a:rPr>
                        <a:t>-0.05</a:t>
                      </a:r>
                    </a:p>
                  </a:txBody>
                  <a:tcPr marL="28575" marR="28575" marT="19050" marB="1905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de-DE" sz="1800" dirty="0" smtClean="0"/>
                        <a:t>%</a:t>
                      </a:r>
                      <a:endParaRPr lang="en-GB" sz="1100" baseline="30000" dirty="0">
                        <a:solidFill>
                          <a:srgbClr val="000000"/>
                        </a:solidFill>
                        <a:latin typeface="Calibri"/>
                      </a:endParaRPr>
                    </a:p>
                  </a:txBody>
                  <a:tcPr marL="18480" marR="18480" marT="12320" marB="123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Chart 3"/>
          <p:cNvGraphicFramePr/>
          <p:nvPr/>
        </p:nvGraphicFramePr>
        <p:xfrm>
          <a:off x="2446316" y="2149435"/>
          <a:ext cx="6163293" cy="42157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Conduct Analysis as ∆Tb, ∆L, ∆L/L?</a:t>
            </a:r>
            <a:endParaRPr lang="en-GB" dirty="0"/>
          </a:p>
        </p:txBody>
      </p:sp>
      <p:sp>
        <p:nvSpPr>
          <p:cNvPr id="3" name="Content Placeholder 2"/>
          <p:cNvSpPr>
            <a:spLocks noGrp="1"/>
          </p:cNvSpPr>
          <p:nvPr>
            <p:ph idx="1"/>
          </p:nvPr>
        </p:nvSpPr>
        <p:spPr/>
        <p:txBody>
          <a:bodyPr>
            <a:normAutofit fontScale="92500"/>
          </a:bodyPr>
          <a:lstStyle/>
          <a:p>
            <a:r>
              <a:rPr lang="de-DE" dirty="0" smtClean="0"/>
              <a:t>All three methods give consistent results</a:t>
            </a:r>
          </a:p>
          <a:p>
            <a:pPr lvl="1"/>
            <a:r>
              <a:rPr lang="de-DE" dirty="0" smtClean="0"/>
              <a:t>All long-wave channels show similar trend</a:t>
            </a:r>
          </a:p>
          <a:p>
            <a:pPr lvl="1"/>
            <a:r>
              <a:rPr lang="de-DE" dirty="0" smtClean="0"/>
              <a:t>Only IR13.4 difference is significant at cold end</a:t>
            </a:r>
          </a:p>
          <a:p>
            <a:pPr lvl="1"/>
            <a:endParaRPr lang="de-DE" dirty="0" smtClean="0"/>
          </a:p>
          <a:p>
            <a:r>
              <a:rPr lang="de-DE" dirty="0" smtClean="0"/>
              <a:t> Radiance is more difficult to compare inter-channel</a:t>
            </a:r>
          </a:p>
          <a:p>
            <a:endParaRPr lang="de-DE" dirty="0" smtClean="0"/>
          </a:p>
          <a:p>
            <a:r>
              <a:rPr lang="de-DE" dirty="0" smtClean="0"/>
              <a:t>Radiance Percentage (L/∆L) very similar to ∆Tb</a:t>
            </a:r>
          </a:p>
          <a:p>
            <a:endParaRPr lang="de-DE" dirty="0" smtClean="0"/>
          </a:p>
          <a:p>
            <a:r>
              <a:rPr lang="de-DE" dirty="0" smtClean="0"/>
              <a:t>How well do they compare with other methods? </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Way Forward – EUMETSAT conference</a:t>
            </a:r>
            <a:endParaRPr lang="en-GB" dirty="0"/>
          </a:p>
        </p:txBody>
      </p:sp>
      <p:sp>
        <p:nvSpPr>
          <p:cNvPr id="3" name="Content Placeholder 2"/>
          <p:cNvSpPr>
            <a:spLocks noGrp="1"/>
          </p:cNvSpPr>
          <p:nvPr>
            <p:ph idx="1"/>
          </p:nvPr>
        </p:nvSpPr>
        <p:spPr/>
        <p:txBody>
          <a:bodyPr>
            <a:noAutofit/>
          </a:bodyPr>
          <a:lstStyle/>
          <a:p>
            <a:pPr hangingPunct="0">
              <a:buNone/>
            </a:pPr>
            <a:r>
              <a:rPr lang="en-GB" sz="1600" b="1" dirty="0" smtClean="0"/>
              <a:t>GSICS Infrared </a:t>
            </a:r>
            <a:r>
              <a:rPr lang="en-GB" sz="1600" b="1" dirty="0" smtClean="0"/>
              <a:t>Reference Sensor Traceability and Uncertainty</a:t>
            </a:r>
            <a:endParaRPr lang="en-GB" sz="1600" dirty="0" smtClean="0"/>
          </a:p>
          <a:p>
            <a:pPr>
              <a:buNone/>
            </a:pPr>
            <a:r>
              <a:rPr lang="en-GB" sz="1600" b="1" dirty="0" smtClean="0"/>
              <a:t>Tim Hewison </a:t>
            </a:r>
            <a:r>
              <a:rPr lang="en-GB" sz="1600" b="1" baseline="30000" dirty="0" smtClean="0"/>
              <a:t>(1)</a:t>
            </a:r>
            <a:r>
              <a:rPr lang="en-GB" sz="1600" b="1" dirty="0" smtClean="0"/>
              <a:t>, Tom Pagano</a:t>
            </a:r>
            <a:r>
              <a:rPr lang="en-GB" sz="1600" b="1" baseline="30000" dirty="0" smtClean="0"/>
              <a:t>(2)</a:t>
            </a:r>
            <a:r>
              <a:rPr lang="en-GB" sz="1600" b="1" dirty="0" smtClean="0"/>
              <a:t>, Dave Tobin</a:t>
            </a:r>
            <a:r>
              <a:rPr lang="en-GB" sz="1600" b="1" baseline="30000" dirty="0" smtClean="0"/>
              <a:t>(3</a:t>
            </a:r>
            <a:r>
              <a:rPr lang="en-GB" sz="1600" b="1" baseline="30000" dirty="0" smtClean="0"/>
              <a:t>)</a:t>
            </a:r>
            <a:r>
              <a:rPr lang="en-GB" sz="1600" dirty="0" smtClean="0"/>
              <a:t> </a:t>
            </a:r>
            <a:r>
              <a:rPr lang="en-GB" sz="1600" dirty="0" smtClean="0"/>
              <a:t> </a:t>
            </a:r>
            <a:r>
              <a:rPr lang="en-GB" sz="1600" b="1" i="1" baseline="30000" dirty="0" smtClean="0"/>
              <a:t>(</a:t>
            </a:r>
            <a:r>
              <a:rPr lang="en-GB" sz="1600" b="1" i="1" baseline="30000" dirty="0" smtClean="0"/>
              <a:t>1)</a:t>
            </a:r>
            <a:r>
              <a:rPr lang="en-GB" sz="1600" b="1" i="1" dirty="0" smtClean="0"/>
              <a:t> EUMETSAT, </a:t>
            </a:r>
            <a:r>
              <a:rPr lang="en-GB" sz="1600" b="1" i="1" baseline="30000" dirty="0" smtClean="0"/>
              <a:t>(2)</a:t>
            </a:r>
            <a:r>
              <a:rPr lang="en-GB" sz="1600" b="1" i="1" dirty="0" smtClean="0"/>
              <a:t> NASA/JPL, </a:t>
            </a:r>
            <a:r>
              <a:rPr lang="en-GB" sz="1600" b="1" i="1" baseline="30000" dirty="0" smtClean="0"/>
              <a:t>(3)</a:t>
            </a:r>
            <a:r>
              <a:rPr lang="en-GB" sz="1600" b="1" i="1" dirty="0" smtClean="0"/>
              <a:t> NOAA/SSEC</a:t>
            </a:r>
            <a:endParaRPr lang="en-GB" sz="1600" dirty="0" smtClean="0"/>
          </a:p>
          <a:p>
            <a:endParaRPr lang="en-GB" sz="1600" dirty="0" smtClean="0"/>
          </a:p>
          <a:p>
            <a:pPr>
              <a:buNone/>
            </a:pPr>
            <a:r>
              <a:rPr lang="en-GB" sz="1600" b="1" dirty="0" smtClean="0"/>
              <a:t>ABSTRACT</a:t>
            </a:r>
            <a:endParaRPr lang="en-GB" sz="1600" dirty="0" smtClean="0"/>
          </a:p>
          <a:p>
            <a:pPr>
              <a:buNone/>
            </a:pPr>
            <a:r>
              <a:rPr lang="en-GB" sz="1600" dirty="0" smtClean="0"/>
              <a:t>The </a:t>
            </a:r>
            <a:r>
              <a:rPr lang="en-GB" sz="1600" dirty="0" smtClean="0"/>
              <a:t>Global Space-based Inter-Calibration System (GSICS) aims to ensure consistent accuracy among satellite observations worldwide for climate monitoring, weather forecasting, and environmental applications. To achieve this, algorithms have been developed to correct the calibration of various instruments</a:t>
            </a:r>
            <a:r>
              <a:rPr lang="en-GB" sz="1600" i="1" dirty="0" smtClean="0"/>
              <a:t> </a:t>
            </a:r>
            <a:r>
              <a:rPr lang="en-GB" sz="1600" dirty="0" smtClean="0"/>
              <a:t>to be consistent with community-defined reference instruments based on a series of inter-comparisons. Hyperspectral sounders are considered as potential reference instruments for the inter-calibration of thermal infrared channels on contemporary missions, allowing accurate representation of their spectral response functions. It is essential that these reference sensors are demonstrated to have stable and well-documented radiometric calibration, traceable to community references. </a:t>
            </a:r>
          </a:p>
          <a:p>
            <a:pPr hangingPunct="0">
              <a:buNone/>
            </a:pPr>
            <a:r>
              <a:rPr lang="en-GB" sz="1600" dirty="0" smtClean="0"/>
              <a:t>GSICS </a:t>
            </a:r>
            <a:r>
              <a:rPr lang="en-GB" sz="1600" dirty="0" smtClean="0"/>
              <a:t>has initiated a report to support the choice of Metop/IASI, Aqua/AIRS and </a:t>
            </a:r>
            <a:r>
              <a:rPr lang="en-GB" sz="1600" dirty="0" err="1" smtClean="0"/>
              <a:t>Suomi</a:t>
            </a:r>
            <a:r>
              <a:rPr lang="en-GB" sz="1600" dirty="0" smtClean="0"/>
              <a:t>-NPP/</a:t>
            </a:r>
            <a:r>
              <a:rPr lang="en-GB" sz="1600" dirty="0" err="1" smtClean="0"/>
              <a:t>CrIS</a:t>
            </a:r>
            <a:r>
              <a:rPr lang="en-GB" sz="1600" dirty="0" smtClean="0"/>
              <a:t> as reference instruments and to provide traceability between them by consolidating pre-launch test results, error budgets and a range of in-orbit comparisons. The inter-comparison methods include Polar Simultaneous Nadir Overpasses (SNOs), Quasi SNOs, double differences against geostationary satellite and aircraft instruments as well as Numerical Weather Prediction (NWP) models, and statistics over extended geographical areas.</a:t>
            </a:r>
            <a:r>
              <a:rPr lang="en-GB" sz="1600" dirty="0" smtClean="0">
                <a:solidFill>
                  <a:srgbClr val="FF0000"/>
                </a:solidFill>
              </a:rPr>
              <a:t> Results from different methods under the same range of conditions are compared to assess the instruments’ relative calibration, long-term stability and ultimately, the overall uncertainty as inter-calibration references for GSICS. Together with the error budgets, which are ground-up estimates of calibration uncertainty and associated calibration traceability chain, these results allow us to form a consensus on the uncertainties in their absolute calibration, and increase the confidence in the inter-calibration products derived from them. </a:t>
            </a:r>
          </a:p>
          <a:p>
            <a:pPr hangingPunct="0">
              <a:buNone/>
            </a:pPr>
            <a:endParaRPr lang="en-GB" sz="16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Way Forward – Report</a:t>
            </a:r>
            <a:endParaRPr lang="en-GB" dirty="0"/>
          </a:p>
        </p:txBody>
      </p:sp>
      <p:sp>
        <p:nvSpPr>
          <p:cNvPr id="3" name="Content Placeholder 2"/>
          <p:cNvSpPr>
            <a:spLocks noGrp="1"/>
          </p:cNvSpPr>
          <p:nvPr>
            <p:ph idx="1"/>
          </p:nvPr>
        </p:nvSpPr>
        <p:spPr/>
        <p:txBody>
          <a:bodyPr>
            <a:normAutofit/>
          </a:bodyPr>
          <a:lstStyle/>
          <a:p>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728655"/>
            <a:ext cx="9447213" cy="5391150"/>
          </a:xfrm>
        </p:spPr>
        <p:txBody>
          <a:bodyPr anchor="ctr">
            <a:noAutofit/>
          </a:bodyPr>
          <a:lstStyle/>
          <a:p>
            <a:pPr marL="742950" lvl="0" indent="-742950" algn="ctr">
              <a:lnSpc>
                <a:spcPct val="150000"/>
              </a:lnSpc>
              <a:spcAft>
                <a:spcPts val="600"/>
              </a:spcAft>
              <a:buNone/>
            </a:pPr>
            <a:r>
              <a:rPr lang="en-US" sz="4000" dirty="0" smtClean="0">
                <a:solidFill>
                  <a:schemeClr val="tx1"/>
                </a:solidFill>
              </a:rPr>
              <a:t>Thank You!</a:t>
            </a:r>
            <a:endParaRPr lang="en-GB" sz="4000"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IR Reference Sensor Traceability &amp; Uncertainty Report</a:t>
            </a:r>
            <a:endParaRPr lang="en-GB" sz="2400" dirty="0"/>
          </a:p>
        </p:txBody>
      </p:sp>
      <p:sp>
        <p:nvSpPr>
          <p:cNvPr id="3" name="Content Placeholder 2"/>
          <p:cNvSpPr>
            <a:spLocks noGrp="1"/>
          </p:cNvSpPr>
          <p:nvPr>
            <p:ph idx="1"/>
          </p:nvPr>
        </p:nvSpPr>
        <p:spPr>
          <a:xfrm>
            <a:off x="266700" y="833718"/>
            <a:ext cx="9447213" cy="6024281"/>
          </a:xfrm>
          <a:noFill/>
        </p:spPr>
        <p:txBody>
          <a:bodyPr>
            <a:noAutofit/>
          </a:bodyPr>
          <a:lstStyle/>
          <a:p>
            <a:r>
              <a:rPr lang="en-GB" sz="2000" dirty="0" smtClean="0"/>
              <a:t>Aims</a:t>
            </a:r>
          </a:p>
          <a:p>
            <a:pPr lvl="1"/>
            <a:r>
              <a:rPr lang="en-US" sz="1800" dirty="0" smtClean="0"/>
              <a:t>To support choice of reference instruments for GSICS and Metop-A/IASI as </a:t>
            </a:r>
            <a:r>
              <a:rPr lang="en-US" sz="1800" i="1" dirty="0" smtClean="0"/>
              <a:t>Anchor</a:t>
            </a:r>
          </a:p>
          <a:p>
            <a:pPr lvl="1"/>
            <a:r>
              <a:rPr lang="en-US" sz="1800" dirty="0" smtClean="0"/>
              <a:t>To provide traceability between reference instruments (IASI, AIRS, </a:t>
            </a:r>
            <a:r>
              <a:rPr lang="en-US" sz="1800" dirty="0" err="1" smtClean="0"/>
              <a:t>CrIS</a:t>
            </a:r>
            <a:r>
              <a:rPr lang="en-US" sz="1800" dirty="0" smtClean="0"/>
              <a:t>)</a:t>
            </a:r>
            <a:endParaRPr lang="en-GB" sz="1800" dirty="0" smtClean="0"/>
          </a:p>
          <a:p>
            <a:pPr lvl="1"/>
            <a:r>
              <a:rPr lang="en-GB" sz="1800" dirty="0" smtClean="0"/>
              <a:t>By consolidating pre-launch test results and various in-flight comparisons</a:t>
            </a:r>
          </a:p>
          <a:p>
            <a:pPr lvl="1"/>
            <a:r>
              <a:rPr lang="en-US" sz="1800" dirty="0" smtClean="0"/>
              <a:t>To seek consensus on uncertainties in absolute calibration of reference sensors</a:t>
            </a:r>
            <a:br>
              <a:rPr lang="en-US" sz="1800" dirty="0" smtClean="0"/>
            </a:br>
            <a:endParaRPr lang="en-GB" sz="1800" dirty="0" smtClean="0"/>
          </a:p>
          <a:p>
            <a:r>
              <a:rPr lang="en-GB" sz="2000" dirty="0" smtClean="0"/>
              <a:t>Limitations</a:t>
            </a:r>
          </a:p>
          <a:p>
            <a:pPr lvl="1"/>
            <a:r>
              <a:rPr lang="en-GB" sz="1800" dirty="0" smtClean="0"/>
              <a:t>No new results, just expressing results of existing comparisons in a common way, </a:t>
            </a:r>
          </a:p>
          <a:p>
            <a:pPr lvl="1"/>
            <a:r>
              <a:rPr lang="en-GB" sz="1800" dirty="0" smtClean="0"/>
              <a:t>reformatting where necessary, to allow easy comparisons</a:t>
            </a:r>
            <a:br>
              <a:rPr lang="en-GB" sz="1800" dirty="0" smtClean="0"/>
            </a:br>
            <a:endParaRPr lang="en-GB" sz="1400" dirty="0" smtClean="0"/>
          </a:p>
          <a:p>
            <a:r>
              <a:rPr lang="en-GB" sz="2000" dirty="0" smtClean="0"/>
              <a:t>Error Budget &amp; Traceability</a:t>
            </a:r>
          </a:p>
          <a:p>
            <a:pPr lvl="1"/>
            <a:r>
              <a:rPr lang="en-GB" sz="1800" dirty="0" smtClean="0"/>
              <a:t>Focus on radiometric and spectral calibration – for AIRS, IASI, </a:t>
            </a:r>
            <a:r>
              <a:rPr lang="en-GB" sz="1800" dirty="0" err="1" smtClean="0"/>
              <a:t>CrIS</a:t>
            </a:r>
            <a:r>
              <a:rPr lang="en-GB" sz="1800" dirty="0" smtClean="0"/>
              <a:t/>
            </a:r>
            <a:br>
              <a:rPr lang="en-GB" sz="1800" dirty="0" smtClean="0"/>
            </a:br>
            <a:endParaRPr lang="en-GB" sz="1800" dirty="0" smtClean="0"/>
          </a:p>
          <a:p>
            <a:r>
              <a:rPr lang="en-GB" sz="2000" dirty="0" smtClean="0"/>
              <a:t>Inter-comparisons</a:t>
            </a:r>
          </a:p>
          <a:p>
            <a:pPr lvl="1"/>
            <a:r>
              <a:rPr lang="en-GB" sz="1800" dirty="0" smtClean="0"/>
              <a:t>Introduction: Pros and Cons of each method</a:t>
            </a:r>
          </a:p>
          <a:p>
            <a:pPr lvl="1"/>
            <a:r>
              <a:rPr lang="en-GB" sz="1800" dirty="0" smtClean="0"/>
              <a:t>Direct Comparisons: Polar SNOs, Tandem SNOs (</a:t>
            </a:r>
            <a:r>
              <a:rPr lang="en-GB" sz="1800" dirty="0" err="1" smtClean="0"/>
              <a:t>AIRS+CrIS</a:t>
            </a:r>
            <a:r>
              <a:rPr lang="en-GB" sz="1800" dirty="0" smtClean="0"/>
              <a:t>), Quasi-SNOs, </a:t>
            </a:r>
          </a:p>
          <a:p>
            <a:pPr lvl="1"/>
            <a:r>
              <a:rPr lang="en-GB" sz="1800" dirty="0" smtClean="0"/>
              <a:t>Double-Differencing: GEO-LEO, NWP+RTM, Aircraft campaigns</a:t>
            </a:r>
          </a:p>
          <a:p>
            <a:pPr lvl="1"/>
            <a:r>
              <a:rPr lang="en-GB" sz="1800" dirty="0" smtClean="0"/>
              <a:t>Other Methods: Regional Averages (“Massive Means”), Reference Sites (Dome-C..)</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Limited Progress – Why?</a:t>
            </a:r>
            <a:endParaRPr lang="en-GB" dirty="0"/>
          </a:p>
        </p:txBody>
      </p:sp>
      <p:sp>
        <p:nvSpPr>
          <p:cNvPr id="3" name="Content Placeholder 2"/>
          <p:cNvSpPr>
            <a:spLocks noGrp="1"/>
          </p:cNvSpPr>
          <p:nvPr>
            <p:ph idx="1"/>
          </p:nvPr>
        </p:nvSpPr>
        <p:spPr/>
        <p:txBody>
          <a:bodyPr>
            <a:normAutofit/>
          </a:bodyPr>
          <a:lstStyle/>
          <a:p>
            <a:r>
              <a:rPr lang="de-DE" sz="3200" dirty="0" smtClean="0"/>
              <a:t>Over-committment</a:t>
            </a:r>
          </a:p>
          <a:p>
            <a:r>
              <a:rPr lang="de-DE" sz="3200" dirty="0" smtClean="0"/>
              <a:t>Under-resources</a:t>
            </a:r>
          </a:p>
          <a:p>
            <a:r>
              <a:rPr lang="de-DE" sz="3200" dirty="0" smtClean="0"/>
              <a:t>Takes too long to say title</a:t>
            </a:r>
          </a:p>
          <a:p>
            <a:pPr lvl="1"/>
            <a:r>
              <a:rPr lang="de-DE" sz="2800" dirty="0" smtClean="0"/>
              <a:t>We need an acronym!</a:t>
            </a:r>
            <a:endParaRPr lang="en-GB" sz="2800" dirty="0"/>
          </a:p>
        </p:txBody>
      </p:sp>
      <p:pic>
        <p:nvPicPr>
          <p:cNvPr id="381954" name="Picture 2"/>
          <p:cNvPicPr>
            <a:picLocks noChangeAspect="1" noChangeArrowheads="1"/>
          </p:cNvPicPr>
          <p:nvPr/>
        </p:nvPicPr>
        <p:blipFill>
          <a:blip r:embed="rId2" cstate="print"/>
          <a:srcRect l="14559" t="9697" r="20540" b="53478"/>
          <a:stretch>
            <a:fillRect/>
          </a:stretch>
        </p:blipFill>
        <p:spPr bwMode="auto">
          <a:xfrm>
            <a:off x="1258784" y="3069771"/>
            <a:ext cx="7517081" cy="378822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1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Reference Sensor Inter-Comparisons</a:t>
            </a:r>
            <a:endParaRPr lang="en-GB" dirty="0"/>
          </a:p>
        </p:txBody>
      </p:sp>
      <p:graphicFrame>
        <p:nvGraphicFramePr>
          <p:cNvPr id="6" name="Table 5"/>
          <p:cNvGraphicFramePr>
            <a:graphicFrameLocks noGrp="1"/>
          </p:cNvGraphicFramePr>
          <p:nvPr/>
        </p:nvGraphicFramePr>
        <p:xfrm>
          <a:off x="5308602" y="958561"/>
          <a:ext cx="4512393" cy="5043988"/>
        </p:xfrm>
        <a:graphic>
          <a:graphicData uri="http://schemas.openxmlformats.org/drawingml/2006/table">
            <a:tbl>
              <a:tblPr/>
              <a:tblGrid>
                <a:gridCol w="1168398"/>
                <a:gridCol w="173082"/>
                <a:gridCol w="421057"/>
                <a:gridCol w="343732"/>
                <a:gridCol w="343732"/>
                <a:gridCol w="343732"/>
                <a:gridCol w="343732"/>
                <a:gridCol w="343732"/>
                <a:gridCol w="343732"/>
                <a:gridCol w="343732"/>
                <a:gridCol w="343732"/>
              </a:tblGrid>
              <a:tr h="168709">
                <a:tc>
                  <a:txBody>
                    <a:bodyPr/>
                    <a:lstStyle/>
                    <a:p>
                      <a:pPr algn="l" fontAlgn="b"/>
                      <a:r>
                        <a:rPr lang="en-GB" sz="900" b="0" i="0" u="none" strike="noStrike">
                          <a:solidFill>
                            <a:srgbClr val="000000"/>
                          </a:solidFill>
                          <a:latin typeface="Arial"/>
                        </a:rPr>
                        <a:t>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gridSpan="6">
                  <a:txBody>
                    <a:bodyPr/>
                    <a:lstStyle/>
                    <a:p>
                      <a:pPr algn="ctr" fontAlgn="b"/>
                      <a:r>
                        <a:rPr lang="en-GB" sz="900" b="0" i="0" u="none" strike="noStrike">
                          <a:solidFill>
                            <a:srgbClr val="000000"/>
                          </a:solidFill>
                          <a:latin typeface="Arial"/>
                        </a:rPr>
                        <a:t>Mean Difference dTb [K]</a:t>
                      </a:r>
                    </a:p>
                  </a:txBody>
                  <a:tcPr marL="6667" marR="6667" marT="6667" marB="0" anchor="b">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47530">
                <a:tc>
                  <a:txBody>
                    <a:bodyPr/>
                    <a:lstStyle/>
                    <a:p>
                      <a:pPr algn="l" fontAlgn="b"/>
                      <a:r>
                        <a:rPr lang="en-GB" sz="900" b="0" i="0" u="none" strike="noStrike">
                          <a:solidFill>
                            <a:srgbClr val="000000"/>
                          </a:solidFill>
                          <a:latin typeface="Arial"/>
                        </a:rPr>
                        <a:t>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dirty="0">
                          <a:solidFill>
                            <a:srgbClr val="000000"/>
                          </a:solidFill>
                          <a:latin typeface="Arial"/>
                        </a:rPr>
                        <a:t>Pseudo Channel [cm-1]</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Min Freq [cm-1]</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Max Freq [cm-1]</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200</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220</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240</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260</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280</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GB" sz="900" b="0" i="0" u="none" strike="noStrike">
                          <a:solidFill>
                            <a:srgbClr val="000000"/>
                          </a:solidFill>
                          <a:latin typeface="Arial"/>
                        </a:rPr>
                        <a:t>300</a:t>
                      </a:r>
                    </a:p>
                  </a:txBody>
                  <a:tcPr marL="6667" marR="6667" marT="6667"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Start date</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655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650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660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dirty="0">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End date</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665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660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670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Start time</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675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670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680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End time</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685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680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690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Min Latitude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695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690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700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Max Latitude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705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700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710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Min Longitude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715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710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720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Max Longitude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725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720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730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Min Scan Angle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735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730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740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Max Scan Angle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745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740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750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755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750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760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Collocation method:</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765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760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770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Collocation dist [km]</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775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770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780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Collocation time [s]</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785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780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790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61822">
                <a:tc>
                  <a:txBody>
                    <a:bodyPr/>
                    <a:lstStyle/>
                    <a:p>
                      <a:pPr algn="l" fontAlgn="b"/>
                      <a:r>
                        <a:rPr lang="en-GB" sz="900" b="0" i="0" u="none" strike="noStrike">
                          <a:solidFill>
                            <a:srgbClr val="000000"/>
                          </a:solidFill>
                          <a:latin typeface="Arial"/>
                        </a:rPr>
                        <a:t>Collocation sec(theta)</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795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790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800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Filtering applied</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805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800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810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815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810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820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Algorithm Ref</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825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820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830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Dataset Ref</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835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830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840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dirty="0">
                          <a:solidFill>
                            <a:srgbClr val="000000"/>
                          </a:solidFill>
                          <a:latin typeface="Arial"/>
                        </a:rPr>
                        <a:t>Monitored Instrument</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845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840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850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Processing Version</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855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850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860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Dataset Ref</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865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860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870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85620">
                <a:tc>
                  <a:txBody>
                    <a:bodyPr/>
                    <a:lstStyle/>
                    <a:p>
                      <a:pPr algn="l" fontAlgn="b"/>
                      <a:r>
                        <a:rPr lang="en-GB" sz="900" b="0" i="0" u="none" strike="noStrike">
                          <a:solidFill>
                            <a:srgbClr val="000000"/>
                          </a:solidFill>
                          <a:latin typeface="Arial"/>
                        </a:rPr>
                        <a:t>Reference Instrumemt</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875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870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880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Processing Version</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885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880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890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8709">
                <a:tc>
                  <a:txBody>
                    <a:bodyPr/>
                    <a:lstStyle/>
                    <a:p>
                      <a:pPr algn="l" fontAlgn="b"/>
                      <a:r>
                        <a:rPr lang="en-GB" sz="900" b="0" i="0" u="none" strike="noStrike">
                          <a:solidFill>
                            <a:srgbClr val="000000"/>
                          </a:solidFill>
                          <a:latin typeface="Arial"/>
                        </a:rPr>
                        <a:t>Dataset Ref</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895</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890</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1" i="0" u="none" strike="noStrike">
                          <a:solidFill>
                            <a:srgbClr val="000000"/>
                          </a:solidFill>
                          <a:latin typeface="Arial"/>
                        </a:rPr>
                        <a:t>900</a:t>
                      </a:r>
                    </a:p>
                  </a:txBody>
                  <a:tcPr marL="6667" marR="6667" marT="6667" marB="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b"/>
                      <a:r>
                        <a:rPr lang="en-GB" sz="900" b="0" i="0" u="none" strike="noStrike" dirty="0">
                          <a:solidFill>
                            <a:srgbClr val="000000"/>
                          </a:solidFill>
                          <a:latin typeface="Arial"/>
                        </a:rPr>
                        <a:t> </a:t>
                      </a:r>
                    </a:p>
                  </a:txBody>
                  <a:tcPr marL="6667" marR="6667" marT="13333" marB="1333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8" name="Content Placeholder 2"/>
          <p:cNvSpPr>
            <a:spLocks noGrp="1"/>
          </p:cNvSpPr>
          <p:nvPr>
            <p:ph idx="1"/>
          </p:nvPr>
        </p:nvSpPr>
        <p:spPr>
          <a:xfrm>
            <a:off x="114301" y="833718"/>
            <a:ext cx="5168900" cy="6024281"/>
          </a:xfrm>
          <a:noFill/>
        </p:spPr>
        <p:txBody>
          <a:bodyPr>
            <a:noAutofit/>
          </a:bodyPr>
          <a:lstStyle/>
          <a:p>
            <a:r>
              <a:rPr lang="en-US" sz="2000" dirty="0" smtClean="0"/>
              <a:t>Form consensus on relative calibration</a:t>
            </a:r>
          </a:p>
          <a:p>
            <a:pPr lvl="1"/>
            <a:r>
              <a:rPr lang="en-US" sz="1600" dirty="0" smtClean="0"/>
              <a:t>Re-binning results of existing comparisons </a:t>
            </a:r>
          </a:p>
          <a:p>
            <a:pPr lvl="1"/>
            <a:r>
              <a:rPr lang="en-US" sz="1600" dirty="0" smtClean="0"/>
              <a:t>to make them comparable:</a:t>
            </a:r>
          </a:p>
          <a:p>
            <a:r>
              <a:rPr lang="en-US" sz="2000" dirty="0" smtClean="0"/>
              <a:t>Biases with respect to Metop-A/IASI</a:t>
            </a:r>
          </a:p>
          <a:p>
            <a:pPr lvl="1"/>
            <a:r>
              <a:rPr lang="en-US" sz="1600" dirty="0" smtClean="0"/>
              <a:t>With standard uncertainties (k=1)</a:t>
            </a:r>
          </a:p>
          <a:p>
            <a:r>
              <a:rPr lang="en-US" sz="2000" dirty="0" smtClean="0"/>
              <a:t>At full spectral resolution</a:t>
            </a:r>
          </a:p>
          <a:p>
            <a:pPr lvl="1"/>
            <a:r>
              <a:rPr lang="en-US" sz="1600" dirty="0" smtClean="0"/>
              <a:t>In </a:t>
            </a:r>
            <a:r>
              <a:rPr lang="en-US" sz="1600" dirty="0" err="1" smtClean="0"/>
              <a:t>CrIS</a:t>
            </a:r>
            <a:r>
              <a:rPr lang="en-US" sz="1600" dirty="0" smtClean="0"/>
              <a:t> channel-space</a:t>
            </a:r>
          </a:p>
          <a:p>
            <a:pPr lvl="1"/>
            <a:r>
              <a:rPr lang="en-US" sz="1600" dirty="0" smtClean="0"/>
              <a:t>– or in 10cm-1 bins within AIRS bands</a:t>
            </a:r>
          </a:p>
          <a:p>
            <a:pPr lvl="1"/>
            <a:r>
              <a:rPr lang="en-US" sz="1600" dirty="0" smtClean="0"/>
              <a:t>Averaged over specific spectral bands</a:t>
            </a:r>
          </a:p>
          <a:p>
            <a:pPr lvl="1"/>
            <a:r>
              <a:rPr lang="en-US" sz="1600" dirty="0" smtClean="0"/>
              <a:t>Or average results over broad-band channels</a:t>
            </a:r>
          </a:p>
          <a:p>
            <a:pPr lvl="1"/>
            <a:r>
              <a:rPr lang="en-US" sz="1600" dirty="0" smtClean="0"/>
              <a:t>With specific SRFs - rectangular?</a:t>
            </a:r>
            <a:endParaRPr lang="en-US" sz="2000" dirty="0" smtClean="0"/>
          </a:p>
          <a:p>
            <a:r>
              <a:rPr lang="en-US" sz="2000" dirty="0" smtClean="0"/>
              <a:t>Converted into Brightness Temperatures </a:t>
            </a:r>
          </a:p>
          <a:p>
            <a:pPr lvl="1"/>
            <a:r>
              <a:rPr lang="en-US" sz="1600" dirty="0" smtClean="0"/>
              <a:t>For specific radiance scenes </a:t>
            </a:r>
          </a:p>
          <a:p>
            <a:pPr lvl="1"/>
            <a:r>
              <a:rPr lang="en-US" sz="1600" dirty="0" smtClean="0"/>
              <a:t>i.e. 200K, 210K, … 300K </a:t>
            </a:r>
            <a:endParaRPr lang="en-US" sz="2000" dirty="0" smtClean="0"/>
          </a:p>
          <a:p>
            <a:r>
              <a:rPr lang="en-US" sz="2000" dirty="0" smtClean="0"/>
              <a:t>For all viewing angles </a:t>
            </a:r>
          </a:p>
          <a:p>
            <a:pPr lvl="1"/>
            <a:r>
              <a:rPr lang="en-US" sz="1600" dirty="0" smtClean="0"/>
              <a:t>and/or for specific ranges - e.g. nadir ±10°</a:t>
            </a:r>
          </a:p>
          <a:p>
            <a:r>
              <a:rPr lang="en-US" sz="2000" dirty="0" smtClean="0"/>
              <a:t>Over specific period - e.g. at least 1 year</a:t>
            </a:r>
          </a:p>
          <a:p>
            <a:pPr lvl="1"/>
            <a:r>
              <a:rPr lang="en-US" sz="1600" dirty="0" smtClean="0"/>
              <a:t>Common 3 year period from IASI-B start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Previous </a:t>
            </a:r>
            <a:r>
              <a:rPr lang="en-US" dirty="0" smtClean="0">
                <a:hlinkClick r:id="rId2"/>
              </a:rPr>
              <a:t>Web Meeting</a:t>
            </a:r>
            <a:r>
              <a:rPr lang="en-US" dirty="0" smtClean="0"/>
              <a:t> (2016-06-21)</a:t>
            </a:r>
            <a:endParaRPr lang="en-GB" dirty="0"/>
          </a:p>
        </p:txBody>
      </p:sp>
      <p:sp>
        <p:nvSpPr>
          <p:cNvPr id="3" name="Content Placeholder 2"/>
          <p:cNvSpPr>
            <a:spLocks noGrp="1"/>
          </p:cNvSpPr>
          <p:nvPr>
            <p:ph idx="1"/>
          </p:nvPr>
        </p:nvSpPr>
        <p:spPr/>
        <p:txBody>
          <a:bodyPr>
            <a:noAutofit/>
          </a:bodyPr>
          <a:lstStyle/>
          <a:p>
            <a:r>
              <a:rPr lang="en-US" sz="2000" dirty="0" smtClean="0"/>
              <a:t>The proposed structure of the report was agreed, </a:t>
            </a:r>
          </a:p>
          <a:p>
            <a:pPr lvl="1"/>
            <a:r>
              <a:rPr lang="en-US" sz="1600" dirty="0" smtClean="0"/>
              <a:t>with the addition of a sub-section in the introduction to address the need for continuous monitoring of the reference instruments' calibration. </a:t>
            </a:r>
          </a:p>
          <a:p>
            <a:r>
              <a:rPr lang="en-US" sz="2000" dirty="0" smtClean="0"/>
              <a:t>Additional sub-sub-sections were also identified to briefly address </a:t>
            </a:r>
          </a:p>
          <a:p>
            <a:pPr lvl="1"/>
            <a:r>
              <a:rPr lang="en-US" sz="1600" dirty="0" smtClean="0"/>
              <a:t>a) radiometric noise, </a:t>
            </a:r>
          </a:p>
          <a:p>
            <a:pPr lvl="1"/>
            <a:r>
              <a:rPr lang="en-US" sz="1600" dirty="0" smtClean="0"/>
              <a:t>b) spectral calibration and </a:t>
            </a:r>
          </a:p>
          <a:p>
            <a:pPr lvl="1"/>
            <a:r>
              <a:rPr lang="en-US" sz="1600" dirty="0" smtClean="0"/>
              <a:t>c) geometric factors (navigation accuracy etc) in the error budget </a:t>
            </a:r>
          </a:p>
          <a:p>
            <a:r>
              <a:rPr lang="en-US" sz="2000" dirty="0" smtClean="0"/>
              <a:t>Although these need not be treated in a fully rigorous approach, </a:t>
            </a:r>
          </a:p>
          <a:p>
            <a:pPr lvl="1"/>
            <a:r>
              <a:rPr lang="en-US" sz="1600" dirty="0" smtClean="0"/>
              <a:t>given their negligible impact on the inter-calibration products [for a) and b)] and </a:t>
            </a:r>
          </a:p>
          <a:p>
            <a:pPr lvl="1"/>
            <a:r>
              <a:rPr lang="en-US" sz="1600" dirty="0" smtClean="0"/>
              <a:t>the difficulty of assessment [for c)].</a:t>
            </a:r>
          </a:p>
          <a:p>
            <a:r>
              <a:rPr lang="en-US" sz="2000" dirty="0" smtClean="0"/>
              <a:t>The contributor authors to each sub-section were identified </a:t>
            </a:r>
          </a:p>
          <a:p>
            <a:pPr lvl="1"/>
            <a:r>
              <a:rPr lang="en-US" sz="1600" dirty="0" smtClean="0"/>
              <a:t>- either as firm, or tentative.</a:t>
            </a:r>
          </a:p>
          <a:p>
            <a:r>
              <a:rPr lang="en-US" sz="2000" dirty="0" smtClean="0"/>
              <a:t>The spectral resolution of the comparisons was discussed at length and different spectral conversion methods described. </a:t>
            </a:r>
          </a:p>
          <a:p>
            <a:r>
              <a:rPr lang="en-US" sz="2000" dirty="0" smtClean="0"/>
              <a:t>It was felt that 10cm-1 bins would be sufficient. </a:t>
            </a:r>
          </a:p>
          <a:p>
            <a:r>
              <a:rPr lang="en-US" sz="2000" dirty="0" smtClean="0"/>
              <a:t>It seems the most difficult issue is dealing with AIRS' gap channels. </a:t>
            </a:r>
          </a:p>
          <a:p>
            <a:r>
              <a:rPr lang="en-US" sz="2000" dirty="0" smtClean="0"/>
              <a:t>It was agreed that further discussion on this topic is needed, </a:t>
            </a:r>
          </a:p>
          <a:p>
            <a:pPr lvl="1"/>
            <a:r>
              <a:rPr lang="en-US" sz="1600" dirty="0" smtClean="0"/>
              <a:t>so another web meeting will be set up to discuss this in mid-August 2016.</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GRWG.20160621.1</a:t>
            </a:r>
            <a:endParaRPr lang="en-GB" dirty="0"/>
          </a:p>
        </p:txBody>
      </p:sp>
      <p:sp>
        <p:nvSpPr>
          <p:cNvPr id="3" name="Content Placeholder 2"/>
          <p:cNvSpPr>
            <a:spLocks noGrp="1"/>
          </p:cNvSpPr>
          <p:nvPr>
            <p:ph idx="1"/>
          </p:nvPr>
        </p:nvSpPr>
        <p:spPr/>
        <p:txBody>
          <a:bodyPr>
            <a:normAutofit fontScale="70000" lnSpcReduction="20000"/>
          </a:bodyPr>
          <a:lstStyle/>
          <a:p>
            <a:r>
              <a:rPr lang="en-US" b="1" dirty="0" smtClean="0"/>
              <a:t>Action GRWG.20160621.1:</a:t>
            </a:r>
            <a:r>
              <a:rPr lang="en-US" dirty="0" smtClean="0"/>
              <a:t> Tim Hewison (EUMETSAT) to check with NIST/NPL and confirm the recommended coverage factor to be used for error budgets and comparisons.</a:t>
            </a:r>
          </a:p>
          <a:p>
            <a:pPr lvl="1"/>
            <a:r>
              <a:rPr lang="en-US" dirty="0" smtClean="0"/>
              <a:t>Action completed 2016-08-03, with the following response from Emma Woolliams (NPL) - and agreed by Dave Walker (NIST):</a:t>
            </a:r>
            <a:br>
              <a:rPr lang="en-US" dirty="0" smtClean="0"/>
            </a:br>
            <a:endParaRPr lang="en-US" dirty="0" smtClean="0"/>
          </a:p>
          <a:p>
            <a:pPr lvl="1"/>
            <a:r>
              <a:rPr lang="en-US" i="1" dirty="0" smtClean="0"/>
              <a:t>“The uncertainty analysis should all be performed with standard uncertainties. </a:t>
            </a:r>
          </a:p>
          <a:p>
            <a:pPr lvl="1"/>
            <a:r>
              <a:rPr lang="en-US" i="1" dirty="0" smtClean="0"/>
              <a:t>Any uncertainty budget (table) should definitely be full of standard uncertainties. </a:t>
            </a:r>
          </a:p>
          <a:p>
            <a:pPr lvl="1"/>
            <a:r>
              <a:rPr lang="en-US" i="1" dirty="0" smtClean="0"/>
              <a:t>The adding in </a:t>
            </a:r>
            <a:r>
              <a:rPr lang="en-US" i="1" dirty="0" err="1" smtClean="0"/>
              <a:t>quadrature</a:t>
            </a:r>
            <a:r>
              <a:rPr lang="en-US" i="1" dirty="0" smtClean="0"/>
              <a:t> (applying the Law of Propagation of Uncertainties) must be done with standard uncertainties. </a:t>
            </a:r>
          </a:p>
          <a:p>
            <a:pPr lvl="1"/>
            <a:r>
              <a:rPr lang="en-US" i="1" dirty="0" smtClean="0"/>
              <a:t>But the final result may be quoted as an expanded uncertainty. </a:t>
            </a:r>
          </a:p>
          <a:p>
            <a:pPr lvl="1"/>
            <a:r>
              <a:rPr lang="en-US" i="1" dirty="0" smtClean="0"/>
              <a:t>In which case the k value must be provided and if it’s not 2, the number of degrees of freedom should be provided too.</a:t>
            </a:r>
          </a:p>
          <a:p>
            <a:pPr lvl="1"/>
            <a:r>
              <a:rPr lang="en-US" i="1" dirty="0" smtClean="0"/>
              <a:t>That means that other people can divide by the right number when including your uncertainty analysis into their budgets.”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GRWG.20160621.2</a:t>
            </a:r>
            <a:endParaRPr lang="en-GB" dirty="0"/>
          </a:p>
        </p:txBody>
      </p:sp>
      <p:sp>
        <p:nvSpPr>
          <p:cNvPr id="3" name="Content Placeholder 2"/>
          <p:cNvSpPr>
            <a:spLocks noGrp="1"/>
          </p:cNvSpPr>
          <p:nvPr>
            <p:ph idx="1"/>
          </p:nvPr>
        </p:nvSpPr>
        <p:spPr/>
        <p:txBody>
          <a:bodyPr>
            <a:normAutofit/>
          </a:bodyPr>
          <a:lstStyle/>
          <a:p>
            <a:r>
              <a:rPr lang="en-US" b="1" dirty="0" smtClean="0"/>
              <a:t>Action GRWG.20160621.2:</a:t>
            </a:r>
            <a:r>
              <a:rPr lang="en-US" dirty="0" smtClean="0"/>
              <a:t> Denis Jouglet (CNES) to distribute spectral averaging coefficients and documentation describing their application by early July.</a:t>
            </a:r>
            <a:br>
              <a:rPr lang="en-US" dirty="0" smtClean="0"/>
            </a:br>
            <a:r>
              <a:rPr lang="en-US" dirty="0" smtClean="0"/>
              <a:t>- Action completed 2016-06-21 </a:t>
            </a:r>
            <a:br>
              <a:rPr lang="en-US" dirty="0" smtClean="0"/>
            </a:br>
            <a:r>
              <a:rPr lang="en-US" dirty="0" smtClean="0"/>
              <a:t>- See next </a:t>
            </a:r>
            <a:r>
              <a:rPr lang="en-US" u="sng" dirty="0" smtClean="0">
                <a:hlinkClick r:id="rId2"/>
              </a:rPr>
              <a:t>slide</a:t>
            </a:r>
            <a:r>
              <a:rPr lang="en-US" dirty="0" smtClean="0"/>
              <a:t> sent by email.</a:t>
            </a:r>
          </a:p>
          <a:p>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5"/>
          <p:cNvSpPr>
            <a:spLocks noGrp="1"/>
          </p:cNvSpPr>
          <p:nvPr>
            <p:ph type="sldNum" sz="quarter" idx="10"/>
          </p:nvPr>
        </p:nvSpPr>
        <p:spPr>
          <a:noFill/>
          <a:ln>
            <a:miter lim="800000"/>
            <a:headEnd/>
            <a:tailEnd/>
          </a:ln>
        </p:spPr>
        <p:txBody>
          <a:bodyPr/>
          <a:lstStyle/>
          <a:p>
            <a:fld id="{E4A4882D-57CA-49BF-966E-EB1CA4B8D40C}" type="slidenum">
              <a:rPr lang="fr-FR" altLang="en-US">
                <a:latin typeface="Arial" charset="0"/>
              </a:rPr>
              <a:pPr/>
              <a:t>8</a:t>
            </a:fld>
            <a:endParaRPr lang="fr-FR" altLang="en-US">
              <a:latin typeface="Arial" charset="0"/>
            </a:endParaRPr>
          </a:p>
        </p:txBody>
      </p:sp>
      <p:sp>
        <p:nvSpPr>
          <p:cNvPr id="3075" name="Rectangle 2"/>
          <p:cNvSpPr>
            <a:spLocks noGrp="1" noChangeArrowheads="1"/>
          </p:cNvSpPr>
          <p:nvPr>
            <p:ph type="title"/>
          </p:nvPr>
        </p:nvSpPr>
        <p:spPr>
          <a:xfrm>
            <a:off x="3325813" y="0"/>
            <a:ext cx="6580187" cy="882650"/>
          </a:xfrm>
        </p:spPr>
        <p:txBody>
          <a:bodyPr/>
          <a:lstStyle/>
          <a:p>
            <a:pPr algn="ctr" eaLnBrk="1" hangingPunct="1"/>
            <a:r>
              <a:rPr lang="en-US" altLang="en-US" dirty="0" smtClean="0"/>
              <a:t>IASI / AIRS : methodology </a:t>
            </a:r>
            <a:br>
              <a:rPr lang="en-US" altLang="en-US" dirty="0" smtClean="0"/>
            </a:br>
            <a:r>
              <a:rPr lang="en-US" altLang="en-US" dirty="0" smtClean="0"/>
              <a:t>– Denis Jouglet</a:t>
            </a:r>
          </a:p>
        </p:txBody>
      </p:sp>
      <p:sp>
        <p:nvSpPr>
          <p:cNvPr id="3076" name="Rectangle 3"/>
          <p:cNvSpPr>
            <a:spLocks noGrp="1" noChangeArrowheads="1"/>
          </p:cNvSpPr>
          <p:nvPr>
            <p:ph type="body" sz="half" idx="1"/>
          </p:nvPr>
        </p:nvSpPr>
        <p:spPr>
          <a:xfrm>
            <a:off x="4210050" y="908050"/>
            <a:ext cx="5549900" cy="4946650"/>
          </a:xfrm>
          <a:noFill/>
        </p:spPr>
        <p:txBody>
          <a:bodyPr/>
          <a:lstStyle/>
          <a:p>
            <a:pPr marL="381000" indent="-381000" eaLnBrk="1" hangingPunct="1"/>
            <a:r>
              <a:rPr lang="en-US" altLang="en-US" sz="1600" i="1" smtClean="0">
                <a:solidFill>
                  <a:srgbClr val="0033CC"/>
                </a:solidFill>
              </a:rPr>
              <a:t>Spectral match:</a:t>
            </a:r>
          </a:p>
          <a:p>
            <a:pPr marL="701675" lvl="1" indent="-342900" eaLnBrk="1" hangingPunct="1"/>
            <a:r>
              <a:rPr lang="en-US" altLang="en-US" sz="1400" i="1" smtClean="0">
                <a:solidFill>
                  <a:srgbClr val="0033CC"/>
                </a:solidFill>
              </a:rPr>
              <a:t>Work with IASI L1C, AIRS L1B</a:t>
            </a:r>
          </a:p>
          <a:p>
            <a:pPr marL="701675" lvl="1" indent="-342900" eaLnBrk="1" hangingPunct="1"/>
            <a:r>
              <a:rPr lang="en-US" altLang="en-US" sz="1400" i="1" smtClean="0">
                <a:solidFill>
                  <a:srgbClr val="0033CC"/>
                </a:solidFill>
              </a:rPr>
              <a:t>Method: 33 broad pseudo-bands (PBs) </a:t>
            </a:r>
            <a:r>
              <a:rPr lang="en-US" altLang="en-US" sz="1400" b="0" i="1" smtClean="0">
                <a:solidFill>
                  <a:srgbClr val="0033CC"/>
                </a:solidFill>
              </a:rPr>
              <a:t>from GSICS</a:t>
            </a:r>
          </a:p>
          <a:p>
            <a:pPr marL="701675" lvl="1" indent="-342900" eaLnBrk="1" hangingPunct="1">
              <a:buFont typeface="Wingdings" pitchFamily="2" charset="2"/>
              <a:buNone/>
            </a:pPr>
            <a:r>
              <a:rPr lang="en-US" altLang="en-US" sz="1400" i="1" smtClean="0">
                <a:solidFill>
                  <a:srgbClr val="0033CC"/>
                </a:solidFill>
              </a:rPr>
              <a:t>	</a:t>
            </a:r>
            <a:r>
              <a:rPr lang="en-US" altLang="en-US" sz="1400" b="0" i="1" smtClean="0">
                <a:solidFill>
                  <a:srgbClr val="0033CC"/>
                </a:solidFill>
              </a:rPr>
              <a:t>1 PB = summation of ~100s of elementary channels (most widths between 23 and 63 cm-1)</a:t>
            </a:r>
          </a:p>
          <a:p>
            <a:pPr marL="701675" lvl="1" indent="-342900" eaLnBrk="1" hangingPunct="1">
              <a:buFont typeface="Wingdings" pitchFamily="2" charset="2"/>
              <a:buChar char="è"/>
            </a:pPr>
            <a:r>
              <a:rPr lang="en-US" altLang="en-US" sz="1400" i="1" smtClean="0">
                <a:solidFill>
                  <a:srgbClr val="0033CC"/>
                </a:solidFill>
              </a:rPr>
              <a:t>Reduces noise and spectral resolution differences</a:t>
            </a:r>
          </a:p>
          <a:p>
            <a:pPr marL="701675" lvl="1" indent="-342900" eaLnBrk="1" hangingPunct="1"/>
            <a:r>
              <a:rPr lang="en-US" altLang="en-US" sz="1400" i="1" smtClean="0">
                <a:solidFill>
                  <a:srgbClr val="0033CC"/>
                </a:solidFill>
              </a:rPr>
              <a:t>AIRS spurious channels: taken into account through a weighted summation of the IASI channels</a:t>
            </a:r>
          </a:p>
          <a:p>
            <a:pPr marL="701675" lvl="1" indent="-342900" eaLnBrk="1" hangingPunct="1">
              <a:buFont typeface="Wingdings" pitchFamily="2" charset="2"/>
              <a:buNone/>
            </a:pPr>
            <a:r>
              <a:rPr lang="en-US" altLang="en-US" sz="1400" i="1" smtClean="0">
                <a:solidFill>
                  <a:srgbClr val="0033CC"/>
                </a:solidFill>
              </a:rPr>
              <a:t>	</a:t>
            </a:r>
            <a:r>
              <a:rPr lang="en-US" altLang="en-US" sz="1400" b="0" i="1" smtClean="0">
                <a:solidFill>
                  <a:srgbClr val="0033CC"/>
                </a:solidFill>
              </a:rPr>
              <a:t>(weighs are computed to make the resulting PB response functions similar in IASI and AIRS)</a:t>
            </a:r>
          </a:p>
          <a:p>
            <a:pPr marL="381000" indent="-381000" eaLnBrk="1" hangingPunct="1">
              <a:buFont typeface="Wingdings" pitchFamily="2" charset="2"/>
              <a:buChar char="è"/>
            </a:pPr>
            <a:r>
              <a:rPr lang="en-US" altLang="en-US" sz="1600" i="1" smtClean="0">
                <a:solidFill>
                  <a:srgbClr val="0033CC"/>
                </a:solidFill>
              </a:rPr>
              <a:t>Comparison of </a:t>
            </a:r>
            <a:r>
              <a:rPr lang="en-US" altLang="en-US" sz="1600" i="1" smtClean="0">
                <a:solidFill>
                  <a:srgbClr val="0033CC"/>
                </a:solidFill>
                <a:cs typeface="Arial" charset="0"/>
              </a:rPr>
              <a:t>ΔT = T</a:t>
            </a:r>
            <a:r>
              <a:rPr lang="en-US" altLang="en-US" sz="1600" i="1" baseline="-25000" smtClean="0">
                <a:solidFill>
                  <a:srgbClr val="0033CC"/>
                </a:solidFill>
                <a:cs typeface="Arial" charset="0"/>
              </a:rPr>
              <a:t>IASI </a:t>
            </a:r>
            <a:r>
              <a:rPr lang="en-US" altLang="en-US" sz="1600" i="1" smtClean="0">
                <a:solidFill>
                  <a:srgbClr val="0033CC"/>
                </a:solidFill>
                <a:cs typeface="Arial" charset="0"/>
              </a:rPr>
              <a:t>- T</a:t>
            </a:r>
            <a:r>
              <a:rPr lang="en-US" altLang="en-US" sz="1600" i="1" baseline="-25000" smtClean="0">
                <a:solidFill>
                  <a:srgbClr val="0033CC"/>
                </a:solidFill>
                <a:cs typeface="Arial" charset="0"/>
              </a:rPr>
              <a:t>AIRS</a:t>
            </a:r>
            <a:r>
              <a:rPr lang="en-US" altLang="en-US" sz="1600" i="1" smtClean="0">
                <a:solidFill>
                  <a:srgbClr val="0033CC"/>
                </a:solidFill>
                <a:cs typeface="Arial" charset="0"/>
              </a:rPr>
              <a:t> in each PB</a:t>
            </a:r>
          </a:p>
          <a:p>
            <a:pPr marL="381000" indent="-381000" eaLnBrk="1" hangingPunct="1">
              <a:buFont typeface="Wingdings" pitchFamily="2" charset="2"/>
              <a:buNone/>
            </a:pPr>
            <a:r>
              <a:rPr lang="en-US" altLang="en-US" sz="1600" i="1" smtClean="0">
                <a:solidFill>
                  <a:srgbClr val="0033CC"/>
                </a:solidFill>
                <a:cs typeface="Arial" charset="0"/>
              </a:rPr>
              <a:t>	</a:t>
            </a:r>
            <a:endParaRPr lang="en-US" altLang="en-US" sz="1600" smtClean="0">
              <a:solidFill>
                <a:srgbClr val="0033F8"/>
              </a:solidFill>
            </a:endParaRPr>
          </a:p>
          <a:p>
            <a:pPr marL="381000" indent="-381000" eaLnBrk="1" hangingPunct="1">
              <a:buFont typeface="Wingdings" pitchFamily="2" charset="2"/>
              <a:buChar char="è"/>
            </a:pPr>
            <a:endParaRPr lang="en-US" altLang="en-US" sz="1600" i="1" smtClean="0">
              <a:solidFill>
                <a:srgbClr val="0033CC"/>
              </a:solidFill>
              <a:cs typeface="Arial" charset="0"/>
            </a:endParaRPr>
          </a:p>
          <a:p>
            <a:pPr marL="381000" indent="-381000" eaLnBrk="1" hangingPunct="1">
              <a:buFont typeface="Wingdings" pitchFamily="2" charset="2"/>
              <a:buChar char="è"/>
            </a:pPr>
            <a:endParaRPr lang="en-US" altLang="en-US" sz="1600" i="1" smtClean="0">
              <a:solidFill>
                <a:srgbClr val="0033CC"/>
              </a:solidFill>
              <a:cs typeface="Arial" charset="0"/>
            </a:endParaRPr>
          </a:p>
          <a:p>
            <a:pPr marL="381000" indent="-381000" eaLnBrk="1" hangingPunct="1">
              <a:buFont typeface="Wingdings" pitchFamily="2" charset="2"/>
              <a:buChar char="è"/>
            </a:pPr>
            <a:endParaRPr lang="en-US" altLang="en-US" sz="1600" i="1" smtClean="0">
              <a:solidFill>
                <a:srgbClr val="0033CC"/>
              </a:solidFill>
            </a:endParaRPr>
          </a:p>
          <a:p>
            <a:pPr marL="701675" lvl="1" indent="-342900" eaLnBrk="1" hangingPunct="1"/>
            <a:r>
              <a:rPr lang="en-US" altLang="en-US" sz="1400" i="1" smtClean="0">
                <a:solidFill>
                  <a:srgbClr val="0033CC"/>
                </a:solidFill>
              </a:rPr>
              <a:t>Other methods under progress</a:t>
            </a:r>
          </a:p>
          <a:p>
            <a:pPr marL="1022350" lvl="2" indent="-304800" eaLnBrk="1" hangingPunct="1"/>
            <a:r>
              <a:rPr lang="en-US" altLang="en-US" sz="1200" i="1" smtClean="0">
                <a:solidFill>
                  <a:srgbClr val="0033CC"/>
                </a:solidFill>
              </a:rPr>
              <a:t>similar channels (statistical similar behavior)</a:t>
            </a:r>
          </a:p>
          <a:p>
            <a:pPr marL="1022350" lvl="2" indent="-304800" eaLnBrk="1" hangingPunct="1"/>
            <a:r>
              <a:rPr lang="en-US" altLang="en-US" sz="1200" i="1" smtClean="0">
                <a:solidFill>
                  <a:srgbClr val="0033CC"/>
                </a:solidFill>
              </a:rPr>
              <a:t>convolved channels</a:t>
            </a:r>
            <a:endParaRPr lang="en-US" altLang="en-US" sz="1200" i="1" smtClean="0">
              <a:solidFill>
                <a:srgbClr val="0033CC"/>
              </a:solidFill>
              <a:cs typeface="Arial" charset="0"/>
            </a:endParaRPr>
          </a:p>
        </p:txBody>
      </p:sp>
      <p:grpSp>
        <p:nvGrpSpPr>
          <p:cNvPr id="2" name="Group 5"/>
          <p:cNvGrpSpPr>
            <a:grpSpLocks/>
          </p:cNvGrpSpPr>
          <p:nvPr/>
        </p:nvGrpSpPr>
        <p:grpSpPr bwMode="auto">
          <a:xfrm>
            <a:off x="138113" y="2252663"/>
            <a:ext cx="4121150" cy="2019300"/>
            <a:chOff x="654" y="14444"/>
            <a:chExt cx="3538" cy="1986"/>
          </a:xfrm>
        </p:grpSpPr>
        <p:pic>
          <p:nvPicPr>
            <p:cNvPr id="3083" name="Picture 6"/>
            <p:cNvPicPr>
              <a:picLocks noChangeAspect="1" noChangeArrowheads="1"/>
            </p:cNvPicPr>
            <p:nvPr/>
          </p:nvPicPr>
          <p:blipFill>
            <a:blip r:embed="rId3" cstate="print"/>
            <a:srcRect/>
            <a:stretch>
              <a:fillRect/>
            </a:stretch>
          </p:blipFill>
          <p:spPr bwMode="auto">
            <a:xfrm>
              <a:off x="654" y="14444"/>
              <a:ext cx="3538" cy="1905"/>
            </a:xfrm>
            <a:prstGeom prst="rect">
              <a:avLst/>
            </a:prstGeom>
            <a:noFill/>
            <a:ln w="9525">
              <a:noFill/>
              <a:miter lim="800000"/>
              <a:headEnd/>
              <a:tailEnd/>
            </a:ln>
            <a:effectLst/>
          </p:spPr>
        </p:pic>
        <p:pic>
          <p:nvPicPr>
            <p:cNvPr id="3084" name="Picture 7"/>
            <p:cNvPicPr>
              <a:picLocks noChangeAspect="1" noChangeArrowheads="1"/>
            </p:cNvPicPr>
            <p:nvPr/>
          </p:nvPicPr>
          <p:blipFill>
            <a:blip r:embed="rId4" cstate="print"/>
            <a:srcRect t="95760"/>
            <a:stretch>
              <a:fillRect/>
            </a:stretch>
          </p:blipFill>
          <p:spPr bwMode="auto">
            <a:xfrm>
              <a:off x="663" y="16350"/>
              <a:ext cx="3522" cy="80"/>
            </a:xfrm>
            <a:prstGeom prst="rect">
              <a:avLst/>
            </a:prstGeom>
            <a:noFill/>
            <a:ln w="9525">
              <a:noFill/>
              <a:miter lim="800000"/>
              <a:headEnd/>
              <a:tailEnd/>
            </a:ln>
          </p:spPr>
        </p:pic>
      </p:grpSp>
      <p:pic>
        <p:nvPicPr>
          <p:cNvPr id="3078" name="Picture 8"/>
          <p:cNvPicPr>
            <a:picLocks noChangeAspect="1" noChangeArrowheads="1"/>
          </p:cNvPicPr>
          <p:nvPr/>
        </p:nvPicPr>
        <p:blipFill>
          <a:blip r:embed="rId5" cstate="print"/>
          <a:srcRect t="7869"/>
          <a:stretch>
            <a:fillRect/>
          </a:stretch>
        </p:blipFill>
        <p:spPr bwMode="auto">
          <a:xfrm>
            <a:off x="323850" y="4451350"/>
            <a:ext cx="3167063" cy="2155825"/>
          </a:xfrm>
          <a:prstGeom prst="rect">
            <a:avLst/>
          </a:prstGeom>
          <a:noFill/>
          <a:ln w="9525">
            <a:noFill/>
            <a:miter lim="800000"/>
            <a:headEnd/>
            <a:tailEnd/>
          </a:ln>
        </p:spPr>
      </p:pic>
      <p:sp>
        <p:nvSpPr>
          <p:cNvPr id="3079" name="Rectangle 9"/>
          <p:cNvSpPr>
            <a:spLocks noChangeArrowheads="1"/>
          </p:cNvSpPr>
          <p:nvPr/>
        </p:nvSpPr>
        <p:spPr bwMode="auto">
          <a:xfrm>
            <a:off x="3552825" y="5945188"/>
            <a:ext cx="4084638" cy="830997"/>
          </a:xfrm>
          <a:prstGeom prst="rect">
            <a:avLst/>
          </a:prstGeom>
          <a:noFill/>
          <a:ln w="9525">
            <a:noFill/>
            <a:miter lim="800000"/>
            <a:headEnd/>
            <a:tailEnd/>
          </a:ln>
          <a:effectLst/>
        </p:spPr>
        <p:txBody>
          <a:bodyPr>
            <a:spAutoFit/>
          </a:bodyPr>
          <a:lstStyle/>
          <a:p>
            <a:pPr defTabSz="3984625" eaLnBrk="1" hangingPunct="1"/>
            <a:r>
              <a:rPr lang="en-US" altLang="en-US" sz="1200" i="1" dirty="0">
                <a:solidFill>
                  <a:schemeClr val="tx1"/>
                </a:solidFill>
              </a:rPr>
              <a:t>Instrumental functions of one PB for </a:t>
            </a:r>
            <a:r>
              <a:rPr lang="en-US" altLang="en-US" sz="1200" i="1" dirty="0">
                <a:solidFill>
                  <a:srgbClr val="FF0000"/>
                </a:solidFill>
              </a:rPr>
              <a:t>AIRS</a:t>
            </a:r>
            <a:r>
              <a:rPr lang="en-US" altLang="en-US" sz="1200" i="1" dirty="0">
                <a:solidFill>
                  <a:schemeClr val="tx1"/>
                </a:solidFill>
              </a:rPr>
              <a:t> (including spurious channels), for </a:t>
            </a:r>
            <a:r>
              <a:rPr lang="en-US" altLang="en-US" sz="1200" i="1" dirty="0">
                <a:solidFill>
                  <a:srgbClr val="0000FF"/>
                </a:solidFill>
              </a:rPr>
              <a:t>IASI without weighting</a:t>
            </a:r>
            <a:r>
              <a:rPr lang="en-US" altLang="en-US" sz="1200" i="1" dirty="0"/>
              <a:t> </a:t>
            </a:r>
            <a:r>
              <a:rPr lang="en-US" altLang="en-US" sz="1200" i="1" dirty="0">
                <a:solidFill>
                  <a:schemeClr val="tx1"/>
                </a:solidFill>
              </a:rPr>
              <a:t>in the channels summation and for </a:t>
            </a:r>
            <a:r>
              <a:rPr lang="en-US" altLang="en-US" sz="1200" i="1" dirty="0">
                <a:solidFill>
                  <a:srgbClr val="FF00FF"/>
                </a:solidFill>
              </a:rPr>
              <a:t>IASI with weighting</a:t>
            </a:r>
            <a:endParaRPr lang="en-US" altLang="en-US" sz="1200" i="1" dirty="0"/>
          </a:p>
        </p:txBody>
      </p:sp>
      <p:pic>
        <p:nvPicPr>
          <p:cNvPr id="3080" name="Picture 11"/>
          <p:cNvPicPr>
            <a:picLocks noChangeAspect="1" noChangeArrowheads="1"/>
          </p:cNvPicPr>
          <p:nvPr/>
        </p:nvPicPr>
        <p:blipFill>
          <a:blip r:embed="rId6" cstate="print"/>
          <a:srcRect/>
          <a:stretch>
            <a:fillRect/>
          </a:stretch>
        </p:blipFill>
        <p:spPr bwMode="auto">
          <a:xfrm>
            <a:off x="250825" y="0"/>
            <a:ext cx="3128963" cy="2149475"/>
          </a:xfrm>
          <a:prstGeom prst="rect">
            <a:avLst/>
          </a:prstGeom>
          <a:noFill/>
          <a:ln w="9525">
            <a:noFill/>
            <a:miter lim="800000"/>
            <a:headEnd/>
            <a:tailEnd/>
          </a:ln>
          <a:effectLst/>
        </p:spPr>
      </p:pic>
      <p:sp>
        <p:nvSpPr>
          <p:cNvPr id="3081" name="Rectangle 14"/>
          <p:cNvSpPr>
            <a:spLocks noChangeArrowheads="1"/>
          </p:cNvSpPr>
          <p:nvPr/>
        </p:nvSpPr>
        <p:spPr bwMode="auto">
          <a:xfrm>
            <a:off x="0" y="3167063"/>
            <a:ext cx="9906000" cy="0"/>
          </a:xfrm>
          <a:prstGeom prst="rect">
            <a:avLst/>
          </a:prstGeom>
          <a:noFill/>
          <a:ln w="9525">
            <a:noFill/>
            <a:miter lim="800000"/>
            <a:headEnd/>
            <a:tailEnd/>
          </a:ln>
          <a:effectLst/>
        </p:spPr>
        <p:txBody>
          <a:bodyPr wrap="none" anchor="ctr">
            <a:spAutoFit/>
          </a:bodyPr>
          <a:lstStyle/>
          <a:p>
            <a:endParaRPr lang="en-US"/>
          </a:p>
        </p:txBody>
      </p:sp>
      <p:graphicFrame>
        <p:nvGraphicFramePr>
          <p:cNvPr id="3082" name="Object 13"/>
          <p:cNvGraphicFramePr>
            <a:graphicFrameLocks noChangeAspect="1"/>
          </p:cNvGraphicFramePr>
          <p:nvPr/>
        </p:nvGraphicFramePr>
        <p:xfrm>
          <a:off x="5464175" y="3824288"/>
          <a:ext cx="2557463" cy="701675"/>
        </p:xfrm>
        <a:graphic>
          <a:graphicData uri="http://schemas.openxmlformats.org/presentationml/2006/ole">
            <p:oleObj spid="_x0000_s367618" name="Equation" r:id="rId7" imgW="1866900" imgH="5080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Previous </a:t>
            </a:r>
            <a:r>
              <a:rPr lang="en-US" dirty="0" smtClean="0">
                <a:hlinkClick r:id="rId2"/>
              </a:rPr>
              <a:t>Web Meeting</a:t>
            </a:r>
            <a:r>
              <a:rPr lang="en-US" dirty="0" smtClean="0"/>
              <a:t> (2016-09-08)</a:t>
            </a:r>
            <a:endParaRPr lang="en-GB" dirty="0"/>
          </a:p>
        </p:txBody>
      </p:sp>
      <p:sp>
        <p:nvSpPr>
          <p:cNvPr id="3" name="Content Placeholder 2"/>
          <p:cNvSpPr>
            <a:spLocks noGrp="1"/>
          </p:cNvSpPr>
          <p:nvPr>
            <p:ph idx="1"/>
          </p:nvPr>
        </p:nvSpPr>
        <p:spPr/>
        <p:txBody>
          <a:bodyPr>
            <a:noAutofit/>
          </a:bodyPr>
          <a:lstStyle/>
          <a:p>
            <a:r>
              <a:rPr lang="en-US" sz="2000" dirty="0" smtClean="0"/>
              <a:t>Spectral averaging methods were reviewed by Denis Jouglet</a:t>
            </a:r>
          </a:p>
          <a:p>
            <a:pPr lvl="1"/>
            <a:r>
              <a:rPr lang="en-US" sz="1600" dirty="0" smtClean="0">
                <a:solidFill>
                  <a:srgbClr val="FF0000"/>
                </a:solidFill>
              </a:rPr>
              <a:t>Action GIR.20160908.1: </a:t>
            </a:r>
            <a:r>
              <a:rPr lang="en-US" sz="1600" dirty="0" smtClean="0"/>
              <a:t>Denis Jouglet (CNES) to apply spectral averaging method to calculate static weightings for generating 10cm-1 pseudo channels for AIRS-IASI comparison over 3 year period (2013-03-01/2016-03-01) - and consider application for </a:t>
            </a:r>
            <a:r>
              <a:rPr lang="en-US" sz="1600" dirty="0" err="1" smtClean="0"/>
              <a:t>CrIS</a:t>
            </a:r>
            <a:r>
              <a:rPr lang="en-US" sz="1600" dirty="0" smtClean="0"/>
              <a:t> -IASI comparisons.</a:t>
            </a:r>
          </a:p>
          <a:p>
            <a:pPr lvl="1"/>
            <a:endParaRPr lang="en-US" sz="1600" dirty="0" smtClean="0"/>
          </a:p>
          <a:p>
            <a:r>
              <a:rPr lang="en-US" sz="2000" dirty="0" smtClean="0"/>
              <a:t>Inter-comparison database was introduced by Tim Hewison</a:t>
            </a:r>
            <a:endParaRPr lang="en-US" sz="1600" dirty="0" smtClean="0"/>
          </a:p>
          <a:p>
            <a:pPr lvl="1"/>
            <a:r>
              <a:rPr lang="en-US" sz="1600" dirty="0" smtClean="0"/>
              <a:t>It was agreed that the proposed 10cm^-1 spectral binning is adequate</a:t>
            </a:r>
          </a:p>
          <a:p>
            <a:pPr lvl="1"/>
            <a:r>
              <a:rPr lang="en-US" sz="1600" dirty="0" smtClean="0"/>
              <a:t>It was agreed that finer radiance binning is needed to ensure results are comparable (linear)</a:t>
            </a:r>
          </a:p>
          <a:p>
            <a:pPr lvl="1"/>
            <a:r>
              <a:rPr lang="en-US" sz="1600" dirty="0" smtClean="0">
                <a:solidFill>
                  <a:srgbClr val="FF0000"/>
                </a:solidFill>
              </a:rPr>
              <a:t>Action GRWG.20160908.3</a:t>
            </a:r>
            <a:r>
              <a:rPr lang="en-US" sz="1600" dirty="0" smtClean="0"/>
              <a:t>: Dave Tobin (SSEC) to regenerate comparison results in 10K bins over 3 year period (2013-03-01/2016-03-01), describe method and share raw SNO results.</a:t>
            </a:r>
          </a:p>
          <a:p>
            <a:pPr lvl="1"/>
            <a:r>
              <a:rPr lang="en-US" sz="1600" dirty="0" smtClean="0">
                <a:solidFill>
                  <a:srgbClr val="FF0000"/>
                </a:solidFill>
              </a:rPr>
              <a:t>Action GRWG.20160908.4: </a:t>
            </a:r>
            <a:r>
              <a:rPr lang="en-US" sz="1600" dirty="0" smtClean="0"/>
              <a:t>Tim Hewison (EUMETSAT) to regenerate comparison results in 10K bins and redo double-difference analysis, expressing results in BT, radiance and % radiance – done see next slides.</a:t>
            </a:r>
          </a:p>
          <a:p>
            <a:endParaRPr lang="en-US" sz="2000" dirty="0" smtClean="0"/>
          </a:p>
          <a:p>
            <a:r>
              <a:rPr lang="en-US" sz="2000" dirty="0" smtClean="0"/>
              <a:t>Comparisons of AATSR and IASI were introduced by Manik Bali</a:t>
            </a:r>
          </a:p>
          <a:p>
            <a:pPr lvl="1"/>
            <a:r>
              <a:rPr lang="en-US" sz="1600" dirty="0" smtClean="0">
                <a:solidFill>
                  <a:srgbClr val="92D050"/>
                </a:solidFill>
              </a:rPr>
              <a:t>Recommendation</a:t>
            </a:r>
            <a:r>
              <a:rPr lang="en-US" sz="1600" dirty="0" smtClean="0"/>
              <a:t>: Manik Bali (NOAA) to investigate adding incidence angle matching to AATSR-IASI comparison, with weighting according to the variance of the SNO radiances.</a:t>
            </a:r>
          </a:p>
          <a:p>
            <a:pPr lvl="1"/>
            <a:r>
              <a:rPr lang="en-US" sz="1600" dirty="0" smtClean="0">
                <a:solidFill>
                  <a:srgbClr val="92D050"/>
                </a:solidFill>
              </a:rPr>
              <a:t>Recommendation</a:t>
            </a:r>
            <a:r>
              <a:rPr lang="en-US" sz="1600" dirty="0" smtClean="0"/>
              <a:t>: Manik Bali (NOAA) to review outline for report on Traceability and Uncertainty of GSICS Infrared Reference Sensors and propose how his AATSR-IASI analysis could be included/referenced.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2870</TotalTime>
  <Words>1995</Words>
  <Application>Microsoft Office PowerPoint</Application>
  <PresentationFormat>A4 Paper (210x297 mm)</PresentationFormat>
  <Paragraphs>1099</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Viewgraph Landscape Template</vt:lpstr>
      <vt:lpstr>Clip</vt:lpstr>
      <vt:lpstr>Equation</vt:lpstr>
      <vt:lpstr>Slide 1</vt:lpstr>
      <vt:lpstr>IR Reference Sensor Traceability &amp; Uncertainty Report</vt:lpstr>
      <vt:lpstr>Limited Progress – Why?</vt:lpstr>
      <vt:lpstr>IR Reference Sensor Inter-Comparisons</vt:lpstr>
      <vt:lpstr>Summary of Previous Web Meeting (2016-06-21)</vt:lpstr>
      <vt:lpstr>Action GRWG.20160621.1</vt:lpstr>
      <vt:lpstr>Action GRWG.20160621.2</vt:lpstr>
      <vt:lpstr>IASI / AIRS : methodology  – Denis Jouglet</vt:lpstr>
      <vt:lpstr>Summary of Previous Web Meeting (2016-09-08)</vt:lpstr>
      <vt:lpstr>How to compare different spectral resolutions</vt:lpstr>
      <vt:lpstr>Start Simple – (SEVIRI-IASIA)-(SEVIRI-IASIB)</vt:lpstr>
      <vt:lpstr>Start Simple – (IASIB-CrIS)-(IASIA-CrIS)|SEVIRI</vt:lpstr>
      <vt:lpstr>2013-03/2017-03 (SEVIRI-IASIA)-(SEVIRI-IASIB) - Tb</vt:lpstr>
      <vt:lpstr>2013-03/2017-03 (SEVIRI-IASIA)-(SEVIRI-IASIB) - rad</vt:lpstr>
      <vt:lpstr>2013-03/2017-03 (SEVIRI-IASIA)-(SEVIRI-IASIB) - rad</vt:lpstr>
      <vt:lpstr>Conduct Analysis as ∆Tb, ∆L, ∆L/L?</vt:lpstr>
      <vt:lpstr>Way Forward – EUMETSAT conference</vt:lpstr>
      <vt:lpstr>Way Forward – Report</vt:lpstr>
      <vt:lpstr>Slide 19</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Danz</dc:creator>
  <cp:lastModifiedBy>Tim Hewison</cp:lastModifiedBy>
  <cp:revision>201</cp:revision>
  <cp:lastPrinted>2006-03-06T14:11:17Z</cp:lastPrinted>
  <dcterms:created xsi:type="dcterms:W3CDTF">2016-01-26T14:19:25Z</dcterms:created>
  <dcterms:modified xsi:type="dcterms:W3CDTF">2017-06-26T14:29:19Z</dcterms:modified>
</cp:coreProperties>
</file>