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6" r:id="rId3"/>
    <p:sldId id="265" r:id="rId4"/>
    <p:sldId id="273" r:id="rId5"/>
    <p:sldId id="274" r:id="rId6"/>
    <p:sldId id="267" r:id="rId7"/>
    <p:sldId id="270" r:id="rId8"/>
    <p:sldId id="271" r:id="rId9"/>
    <p:sldId id="272" r:id="rId10"/>
    <p:sldId id="278" r:id="rId11"/>
    <p:sldId id="276" r:id="rId12"/>
    <p:sldId id="275" r:id="rId13"/>
    <p:sldId id="277" r:id="rId14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55" autoAdjust="0"/>
  </p:normalViewPr>
  <p:slideViewPr>
    <p:cSldViewPr>
      <p:cViewPr varScale="1">
        <p:scale>
          <a:sx n="60" d="100"/>
          <a:sy n="60" d="100"/>
        </p:scale>
        <p:origin x="-1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czou\Documents\Active\papers\published\2006\msu_2006\revision1\plot\Final_backup\Fig6_rmsvsd_100sec_220km_ch21_linear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902111667859704"/>
          <c:y val="5.8191500100948944E-2"/>
          <c:w val="0.86460101495671249"/>
          <c:h val="0.71556990838134527"/>
        </c:manualLayout>
      </c:layout>
      <c:lineChart>
        <c:grouping val="standard"/>
        <c:ser>
          <c:idx val="6"/>
          <c:order val="0"/>
          <c:tx>
            <c:v>N10 and N11</c:v>
          </c:tx>
          <c:spPr>
            <a:ln w="25400">
              <a:solidFill>
                <a:srgbClr val="008080"/>
              </a:solidFill>
              <a:prstDash val="solid"/>
            </a:ln>
          </c:spPr>
          <c:marker>
            <c:symbol val="star"/>
            <c:size val="7"/>
            <c:spPr>
              <a:noFill/>
              <a:ln>
                <a:solidFill>
                  <a:srgbClr val="008080"/>
                </a:solidFill>
                <a:prstDash val="solid"/>
              </a:ln>
            </c:spPr>
          </c:marker>
          <c:cat>
            <c:numRef>
              <c:f>ch2_new!$A$1:$A$23</c:f>
              <c:numCache>
                <c:formatCode>General</c:formatCode>
                <c:ptCount val="23"/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  <c:pt idx="11">
                  <c:v>110</c:v>
                </c:pt>
                <c:pt idx="12">
                  <c:v>120</c:v>
                </c:pt>
                <c:pt idx="13">
                  <c:v>130</c:v>
                </c:pt>
                <c:pt idx="14">
                  <c:v>140</c:v>
                </c:pt>
                <c:pt idx="15">
                  <c:v>150</c:v>
                </c:pt>
                <c:pt idx="16">
                  <c:v>160</c:v>
                </c:pt>
                <c:pt idx="17">
                  <c:v>170</c:v>
                </c:pt>
                <c:pt idx="18">
                  <c:v>180</c:v>
                </c:pt>
                <c:pt idx="19">
                  <c:v>190</c:v>
                </c:pt>
                <c:pt idx="20">
                  <c:v>200</c:v>
                </c:pt>
                <c:pt idx="21">
                  <c:v>210</c:v>
                </c:pt>
                <c:pt idx="22">
                  <c:v>220</c:v>
                </c:pt>
              </c:numCache>
            </c:numRef>
          </c:cat>
          <c:val>
            <c:numRef>
              <c:f>ch2_new!$H$1:$H$23</c:f>
              <c:numCache>
                <c:formatCode>General</c:formatCode>
                <c:ptCount val="23"/>
                <c:pt idx="1">
                  <c:v>0.44618200000000025</c:v>
                </c:pt>
                <c:pt idx="2">
                  <c:v>0.47373400000000004</c:v>
                </c:pt>
                <c:pt idx="3">
                  <c:v>0.4789650000000002</c:v>
                </c:pt>
                <c:pt idx="4">
                  <c:v>0.53000199999999997</c:v>
                </c:pt>
                <c:pt idx="5">
                  <c:v>0.53292600000000001</c:v>
                </c:pt>
                <c:pt idx="6">
                  <c:v>0.58174600000000032</c:v>
                </c:pt>
                <c:pt idx="7">
                  <c:v>0.60291600000000001</c:v>
                </c:pt>
                <c:pt idx="8">
                  <c:v>0.61875400000000036</c:v>
                </c:pt>
                <c:pt idx="9">
                  <c:v>0.72107699999999997</c:v>
                </c:pt>
                <c:pt idx="10">
                  <c:v>0.73225200000000001</c:v>
                </c:pt>
                <c:pt idx="11">
                  <c:v>0.83319600000000005</c:v>
                </c:pt>
                <c:pt idx="12">
                  <c:v>0.87084800000000051</c:v>
                </c:pt>
                <c:pt idx="13">
                  <c:v>0.92062400000000033</c:v>
                </c:pt>
                <c:pt idx="14">
                  <c:v>0.9730339999999994</c:v>
                </c:pt>
                <c:pt idx="15">
                  <c:v>1.0505599999999999</c:v>
                </c:pt>
                <c:pt idx="16">
                  <c:v>1.1094899999999999</c:v>
                </c:pt>
                <c:pt idx="17">
                  <c:v>1.1293599999999999</c:v>
                </c:pt>
                <c:pt idx="18">
                  <c:v>1.1537199999999999</c:v>
                </c:pt>
                <c:pt idx="19">
                  <c:v>1.18147</c:v>
                </c:pt>
                <c:pt idx="20">
                  <c:v>1.2015399999999994</c:v>
                </c:pt>
                <c:pt idx="21">
                  <c:v>1.2134999999999994</c:v>
                </c:pt>
                <c:pt idx="22">
                  <c:v>1.24431</c:v>
                </c:pt>
              </c:numCache>
            </c:numRef>
          </c:val>
        </c:ser>
        <c:ser>
          <c:idx val="7"/>
          <c:order val="1"/>
          <c:tx>
            <c:v>N10 and N12</c:v>
          </c:tx>
          <c:spPr>
            <a:ln w="25400">
              <a:solidFill>
                <a:srgbClr val="0000FF"/>
              </a:solidFill>
              <a:prstDash val="solid"/>
            </a:ln>
          </c:spPr>
          <c:marker>
            <c:symbol val="circle"/>
            <c:size val="7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ch2_new!$A$1:$A$23</c:f>
              <c:numCache>
                <c:formatCode>General</c:formatCode>
                <c:ptCount val="23"/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  <c:pt idx="11">
                  <c:v>110</c:v>
                </c:pt>
                <c:pt idx="12">
                  <c:v>120</c:v>
                </c:pt>
                <c:pt idx="13">
                  <c:v>130</c:v>
                </c:pt>
                <c:pt idx="14">
                  <c:v>140</c:v>
                </c:pt>
                <c:pt idx="15">
                  <c:v>150</c:v>
                </c:pt>
                <c:pt idx="16">
                  <c:v>160</c:v>
                </c:pt>
                <c:pt idx="17">
                  <c:v>170</c:v>
                </c:pt>
                <c:pt idx="18">
                  <c:v>180</c:v>
                </c:pt>
                <c:pt idx="19">
                  <c:v>190</c:v>
                </c:pt>
                <c:pt idx="20">
                  <c:v>200</c:v>
                </c:pt>
                <c:pt idx="21">
                  <c:v>210</c:v>
                </c:pt>
                <c:pt idx="22">
                  <c:v>220</c:v>
                </c:pt>
              </c:numCache>
            </c:numRef>
          </c:cat>
          <c:val>
            <c:numRef>
              <c:f>ch2_new!$I$1:$I$23</c:f>
              <c:numCache>
                <c:formatCode>General</c:formatCode>
                <c:ptCount val="23"/>
                <c:pt idx="1">
                  <c:v>0.13344200000000009</c:v>
                </c:pt>
                <c:pt idx="2">
                  <c:v>0.458847</c:v>
                </c:pt>
                <c:pt idx="3">
                  <c:v>0.51272300000000004</c:v>
                </c:pt>
                <c:pt idx="4">
                  <c:v>0.51457799999999965</c:v>
                </c:pt>
                <c:pt idx="5">
                  <c:v>0.52488500000000005</c:v>
                </c:pt>
                <c:pt idx="6">
                  <c:v>0.57164000000000048</c:v>
                </c:pt>
                <c:pt idx="7">
                  <c:v>0.59650599999999998</c:v>
                </c:pt>
                <c:pt idx="8">
                  <c:v>0.64887399999999995</c:v>
                </c:pt>
                <c:pt idx="9">
                  <c:v>0.68095100000000053</c:v>
                </c:pt>
                <c:pt idx="10">
                  <c:v>0.75084700000000049</c:v>
                </c:pt>
                <c:pt idx="11">
                  <c:v>0.81490200000000002</c:v>
                </c:pt>
                <c:pt idx="12">
                  <c:v>0.8689400000000006</c:v>
                </c:pt>
                <c:pt idx="13">
                  <c:v>0.94044499999999998</c:v>
                </c:pt>
                <c:pt idx="14">
                  <c:v>0.98080699999999965</c:v>
                </c:pt>
                <c:pt idx="15">
                  <c:v>1.02105</c:v>
                </c:pt>
                <c:pt idx="16">
                  <c:v>1.0787</c:v>
                </c:pt>
                <c:pt idx="17">
                  <c:v>1.1205400000000001</c:v>
                </c:pt>
                <c:pt idx="18">
                  <c:v>1.15117</c:v>
                </c:pt>
                <c:pt idx="19">
                  <c:v>1.1580800000000007</c:v>
                </c:pt>
                <c:pt idx="20">
                  <c:v>1.1962699999999999</c:v>
                </c:pt>
                <c:pt idx="21">
                  <c:v>1.2129699999999994</c:v>
                </c:pt>
                <c:pt idx="22">
                  <c:v>1.2516299999999994</c:v>
                </c:pt>
              </c:numCache>
            </c:numRef>
          </c:val>
        </c:ser>
        <c:ser>
          <c:idx val="8"/>
          <c:order val="2"/>
          <c:tx>
            <c:v>N11 and N12</c:v>
          </c:tx>
          <c:spPr>
            <a:ln w="25400">
              <a:solidFill>
                <a:srgbClr val="FF6600"/>
              </a:solidFill>
              <a:prstDash val="solid"/>
            </a:ln>
          </c:spPr>
          <c:marker>
            <c:symbol val="circle"/>
            <c:size val="7"/>
            <c:spPr>
              <a:noFill/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ch2_new!$A$1:$A$23</c:f>
              <c:numCache>
                <c:formatCode>General</c:formatCode>
                <c:ptCount val="23"/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  <c:pt idx="11">
                  <c:v>110</c:v>
                </c:pt>
                <c:pt idx="12">
                  <c:v>120</c:v>
                </c:pt>
                <c:pt idx="13">
                  <c:v>130</c:v>
                </c:pt>
                <c:pt idx="14">
                  <c:v>140</c:v>
                </c:pt>
                <c:pt idx="15">
                  <c:v>150</c:v>
                </c:pt>
                <c:pt idx="16">
                  <c:v>160</c:v>
                </c:pt>
                <c:pt idx="17">
                  <c:v>170</c:v>
                </c:pt>
                <c:pt idx="18">
                  <c:v>180</c:v>
                </c:pt>
                <c:pt idx="19">
                  <c:v>190</c:v>
                </c:pt>
                <c:pt idx="20">
                  <c:v>200</c:v>
                </c:pt>
                <c:pt idx="21">
                  <c:v>210</c:v>
                </c:pt>
                <c:pt idx="22">
                  <c:v>220</c:v>
                </c:pt>
              </c:numCache>
            </c:numRef>
          </c:cat>
          <c:val>
            <c:numRef>
              <c:f>ch2_new!$J$1:$J$23</c:f>
              <c:numCache>
                <c:formatCode>General</c:formatCode>
                <c:ptCount val="23"/>
                <c:pt idx="1">
                  <c:v>0.454401</c:v>
                </c:pt>
                <c:pt idx="2">
                  <c:v>0.53085499999999997</c:v>
                </c:pt>
                <c:pt idx="3">
                  <c:v>0.51454699999999953</c:v>
                </c:pt>
                <c:pt idx="4">
                  <c:v>0.53598699999999966</c:v>
                </c:pt>
                <c:pt idx="5">
                  <c:v>0.57197399999999998</c:v>
                </c:pt>
                <c:pt idx="6">
                  <c:v>0.58193099999999998</c:v>
                </c:pt>
                <c:pt idx="7">
                  <c:v>0.60847300000000004</c:v>
                </c:pt>
                <c:pt idx="8">
                  <c:v>0.64415900000000048</c:v>
                </c:pt>
                <c:pt idx="9">
                  <c:v>0.67836600000000002</c:v>
                </c:pt>
                <c:pt idx="10">
                  <c:v>0.71906999999999999</c:v>
                </c:pt>
                <c:pt idx="11">
                  <c:v>0.76924099999999995</c:v>
                </c:pt>
                <c:pt idx="12">
                  <c:v>0.80336799999999953</c:v>
                </c:pt>
                <c:pt idx="13">
                  <c:v>0.85726999999999998</c:v>
                </c:pt>
                <c:pt idx="14">
                  <c:v>0.89070500000000052</c:v>
                </c:pt>
                <c:pt idx="15">
                  <c:v>0.94618899999999961</c:v>
                </c:pt>
                <c:pt idx="16">
                  <c:v>0.95714500000000036</c:v>
                </c:pt>
                <c:pt idx="17">
                  <c:v>1.0005899999999999</c:v>
                </c:pt>
                <c:pt idx="18">
                  <c:v>1.0337099999999992</c:v>
                </c:pt>
                <c:pt idx="19">
                  <c:v>1.0738699999999994</c:v>
                </c:pt>
                <c:pt idx="20">
                  <c:v>1.11378</c:v>
                </c:pt>
                <c:pt idx="21">
                  <c:v>1.15069</c:v>
                </c:pt>
                <c:pt idx="22">
                  <c:v>1.2001599999999999</c:v>
                </c:pt>
              </c:numCache>
            </c:numRef>
          </c:val>
        </c:ser>
        <c:ser>
          <c:idx val="9"/>
          <c:order val="3"/>
          <c:tx>
            <c:v>N11 and N14</c:v>
          </c:tx>
          <c:spPr>
            <a:ln w="25400">
              <a:solidFill>
                <a:srgbClr val="993366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993366"/>
              </a:solidFill>
              <a:ln>
                <a:solidFill>
                  <a:srgbClr val="993366"/>
                </a:solidFill>
                <a:prstDash val="solid"/>
              </a:ln>
            </c:spPr>
          </c:marker>
          <c:cat>
            <c:numRef>
              <c:f>ch2_new!$A$1:$A$23</c:f>
              <c:numCache>
                <c:formatCode>General</c:formatCode>
                <c:ptCount val="23"/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  <c:pt idx="11">
                  <c:v>110</c:v>
                </c:pt>
                <c:pt idx="12">
                  <c:v>120</c:v>
                </c:pt>
                <c:pt idx="13">
                  <c:v>130</c:v>
                </c:pt>
                <c:pt idx="14">
                  <c:v>140</c:v>
                </c:pt>
                <c:pt idx="15">
                  <c:v>150</c:v>
                </c:pt>
                <c:pt idx="16">
                  <c:v>160</c:v>
                </c:pt>
                <c:pt idx="17">
                  <c:v>170</c:v>
                </c:pt>
                <c:pt idx="18">
                  <c:v>180</c:v>
                </c:pt>
                <c:pt idx="19">
                  <c:v>190</c:v>
                </c:pt>
                <c:pt idx="20">
                  <c:v>200</c:v>
                </c:pt>
                <c:pt idx="21">
                  <c:v>210</c:v>
                </c:pt>
                <c:pt idx="22">
                  <c:v>220</c:v>
                </c:pt>
              </c:numCache>
            </c:numRef>
          </c:cat>
          <c:val>
            <c:numRef>
              <c:f>ch2_new!$K$1:$K$23</c:f>
              <c:numCache>
                <c:formatCode>General</c:formatCode>
                <c:ptCount val="23"/>
                <c:pt idx="2">
                  <c:v>0.45312600000000008</c:v>
                </c:pt>
                <c:pt idx="3">
                  <c:v>0.36110700000000001</c:v>
                </c:pt>
                <c:pt idx="4">
                  <c:v>0.34329300000000001</c:v>
                </c:pt>
                <c:pt idx="5">
                  <c:v>0.412101</c:v>
                </c:pt>
                <c:pt idx="6">
                  <c:v>0.52027800000000002</c:v>
                </c:pt>
                <c:pt idx="7">
                  <c:v>0.57665599999999995</c:v>
                </c:pt>
                <c:pt idx="8">
                  <c:v>0.58230499999999996</c:v>
                </c:pt>
                <c:pt idx="9">
                  <c:v>0.72953500000000004</c:v>
                </c:pt>
                <c:pt idx="10">
                  <c:v>0.81213500000000005</c:v>
                </c:pt>
                <c:pt idx="11">
                  <c:v>0.82732799999999962</c:v>
                </c:pt>
                <c:pt idx="12">
                  <c:v>0.82857800000000004</c:v>
                </c:pt>
                <c:pt idx="13">
                  <c:v>0.91392499999999999</c:v>
                </c:pt>
                <c:pt idx="14">
                  <c:v>0.93964000000000036</c:v>
                </c:pt>
                <c:pt idx="15">
                  <c:v>0.99681399999999964</c:v>
                </c:pt>
                <c:pt idx="16">
                  <c:v>1.0417599999999998</c:v>
                </c:pt>
                <c:pt idx="17">
                  <c:v>1.0698599999999998</c:v>
                </c:pt>
                <c:pt idx="18">
                  <c:v>1.0976899999999998</c:v>
                </c:pt>
                <c:pt idx="19">
                  <c:v>1.1380500000000007</c:v>
                </c:pt>
                <c:pt idx="20">
                  <c:v>1.1598999999999993</c:v>
                </c:pt>
                <c:pt idx="21">
                  <c:v>1.1941800000000007</c:v>
                </c:pt>
                <c:pt idx="22">
                  <c:v>1.25021</c:v>
                </c:pt>
              </c:numCache>
            </c:numRef>
          </c:val>
        </c:ser>
        <c:ser>
          <c:idx val="10"/>
          <c:order val="4"/>
          <c:tx>
            <c:v>N12 and N14</c:v>
          </c:tx>
          <c:spPr>
            <a:ln w="25400">
              <a:solidFill>
                <a:srgbClr val="FFCC00"/>
              </a:solidFill>
              <a:prstDash val="solid"/>
            </a:ln>
          </c:spPr>
          <c:marker>
            <c:symbol val="triangle"/>
            <c:size val="7"/>
            <c:spPr>
              <a:solidFill>
                <a:srgbClr val="FFCC00"/>
              </a:solidFill>
              <a:ln>
                <a:solidFill>
                  <a:srgbClr val="FFCC00"/>
                </a:solidFill>
                <a:prstDash val="solid"/>
              </a:ln>
            </c:spPr>
          </c:marker>
          <c:cat>
            <c:numRef>
              <c:f>ch2_new!$A$1:$A$23</c:f>
              <c:numCache>
                <c:formatCode>General</c:formatCode>
                <c:ptCount val="23"/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  <c:pt idx="11">
                  <c:v>110</c:v>
                </c:pt>
                <c:pt idx="12">
                  <c:v>120</c:v>
                </c:pt>
                <c:pt idx="13">
                  <c:v>130</c:v>
                </c:pt>
                <c:pt idx="14">
                  <c:v>140</c:v>
                </c:pt>
                <c:pt idx="15">
                  <c:v>150</c:v>
                </c:pt>
                <c:pt idx="16">
                  <c:v>160</c:v>
                </c:pt>
                <c:pt idx="17">
                  <c:v>170</c:v>
                </c:pt>
                <c:pt idx="18">
                  <c:v>180</c:v>
                </c:pt>
                <c:pt idx="19">
                  <c:v>190</c:v>
                </c:pt>
                <c:pt idx="20">
                  <c:v>200</c:v>
                </c:pt>
                <c:pt idx="21">
                  <c:v>210</c:v>
                </c:pt>
                <c:pt idx="22">
                  <c:v>220</c:v>
                </c:pt>
              </c:numCache>
            </c:numRef>
          </c:cat>
          <c:val>
            <c:numRef>
              <c:f>ch2_new!$L$1:$L$23</c:f>
              <c:numCache>
                <c:formatCode>General</c:formatCode>
                <c:ptCount val="23"/>
                <c:pt idx="1">
                  <c:v>0.27430100000000002</c:v>
                </c:pt>
                <c:pt idx="2">
                  <c:v>0.41874700000000004</c:v>
                </c:pt>
                <c:pt idx="3">
                  <c:v>0.41001700000000002</c:v>
                </c:pt>
                <c:pt idx="4">
                  <c:v>0.44461000000000017</c:v>
                </c:pt>
                <c:pt idx="5">
                  <c:v>0.505969</c:v>
                </c:pt>
                <c:pt idx="6">
                  <c:v>0.53734400000000004</c:v>
                </c:pt>
                <c:pt idx="7">
                  <c:v>0.58584499999999995</c:v>
                </c:pt>
                <c:pt idx="8">
                  <c:v>0.62898699999999996</c:v>
                </c:pt>
                <c:pt idx="9">
                  <c:v>0.69826100000000035</c:v>
                </c:pt>
                <c:pt idx="10">
                  <c:v>0.73114100000000048</c:v>
                </c:pt>
                <c:pt idx="11">
                  <c:v>0.77994799999999997</c:v>
                </c:pt>
                <c:pt idx="12">
                  <c:v>0.82375000000000032</c:v>
                </c:pt>
                <c:pt idx="13">
                  <c:v>0.86534199999999994</c:v>
                </c:pt>
                <c:pt idx="14">
                  <c:v>0.92147599999999996</c:v>
                </c:pt>
                <c:pt idx="15">
                  <c:v>0.96049700000000005</c:v>
                </c:pt>
                <c:pt idx="16">
                  <c:v>1.0044</c:v>
                </c:pt>
                <c:pt idx="17">
                  <c:v>1.03118</c:v>
                </c:pt>
                <c:pt idx="18">
                  <c:v>1.05918</c:v>
                </c:pt>
                <c:pt idx="19">
                  <c:v>1.0736899999999998</c:v>
                </c:pt>
                <c:pt idx="20">
                  <c:v>1.1152899999999999</c:v>
                </c:pt>
                <c:pt idx="21">
                  <c:v>1.1460300000000001</c:v>
                </c:pt>
                <c:pt idx="22">
                  <c:v>1.2002599999999999</c:v>
                </c:pt>
              </c:numCache>
            </c:numRef>
          </c:val>
        </c:ser>
        <c:ser>
          <c:idx val="0"/>
          <c:order val="5"/>
          <c:tx>
            <c:v>"Average"</c:v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diamond"/>
            <c:size val="9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val>
            <c:numRef>
              <c:f>ch2_new!$Z$1:$Z$23</c:f>
              <c:numCache>
                <c:formatCode>General</c:formatCode>
                <c:ptCount val="23"/>
                <c:pt idx="2">
                  <c:v>0.48529963636363627</c:v>
                </c:pt>
                <c:pt idx="3">
                  <c:v>0.47174145454545435</c:v>
                </c:pt>
                <c:pt idx="4">
                  <c:v>0.48643090909090936</c:v>
                </c:pt>
                <c:pt idx="5">
                  <c:v>0.49623909090909096</c:v>
                </c:pt>
                <c:pt idx="6">
                  <c:v>0.53382536363636368</c:v>
                </c:pt>
                <c:pt idx="7">
                  <c:v>0.57967936363636363</c:v>
                </c:pt>
                <c:pt idx="8">
                  <c:v>0.60423390909090879</c:v>
                </c:pt>
                <c:pt idx="9">
                  <c:v>0.67662927272727347</c:v>
                </c:pt>
                <c:pt idx="10">
                  <c:v>0.71450772727272727</c:v>
                </c:pt>
                <c:pt idx="11">
                  <c:v>0.75968618181818182</c:v>
                </c:pt>
                <c:pt idx="12">
                  <c:v>0.79571600000000009</c:v>
                </c:pt>
                <c:pt idx="13">
                  <c:v>0.84233481818181866</c:v>
                </c:pt>
                <c:pt idx="14">
                  <c:v>0.90568900000000052</c:v>
                </c:pt>
                <c:pt idx="15">
                  <c:v>0.94749172727272724</c:v>
                </c:pt>
                <c:pt idx="16">
                  <c:v>0.97951618181818145</c:v>
                </c:pt>
                <c:pt idx="17">
                  <c:v>1.0304032727272721</c:v>
                </c:pt>
                <c:pt idx="18">
                  <c:v>1.0657389090909091</c:v>
                </c:pt>
                <c:pt idx="19">
                  <c:v>1.0953536363636365</c:v>
                </c:pt>
                <c:pt idx="20">
                  <c:v>1.1331263636363635</c:v>
                </c:pt>
                <c:pt idx="21">
                  <c:v>1.1672481818181821</c:v>
                </c:pt>
                <c:pt idx="22">
                  <c:v>1.2107890909090904</c:v>
                </c:pt>
              </c:numCache>
            </c:numRef>
          </c:val>
        </c:ser>
        <c:marker val="1"/>
        <c:axId val="81736448"/>
        <c:axId val="81738752"/>
      </c:lineChart>
      <c:catAx>
        <c:axId val="817364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Pixel Distance (km)</a:t>
                </a:r>
              </a:p>
            </c:rich>
          </c:tx>
          <c:layout>
            <c:manualLayout>
              <c:xMode val="edge"/>
              <c:yMode val="edge"/>
              <c:x val="0.41924992612051876"/>
              <c:y val="0.88024080779964664"/>
            </c:manualLayout>
          </c:layout>
          <c:spPr>
            <a:noFill/>
            <a:ln w="25400">
              <a:noFill/>
            </a:ln>
          </c:spPr>
        </c:title>
        <c:numFmt formatCode="@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738752"/>
        <c:crosses val="autoZero"/>
        <c:auto val="1"/>
        <c:lblAlgn val="ctr"/>
        <c:lblOffset val="0"/>
        <c:tickLblSkip val="2"/>
        <c:tickMarkSkip val="1"/>
      </c:catAx>
      <c:valAx>
        <c:axId val="81738752"/>
        <c:scaling>
          <c:orientation val="minMax"/>
        </c:scaling>
        <c:axPos val="l"/>
        <c:majorGridlines>
          <c:spPr>
            <a:ln w="3175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STD (K)</a:t>
                </a:r>
              </a:p>
            </c:rich>
          </c:tx>
          <c:layout>
            <c:manualLayout>
              <c:xMode val="edge"/>
              <c:yMode val="edge"/>
              <c:x val="1.3050581357837191E-2"/>
              <c:y val="0.3443118806019029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736448"/>
        <c:crosses val="autoZero"/>
        <c:crossBetween val="midCat"/>
      </c:valAx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1941329735077364"/>
          <c:y val="0.36227597872026301"/>
          <c:w val="0.1876021070189092"/>
          <c:h val="0.38024007683862282"/>
        </c:manualLayout>
      </c:layout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0.15294</cdr:x>
      <cdr:y>0.22449</cdr:y>
    </cdr:from>
    <cdr:to>
      <cdr:x>0.18767</cdr:x>
      <cdr:y>0.49372</cdr:y>
    </cdr:to>
    <cdr:sp macro="" textlink="">
      <cdr:nvSpPr>
        <cdr:cNvPr id="2" name="Down Arrow 1"/>
        <cdr:cNvSpPr/>
      </cdr:nvSpPr>
      <cdr:spPr bwMode="auto">
        <a:xfrm xmlns:a="http://schemas.openxmlformats.org/drawingml/2006/main">
          <a:off x="990600" y="838200"/>
          <a:ext cx="224946" cy="1005251"/>
        </a:xfrm>
        <a:prstGeom xmlns:a="http://schemas.openxmlformats.org/drawingml/2006/main" prst="downArrow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non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0.17284</cdr:x>
      <cdr:y>0.11628</cdr:y>
    </cdr:from>
    <cdr:to>
      <cdr:x>0.423</cdr:x>
      <cdr:y>0.32782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66800" y="381000"/>
          <a:ext cx="1544038" cy="6931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 smtClean="0"/>
            <a:t>Range that instrument noise dominate</a:t>
          </a:r>
          <a:endParaRPr lang="en-US" sz="12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96595-CE95-4D73-B071-CAB38000CCCB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6/21/2017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C1B1F-B709-4D35-8BA0-62915D4BF9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6048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DC96C-C734-4179-AD4D-5883B36F6D2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6/21/2017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68548-862F-467A-A0A0-0927EE06DE9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257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685800"/>
            <a:ext cx="228600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685800"/>
            <a:ext cx="670560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9BBDF-953B-49AE-829F-B6882B2E0F51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6/21/2017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AA70F-23C0-4AD8-95C7-14C82FC471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8338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7318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600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9045B-D4E9-479F-AF7B-82B971E7167E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6/21/2017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FE484-2513-4E68-BF00-5DC9E0C646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2308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2D4B-64A3-4465-9626-112F6C8E14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32DE-6334-479E-8BCA-7EA3645420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2D4B-64A3-4465-9626-112F6C8E14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32DE-6334-479E-8BCA-7EA3645420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2D4B-64A3-4465-9626-112F6C8E14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32DE-6334-479E-8BCA-7EA3645420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2D4B-64A3-4465-9626-112F6C8E14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32DE-6334-479E-8BCA-7EA3645420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2D4B-64A3-4465-9626-112F6C8E14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32DE-6334-479E-8BCA-7EA3645420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2D4B-64A3-4465-9626-112F6C8E14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32DE-6334-479E-8BCA-7EA3645420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2D4B-64A3-4465-9626-112F6C8E14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32DE-6334-479E-8BCA-7EA3645420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AC634-ADFB-4211-B737-EB6FD4D6F00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6/21/2017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360ED-38F6-4972-8231-4B76C588BE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0227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2D4B-64A3-4465-9626-112F6C8E14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32DE-6334-479E-8BCA-7EA3645420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2D4B-64A3-4465-9626-112F6C8E14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32DE-6334-479E-8BCA-7EA3645420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2D4B-64A3-4465-9626-112F6C8E14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32DE-6334-479E-8BCA-7EA3645420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2D4B-64A3-4465-9626-112F6C8E14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32DE-6334-479E-8BCA-7EA3645420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EDFFF-4942-4939-BF75-507348EB5C6E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6/21/2017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ABC44-139D-44BA-9762-38989D39D94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3989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9DDC2-552A-42AD-BC24-6029F266F337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6/21/2017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6C3E2-BCC4-4997-B758-C1673343C2C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7425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C37B8-EF06-4D89-AB81-2DC4B77C311A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6/21/2017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C166B-62D7-48E6-A883-CE826654403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2809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09FD4-2AB7-471F-B4D9-0E2E0A1512B1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6/21/2017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70472-851A-4BB7-A893-7676EDB3995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286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39441-E9F4-4FBE-BCF8-C0183A1BA026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6/21/2017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A5738-A615-4EFF-98C5-4EBA712860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9546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D4A8F-77D2-44BD-9C81-FE5004E3BE18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6/21/2017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5D222-A7BD-4A72-99AF-C978A02D7D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30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08C37-DD78-4DB4-BF34-CAE7C04C9072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6/21/2017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5E05F-09BF-4380-B618-605D39F0A7E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3380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nesdisbanner_left"/>
          <p:cNvPicPr>
            <a:picLocks noChangeAspect="1" noChangeArrowheads="1"/>
          </p:cNvPicPr>
          <p:nvPr/>
        </p:nvPicPr>
        <p:blipFill>
          <a:blip r:embed="rId14" cstate="print">
            <a:lum bright="70000" contrast="-70000"/>
          </a:blip>
          <a:srcRect r="87273" b="-11520"/>
          <a:stretch>
            <a:fillRect/>
          </a:stretch>
        </p:blipFill>
        <p:spPr bwMode="auto">
          <a:xfrm>
            <a:off x="1905000" y="712788"/>
            <a:ext cx="6172200" cy="614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685800"/>
            <a:ext cx="914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600200"/>
            <a:ext cx="9144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830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9AB506-8DAB-46F3-B9B4-8122C3F05C82}" type="datetime1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6/21/2017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28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8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1AAD20-1820-49BD-A1DA-420B995BAD96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4104" name="Picture 8" descr="WideBannerLeft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495300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9" descr="noaalogo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458200" y="0"/>
            <a:ext cx="6858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328837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33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62D4B-64A3-4465-9626-112F6C8E141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632DE-6334-479E-8BCA-7EA3645420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1295400"/>
            <a:ext cx="7772400" cy="1470025"/>
          </a:xfrm>
        </p:spPr>
        <p:txBody>
          <a:bodyPr/>
          <a:lstStyle/>
          <a:p>
            <a:r>
              <a:rPr lang="en-US" dirty="0" smtClean="0"/>
              <a:t>GRUAN / GSICS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447800" y="3200400"/>
            <a:ext cx="6400800" cy="17526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Cheng-</a:t>
            </a:r>
            <a:r>
              <a:rPr lang="en-US" dirty="0" err="1" smtClean="0"/>
              <a:t>Zhi</a:t>
            </a:r>
            <a:r>
              <a:rPr lang="en-US" dirty="0" smtClean="0"/>
              <a:t> </a:t>
            </a:r>
            <a:r>
              <a:rPr lang="en-US" dirty="0" err="1" smtClean="0"/>
              <a:t>Zou</a:t>
            </a:r>
            <a:r>
              <a:rPr lang="en-US" dirty="0" smtClean="0"/>
              <a:t> and Tony </a:t>
            </a:r>
            <a:r>
              <a:rPr lang="en-US" dirty="0" err="1" smtClean="0"/>
              <a:t>Reale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NOAA/STAR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2400" dirty="0" smtClean="0"/>
              <a:t>GRWG Microwave Sub-group</a:t>
            </a:r>
          </a:p>
          <a:p>
            <a:pPr algn="ctr">
              <a:buNone/>
            </a:pPr>
            <a:r>
              <a:rPr lang="en-US" sz="2400" dirty="0" smtClean="0"/>
              <a:t>Web Meeting</a:t>
            </a:r>
          </a:p>
          <a:p>
            <a:pPr algn="ctr">
              <a:buNone/>
            </a:pPr>
            <a:r>
              <a:rPr lang="en-US" sz="2400" dirty="0" smtClean="0"/>
              <a:t>June 22, 2017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0A5738-A615-4EFF-98C5-4EBA7128603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900529"/>
            <a:ext cx="8153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Instrument noises can be used to determine the distance criteria when collecting collocated datasets between GRUAN and MW Sensors   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  <a:endParaRPr lang="en-US" sz="2400" b="1" dirty="0">
              <a:solidFill>
                <a:srgbClr val="000000"/>
              </a:solidFill>
            </a:endParaRPr>
          </a:p>
          <a:p>
            <a:endParaRPr lang="en-US" sz="2400" b="1" i="1" dirty="0">
              <a:solidFill>
                <a:srgbClr val="000000"/>
              </a:solidFill>
            </a:endParaRPr>
          </a:p>
          <a:p>
            <a:endParaRPr lang="en-US" sz="2400" b="1" i="1" dirty="0">
              <a:solidFill>
                <a:srgbClr val="000000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990600" y="1981200"/>
          <a:ext cx="64770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Down Arrow 7"/>
          <p:cNvSpPr/>
          <p:nvPr/>
        </p:nvSpPr>
        <p:spPr bwMode="auto">
          <a:xfrm>
            <a:off x="2667000" y="2743200"/>
            <a:ext cx="232893" cy="10668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24122" y="5791200"/>
            <a:ext cx="55290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Minimum STD = </a:t>
            </a:r>
            <a:r>
              <a:rPr lang="en-US" dirty="0" smtClean="0">
                <a:sym typeface="Symbol"/>
              </a:rPr>
              <a:t></a:t>
            </a:r>
            <a:r>
              <a:rPr lang="en-US" dirty="0" smtClean="0"/>
              <a:t>2 *0.3K=0.42K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Maximum distance for collocated datasets ~40Km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0A5738-A615-4EFF-98C5-4EBA7128603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900529"/>
            <a:ext cx="81534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Using GRUAN to Monitor MW Sensors or Vice Versa</a:t>
            </a:r>
            <a:r>
              <a:rPr lang="en-US" sz="3600" b="1" dirty="0" smtClean="0">
                <a:solidFill>
                  <a:srgbClr val="000000"/>
                </a:solidFill>
              </a:rPr>
              <a:t> </a:t>
            </a:r>
            <a:endParaRPr lang="en-US" sz="3600" b="1" dirty="0">
              <a:solidFill>
                <a:srgbClr val="000000"/>
              </a:solidFill>
            </a:endParaRPr>
          </a:p>
          <a:p>
            <a:pPr algn="ctr"/>
            <a:endParaRPr lang="en-US" sz="1600" dirty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</a:rPr>
              <a:t>Need to know GRUAN noise, which should be provided by vendors</a:t>
            </a:r>
          </a:p>
          <a:p>
            <a:endParaRPr lang="en-US" sz="2000" dirty="0" smtClean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</a:rPr>
              <a:t>RTM WM reaches 0.1K accuracy (Chen et al. 2010)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</a:rPr>
              <a:t> WM sounder inter-calibration bring inter-sensor biases to be close to  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     0.1K (</a:t>
            </a:r>
            <a:r>
              <a:rPr lang="en-US" sz="2000" dirty="0" err="1" smtClean="0">
                <a:solidFill>
                  <a:srgbClr val="000000"/>
                </a:solidFill>
              </a:rPr>
              <a:t>Zou</a:t>
            </a:r>
            <a:r>
              <a:rPr lang="en-US" sz="2000" dirty="0" smtClean="0">
                <a:solidFill>
                  <a:srgbClr val="000000"/>
                </a:solidFill>
              </a:rPr>
              <a:t> et al. 2011)</a:t>
            </a:r>
          </a:p>
          <a:p>
            <a:endParaRPr lang="en-US" sz="2000" dirty="0" smtClean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</a:rPr>
              <a:t> 183GHz inter-satellite biases are much larger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</a:rPr>
              <a:t> GRUAN maybe used to monitor the absolute biases in WM sensors</a:t>
            </a:r>
          </a:p>
          <a:p>
            <a:endParaRPr lang="en-US" sz="2000" dirty="0" smtClean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</a:rPr>
              <a:t> If GRUAN biases are unknown, MW sensors could be used to verify  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   GRAUN biases</a:t>
            </a:r>
          </a:p>
          <a:p>
            <a:endParaRPr lang="en-US" sz="2000" dirty="0" smtClean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</a:rPr>
              <a:t>GPSRO could be used to determine biases in GRUAN and then to 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   determine the absolute biases in WM sensors</a:t>
            </a:r>
          </a:p>
          <a:p>
            <a:endParaRPr lang="en-US" sz="2000" b="1" i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0A5738-A615-4EFF-98C5-4EBA7128603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900529"/>
            <a:ext cx="8153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0000"/>
                </a:solidFill>
              </a:rPr>
              <a:t>Summary</a:t>
            </a:r>
          </a:p>
          <a:p>
            <a:pPr algn="ctr"/>
            <a:endParaRPr lang="en-US" sz="16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  <a:p>
            <a:r>
              <a:rPr lang="en-US" sz="2000" b="1" dirty="0">
                <a:solidFill>
                  <a:srgbClr val="000000"/>
                </a:solidFill>
              </a:rPr>
              <a:t>GSICS action items </a:t>
            </a:r>
            <a:r>
              <a:rPr lang="en-US" sz="2000" b="1" dirty="0" smtClean="0">
                <a:solidFill>
                  <a:srgbClr val="000000"/>
                </a:solidFill>
              </a:rPr>
              <a:t>to </a:t>
            </a:r>
            <a:r>
              <a:rPr lang="en-US" sz="2000" b="1" dirty="0">
                <a:solidFill>
                  <a:srgbClr val="000000"/>
                </a:solidFill>
              </a:rPr>
              <a:t>test whether GRUAN (and uncertainty) can be used to assess/monitor satellite IR and MW sensors (and associated GSICS uncertainty estimates) </a:t>
            </a:r>
            <a:endParaRPr lang="en-US" sz="2000" b="1" dirty="0" smtClean="0">
              <a:solidFill>
                <a:srgbClr val="000000"/>
              </a:solidFill>
            </a:endParaRPr>
          </a:p>
          <a:p>
            <a:endParaRPr lang="en-US" sz="2000" b="1" dirty="0">
              <a:solidFill>
                <a:srgbClr val="000000"/>
              </a:solidFill>
            </a:endParaRPr>
          </a:p>
          <a:p>
            <a:r>
              <a:rPr lang="en-US" sz="2000" b="1" dirty="0" smtClean="0">
                <a:solidFill>
                  <a:srgbClr val="000000"/>
                </a:solidFill>
              </a:rPr>
              <a:t>Presentation by A. </a:t>
            </a:r>
            <a:r>
              <a:rPr lang="en-US" sz="2000" b="1" dirty="0" err="1" smtClean="0">
                <a:solidFill>
                  <a:srgbClr val="000000"/>
                </a:solidFill>
              </a:rPr>
              <a:t>Reale</a:t>
            </a:r>
            <a:r>
              <a:rPr lang="en-US" sz="2000" b="1" dirty="0" smtClean="0">
                <a:solidFill>
                  <a:srgbClr val="000000"/>
                </a:solidFill>
              </a:rPr>
              <a:t> at GRUAN ICM-9 GRUAN introducing this work … </a:t>
            </a:r>
          </a:p>
          <a:p>
            <a:endParaRPr lang="en-US" sz="2000" b="1" dirty="0" smtClean="0">
              <a:solidFill>
                <a:srgbClr val="000000"/>
              </a:solidFill>
            </a:endParaRPr>
          </a:p>
          <a:p>
            <a:r>
              <a:rPr lang="en-US" sz="2000" b="1" dirty="0" smtClean="0">
                <a:solidFill>
                  <a:srgbClr val="000000"/>
                </a:solidFill>
              </a:rPr>
              <a:t>MW sensor noise are well known from pre-launch calibration and monitored by satellite agencies </a:t>
            </a:r>
          </a:p>
          <a:p>
            <a:endParaRPr lang="en-US" sz="2000" b="1" i="1" dirty="0">
              <a:solidFill>
                <a:srgbClr val="000000"/>
              </a:solidFill>
            </a:endParaRPr>
          </a:p>
          <a:p>
            <a:r>
              <a:rPr lang="en-US" sz="2000" b="1" i="1" dirty="0" err="1" smtClean="0">
                <a:solidFill>
                  <a:srgbClr val="000000"/>
                </a:solidFill>
              </a:rPr>
              <a:t>Viju</a:t>
            </a:r>
            <a:r>
              <a:rPr lang="en-US" sz="2000" b="1" i="1" dirty="0" smtClean="0">
                <a:solidFill>
                  <a:srgbClr val="000000"/>
                </a:solidFill>
              </a:rPr>
              <a:t> John as the designated GRUAN / GSICS interface will be involved with coordinating this work.</a:t>
            </a:r>
          </a:p>
          <a:p>
            <a:endParaRPr lang="en-US" sz="2000" b="1" i="1" dirty="0">
              <a:solidFill>
                <a:srgbClr val="000000"/>
              </a:solidFill>
            </a:endParaRPr>
          </a:p>
          <a:p>
            <a:endParaRPr lang="en-US" sz="2000" b="1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0A5738-A615-4EFF-98C5-4EBA7128603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7800" y="3962400"/>
            <a:ext cx="6248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Action: GIR.2017.7d.1:  </a:t>
            </a:r>
            <a:r>
              <a:rPr lang="en-US" dirty="0">
                <a:solidFill>
                  <a:srgbClr val="000000"/>
                </a:solidFill>
              </a:rPr>
              <a:t>​</a:t>
            </a:r>
            <a:r>
              <a:rPr lang="en-US" b="1" dirty="0">
                <a:solidFill>
                  <a:srgbClr val="000000"/>
                </a:solidFill>
              </a:rPr>
              <a:t> Tony </a:t>
            </a:r>
            <a:r>
              <a:rPr lang="en-US" b="1" dirty="0" err="1">
                <a:solidFill>
                  <a:srgbClr val="000000"/>
                </a:solidFill>
              </a:rPr>
              <a:t>Reale</a:t>
            </a:r>
            <a:r>
              <a:rPr lang="en-US" b="1" dirty="0">
                <a:solidFill>
                  <a:srgbClr val="000000"/>
                </a:solidFill>
              </a:rPr>
              <a:t> (NOAA) to provide a draft of uncertainty analysis examples to determine feasibility of monitoring satellite infra-red instruments using GRUAN observations (</a:t>
            </a:r>
            <a:r>
              <a:rPr lang="en-US" b="1" dirty="0" err="1">
                <a:solidFill>
                  <a:srgbClr val="000000"/>
                </a:solidFill>
              </a:rPr>
              <a:t>radiosonde</a:t>
            </a:r>
            <a:r>
              <a:rPr lang="en-US" b="1" dirty="0">
                <a:solidFill>
                  <a:srgbClr val="000000"/>
                </a:solidFill>
              </a:rPr>
              <a:t>) </a:t>
            </a:r>
            <a:r>
              <a:rPr lang="en-US" b="1" i="1" dirty="0">
                <a:solidFill>
                  <a:srgbClr val="000000"/>
                </a:solidFill>
              </a:rPr>
              <a:t>– by the next annual meeting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Xavier </a:t>
            </a:r>
            <a:r>
              <a:rPr lang="en-US" dirty="0" err="1">
                <a:solidFill>
                  <a:srgbClr val="000000"/>
                </a:solidFill>
              </a:rPr>
              <a:t>Calbet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Bomin</a:t>
            </a:r>
            <a:r>
              <a:rPr lang="en-US" dirty="0">
                <a:solidFill>
                  <a:srgbClr val="000000"/>
                </a:solidFill>
              </a:rPr>
              <a:t> Sun, Isaac </a:t>
            </a:r>
            <a:r>
              <a:rPr lang="en-US" dirty="0" err="1">
                <a:solidFill>
                  <a:srgbClr val="000000"/>
                </a:solidFill>
              </a:rPr>
              <a:t>Moraldi</a:t>
            </a:r>
            <a:r>
              <a:rPr lang="en-US" dirty="0">
                <a:solidFill>
                  <a:srgbClr val="000000"/>
                </a:solidFill>
              </a:rPr>
              <a:t>, Tim </a:t>
            </a:r>
            <a:r>
              <a:rPr lang="en-US" dirty="0" err="1">
                <a:solidFill>
                  <a:srgbClr val="000000"/>
                </a:solidFill>
              </a:rPr>
              <a:t>Hewison</a:t>
            </a:r>
            <a:r>
              <a:rPr lang="en-US" dirty="0">
                <a:solidFill>
                  <a:srgbClr val="000000"/>
                </a:solidFill>
              </a:rPr>
              <a:t>, Nick </a:t>
            </a:r>
            <a:r>
              <a:rPr lang="en-US" dirty="0" err="1">
                <a:solidFill>
                  <a:srgbClr val="000000"/>
                </a:solidFill>
              </a:rPr>
              <a:t>Nalli</a:t>
            </a:r>
            <a:r>
              <a:rPr lang="en-US" dirty="0">
                <a:solidFill>
                  <a:srgbClr val="000000"/>
                </a:solidFill>
              </a:rPr>
              <a:t> 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1447800" y="1778675"/>
            <a:ext cx="6172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Action: GMW.2017.6f.2: Tony </a:t>
            </a:r>
            <a:r>
              <a:rPr lang="en-US" b="1" dirty="0" err="1">
                <a:solidFill>
                  <a:srgbClr val="000000"/>
                </a:solidFill>
              </a:rPr>
              <a:t>Reale</a:t>
            </a:r>
            <a:r>
              <a:rPr lang="en-US" b="1" dirty="0">
                <a:solidFill>
                  <a:srgbClr val="000000"/>
                </a:solidFill>
              </a:rPr>
              <a:t> (NOAA) to provide a draft of uncertainty analysis examples to determine feasibility of monitoring satellite microwave instruments using GRUAN observations (</a:t>
            </a:r>
            <a:r>
              <a:rPr lang="en-US" b="1" dirty="0" err="1">
                <a:solidFill>
                  <a:srgbClr val="000000"/>
                </a:solidFill>
              </a:rPr>
              <a:t>radiosonde</a:t>
            </a:r>
            <a:r>
              <a:rPr lang="en-US" b="1" dirty="0">
                <a:solidFill>
                  <a:srgbClr val="000000"/>
                </a:solidFill>
              </a:rPr>
              <a:t>) </a:t>
            </a:r>
            <a:r>
              <a:rPr lang="en-US" b="1" i="1" dirty="0">
                <a:solidFill>
                  <a:srgbClr val="000000"/>
                </a:solidFill>
              </a:rPr>
              <a:t>– by the next annual meeting</a:t>
            </a:r>
          </a:p>
          <a:p>
            <a:r>
              <a:rPr lang="en-US" i="1" dirty="0">
                <a:solidFill>
                  <a:srgbClr val="000000"/>
                </a:solidFill>
              </a:rPr>
              <a:t>Cheng-</a:t>
            </a:r>
            <a:r>
              <a:rPr lang="en-US" i="1" dirty="0" err="1">
                <a:solidFill>
                  <a:srgbClr val="000000"/>
                </a:solidFill>
              </a:rPr>
              <a:t>zhi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Zou</a:t>
            </a:r>
            <a:r>
              <a:rPr lang="en-US" i="1" dirty="0">
                <a:solidFill>
                  <a:srgbClr val="000000"/>
                </a:solidFill>
              </a:rPr>
              <a:t>, </a:t>
            </a:r>
            <a:r>
              <a:rPr lang="en-US" i="1" dirty="0" err="1">
                <a:solidFill>
                  <a:srgbClr val="000000"/>
                </a:solidFill>
              </a:rPr>
              <a:t>Bomin</a:t>
            </a:r>
            <a:r>
              <a:rPr lang="en-US" i="1" dirty="0">
                <a:solidFill>
                  <a:srgbClr val="000000"/>
                </a:solidFill>
              </a:rPr>
              <a:t> Sun, Isaac </a:t>
            </a:r>
            <a:r>
              <a:rPr lang="en-US" i="1" dirty="0" err="1">
                <a:solidFill>
                  <a:srgbClr val="000000"/>
                </a:solidFill>
              </a:rPr>
              <a:t>Moraldi</a:t>
            </a:r>
            <a:r>
              <a:rPr lang="en-US" i="1" dirty="0">
                <a:solidFill>
                  <a:srgbClr val="000000"/>
                </a:solidFill>
              </a:rPr>
              <a:t>, </a:t>
            </a:r>
            <a:r>
              <a:rPr lang="en-US" i="1" dirty="0" err="1">
                <a:solidFill>
                  <a:srgbClr val="000000"/>
                </a:solidFill>
              </a:rPr>
              <a:t>Viju</a:t>
            </a:r>
            <a:r>
              <a:rPr lang="en-US" i="1" dirty="0">
                <a:solidFill>
                  <a:srgbClr val="000000"/>
                </a:solidFill>
              </a:rPr>
              <a:t> John, </a:t>
            </a:r>
            <a:r>
              <a:rPr lang="en-US" i="1" dirty="0" err="1">
                <a:solidFill>
                  <a:srgbClr val="000000"/>
                </a:solidFill>
              </a:rPr>
              <a:t>Vinia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Mattioli</a:t>
            </a:r>
            <a:r>
              <a:rPr lang="en-US" i="1" dirty="0">
                <a:solidFill>
                  <a:srgbClr val="000000"/>
                </a:solidFill>
              </a:rPr>
              <a:t>, Mark Liu, Ralph Peterson 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0160" y="599182"/>
            <a:ext cx="706873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00"/>
                </a:solidFill>
              </a:rPr>
              <a:t>GSICS/GRUAN Actions from</a:t>
            </a:r>
          </a:p>
          <a:p>
            <a:pPr algn="ctr"/>
            <a:r>
              <a:rPr lang="en-US" sz="3200" b="1" dirty="0">
                <a:solidFill>
                  <a:srgbClr val="000000"/>
                </a:solidFill>
              </a:rPr>
              <a:t>March 2017 Annual GSICS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0A5738-A615-4EFF-98C5-4EBA7128603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609600"/>
            <a:ext cx="71628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GRUAN ICM-9</a:t>
            </a:r>
          </a:p>
          <a:p>
            <a:endParaRPr lang="en-US" b="1" dirty="0"/>
          </a:p>
          <a:p>
            <a:r>
              <a:rPr lang="en-US" b="1" dirty="0" smtClean="0"/>
              <a:t>9</a:t>
            </a:r>
            <a:r>
              <a:rPr lang="en-US" b="1" baseline="30000" dirty="0" smtClean="0"/>
              <a:t>th</a:t>
            </a:r>
            <a:r>
              <a:rPr lang="en-US" b="1" dirty="0" smtClean="0"/>
              <a:t> GCOS Reference Upper Air Network (GRUAN) Implementation-Coordination Meeting (ICM-9) was held in Helsinki, Finland on June 12-16, 2017</a:t>
            </a:r>
          </a:p>
          <a:p>
            <a:endParaRPr lang="en-US" b="1" dirty="0"/>
          </a:p>
          <a:p>
            <a:r>
              <a:rPr lang="en-US" b="1" dirty="0" smtClean="0"/>
              <a:t>Excerpts from presentation from A. </a:t>
            </a:r>
            <a:r>
              <a:rPr lang="en-US" b="1" dirty="0" err="1" smtClean="0"/>
              <a:t>Reale</a:t>
            </a:r>
            <a:r>
              <a:rPr lang="en-US" b="1" dirty="0" smtClean="0"/>
              <a:t> entitled “</a:t>
            </a:r>
            <a:r>
              <a:rPr lang="en-US" b="1" i="1" dirty="0" smtClean="0"/>
              <a:t>Integration (and assessment) of GRUAN v2 uncertainty using NPROVS+”  </a:t>
            </a:r>
            <a:r>
              <a:rPr lang="en-US" b="1" dirty="0" smtClean="0"/>
              <a:t>are provided</a:t>
            </a:r>
          </a:p>
          <a:p>
            <a:endParaRPr lang="en-US" b="1" dirty="0"/>
          </a:p>
          <a:p>
            <a:r>
              <a:rPr lang="en-US" b="1" dirty="0" smtClean="0"/>
              <a:t>Primary focus of GRUAN at this time is to manage pending transition from </a:t>
            </a:r>
            <a:r>
              <a:rPr lang="en-US" b="1" dirty="0" err="1" smtClean="0"/>
              <a:t>Vaisala</a:t>
            </a:r>
            <a:r>
              <a:rPr lang="en-US" b="1" dirty="0" smtClean="0"/>
              <a:t> RS92 to RS41 </a:t>
            </a:r>
            <a:r>
              <a:rPr lang="en-US" b="1" dirty="0" err="1" smtClean="0"/>
              <a:t>radiosonde</a:t>
            </a:r>
            <a:r>
              <a:rPr lang="en-US" b="1" dirty="0" smtClean="0"/>
              <a:t>  will delay pending implementation of v3 GRUAN </a:t>
            </a:r>
            <a:r>
              <a:rPr lang="en-US" b="1" dirty="0" err="1" smtClean="0"/>
              <a:t>radiosonde</a:t>
            </a:r>
            <a:r>
              <a:rPr lang="en-US" b="1" dirty="0" smtClean="0"/>
              <a:t> processing</a:t>
            </a:r>
          </a:p>
          <a:p>
            <a:endParaRPr lang="en-US" b="1" dirty="0"/>
          </a:p>
          <a:p>
            <a:r>
              <a:rPr lang="en-US" b="1" dirty="0" smtClean="0"/>
              <a:t>V3 recommended as basis of any pending GRUAN / GSICS analysis …  </a:t>
            </a:r>
            <a:r>
              <a:rPr lang="en-US" b="1" i="1" dirty="0" smtClean="0"/>
              <a:t>but v2 can be used as placeholder for developing analytic strategies</a:t>
            </a:r>
          </a:p>
          <a:p>
            <a:endParaRPr lang="en-US" b="1" i="1" dirty="0"/>
          </a:p>
          <a:p>
            <a:r>
              <a:rPr lang="en-US" b="1" i="1" dirty="0" smtClean="0"/>
              <a:t>Plan supported … </a:t>
            </a:r>
            <a:r>
              <a:rPr lang="en-US" b="1" i="1" dirty="0" err="1" smtClean="0"/>
              <a:t>Viju</a:t>
            </a:r>
            <a:r>
              <a:rPr lang="en-US" b="1" i="1" dirty="0" smtClean="0"/>
              <a:t> John (EUMETSAT) is designated  focal point of GRUAN / GSICS coordination  (was not in attendance) …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0A5738-A615-4EFF-98C5-4EBA7128603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3276600"/>
            <a:ext cx="4572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for k.le.2 … in </a:t>
            </a:r>
            <a:r>
              <a:rPr lang="en-US" dirty="0"/>
              <a:t>more than 95% of </a:t>
            </a:r>
            <a:r>
              <a:rPr lang="en-US" dirty="0" smtClean="0"/>
              <a:t>cases</a:t>
            </a:r>
            <a:r>
              <a:rPr lang="en-US" dirty="0"/>
              <a:t>, the uncertainties are likely to be smaller than </a:t>
            </a:r>
            <a:r>
              <a:rPr lang="en-US" dirty="0" smtClean="0"/>
              <a:t>estimated … </a:t>
            </a:r>
          </a:p>
          <a:p>
            <a:endParaRPr lang="en-US" dirty="0"/>
          </a:p>
          <a:p>
            <a:r>
              <a:rPr lang="en-US" dirty="0" smtClean="0"/>
              <a:t>for k .</a:t>
            </a:r>
            <a:r>
              <a:rPr lang="en-US" dirty="0" err="1" smtClean="0"/>
              <a:t>gt</a:t>
            </a:r>
            <a:r>
              <a:rPr lang="en-US" dirty="0" smtClean="0"/>
              <a:t>. 2 … the uncertainties are likely to be larger than estimated … </a:t>
            </a:r>
          </a:p>
          <a:p>
            <a:endParaRPr lang="en-US" dirty="0"/>
          </a:p>
          <a:p>
            <a:r>
              <a:rPr lang="en-US" dirty="0" smtClean="0"/>
              <a:t>If k &lt; 1  …</a:t>
            </a:r>
            <a:endParaRPr lang="en-US" dirty="0"/>
          </a:p>
        </p:txBody>
      </p:sp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2603543" y="2209800"/>
          <a:ext cx="4178257" cy="762000"/>
        </p:xfrm>
        <a:graphic>
          <a:graphicData uri="http://schemas.openxmlformats.org/presentationml/2006/ole">
            <p:oleObj spid="_x0000_s1026" name="Equation" r:id="rId3" imgW="1600200" imgH="29196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62600" y="6172200"/>
            <a:ext cx="2274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from </a:t>
            </a:r>
            <a:r>
              <a:rPr lang="en-US" i="1" dirty="0" err="1" smtClean="0"/>
              <a:t>Immler</a:t>
            </a:r>
            <a:r>
              <a:rPr lang="en-US" i="1" dirty="0" smtClean="0"/>
              <a:t> (2010) 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8382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Guidelines for Uncertainty Measurements (GUM)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" y="457200"/>
            <a:ext cx="7486650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19200" y="5791200"/>
            <a:ext cx="701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… understanding </a:t>
            </a:r>
            <a:r>
              <a:rPr lang="en-US" dirty="0">
                <a:solidFill>
                  <a:prstClr val="black"/>
                </a:solidFill>
              </a:rPr>
              <a:t>the vertical correlation of GRUAN uncertainties is </a:t>
            </a:r>
            <a:r>
              <a:rPr lang="en-US" dirty="0" smtClean="0">
                <a:solidFill>
                  <a:prstClr val="black"/>
                </a:solidFill>
              </a:rPr>
              <a:t>important when propagating to the radiance space  (</a:t>
            </a:r>
            <a:r>
              <a:rPr lang="en-US" b="1" dirty="0" smtClean="0">
                <a:solidFill>
                  <a:prstClr val="black"/>
                </a:solidFill>
              </a:rPr>
              <a:t>the above plot is for IR sensors; a similar plot for MW sensors maybe needed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0A5738-A615-4EFF-98C5-4EBA7128603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146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200400"/>
            <a:ext cx="3976687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6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200400"/>
            <a:ext cx="4038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69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5942" y="457200"/>
            <a:ext cx="8763001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219200" y="5983069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… coordination with ongoing GAIA-CLIM under EU Horizon 2020 (Copernicus) Program recommended … </a:t>
            </a:r>
            <a:r>
              <a:rPr lang="en-US" dirty="0" err="1" smtClean="0">
                <a:solidFill>
                  <a:prstClr val="black"/>
                </a:solidFill>
              </a:rPr>
              <a:t>tbd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52400" y="762000"/>
            <a:ext cx="28194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white"/>
                </a:solidFill>
              </a:rPr>
              <a:t>GSICS  Calibrated Sensor Data</a:t>
            </a:r>
          </a:p>
          <a:p>
            <a:pPr algn="ctr"/>
            <a:endParaRPr lang="en-US" b="1" dirty="0">
              <a:solidFill>
                <a:prstClr val="white"/>
              </a:solidFill>
            </a:endParaRPr>
          </a:p>
          <a:p>
            <a:pPr algn="ctr"/>
            <a:r>
              <a:rPr lang="en-US" b="1" dirty="0">
                <a:solidFill>
                  <a:prstClr val="white"/>
                </a:solidFill>
              </a:rPr>
              <a:t>(IR, MW)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352800" y="1295400"/>
            <a:ext cx="2514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white"/>
                </a:solidFill>
              </a:rPr>
              <a:t>GRUAN  (NPROVS+)</a:t>
            </a:r>
          </a:p>
          <a:p>
            <a:pPr algn="ctr"/>
            <a:r>
              <a:rPr lang="en-US" b="1" dirty="0" err="1">
                <a:solidFill>
                  <a:prstClr val="white"/>
                </a:solidFill>
              </a:rPr>
              <a:t>Radiosonde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95600" y="3200400"/>
            <a:ext cx="37338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white"/>
                </a:solidFill>
              </a:rPr>
              <a:t>Sampling  Constraints</a:t>
            </a:r>
          </a:p>
          <a:p>
            <a:pPr algn="ctr"/>
            <a:r>
              <a:rPr lang="en-US" b="1" i="1" dirty="0">
                <a:solidFill>
                  <a:srgbClr val="EEECE1">
                    <a:lumMod val="90000"/>
                  </a:srgbClr>
                </a:solidFill>
              </a:rPr>
              <a:t>Sigma</a:t>
            </a:r>
            <a:r>
              <a:rPr lang="en-US" b="1" i="1" dirty="0">
                <a:solidFill>
                  <a:prstClr val="white"/>
                </a:solidFill>
              </a:rPr>
              <a:t> </a:t>
            </a:r>
          </a:p>
          <a:p>
            <a:pPr algn="ctr"/>
            <a:r>
              <a:rPr lang="en-US" b="1" dirty="0">
                <a:solidFill>
                  <a:prstClr val="white"/>
                </a:solidFill>
              </a:rPr>
              <a:t>Propagate to Radiance  (LBL, RTM …) </a:t>
            </a:r>
          </a:p>
          <a:p>
            <a:pPr algn="ctr"/>
            <a:r>
              <a:rPr lang="en-US" b="1" dirty="0">
                <a:solidFill>
                  <a:prstClr val="white"/>
                </a:solidFill>
              </a:rPr>
              <a:t>Consistency  Testing (</a:t>
            </a:r>
            <a:r>
              <a:rPr lang="en-US" b="1" dirty="0" err="1">
                <a:solidFill>
                  <a:prstClr val="white"/>
                </a:solidFill>
              </a:rPr>
              <a:t>Immler</a:t>
            </a:r>
            <a:r>
              <a:rPr lang="en-US" b="1" dirty="0">
                <a:solidFill>
                  <a:prstClr val="white"/>
                </a:solidFill>
              </a:rPr>
              <a:t>)</a:t>
            </a:r>
          </a:p>
          <a:p>
            <a:pPr algn="ctr"/>
            <a:r>
              <a:rPr lang="en-US" b="1" i="1" dirty="0">
                <a:solidFill>
                  <a:srgbClr val="92D050"/>
                </a:solidFill>
              </a:rPr>
              <a:t>Double Difference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9906" y="6324600"/>
            <a:ext cx="8086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Objective:  Can GRUAN help verify the “accuracy/uncertainty” of GSICS adjustments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05000" y="152400"/>
            <a:ext cx="5441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Preliminary Experiment Straw-man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3676-5ED8-4508-8285-E1DD2F1D2B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711308" y="1981200"/>
            <a:ext cx="641492" cy="23434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867400" y="1981200"/>
            <a:ext cx="673384" cy="2308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4648200" y="2590800"/>
            <a:ext cx="4104" cy="6096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381000" y="4876800"/>
            <a:ext cx="2895600" cy="13716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prstClr val="white"/>
                </a:solidFill>
              </a:rPr>
              <a:t>Candidate Collocation</a:t>
            </a:r>
          </a:p>
          <a:p>
            <a:pPr algn="ctr"/>
            <a:r>
              <a:rPr lang="en-US" sz="1400" b="1" dirty="0">
                <a:solidFill>
                  <a:prstClr val="white"/>
                </a:solidFill>
              </a:rPr>
              <a:t>Dataset(s) for Assessment</a:t>
            </a:r>
          </a:p>
          <a:p>
            <a:pPr algn="ctr"/>
            <a:endParaRPr lang="en-US" sz="1400" b="1" dirty="0">
              <a:solidFill>
                <a:prstClr val="white"/>
              </a:solidFill>
            </a:endParaRPr>
          </a:p>
          <a:p>
            <a:pPr algn="ctr"/>
            <a:r>
              <a:rPr lang="en-US" sz="1400" b="1" dirty="0">
                <a:solidFill>
                  <a:prstClr val="white"/>
                </a:solidFill>
              </a:rPr>
              <a:t>(IR)</a:t>
            </a:r>
          </a:p>
        </p:txBody>
      </p:sp>
      <p:sp>
        <p:nvSpPr>
          <p:cNvPr id="19" name="Oval 18"/>
          <p:cNvSpPr/>
          <p:nvPr/>
        </p:nvSpPr>
        <p:spPr>
          <a:xfrm>
            <a:off x="6248400" y="838200"/>
            <a:ext cx="28194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white"/>
                </a:solidFill>
              </a:rPr>
              <a:t>“Other”   Calibrated Sensor Data</a:t>
            </a:r>
          </a:p>
          <a:p>
            <a:pPr algn="ctr"/>
            <a:r>
              <a:rPr lang="en-US" b="1" dirty="0">
                <a:solidFill>
                  <a:prstClr val="white"/>
                </a:solidFill>
              </a:rPr>
              <a:t>(ICVS  … )</a:t>
            </a:r>
          </a:p>
          <a:p>
            <a:pPr algn="ctr"/>
            <a:r>
              <a:rPr lang="en-US" b="1" dirty="0">
                <a:solidFill>
                  <a:prstClr val="white"/>
                </a:solidFill>
              </a:rPr>
              <a:t>(IR, MW)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2971800" y="4572000"/>
            <a:ext cx="685800" cy="4572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5943600" y="4876800"/>
            <a:ext cx="2895600" cy="13716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prstClr val="white"/>
                </a:solidFill>
              </a:rPr>
              <a:t>Candidate Collocation</a:t>
            </a:r>
          </a:p>
          <a:p>
            <a:pPr algn="ctr"/>
            <a:r>
              <a:rPr lang="en-US" sz="1400" b="1" dirty="0">
                <a:solidFill>
                  <a:prstClr val="white"/>
                </a:solidFill>
              </a:rPr>
              <a:t>Dataset(s) for Assessment</a:t>
            </a:r>
          </a:p>
          <a:p>
            <a:pPr algn="ctr"/>
            <a:endParaRPr lang="en-US" sz="1400" b="1" dirty="0">
              <a:solidFill>
                <a:prstClr val="white"/>
              </a:solidFill>
            </a:endParaRPr>
          </a:p>
          <a:p>
            <a:pPr algn="ctr"/>
            <a:r>
              <a:rPr lang="en-US" sz="1400" b="1" dirty="0">
                <a:solidFill>
                  <a:prstClr val="white"/>
                </a:solidFill>
              </a:rPr>
              <a:t>(MW)</a:t>
            </a:r>
          </a:p>
        </p:txBody>
      </p:sp>
      <p:sp>
        <p:nvSpPr>
          <p:cNvPr id="27" name="Oval 26"/>
          <p:cNvSpPr/>
          <p:nvPr/>
        </p:nvSpPr>
        <p:spPr>
          <a:xfrm>
            <a:off x="3733800" y="4953000"/>
            <a:ext cx="1752600" cy="12192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prstClr val="white"/>
                </a:solidFill>
              </a:rPr>
              <a:t>Union Collocation Dataset(s)</a:t>
            </a:r>
          </a:p>
          <a:p>
            <a:pPr algn="ctr"/>
            <a:endParaRPr lang="en-US" sz="1400" b="1" dirty="0">
              <a:solidFill>
                <a:prstClr val="white"/>
              </a:solidFill>
            </a:endParaRPr>
          </a:p>
          <a:p>
            <a:pPr algn="ctr"/>
            <a:r>
              <a:rPr lang="en-US" sz="1400" b="1" dirty="0">
                <a:solidFill>
                  <a:prstClr val="white"/>
                </a:solidFill>
              </a:rPr>
              <a:t>(IR + MW)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 flipV="1">
            <a:off x="5791200" y="4572000"/>
            <a:ext cx="685800" cy="417576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648200" y="4495800"/>
            <a:ext cx="0" cy="4572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0A5738-A615-4EFF-98C5-4EBA7128603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900529"/>
            <a:ext cx="8153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</a:rPr>
              <a:t>Uncertainty Analysis for the MW Sensors</a:t>
            </a:r>
            <a:endParaRPr lang="en-US" sz="2000" b="1" dirty="0">
              <a:solidFill>
                <a:srgbClr val="000000"/>
              </a:solidFill>
            </a:endParaRPr>
          </a:p>
          <a:p>
            <a:endParaRPr lang="en-US" sz="2400" b="1" i="1" dirty="0">
              <a:solidFill>
                <a:srgbClr val="000000"/>
              </a:solidFill>
            </a:endParaRPr>
          </a:p>
          <a:p>
            <a:endParaRPr lang="en-US" sz="2400" b="1" i="1" dirty="0">
              <a:solidFill>
                <a:srgbClr val="000000"/>
              </a:solidFill>
            </a:endParaRPr>
          </a:p>
        </p:txBody>
      </p:sp>
      <p:pic>
        <p:nvPicPr>
          <p:cNvPr id="4" name="Picture 9" descr="Metop-c_AMX_NEDT_vs_spec.jpg"/>
          <p:cNvPicPr>
            <a:picLocks noChangeAspect="1"/>
          </p:cNvPicPr>
          <p:nvPr/>
        </p:nvPicPr>
        <p:blipFill>
          <a:blip r:embed="rId2" cstate="print"/>
          <a:srcRect b="47501"/>
          <a:stretch>
            <a:fillRect/>
          </a:stretch>
        </p:blipFill>
        <p:spPr bwMode="auto">
          <a:xfrm>
            <a:off x="762000" y="2895600"/>
            <a:ext cx="710906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62000" y="1600200"/>
            <a:ext cx="75488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Uncertainty = Calibration bias + Instrument Noise (</a:t>
            </a:r>
            <a:r>
              <a:rPr lang="en-US" dirty="0" err="1" smtClean="0"/>
              <a:t>NeDT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Current MW sensor noises are well known from pre-launch calibration </a:t>
            </a:r>
          </a:p>
          <a:p>
            <a:r>
              <a:rPr lang="en-US" dirty="0" smtClean="0"/>
              <a:t>    and monitored by satellite operational agencies (e.g., STAR ICVS)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0A5738-A615-4EFF-98C5-4EBA7128603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900529"/>
            <a:ext cx="8153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</a:rPr>
              <a:t>Uncertainty Analysis for the MW Sensors</a:t>
            </a:r>
            <a:endParaRPr lang="en-US" sz="2000" b="1" dirty="0">
              <a:solidFill>
                <a:srgbClr val="000000"/>
              </a:solidFill>
            </a:endParaRPr>
          </a:p>
          <a:p>
            <a:endParaRPr lang="en-US" sz="2400" b="1" i="1" dirty="0">
              <a:solidFill>
                <a:srgbClr val="000000"/>
              </a:solidFill>
            </a:endParaRPr>
          </a:p>
          <a:p>
            <a:endParaRPr lang="en-US" sz="2400" b="1" i="1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2133600"/>
            <a:ext cx="7493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Noise monitoring for NOAA-19 AMSU-A channel 5 (from STAR ICVS)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667000"/>
            <a:ext cx="8115636" cy="2743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AA Template">
  <a:themeElements>
    <a:clrScheme name="NOAA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AA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OAA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AA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AA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AA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AA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AA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AA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AA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AA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AA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AA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AA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756</Words>
  <Application>Microsoft Office PowerPoint</Application>
  <PresentationFormat>On-screen Show (4:3)</PresentationFormat>
  <Paragraphs>110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NOAA Template</vt:lpstr>
      <vt:lpstr>1_Office Theme</vt:lpstr>
      <vt:lpstr>Equation</vt:lpstr>
      <vt:lpstr>GRUAN / GSICS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GRUAN / GSICS</dc:title>
  <dc:creator>tony.reale</dc:creator>
  <cp:lastModifiedBy>tony.reale</cp:lastModifiedBy>
  <cp:revision>56</cp:revision>
  <dcterms:created xsi:type="dcterms:W3CDTF">2017-06-20T12:10:47Z</dcterms:created>
  <dcterms:modified xsi:type="dcterms:W3CDTF">2017-06-21T15:41:15Z</dcterms:modified>
</cp:coreProperties>
</file>