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2" r:id="rId1"/>
    <p:sldMasterId id="2147484183" r:id="rId2"/>
  </p:sldMasterIdLst>
  <p:notesMasterIdLst>
    <p:notesMasterId r:id="rId10"/>
  </p:notesMasterIdLst>
  <p:handoutMasterIdLst>
    <p:handoutMasterId r:id="rId11"/>
  </p:handoutMasterIdLst>
  <p:sldIdLst>
    <p:sldId id="961" r:id="rId3"/>
    <p:sldId id="963" r:id="rId4"/>
    <p:sldId id="964" r:id="rId5"/>
    <p:sldId id="965" r:id="rId6"/>
    <p:sldId id="966" r:id="rId7"/>
    <p:sldId id="967" r:id="rId8"/>
    <p:sldId id="968" r:id="rId9"/>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3399FF"/>
    <a:srgbClr val="66CCFF"/>
    <a:srgbClr val="FF9999"/>
    <a:srgbClr val="006600"/>
    <a:srgbClr val="333300"/>
    <a:srgbClr val="00CC00"/>
    <a:srgbClr val="FF9900"/>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05" autoAdjust="0"/>
    <p:restoredTop sz="60409" autoAdjust="0"/>
  </p:normalViewPr>
  <p:slideViewPr>
    <p:cSldViewPr snapToGrid="0" showGuides="1">
      <p:cViewPr>
        <p:scale>
          <a:sx n="100" d="100"/>
          <a:sy n="100" d="100"/>
        </p:scale>
        <p:origin x="-105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91" d="100"/>
          <a:sy n="91" d="100"/>
        </p:scale>
        <p:origin x="-978" y="-114"/>
      </p:cViewPr>
      <p:guideLst>
        <p:guide orient="horz" pos="2209"/>
        <p:guide pos="292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9492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27138" y="3349625"/>
            <a:ext cx="6816725" cy="3154363"/>
          </a:xfrm>
          <a:prstGeom prst="rect">
            <a:avLst/>
          </a:prstGeom>
          <a:noFill/>
          <a:ln w="9525">
            <a:noFill/>
            <a:miter lim="800000"/>
            <a:headEnd/>
            <a:tailEnd/>
          </a:ln>
          <a:effectLst/>
        </p:spPr>
        <p:txBody>
          <a:bodyPr vert="horz" wrap="square" lIns="91741" tIns="45065" rIns="91741" bIns="45065"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9219" name="Rectangle 3"/>
          <p:cNvSpPr>
            <a:spLocks noGrp="1" noRot="1" noChangeAspect="1" noChangeArrowheads="1" noTextEdit="1"/>
          </p:cNvSpPr>
          <p:nvPr>
            <p:ph type="sldImg" idx="2"/>
          </p:nvPr>
        </p:nvSpPr>
        <p:spPr bwMode="auto">
          <a:xfrm>
            <a:off x="2901950" y="530225"/>
            <a:ext cx="3492500" cy="2619375"/>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xmlns="" val="41012532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z="1800" smtClean="0"/>
              <a:t>Mitch provided long time support for project from the program side, such as leveraging funding. </a:t>
            </a:r>
          </a:p>
          <a:p>
            <a:r>
              <a:rPr lang="en-US" altLang="en-US" sz="1800" smtClean="0"/>
              <a:t>And Fuzhong also provides program support and coordinate the CRTM team to work with our product development team. You may notice that most of my SDS science team members are from his Branch.  </a:t>
            </a:r>
          </a:p>
          <a:p>
            <a:r>
              <a:rPr lang="en-US" altLang="en-US" sz="1800" smtClean="0"/>
              <a:t>I also want to thank Changyong for his long time support from scince side. I can always count on his support when I need a discussion on science.  even when I need support from his team members.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2901950" y="530225"/>
            <a:ext cx="3494088" cy="2620963"/>
          </a:xfrm>
          <a:ln cap="flat"/>
        </p:spPr>
      </p:sp>
      <p:sp>
        <p:nvSpPr>
          <p:cNvPr id="11267" name="Rectangle 3"/>
          <p:cNvSpPr>
            <a:spLocks noGrp="1" noChangeArrowheads="1"/>
          </p:cNvSpPr>
          <p:nvPr>
            <p:ph type="body" idx="1"/>
          </p:nvPr>
        </p:nvSpPr>
        <p:spPr>
          <a:xfrm>
            <a:off x="1239838" y="3330575"/>
            <a:ext cx="6889750" cy="34448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814" tIns="45101" rIns="91814" bIns="45101"/>
          <a:lstStyle/>
          <a:p>
            <a:r>
              <a:rPr lang="en-US" altLang="zh-CN" sz="1800" smtClean="0"/>
              <a:t>It is a design goal to make the calibration as linear as possible.  If the calibration is linear, then the two calibration points will uniquely determine a linear calibration equation, where the earth scene radiance can be obtained as linear interpolation from the two calibration points.  This is shown by the straight line in this plot.  However, in reality, the MSU instrument contains a week quadratic nonlinear term,  and the final equation looks like this.  The nonlinearity is measured by this nonlinear coefficient MU.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cap="flat"/>
        </p:spPr>
      </p:sp>
      <p:sp>
        <p:nvSpPr>
          <p:cNvPr id="12291" name="Rectangle 3"/>
          <p:cNvSpPr>
            <a:spLocks noGrp="1" noChangeArrowheads="1"/>
          </p:cNvSpPr>
          <p:nvPr>
            <p:ph type="body" idx="1"/>
          </p:nvPr>
        </p:nvSpPr>
        <p:spPr>
          <a:xfrm>
            <a:off x="1239838" y="3328988"/>
            <a:ext cx="6889750" cy="34464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zh-CN" sz="1600" smtClean="0"/>
              <a:t>To obtain the coefficients, we establish a radiance error model for the SNO matchup, say satellite k and j. The calibration equation for each satellite is like this, when you subtract them from each other, you obtain the error model like this.  Here the Z terms and delta Rl are measured variables, the E are error residual term related to the spatial and time differences in the SNO matchup datasets.  Using some statistical chracteristics, this E term can be ignored here.   Then we can use regressions to obtain the calibration coefficients.   When we do regression, we need to consider the colinearity between the nonlinear terms for the SNO matchups.  As a mater of fact, we find there is a high degree of colinearity between satellite pairs for the Z terms.  This plot gives you an example for NOAA 11 and 10, here the correlation of the Z terms reach as high as 0.95.   So the colinearity equation is part of the regression model, which serves to reduce the independent variables in the regression.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z="1800" smtClean="0"/>
              <a:t>Mitch provided long time support for project from the program side, such as leveraging funding. </a:t>
            </a:r>
          </a:p>
          <a:p>
            <a:r>
              <a:rPr lang="en-US" altLang="en-US" sz="1800" smtClean="0"/>
              <a:t>And Fuzhong also provides program support and coordinate the CRTM team to work with our product development team. You may notice that most of my SDS science team members are from his Branch.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2901950" y="530225"/>
            <a:ext cx="3494088" cy="2620963"/>
          </a:xfrm>
          <a:ln cap="flat"/>
        </p:spPr>
      </p:sp>
      <p:sp>
        <p:nvSpPr>
          <p:cNvPr id="11267" name="Rectangle 3"/>
          <p:cNvSpPr>
            <a:spLocks noGrp="1" noChangeArrowheads="1"/>
          </p:cNvSpPr>
          <p:nvPr>
            <p:ph type="body" idx="1"/>
          </p:nvPr>
        </p:nvSpPr>
        <p:spPr>
          <a:xfrm>
            <a:off x="1239838" y="3330575"/>
            <a:ext cx="6889750" cy="34448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814" tIns="45101" rIns="91814" bIns="45101"/>
          <a:lstStyle/>
          <a:p>
            <a:r>
              <a:rPr lang="en-US" altLang="zh-CN" sz="1800" smtClean="0"/>
              <a:t>It is a design goal to make the calibration as linear as possible.  If the calibration is linear, then the two calibration points will uniquely determine a linear calibration equation, where the earth scene radiance can be obtained as linear interpolation from the two calibration points.  This is shown by the straight line in this plot.  However, in reality, the MSU instrument contains a week quadratic nonlinear term,  and the final equation looks like this.  The nonlinearity is measured by this nonlinear coefficient MU.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2901950" y="530225"/>
            <a:ext cx="3494088" cy="2620963"/>
          </a:xfrm>
          <a:ln cap="flat"/>
        </p:spPr>
      </p:sp>
      <p:sp>
        <p:nvSpPr>
          <p:cNvPr id="11267" name="Rectangle 3"/>
          <p:cNvSpPr>
            <a:spLocks noGrp="1" noChangeArrowheads="1"/>
          </p:cNvSpPr>
          <p:nvPr>
            <p:ph type="body" idx="1"/>
          </p:nvPr>
        </p:nvSpPr>
        <p:spPr>
          <a:xfrm>
            <a:off x="1239838" y="3330575"/>
            <a:ext cx="6889750" cy="34448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814" tIns="45101" rIns="91814" bIns="45101"/>
          <a:lstStyle/>
          <a:p>
            <a:r>
              <a:rPr lang="en-US" altLang="zh-CN" sz="1800" smtClean="0"/>
              <a:t>It is a design goal to make the calibration as linear as possible.  If the calibration is linear, then the two calibration points will uniquely determine a linear calibration equation, where the earth scene radiance can be obtained as linear interpolation from the two calibration points.  This is shown by the straight line in this plot.  However, in reality, the MSU instrument contains a week quadratic nonlinear term,  and the final equation looks like this.  The nonlinearity is measured by this nonlinear coefficient MU.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2901950" y="530225"/>
            <a:ext cx="3494088" cy="2620963"/>
          </a:xfrm>
          <a:ln cap="flat"/>
        </p:spPr>
      </p:sp>
      <p:sp>
        <p:nvSpPr>
          <p:cNvPr id="11267" name="Rectangle 3"/>
          <p:cNvSpPr>
            <a:spLocks noGrp="1" noChangeArrowheads="1"/>
          </p:cNvSpPr>
          <p:nvPr>
            <p:ph type="body" idx="1"/>
          </p:nvPr>
        </p:nvSpPr>
        <p:spPr>
          <a:xfrm>
            <a:off x="1239838" y="3330575"/>
            <a:ext cx="6889750" cy="34448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814" tIns="45101" rIns="91814" bIns="45101"/>
          <a:lstStyle/>
          <a:p>
            <a:r>
              <a:rPr lang="en-US" altLang="zh-CN" sz="1800" smtClean="0"/>
              <a:t>It is a design goal to make the calibration as linear as possible.  If the calibration is linear, then the two calibration points will uniquely determine a linear calibration equation, where the earth scene radiance can be obtained as linear interpolation from the two calibration points.  This is shown by the straight line in this plot.  However, in reality, the MSU instrument contains a week quadratic nonlinear term,  and the final equation looks like this.  The nonlinearity is measured by this nonlinear coefficient MU.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latin typeface="Arial" pitchFamily="34" charset="0"/>
              </a:endParaRPr>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latin typeface="Arial" pitchFamily="34" charset="0"/>
              </a:endParaRPr>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latin typeface="Arial" pitchFamily="34" charset="0"/>
              </a:endParaRPr>
            </a:p>
          </p:txBody>
        </p:sp>
      </p:grpSp>
      <p:sp>
        <p:nvSpPr>
          <p:cNvPr id="1573890"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1573891"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r>
              <a:rPr lang="en-US"/>
              <a:t>11/04/2009</a:t>
            </a:r>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3917B325-AE88-4F71-B9B7-4AC583206B7B}" type="slidenum">
              <a:rPr lang="en-US"/>
              <a:pPr>
                <a:defRPr/>
              </a:pPr>
              <a:t>‹#›</a:t>
            </a:fld>
            <a:endParaRPr lang="en-US"/>
          </a:p>
        </p:txBody>
      </p:sp>
    </p:spTree>
    <p:extLst>
      <p:ext uri="{BB962C8B-B14F-4D97-AF65-F5344CB8AC3E}">
        <p14:creationId xmlns:p14="http://schemas.microsoft.com/office/powerpoint/2010/main" xmlns="" val="2293830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11/04/2009</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82236C-3ABE-44D7-B3EC-53EB6E7F13A5}" type="slidenum">
              <a:rPr lang="en-US"/>
              <a:pPr>
                <a:defRPr/>
              </a:pPr>
              <a:t>‹#›</a:t>
            </a:fld>
            <a:endParaRPr lang="en-US"/>
          </a:p>
        </p:txBody>
      </p:sp>
    </p:spTree>
    <p:extLst>
      <p:ext uri="{BB962C8B-B14F-4D97-AF65-F5344CB8AC3E}">
        <p14:creationId xmlns:p14="http://schemas.microsoft.com/office/powerpoint/2010/main" xmlns="" val="3103748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11/04/2009</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A3266B-79EF-4A3A-8D9F-7E03DBA017A2}" type="slidenum">
              <a:rPr lang="en-US"/>
              <a:pPr>
                <a:defRPr/>
              </a:pPr>
              <a:t>‹#›</a:t>
            </a:fld>
            <a:endParaRPr lang="en-US"/>
          </a:p>
        </p:txBody>
      </p:sp>
    </p:spTree>
    <p:extLst>
      <p:ext uri="{BB962C8B-B14F-4D97-AF65-F5344CB8AC3E}">
        <p14:creationId xmlns:p14="http://schemas.microsoft.com/office/powerpoint/2010/main" xmlns="" val="2797934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11/04/2009</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4BD68A-4444-4336-9333-E82314FCF497}" type="slidenum">
              <a:rPr lang="en-US"/>
              <a:pPr>
                <a:defRPr/>
              </a:pPr>
              <a:t>‹#›</a:t>
            </a:fld>
            <a:endParaRPr lang="en-US"/>
          </a:p>
        </p:txBody>
      </p:sp>
    </p:spTree>
    <p:extLst>
      <p:ext uri="{BB962C8B-B14F-4D97-AF65-F5344CB8AC3E}">
        <p14:creationId xmlns:p14="http://schemas.microsoft.com/office/powerpoint/2010/main" xmlns="" val="3914685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11/04/2009</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C568EE-9E03-4521-85A2-978E03283290}" type="slidenum">
              <a:rPr lang="en-US"/>
              <a:pPr>
                <a:defRPr/>
              </a:pPr>
              <a:t>‹#›</a:t>
            </a:fld>
            <a:endParaRPr lang="en-US"/>
          </a:p>
        </p:txBody>
      </p:sp>
    </p:spTree>
    <p:extLst>
      <p:ext uri="{BB962C8B-B14F-4D97-AF65-F5344CB8AC3E}">
        <p14:creationId xmlns:p14="http://schemas.microsoft.com/office/powerpoint/2010/main" xmlns="" val="3095463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a:t>11/04/2009</a:t>
            </a:r>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4F379A2D-0CAC-4BE1-BE13-49F8CDB0570F}" type="slidenum">
              <a:rPr lang="en-US"/>
              <a:pPr>
                <a:defRPr/>
              </a:pPr>
              <a:t>‹#›</a:t>
            </a:fld>
            <a:endParaRPr lang="en-US"/>
          </a:p>
        </p:txBody>
      </p:sp>
    </p:spTree>
    <p:extLst>
      <p:ext uri="{BB962C8B-B14F-4D97-AF65-F5344CB8AC3E}">
        <p14:creationId xmlns:p14="http://schemas.microsoft.com/office/powerpoint/2010/main" xmlns="" val="3823569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a:t>11/04/2009</a:t>
            </a:r>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C37F387-FCA1-4737-AF29-4F91A1DC46E5}" type="slidenum">
              <a:rPr lang="en-US"/>
              <a:pPr>
                <a:defRPr/>
              </a:pPr>
              <a:t>‹#›</a:t>
            </a:fld>
            <a:endParaRPr lang="en-US"/>
          </a:p>
        </p:txBody>
      </p:sp>
    </p:spTree>
    <p:extLst>
      <p:ext uri="{BB962C8B-B14F-4D97-AF65-F5344CB8AC3E}">
        <p14:creationId xmlns:p14="http://schemas.microsoft.com/office/powerpoint/2010/main" xmlns="" val="58797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11/04/2009</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58C6102-9726-4DD9-9363-54984FD7E8E7}" type="slidenum">
              <a:rPr lang="en-US"/>
              <a:pPr>
                <a:defRPr/>
              </a:pPr>
              <a:t>‹#›</a:t>
            </a:fld>
            <a:endParaRPr lang="en-US"/>
          </a:p>
        </p:txBody>
      </p:sp>
    </p:spTree>
    <p:extLst>
      <p:ext uri="{BB962C8B-B14F-4D97-AF65-F5344CB8AC3E}">
        <p14:creationId xmlns:p14="http://schemas.microsoft.com/office/powerpoint/2010/main" xmlns="" val="585119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11/04/2009</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EE1788-574B-4AEF-BA99-CF09D9F5545F}" type="slidenum">
              <a:rPr lang="en-US"/>
              <a:pPr>
                <a:defRPr/>
              </a:pPr>
              <a:t>‹#›</a:t>
            </a:fld>
            <a:endParaRPr lang="en-US"/>
          </a:p>
        </p:txBody>
      </p:sp>
    </p:spTree>
    <p:extLst>
      <p:ext uri="{BB962C8B-B14F-4D97-AF65-F5344CB8AC3E}">
        <p14:creationId xmlns:p14="http://schemas.microsoft.com/office/powerpoint/2010/main" xmlns="" val="6940423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11/04/2009</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E0EB1B-B5C2-43CE-9137-879C1ECA45C6}" type="slidenum">
              <a:rPr lang="en-US"/>
              <a:pPr>
                <a:defRPr/>
              </a:pPr>
              <a:t>‹#›</a:t>
            </a:fld>
            <a:endParaRPr lang="en-US"/>
          </a:p>
        </p:txBody>
      </p:sp>
    </p:spTree>
    <p:extLst>
      <p:ext uri="{BB962C8B-B14F-4D97-AF65-F5344CB8AC3E}">
        <p14:creationId xmlns:p14="http://schemas.microsoft.com/office/powerpoint/2010/main" xmlns="" val="32115395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11/04/2009</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EBE6E5-7D07-4490-A833-BCCEC166B7BB}" type="slidenum">
              <a:rPr lang="en-US"/>
              <a:pPr>
                <a:defRPr/>
              </a:pPr>
              <a:t>‹#›</a:t>
            </a:fld>
            <a:endParaRPr lang="en-US"/>
          </a:p>
        </p:txBody>
      </p:sp>
    </p:spTree>
    <p:extLst>
      <p:ext uri="{BB962C8B-B14F-4D97-AF65-F5344CB8AC3E}">
        <p14:creationId xmlns:p14="http://schemas.microsoft.com/office/powerpoint/2010/main" xmlns="" val="3472307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11/04/2009</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A40689-60BF-42D4-80BA-56679EC71D5A}" type="slidenum">
              <a:rPr lang="en-US"/>
              <a:pPr>
                <a:defRPr/>
              </a:pPr>
              <a:t>‹#›</a:t>
            </a:fld>
            <a:endParaRPr lang="en-US"/>
          </a:p>
        </p:txBody>
      </p:sp>
    </p:spTree>
    <p:extLst>
      <p:ext uri="{BB962C8B-B14F-4D97-AF65-F5344CB8AC3E}">
        <p14:creationId xmlns:p14="http://schemas.microsoft.com/office/powerpoint/2010/main" xmlns="" val="38292012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11/04/2009</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05B933-5ADE-41F6-8952-4A84A3861F70}" type="slidenum">
              <a:rPr lang="en-US"/>
              <a:pPr>
                <a:defRPr/>
              </a:pPr>
              <a:t>‹#›</a:t>
            </a:fld>
            <a:endParaRPr lang="en-US"/>
          </a:p>
        </p:txBody>
      </p:sp>
    </p:spTree>
    <p:extLst>
      <p:ext uri="{BB962C8B-B14F-4D97-AF65-F5344CB8AC3E}">
        <p14:creationId xmlns:p14="http://schemas.microsoft.com/office/powerpoint/2010/main" xmlns="" val="34449565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11/04/2009</a:t>
            </a:r>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33D35B1-69C3-49A9-8B28-D2121132C8FF}" type="slidenum">
              <a:rPr lang="en-US"/>
              <a:pPr>
                <a:defRPr/>
              </a:pPr>
              <a:t>‹#›</a:t>
            </a:fld>
            <a:endParaRPr lang="en-US"/>
          </a:p>
        </p:txBody>
      </p:sp>
    </p:spTree>
    <p:extLst>
      <p:ext uri="{BB962C8B-B14F-4D97-AF65-F5344CB8AC3E}">
        <p14:creationId xmlns:p14="http://schemas.microsoft.com/office/powerpoint/2010/main" xmlns="" val="35691756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11/04/2009</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D23C982-3E57-43D9-9C96-65B28548620F}" type="slidenum">
              <a:rPr lang="en-US"/>
              <a:pPr>
                <a:defRPr/>
              </a:pPr>
              <a:t>‹#›</a:t>
            </a:fld>
            <a:endParaRPr lang="en-US"/>
          </a:p>
        </p:txBody>
      </p:sp>
    </p:spTree>
    <p:extLst>
      <p:ext uri="{BB962C8B-B14F-4D97-AF65-F5344CB8AC3E}">
        <p14:creationId xmlns:p14="http://schemas.microsoft.com/office/powerpoint/2010/main" xmlns="" val="15531411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11/04/2009</a:t>
            </a:r>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D0BFE9D-5929-4103-94DA-90D3561C2D15}" type="slidenum">
              <a:rPr lang="en-US"/>
              <a:pPr>
                <a:defRPr/>
              </a:pPr>
              <a:t>‹#›</a:t>
            </a:fld>
            <a:endParaRPr lang="en-US"/>
          </a:p>
        </p:txBody>
      </p:sp>
    </p:spTree>
    <p:extLst>
      <p:ext uri="{BB962C8B-B14F-4D97-AF65-F5344CB8AC3E}">
        <p14:creationId xmlns:p14="http://schemas.microsoft.com/office/powerpoint/2010/main" xmlns="" val="26215799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11/04/2009</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E6977D-3C89-405C-AF17-A9D5B12D14C3}" type="slidenum">
              <a:rPr lang="en-US"/>
              <a:pPr>
                <a:defRPr/>
              </a:pPr>
              <a:t>‹#›</a:t>
            </a:fld>
            <a:endParaRPr lang="en-US"/>
          </a:p>
        </p:txBody>
      </p:sp>
    </p:spTree>
    <p:extLst>
      <p:ext uri="{BB962C8B-B14F-4D97-AF65-F5344CB8AC3E}">
        <p14:creationId xmlns:p14="http://schemas.microsoft.com/office/powerpoint/2010/main" xmlns="" val="3225370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11/04/2009</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A7C1A8-75B2-4E23-B365-5938C634E787}" type="slidenum">
              <a:rPr lang="en-US"/>
              <a:pPr>
                <a:defRPr/>
              </a:pPr>
              <a:t>‹#›</a:t>
            </a:fld>
            <a:endParaRPr lang="en-US"/>
          </a:p>
        </p:txBody>
      </p:sp>
    </p:spTree>
    <p:extLst>
      <p:ext uri="{BB962C8B-B14F-4D97-AF65-F5344CB8AC3E}">
        <p14:creationId xmlns:p14="http://schemas.microsoft.com/office/powerpoint/2010/main" xmlns="" val="39122875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11/04/2009</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E38338-8F8A-4753-9D36-17FF84193471}" type="slidenum">
              <a:rPr lang="en-US"/>
              <a:pPr>
                <a:defRPr/>
              </a:pPr>
              <a:t>‹#›</a:t>
            </a:fld>
            <a:endParaRPr lang="en-US"/>
          </a:p>
        </p:txBody>
      </p:sp>
    </p:spTree>
    <p:extLst>
      <p:ext uri="{BB962C8B-B14F-4D97-AF65-F5344CB8AC3E}">
        <p14:creationId xmlns:p14="http://schemas.microsoft.com/office/powerpoint/2010/main" xmlns="" val="15987148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11/04/2009</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665631-8E23-4E1A-A57E-AC2DE061C089}" type="slidenum">
              <a:rPr lang="en-US"/>
              <a:pPr>
                <a:defRPr/>
              </a:pPr>
              <a:t>‹#›</a:t>
            </a:fld>
            <a:endParaRPr lang="en-US"/>
          </a:p>
        </p:txBody>
      </p:sp>
    </p:spTree>
    <p:extLst>
      <p:ext uri="{BB962C8B-B14F-4D97-AF65-F5344CB8AC3E}">
        <p14:creationId xmlns:p14="http://schemas.microsoft.com/office/powerpoint/2010/main" xmlns="" val="11299248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a:t>11/04/2009</a:t>
            </a:r>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F6257CC-19F3-4D20-B609-EFFAFBC4971F}" type="slidenum">
              <a:rPr lang="en-US"/>
              <a:pPr>
                <a:defRPr/>
              </a:pPr>
              <a:t>‹#›</a:t>
            </a:fld>
            <a:endParaRPr lang="en-US"/>
          </a:p>
        </p:txBody>
      </p:sp>
    </p:spTree>
    <p:extLst>
      <p:ext uri="{BB962C8B-B14F-4D97-AF65-F5344CB8AC3E}">
        <p14:creationId xmlns:p14="http://schemas.microsoft.com/office/powerpoint/2010/main" xmlns="" val="2572817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11/04/2009</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813B3C-C370-441D-B30F-37C86A2B108B}" type="slidenum">
              <a:rPr lang="en-US"/>
              <a:pPr>
                <a:defRPr/>
              </a:pPr>
              <a:t>‹#›</a:t>
            </a:fld>
            <a:endParaRPr lang="en-US"/>
          </a:p>
        </p:txBody>
      </p:sp>
    </p:spTree>
    <p:extLst>
      <p:ext uri="{BB962C8B-B14F-4D97-AF65-F5344CB8AC3E}">
        <p14:creationId xmlns:p14="http://schemas.microsoft.com/office/powerpoint/2010/main" xmlns="" val="2676336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11/04/2009</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B1E58F-C5AC-406B-91CE-B3EEFCD00033}" type="slidenum">
              <a:rPr lang="en-US"/>
              <a:pPr>
                <a:defRPr/>
              </a:pPr>
              <a:t>‹#›</a:t>
            </a:fld>
            <a:endParaRPr lang="en-US"/>
          </a:p>
        </p:txBody>
      </p:sp>
    </p:spTree>
    <p:extLst>
      <p:ext uri="{BB962C8B-B14F-4D97-AF65-F5344CB8AC3E}">
        <p14:creationId xmlns:p14="http://schemas.microsoft.com/office/powerpoint/2010/main" xmlns="" val="2826621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11/04/2009</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B8B0046-34EF-4B9C-A3B4-D7EDFF469DED}" type="slidenum">
              <a:rPr lang="en-US"/>
              <a:pPr>
                <a:defRPr/>
              </a:pPr>
              <a:t>‹#›</a:t>
            </a:fld>
            <a:endParaRPr lang="en-US"/>
          </a:p>
        </p:txBody>
      </p:sp>
    </p:spTree>
    <p:extLst>
      <p:ext uri="{BB962C8B-B14F-4D97-AF65-F5344CB8AC3E}">
        <p14:creationId xmlns:p14="http://schemas.microsoft.com/office/powerpoint/2010/main" xmlns="" val="178079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11/04/2009</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3E08C77-642B-4F09-B26D-8A122F106954}" type="slidenum">
              <a:rPr lang="en-US"/>
              <a:pPr>
                <a:defRPr/>
              </a:pPr>
              <a:t>‹#›</a:t>
            </a:fld>
            <a:endParaRPr lang="en-US"/>
          </a:p>
        </p:txBody>
      </p:sp>
    </p:spTree>
    <p:extLst>
      <p:ext uri="{BB962C8B-B14F-4D97-AF65-F5344CB8AC3E}">
        <p14:creationId xmlns:p14="http://schemas.microsoft.com/office/powerpoint/2010/main" xmlns="" val="2004947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11/04/2009</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EEEED3-6CFD-4401-95D5-FF07D7717F27}" type="slidenum">
              <a:rPr lang="en-US"/>
              <a:pPr>
                <a:defRPr/>
              </a:pPr>
              <a:t>‹#›</a:t>
            </a:fld>
            <a:endParaRPr lang="en-US"/>
          </a:p>
        </p:txBody>
      </p:sp>
    </p:spTree>
    <p:extLst>
      <p:ext uri="{BB962C8B-B14F-4D97-AF65-F5344CB8AC3E}">
        <p14:creationId xmlns:p14="http://schemas.microsoft.com/office/powerpoint/2010/main" xmlns="" val="3932983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11/04/2009</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D7F8F15-37AB-440A-8447-9E804417D3AB}" type="slidenum">
              <a:rPr lang="en-US"/>
              <a:pPr>
                <a:defRPr/>
              </a:pPr>
              <a:t>‹#›</a:t>
            </a:fld>
            <a:endParaRPr lang="en-US"/>
          </a:p>
        </p:txBody>
      </p:sp>
    </p:spTree>
    <p:extLst>
      <p:ext uri="{BB962C8B-B14F-4D97-AF65-F5344CB8AC3E}">
        <p14:creationId xmlns:p14="http://schemas.microsoft.com/office/powerpoint/2010/main" xmlns="" val="354691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11/04/2009</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957A59-EE05-4375-95ED-BFFBDB4C1282}" type="slidenum">
              <a:rPr lang="en-US"/>
              <a:pPr>
                <a:defRPr/>
              </a:pPr>
              <a:t>‹#›</a:t>
            </a:fld>
            <a:endParaRPr lang="en-US"/>
          </a:p>
        </p:txBody>
      </p:sp>
    </p:spTree>
    <p:extLst>
      <p:ext uri="{BB962C8B-B14F-4D97-AF65-F5344CB8AC3E}">
        <p14:creationId xmlns:p14="http://schemas.microsoft.com/office/powerpoint/2010/main" xmlns="" val="280427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7286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r>
              <a:rPr lang="en-US"/>
              <a:t>11/04/2009</a:t>
            </a:r>
          </a:p>
        </p:txBody>
      </p:sp>
      <p:sp>
        <p:nvSpPr>
          <p:cNvPr id="15728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Verdana" pitchFamily="34" charset="0"/>
              </a:defRPr>
            </a:lvl1pPr>
          </a:lstStyle>
          <a:p>
            <a:pPr>
              <a:defRPr/>
            </a:pPr>
            <a:endParaRPr lang="en-US"/>
          </a:p>
        </p:txBody>
      </p:sp>
      <p:sp>
        <p:nvSpPr>
          <p:cNvPr id="157287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Verdana" pitchFamily="34" charset="0"/>
              </a:defRPr>
            </a:lvl1pPr>
          </a:lstStyle>
          <a:p>
            <a:pPr>
              <a:defRPr/>
            </a:pPr>
            <a:fld id="{E9EA8C42-0C55-4C1A-97B3-DC4DAD27F1D2}" type="slidenum">
              <a:rPr lang="en-US"/>
              <a:pPr>
                <a:defRPr/>
              </a:pPr>
              <a:t>‹#›</a:t>
            </a:fld>
            <a:endParaRPr lang="en-US"/>
          </a:p>
        </p:txBody>
      </p:sp>
      <p:sp>
        <p:nvSpPr>
          <p:cNvPr id="1572871"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572872"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p>
        </p:txBody>
      </p:sp>
      <p:sp>
        <p:nvSpPr>
          <p:cNvPr id="157287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57287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4224"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 id="2147484208" r:id="rId12"/>
    <p:sldLayoutId id="2147484209" r:id="rId13"/>
    <p:sldLayoutId id="2147484210" r:id="rId14"/>
    <p:sldLayoutId id="2147484211" r:id="rId15"/>
    <p:sldLayoutId id="2147484212" r:id="rId16"/>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11/04/2009</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D479FAF4-310A-4C0D-80B8-C3AE7FB39B7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 id="2147484225" r:id="rId12"/>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png"/><Relationship Id="rId2" Type="http://schemas.openxmlformats.org/officeDocument/2006/relationships/slideLayout" Target="../slideLayouts/slideLayout1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3.xml"/><Relationship Id="rId7" Type="http://schemas.openxmlformats.org/officeDocument/2006/relationships/oleObject" Target="../embeddings/oleObject5.bin"/><Relationship Id="rId2" Type="http://schemas.openxmlformats.org/officeDocument/2006/relationships/slideLayout" Target="../slideLayouts/slideLayout1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0.png"/><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8.xml"/><Relationship Id="rId6" Type="http://schemas.openxmlformats.org/officeDocument/2006/relationships/hyperlink" Target="https://www.star.nesdis.noaa.gov/smcd/emb/mscat/algorithm.php" TargetMode="External"/><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7.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sz="half" idx="1"/>
          </p:nvPr>
        </p:nvSpPr>
        <p:spPr>
          <a:xfrm>
            <a:off x="592138" y="1190625"/>
            <a:ext cx="8256587" cy="5543550"/>
          </a:xfrm>
        </p:spPr>
        <p:txBody>
          <a:bodyPr/>
          <a:lstStyle/>
          <a:p>
            <a:pPr eaLnBrk="1" hangingPunct="1">
              <a:lnSpc>
                <a:spcPct val="90000"/>
              </a:lnSpc>
              <a:buClr>
                <a:schemeClr val="tx1"/>
              </a:buClr>
              <a:buFont typeface="Wingdings" pitchFamily="2" charset="2"/>
              <a:buNone/>
            </a:pPr>
            <a:r>
              <a:rPr lang="en-US" altLang="en-US" sz="2400" smtClean="0">
                <a:sym typeface="Symbol" pitchFamily="18" charset="2"/>
              </a:rPr>
              <a:t> </a:t>
            </a:r>
          </a:p>
          <a:p>
            <a:pPr eaLnBrk="1" hangingPunct="1"/>
            <a:r>
              <a:rPr lang="en-US" altLang="zh-CN" sz="1800" b="1" smtClean="0">
                <a:latin typeface="Tahoma" pitchFamily="34" charset="0"/>
                <a:ea typeface="宋体" pitchFamily="2" charset="-122"/>
              </a:rPr>
              <a:t>Action: Determine Feasibility of Extracting Inter-Calibration Algorithm and Coefficients </a:t>
            </a:r>
          </a:p>
          <a:p>
            <a:pPr eaLnBrk="1" hangingPunct="1">
              <a:buFont typeface="Wingdings" pitchFamily="2" charset="2"/>
              <a:buNone/>
            </a:pPr>
            <a:endParaRPr lang="en-US" altLang="en-US" sz="1400" smtClean="0">
              <a:latin typeface="Arial" charset="0"/>
              <a:cs typeface="Arial" charset="0"/>
            </a:endParaRPr>
          </a:p>
          <a:p>
            <a:pPr marL="342900" lvl="1" indent="-342900" eaLnBrk="1" hangingPunct="1">
              <a:buClr>
                <a:schemeClr val="bg2"/>
              </a:buClr>
              <a:buFont typeface="Wingdings" pitchFamily="2" charset="2"/>
              <a:buNone/>
            </a:pPr>
            <a:endParaRPr lang="en-US" altLang="zh-CN" sz="1600" smtClean="0">
              <a:latin typeface="Tahoma" pitchFamily="34" charset="0"/>
              <a:ea typeface="宋体" pitchFamily="2" charset="-122"/>
            </a:endParaRPr>
          </a:p>
          <a:p>
            <a:endParaRPr lang="en-US" altLang="en-US" sz="1400" smtClean="0">
              <a:solidFill>
                <a:srgbClr val="000000"/>
              </a:solidFill>
              <a:sym typeface="Symbol" pitchFamily="18" charset="2"/>
            </a:endParaRPr>
          </a:p>
        </p:txBody>
      </p:sp>
      <p:sp>
        <p:nvSpPr>
          <p:cNvPr id="7171"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BD52809-C6EF-4BC1-9296-0E184F15261F}" type="slidenum">
              <a:rPr lang="en-US" altLang="en-US" smtClean="0">
                <a:latin typeface="Verdana" pitchFamily="34" charset="0"/>
              </a:rPr>
              <a:pPr/>
              <a:t>1</a:t>
            </a:fld>
            <a:endParaRPr lang="en-US" altLang="en-US" smtClean="0">
              <a:latin typeface="Verdana" pitchFamily="34" charset="0"/>
            </a:endParaRPr>
          </a:p>
        </p:txBody>
      </p:sp>
      <p:pic>
        <p:nvPicPr>
          <p:cNvPr id="7172" name="Picture 5" descr="GSICS1000px.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27838" y="0"/>
            <a:ext cx="2316162"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2"/>
          <p:cNvSpPr txBox="1">
            <a:spLocks noChangeArrowheads="1"/>
          </p:cNvSpPr>
          <p:nvPr/>
        </p:nvSpPr>
        <p:spPr bwMode="auto">
          <a:xfrm>
            <a:off x="609600" y="457200"/>
            <a:ext cx="8229600" cy="914400"/>
          </a:xfrm>
          <a:prstGeom prst="rect">
            <a:avLst/>
          </a:prstGeom>
          <a:noFill/>
          <a:ln w="9525">
            <a:noFill/>
            <a:miter lim="800000"/>
            <a:headEnd/>
            <a:tailEnd/>
          </a:ln>
        </p:spPr>
        <p:txBody>
          <a:bodyPr anchor="b"/>
          <a:lstStyle/>
          <a:p>
            <a:pPr algn="ctr" eaLnBrk="1" hangingPunct="1">
              <a:defRPr/>
            </a:pPr>
            <a:r>
              <a:rPr lang="en-GB" sz="2400" kern="0" dirty="0">
                <a:solidFill>
                  <a:srgbClr val="3399FF"/>
                </a:solidFill>
                <a:latin typeface="Arial" pitchFamily="34" charset="0"/>
                <a:ea typeface="+mj-ea"/>
                <a:cs typeface="Arial" pitchFamily="34" charset="0"/>
              </a:rPr>
              <a:t>GSICS MW Subgroup/Topical Area:</a:t>
            </a:r>
            <a:br>
              <a:rPr lang="en-GB" sz="2400" kern="0" dirty="0">
                <a:solidFill>
                  <a:srgbClr val="3399FF"/>
                </a:solidFill>
                <a:latin typeface="Arial" pitchFamily="34" charset="0"/>
                <a:ea typeface="+mj-ea"/>
                <a:cs typeface="Arial" pitchFamily="34" charset="0"/>
              </a:rPr>
            </a:br>
            <a:r>
              <a:rPr lang="en-GB" sz="2400" kern="0" dirty="0">
                <a:solidFill>
                  <a:srgbClr val="3399FF"/>
                </a:solidFill>
                <a:latin typeface="Arial" pitchFamily="34" charset="0"/>
                <a:ea typeface="+mj-ea"/>
                <a:cs typeface="Arial" pitchFamily="34" charset="0"/>
              </a:rPr>
              <a:t>LUT/Correction Tables</a:t>
            </a:r>
            <a:endParaRPr lang="en-US" sz="2400" kern="0" dirty="0">
              <a:solidFill>
                <a:srgbClr val="3399FF"/>
              </a:solidFill>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Slide Number Placeholder 5"/>
          <p:cNvSpPr>
            <a:spLocks noGrp="1"/>
          </p:cNvSpPr>
          <p:nvPr>
            <p:ph type="sldNum" sz="quarter" idx="12"/>
          </p:nvPr>
        </p:nvSpPr>
        <p:spPr/>
        <p:txBody>
          <a:bodyPr/>
          <a:lstStyle/>
          <a:p>
            <a:pPr>
              <a:defRPr/>
            </a:pPr>
            <a:fld id="{93C2A3D1-C99C-465A-BA54-64760DD35839}" type="slidenum">
              <a:rPr lang="en-US"/>
              <a:pPr>
                <a:defRPr/>
              </a:pPr>
              <a:t>2</a:t>
            </a:fld>
            <a:endParaRPr lang="en-US"/>
          </a:p>
        </p:txBody>
      </p:sp>
      <p:sp>
        <p:nvSpPr>
          <p:cNvPr id="1029" name="Rectangle 2"/>
          <p:cNvSpPr>
            <a:spLocks noChangeArrowheads="1"/>
          </p:cNvSpPr>
          <p:nvPr/>
        </p:nvSpPr>
        <p:spPr bwMode="auto">
          <a:xfrm>
            <a:off x="30163" y="28575"/>
            <a:ext cx="9083675" cy="6799263"/>
          </a:xfrm>
          <a:prstGeom prst="rect">
            <a:avLst/>
          </a:prstGeom>
          <a:noFill/>
          <a:ln w="57150" cmpd="tri">
            <a:solidFill>
              <a:srgbClr val="FF99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0" name="Rectangle 3"/>
          <p:cNvSpPr>
            <a:spLocks noChangeArrowheads="1"/>
          </p:cNvSpPr>
          <p:nvPr/>
        </p:nvSpPr>
        <p:spPr bwMode="auto">
          <a:xfrm>
            <a:off x="3300413" y="3214688"/>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1" name="Rectangle 4"/>
          <p:cNvSpPr>
            <a:spLocks noChangeArrowheads="1"/>
          </p:cNvSpPr>
          <p:nvPr/>
        </p:nvSpPr>
        <p:spPr bwMode="auto">
          <a:xfrm>
            <a:off x="3181350" y="3214688"/>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2" name="Rectangle 5"/>
          <p:cNvSpPr>
            <a:spLocks noChangeArrowheads="1"/>
          </p:cNvSpPr>
          <p:nvPr/>
        </p:nvSpPr>
        <p:spPr bwMode="auto">
          <a:xfrm>
            <a:off x="547688" y="327025"/>
            <a:ext cx="8196262"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zh-CN" sz="2400">
                <a:solidFill>
                  <a:srgbClr val="3399FF"/>
                </a:solidFill>
              </a:rPr>
              <a:t>MSU/AMSU-A </a:t>
            </a:r>
            <a:endParaRPr lang="en-US" altLang="en-US" sz="2400">
              <a:solidFill>
                <a:srgbClr val="3399FF"/>
              </a:solidFill>
            </a:endParaRPr>
          </a:p>
        </p:txBody>
      </p:sp>
      <p:sp>
        <p:nvSpPr>
          <p:cNvPr id="1033" name="Rectangle 6"/>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4" name="Line 7"/>
          <p:cNvSpPr>
            <a:spLocks noChangeShapeType="1"/>
          </p:cNvSpPr>
          <p:nvPr/>
        </p:nvSpPr>
        <p:spPr bwMode="auto">
          <a:xfrm flipH="1">
            <a:off x="4729163" y="2255838"/>
            <a:ext cx="14287" cy="32575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a:lstStyle/>
          <a:p>
            <a:endParaRPr lang="en-GB"/>
          </a:p>
        </p:txBody>
      </p:sp>
      <p:sp>
        <p:nvSpPr>
          <p:cNvPr id="1035" name="Line 8"/>
          <p:cNvSpPr>
            <a:spLocks noChangeShapeType="1"/>
          </p:cNvSpPr>
          <p:nvPr/>
        </p:nvSpPr>
        <p:spPr bwMode="auto">
          <a:xfrm flipV="1">
            <a:off x="4729163" y="5484813"/>
            <a:ext cx="4043362" cy="1428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a:lstStyle/>
          <a:p>
            <a:endParaRPr lang="en-GB"/>
          </a:p>
        </p:txBody>
      </p:sp>
      <p:sp>
        <p:nvSpPr>
          <p:cNvPr id="1036" name="Text Box 9"/>
          <p:cNvSpPr txBox="1">
            <a:spLocks noChangeArrowheads="1"/>
          </p:cNvSpPr>
          <p:nvPr/>
        </p:nvSpPr>
        <p:spPr bwMode="auto">
          <a:xfrm>
            <a:off x="5722938" y="5546725"/>
            <a:ext cx="22479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000" b="1">
                <a:latin typeface="Times New Roman" pitchFamily="18" charset="0"/>
              </a:rPr>
              <a:t>Digital Counts (C)</a:t>
            </a:r>
            <a:endParaRPr lang="en-US" altLang="en-US" sz="1200" b="1">
              <a:latin typeface="Times New Roman" pitchFamily="18" charset="0"/>
            </a:endParaRPr>
          </a:p>
        </p:txBody>
      </p:sp>
      <p:sp>
        <p:nvSpPr>
          <p:cNvPr id="1037" name="Text Box 10"/>
          <p:cNvSpPr txBox="1">
            <a:spLocks noChangeArrowheads="1"/>
          </p:cNvSpPr>
          <p:nvPr/>
        </p:nvSpPr>
        <p:spPr bwMode="auto">
          <a:xfrm rot="10800000">
            <a:off x="4100513" y="3122613"/>
            <a:ext cx="48895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vert="eaVert"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000" b="1">
                <a:latin typeface="Times New Roman" pitchFamily="18" charset="0"/>
              </a:rPr>
              <a:t>Radiance (R)</a:t>
            </a:r>
          </a:p>
        </p:txBody>
      </p:sp>
      <p:sp>
        <p:nvSpPr>
          <p:cNvPr id="1038" name="Line 11"/>
          <p:cNvSpPr>
            <a:spLocks noChangeShapeType="1"/>
          </p:cNvSpPr>
          <p:nvPr/>
        </p:nvSpPr>
        <p:spPr bwMode="auto">
          <a:xfrm flipV="1">
            <a:off x="5100638" y="3084513"/>
            <a:ext cx="2528887" cy="190023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a:lstStyle/>
          <a:p>
            <a:endParaRPr lang="en-GB"/>
          </a:p>
        </p:txBody>
      </p:sp>
      <p:cxnSp>
        <p:nvCxnSpPr>
          <p:cNvPr id="1039" name="AutoShape 12"/>
          <p:cNvCxnSpPr>
            <a:cxnSpLocks noChangeShapeType="1"/>
            <a:stCxn id="1038" idx="0"/>
            <a:endCxn id="1038" idx="0"/>
          </p:cNvCxnSpPr>
          <p:nvPr/>
        </p:nvCxnSpPr>
        <p:spPr bwMode="auto">
          <a:xfrm>
            <a:off x="5100638" y="4986338"/>
            <a:ext cx="0" cy="0"/>
          </a:xfrm>
          <a:prstGeom prst="straightConnector1">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cxnSp>
      <p:sp>
        <p:nvSpPr>
          <p:cNvPr id="1040" name="Text Box 13"/>
          <p:cNvSpPr txBox="1">
            <a:spLocks noChangeArrowheads="1"/>
          </p:cNvSpPr>
          <p:nvPr/>
        </p:nvSpPr>
        <p:spPr bwMode="auto">
          <a:xfrm>
            <a:off x="4922838" y="5027613"/>
            <a:ext cx="1179512"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latin typeface="Times New Roman" pitchFamily="18" charset="0"/>
              </a:rPr>
              <a:t>(C</a:t>
            </a:r>
            <a:r>
              <a:rPr lang="en-US" altLang="en-US" sz="1600" b="1" baseline="-25000">
                <a:latin typeface="Times New Roman" pitchFamily="18" charset="0"/>
              </a:rPr>
              <a:t>c </a:t>
            </a:r>
            <a:r>
              <a:rPr lang="en-US" altLang="en-US" sz="1600" b="1">
                <a:latin typeface="Times New Roman" pitchFamily="18" charset="0"/>
              </a:rPr>
              <a:t>, 2.73K)</a:t>
            </a:r>
          </a:p>
        </p:txBody>
      </p:sp>
      <p:cxnSp>
        <p:nvCxnSpPr>
          <p:cNvPr id="1041" name="AutoShape 14"/>
          <p:cNvCxnSpPr>
            <a:cxnSpLocks noChangeShapeType="1"/>
            <a:stCxn id="1038" idx="0"/>
            <a:endCxn id="1038" idx="0"/>
          </p:cNvCxnSpPr>
          <p:nvPr/>
        </p:nvCxnSpPr>
        <p:spPr bwMode="auto">
          <a:xfrm>
            <a:off x="5100638" y="4986338"/>
            <a:ext cx="0" cy="0"/>
          </a:xfrm>
          <a:prstGeom prst="straightConnector1">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cxnSp>
      <p:sp>
        <p:nvSpPr>
          <p:cNvPr id="1042" name="Text Box 15"/>
          <p:cNvSpPr txBox="1">
            <a:spLocks noChangeArrowheads="1"/>
          </p:cNvSpPr>
          <p:nvPr/>
        </p:nvSpPr>
        <p:spPr bwMode="auto">
          <a:xfrm>
            <a:off x="7551738" y="2641600"/>
            <a:ext cx="91757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latin typeface="Times New Roman" pitchFamily="18" charset="0"/>
              </a:rPr>
              <a:t>(C</a:t>
            </a:r>
            <a:r>
              <a:rPr lang="en-US" altLang="en-US" sz="1600" b="1" baseline="-25000">
                <a:latin typeface="Times New Roman" pitchFamily="18" charset="0"/>
              </a:rPr>
              <a:t>w</a:t>
            </a:r>
            <a:r>
              <a:rPr lang="en-US" altLang="en-US" sz="1600" b="1">
                <a:latin typeface="Times New Roman" pitchFamily="18" charset="0"/>
              </a:rPr>
              <a:t>, R</a:t>
            </a:r>
            <a:r>
              <a:rPr lang="en-US" altLang="en-US" sz="1600" b="1" baseline="-25000">
                <a:latin typeface="Times New Roman" pitchFamily="18" charset="0"/>
              </a:rPr>
              <a:t>w</a:t>
            </a:r>
            <a:r>
              <a:rPr lang="en-US" altLang="en-US" sz="1600" b="1">
                <a:latin typeface="Times New Roman" pitchFamily="18" charset="0"/>
              </a:rPr>
              <a:t>)</a:t>
            </a:r>
          </a:p>
        </p:txBody>
      </p:sp>
      <p:sp>
        <p:nvSpPr>
          <p:cNvPr id="1043" name="AutoShape 16"/>
          <p:cNvSpPr>
            <a:spLocks noChangeArrowheads="1"/>
          </p:cNvSpPr>
          <p:nvPr/>
        </p:nvSpPr>
        <p:spPr bwMode="auto">
          <a:xfrm>
            <a:off x="7558088" y="3041650"/>
            <a:ext cx="128587" cy="128588"/>
          </a:xfrm>
          <a:prstGeom prst="flowChartConnector">
            <a:avLst/>
          </a:prstGeom>
          <a:solidFill>
            <a:schemeClr val="accent1"/>
          </a:solidFill>
          <a:ln w="12700">
            <a:solidFill>
              <a:schemeClr val="tx1"/>
            </a:solidFill>
            <a:round/>
            <a:headEnd type="none" w="sm" len="sm"/>
            <a:tailEnd type="none" w="sm" len="sm"/>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44" name="AutoShape 17"/>
          <p:cNvSpPr>
            <a:spLocks noChangeArrowheads="1"/>
          </p:cNvSpPr>
          <p:nvPr/>
        </p:nvSpPr>
        <p:spPr bwMode="auto">
          <a:xfrm>
            <a:off x="5038725" y="4908550"/>
            <a:ext cx="128588" cy="128588"/>
          </a:xfrm>
          <a:prstGeom prst="flowChartConnector">
            <a:avLst/>
          </a:prstGeom>
          <a:solidFill>
            <a:schemeClr val="accent1"/>
          </a:solidFill>
          <a:ln w="12700">
            <a:solidFill>
              <a:schemeClr val="tx1"/>
            </a:solidFill>
            <a:round/>
            <a:headEnd type="none" w="sm" len="sm"/>
            <a:tailEnd type="none" w="sm" len="sm"/>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45" name="AutoShape 18"/>
          <p:cNvSpPr>
            <a:spLocks noChangeArrowheads="1"/>
          </p:cNvSpPr>
          <p:nvPr/>
        </p:nvSpPr>
        <p:spPr bwMode="auto">
          <a:xfrm>
            <a:off x="6624638" y="3736975"/>
            <a:ext cx="128587" cy="128588"/>
          </a:xfrm>
          <a:prstGeom prst="flowChartConnector">
            <a:avLst/>
          </a:prstGeom>
          <a:solidFill>
            <a:schemeClr val="accent1"/>
          </a:solidFill>
          <a:ln w="12700">
            <a:solidFill>
              <a:schemeClr val="tx1"/>
            </a:solidFill>
            <a:round/>
            <a:headEnd type="none" w="sm" len="sm"/>
            <a:tailEnd type="none" w="sm" len="sm"/>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46" name="Text Box 19"/>
          <p:cNvSpPr txBox="1">
            <a:spLocks noChangeArrowheads="1"/>
          </p:cNvSpPr>
          <p:nvPr/>
        </p:nvSpPr>
        <p:spPr bwMode="auto">
          <a:xfrm>
            <a:off x="6737350" y="3727450"/>
            <a:ext cx="8699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latin typeface="Times New Roman" pitchFamily="18" charset="0"/>
              </a:rPr>
              <a:t>(C</a:t>
            </a:r>
            <a:r>
              <a:rPr lang="en-US" altLang="en-US" sz="1600" b="1" baseline="-25000">
                <a:latin typeface="Times New Roman" pitchFamily="18" charset="0"/>
              </a:rPr>
              <a:t>e</a:t>
            </a:r>
            <a:r>
              <a:rPr lang="en-US" altLang="en-US" sz="1600" b="1">
                <a:latin typeface="Times New Roman" pitchFamily="18" charset="0"/>
              </a:rPr>
              <a:t>, R</a:t>
            </a:r>
            <a:r>
              <a:rPr lang="en-US" altLang="en-US" sz="1600" b="1" baseline="-25000">
                <a:latin typeface="Times New Roman" pitchFamily="18" charset="0"/>
              </a:rPr>
              <a:t>L</a:t>
            </a:r>
            <a:r>
              <a:rPr lang="en-US" altLang="en-US" sz="1600" b="1">
                <a:latin typeface="Times New Roman" pitchFamily="18" charset="0"/>
              </a:rPr>
              <a:t>)</a:t>
            </a:r>
          </a:p>
        </p:txBody>
      </p:sp>
      <p:sp>
        <p:nvSpPr>
          <p:cNvPr id="1047" name="Arc 20"/>
          <p:cNvSpPr>
            <a:spLocks/>
          </p:cNvSpPr>
          <p:nvPr/>
        </p:nvSpPr>
        <p:spPr bwMode="auto">
          <a:xfrm rot="-5053619">
            <a:off x="5130006" y="3031332"/>
            <a:ext cx="3146425" cy="3106738"/>
          </a:xfrm>
          <a:custGeom>
            <a:avLst/>
            <a:gdLst>
              <a:gd name="T0" fmla="*/ 2147483647 w 20946"/>
              <a:gd name="T1" fmla="*/ 0 h 20529"/>
              <a:gd name="T2" fmla="*/ 2147483647 w 20946"/>
              <a:gd name="T3" fmla="*/ 2147483647 h 20529"/>
              <a:gd name="T4" fmla="*/ 0 w 20946"/>
              <a:gd name="T5" fmla="*/ 2147483647 h 20529"/>
              <a:gd name="T6" fmla="*/ 0 60000 65536"/>
              <a:gd name="T7" fmla="*/ 0 60000 65536"/>
              <a:gd name="T8" fmla="*/ 0 60000 65536"/>
              <a:gd name="T9" fmla="*/ 0 w 20946"/>
              <a:gd name="T10" fmla="*/ 0 h 20529"/>
              <a:gd name="T11" fmla="*/ 20946 w 20946"/>
              <a:gd name="T12" fmla="*/ 20529 h 20529"/>
            </a:gdLst>
            <a:ahLst/>
            <a:cxnLst>
              <a:cxn ang="T6">
                <a:pos x="T0" y="T1"/>
              </a:cxn>
              <a:cxn ang="T7">
                <a:pos x="T2" y="T3"/>
              </a:cxn>
              <a:cxn ang="T8">
                <a:pos x="T4" y="T5"/>
              </a:cxn>
            </a:cxnLst>
            <a:rect l="T9" t="T10" r="T11" b="T12"/>
            <a:pathLst>
              <a:path w="20946" h="20529" fill="none" extrusionOk="0">
                <a:moveTo>
                  <a:pt x="6717" y="-1"/>
                </a:moveTo>
                <a:cubicBezTo>
                  <a:pt x="13764" y="2305"/>
                  <a:pt x="19136" y="8065"/>
                  <a:pt x="20946" y="15255"/>
                </a:cubicBezTo>
              </a:path>
              <a:path w="20946" h="20529" stroke="0" extrusionOk="0">
                <a:moveTo>
                  <a:pt x="6717" y="-1"/>
                </a:moveTo>
                <a:cubicBezTo>
                  <a:pt x="13764" y="2305"/>
                  <a:pt x="19136" y="8065"/>
                  <a:pt x="20946" y="15255"/>
                </a:cubicBezTo>
                <a:lnTo>
                  <a:pt x="0" y="20529"/>
                </a:lnTo>
                <a:close/>
              </a:path>
            </a:pathLst>
          </a:custGeom>
          <a:noFill/>
          <a:ln w="12700">
            <a:solidFill>
              <a:schemeClr val="tx1"/>
            </a:solidFill>
            <a:round/>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endParaRPr lang="en-GB"/>
          </a:p>
        </p:txBody>
      </p:sp>
      <p:sp>
        <p:nvSpPr>
          <p:cNvPr id="1048" name="AutoShape 21"/>
          <p:cNvSpPr>
            <a:spLocks noChangeArrowheads="1"/>
          </p:cNvSpPr>
          <p:nvPr/>
        </p:nvSpPr>
        <p:spPr bwMode="auto">
          <a:xfrm>
            <a:off x="6624638" y="3294063"/>
            <a:ext cx="128587" cy="128587"/>
          </a:xfrm>
          <a:prstGeom prst="flowChartConnector">
            <a:avLst/>
          </a:prstGeom>
          <a:solidFill>
            <a:schemeClr val="accent1"/>
          </a:solidFill>
          <a:ln w="12700">
            <a:solidFill>
              <a:schemeClr val="tx1"/>
            </a:solidFill>
            <a:round/>
            <a:headEnd type="none" w="sm" len="sm"/>
            <a:tailEnd type="none" w="sm" len="sm"/>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49" name="Text Box 22"/>
          <p:cNvSpPr txBox="1">
            <a:spLocks noChangeArrowheads="1"/>
          </p:cNvSpPr>
          <p:nvPr/>
        </p:nvSpPr>
        <p:spPr bwMode="auto">
          <a:xfrm>
            <a:off x="6061075" y="2865438"/>
            <a:ext cx="8382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600" b="1">
                <a:latin typeface="Times New Roman" pitchFamily="18" charset="0"/>
              </a:rPr>
              <a:t>(C</a:t>
            </a:r>
            <a:r>
              <a:rPr lang="en-US" altLang="en-US" sz="1600" b="1" baseline="-25000">
                <a:latin typeface="Times New Roman" pitchFamily="18" charset="0"/>
              </a:rPr>
              <a:t>e</a:t>
            </a:r>
            <a:r>
              <a:rPr lang="en-US" altLang="en-US" sz="1600" b="1">
                <a:latin typeface="Times New Roman" pitchFamily="18" charset="0"/>
              </a:rPr>
              <a:t>, R</a:t>
            </a:r>
            <a:r>
              <a:rPr lang="en-US" altLang="en-US" sz="1600" b="1" baseline="-25000">
                <a:latin typeface="Times New Roman" pitchFamily="18" charset="0"/>
              </a:rPr>
              <a:t>e</a:t>
            </a:r>
            <a:r>
              <a:rPr lang="en-US" altLang="en-US" sz="1600" b="1">
                <a:latin typeface="Times New Roman" pitchFamily="18" charset="0"/>
              </a:rPr>
              <a:t>)</a:t>
            </a:r>
          </a:p>
        </p:txBody>
      </p:sp>
      <p:sp>
        <p:nvSpPr>
          <p:cNvPr id="1050" name="Rectangle 23"/>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graphicFrame>
        <p:nvGraphicFramePr>
          <p:cNvPr id="1026" name="Object 24"/>
          <p:cNvGraphicFramePr>
            <a:graphicFrameLocks noChangeAspect="1"/>
          </p:cNvGraphicFramePr>
          <p:nvPr/>
        </p:nvGraphicFramePr>
        <p:xfrm>
          <a:off x="425450" y="3776663"/>
          <a:ext cx="2765425" cy="488950"/>
        </p:xfrm>
        <a:graphic>
          <a:graphicData uri="http://schemas.openxmlformats.org/presentationml/2006/ole">
            <p:oleObj spid="_x0000_s1074" name="Equation" r:id="rId4" imgW="1295400" imgH="228600" progId="Equation.3">
              <p:embed/>
            </p:oleObj>
          </a:graphicData>
        </a:graphic>
      </p:graphicFrame>
      <p:sp>
        <p:nvSpPr>
          <p:cNvPr id="1051" name="Rectangle 25"/>
          <p:cNvSpPr>
            <a:spLocks noChangeArrowheads="1"/>
          </p:cNvSpPr>
          <p:nvPr/>
        </p:nvSpPr>
        <p:spPr bwMode="auto">
          <a:xfrm>
            <a:off x="0" y="33194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graphicFrame>
        <p:nvGraphicFramePr>
          <p:cNvPr id="1027" name="Object 26"/>
          <p:cNvGraphicFramePr>
            <a:graphicFrameLocks noChangeAspect="1"/>
          </p:cNvGraphicFramePr>
          <p:nvPr/>
        </p:nvGraphicFramePr>
        <p:xfrm>
          <a:off x="363538" y="2292350"/>
          <a:ext cx="2706687" cy="514350"/>
        </p:xfrm>
        <a:graphic>
          <a:graphicData uri="http://schemas.openxmlformats.org/presentationml/2006/ole">
            <p:oleObj spid="_x0000_s1075" name="Equation" r:id="rId5" imgW="1155199" imgH="215806" progId="Equation.3">
              <p:embed/>
            </p:oleObj>
          </a:graphicData>
        </a:graphic>
      </p:graphicFrame>
      <p:pic>
        <p:nvPicPr>
          <p:cNvPr id="1052" name="Picture 27"/>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54013" y="5648325"/>
            <a:ext cx="35782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53" name="Text Box 28"/>
          <p:cNvSpPr txBox="1">
            <a:spLocks noChangeArrowheads="1"/>
          </p:cNvSpPr>
          <p:nvPr/>
        </p:nvSpPr>
        <p:spPr bwMode="auto">
          <a:xfrm>
            <a:off x="344488" y="3127375"/>
            <a:ext cx="361632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000" b="1" i="1">
                <a:solidFill>
                  <a:srgbClr val="3399FF"/>
                </a:solidFill>
                <a:latin typeface="Times New Roman" pitchFamily="18" charset="0"/>
              </a:rPr>
              <a:t>R</a:t>
            </a:r>
            <a:r>
              <a:rPr lang="en-US" altLang="en-US" sz="2000" b="1" i="1" baseline="-25000">
                <a:solidFill>
                  <a:srgbClr val="3399FF"/>
                </a:solidFill>
                <a:latin typeface="Times New Roman" pitchFamily="18" charset="0"/>
              </a:rPr>
              <a:t>L</a:t>
            </a:r>
            <a:r>
              <a:rPr lang="en-US" altLang="en-US" sz="2000" b="1">
                <a:solidFill>
                  <a:srgbClr val="3399FF"/>
                </a:solidFill>
                <a:latin typeface="Times New Roman" pitchFamily="18" charset="0"/>
              </a:rPr>
              <a:t> is the linear calibration term</a:t>
            </a:r>
          </a:p>
        </p:txBody>
      </p:sp>
      <p:sp>
        <p:nvSpPr>
          <p:cNvPr id="1054" name="Text Box 29"/>
          <p:cNvSpPr txBox="1">
            <a:spLocks noChangeArrowheads="1"/>
          </p:cNvSpPr>
          <p:nvPr/>
        </p:nvSpPr>
        <p:spPr bwMode="auto">
          <a:xfrm>
            <a:off x="227013" y="1624013"/>
            <a:ext cx="78390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b="1">
                <a:solidFill>
                  <a:srgbClr val="3399FF"/>
                </a:solidFill>
                <a:latin typeface="Times New Roman" pitchFamily="18" charset="0"/>
              </a:rPr>
              <a:t>Nonlinear Calibration: one set of calibration coefficients for all scan positions</a:t>
            </a:r>
            <a:endParaRPr lang="en-US" altLang="en-US" sz="1200" b="1">
              <a:solidFill>
                <a:srgbClr val="3399FF"/>
              </a:solidFill>
              <a:latin typeface="Times New Roman" pitchFamily="18" charset="0"/>
            </a:endParaRPr>
          </a:p>
        </p:txBody>
      </p:sp>
      <p:sp>
        <p:nvSpPr>
          <p:cNvPr id="1055" name="Text Box 30"/>
          <p:cNvSpPr txBox="1">
            <a:spLocks noChangeArrowheads="1"/>
          </p:cNvSpPr>
          <p:nvPr/>
        </p:nvSpPr>
        <p:spPr bwMode="auto">
          <a:xfrm>
            <a:off x="398463" y="4587875"/>
            <a:ext cx="354012"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000"/>
              <a:t>S</a:t>
            </a:r>
          </a:p>
        </p:txBody>
      </p:sp>
      <p:sp>
        <p:nvSpPr>
          <p:cNvPr id="1056" name="Line 31"/>
          <p:cNvSpPr>
            <a:spLocks noChangeShapeType="1"/>
          </p:cNvSpPr>
          <p:nvPr/>
        </p:nvSpPr>
        <p:spPr bwMode="auto">
          <a:xfrm>
            <a:off x="841375" y="4810125"/>
            <a:ext cx="428625" cy="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xmlns="">
                <a:noFill/>
              </a14:hiddenFill>
            </a:ext>
          </a:extLst>
        </p:spPr>
        <p:txBody>
          <a:bodyPr/>
          <a:lstStyle/>
          <a:p>
            <a:endParaRPr lang="en-GB"/>
          </a:p>
        </p:txBody>
      </p:sp>
      <p:sp>
        <p:nvSpPr>
          <p:cNvPr id="1057" name="Text Box 32"/>
          <p:cNvSpPr txBox="1">
            <a:spLocks noChangeArrowheads="1"/>
          </p:cNvSpPr>
          <p:nvPr/>
        </p:nvSpPr>
        <p:spPr bwMode="auto">
          <a:xfrm>
            <a:off x="1362075" y="4562475"/>
            <a:ext cx="83502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000"/>
              <a:t>Slope</a:t>
            </a:r>
          </a:p>
        </p:txBody>
      </p:sp>
      <p:sp>
        <p:nvSpPr>
          <p:cNvPr id="1058" name="Text Box 33"/>
          <p:cNvSpPr txBox="1">
            <a:spLocks noChangeArrowheads="1"/>
          </p:cNvSpPr>
          <p:nvPr/>
        </p:nvSpPr>
        <p:spPr bwMode="auto">
          <a:xfrm>
            <a:off x="4865688" y="3386138"/>
            <a:ext cx="5270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000" b="1" i="1">
                <a:solidFill>
                  <a:schemeClr val="accent2"/>
                </a:solidFill>
                <a:latin typeface="Symbol" pitchFamily="18" charset="2"/>
              </a:rPr>
              <a:t>m</a:t>
            </a:r>
            <a:r>
              <a:rPr lang="en-US" altLang="en-US" sz="2000" b="1" i="1">
                <a:solidFill>
                  <a:schemeClr val="accent2"/>
                </a:solidFill>
              </a:rPr>
              <a:t>Z</a:t>
            </a:r>
          </a:p>
        </p:txBody>
      </p:sp>
      <p:sp>
        <p:nvSpPr>
          <p:cNvPr id="1059" name="AutoShape 34"/>
          <p:cNvSpPr>
            <a:spLocks noChangeArrowheads="1"/>
          </p:cNvSpPr>
          <p:nvPr/>
        </p:nvSpPr>
        <p:spPr bwMode="auto">
          <a:xfrm>
            <a:off x="5557838" y="3328988"/>
            <a:ext cx="1004887" cy="71437"/>
          </a:xfrm>
          <a:prstGeom prst="rightArrow">
            <a:avLst>
              <a:gd name="adj1" fmla="val 50000"/>
              <a:gd name="adj2" fmla="val 351669"/>
            </a:avLst>
          </a:prstGeom>
          <a:solidFill>
            <a:schemeClr val="accent1"/>
          </a:solidFill>
          <a:ln w="12700">
            <a:solidFill>
              <a:schemeClr val="tx1"/>
            </a:solidFill>
            <a:miter lim="800000"/>
            <a:headEnd type="none" w="sm" len="sm"/>
            <a:tailEnd type="none" w="sm" len="sm"/>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60" name="AutoShape 35"/>
          <p:cNvSpPr>
            <a:spLocks noChangeArrowheads="1"/>
          </p:cNvSpPr>
          <p:nvPr/>
        </p:nvSpPr>
        <p:spPr bwMode="auto">
          <a:xfrm>
            <a:off x="5543550" y="3786188"/>
            <a:ext cx="1017588" cy="60325"/>
          </a:xfrm>
          <a:prstGeom prst="rightArrow">
            <a:avLst>
              <a:gd name="adj1" fmla="val 50000"/>
              <a:gd name="adj2" fmla="val 421711"/>
            </a:avLst>
          </a:prstGeom>
          <a:solidFill>
            <a:schemeClr val="accent1"/>
          </a:solidFill>
          <a:ln w="12700">
            <a:solidFill>
              <a:schemeClr val="tx1"/>
            </a:solidFill>
            <a:miter lim="800000"/>
            <a:headEnd type="none" w="sm" len="sm"/>
            <a:tailEnd type="none" w="sm" len="sm"/>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61" name="Text Box 36"/>
          <p:cNvSpPr txBox="1">
            <a:spLocks noChangeArrowheads="1"/>
          </p:cNvSpPr>
          <p:nvPr/>
        </p:nvSpPr>
        <p:spPr bwMode="auto">
          <a:xfrm>
            <a:off x="5280025" y="3238500"/>
            <a:ext cx="3365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3600">
                <a:solidFill>
                  <a:schemeClr val="accent2"/>
                </a:solidFill>
              </a:rPr>
              <a:t>{</a:t>
            </a:r>
          </a:p>
        </p:txBody>
      </p:sp>
      <p:sp>
        <p:nvSpPr>
          <p:cNvPr id="1062" name="Text Box 37"/>
          <p:cNvSpPr txBox="1">
            <a:spLocks noChangeArrowheads="1"/>
          </p:cNvSpPr>
          <p:nvPr/>
        </p:nvSpPr>
        <p:spPr bwMode="auto">
          <a:xfrm>
            <a:off x="2784475" y="4354513"/>
            <a:ext cx="1841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sz="1600"/>
          </a:p>
        </p:txBody>
      </p:sp>
      <p:sp>
        <p:nvSpPr>
          <p:cNvPr id="1063" name="Rectangle 39"/>
          <p:cNvSpPr>
            <a:spLocks noChangeArrowheads="1"/>
          </p:cNvSpPr>
          <p:nvPr/>
        </p:nvSpPr>
        <p:spPr bwMode="auto">
          <a:xfrm>
            <a:off x="257175" y="5210175"/>
            <a:ext cx="45720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b="1" i="1"/>
              <a:t> </a:t>
            </a:r>
            <a:r>
              <a:rPr lang="en-US" altLang="en-US" b="1" i="1">
                <a:solidFill>
                  <a:srgbClr val="3399FF"/>
                </a:solidFill>
              </a:rPr>
              <a:t>Z</a:t>
            </a:r>
            <a:r>
              <a:rPr lang="en-US" altLang="en-US" b="1">
                <a:solidFill>
                  <a:srgbClr val="3399FF"/>
                </a:solidFill>
              </a:rPr>
              <a:t> is the quadratic nonlinear term</a:t>
            </a:r>
          </a:p>
        </p:txBody>
      </p:sp>
      <p:pic>
        <p:nvPicPr>
          <p:cNvPr id="1064" name="Picture 40" descr="GSICS1000px.png"/>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7297738" y="0"/>
            <a:ext cx="1846262" cy="655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65" name="TextBox 41"/>
          <p:cNvSpPr txBox="1">
            <a:spLocks noChangeArrowheads="1"/>
          </p:cNvSpPr>
          <p:nvPr/>
        </p:nvSpPr>
        <p:spPr bwMode="auto">
          <a:xfrm>
            <a:off x="219075" y="1009650"/>
            <a:ext cx="356076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Wingdings" pitchFamily="2" charset="2"/>
              <a:buChar char="Ø"/>
            </a:pPr>
            <a:r>
              <a:rPr lang="en-US" altLang="en-US" dirty="0"/>
              <a:t>Baseline Calibration Algorithms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ChangeArrowheads="1"/>
          </p:cNvSpPr>
          <p:nvPr/>
        </p:nvSpPr>
        <p:spPr bwMode="auto">
          <a:xfrm>
            <a:off x="30163" y="28575"/>
            <a:ext cx="9083675" cy="6799263"/>
          </a:xfrm>
          <a:prstGeom prst="rect">
            <a:avLst/>
          </a:prstGeom>
          <a:noFill/>
          <a:ln w="57150" cmpd="tri">
            <a:solidFill>
              <a:srgbClr val="FF99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2055" name="Rectangle 3"/>
          <p:cNvSpPr>
            <a:spLocks noChangeArrowheads="1"/>
          </p:cNvSpPr>
          <p:nvPr/>
        </p:nvSpPr>
        <p:spPr bwMode="auto">
          <a:xfrm>
            <a:off x="3300413" y="3214688"/>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2056" name="Rectangle 4"/>
          <p:cNvSpPr>
            <a:spLocks noChangeArrowheads="1"/>
          </p:cNvSpPr>
          <p:nvPr/>
        </p:nvSpPr>
        <p:spPr bwMode="auto">
          <a:xfrm>
            <a:off x="3181350" y="3214688"/>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2057" name="Rectangle 5"/>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2058" name="Rectangle 6"/>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2059" name="Rectangle 7"/>
          <p:cNvSpPr>
            <a:spLocks noChangeArrowheads="1"/>
          </p:cNvSpPr>
          <p:nvPr/>
        </p:nvSpPr>
        <p:spPr bwMode="auto">
          <a:xfrm>
            <a:off x="0" y="33194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sz="2000" b="1"/>
          </a:p>
        </p:txBody>
      </p:sp>
      <p:sp>
        <p:nvSpPr>
          <p:cNvPr id="2060" name="AutoShape 8"/>
          <p:cNvSpPr>
            <a:spLocks noChangeArrowheads="1"/>
          </p:cNvSpPr>
          <p:nvPr/>
        </p:nvSpPr>
        <p:spPr bwMode="auto">
          <a:xfrm>
            <a:off x="6497638" y="1573213"/>
            <a:ext cx="914400" cy="914400"/>
          </a:xfrm>
          <a:prstGeom prst="octagon">
            <a:avLst>
              <a:gd name="adj" fmla="val 29287"/>
            </a:avLst>
          </a:prstGeom>
          <a:solidFill>
            <a:schemeClr val="accent1"/>
          </a:solidFill>
          <a:ln w="12700">
            <a:solidFill>
              <a:schemeClr val="tx1"/>
            </a:solidFill>
            <a:miter lim="800000"/>
            <a:headEnd type="none" w="sm" len="sm"/>
            <a:tailEnd type="none" w="sm" len="sm"/>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2061" name="AutoShape 9"/>
          <p:cNvSpPr>
            <a:spLocks noChangeArrowheads="1"/>
          </p:cNvSpPr>
          <p:nvPr/>
        </p:nvSpPr>
        <p:spPr bwMode="auto">
          <a:xfrm>
            <a:off x="7229475" y="1585913"/>
            <a:ext cx="914400" cy="914400"/>
          </a:xfrm>
          <a:prstGeom prst="octagon">
            <a:avLst>
              <a:gd name="adj" fmla="val 29287"/>
            </a:avLst>
          </a:prstGeom>
          <a:solidFill>
            <a:schemeClr val="accent1"/>
          </a:solidFill>
          <a:ln w="12700">
            <a:solidFill>
              <a:schemeClr val="tx1"/>
            </a:solidFill>
            <a:miter lim="800000"/>
            <a:headEnd type="none" w="sm" len="sm"/>
            <a:tailEnd type="none" w="sm" len="sm"/>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2062" name="Text Box 10"/>
          <p:cNvSpPr txBox="1">
            <a:spLocks noChangeArrowheads="1"/>
          </p:cNvSpPr>
          <p:nvPr/>
        </p:nvSpPr>
        <p:spPr bwMode="auto">
          <a:xfrm>
            <a:off x="6813550" y="2595563"/>
            <a:ext cx="9175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000" b="1"/>
              <a:t>k        j</a:t>
            </a:r>
          </a:p>
        </p:txBody>
      </p:sp>
      <p:sp>
        <p:nvSpPr>
          <p:cNvPr id="2063"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graphicFrame>
        <p:nvGraphicFramePr>
          <p:cNvPr id="2050" name="Object 2"/>
          <p:cNvGraphicFramePr>
            <a:graphicFrameLocks noChangeAspect="1"/>
          </p:cNvGraphicFramePr>
          <p:nvPr/>
        </p:nvGraphicFramePr>
        <p:xfrm>
          <a:off x="781050" y="5060950"/>
          <a:ext cx="2152650" cy="463550"/>
        </p:xfrm>
        <a:graphic>
          <a:graphicData uri="http://schemas.openxmlformats.org/presentationml/2006/ole">
            <p:oleObj spid="_x0000_s2087" name="Equation" r:id="rId4" imgW="1104900" imgH="241300" progId="Equation.3">
              <p:embed/>
            </p:oleObj>
          </a:graphicData>
        </a:graphic>
      </p:graphicFrame>
      <p:pic>
        <p:nvPicPr>
          <p:cNvPr id="2064" name="Picture 1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635625" y="3294063"/>
            <a:ext cx="3257550" cy="3313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051" name="Object 3"/>
          <p:cNvGraphicFramePr>
            <a:graphicFrameLocks noChangeAspect="1"/>
          </p:cNvGraphicFramePr>
          <p:nvPr/>
        </p:nvGraphicFramePr>
        <p:xfrm>
          <a:off x="792163" y="2439988"/>
          <a:ext cx="3017837" cy="511175"/>
        </p:xfrm>
        <a:graphic>
          <a:graphicData uri="http://schemas.openxmlformats.org/presentationml/2006/ole">
            <p:oleObj spid="_x0000_s2088" name="Equation" r:id="rId6" imgW="1422400" imgH="241300" progId="Equation.3">
              <p:embed/>
            </p:oleObj>
          </a:graphicData>
        </a:graphic>
      </p:graphicFrame>
      <p:graphicFrame>
        <p:nvGraphicFramePr>
          <p:cNvPr id="2052" name="Object 4"/>
          <p:cNvGraphicFramePr>
            <a:graphicFrameLocks noChangeAspect="1"/>
          </p:cNvGraphicFramePr>
          <p:nvPr/>
        </p:nvGraphicFramePr>
        <p:xfrm>
          <a:off x="793750" y="2965450"/>
          <a:ext cx="3073400" cy="554038"/>
        </p:xfrm>
        <a:graphic>
          <a:graphicData uri="http://schemas.openxmlformats.org/presentationml/2006/ole">
            <p:oleObj spid="_x0000_s2089" name="Equation" r:id="rId7" imgW="1409088" imgH="253890" progId="Equation.3">
              <p:embed/>
            </p:oleObj>
          </a:graphicData>
        </a:graphic>
      </p:graphicFrame>
      <p:sp>
        <p:nvSpPr>
          <p:cNvPr id="2065" name="AutoShape 17"/>
          <p:cNvSpPr>
            <a:spLocks noChangeArrowheads="1"/>
          </p:cNvSpPr>
          <p:nvPr/>
        </p:nvSpPr>
        <p:spPr bwMode="auto">
          <a:xfrm>
            <a:off x="2262188" y="4164013"/>
            <a:ext cx="128587" cy="436562"/>
          </a:xfrm>
          <a:prstGeom prst="downArrow">
            <a:avLst>
              <a:gd name="adj1" fmla="val 50000"/>
              <a:gd name="adj2" fmla="val 96147"/>
            </a:avLst>
          </a:prstGeom>
          <a:solidFill>
            <a:schemeClr val="accent1"/>
          </a:solidFill>
          <a:ln w="12700">
            <a:solidFill>
              <a:schemeClr val="tx1"/>
            </a:solidFill>
            <a:miter lim="800000"/>
            <a:headEnd type="none" w="sm" len="sm"/>
            <a:tailEnd type="none" w="sm" len="sm"/>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2066" name="Rectangle 18"/>
          <p:cNvSpPr>
            <a:spLocks noChangeArrowheads="1"/>
          </p:cNvSpPr>
          <p:nvPr/>
        </p:nvSpPr>
        <p:spPr bwMode="auto">
          <a:xfrm>
            <a:off x="635000" y="682625"/>
            <a:ext cx="78644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zh-CN" sz="2000" b="1" dirty="0">
                <a:solidFill>
                  <a:srgbClr val="00B0F0"/>
                </a:solidFill>
              </a:rPr>
              <a:t>SNO Algorithm to Determine Inter-Calibration Coefficients</a:t>
            </a:r>
            <a:endParaRPr lang="en-US" altLang="en-US" sz="2000" dirty="0">
              <a:solidFill>
                <a:srgbClr val="00B0F0"/>
              </a:solidFill>
            </a:endParaRPr>
          </a:p>
        </p:txBody>
      </p:sp>
      <p:graphicFrame>
        <p:nvGraphicFramePr>
          <p:cNvPr id="2053" name="Object 5"/>
          <p:cNvGraphicFramePr>
            <a:graphicFrameLocks noChangeAspect="1"/>
          </p:cNvGraphicFramePr>
          <p:nvPr/>
        </p:nvGraphicFramePr>
        <p:xfrm>
          <a:off x="725488" y="4660900"/>
          <a:ext cx="3894137" cy="406400"/>
        </p:xfrm>
        <a:graphic>
          <a:graphicData uri="http://schemas.openxmlformats.org/presentationml/2006/ole">
            <p:oleObj spid="_x0000_s2090" name="Equation" r:id="rId8" imgW="2311400" imgH="241300" progId="Equation.3">
              <p:embed/>
            </p:oleObj>
          </a:graphicData>
        </a:graphic>
      </p:graphicFrame>
      <p:sp>
        <p:nvSpPr>
          <p:cNvPr id="2067" name="Text Box 14"/>
          <p:cNvSpPr txBox="1">
            <a:spLocks noChangeArrowheads="1"/>
          </p:cNvSpPr>
          <p:nvPr/>
        </p:nvSpPr>
        <p:spPr bwMode="auto">
          <a:xfrm>
            <a:off x="254000" y="1454150"/>
            <a:ext cx="5622925"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Arial" charset="0"/>
              <a:buChar char="•"/>
            </a:pPr>
            <a:r>
              <a:rPr lang="en-US" altLang="en-US" sz="1600" b="1" i="1"/>
              <a:t>  Radiance Error Model for SNO Matchup K and J :</a:t>
            </a:r>
          </a:p>
        </p:txBody>
      </p:sp>
      <p:sp>
        <p:nvSpPr>
          <p:cNvPr id="2068" name="Text Box 14"/>
          <p:cNvSpPr txBox="1">
            <a:spLocks noChangeArrowheads="1"/>
          </p:cNvSpPr>
          <p:nvPr/>
        </p:nvSpPr>
        <p:spPr bwMode="auto">
          <a:xfrm>
            <a:off x="292100" y="1920875"/>
            <a:ext cx="603250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Wingdings" pitchFamily="2" charset="2"/>
              <a:buChar char="Ø"/>
            </a:pPr>
            <a:r>
              <a:rPr lang="en-US" altLang="en-US" sz="1600" b="1"/>
              <a:t>  </a:t>
            </a:r>
            <a:r>
              <a:rPr lang="en-US" altLang="en-US" sz="1400" b="1">
                <a:solidFill>
                  <a:srgbClr val="0070C0"/>
                </a:solidFill>
              </a:rPr>
              <a:t>Calibration Equation for each pixel of the SNO Matchup K and J :</a:t>
            </a:r>
          </a:p>
        </p:txBody>
      </p:sp>
      <p:sp>
        <p:nvSpPr>
          <p:cNvPr id="2069" name="Text Box 14"/>
          <p:cNvSpPr txBox="1">
            <a:spLocks noChangeArrowheads="1"/>
          </p:cNvSpPr>
          <p:nvPr/>
        </p:nvSpPr>
        <p:spPr bwMode="auto">
          <a:xfrm>
            <a:off x="368300" y="3597275"/>
            <a:ext cx="6032500" cy="554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Wingdings" pitchFamily="2" charset="2"/>
              <a:buChar char="Ø"/>
            </a:pPr>
            <a:r>
              <a:rPr lang="en-US" altLang="en-US" sz="1600" b="1"/>
              <a:t>  </a:t>
            </a:r>
            <a:r>
              <a:rPr lang="en-US" altLang="en-US" sz="1400" b="1">
                <a:solidFill>
                  <a:srgbClr val="0070C0"/>
                </a:solidFill>
              </a:rPr>
              <a:t>Subtracting the above equations gives the Error Model for</a:t>
            </a:r>
          </a:p>
          <a:p>
            <a:r>
              <a:rPr lang="en-US" altLang="en-US" sz="1400" b="1">
                <a:solidFill>
                  <a:srgbClr val="0070C0"/>
                </a:solidFill>
              </a:rPr>
              <a:t>      the satellite SNO pair K and J</a:t>
            </a:r>
          </a:p>
        </p:txBody>
      </p:sp>
      <p:sp>
        <p:nvSpPr>
          <p:cNvPr id="2070" name="Text Box 14"/>
          <p:cNvSpPr txBox="1">
            <a:spLocks noChangeArrowheads="1"/>
          </p:cNvSpPr>
          <p:nvPr/>
        </p:nvSpPr>
        <p:spPr bwMode="auto">
          <a:xfrm>
            <a:off x="406400" y="5530850"/>
            <a:ext cx="60325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Wingdings" pitchFamily="2" charset="2"/>
              <a:buChar char="Ø"/>
            </a:pPr>
            <a:r>
              <a:rPr lang="en-US" altLang="en-US" sz="1600" b="1"/>
              <a:t>  </a:t>
            </a:r>
            <a:r>
              <a:rPr lang="en-US" altLang="en-US" sz="1400" b="1">
                <a:solidFill>
                  <a:srgbClr val="0070C0"/>
                </a:solidFill>
              </a:rPr>
              <a:t>Minimizing the errors in the SNO matchups results</a:t>
            </a:r>
          </a:p>
          <a:p>
            <a:r>
              <a:rPr lang="en-US" altLang="en-US" sz="1400" b="1">
                <a:solidFill>
                  <a:srgbClr val="0070C0"/>
                </a:solidFill>
              </a:rPr>
              <a:t>      in optimized inter-calibration coefficients</a:t>
            </a:r>
          </a:p>
          <a:p>
            <a:endParaRPr lang="en-US" altLang="en-US" sz="1400" b="1">
              <a:solidFill>
                <a:srgbClr val="0070C0"/>
              </a:solidFill>
            </a:endParaRPr>
          </a:p>
          <a:p>
            <a:pPr>
              <a:buFont typeface="Wingdings" pitchFamily="2" charset="2"/>
              <a:buChar char="Ø"/>
            </a:pPr>
            <a:r>
              <a:rPr lang="en-US" altLang="en-US" sz="1400" b="1">
                <a:solidFill>
                  <a:srgbClr val="0070C0"/>
                </a:solidFill>
              </a:rPr>
              <a:t> Reference satellites are NOAA -10 for MSU and NOAA-15 for </a:t>
            </a:r>
          </a:p>
          <a:p>
            <a:r>
              <a:rPr lang="en-US" altLang="en-US" sz="1400" b="1">
                <a:solidFill>
                  <a:srgbClr val="0070C0"/>
                </a:solidFill>
              </a:rPr>
              <a:t>    most  AMSU-A channels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09575" y="238125"/>
            <a:ext cx="8229600" cy="914400"/>
          </a:xfrm>
        </p:spPr>
        <p:txBody>
          <a:bodyPr/>
          <a:lstStyle/>
          <a:p>
            <a:r>
              <a:rPr lang="en-US" altLang="en-US" sz="2400" b="1" smtClean="0">
                <a:solidFill>
                  <a:srgbClr val="3399FF"/>
                </a:solidFill>
                <a:latin typeface="Times New Roman" pitchFamily="18" charset="0"/>
                <a:cs typeface="Times New Roman" pitchFamily="18" charset="0"/>
              </a:rPr>
              <a:t>Calibration Coefficients from SNO Approach </a:t>
            </a:r>
          </a:p>
        </p:txBody>
      </p:sp>
      <p:sp>
        <p:nvSpPr>
          <p:cNvPr id="8195" name="Rectangle 3"/>
          <p:cNvSpPr>
            <a:spLocks noGrp="1" noChangeArrowheads="1"/>
          </p:cNvSpPr>
          <p:nvPr>
            <p:ph type="body" sz="half" idx="1"/>
          </p:nvPr>
        </p:nvSpPr>
        <p:spPr>
          <a:xfrm>
            <a:off x="296863" y="1325563"/>
            <a:ext cx="7834312" cy="995362"/>
          </a:xfrm>
        </p:spPr>
        <p:txBody>
          <a:bodyPr/>
          <a:lstStyle/>
          <a:p>
            <a:pPr>
              <a:lnSpc>
                <a:spcPct val="90000"/>
              </a:lnSpc>
              <a:buClr>
                <a:schemeClr val="tx1"/>
              </a:buClr>
              <a:buFont typeface="Wingdings" pitchFamily="2" charset="2"/>
              <a:buChar char="q"/>
            </a:pPr>
            <a:r>
              <a:rPr lang="en-US" altLang="en-US" sz="1800" b="1" smtClean="0">
                <a:sym typeface="Symbol" pitchFamily="18" charset="2"/>
              </a:rPr>
              <a:t>Calibration coefficients are a set of fixed parameters obtained from SNOs (Zou et al. 2006, 2009, Zou and Wang 2011)</a:t>
            </a:r>
          </a:p>
          <a:p>
            <a:pPr>
              <a:lnSpc>
                <a:spcPct val="90000"/>
              </a:lnSpc>
              <a:buClr>
                <a:schemeClr val="tx1"/>
              </a:buClr>
              <a:buFont typeface="Wingdings" pitchFamily="2" charset="2"/>
              <a:buNone/>
            </a:pPr>
            <a:endParaRPr lang="en-US" altLang="en-US" sz="2000" smtClean="0">
              <a:sym typeface="Symbol" pitchFamily="18" charset="2"/>
            </a:endParaRPr>
          </a:p>
        </p:txBody>
      </p:sp>
      <p:sp>
        <p:nvSpPr>
          <p:cNvPr id="2" name="Slide Number Placeholder 6"/>
          <p:cNvSpPr>
            <a:spLocks noGrp="1"/>
          </p:cNvSpPr>
          <p:nvPr>
            <p:ph type="sldNum" sz="quarter" idx="12"/>
          </p:nvPr>
        </p:nvSpPr>
        <p:spPr/>
        <p:txBody>
          <a:bodyPr>
            <a:normAutofit/>
          </a:bodyPr>
          <a:lstStyle/>
          <a:p>
            <a:pPr>
              <a:defRPr/>
            </a:pPr>
            <a:fld id="{9F6993BC-9A4E-4941-A5E6-C0699A3AFBB2}" type="slidenum">
              <a:rPr lang="en-US"/>
              <a:pPr>
                <a:defRPr/>
              </a:pPr>
              <a:t>4</a:t>
            </a:fld>
            <a:endParaRPr lang="en-US"/>
          </a:p>
        </p:txBody>
      </p:sp>
      <p:pic>
        <p:nvPicPr>
          <p:cNvPr id="8197"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041775" y="2576513"/>
            <a:ext cx="3992563" cy="2928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pic>
      <p:sp>
        <p:nvSpPr>
          <p:cNvPr id="8198"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pic>
        <p:nvPicPr>
          <p:cNvPr id="8199"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03213" y="3017838"/>
            <a:ext cx="247650" cy="180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00" name="Rectangle 4"/>
          <p:cNvSpPr>
            <a:spLocks noChangeArrowheads="1"/>
          </p:cNvSpPr>
          <p:nvPr/>
        </p:nvSpPr>
        <p:spPr bwMode="auto">
          <a:xfrm>
            <a:off x="136525" y="2890838"/>
            <a:ext cx="2835275"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ja-JP" sz="1600">
                <a:latin typeface="Times New Roman" pitchFamily="18" charset="0"/>
                <a:ea typeface="MS Mincho" pitchFamily="49" charset="-128"/>
                <a:cs typeface="Times New Roman" pitchFamily="18" charset="0"/>
              </a:rPr>
              <a:t>      : constant offset</a:t>
            </a:r>
          </a:p>
          <a:p>
            <a:r>
              <a:rPr lang="en-US" altLang="ja-JP" sz="1600">
                <a:latin typeface="Times New Roman" pitchFamily="18" charset="0"/>
                <a:ea typeface="MS Mincho" pitchFamily="49" charset="-128"/>
                <a:cs typeface="Times New Roman" pitchFamily="18" charset="0"/>
              </a:rPr>
              <a:t>  </a:t>
            </a:r>
            <a:r>
              <a:rPr lang="en-US" altLang="ja-JP" sz="1600" i="1">
                <a:latin typeface="Symbol" pitchFamily="18" charset="2"/>
                <a:ea typeface="MS Mincho" pitchFamily="49" charset="-128"/>
                <a:cs typeface="Times New Roman" pitchFamily="18" charset="0"/>
              </a:rPr>
              <a:t>k </a:t>
            </a:r>
            <a:r>
              <a:rPr lang="en-US" altLang="ja-JP" sz="1600">
                <a:latin typeface="Times New Roman" pitchFamily="18" charset="0"/>
                <a:ea typeface="MS Mincho" pitchFamily="49" charset="-128"/>
                <a:cs typeface="Times New Roman" pitchFamily="18" charset="0"/>
              </a:rPr>
              <a:t>: rate of changes in the offset</a:t>
            </a:r>
          </a:p>
          <a:p>
            <a:endParaRPr lang="en-US" altLang="ja-JP" sz="1600">
              <a:ea typeface="MS Mincho" pitchFamily="49" charset="-128"/>
              <a:cs typeface="Times New Roman" pitchFamily="18" charset="0"/>
            </a:endParaRPr>
          </a:p>
        </p:txBody>
      </p:sp>
      <p:sp>
        <p:nvSpPr>
          <p:cNvPr id="820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pic>
        <p:nvPicPr>
          <p:cNvPr id="8202" name="Picture 5"/>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06388" y="3597275"/>
            <a:ext cx="152400" cy="180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03" name="Rectangle 7"/>
          <p:cNvSpPr>
            <a:spLocks noChangeArrowheads="1"/>
          </p:cNvSpPr>
          <p:nvPr/>
        </p:nvSpPr>
        <p:spPr bwMode="auto">
          <a:xfrm>
            <a:off x="209550" y="2760663"/>
            <a:ext cx="3108325"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ja-JP" sz="1600">
              <a:latin typeface="Times New Roman" pitchFamily="18" charset="0"/>
              <a:ea typeface="MS Mincho" pitchFamily="49" charset="-128"/>
              <a:cs typeface="Times New Roman" pitchFamily="18" charset="0"/>
            </a:endParaRPr>
          </a:p>
          <a:p>
            <a:endParaRPr lang="en-US" altLang="ja-JP" sz="1600">
              <a:latin typeface="Times New Roman" pitchFamily="18" charset="0"/>
              <a:ea typeface="MS Mincho" pitchFamily="49" charset="-128"/>
              <a:cs typeface="Times New Roman" pitchFamily="18" charset="0"/>
            </a:endParaRPr>
          </a:p>
          <a:p>
            <a:r>
              <a:rPr lang="en-US" altLang="ja-JP" sz="1600">
                <a:latin typeface="Times New Roman" pitchFamily="18" charset="0"/>
                <a:ea typeface="MS Mincho" pitchFamily="49" charset="-128"/>
                <a:cs typeface="Times New Roman" pitchFamily="18" charset="0"/>
              </a:rPr>
              <a:t>    </a:t>
            </a:r>
          </a:p>
          <a:p>
            <a:r>
              <a:rPr lang="en-US" altLang="ja-JP" sz="1600">
                <a:latin typeface="Times New Roman" pitchFamily="18" charset="0"/>
                <a:ea typeface="MS Mincho" pitchFamily="49" charset="-128"/>
                <a:cs typeface="Times New Roman" pitchFamily="18" charset="0"/>
              </a:rPr>
              <a:t>    : constant non-linear coefficient</a:t>
            </a:r>
          </a:p>
          <a:p>
            <a:endParaRPr lang="en-US" altLang="ja-JP" sz="1600">
              <a:latin typeface="Times New Roman" pitchFamily="18" charset="0"/>
              <a:ea typeface="MS Mincho" pitchFamily="49" charset="-128"/>
              <a:cs typeface="Times New Roman" pitchFamily="18" charset="0"/>
            </a:endParaRPr>
          </a:p>
          <a:p>
            <a:r>
              <a:rPr lang="en-US" altLang="ja-JP" sz="1600" i="1">
                <a:latin typeface="Symbol" pitchFamily="18" charset="2"/>
                <a:ea typeface="MS Mincho" pitchFamily="49" charset="-128"/>
                <a:cs typeface="Times New Roman" pitchFamily="18" charset="0"/>
              </a:rPr>
              <a:t>l: </a:t>
            </a:r>
            <a:r>
              <a:rPr lang="en-US" altLang="ja-JP" sz="1600">
                <a:latin typeface="Times New Roman" pitchFamily="18" charset="0"/>
                <a:ea typeface="MS Mincho" pitchFamily="49" charset="-128"/>
                <a:cs typeface="Times New Roman" pitchFamily="18" charset="0"/>
              </a:rPr>
              <a:t> the rate of changes of the </a:t>
            </a:r>
          </a:p>
          <a:p>
            <a:r>
              <a:rPr lang="en-US" altLang="ja-JP" sz="1600">
                <a:latin typeface="Times New Roman" pitchFamily="18" charset="0"/>
                <a:ea typeface="MS Mincho" pitchFamily="49" charset="-128"/>
                <a:cs typeface="Times New Roman" pitchFamily="18" charset="0"/>
              </a:rPr>
              <a:t>     non-linear coefficient </a:t>
            </a:r>
            <a:endParaRPr lang="en-US" altLang="ja-JP" sz="1600">
              <a:ea typeface="MS Mincho" pitchFamily="49" charset="-128"/>
              <a:cs typeface="Times New Roman" pitchFamily="18" charset="0"/>
            </a:endParaRPr>
          </a:p>
        </p:txBody>
      </p:sp>
      <p:sp>
        <p:nvSpPr>
          <p:cNvPr id="8204" name="TextBox 12"/>
          <p:cNvSpPr txBox="1">
            <a:spLocks noChangeArrowheads="1"/>
          </p:cNvSpPr>
          <p:nvPr/>
        </p:nvSpPr>
        <p:spPr bwMode="auto">
          <a:xfrm>
            <a:off x="285750" y="5810250"/>
            <a:ext cx="8532813"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Arial" charset="0"/>
              <a:buChar char="•"/>
            </a:pPr>
            <a:r>
              <a:rPr lang="en-US" altLang="en-US" sz="1400"/>
              <a:t>Inter-calibration coefficients for all other MSU/AMSU temperature sounding channels can be found at</a:t>
            </a:r>
          </a:p>
          <a:p>
            <a:pPr>
              <a:buFont typeface="Wingdings" pitchFamily="2" charset="2"/>
              <a:buChar char="Ø"/>
            </a:pPr>
            <a:r>
              <a:rPr lang="en-US" altLang="en-US" sz="1100">
                <a:hlinkClick r:id="rId6"/>
              </a:rPr>
              <a:t>https://www.star.nesdis.noaa.gov/smcd/emb/mscat/algorithm.php</a:t>
            </a:r>
            <a:endParaRPr lang="en-US" altLang="en-US" sz="1100"/>
          </a:p>
          <a:p>
            <a:pPr>
              <a:buFont typeface="Wingdings" pitchFamily="2" charset="2"/>
              <a:buChar char="Ø"/>
            </a:pPr>
            <a:r>
              <a:rPr lang="en-US" altLang="en-US" sz="1100"/>
              <a:t>https://www1.ncdc.noaa.gov/pub/data/sds/cdr/CDRs/AMSU%20Brightness%20Temperatures/AlgorithmDescription_01B-18_18a.pdf</a:t>
            </a:r>
          </a:p>
        </p:txBody>
      </p:sp>
      <p:sp>
        <p:nvSpPr>
          <p:cNvPr id="8205" name="TextBox 13"/>
          <p:cNvSpPr txBox="1">
            <a:spLocks noChangeArrowheads="1"/>
          </p:cNvSpPr>
          <p:nvPr/>
        </p:nvSpPr>
        <p:spPr bwMode="auto">
          <a:xfrm>
            <a:off x="228600" y="2600325"/>
            <a:ext cx="3417888"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Arial" charset="0"/>
              <a:buChar char="•"/>
            </a:pPr>
            <a:r>
              <a:rPr lang="en-US" altLang="en-US" sz="1400"/>
              <a:t> Inter-calibration coefficients description</a:t>
            </a:r>
          </a:p>
        </p:txBody>
      </p:sp>
      <p:sp>
        <p:nvSpPr>
          <p:cNvPr id="8206" name="TextBox 14"/>
          <p:cNvSpPr txBox="1">
            <a:spLocks noChangeArrowheads="1"/>
          </p:cNvSpPr>
          <p:nvPr/>
        </p:nvSpPr>
        <p:spPr bwMode="auto">
          <a:xfrm>
            <a:off x="4276725" y="2295525"/>
            <a:ext cx="34575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Arial" charset="0"/>
              <a:buChar char="•"/>
            </a:pPr>
            <a:r>
              <a:rPr lang="en-US" altLang="en-US" sz="1400"/>
              <a:t> Example of Inter-calibration coefficients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Slide Number Placeholder 5"/>
          <p:cNvSpPr>
            <a:spLocks noGrp="1"/>
          </p:cNvSpPr>
          <p:nvPr>
            <p:ph type="sldNum" sz="quarter" idx="12"/>
          </p:nvPr>
        </p:nvSpPr>
        <p:spPr/>
        <p:txBody>
          <a:bodyPr/>
          <a:lstStyle/>
          <a:p>
            <a:pPr>
              <a:defRPr/>
            </a:pPr>
            <a:fld id="{93C2A3D1-C99C-465A-BA54-64760DD35839}" type="slidenum">
              <a:rPr lang="en-US"/>
              <a:pPr>
                <a:defRPr/>
              </a:pPr>
              <a:t>5</a:t>
            </a:fld>
            <a:endParaRPr lang="en-US"/>
          </a:p>
        </p:txBody>
      </p:sp>
      <p:sp>
        <p:nvSpPr>
          <p:cNvPr id="1029" name="Rectangle 2"/>
          <p:cNvSpPr>
            <a:spLocks noChangeArrowheads="1"/>
          </p:cNvSpPr>
          <p:nvPr/>
        </p:nvSpPr>
        <p:spPr bwMode="auto">
          <a:xfrm>
            <a:off x="30163" y="28575"/>
            <a:ext cx="9083675" cy="6799263"/>
          </a:xfrm>
          <a:prstGeom prst="rect">
            <a:avLst/>
          </a:prstGeom>
          <a:noFill/>
          <a:ln w="57150" cmpd="tri">
            <a:solidFill>
              <a:srgbClr val="FF99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0" name="Rectangle 3"/>
          <p:cNvSpPr>
            <a:spLocks noChangeArrowheads="1"/>
          </p:cNvSpPr>
          <p:nvPr/>
        </p:nvSpPr>
        <p:spPr bwMode="auto">
          <a:xfrm>
            <a:off x="3300413" y="3214688"/>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1" name="Rectangle 4"/>
          <p:cNvSpPr>
            <a:spLocks noChangeArrowheads="1"/>
          </p:cNvSpPr>
          <p:nvPr/>
        </p:nvSpPr>
        <p:spPr bwMode="auto">
          <a:xfrm>
            <a:off x="3181350" y="3214688"/>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2" name="Rectangle 5"/>
          <p:cNvSpPr>
            <a:spLocks noChangeArrowheads="1"/>
          </p:cNvSpPr>
          <p:nvPr/>
        </p:nvSpPr>
        <p:spPr bwMode="auto">
          <a:xfrm>
            <a:off x="547688" y="327025"/>
            <a:ext cx="8196262"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zh-CN" sz="2400" dirty="0" smtClean="0">
                <a:solidFill>
                  <a:srgbClr val="3399FF"/>
                </a:solidFill>
              </a:rPr>
              <a:t>CM SAF // SSM/I, SSMIS </a:t>
            </a:r>
            <a:endParaRPr lang="en-US" altLang="en-US" sz="2400" dirty="0">
              <a:solidFill>
                <a:srgbClr val="3399FF"/>
              </a:solidFill>
            </a:endParaRPr>
          </a:p>
        </p:txBody>
      </p:sp>
      <p:pic>
        <p:nvPicPr>
          <p:cNvPr id="1064" name="Picture 40" descr="GSICS1000px.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97738" y="0"/>
            <a:ext cx="1846262" cy="655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65" name="TextBox 41"/>
          <p:cNvSpPr txBox="1">
            <a:spLocks noChangeArrowheads="1"/>
          </p:cNvSpPr>
          <p:nvPr/>
        </p:nvSpPr>
        <p:spPr bwMode="auto">
          <a:xfrm>
            <a:off x="295274" y="983874"/>
            <a:ext cx="8686801" cy="5078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GB" b="1" dirty="0" smtClean="0">
                <a:solidFill>
                  <a:srgbClr val="0070C0"/>
                </a:solidFill>
              </a:rPr>
              <a:t>Prerequisites for inter-calibration</a:t>
            </a:r>
          </a:p>
          <a:p>
            <a:endParaRPr lang="en-GB" dirty="0" smtClean="0"/>
          </a:p>
          <a:p>
            <a:pPr marL="285750" indent="-285750">
              <a:buFont typeface="Wingdings" panose="05000000000000000000" pitchFamily="2" charset="2"/>
              <a:buChar char="Ø"/>
            </a:pPr>
            <a:r>
              <a:rPr lang="en-GB" dirty="0" smtClean="0"/>
              <a:t>Inter-calibration coefficients depend on Antenna Pattern Correction (T</a:t>
            </a:r>
            <a:r>
              <a:rPr lang="en-GB" baseline="-25000" dirty="0" smtClean="0"/>
              <a:t>A</a:t>
            </a:r>
            <a:r>
              <a:rPr lang="en-GB" dirty="0" smtClean="0">
                <a:sym typeface="Wingdings" panose="05000000000000000000" pitchFamily="2" charset="2"/>
              </a:rPr>
              <a:t>T</a:t>
            </a:r>
            <a:r>
              <a:rPr lang="en-GB" baseline="-25000" dirty="0" smtClean="0">
                <a:sym typeface="Wingdings" panose="05000000000000000000" pitchFamily="2" charset="2"/>
              </a:rPr>
              <a:t>B</a:t>
            </a:r>
            <a:r>
              <a:rPr lang="en-GB" dirty="0" smtClean="0">
                <a:sym typeface="Wingdings" panose="05000000000000000000" pitchFamily="2" charset="2"/>
              </a:rPr>
              <a:t>)</a:t>
            </a:r>
          </a:p>
          <a:p>
            <a:pPr marL="895350" lvl="1" indent="-352425">
              <a:buFont typeface="Wingdings" panose="05000000000000000000" pitchFamily="2" charset="2"/>
              <a:buChar char="Ø"/>
            </a:pPr>
            <a:r>
              <a:rPr lang="en-GB" dirty="0" smtClean="0">
                <a:sym typeface="Wingdings" panose="05000000000000000000" pitchFamily="2" charset="2"/>
              </a:rPr>
              <a:t>APC procedures and coefficients </a:t>
            </a:r>
            <a:r>
              <a:rPr lang="en-GB" dirty="0" smtClean="0">
                <a:sym typeface="Wingdings"/>
              </a:rPr>
              <a:t>must be provided together with</a:t>
            </a:r>
            <a:br>
              <a:rPr lang="en-GB" dirty="0" smtClean="0">
                <a:sym typeface="Wingdings"/>
              </a:rPr>
            </a:br>
            <a:r>
              <a:rPr lang="en-GB" dirty="0" smtClean="0">
                <a:sym typeface="Wingdings"/>
              </a:rPr>
              <a:t>inter-calibration algorithm and coefficients</a:t>
            </a:r>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r>
              <a:rPr lang="en-GB" dirty="0" smtClean="0"/>
              <a:t>SSMIS F16 and F17 affected by an emissive reflector</a:t>
            </a:r>
          </a:p>
          <a:p>
            <a:pPr marL="895350" lvl="1" indent="-352425">
              <a:buFont typeface="Wingdings" panose="05000000000000000000" pitchFamily="2" charset="2"/>
              <a:buChar char="Ø"/>
            </a:pPr>
            <a:r>
              <a:rPr lang="en-GB" dirty="0" smtClean="0">
                <a:sym typeface="Wingdings" panose="05000000000000000000" pitchFamily="2" charset="2"/>
              </a:rPr>
              <a:t>emissivity and algorithm or offsets must also be provided</a:t>
            </a:r>
          </a:p>
          <a:p>
            <a:pPr marL="285750" indent="-285750">
              <a:buFont typeface="Wingdings" panose="05000000000000000000" pitchFamily="2" charset="2"/>
              <a:buChar char="Ø"/>
            </a:pPr>
            <a:endParaRPr lang="en-GB" dirty="0" smtClean="0"/>
          </a:p>
          <a:p>
            <a:pPr marL="285750" indent="-285750">
              <a:buFont typeface="Wingdings" panose="05000000000000000000" pitchFamily="2" charset="2"/>
              <a:buChar char="Ø"/>
            </a:pPr>
            <a:r>
              <a:rPr lang="en-GB" dirty="0" smtClean="0"/>
              <a:t>SSM/I and SSMIS are affected by sunlight and moonlight intrusions</a:t>
            </a:r>
          </a:p>
          <a:p>
            <a:pPr marL="895350" lvl="1" indent="-352425">
              <a:buFont typeface="Wingdings" panose="05000000000000000000" pitchFamily="2" charset="2"/>
              <a:buChar char="Ø"/>
            </a:pPr>
            <a:r>
              <a:rPr lang="en-GB" dirty="0" smtClean="0"/>
              <a:t>these offsets should also be provided (as lookup table)</a:t>
            </a:r>
          </a:p>
          <a:p>
            <a:pPr marL="895350" lvl="1" indent="-352425">
              <a:buFont typeface="Wingdings" panose="05000000000000000000" pitchFamily="2" charset="2"/>
              <a:buChar char="Ø"/>
            </a:pPr>
            <a:endParaRPr lang="en-GB" dirty="0"/>
          </a:p>
          <a:p>
            <a:pPr marL="266700" indent="-266700">
              <a:buFont typeface="Wingdings" panose="05000000000000000000" pitchFamily="2" charset="2"/>
              <a:buChar char="Ø"/>
            </a:pPr>
            <a:r>
              <a:rPr lang="en-US" altLang="en-US" dirty="0" smtClean="0"/>
              <a:t>How can this extra information be provided for a GSICS product?</a:t>
            </a:r>
          </a:p>
          <a:p>
            <a:pPr marL="895350" lvl="1" indent="-352425">
              <a:buFont typeface="Wingdings" panose="05000000000000000000" pitchFamily="2" charset="2"/>
              <a:buChar char="Ø"/>
            </a:pPr>
            <a:r>
              <a:rPr lang="en-GB" dirty="0" smtClean="0"/>
              <a:t>Additional data layer(s) or algorithms plus coefficients?</a:t>
            </a:r>
          </a:p>
          <a:p>
            <a:pPr marL="895350" lvl="1" indent="-352425">
              <a:buFont typeface="Wingdings" panose="05000000000000000000" pitchFamily="2" charset="2"/>
              <a:buChar char="Ø"/>
            </a:pPr>
            <a:endParaRPr lang="en-GB" altLang="en-US" dirty="0"/>
          </a:p>
          <a:p>
            <a:pPr marL="266700" indent="-266700">
              <a:buFont typeface="Wingdings" panose="05000000000000000000" pitchFamily="2" charset="2"/>
              <a:buChar char="Ø"/>
              <a:tabLst>
                <a:tab pos="542925" algn="l"/>
              </a:tabLst>
            </a:pPr>
            <a:r>
              <a:rPr lang="en-US" altLang="en-US" dirty="0" smtClean="0"/>
              <a:t>Inter-calibration offsets without these corrections are not useful and applying them by the users will be more complicated than just using the FCDR as it is.</a:t>
            </a:r>
          </a:p>
          <a:p>
            <a:pPr>
              <a:buFont typeface="Wingdings" pitchFamily="2" charset="2"/>
              <a:buChar char="Ø"/>
            </a:pPr>
            <a:endParaRPr lang="en-US" altLang="en-US" dirty="0"/>
          </a:p>
        </p:txBody>
      </p:sp>
    </p:spTree>
    <p:extLst>
      <p:ext uri="{BB962C8B-B14F-4D97-AF65-F5344CB8AC3E}">
        <p14:creationId xmlns:p14="http://schemas.microsoft.com/office/powerpoint/2010/main" xmlns="" val="272394969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Slide Number Placeholder 5"/>
          <p:cNvSpPr>
            <a:spLocks noGrp="1"/>
          </p:cNvSpPr>
          <p:nvPr>
            <p:ph type="sldNum" sz="quarter" idx="12"/>
          </p:nvPr>
        </p:nvSpPr>
        <p:spPr/>
        <p:txBody>
          <a:bodyPr/>
          <a:lstStyle/>
          <a:p>
            <a:pPr>
              <a:defRPr/>
            </a:pPr>
            <a:fld id="{93C2A3D1-C99C-465A-BA54-64760DD35839}" type="slidenum">
              <a:rPr lang="en-US"/>
              <a:pPr>
                <a:defRPr/>
              </a:pPr>
              <a:t>6</a:t>
            </a:fld>
            <a:endParaRPr lang="en-US"/>
          </a:p>
        </p:txBody>
      </p:sp>
      <p:sp>
        <p:nvSpPr>
          <p:cNvPr id="1029" name="Rectangle 2"/>
          <p:cNvSpPr>
            <a:spLocks noChangeArrowheads="1"/>
          </p:cNvSpPr>
          <p:nvPr/>
        </p:nvSpPr>
        <p:spPr bwMode="auto">
          <a:xfrm>
            <a:off x="30163" y="28575"/>
            <a:ext cx="9083675" cy="6799263"/>
          </a:xfrm>
          <a:prstGeom prst="rect">
            <a:avLst/>
          </a:prstGeom>
          <a:noFill/>
          <a:ln w="57150" cmpd="tri">
            <a:solidFill>
              <a:srgbClr val="FF99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0" name="Rectangle 3"/>
          <p:cNvSpPr>
            <a:spLocks noChangeArrowheads="1"/>
          </p:cNvSpPr>
          <p:nvPr/>
        </p:nvSpPr>
        <p:spPr bwMode="auto">
          <a:xfrm>
            <a:off x="3300413" y="3214688"/>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1" name="Rectangle 4"/>
          <p:cNvSpPr>
            <a:spLocks noChangeArrowheads="1"/>
          </p:cNvSpPr>
          <p:nvPr/>
        </p:nvSpPr>
        <p:spPr bwMode="auto">
          <a:xfrm>
            <a:off x="3181350" y="3214688"/>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2" name="Rectangle 5"/>
          <p:cNvSpPr>
            <a:spLocks noChangeArrowheads="1"/>
          </p:cNvSpPr>
          <p:nvPr/>
        </p:nvSpPr>
        <p:spPr bwMode="auto">
          <a:xfrm>
            <a:off x="547688" y="327025"/>
            <a:ext cx="8196262"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zh-CN" sz="2400" dirty="0" smtClean="0">
                <a:solidFill>
                  <a:srgbClr val="3399FF"/>
                </a:solidFill>
              </a:rPr>
              <a:t>CM SAF // SSM/I, SSMIS </a:t>
            </a:r>
            <a:endParaRPr lang="en-US" altLang="en-US" sz="2400" dirty="0">
              <a:solidFill>
                <a:srgbClr val="3399FF"/>
              </a:solidFill>
            </a:endParaRPr>
          </a:p>
        </p:txBody>
      </p:sp>
      <p:pic>
        <p:nvPicPr>
          <p:cNvPr id="1064" name="Picture 40" descr="GSICS1000px.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97738" y="0"/>
            <a:ext cx="1846262" cy="655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mc:AlternateContent xmlns:mc="http://schemas.openxmlformats.org/markup-compatibility/2006">
        <mc:Choice xmlns:a14="http://schemas.microsoft.com/office/drawing/2010/main" xmlns="" Requires="a14">
          <p:sp>
            <p:nvSpPr>
              <p:cNvPr id="1065" name="TextBox 41"/>
              <p:cNvSpPr txBox="1">
                <a:spLocks noChangeArrowheads="1"/>
              </p:cNvSpPr>
              <p:nvPr/>
            </p:nvSpPr>
            <p:spPr bwMode="auto">
              <a:xfrm>
                <a:off x="295274" y="898149"/>
                <a:ext cx="8686801" cy="450572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GB" b="1" dirty="0" smtClean="0">
                    <a:solidFill>
                      <a:srgbClr val="0070C0"/>
                    </a:solidFill>
                  </a:rPr>
                  <a:t>Inter-calibration model</a:t>
                </a:r>
                <a:endParaRPr lang="en-GB" dirty="0" smtClean="0"/>
              </a:p>
              <a:p>
                <a:pPr marL="285750" indent="-285750">
                  <a:spcBef>
                    <a:spcPts val="1200"/>
                  </a:spcBef>
                  <a:buFont typeface="Wingdings" panose="05000000000000000000" pitchFamily="2" charset="2"/>
                  <a:buChar char="Ø"/>
                </a:pPr>
                <a:r>
                  <a:rPr lang="en-GB" dirty="0" smtClean="0"/>
                  <a:t>Reference instrument SSM/I onboard DMSP-F11</a:t>
                </a:r>
              </a:p>
              <a:p>
                <a:pPr marL="285750" indent="-285750">
                  <a:spcBef>
                    <a:spcPts val="1200"/>
                  </a:spcBef>
                  <a:buFont typeface="Wingdings" panose="05000000000000000000" pitchFamily="2" charset="2"/>
                  <a:buChar char="Ø"/>
                </a:pPr>
                <a:r>
                  <a:rPr lang="en-GB" dirty="0" smtClean="0"/>
                  <a:t>Using the Earth as vicarious inter-calibration target for scene-dependent</a:t>
                </a:r>
                <a:br>
                  <a:rPr lang="en-GB" dirty="0" smtClean="0"/>
                </a:br>
                <a:r>
                  <a:rPr lang="en-GB" dirty="0" smtClean="0"/>
                  <a:t>inter-calibration</a:t>
                </a:r>
                <a:endParaRPr lang="en-GB" dirty="0"/>
              </a:p>
              <a:p>
                <a:pPr marL="285750" indent="-285750">
                  <a:spcBef>
                    <a:spcPts val="1200"/>
                  </a:spcBef>
                  <a:buFont typeface="Wingdings" panose="05000000000000000000" pitchFamily="2" charset="2"/>
                  <a:buChar char="Ø"/>
                </a:pPr>
                <a:r>
                  <a:rPr lang="en-GB" dirty="0" smtClean="0"/>
                  <a:t>Ocean as cold end target</a:t>
                </a:r>
              </a:p>
              <a:p>
                <a:pPr marL="285750" indent="-285750">
                  <a:spcBef>
                    <a:spcPts val="1200"/>
                  </a:spcBef>
                  <a:buFont typeface="Wingdings" panose="05000000000000000000" pitchFamily="2" charset="2"/>
                  <a:buChar char="Ø"/>
                </a:pPr>
                <a:r>
                  <a:rPr lang="en-GB" dirty="0" smtClean="0"/>
                  <a:t>Land as warm end target, but restricted to depolarised scenes as </a:t>
                </a:r>
                <a:r>
                  <a:rPr lang="en-GB" dirty="0"/>
                  <a:t>double </a:t>
                </a:r>
                <a:r>
                  <a:rPr lang="en-GB" dirty="0" smtClean="0"/>
                  <a:t>differences</a:t>
                </a:r>
                <a14:m>
                  <m:oMath xmlns:m="http://schemas.openxmlformats.org/officeDocument/2006/math">
                    <m:r>
                      <a:rPr lang="de-DE" b="0" i="0" smtClean="0">
                        <a:latin typeface="Cambria Math"/>
                        <a:ea typeface="Cambria Math"/>
                      </a:rPr>
                      <m:t> </m:t>
                    </m:r>
                    <m:sSub>
                      <m:sSubPr>
                        <m:ctrlPr>
                          <a:rPr lang="de-DE" b="0" i="1" smtClean="0">
                            <a:latin typeface="Cambria Math"/>
                            <a:ea typeface="Cambria Math"/>
                          </a:rPr>
                        </m:ctrlPr>
                      </m:sSubPr>
                      <m:e>
                        <m:r>
                          <a:rPr lang="en-GB" i="1" smtClean="0">
                            <a:latin typeface="Cambria Math"/>
                            <a:ea typeface="Cambria Math"/>
                          </a:rPr>
                          <m:t>∆</m:t>
                        </m:r>
                      </m:e>
                      <m:sub>
                        <m:r>
                          <a:rPr lang="de-DE" b="0" i="1" smtClean="0">
                            <a:latin typeface="Cambria Math"/>
                            <a:ea typeface="Cambria Math"/>
                          </a:rPr>
                          <m:t>𝑣</m:t>
                        </m:r>
                        <m:r>
                          <a:rPr lang="de-DE" b="0" i="1" smtClean="0">
                            <a:latin typeface="Cambria Math"/>
                            <a:ea typeface="Cambria Math"/>
                          </a:rPr>
                          <m:t>,</m:t>
                        </m:r>
                        <m:r>
                          <a:rPr lang="de-DE" b="0" i="1" smtClean="0">
                            <a:latin typeface="Cambria Math"/>
                            <a:ea typeface="Cambria Math"/>
                          </a:rPr>
                          <m:t>h</m:t>
                        </m:r>
                      </m:sub>
                    </m:sSub>
                    <m:r>
                      <a:rPr lang="de-DE" b="0" i="1" smtClean="0">
                        <a:latin typeface="Cambria Math"/>
                        <a:ea typeface="Cambria Math"/>
                      </a:rPr>
                      <m:t>=</m:t>
                    </m:r>
                    <m:d>
                      <m:dPr>
                        <m:ctrlPr>
                          <a:rPr lang="de-DE" b="0" i="1" smtClean="0">
                            <a:latin typeface="Cambria Math"/>
                            <a:ea typeface="Cambria Math"/>
                          </a:rPr>
                        </m:ctrlPr>
                      </m:dPr>
                      <m:e>
                        <m:sSub>
                          <m:sSubPr>
                            <m:ctrlPr>
                              <a:rPr lang="de-DE" b="0" i="1" smtClean="0">
                                <a:latin typeface="Cambria Math"/>
                                <a:ea typeface="Cambria Math"/>
                              </a:rPr>
                            </m:ctrlPr>
                          </m:sSubPr>
                          <m:e>
                            <m:r>
                              <a:rPr lang="de-DE" b="0" i="1" smtClean="0">
                                <a:latin typeface="Cambria Math"/>
                                <a:ea typeface="Cambria Math"/>
                              </a:rPr>
                              <m:t>𝑇</m:t>
                            </m:r>
                          </m:e>
                          <m:sub>
                            <m:r>
                              <a:rPr lang="de-DE" b="0" i="1" smtClean="0">
                                <a:latin typeface="Cambria Math"/>
                                <a:ea typeface="Cambria Math"/>
                              </a:rPr>
                              <m:t>𝑣</m:t>
                            </m:r>
                            <m:r>
                              <a:rPr lang="de-DE" b="0" i="1" smtClean="0">
                                <a:latin typeface="Cambria Math"/>
                                <a:ea typeface="Cambria Math"/>
                              </a:rPr>
                              <m:t>1</m:t>
                            </m:r>
                          </m:sub>
                        </m:sSub>
                        <m:r>
                          <a:rPr lang="de-DE" b="0" i="1" smtClean="0">
                            <a:latin typeface="Cambria Math"/>
                            <a:ea typeface="Cambria Math"/>
                          </a:rPr>
                          <m:t>−</m:t>
                        </m:r>
                        <m:sSub>
                          <m:sSubPr>
                            <m:ctrlPr>
                              <a:rPr lang="de-DE" b="0" i="1" smtClean="0">
                                <a:latin typeface="Cambria Math"/>
                                <a:ea typeface="Cambria Math"/>
                              </a:rPr>
                            </m:ctrlPr>
                          </m:sSubPr>
                          <m:e>
                            <m:r>
                              <a:rPr lang="de-DE" b="0" i="1" smtClean="0">
                                <a:latin typeface="Cambria Math"/>
                                <a:ea typeface="Cambria Math"/>
                              </a:rPr>
                              <m:t>𝑇</m:t>
                            </m:r>
                          </m:e>
                          <m:sub>
                            <m:r>
                              <a:rPr lang="de-DE" b="0" i="1" smtClean="0">
                                <a:latin typeface="Cambria Math"/>
                                <a:ea typeface="Cambria Math"/>
                              </a:rPr>
                              <m:t>𝑣</m:t>
                            </m:r>
                            <m:r>
                              <a:rPr lang="de-DE" b="0" i="1" smtClean="0">
                                <a:latin typeface="Cambria Math"/>
                                <a:ea typeface="Cambria Math"/>
                              </a:rPr>
                              <m:t>2</m:t>
                            </m:r>
                          </m:sub>
                        </m:sSub>
                      </m:e>
                    </m:d>
                    <m:r>
                      <a:rPr lang="de-DE" b="0" i="1" smtClean="0">
                        <a:latin typeface="Cambria Math"/>
                        <a:ea typeface="Cambria Math"/>
                      </a:rPr>
                      <m:t>−</m:t>
                    </m:r>
                    <m:d>
                      <m:dPr>
                        <m:ctrlPr>
                          <a:rPr lang="de-DE" b="0" i="1" smtClean="0">
                            <a:latin typeface="Cambria Math"/>
                            <a:ea typeface="Cambria Math"/>
                          </a:rPr>
                        </m:ctrlPr>
                      </m:dPr>
                      <m:e>
                        <m:sSub>
                          <m:sSubPr>
                            <m:ctrlPr>
                              <a:rPr lang="de-DE" b="0" i="1" smtClean="0">
                                <a:latin typeface="Cambria Math"/>
                                <a:ea typeface="Cambria Math"/>
                              </a:rPr>
                            </m:ctrlPr>
                          </m:sSubPr>
                          <m:e>
                            <m:r>
                              <a:rPr lang="de-DE" b="0" i="1" smtClean="0">
                                <a:latin typeface="Cambria Math"/>
                                <a:ea typeface="Cambria Math"/>
                              </a:rPr>
                              <m:t>𝑇</m:t>
                            </m:r>
                          </m:e>
                          <m:sub>
                            <m:r>
                              <a:rPr lang="de-DE" b="0" i="1" smtClean="0">
                                <a:latin typeface="Cambria Math"/>
                                <a:ea typeface="Cambria Math"/>
                              </a:rPr>
                              <m:t>h</m:t>
                            </m:r>
                            <m:r>
                              <a:rPr lang="de-DE" b="0" i="1" smtClean="0">
                                <a:latin typeface="Cambria Math"/>
                                <a:ea typeface="Cambria Math"/>
                              </a:rPr>
                              <m:t>1</m:t>
                            </m:r>
                          </m:sub>
                        </m:sSub>
                        <m:r>
                          <a:rPr lang="de-DE" b="0" i="1" smtClean="0">
                            <a:latin typeface="Cambria Math"/>
                            <a:ea typeface="Cambria Math"/>
                          </a:rPr>
                          <m:t>−</m:t>
                        </m:r>
                        <m:sSub>
                          <m:sSubPr>
                            <m:ctrlPr>
                              <a:rPr lang="de-DE" b="0" i="1" smtClean="0">
                                <a:latin typeface="Cambria Math"/>
                                <a:ea typeface="Cambria Math"/>
                              </a:rPr>
                            </m:ctrlPr>
                          </m:sSubPr>
                          <m:e>
                            <m:r>
                              <a:rPr lang="de-DE" b="0" i="1" smtClean="0">
                                <a:latin typeface="Cambria Math"/>
                                <a:ea typeface="Cambria Math"/>
                              </a:rPr>
                              <m:t>𝑇</m:t>
                            </m:r>
                          </m:e>
                          <m:sub>
                            <m:r>
                              <a:rPr lang="de-DE" b="0" i="1" smtClean="0">
                                <a:latin typeface="Cambria Math"/>
                                <a:ea typeface="Cambria Math"/>
                              </a:rPr>
                              <m:t>h</m:t>
                            </m:r>
                            <m:r>
                              <a:rPr lang="de-DE" b="0" i="1" smtClean="0">
                                <a:latin typeface="Cambria Math"/>
                                <a:ea typeface="Cambria Math"/>
                              </a:rPr>
                              <m:t>2</m:t>
                            </m:r>
                          </m:sub>
                        </m:sSub>
                      </m:e>
                    </m:d>
                  </m:oMath>
                </a14:m>
                <a:r>
                  <a:rPr lang="en-GB" dirty="0" smtClean="0"/>
                  <a:t> to remove diurnal cycle variations</a:t>
                </a:r>
              </a:p>
              <a:p>
                <a:pPr marL="285750" indent="-285750">
                  <a:spcBef>
                    <a:spcPts val="1200"/>
                  </a:spcBef>
                  <a:buFont typeface="Wingdings" panose="05000000000000000000" pitchFamily="2" charset="2"/>
                  <a:buChar char="Ø"/>
                </a:pPr>
                <a:r>
                  <a:rPr lang="en-GB" dirty="0" smtClean="0"/>
                  <a:t>Limited simultaneous overpasses</a:t>
                </a:r>
                <a:br>
                  <a:rPr lang="en-GB" dirty="0" smtClean="0"/>
                </a:br>
                <a:r>
                  <a:rPr lang="en-GB" dirty="0" smtClean="0">
                    <a:sym typeface="Wingdings" panose="05000000000000000000" pitchFamily="2" charset="2"/>
                  </a:rPr>
                  <a:t> use monthly gridded TBs to derive inter-calibration coefficients</a:t>
                </a:r>
              </a:p>
              <a:p>
                <a:pPr marL="285750" indent="-285750">
                  <a:spcBef>
                    <a:spcPts val="1200"/>
                  </a:spcBef>
                  <a:buFont typeface="Wingdings" panose="05000000000000000000" pitchFamily="2" charset="2"/>
                  <a:buChar char="Ø"/>
                </a:pPr>
                <a:r>
                  <a:rPr lang="en-GB" dirty="0" smtClean="0"/>
                  <a:t>Inter-calibration Model includes non-linearity calibration coefficient </a:t>
                </a:r>
                <a:r>
                  <a:rPr lang="en-GB" i="1" dirty="0" smtClean="0"/>
                  <a:t>d</a:t>
                </a:r>
                <a:r>
                  <a:rPr lang="en-GB" dirty="0" smtClean="0"/>
                  <a:t>,</a:t>
                </a:r>
                <a:br>
                  <a:rPr lang="en-GB" dirty="0" smtClean="0"/>
                </a:br>
                <a:r>
                  <a:rPr lang="en-GB" dirty="0" smtClean="0"/>
                  <a:t>scene dependent scale factor </a:t>
                </a:r>
                <a:r>
                  <a:rPr lang="en-GB" i="1" dirty="0" smtClean="0"/>
                  <a:t>a</a:t>
                </a:r>
                <a:r>
                  <a:rPr lang="en-GB" dirty="0" smtClean="0"/>
                  <a:t>, offset </a:t>
                </a:r>
                <a:r>
                  <a:rPr lang="en-GB" i="1" dirty="0" smtClean="0"/>
                  <a:t>b</a:t>
                </a:r>
                <a:r>
                  <a:rPr lang="en-GB" dirty="0" smtClean="0"/>
                  <a:t>, and cross-polarization factor </a:t>
                </a:r>
                <a:r>
                  <a:rPr lang="en-GB" i="1" dirty="0" smtClean="0"/>
                  <a:t>c</a:t>
                </a:r>
              </a:p>
              <a:p>
                <a:pPr marL="285750" indent="-285750">
                  <a:spcBef>
                    <a:spcPts val="1200"/>
                  </a:spcBef>
                  <a:buFont typeface="Wingdings" panose="05000000000000000000" pitchFamily="2" charset="2"/>
                  <a:buChar char="Ø"/>
                </a:pPr>
                <a:r>
                  <a:rPr lang="en-GB" dirty="0" smtClean="0"/>
                  <a:t>Coefficients applied in a 2-step process:</a:t>
                </a:r>
              </a:p>
            </p:txBody>
          </p:sp>
        </mc:Choice>
        <mc:Fallback>
          <p:sp>
            <p:nvSpPr>
              <p:cNvPr id="1065" name="TextBox 41"/>
              <p:cNvSpPr txBox="1">
                <a:spLocks noRot="1" noChangeAspect="1" noMove="1" noResize="1" noEditPoints="1" noAdjustHandles="1" noChangeArrowheads="1" noChangeShapeType="1" noTextEdit="1"/>
              </p:cNvSpPr>
              <p:nvPr/>
            </p:nvSpPr>
            <p:spPr bwMode="auto">
              <a:xfrm>
                <a:off x="295274" y="898149"/>
                <a:ext cx="8686801" cy="4505721"/>
              </a:xfrm>
              <a:prstGeom prst="rect">
                <a:avLst/>
              </a:prstGeom>
              <a:blipFill rotWithShape="1">
                <a:blip r:embed="rId4" cstate="print"/>
                <a:stretch>
                  <a:fillRect l="-561" t="-677" b="-1218"/>
                </a:stretch>
              </a:blip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a:noFill/>
                  </a:rPr>
                  <a:t> </a:t>
                </a:r>
              </a:p>
            </p:txBody>
          </p:sp>
        </mc:Fallback>
      </mc:AlternateContent>
      <mc:AlternateContent xmlns:mc="http://schemas.openxmlformats.org/markup-compatibility/2006">
        <mc:Choice xmlns:a14="http://schemas.microsoft.com/office/drawing/2010/main" xmlns="" Requires="a14">
          <p:sp>
            <p:nvSpPr>
              <p:cNvPr id="2" name="Rechteck 1"/>
              <p:cNvSpPr/>
              <p:nvPr/>
            </p:nvSpPr>
            <p:spPr>
              <a:xfrm>
                <a:off x="721176" y="5431019"/>
                <a:ext cx="3722686" cy="96436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de-DE" b="0" i="1" smtClean="0">
                              <a:latin typeface="Cambria Math"/>
                            </a:rPr>
                          </m:ctrlPr>
                        </m:sSubSupPr>
                        <m:e>
                          <m:r>
                            <a:rPr lang="de-DE" b="0" i="1" smtClean="0">
                              <a:latin typeface="Cambria Math"/>
                            </a:rPr>
                            <m:t>𝑇</m:t>
                          </m:r>
                        </m:e>
                        <m:sub>
                          <m:r>
                            <a:rPr lang="de-DE" b="0" i="1" smtClean="0">
                              <a:latin typeface="Cambria Math"/>
                            </a:rPr>
                            <m:t>𝐴</m:t>
                          </m:r>
                        </m:sub>
                        <m:sup>
                          <m:r>
                            <a:rPr lang="de-DE" b="0" i="1" smtClean="0">
                              <a:latin typeface="Cambria Math"/>
                            </a:rPr>
                            <m:t>′</m:t>
                          </m:r>
                        </m:sup>
                      </m:sSubSup>
                      <m:r>
                        <m:rPr>
                          <m:aln/>
                        </m:rPr>
                        <a:rPr lang="de-DE" b="0" i="1" smtClean="0">
                          <a:latin typeface="Cambria Math"/>
                        </a:rPr>
                        <m:t>=</m:t>
                      </m:r>
                      <m:sSub>
                        <m:sSubPr>
                          <m:ctrlPr>
                            <a:rPr lang="de-DE" b="0" i="1" smtClean="0">
                              <a:latin typeface="Cambria Math"/>
                            </a:rPr>
                          </m:ctrlPr>
                        </m:sSubPr>
                        <m:e>
                          <m:r>
                            <a:rPr lang="de-DE" b="0" i="1" smtClean="0">
                              <a:latin typeface="Cambria Math"/>
                            </a:rPr>
                            <m:t>𝑇</m:t>
                          </m:r>
                        </m:e>
                        <m:sub>
                          <m:r>
                            <a:rPr lang="de-DE" b="0" i="1" smtClean="0">
                              <a:latin typeface="Cambria Math"/>
                            </a:rPr>
                            <m:t>𝐴</m:t>
                          </m:r>
                        </m:sub>
                      </m:sSub>
                      <m:r>
                        <a:rPr lang="de-DE" b="0" i="1" smtClean="0">
                          <a:latin typeface="Cambria Math"/>
                        </a:rPr>
                        <m:t>+</m:t>
                      </m:r>
                      <m:r>
                        <a:rPr lang="de-DE" b="0" i="1" smtClean="0">
                          <a:latin typeface="Cambria Math"/>
                        </a:rPr>
                        <m:t>𝑑</m:t>
                      </m:r>
                      <m:r>
                        <a:rPr lang="de-DE" b="0" i="1" smtClean="0">
                          <a:latin typeface="Cambria Math"/>
                          <a:ea typeface="Cambria Math"/>
                        </a:rPr>
                        <m:t>∙</m:t>
                      </m:r>
                      <m:d>
                        <m:dPr>
                          <m:ctrlPr>
                            <a:rPr lang="de-DE" b="0" i="1" smtClean="0">
                              <a:latin typeface="Cambria Math"/>
                              <a:ea typeface="Cambria Math"/>
                            </a:rPr>
                          </m:ctrlPr>
                        </m:dPr>
                        <m:e>
                          <m:sSub>
                            <m:sSubPr>
                              <m:ctrlPr>
                                <a:rPr lang="de-DE" b="0" i="1" smtClean="0">
                                  <a:latin typeface="Cambria Math"/>
                                </a:rPr>
                              </m:ctrlPr>
                            </m:sSubPr>
                            <m:e>
                              <m:r>
                                <a:rPr lang="de-DE" b="0" i="1" smtClean="0">
                                  <a:latin typeface="Cambria Math"/>
                                </a:rPr>
                                <m:t>𝑇</m:t>
                              </m:r>
                            </m:e>
                            <m:sub>
                              <m:r>
                                <a:rPr lang="de-DE" b="0" i="1" smtClean="0">
                                  <a:latin typeface="Cambria Math"/>
                                </a:rPr>
                                <m:t>𝐴</m:t>
                              </m:r>
                            </m:sub>
                          </m:sSub>
                          <m:r>
                            <a:rPr lang="de-DE" b="0" i="1" smtClean="0">
                              <a:latin typeface="Cambria Math"/>
                            </a:rPr>
                            <m:t>−</m:t>
                          </m:r>
                          <m:sSup>
                            <m:sSupPr>
                              <m:ctrlPr>
                                <a:rPr lang="de-DE" b="0" i="1" smtClean="0">
                                  <a:latin typeface="Cambria Math"/>
                                </a:rPr>
                              </m:ctrlPr>
                            </m:sSupPr>
                            <m:e>
                              <m:r>
                                <a:rPr lang="de-DE" b="0" i="1" smtClean="0">
                                  <a:latin typeface="Cambria Math"/>
                                </a:rPr>
                                <m:t>𝑇</m:t>
                              </m:r>
                            </m:e>
                            <m:sup>
                              <m:r>
                                <a:rPr lang="de-DE" b="0" i="1" smtClean="0">
                                  <a:latin typeface="Cambria Math"/>
                                </a:rPr>
                                <m:t>𝐻</m:t>
                              </m:r>
                            </m:sup>
                          </m:sSup>
                        </m:e>
                      </m:d>
                      <m:r>
                        <a:rPr lang="de-DE" b="0" i="1" smtClean="0">
                          <a:latin typeface="Cambria Math"/>
                          <a:ea typeface="Cambria Math"/>
                        </a:rPr>
                        <m:t>∙</m:t>
                      </m:r>
                      <m:d>
                        <m:dPr>
                          <m:ctrlPr>
                            <a:rPr lang="de-DE" b="0" i="1" smtClean="0">
                              <a:latin typeface="Cambria Math"/>
                              <a:ea typeface="Cambria Math"/>
                            </a:rPr>
                          </m:ctrlPr>
                        </m:dPr>
                        <m:e>
                          <m:sSub>
                            <m:sSubPr>
                              <m:ctrlPr>
                                <a:rPr lang="de-DE" b="0" i="1" smtClean="0">
                                  <a:latin typeface="Cambria Math"/>
                                </a:rPr>
                              </m:ctrlPr>
                            </m:sSubPr>
                            <m:e>
                              <m:r>
                                <a:rPr lang="de-DE" b="0" i="1" smtClean="0">
                                  <a:latin typeface="Cambria Math"/>
                                </a:rPr>
                                <m:t>𝑇</m:t>
                              </m:r>
                            </m:e>
                            <m:sub>
                              <m:r>
                                <a:rPr lang="de-DE" b="0" i="1" smtClean="0">
                                  <a:latin typeface="Cambria Math"/>
                                </a:rPr>
                                <m:t>𝐴</m:t>
                              </m:r>
                            </m:sub>
                          </m:sSub>
                          <m:r>
                            <a:rPr lang="de-DE" b="0" i="1" smtClean="0">
                              <a:latin typeface="Cambria Math"/>
                            </a:rPr>
                            <m:t>−</m:t>
                          </m:r>
                          <m:sSup>
                            <m:sSupPr>
                              <m:ctrlPr>
                                <a:rPr lang="de-DE" b="0" i="1" smtClean="0">
                                  <a:latin typeface="Cambria Math"/>
                                </a:rPr>
                              </m:ctrlPr>
                            </m:sSupPr>
                            <m:e>
                              <m:r>
                                <a:rPr lang="de-DE" b="0" i="1" smtClean="0">
                                  <a:latin typeface="Cambria Math"/>
                                </a:rPr>
                                <m:t>𝑇</m:t>
                              </m:r>
                            </m:e>
                            <m:sup>
                              <m:r>
                                <a:rPr lang="de-DE" b="0" i="1" smtClean="0">
                                  <a:latin typeface="Cambria Math"/>
                                </a:rPr>
                                <m:t>𝐶</m:t>
                              </m:r>
                            </m:sup>
                          </m:sSup>
                        </m:e>
                      </m:d>
                    </m:oMath>
                    <m:oMath xmlns:m="http://schemas.openxmlformats.org/officeDocument/2006/math">
                      <m:sSubSup>
                        <m:sSubSupPr>
                          <m:ctrlPr>
                            <a:rPr lang="de-DE" b="0" i="1" smtClean="0">
                              <a:latin typeface="Cambria Math"/>
                            </a:rPr>
                          </m:ctrlPr>
                        </m:sSubSupPr>
                        <m:e>
                          <m:r>
                            <a:rPr lang="de-DE" b="0" i="1" smtClean="0">
                              <a:latin typeface="Cambria Math"/>
                            </a:rPr>
                            <m:t>𝑇</m:t>
                          </m:r>
                        </m:e>
                        <m:sub>
                          <m:r>
                            <a:rPr lang="de-DE" b="0" i="1" smtClean="0">
                              <a:latin typeface="Cambria Math"/>
                            </a:rPr>
                            <m:t>𝐴</m:t>
                          </m:r>
                        </m:sub>
                        <m:sup>
                          <m:r>
                            <a:rPr lang="de-DE" b="0" i="1" smtClean="0">
                              <a:latin typeface="Cambria Math"/>
                            </a:rPr>
                            <m:t>′</m:t>
                          </m:r>
                        </m:sup>
                      </m:sSubSup>
                      <m:r>
                        <m:rPr>
                          <m:aln/>
                        </m:rPr>
                        <a:rPr lang="de-DE" i="1" smtClean="0">
                          <a:latin typeface="Cambria Math"/>
                          <a:ea typeface="Cambria Math"/>
                        </a:rPr>
                        <m:t>→</m:t>
                      </m:r>
                      <m:sSubSup>
                        <m:sSubSupPr>
                          <m:ctrlPr>
                            <a:rPr lang="de-DE" b="0" i="1" smtClean="0">
                              <a:latin typeface="Cambria Math"/>
                              <a:ea typeface="Cambria Math"/>
                            </a:rPr>
                          </m:ctrlPr>
                        </m:sSubSupPr>
                        <m:e>
                          <m:r>
                            <a:rPr lang="de-DE" b="0" i="1" smtClean="0">
                              <a:latin typeface="Cambria Math"/>
                            </a:rPr>
                            <m:t>𝑇</m:t>
                          </m:r>
                        </m:e>
                        <m:sub>
                          <m:r>
                            <a:rPr lang="de-DE" b="0" i="1" smtClean="0">
                              <a:latin typeface="Cambria Math"/>
                            </a:rPr>
                            <m:t>𝐵</m:t>
                          </m:r>
                        </m:sub>
                        <m:sup>
                          <m:r>
                            <a:rPr lang="de-DE" b="0" i="1" smtClean="0">
                              <a:latin typeface="Cambria Math"/>
                            </a:rPr>
                            <m:t>′</m:t>
                          </m:r>
                        </m:sup>
                      </m:sSubSup>
                    </m:oMath>
                    <m:oMath xmlns:m="http://schemas.openxmlformats.org/officeDocument/2006/math">
                      <m:sSubSup>
                        <m:sSubSupPr>
                          <m:ctrlPr>
                            <a:rPr lang="de-DE" b="0" i="1" smtClean="0">
                              <a:latin typeface="Cambria Math"/>
                            </a:rPr>
                          </m:ctrlPr>
                        </m:sSubSupPr>
                        <m:e>
                          <m:r>
                            <a:rPr lang="de-DE" b="0" i="1" smtClean="0">
                              <a:latin typeface="Cambria Math"/>
                            </a:rPr>
                            <m:t>𝑇</m:t>
                          </m:r>
                        </m:e>
                        <m:sub>
                          <m:r>
                            <a:rPr lang="de-DE" b="0" i="1" smtClean="0">
                              <a:latin typeface="Cambria Math"/>
                            </a:rPr>
                            <m:t>𝐵</m:t>
                          </m:r>
                        </m:sub>
                        <m:sup>
                          <m:r>
                            <a:rPr lang="de-DE" b="0" i="1" smtClean="0">
                              <a:latin typeface="Cambria Math"/>
                            </a:rPr>
                            <m:t>′′</m:t>
                          </m:r>
                        </m:sup>
                      </m:sSubSup>
                      <m:r>
                        <m:rPr>
                          <m:aln/>
                        </m:rPr>
                        <a:rPr lang="de-DE" b="0" i="1" smtClean="0">
                          <a:latin typeface="Cambria Math"/>
                        </a:rPr>
                        <m:t>=</m:t>
                      </m:r>
                      <m:r>
                        <a:rPr lang="de-DE" b="0" i="1" smtClean="0">
                          <a:latin typeface="Cambria Math"/>
                        </a:rPr>
                        <m:t>𝑎</m:t>
                      </m:r>
                      <m:r>
                        <a:rPr lang="de-DE" b="0" i="1" smtClean="0">
                          <a:latin typeface="Cambria Math"/>
                          <a:ea typeface="Cambria Math"/>
                        </a:rPr>
                        <m:t>∙</m:t>
                      </m:r>
                      <m:sSubSup>
                        <m:sSubSupPr>
                          <m:ctrlPr>
                            <a:rPr lang="de-DE" b="0" i="1" smtClean="0">
                              <a:latin typeface="Cambria Math"/>
                            </a:rPr>
                          </m:ctrlPr>
                        </m:sSubSupPr>
                        <m:e>
                          <m:r>
                            <a:rPr lang="de-DE" b="0" i="1" smtClean="0">
                              <a:latin typeface="Cambria Math"/>
                            </a:rPr>
                            <m:t>𝑇</m:t>
                          </m:r>
                        </m:e>
                        <m:sub>
                          <m:r>
                            <a:rPr lang="de-DE" b="0" i="1" smtClean="0">
                              <a:latin typeface="Cambria Math"/>
                            </a:rPr>
                            <m:t>𝐵</m:t>
                          </m:r>
                        </m:sub>
                        <m:sup>
                          <m:r>
                            <a:rPr lang="de-DE" b="0" i="1" smtClean="0">
                              <a:latin typeface="Cambria Math"/>
                            </a:rPr>
                            <m:t>′</m:t>
                          </m:r>
                        </m:sup>
                      </m:sSubSup>
                      <m:r>
                        <a:rPr lang="de-DE" b="0" i="1" smtClean="0">
                          <a:latin typeface="Cambria Math"/>
                        </a:rPr>
                        <m:t>+</m:t>
                      </m:r>
                      <m:r>
                        <a:rPr lang="de-DE" b="0" i="1" smtClean="0">
                          <a:latin typeface="Cambria Math"/>
                        </a:rPr>
                        <m:t>𝑏</m:t>
                      </m:r>
                      <m:r>
                        <a:rPr lang="de-DE" b="0" i="1" smtClean="0">
                          <a:latin typeface="Cambria Math"/>
                        </a:rPr>
                        <m:t>+</m:t>
                      </m:r>
                      <m:r>
                        <a:rPr lang="de-DE" b="0" i="1" smtClean="0">
                          <a:latin typeface="Cambria Math"/>
                        </a:rPr>
                        <m:t>𝑐</m:t>
                      </m:r>
                      <m:r>
                        <a:rPr lang="de-DE" b="0" i="1" smtClean="0">
                          <a:latin typeface="Cambria Math"/>
                          <a:ea typeface="Cambria Math"/>
                        </a:rPr>
                        <m:t>∙</m:t>
                      </m:r>
                      <m:d>
                        <m:dPr>
                          <m:ctrlPr>
                            <a:rPr lang="de-DE" b="0" i="1" smtClean="0">
                              <a:latin typeface="Cambria Math"/>
                              <a:ea typeface="Cambria Math"/>
                            </a:rPr>
                          </m:ctrlPr>
                        </m:dPr>
                        <m:e>
                          <m:sSubSup>
                            <m:sSubSupPr>
                              <m:ctrlPr>
                                <a:rPr lang="de-DE" b="0" i="1" smtClean="0">
                                  <a:latin typeface="Cambria Math"/>
                                  <a:ea typeface="Cambria Math"/>
                                </a:rPr>
                              </m:ctrlPr>
                            </m:sSubSupPr>
                            <m:e>
                              <m:r>
                                <a:rPr lang="de-DE" b="0" i="1" smtClean="0">
                                  <a:latin typeface="Cambria Math"/>
                                  <a:ea typeface="Cambria Math"/>
                                </a:rPr>
                                <m:t>𝑇</m:t>
                              </m:r>
                            </m:e>
                            <m:sub>
                              <m:r>
                                <a:rPr lang="de-DE" b="0" i="1" smtClean="0">
                                  <a:latin typeface="Cambria Math"/>
                                  <a:ea typeface="Cambria Math"/>
                                </a:rPr>
                                <m:t>𝐵</m:t>
                              </m:r>
                              <m:r>
                                <a:rPr lang="de-DE" b="0" i="1" smtClean="0">
                                  <a:latin typeface="Cambria Math"/>
                                  <a:ea typeface="Cambria Math"/>
                                </a:rPr>
                                <m:t>,</m:t>
                              </m:r>
                              <m:r>
                                <a:rPr lang="de-DE" b="0" i="1" smtClean="0">
                                  <a:latin typeface="Cambria Math"/>
                                  <a:ea typeface="Cambria Math"/>
                                </a:rPr>
                                <m:t>𝑣</m:t>
                              </m:r>
                            </m:sub>
                            <m:sup>
                              <m:r>
                                <a:rPr lang="de-DE" b="0" i="1" smtClean="0">
                                  <a:latin typeface="Cambria Math"/>
                                  <a:ea typeface="Cambria Math"/>
                                </a:rPr>
                                <m:t>′</m:t>
                              </m:r>
                            </m:sup>
                          </m:sSubSup>
                          <m:r>
                            <a:rPr lang="de-DE" b="0" i="1" smtClean="0">
                              <a:latin typeface="Cambria Math"/>
                              <a:ea typeface="Cambria Math"/>
                            </a:rPr>
                            <m:t>−</m:t>
                          </m:r>
                          <m:sSubSup>
                            <m:sSubSupPr>
                              <m:ctrlPr>
                                <a:rPr lang="de-DE" b="0" i="1" smtClean="0">
                                  <a:latin typeface="Cambria Math"/>
                                  <a:ea typeface="Cambria Math"/>
                                </a:rPr>
                              </m:ctrlPr>
                            </m:sSubSupPr>
                            <m:e>
                              <m:r>
                                <a:rPr lang="de-DE" b="0" i="1" smtClean="0">
                                  <a:latin typeface="Cambria Math"/>
                                  <a:ea typeface="Cambria Math"/>
                                </a:rPr>
                                <m:t>𝑇</m:t>
                              </m:r>
                            </m:e>
                            <m:sub>
                              <m:r>
                                <a:rPr lang="de-DE" b="0" i="1" smtClean="0">
                                  <a:latin typeface="Cambria Math"/>
                                  <a:ea typeface="Cambria Math"/>
                                </a:rPr>
                                <m:t>𝐵</m:t>
                              </m:r>
                              <m:r>
                                <a:rPr lang="de-DE" b="0" i="1" smtClean="0">
                                  <a:latin typeface="Cambria Math"/>
                                  <a:ea typeface="Cambria Math"/>
                                </a:rPr>
                                <m:t>,</m:t>
                              </m:r>
                              <m:r>
                                <a:rPr lang="de-DE" b="0" i="1" smtClean="0">
                                  <a:latin typeface="Cambria Math"/>
                                  <a:ea typeface="Cambria Math"/>
                                </a:rPr>
                                <m:t>h</m:t>
                              </m:r>
                            </m:sub>
                            <m:sup>
                              <m:r>
                                <a:rPr lang="de-DE" b="0" i="1" smtClean="0">
                                  <a:latin typeface="Cambria Math"/>
                                  <a:ea typeface="Cambria Math"/>
                                </a:rPr>
                                <m:t>′</m:t>
                              </m:r>
                            </m:sup>
                          </m:sSubSup>
                        </m:e>
                      </m:d>
                    </m:oMath>
                  </m:oMathPara>
                </a14:m>
                <a:endParaRPr lang="en-GB" dirty="0"/>
              </a:p>
            </p:txBody>
          </p:sp>
        </mc:Choice>
        <mc:Fallback>
          <p:sp>
            <p:nvSpPr>
              <p:cNvPr id="2" name="Rechteck 1"/>
              <p:cNvSpPr>
                <a:spLocks noRot="1" noChangeAspect="1" noMove="1" noResize="1" noEditPoints="1" noAdjustHandles="1" noChangeArrowheads="1" noChangeShapeType="1" noTextEdit="1"/>
              </p:cNvSpPr>
              <p:nvPr/>
            </p:nvSpPr>
            <p:spPr>
              <a:xfrm>
                <a:off x="721176" y="5431019"/>
                <a:ext cx="3722686" cy="964367"/>
              </a:xfrm>
              <a:prstGeom prst="rect">
                <a:avLst/>
              </a:prstGeom>
              <a:blipFill rotWithShape="1">
                <a:blip r:embed="rId5" cstate="print"/>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xmlns="" val="314022139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Slide Number Placeholder 5"/>
          <p:cNvSpPr>
            <a:spLocks noGrp="1"/>
          </p:cNvSpPr>
          <p:nvPr>
            <p:ph type="sldNum" sz="quarter" idx="12"/>
          </p:nvPr>
        </p:nvSpPr>
        <p:spPr/>
        <p:txBody>
          <a:bodyPr/>
          <a:lstStyle/>
          <a:p>
            <a:pPr>
              <a:defRPr/>
            </a:pPr>
            <a:fld id="{93C2A3D1-C99C-465A-BA54-64760DD35839}" type="slidenum">
              <a:rPr lang="en-US"/>
              <a:pPr>
                <a:defRPr/>
              </a:pPr>
              <a:t>7</a:t>
            </a:fld>
            <a:endParaRPr lang="en-US"/>
          </a:p>
        </p:txBody>
      </p:sp>
      <p:sp>
        <p:nvSpPr>
          <p:cNvPr id="1029" name="Rectangle 2"/>
          <p:cNvSpPr>
            <a:spLocks noChangeArrowheads="1"/>
          </p:cNvSpPr>
          <p:nvPr/>
        </p:nvSpPr>
        <p:spPr bwMode="auto">
          <a:xfrm>
            <a:off x="30163" y="28575"/>
            <a:ext cx="9083675" cy="6799263"/>
          </a:xfrm>
          <a:prstGeom prst="rect">
            <a:avLst/>
          </a:prstGeom>
          <a:noFill/>
          <a:ln w="57150" cmpd="tri">
            <a:solidFill>
              <a:srgbClr val="FF99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0" name="Rectangle 3"/>
          <p:cNvSpPr>
            <a:spLocks noChangeArrowheads="1"/>
          </p:cNvSpPr>
          <p:nvPr/>
        </p:nvSpPr>
        <p:spPr bwMode="auto">
          <a:xfrm>
            <a:off x="3300413" y="3214688"/>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1" name="Rectangle 4"/>
          <p:cNvSpPr>
            <a:spLocks noChangeArrowheads="1"/>
          </p:cNvSpPr>
          <p:nvPr/>
        </p:nvSpPr>
        <p:spPr bwMode="auto">
          <a:xfrm>
            <a:off x="3181350" y="3214688"/>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2" name="Rectangle 5"/>
          <p:cNvSpPr>
            <a:spLocks noChangeArrowheads="1"/>
          </p:cNvSpPr>
          <p:nvPr/>
        </p:nvSpPr>
        <p:spPr bwMode="auto">
          <a:xfrm>
            <a:off x="547688" y="327025"/>
            <a:ext cx="8196262"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zh-CN" sz="2400" dirty="0" smtClean="0">
                <a:solidFill>
                  <a:srgbClr val="3399FF"/>
                </a:solidFill>
              </a:rPr>
              <a:t>CM SAF // SSM/I, SSMIS </a:t>
            </a:r>
            <a:endParaRPr lang="en-US" altLang="en-US" sz="2400" dirty="0">
              <a:solidFill>
                <a:srgbClr val="3399FF"/>
              </a:solidFill>
            </a:endParaRPr>
          </a:p>
        </p:txBody>
      </p:sp>
      <p:pic>
        <p:nvPicPr>
          <p:cNvPr id="1064" name="Picture 40" descr="GSICS1000px.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97738" y="0"/>
            <a:ext cx="1846262" cy="655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65" name="TextBox 41"/>
          <p:cNvSpPr txBox="1">
            <a:spLocks noChangeArrowheads="1"/>
          </p:cNvSpPr>
          <p:nvPr/>
        </p:nvSpPr>
        <p:spPr bwMode="auto">
          <a:xfrm>
            <a:off x="295274" y="983874"/>
            <a:ext cx="8686801" cy="3200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GB" b="1" dirty="0" smtClean="0">
                <a:solidFill>
                  <a:srgbClr val="0070C0"/>
                </a:solidFill>
              </a:rPr>
              <a:t>Availability</a:t>
            </a:r>
            <a:endParaRPr lang="en-GB" dirty="0" smtClean="0"/>
          </a:p>
          <a:p>
            <a:pPr marL="285750" indent="-285750">
              <a:spcBef>
                <a:spcPts val="1200"/>
              </a:spcBef>
              <a:buFont typeface="Wingdings" panose="05000000000000000000" pitchFamily="2" charset="2"/>
              <a:buChar char="Ø"/>
            </a:pPr>
            <a:r>
              <a:rPr lang="en-GB" dirty="0" smtClean="0"/>
              <a:t>Inter-calibration coefficients are fixed parameters and are currently available on request</a:t>
            </a:r>
          </a:p>
          <a:p>
            <a:pPr marL="285750" indent="-285750">
              <a:spcBef>
                <a:spcPts val="1200"/>
              </a:spcBef>
              <a:buFont typeface="Wingdings" panose="05000000000000000000" pitchFamily="2" charset="2"/>
              <a:buChar char="Ø"/>
            </a:pPr>
            <a:r>
              <a:rPr lang="en-GB" dirty="0" smtClean="0">
                <a:sym typeface="Wingdings"/>
              </a:rPr>
              <a:t>FCDR contains original TB with all corrections applied plus extra data layer as Inter-calibration offset</a:t>
            </a:r>
          </a:p>
          <a:p>
            <a:pPr marL="285750" indent="-285750">
              <a:spcBef>
                <a:spcPts val="1200"/>
              </a:spcBef>
              <a:buFont typeface="Wingdings" panose="05000000000000000000" pitchFamily="2" charset="2"/>
              <a:buChar char="Ø"/>
            </a:pPr>
            <a:r>
              <a:rPr lang="en-GB" dirty="0" smtClean="0"/>
              <a:t>Complete FCDR documented as per sensor ATBD and Product User Manual, plus Validation Report</a:t>
            </a:r>
          </a:p>
          <a:p>
            <a:pPr marL="285750" indent="-285750">
              <a:spcBef>
                <a:spcPts val="1200"/>
              </a:spcBef>
              <a:buFont typeface="Wingdings" panose="05000000000000000000" pitchFamily="2" charset="2"/>
              <a:buChar char="Ø"/>
            </a:pPr>
            <a:r>
              <a:rPr lang="en-GB" dirty="0" smtClean="0"/>
              <a:t>DOI:10.5676/EUM_SAF_CM/FCDR_MWI/V003</a:t>
            </a:r>
          </a:p>
          <a:p>
            <a:pPr>
              <a:buFont typeface="Wingdings" pitchFamily="2" charset="2"/>
              <a:buChar char="Ø"/>
            </a:pPr>
            <a:endParaRPr lang="en-US" altLang="en-US" dirty="0"/>
          </a:p>
        </p:txBody>
      </p:sp>
    </p:spTree>
    <p:extLst>
      <p:ext uri="{BB962C8B-B14F-4D97-AF65-F5344CB8AC3E}">
        <p14:creationId xmlns:p14="http://schemas.microsoft.com/office/powerpoint/2010/main" xmlns="" val="47291592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14</Pages>
  <Words>1050</Words>
  <Application>Microsoft Office PowerPoint</Application>
  <PresentationFormat>On-screen Show (4:3)</PresentationFormat>
  <Paragraphs>87</Paragraphs>
  <Slides>7</Slides>
  <Notes>7</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0" baseType="lpstr">
      <vt:lpstr>Level</vt:lpstr>
      <vt:lpstr>Office Theme</vt:lpstr>
      <vt:lpstr>Equation</vt:lpstr>
      <vt:lpstr>Slide 1</vt:lpstr>
      <vt:lpstr>Slide 2</vt:lpstr>
      <vt:lpstr>Slide 3</vt:lpstr>
      <vt:lpstr>Calibration Coefficients from SNO Approach </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Satellie-Derived  Poleward Moisture Flux Over the  Southern Oceans</dc:title>
  <dc:creator>Cheng-Zhi Zou</dc:creator>
  <cp:lastModifiedBy>czou</cp:lastModifiedBy>
  <cp:revision>1364</cp:revision>
  <cp:lastPrinted>2001-05-11T14:53:56Z</cp:lastPrinted>
  <dcterms:created xsi:type="dcterms:W3CDTF">1999-08-17T12:11:52Z</dcterms:created>
  <dcterms:modified xsi:type="dcterms:W3CDTF">2017-06-20T15:03:43Z</dcterms:modified>
</cp:coreProperties>
</file>