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34" r:id="rId2"/>
    <p:sldId id="355" r:id="rId3"/>
    <p:sldId id="356" r:id="rId4"/>
    <p:sldId id="3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49" autoAdjust="0"/>
    <p:restoredTop sz="50000" autoAdjust="0"/>
  </p:normalViewPr>
  <p:slideViewPr>
    <p:cSldViewPr snapToGrid="0" snapToObjects="1">
      <p:cViewPr varScale="1">
        <p:scale>
          <a:sx n="132" d="100"/>
          <a:sy n="132" d="100"/>
        </p:scale>
        <p:origin x="126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E2EFC0-4C61-D649-93B0-511FE02414D1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1408F3-3A37-0F4C-BFA4-DA8C425807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be/imgres?imgurl=http://www.uib.no/bot/bilder/eu-flag.gif&amp;imgrefurl=http://www.uib.no/bot/mcts/qpalen/&amp;h=349&amp;w=519&amp;sz=4&amp;hl=fr&amp;start=1&amp;tbnid=tIl_Su9kO7IeFM:&amp;tbnh=88&amp;tbnw=131&amp;prev=/images?q=eu+flag&amp;gbv=2&amp;hl=fr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829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5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1586" y="5343671"/>
            <a:ext cx="1545465" cy="1413749"/>
          </a:xfrm>
          <a:prstGeom prst="rect">
            <a:avLst/>
          </a:prstGeom>
        </p:spPr>
      </p:pic>
      <p:pic>
        <p:nvPicPr>
          <p:cNvPr id="8" name="Picture 4" descr="eu-flag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5352" y="6168983"/>
            <a:ext cx="804698" cy="5405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3501333" y="6099107"/>
            <a:ext cx="299508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This project has received funding from the European Union’s Horizon 2020 research and innovation programme under grant agreement No 640276.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6838343" y="6067516"/>
            <a:ext cx="18951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1400" b="0" i="0" u="none" strike="noStrike" kern="1200" cap="none" spc="0" normalizeH="0" baseline="0" dirty="0" err="1">
                <a:ln>
                  <a:noFill/>
                </a:ln>
                <a:solidFill>
                  <a:srgbClr val="0F5494"/>
                </a:solidFill>
                <a:effectLst/>
                <a:uLnTx/>
                <a:uFillTx/>
                <a:latin typeface="Verdana" panose="020B0604030504040204" pitchFamily="34" charset="0"/>
                <a:ea typeface="ＭＳ Ｐゴシック" panose="020B0600070205080204" pitchFamily="34" charset="-128"/>
                <a:cs typeface="+mn-cs"/>
              </a:rPr>
              <a:t>www.gaia-clim.eu</a:t>
            </a:r>
            <a:endParaRPr kumimoji="0" lang="en-US" sz="1400" b="0" i="0" u="none" strike="noStrike" kern="1200" cap="none" spc="0" normalizeH="0" baseline="0" dirty="0">
              <a:ln>
                <a:noFill/>
              </a:ln>
              <a:solidFill>
                <a:srgbClr val="0F5494"/>
              </a:solidFill>
              <a:effectLst/>
              <a:uLnTx/>
              <a:uFillTx/>
              <a:latin typeface="Verdana" panose="020B0604030504040204" pitchFamily="34" charset="0"/>
              <a:ea typeface="ＭＳ Ｐゴシック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2927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664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386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135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444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38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16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23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97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E49B-674B-8D40-B766-CDBD408D44ED}" type="datetimeFigureOut">
              <a:rPr lang="en-US" smtClean="0"/>
              <a:t>6/22/2017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20734-8612-574E-9FE3-FE524F93D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56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aia-clim.eu/page/gaid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566"/>
            <a:ext cx="8229600" cy="100127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GAIA-CLIM project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84256" y="1536247"/>
            <a:ext cx="59585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The GAIA-CLIM project (2015-2018)</a:t>
            </a:r>
          </a:p>
          <a:p>
            <a:endParaRPr lang="en-US" sz="2400" dirty="0" smtClean="0"/>
          </a:p>
          <a:p>
            <a:r>
              <a:rPr lang="en-US" sz="2400" dirty="0" smtClean="0"/>
              <a:t>	…aims to improve the use of </a:t>
            </a:r>
            <a:r>
              <a:rPr lang="en-US" sz="2400" b="1" i="1" dirty="0" smtClean="0"/>
              <a:t>non-satellite 	measurements </a:t>
            </a:r>
            <a:r>
              <a:rPr lang="en-US" sz="2400" b="1" dirty="0" smtClean="0"/>
              <a:t> </a:t>
            </a:r>
            <a:r>
              <a:rPr lang="en-US" sz="2400" dirty="0" smtClean="0"/>
              <a:t>to </a:t>
            </a:r>
            <a:r>
              <a:rPr lang="en-US" sz="2400" b="1" i="1" dirty="0" smtClean="0"/>
              <a:t>characterize, calibrate 	and validate</a:t>
            </a:r>
            <a:r>
              <a:rPr lang="en-US" sz="2400" b="1" dirty="0" smtClean="0"/>
              <a:t> </a:t>
            </a:r>
            <a:r>
              <a:rPr lang="en-US" sz="2400" dirty="0" smtClean="0"/>
              <a:t>satellite climate data records 	of Essential Climate Variables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151953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22514" y="1264146"/>
            <a:ext cx="8159918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b="1" dirty="0" smtClean="0">
                <a:solidFill>
                  <a:prstClr val="black"/>
                </a:solidFill>
                <a:latin typeface="Calibri"/>
              </a:rPr>
              <a:t>1. Demonstrate </a:t>
            </a:r>
            <a:r>
              <a:rPr lang="en-GB" b="1" dirty="0" smtClean="0">
                <a:solidFill>
                  <a:prstClr val="black"/>
                </a:solidFill>
                <a:latin typeface="Calibri"/>
              </a:rPr>
              <a:t>satellite </a:t>
            </a:r>
            <a:r>
              <a:rPr lang="en-GB" b="1" dirty="0" err="1" smtClean="0">
                <a:solidFill>
                  <a:prstClr val="black"/>
                </a:solidFill>
                <a:latin typeface="Calibri"/>
              </a:rPr>
              <a:t>cal</a:t>
            </a:r>
            <a:r>
              <a:rPr lang="en-GB" b="1" dirty="0" smtClean="0">
                <a:solidFill>
                  <a:prstClr val="black"/>
                </a:solidFill>
                <a:latin typeface="Calibri"/>
              </a:rPr>
              <a:t>/</a:t>
            </a:r>
            <a:r>
              <a:rPr lang="en-GB" b="1" dirty="0" err="1" smtClean="0">
                <a:solidFill>
                  <a:prstClr val="black"/>
                </a:solidFill>
                <a:latin typeface="Calibri"/>
              </a:rPr>
              <a:t>val</a:t>
            </a:r>
            <a:r>
              <a:rPr lang="en-GB" b="1" dirty="0" smtClean="0">
                <a:solidFill>
                  <a:prstClr val="black"/>
                </a:solidFill>
                <a:latin typeface="Calibri"/>
              </a:rPr>
              <a:t> with NWP:</a:t>
            </a:r>
          </a:p>
          <a:p>
            <a:pPr defTabSz="91440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</a:pPr>
            <a:r>
              <a:rPr lang="en-GB" dirty="0" smtClean="0">
                <a:solidFill>
                  <a:prstClr val="black"/>
                </a:solidFill>
                <a:latin typeface="Calibri"/>
              </a:rPr>
              <a:t>Compare a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satellite observations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to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NWP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short-range </a:t>
            </a:r>
            <a:r>
              <a:rPr lang="en-GB" dirty="0" smtClean="0">
                <a:solidFill>
                  <a:prstClr val="black"/>
                </a:solidFill>
                <a:latin typeface="Calibri"/>
              </a:rPr>
              <a:t>forecasts, e.g. for MWRI:</a:t>
            </a:r>
            <a:endParaRPr lang="en-GB" b="1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7" name="Title 1"/>
          <p:cNvSpPr>
            <a:spLocks noGrp="1"/>
          </p:cNvSpPr>
          <p:nvPr>
            <p:ph type="title"/>
          </p:nvPr>
        </p:nvSpPr>
        <p:spPr>
          <a:xfrm>
            <a:off x="457200" y="69918"/>
            <a:ext cx="8229600" cy="100825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GAIA-CLIM project – </a:t>
            </a:r>
            <a:r>
              <a:rPr lang="en-US" sz="4000" b="1" dirty="0" err="1" smtClean="0">
                <a:solidFill>
                  <a:srgbClr val="00B0F0"/>
                </a:solidFill>
              </a:rPr>
              <a:t>cal</a:t>
            </a:r>
            <a:r>
              <a:rPr lang="en-US" sz="4000" b="1" dirty="0" smtClean="0">
                <a:solidFill>
                  <a:srgbClr val="00B0F0"/>
                </a:solidFill>
              </a:rPr>
              <a:t>/</a:t>
            </a:r>
            <a:r>
              <a:rPr lang="en-US" sz="4000" b="1" dirty="0" err="1" smtClean="0">
                <a:solidFill>
                  <a:srgbClr val="00B0F0"/>
                </a:solidFill>
              </a:rPr>
              <a:t>val</a:t>
            </a:r>
            <a:r>
              <a:rPr lang="en-US" sz="4000" b="1" dirty="0" smtClean="0">
                <a:solidFill>
                  <a:srgbClr val="00B0F0"/>
                </a:solidFill>
              </a:rPr>
              <a:t> using NWP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740453" y="2517403"/>
            <a:ext cx="27029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31F73"/>
                </a:solidFill>
                <a:latin typeface="Arial"/>
                <a:ea typeface="ＭＳ Ｐゴシック" charset="0"/>
              </a:rPr>
              <a:t>ECMWF O – B minus global average</a:t>
            </a:r>
            <a:endParaRPr lang="en-GB" sz="1200" dirty="0">
              <a:solidFill>
                <a:srgbClr val="031F73"/>
              </a:solidFill>
              <a:latin typeface="Arial"/>
              <a:ea typeface="ＭＳ Ｐゴシック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187671" y="2470027"/>
            <a:ext cx="28204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 smtClean="0">
                <a:solidFill>
                  <a:srgbClr val="031F73"/>
                </a:solidFill>
                <a:latin typeface="Arial"/>
                <a:ea typeface="ＭＳ Ｐゴシック" charset="0"/>
              </a:rPr>
              <a:t>Met Office O – B minus global average</a:t>
            </a:r>
            <a:endParaRPr lang="en-GB" sz="1200" dirty="0">
              <a:solidFill>
                <a:srgbClr val="031F73"/>
              </a:solidFill>
              <a:latin typeface="Arial"/>
              <a:ea typeface="ＭＳ Ｐゴシック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47963" y="3474557"/>
            <a:ext cx="1273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031F73"/>
                </a:solidFill>
                <a:latin typeface="Arial"/>
                <a:ea typeface="ＭＳ Ｐゴシック" charset="0"/>
              </a:rPr>
              <a:t>10H channel</a:t>
            </a:r>
            <a:endParaRPr lang="en-GB" sz="1600" b="1" dirty="0">
              <a:solidFill>
                <a:srgbClr val="031F73"/>
              </a:solidFill>
              <a:latin typeface="Arial"/>
              <a:ea typeface="ＭＳ Ｐゴシック" charset="0"/>
            </a:endParaRPr>
          </a:p>
        </p:txBody>
      </p:sp>
      <p:pic>
        <p:nvPicPr>
          <p:cNvPr id="51" name="Picture 5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0" t="24623" r="3695"/>
          <a:stretch/>
        </p:blipFill>
        <p:spPr>
          <a:xfrm>
            <a:off x="1231712" y="2800840"/>
            <a:ext cx="3578099" cy="2039674"/>
          </a:xfrm>
          <a:prstGeom prst="rect">
            <a:avLst/>
          </a:prstGeom>
        </p:spPr>
      </p:pic>
      <p:pic>
        <p:nvPicPr>
          <p:cNvPr id="52" name="Picture 5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6" t="24623" r="3696"/>
          <a:stretch/>
        </p:blipFill>
        <p:spPr>
          <a:xfrm>
            <a:off x="4868356" y="2752984"/>
            <a:ext cx="3672683" cy="2114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4987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2401538" y="2441372"/>
            <a:ext cx="1761944" cy="1440160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ＭＳ Ｐゴシック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2952" y="2526268"/>
            <a:ext cx="1336136" cy="461665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GRUAN</a:t>
            </a:r>
          </a:p>
        </p:txBody>
      </p:sp>
      <p:cxnSp>
        <p:nvCxnSpPr>
          <p:cNvPr id="5" name="Straight Arrow Connector 4"/>
          <p:cNvCxnSpPr/>
          <p:nvPr/>
        </p:nvCxnSpPr>
        <p:spPr bwMode="auto">
          <a:xfrm>
            <a:off x="1857080" y="2806213"/>
            <a:ext cx="577963" cy="0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Straight Arrow Connector 5"/>
          <p:cNvCxnSpPr/>
          <p:nvPr/>
        </p:nvCxnSpPr>
        <p:spPr bwMode="auto">
          <a:xfrm>
            <a:off x="4151044" y="2801245"/>
            <a:ext cx="431451" cy="0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" name="Straight Arrow Connector 6"/>
          <p:cNvCxnSpPr/>
          <p:nvPr/>
        </p:nvCxnSpPr>
        <p:spPr bwMode="auto">
          <a:xfrm flipV="1">
            <a:off x="4151044" y="3518371"/>
            <a:ext cx="435848" cy="3071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" name="TextBox 7"/>
          <p:cNvSpPr txBox="1"/>
          <p:nvPr/>
        </p:nvSpPr>
        <p:spPr>
          <a:xfrm>
            <a:off x="4586892" y="2623912"/>
            <a:ext cx="1385316" cy="406265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non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B</a:t>
            </a:r>
            <a:r>
              <a:rPr kumimoji="0" lang="en-GB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GRUAN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86892" y="3319593"/>
            <a:ext cx="1385316" cy="406265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T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B</a:t>
            </a:r>
            <a:r>
              <a:rPr kumimoji="0" lang="en-GB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NWP</a:t>
            </a:r>
            <a:r>
              <a:rPr kumimoji="0" lang="en-GB" sz="11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 </a:t>
            </a:r>
            <a:endParaRPr kumimoji="0" lang="en-GB" sz="11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31500" y="2759384"/>
            <a:ext cx="1489582" cy="510909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GRUAN processor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6245214" y="3173685"/>
            <a:ext cx="310021" cy="0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Arrow Connector 11"/>
          <p:cNvCxnSpPr/>
          <p:nvPr/>
        </p:nvCxnSpPr>
        <p:spPr bwMode="auto">
          <a:xfrm flipH="1">
            <a:off x="5972209" y="2815537"/>
            <a:ext cx="273004" cy="0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3" name="TextBox 12"/>
          <p:cNvSpPr txBox="1"/>
          <p:nvPr/>
        </p:nvSpPr>
        <p:spPr>
          <a:xfrm>
            <a:off x="6555235" y="3000181"/>
            <a:ext cx="2419815" cy="406265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∆T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B</a:t>
            </a:r>
            <a:r>
              <a:rPr kumimoji="0" lang="en-GB" sz="2400" b="1" i="0" u="none" strike="noStrike" kern="0" cap="none" spc="0" normalizeH="0" baseline="30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GRUAN-NWP</a:t>
            </a:r>
            <a:r>
              <a:rPr kumimoji="0" lang="en-GB" sz="2400" b="1" i="0" u="none" strike="noStrike" kern="0" cap="none" spc="0" normalizeH="0" baseline="-2500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 </a:t>
            </a:r>
            <a:endParaRPr kumimoji="0" lang="en-GB" sz="24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2276" y="3277732"/>
            <a:ext cx="1336136" cy="461665"/>
          </a:xfrm>
          <a:prstGeom prst="rect">
            <a:avLst/>
          </a:prstGeom>
          <a:solidFill>
            <a:srgbClr val="9BBB59"/>
          </a:solidFill>
          <a:ln>
            <a:solidFill>
              <a:srgbClr val="9BBB59"/>
            </a:solidFill>
          </a:ln>
        </p:spPr>
        <p:txBody>
          <a:bodyPr wrap="square" rtlCol="0">
            <a:spAutoFit/>
          </a:bodyPr>
          <a:lstStyle/>
          <a:p>
            <a:pPr marL="0" marR="0" lvl="0" indent="0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</a:rPr>
              <a:t>NWP</a:t>
            </a:r>
          </a:p>
        </p:txBody>
      </p:sp>
      <p:cxnSp>
        <p:nvCxnSpPr>
          <p:cNvPr id="15" name="Straight Arrow Connector 14"/>
          <p:cNvCxnSpPr>
            <a:stCxn id="14" idx="3"/>
          </p:cNvCxnSpPr>
          <p:nvPr/>
        </p:nvCxnSpPr>
        <p:spPr bwMode="auto">
          <a:xfrm flipV="1">
            <a:off x="1918412" y="3491989"/>
            <a:ext cx="516631" cy="16576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arrow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Arrow Connector 15"/>
          <p:cNvCxnSpPr/>
          <p:nvPr/>
        </p:nvCxnSpPr>
        <p:spPr bwMode="auto">
          <a:xfrm flipV="1">
            <a:off x="6245214" y="2815537"/>
            <a:ext cx="0" cy="743179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Arrow Connector 16"/>
          <p:cNvCxnSpPr/>
          <p:nvPr/>
        </p:nvCxnSpPr>
        <p:spPr bwMode="auto">
          <a:xfrm flipH="1">
            <a:off x="5957181" y="3558714"/>
            <a:ext cx="288032" cy="0"/>
          </a:xfrm>
          <a:prstGeom prst="straightConnector1">
            <a:avLst/>
          </a:prstGeom>
          <a:noFill/>
          <a:ln w="28575">
            <a:solidFill>
              <a:srgbClr val="9BBB59"/>
            </a:solidFill>
            <a:tailEnd type="none"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566807" y="1168568"/>
            <a:ext cx="82812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</a:t>
            </a:r>
            <a:r>
              <a:rPr lang="en-GB" dirty="0" smtClean="0">
                <a:solidFill>
                  <a:schemeClr val="tx1"/>
                </a:solidFill>
              </a:rPr>
              <a:t>. </a:t>
            </a:r>
            <a:r>
              <a:rPr lang="en-GB" dirty="0" smtClean="0">
                <a:solidFill>
                  <a:schemeClr val="tx1"/>
                </a:solidFill>
              </a:rPr>
              <a:t>Use </a:t>
            </a:r>
            <a:r>
              <a:rPr lang="en-GB" b="1" dirty="0" smtClean="0">
                <a:solidFill>
                  <a:schemeClr val="tx1"/>
                </a:solidFill>
              </a:rPr>
              <a:t>Reference data </a:t>
            </a:r>
            <a:r>
              <a:rPr lang="en-GB" dirty="0" smtClean="0">
                <a:solidFill>
                  <a:schemeClr val="tx1"/>
                </a:solidFill>
              </a:rPr>
              <a:t>to quantify NWP model background uncertainty in radiance space</a:t>
            </a:r>
          </a:p>
        </p:txBody>
      </p:sp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457200" y="69918"/>
            <a:ext cx="8229600" cy="1008255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GAIA-CLIM project – </a:t>
            </a:r>
            <a:r>
              <a:rPr lang="en-US" sz="4000" b="1" dirty="0" err="1" smtClean="0">
                <a:solidFill>
                  <a:srgbClr val="00B0F0"/>
                </a:solidFill>
              </a:rPr>
              <a:t>cal</a:t>
            </a:r>
            <a:r>
              <a:rPr lang="en-US" sz="4000" b="1" dirty="0" smtClean="0">
                <a:solidFill>
                  <a:srgbClr val="00B0F0"/>
                </a:solidFill>
              </a:rPr>
              <a:t>/</a:t>
            </a:r>
            <a:r>
              <a:rPr lang="en-US" sz="4000" b="1" dirty="0" err="1" smtClean="0">
                <a:solidFill>
                  <a:srgbClr val="00B0F0"/>
                </a:solidFill>
              </a:rPr>
              <a:t>val</a:t>
            </a:r>
            <a:r>
              <a:rPr lang="en-US" sz="4000" b="1" dirty="0" smtClean="0">
                <a:solidFill>
                  <a:srgbClr val="00B0F0"/>
                </a:solidFill>
              </a:rPr>
              <a:t> using NWP</a:t>
            </a:r>
            <a:endParaRPr lang="en-US" sz="40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78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69918"/>
            <a:ext cx="8229600" cy="1008255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B0F0"/>
                </a:solidFill>
              </a:rPr>
              <a:t>GAIA-CLIM project – </a:t>
            </a:r>
            <a:r>
              <a:rPr lang="en-US" sz="4000" b="1" dirty="0" smtClean="0">
                <a:solidFill>
                  <a:srgbClr val="00B0F0"/>
                </a:solidFill>
              </a:rPr>
              <a:t>outputs</a:t>
            </a:r>
            <a:endParaRPr lang="en-US" sz="4000" b="1" dirty="0">
              <a:solidFill>
                <a:srgbClr val="00B0F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268760"/>
            <a:ext cx="734481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1"/>
                </a:solidFill>
              </a:rPr>
              <a:t>Gaps Analysis and Impact Document (GAID)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Document gaps in our ability to perform </a:t>
            </a:r>
            <a:r>
              <a:rPr lang="en-GB" dirty="0" err="1" smtClean="0">
                <a:solidFill>
                  <a:schemeClr val="tx1"/>
                </a:solidFill>
              </a:rPr>
              <a:t>cal</a:t>
            </a:r>
            <a:r>
              <a:rPr lang="en-GB" dirty="0" smtClean="0">
                <a:solidFill>
                  <a:schemeClr val="tx1"/>
                </a:solidFill>
              </a:rPr>
              <a:t>/</a:t>
            </a:r>
            <a:r>
              <a:rPr lang="en-GB" dirty="0" err="1" smtClean="0">
                <a:solidFill>
                  <a:schemeClr val="tx1"/>
                </a:solidFill>
              </a:rPr>
              <a:t>val</a:t>
            </a:r>
            <a:r>
              <a:rPr lang="en-GB" dirty="0" smtClean="0">
                <a:solidFill>
                  <a:schemeClr val="tx1"/>
                </a:solidFill>
              </a:rPr>
              <a:t> to reference standards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endParaRPr lang="en-GB" b="1" dirty="0" smtClean="0">
              <a:solidFill>
                <a:schemeClr val="tx1"/>
              </a:solidFill>
            </a:endParaRPr>
          </a:p>
          <a:p>
            <a:r>
              <a:rPr lang="en-GB" b="1" dirty="0" smtClean="0">
                <a:solidFill>
                  <a:schemeClr val="tx1"/>
                </a:solidFill>
              </a:rPr>
              <a:t>‘</a:t>
            </a:r>
            <a:r>
              <a:rPr lang="en-GB" b="1" dirty="0" smtClean="0">
                <a:solidFill>
                  <a:schemeClr val="tx1"/>
                </a:solidFill>
              </a:rPr>
              <a:t>Virtual Observatory’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Freely available website for performing collocations between satellite data, NWP and reference in-situ data</a:t>
            </a:r>
          </a:p>
          <a:p>
            <a:endParaRPr lang="en-GB" dirty="0" smtClean="0">
              <a:solidFill>
                <a:schemeClr val="tx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92267" y="1923534"/>
            <a:ext cx="3623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hlinkClick r:id="rId2"/>
              </a:rPr>
              <a:t>http://www.gaia-clim.eu/page/gaid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20497150"/>
      </p:ext>
    </p:extLst>
  </p:cSld>
  <p:clrMapOvr>
    <a:masterClrMapping/>
  </p:clrMapOvr>
</p:sld>
</file>

<file path=ppt/theme/theme1.xml><?xml version="1.0" encoding="utf-8"?>
<a:theme xmlns:a="http://schemas.openxmlformats.org/drawingml/2006/main" name="GAID_GA_GAIA_CLIM_Feb2017_Read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GAID_GA_GAIA_CLIM_Feb2017_Reading" id="{C06127C0-5A52-F947-B4B7-363C5D699FFB}" vid="{D4F620EC-1DAD-A944-96AA-19168643E2E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GAID_GA_GAIA_CLIM_Feb2017_Reading</Template>
  <TotalTime>11631</TotalTime>
  <Words>126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ＭＳ Ｐゴシック</vt:lpstr>
      <vt:lpstr>Arial</vt:lpstr>
      <vt:lpstr>Calibri</vt:lpstr>
      <vt:lpstr>Verdana</vt:lpstr>
      <vt:lpstr>GAID_GA_GAIA_CLIM_Feb2017_Reading</vt:lpstr>
      <vt:lpstr>MathType 6.0 Equation</vt:lpstr>
      <vt:lpstr>GAIA-CLIM project</vt:lpstr>
      <vt:lpstr>GAIA-CLIM project – cal/val using NWP</vt:lpstr>
      <vt:lpstr>GAIA-CLIM project – cal/val using NWP</vt:lpstr>
      <vt:lpstr>GAIA-CLIM project – outputs</vt:lpstr>
    </vt:vector>
  </TitlesOfParts>
  <Company>SSC-Campus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6.2: Gaps Assessment and Impacts Document (GAID)</dc:title>
  <dc:creator>Weele van, Michiel (KNMI)</dc:creator>
  <cp:lastModifiedBy>Heather Lawrence</cp:lastModifiedBy>
  <cp:revision>21</cp:revision>
  <cp:lastPrinted>2015-05-23T17:24:47Z</cp:lastPrinted>
  <dcterms:created xsi:type="dcterms:W3CDTF">2017-06-06T14:16:52Z</dcterms:created>
  <dcterms:modified xsi:type="dcterms:W3CDTF">2017-06-22T08:12:05Z</dcterms:modified>
</cp:coreProperties>
</file>