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69" r:id="rId1"/>
  </p:sldMasterIdLst>
  <p:notesMasterIdLst>
    <p:notesMasterId r:id="rId20"/>
  </p:notesMasterIdLst>
  <p:handoutMasterIdLst>
    <p:handoutMasterId r:id="rId21"/>
  </p:handoutMasterIdLst>
  <p:sldIdLst>
    <p:sldId id="566" r:id="rId2"/>
    <p:sldId id="575" r:id="rId3"/>
    <p:sldId id="576" r:id="rId4"/>
    <p:sldId id="586" r:id="rId5"/>
    <p:sldId id="599" r:id="rId6"/>
    <p:sldId id="568" r:id="rId7"/>
    <p:sldId id="587" r:id="rId8"/>
    <p:sldId id="588" r:id="rId9"/>
    <p:sldId id="589" r:id="rId10"/>
    <p:sldId id="590" r:id="rId11"/>
    <p:sldId id="591" r:id="rId12"/>
    <p:sldId id="592" r:id="rId13"/>
    <p:sldId id="593" r:id="rId14"/>
    <p:sldId id="594" r:id="rId15"/>
    <p:sldId id="595" r:id="rId16"/>
    <p:sldId id="596" r:id="rId17"/>
    <p:sldId id="597" r:id="rId18"/>
    <p:sldId id="598" r:id="rId19"/>
  </p:sldIdLst>
  <p:sldSz cx="9906000" cy="6858000" type="A4"/>
  <p:notesSz cx="6934200" cy="9220200"/>
  <p:defaultTextStyle>
    <a:defPPr>
      <a:defRPr lang="en-GB"/>
    </a:defPPr>
    <a:lvl1pPr algn="l" rtl="0" fontAlgn="base">
      <a:spcBef>
        <a:spcPct val="0"/>
      </a:spcBef>
      <a:spcAft>
        <a:spcPct val="0"/>
      </a:spcAft>
      <a:defRPr sz="900" b="1" kern="1200">
        <a:solidFill>
          <a:schemeClr val="bg1"/>
        </a:solidFill>
        <a:latin typeface="Tahoma" pitchFamily="34" charset="0"/>
        <a:ea typeface="ＭＳ Ｐゴシック" charset="-128"/>
        <a:cs typeface="+mn-cs"/>
      </a:defRPr>
    </a:lvl1pPr>
    <a:lvl2pPr marL="457200" algn="l" rtl="0" fontAlgn="base">
      <a:spcBef>
        <a:spcPct val="0"/>
      </a:spcBef>
      <a:spcAft>
        <a:spcPct val="0"/>
      </a:spcAft>
      <a:defRPr sz="900" b="1" kern="1200">
        <a:solidFill>
          <a:schemeClr val="bg1"/>
        </a:solidFill>
        <a:latin typeface="Tahoma" pitchFamily="34" charset="0"/>
        <a:ea typeface="ＭＳ Ｐゴシック" charset="-128"/>
        <a:cs typeface="+mn-cs"/>
      </a:defRPr>
    </a:lvl2pPr>
    <a:lvl3pPr marL="914400" algn="l" rtl="0" fontAlgn="base">
      <a:spcBef>
        <a:spcPct val="0"/>
      </a:spcBef>
      <a:spcAft>
        <a:spcPct val="0"/>
      </a:spcAft>
      <a:defRPr sz="900" b="1" kern="1200">
        <a:solidFill>
          <a:schemeClr val="bg1"/>
        </a:solidFill>
        <a:latin typeface="Tahoma" pitchFamily="34" charset="0"/>
        <a:ea typeface="ＭＳ Ｐゴシック" charset="-128"/>
        <a:cs typeface="+mn-cs"/>
      </a:defRPr>
    </a:lvl3pPr>
    <a:lvl4pPr marL="1371600" algn="l" rtl="0" fontAlgn="base">
      <a:spcBef>
        <a:spcPct val="0"/>
      </a:spcBef>
      <a:spcAft>
        <a:spcPct val="0"/>
      </a:spcAft>
      <a:defRPr sz="900" b="1" kern="1200">
        <a:solidFill>
          <a:schemeClr val="bg1"/>
        </a:solidFill>
        <a:latin typeface="Tahoma" pitchFamily="34" charset="0"/>
        <a:ea typeface="ＭＳ Ｐゴシック" charset="-128"/>
        <a:cs typeface="+mn-cs"/>
      </a:defRPr>
    </a:lvl4pPr>
    <a:lvl5pPr marL="1828800" algn="l" rtl="0" fontAlgn="base">
      <a:spcBef>
        <a:spcPct val="0"/>
      </a:spcBef>
      <a:spcAft>
        <a:spcPct val="0"/>
      </a:spcAft>
      <a:defRPr sz="900" b="1" kern="1200">
        <a:solidFill>
          <a:schemeClr val="bg1"/>
        </a:solidFill>
        <a:latin typeface="Tahoma" pitchFamily="34" charset="0"/>
        <a:ea typeface="ＭＳ Ｐゴシック" charset="-128"/>
        <a:cs typeface="+mn-cs"/>
      </a:defRPr>
    </a:lvl5pPr>
    <a:lvl6pPr marL="2286000" algn="l" defTabSz="914400" rtl="0" eaLnBrk="1" latinLnBrk="0" hangingPunct="1">
      <a:defRPr sz="900" b="1" kern="1200">
        <a:solidFill>
          <a:schemeClr val="bg1"/>
        </a:solidFill>
        <a:latin typeface="Tahoma" pitchFamily="34" charset="0"/>
        <a:ea typeface="ＭＳ Ｐゴシック" charset="-128"/>
        <a:cs typeface="+mn-cs"/>
      </a:defRPr>
    </a:lvl6pPr>
    <a:lvl7pPr marL="2743200" algn="l" defTabSz="914400" rtl="0" eaLnBrk="1" latinLnBrk="0" hangingPunct="1">
      <a:defRPr sz="900" b="1" kern="1200">
        <a:solidFill>
          <a:schemeClr val="bg1"/>
        </a:solidFill>
        <a:latin typeface="Tahoma" pitchFamily="34" charset="0"/>
        <a:ea typeface="ＭＳ Ｐゴシック" charset="-128"/>
        <a:cs typeface="+mn-cs"/>
      </a:defRPr>
    </a:lvl7pPr>
    <a:lvl8pPr marL="3200400" algn="l" defTabSz="914400" rtl="0" eaLnBrk="1" latinLnBrk="0" hangingPunct="1">
      <a:defRPr sz="900" b="1" kern="1200">
        <a:solidFill>
          <a:schemeClr val="bg1"/>
        </a:solidFill>
        <a:latin typeface="Tahoma" pitchFamily="34" charset="0"/>
        <a:ea typeface="ＭＳ Ｐゴシック" charset="-128"/>
        <a:cs typeface="+mn-cs"/>
      </a:defRPr>
    </a:lvl8pPr>
    <a:lvl9pPr marL="3657600" algn="l" defTabSz="914400" rtl="0" eaLnBrk="1" latinLnBrk="0" hangingPunct="1">
      <a:defRPr sz="900" b="1" kern="1200">
        <a:solidFill>
          <a:schemeClr val="bg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2D24"/>
    <a:srgbClr val="00B5EF"/>
    <a:srgbClr val="4E0B55"/>
    <a:srgbClr val="A2DADE"/>
    <a:srgbClr val="C7A775"/>
    <a:srgbClr val="CDE3A0"/>
    <a:srgbClr val="EFC8D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113" d="100"/>
          <a:sy n="113" d="100"/>
        </p:scale>
        <p:origin x="-1464" y="-10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52" d="100"/>
          <a:sy n="52" d="100"/>
        </p:scale>
        <p:origin x="-1848" y="-78"/>
      </p:cViewPr>
      <p:guideLst>
        <p:guide orient="horz" pos="2904"/>
        <p:guide pos="218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00320" eaLnBrk="0" hangingPunct="0">
              <a:defRPr sz="1200" b="0">
                <a:solidFill>
                  <a:srgbClr val="000000"/>
                </a:solidFill>
                <a:latin typeface="Helvetica" pitchFamily="34" charset="0"/>
              </a:defRPr>
            </a:lvl1pPr>
          </a:lstStyle>
          <a:p>
            <a:endParaRPr lang="de-DE" altLang="en-US"/>
          </a:p>
        </p:txBody>
      </p:sp>
      <p:sp>
        <p:nvSpPr>
          <p:cNvPr id="126979" name="Rectangle 3"/>
          <p:cNvSpPr>
            <a:spLocks noGrp="1" noChangeArrowheads="1"/>
          </p:cNvSpPr>
          <p:nvPr>
            <p:ph type="dt" sz="quarter" idx="1"/>
          </p:nvPr>
        </p:nvSpPr>
        <p:spPr bwMode="auto">
          <a:xfrm>
            <a:off x="6969779"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00320" eaLnBrk="0" hangingPunct="0">
              <a:defRPr sz="1200" b="0">
                <a:solidFill>
                  <a:srgbClr val="000000"/>
                </a:solidFill>
                <a:latin typeface="Helvetica" pitchFamily="34" charset="0"/>
              </a:defRPr>
            </a:lvl1pPr>
          </a:lstStyle>
          <a:p>
            <a:endParaRPr lang="de-DE" altLang="en-US"/>
          </a:p>
        </p:txBody>
      </p:sp>
      <p:sp>
        <p:nvSpPr>
          <p:cNvPr id="126980" name="Rectangle 4"/>
          <p:cNvSpPr>
            <a:spLocks noGrp="1" noChangeArrowheads="1"/>
          </p:cNvSpPr>
          <p:nvPr>
            <p:ph type="ftr" sz="quarter" idx="2"/>
          </p:nvPr>
        </p:nvSpPr>
        <p:spPr bwMode="auto">
          <a:xfrm>
            <a:off x="1" y="9028147"/>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00320" eaLnBrk="0" hangingPunct="0">
              <a:defRPr sz="1200" b="0">
                <a:solidFill>
                  <a:srgbClr val="000000"/>
                </a:solidFill>
                <a:latin typeface="Helvetica" pitchFamily="34" charset="0"/>
              </a:defRPr>
            </a:lvl1pPr>
          </a:lstStyle>
          <a:p>
            <a:endParaRPr lang="de-DE" altLang="en-US"/>
          </a:p>
        </p:txBody>
      </p:sp>
      <p:sp>
        <p:nvSpPr>
          <p:cNvPr id="126981" name="Rectangle 5"/>
          <p:cNvSpPr>
            <a:spLocks noGrp="1" noChangeArrowheads="1"/>
          </p:cNvSpPr>
          <p:nvPr>
            <p:ph type="sldNum" sz="quarter" idx="3"/>
          </p:nvPr>
        </p:nvSpPr>
        <p:spPr bwMode="auto">
          <a:xfrm>
            <a:off x="6782292" y="9028147"/>
            <a:ext cx="187552"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00320" eaLnBrk="0" hangingPunct="0">
              <a:defRPr sz="1200" b="0">
                <a:solidFill>
                  <a:srgbClr val="000000"/>
                </a:solidFill>
                <a:latin typeface="Helvetica" pitchFamily="34" charset="0"/>
              </a:defRPr>
            </a:lvl1pPr>
          </a:lstStyle>
          <a:p>
            <a:fld id="{A46A3650-0455-48BB-8962-998CF83A74C5}" type="slidenum">
              <a:rPr lang="de-DE" altLang="en-US"/>
              <a:pPr/>
              <a:t>‹#›</a:t>
            </a:fld>
            <a:endParaRPr lang="de-DE" altLang="en-US"/>
          </a:p>
        </p:txBody>
      </p:sp>
    </p:spTree>
    <p:extLst>
      <p:ext uri="{BB962C8B-B14F-4D97-AF65-F5344CB8AC3E}">
        <p14:creationId xmlns:p14="http://schemas.microsoft.com/office/powerpoint/2010/main" val="139462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03740" cy="461010"/>
          </a:xfrm>
          <a:prstGeom prst="rect">
            <a:avLst/>
          </a:prstGeom>
          <a:noFill/>
          <a:ln w="9525">
            <a:noFill/>
            <a:miter lim="800000"/>
            <a:headEnd/>
            <a:tailEnd/>
          </a:ln>
          <a:effectLst/>
        </p:spPr>
        <p:txBody>
          <a:bodyPr vert="horz" wrap="square" lIns="89968" tIns="44985" rIns="89968" bIns="44985" numCol="1" anchor="t" anchorCtr="0" compatLnSpc="1">
            <a:prstTxWarp prst="textNoShape">
              <a:avLst/>
            </a:prstTxWarp>
          </a:bodyPr>
          <a:lstStyle>
            <a:lvl1pPr defTabSz="900320" eaLnBrk="0" hangingPunct="0">
              <a:defRPr sz="1200" b="0">
                <a:solidFill>
                  <a:schemeClr val="tx1"/>
                </a:solidFill>
                <a:latin typeface="Times New Roman" pitchFamily="18" charset="0"/>
              </a:defRPr>
            </a:lvl1pPr>
          </a:lstStyle>
          <a:p>
            <a:endParaRPr lang="de-DE" altLang="en-US"/>
          </a:p>
        </p:txBody>
      </p:sp>
      <p:sp>
        <p:nvSpPr>
          <p:cNvPr id="3075" name="Rectangle 3"/>
          <p:cNvSpPr>
            <a:spLocks noGrp="1" noChangeArrowheads="1"/>
          </p:cNvSpPr>
          <p:nvPr>
            <p:ph type="dt" idx="1"/>
          </p:nvPr>
        </p:nvSpPr>
        <p:spPr bwMode="auto">
          <a:xfrm>
            <a:off x="3930461" y="0"/>
            <a:ext cx="3003740" cy="461010"/>
          </a:xfrm>
          <a:prstGeom prst="rect">
            <a:avLst/>
          </a:prstGeom>
          <a:noFill/>
          <a:ln w="9525">
            <a:noFill/>
            <a:miter lim="800000"/>
            <a:headEnd/>
            <a:tailEnd/>
          </a:ln>
          <a:effectLst/>
        </p:spPr>
        <p:txBody>
          <a:bodyPr vert="horz" wrap="square" lIns="89968" tIns="44985" rIns="89968" bIns="44985" numCol="1" anchor="t" anchorCtr="0" compatLnSpc="1">
            <a:prstTxWarp prst="textNoShape">
              <a:avLst/>
            </a:prstTxWarp>
          </a:bodyPr>
          <a:lstStyle>
            <a:lvl1pPr algn="r" defTabSz="900320" eaLnBrk="0" hangingPunct="0">
              <a:defRPr sz="1200" b="0">
                <a:solidFill>
                  <a:schemeClr val="tx1"/>
                </a:solidFill>
                <a:latin typeface="Times New Roman" pitchFamily="18" charset="0"/>
              </a:defRPr>
            </a:lvl1pPr>
          </a:lstStyle>
          <a:p>
            <a:endParaRPr lang="de-DE" altLang="en-US"/>
          </a:p>
        </p:txBody>
      </p:sp>
      <p:sp>
        <p:nvSpPr>
          <p:cNvPr id="26628" name="Rectangle 4"/>
          <p:cNvSpPr>
            <a:spLocks noGrp="1" noRot="1" noChangeAspect="1" noChangeArrowheads="1" noTextEdit="1"/>
          </p:cNvSpPr>
          <p:nvPr>
            <p:ph type="sldImg" idx="2"/>
          </p:nvPr>
        </p:nvSpPr>
        <p:spPr bwMode="auto">
          <a:xfrm>
            <a:off x="971550" y="690563"/>
            <a:ext cx="4991100" cy="345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480" y="4378119"/>
            <a:ext cx="5087240" cy="4152045"/>
          </a:xfrm>
          <a:prstGeom prst="rect">
            <a:avLst/>
          </a:prstGeom>
          <a:noFill/>
          <a:ln w="9525">
            <a:noFill/>
            <a:miter lim="800000"/>
            <a:headEnd/>
            <a:tailEnd/>
          </a:ln>
          <a:effectLst/>
        </p:spPr>
        <p:txBody>
          <a:bodyPr vert="horz" wrap="square" lIns="89968" tIns="44985" rIns="89968" bIns="449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8759190"/>
            <a:ext cx="3003740" cy="461010"/>
          </a:xfrm>
          <a:prstGeom prst="rect">
            <a:avLst/>
          </a:prstGeom>
          <a:noFill/>
          <a:ln w="9525">
            <a:noFill/>
            <a:miter lim="800000"/>
            <a:headEnd/>
            <a:tailEnd/>
          </a:ln>
          <a:effectLst/>
        </p:spPr>
        <p:txBody>
          <a:bodyPr vert="horz" wrap="square" lIns="89968" tIns="44985" rIns="89968" bIns="44985" numCol="1" anchor="b" anchorCtr="0" compatLnSpc="1">
            <a:prstTxWarp prst="textNoShape">
              <a:avLst/>
            </a:prstTxWarp>
          </a:bodyPr>
          <a:lstStyle>
            <a:lvl1pPr defTabSz="900320" eaLnBrk="0" hangingPunct="0">
              <a:defRPr sz="1200" b="0">
                <a:solidFill>
                  <a:schemeClr val="tx1"/>
                </a:solidFill>
                <a:latin typeface="Times New Roman" pitchFamily="18" charset="0"/>
              </a:defRPr>
            </a:lvl1pPr>
          </a:lstStyle>
          <a:p>
            <a:endParaRPr lang="de-DE" altLang="en-US"/>
          </a:p>
        </p:txBody>
      </p:sp>
      <p:sp>
        <p:nvSpPr>
          <p:cNvPr id="3079" name="Rectangle 7"/>
          <p:cNvSpPr>
            <a:spLocks noGrp="1" noChangeArrowheads="1"/>
          </p:cNvSpPr>
          <p:nvPr>
            <p:ph type="sldNum" sz="quarter" idx="5"/>
          </p:nvPr>
        </p:nvSpPr>
        <p:spPr bwMode="auto">
          <a:xfrm>
            <a:off x="3930461" y="8759190"/>
            <a:ext cx="3003740" cy="461010"/>
          </a:xfrm>
          <a:prstGeom prst="rect">
            <a:avLst/>
          </a:prstGeom>
          <a:noFill/>
          <a:ln w="9525">
            <a:noFill/>
            <a:miter lim="800000"/>
            <a:headEnd/>
            <a:tailEnd/>
          </a:ln>
          <a:effectLst/>
        </p:spPr>
        <p:txBody>
          <a:bodyPr vert="horz" wrap="square" lIns="89968" tIns="44985" rIns="89968" bIns="44985" numCol="1" anchor="b" anchorCtr="0" compatLnSpc="1">
            <a:prstTxWarp prst="textNoShape">
              <a:avLst/>
            </a:prstTxWarp>
          </a:bodyPr>
          <a:lstStyle>
            <a:lvl1pPr algn="r" defTabSz="900320" eaLnBrk="0" hangingPunct="0">
              <a:defRPr sz="1200" b="0">
                <a:solidFill>
                  <a:schemeClr val="tx1"/>
                </a:solidFill>
                <a:latin typeface="Times New Roman" pitchFamily="18" charset="0"/>
              </a:defRPr>
            </a:lvl1pPr>
          </a:lstStyle>
          <a:p>
            <a:fld id="{8AEB767E-8553-45A7-B046-685CD6D9FE53}" type="slidenum">
              <a:rPr lang="de-DE" altLang="en-US"/>
              <a:pPr/>
              <a:t>‹#›</a:t>
            </a:fld>
            <a:endParaRPr lang="de-DE" altLang="en-US"/>
          </a:p>
        </p:txBody>
      </p:sp>
    </p:spTree>
    <p:extLst>
      <p:ext uri="{BB962C8B-B14F-4D97-AF65-F5344CB8AC3E}">
        <p14:creationId xmlns:p14="http://schemas.microsoft.com/office/powerpoint/2010/main" val="878574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solidFill>
                  <a:prstClr val="white"/>
                </a:solidFill>
              </a:rPr>
              <a:pPr/>
              <a:t>7</a:t>
            </a:fld>
            <a:endParaRPr lang="en-US" smtClean="0">
              <a:solidFill>
                <a:prstClr val="white"/>
              </a:solidFill>
            </a:endParaRPr>
          </a:p>
        </p:txBody>
      </p:sp>
      <p:sp>
        <p:nvSpPr>
          <p:cNvPr id="8195" name="Rectangle 2"/>
          <p:cNvSpPr>
            <a:spLocks noGrp="1" noRot="1" noChangeAspect="1" noChangeArrowheads="1" noTextEdit="1"/>
          </p:cNvSpPr>
          <p:nvPr>
            <p:ph type="sldImg"/>
          </p:nvPr>
        </p:nvSpPr>
        <p:spPr>
          <a:xfrm>
            <a:off x="971550" y="690563"/>
            <a:ext cx="4991100" cy="3455987"/>
          </a:xfrm>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9078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65100" y="1219200"/>
            <a:ext cx="9575800" cy="0"/>
          </a:xfrm>
          <a:prstGeom prst="line">
            <a:avLst/>
          </a:prstGeom>
          <a:noFill/>
          <a:ln w="57150" cmpd="thinThick">
            <a:solidFill>
              <a:srgbClr val="A50021"/>
            </a:solidFill>
            <a:round/>
            <a:headEnd/>
            <a:tailEnd/>
          </a:ln>
        </p:spPr>
        <p:txBody>
          <a:bodyPr/>
          <a:lstStyle/>
          <a:p>
            <a:pPr>
              <a:defRPr/>
            </a:pPr>
            <a:endParaRPr lang="en-US">
              <a:ea typeface="MS PGothic" pitchFamily="34" charset="-128"/>
            </a:endParaRPr>
          </a:p>
        </p:txBody>
      </p:sp>
      <p:pic>
        <p:nvPicPr>
          <p:cNvPr id="5" name="Picture 14" descr="GSICS300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1685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42950" y="213043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48955FA1-29B3-4EEC-8FBE-BCFC5AB33205}" type="datetime1">
              <a:rPr lang="en-US" altLang="en-US" smtClean="0"/>
              <a:t>6/20/2017</a:t>
            </a:fld>
            <a:endParaRPr lang="en-US"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74D35CE4-D2A8-4161-91C9-CC23A6584C4A}" type="slidenum">
              <a:rPr lang="en-US" altLang="en-US"/>
              <a:pPr/>
              <a:t>‹#›</a:t>
            </a:fld>
            <a:endParaRPr lang="en-US" altLang="en-US"/>
          </a:p>
        </p:txBody>
      </p:sp>
    </p:spTree>
    <p:extLst>
      <p:ext uri="{BB962C8B-B14F-4D97-AF65-F5344CB8AC3E}">
        <p14:creationId xmlns:p14="http://schemas.microsoft.com/office/powerpoint/2010/main" val="190254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65100" y="1219200"/>
            <a:ext cx="9575800" cy="0"/>
          </a:xfrm>
          <a:prstGeom prst="line">
            <a:avLst/>
          </a:prstGeom>
          <a:noFill/>
          <a:ln w="57150" cmpd="thinThick">
            <a:solidFill>
              <a:srgbClr val="A50021"/>
            </a:solidFill>
            <a:round/>
            <a:headEnd/>
            <a:tailEnd/>
          </a:ln>
        </p:spPr>
        <p:txBody>
          <a:bodyPr/>
          <a:lstStyle/>
          <a:p>
            <a:pPr>
              <a:defRPr/>
            </a:pPr>
            <a:endParaRPr lang="en-US">
              <a:ea typeface="MS PGothic" pitchFamily="34" charset="-128"/>
            </a:endParaRPr>
          </a:p>
        </p:txBody>
      </p:sp>
      <p:pic>
        <p:nvPicPr>
          <p:cNvPr id="5" name="Picture 14" descr="GSICS300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1685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2"/>
          <p:cNvGrpSpPr>
            <a:grpSpLocks/>
          </p:cNvGrpSpPr>
          <p:nvPr userDrawn="1"/>
        </p:nvGrpSpPr>
        <p:grpSpPr bwMode="auto">
          <a:xfrm>
            <a:off x="4763" y="1090613"/>
            <a:ext cx="9901237" cy="128587"/>
            <a:chOff x="3" y="2044"/>
            <a:chExt cx="6237" cy="179"/>
          </a:xfrm>
        </p:grpSpPr>
        <p:sp>
          <p:nvSpPr>
            <p:cNvPr id="7"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lvl1pPr eaLnBrk="0" hangingPunct="0">
                <a:defRPr sz="900" b="1">
                  <a:solidFill>
                    <a:schemeClr val="bg1"/>
                  </a:solidFill>
                  <a:latin typeface="Tahoma" pitchFamily="34" charset="0"/>
                  <a:ea typeface="ＭＳ Ｐゴシック" charset="-128"/>
                </a:defRPr>
              </a:lvl1pPr>
              <a:lvl2pPr marL="742950" indent="-285750" eaLnBrk="0" hangingPunct="0">
                <a:defRPr sz="900" b="1">
                  <a:solidFill>
                    <a:schemeClr val="bg1"/>
                  </a:solidFill>
                  <a:latin typeface="Tahoma" pitchFamily="34" charset="0"/>
                  <a:ea typeface="ＭＳ Ｐゴシック" charset="-128"/>
                </a:defRPr>
              </a:lvl2pPr>
              <a:lvl3pPr marL="1143000" indent="-228600" eaLnBrk="0" hangingPunct="0">
                <a:defRPr sz="900" b="1">
                  <a:solidFill>
                    <a:schemeClr val="bg1"/>
                  </a:solidFill>
                  <a:latin typeface="Tahoma" pitchFamily="34" charset="0"/>
                  <a:ea typeface="ＭＳ Ｐゴシック" charset="-128"/>
                </a:defRPr>
              </a:lvl3pPr>
              <a:lvl4pPr marL="1600200" indent="-228600" eaLnBrk="0" hangingPunct="0">
                <a:defRPr sz="900" b="1">
                  <a:solidFill>
                    <a:schemeClr val="bg1"/>
                  </a:solidFill>
                  <a:latin typeface="Tahoma" pitchFamily="34" charset="0"/>
                  <a:ea typeface="ＭＳ Ｐゴシック" charset="-128"/>
                </a:defRPr>
              </a:lvl4pPr>
              <a:lvl5pPr marL="2057400" indent="-228600" eaLnBrk="0" hangingPunct="0">
                <a:defRPr sz="900" b="1">
                  <a:solidFill>
                    <a:schemeClr val="bg1"/>
                  </a:solidFill>
                  <a:latin typeface="Tahoma" pitchFamily="34" charset="0"/>
                  <a:ea typeface="ＭＳ Ｐゴシック" charset="-128"/>
                </a:defRPr>
              </a:lvl5pPr>
              <a:lvl6pPr marL="2514600" indent="-228600" eaLnBrk="0" fontAlgn="base" hangingPunct="0">
                <a:spcBef>
                  <a:spcPct val="0"/>
                </a:spcBef>
                <a:spcAft>
                  <a:spcPct val="0"/>
                </a:spcAft>
                <a:defRPr sz="900" b="1">
                  <a:solidFill>
                    <a:schemeClr val="bg1"/>
                  </a:solidFill>
                  <a:latin typeface="Tahoma" pitchFamily="34" charset="0"/>
                  <a:ea typeface="ＭＳ Ｐゴシック" charset="-128"/>
                </a:defRPr>
              </a:lvl6pPr>
              <a:lvl7pPr marL="2971800" indent="-228600" eaLnBrk="0" fontAlgn="base" hangingPunct="0">
                <a:spcBef>
                  <a:spcPct val="0"/>
                </a:spcBef>
                <a:spcAft>
                  <a:spcPct val="0"/>
                </a:spcAft>
                <a:defRPr sz="900" b="1">
                  <a:solidFill>
                    <a:schemeClr val="bg1"/>
                  </a:solidFill>
                  <a:latin typeface="Tahoma" pitchFamily="34" charset="0"/>
                  <a:ea typeface="ＭＳ Ｐゴシック" charset="-128"/>
                </a:defRPr>
              </a:lvl7pPr>
              <a:lvl8pPr marL="3429000" indent="-228600" eaLnBrk="0" fontAlgn="base" hangingPunct="0">
                <a:spcBef>
                  <a:spcPct val="0"/>
                </a:spcBef>
                <a:spcAft>
                  <a:spcPct val="0"/>
                </a:spcAft>
                <a:defRPr sz="900" b="1">
                  <a:solidFill>
                    <a:schemeClr val="bg1"/>
                  </a:solidFill>
                  <a:latin typeface="Tahoma" pitchFamily="34" charset="0"/>
                  <a:ea typeface="ＭＳ Ｐゴシック" charset="-128"/>
                </a:defRPr>
              </a:lvl8pPr>
              <a:lvl9pPr marL="3886200" indent="-228600" eaLnBrk="0" fontAlgn="base" hangingPunct="0">
                <a:spcBef>
                  <a:spcPct val="0"/>
                </a:spcBef>
                <a:spcAft>
                  <a:spcPct val="0"/>
                </a:spcAft>
                <a:defRPr sz="900" b="1">
                  <a:solidFill>
                    <a:schemeClr val="bg1"/>
                  </a:solidFill>
                  <a:latin typeface="Tahoma" pitchFamily="34" charset="0"/>
                  <a:ea typeface="ＭＳ Ｐゴシック" charset="-128"/>
                </a:defRPr>
              </a:lvl9pPr>
            </a:lstStyle>
            <a:p>
              <a:pPr>
                <a:spcBef>
                  <a:spcPct val="50000"/>
                </a:spcBef>
              </a:pPr>
              <a:endParaRPr lang="en-US" altLang="en-US"/>
            </a:p>
          </p:txBody>
        </p:sp>
        <p:sp>
          <p:nvSpPr>
            <p:cNvPr id="8"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lvl1pPr eaLnBrk="0" hangingPunct="0">
                <a:defRPr sz="900" b="1">
                  <a:solidFill>
                    <a:schemeClr val="bg1"/>
                  </a:solidFill>
                  <a:latin typeface="Tahoma" pitchFamily="34" charset="0"/>
                  <a:ea typeface="ＭＳ Ｐゴシック" charset="-128"/>
                </a:defRPr>
              </a:lvl1pPr>
              <a:lvl2pPr marL="742950" indent="-285750" eaLnBrk="0" hangingPunct="0">
                <a:defRPr sz="900" b="1">
                  <a:solidFill>
                    <a:schemeClr val="bg1"/>
                  </a:solidFill>
                  <a:latin typeface="Tahoma" pitchFamily="34" charset="0"/>
                  <a:ea typeface="ＭＳ Ｐゴシック" charset="-128"/>
                </a:defRPr>
              </a:lvl2pPr>
              <a:lvl3pPr marL="1143000" indent="-228600" eaLnBrk="0" hangingPunct="0">
                <a:defRPr sz="900" b="1">
                  <a:solidFill>
                    <a:schemeClr val="bg1"/>
                  </a:solidFill>
                  <a:latin typeface="Tahoma" pitchFamily="34" charset="0"/>
                  <a:ea typeface="ＭＳ Ｐゴシック" charset="-128"/>
                </a:defRPr>
              </a:lvl3pPr>
              <a:lvl4pPr marL="1600200" indent="-228600" eaLnBrk="0" hangingPunct="0">
                <a:defRPr sz="900" b="1">
                  <a:solidFill>
                    <a:schemeClr val="bg1"/>
                  </a:solidFill>
                  <a:latin typeface="Tahoma" pitchFamily="34" charset="0"/>
                  <a:ea typeface="ＭＳ Ｐゴシック" charset="-128"/>
                </a:defRPr>
              </a:lvl4pPr>
              <a:lvl5pPr marL="2057400" indent="-228600" eaLnBrk="0" hangingPunct="0">
                <a:defRPr sz="900" b="1">
                  <a:solidFill>
                    <a:schemeClr val="bg1"/>
                  </a:solidFill>
                  <a:latin typeface="Tahoma" pitchFamily="34" charset="0"/>
                  <a:ea typeface="ＭＳ Ｐゴシック" charset="-128"/>
                </a:defRPr>
              </a:lvl5pPr>
              <a:lvl6pPr marL="2514600" indent="-228600" eaLnBrk="0" fontAlgn="base" hangingPunct="0">
                <a:spcBef>
                  <a:spcPct val="0"/>
                </a:spcBef>
                <a:spcAft>
                  <a:spcPct val="0"/>
                </a:spcAft>
                <a:defRPr sz="900" b="1">
                  <a:solidFill>
                    <a:schemeClr val="bg1"/>
                  </a:solidFill>
                  <a:latin typeface="Tahoma" pitchFamily="34" charset="0"/>
                  <a:ea typeface="ＭＳ Ｐゴシック" charset="-128"/>
                </a:defRPr>
              </a:lvl6pPr>
              <a:lvl7pPr marL="2971800" indent="-228600" eaLnBrk="0" fontAlgn="base" hangingPunct="0">
                <a:spcBef>
                  <a:spcPct val="0"/>
                </a:spcBef>
                <a:spcAft>
                  <a:spcPct val="0"/>
                </a:spcAft>
                <a:defRPr sz="900" b="1">
                  <a:solidFill>
                    <a:schemeClr val="bg1"/>
                  </a:solidFill>
                  <a:latin typeface="Tahoma" pitchFamily="34" charset="0"/>
                  <a:ea typeface="ＭＳ Ｐゴシック" charset="-128"/>
                </a:defRPr>
              </a:lvl7pPr>
              <a:lvl8pPr marL="3429000" indent="-228600" eaLnBrk="0" fontAlgn="base" hangingPunct="0">
                <a:spcBef>
                  <a:spcPct val="0"/>
                </a:spcBef>
                <a:spcAft>
                  <a:spcPct val="0"/>
                </a:spcAft>
                <a:defRPr sz="900" b="1">
                  <a:solidFill>
                    <a:schemeClr val="bg1"/>
                  </a:solidFill>
                  <a:latin typeface="Tahoma" pitchFamily="34" charset="0"/>
                  <a:ea typeface="ＭＳ Ｐゴシック" charset="-128"/>
                </a:defRPr>
              </a:lvl8pPr>
              <a:lvl9pPr marL="3886200" indent="-228600" eaLnBrk="0" fontAlgn="base" hangingPunct="0">
                <a:spcBef>
                  <a:spcPct val="0"/>
                </a:spcBef>
                <a:spcAft>
                  <a:spcPct val="0"/>
                </a:spcAft>
                <a:defRPr sz="900" b="1">
                  <a:solidFill>
                    <a:schemeClr val="bg1"/>
                  </a:solidFill>
                  <a:latin typeface="Tahoma" pitchFamily="34" charset="0"/>
                  <a:ea typeface="ＭＳ Ｐゴシック" charset="-128"/>
                </a:defRPr>
              </a:lvl9pPr>
            </a:lstStyle>
            <a:p>
              <a:pPr>
                <a:spcBef>
                  <a:spcPct val="50000"/>
                </a:spcBef>
              </a:pPr>
              <a:endParaRPr lang="en-US" altLang="en-US"/>
            </a:p>
          </p:txBody>
        </p:sp>
        <p:sp>
          <p:nvSpPr>
            <p:cNvPr id="9"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lvl1pPr eaLnBrk="0" hangingPunct="0">
                <a:defRPr sz="900" b="1">
                  <a:solidFill>
                    <a:schemeClr val="bg1"/>
                  </a:solidFill>
                  <a:latin typeface="Tahoma" pitchFamily="34" charset="0"/>
                  <a:ea typeface="ＭＳ Ｐゴシック" charset="-128"/>
                </a:defRPr>
              </a:lvl1pPr>
              <a:lvl2pPr marL="742950" indent="-285750" eaLnBrk="0" hangingPunct="0">
                <a:defRPr sz="900" b="1">
                  <a:solidFill>
                    <a:schemeClr val="bg1"/>
                  </a:solidFill>
                  <a:latin typeface="Tahoma" pitchFamily="34" charset="0"/>
                  <a:ea typeface="ＭＳ Ｐゴシック" charset="-128"/>
                </a:defRPr>
              </a:lvl2pPr>
              <a:lvl3pPr marL="1143000" indent="-228600" eaLnBrk="0" hangingPunct="0">
                <a:defRPr sz="900" b="1">
                  <a:solidFill>
                    <a:schemeClr val="bg1"/>
                  </a:solidFill>
                  <a:latin typeface="Tahoma" pitchFamily="34" charset="0"/>
                  <a:ea typeface="ＭＳ Ｐゴシック" charset="-128"/>
                </a:defRPr>
              </a:lvl3pPr>
              <a:lvl4pPr marL="1600200" indent="-228600" eaLnBrk="0" hangingPunct="0">
                <a:defRPr sz="900" b="1">
                  <a:solidFill>
                    <a:schemeClr val="bg1"/>
                  </a:solidFill>
                  <a:latin typeface="Tahoma" pitchFamily="34" charset="0"/>
                  <a:ea typeface="ＭＳ Ｐゴシック" charset="-128"/>
                </a:defRPr>
              </a:lvl4pPr>
              <a:lvl5pPr marL="2057400" indent="-228600" eaLnBrk="0" hangingPunct="0">
                <a:defRPr sz="900" b="1">
                  <a:solidFill>
                    <a:schemeClr val="bg1"/>
                  </a:solidFill>
                  <a:latin typeface="Tahoma" pitchFamily="34" charset="0"/>
                  <a:ea typeface="ＭＳ Ｐゴシック" charset="-128"/>
                </a:defRPr>
              </a:lvl5pPr>
              <a:lvl6pPr marL="2514600" indent="-228600" eaLnBrk="0" fontAlgn="base" hangingPunct="0">
                <a:spcBef>
                  <a:spcPct val="0"/>
                </a:spcBef>
                <a:spcAft>
                  <a:spcPct val="0"/>
                </a:spcAft>
                <a:defRPr sz="900" b="1">
                  <a:solidFill>
                    <a:schemeClr val="bg1"/>
                  </a:solidFill>
                  <a:latin typeface="Tahoma" pitchFamily="34" charset="0"/>
                  <a:ea typeface="ＭＳ Ｐゴシック" charset="-128"/>
                </a:defRPr>
              </a:lvl6pPr>
              <a:lvl7pPr marL="2971800" indent="-228600" eaLnBrk="0" fontAlgn="base" hangingPunct="0">
                <a:spcBef>
                  <a:spcPct val="0"/>
                </a:spcBef>
                <a:spcAft>
                  <a:spcPct val="0"/>
                </a:spcAft>
                <a:defRPr sz="900" b="1">
                  <a:solidFill>
                    <a:schemeClr val="bg1"/>
                  </a:solidFill>
                  <a:latin typeface="Tahoma" pitchFamily="34" charset="0"/>
                  <a:ea typeface="ＭＳ Ｐゴシック" charset="-128"/>
                </a:defRPr>
              </a:lvl7pPr>
              <a:lvl8pPr marL="3429000" indent="-228600" eaLnBrk="0" fontAlgn="base" hangingPunct="0">
                <a:spcBef>
                  <a:spcPct val="0"/>
                </a:spcBef>
                <a:spcAft>
                  <a:spcPct val="0"/>
                </a:spcAft>
                <a:defRPr sz="900" b="1">
                  <a:solidFill>
                    <a:schemeClr val="bg1"/>
                  </a:solidFill>
                  <a:latin typeface="Tahoma" pitchFamily="34" charset="0"/>
                  <a:ea typeface="ＭＳ Ｐゴシック" charset="-128"/>
                </a:defRPr>
              </a:lvl8pPr>
              <a:lvl9pPr marL="3886200" indent="-228600" eaLnBrk="0" fontAlgn="base" hangingPunct="0">
                <a:spcBef>
                  <a:spcPct val="0"/>
                </a:spcBef>
                <a:spcAft>
                  <a:spcPct val="0"/>
                </a:spcAft>
                <a:defRPr sz="900" b="1">
                  <a:solidFill>
                    <a:schemeClr val="bg1"/>
                  </a:solidFill>
                  <a:latin typeface="Tahoma" pitchFamily="34" charset="0"/>
                  <a:ea typeface="ＭＳ Ｐゴシック" charset="-128"/>
                </a:defRPr>
              </a:lvl9pPr>
            </a:lstStyle>
            <a:p>
              <a:pPr>
                <a:spcBef>
                  <a:spcPct val="50000"/>
                </a:spcBef>
              </a:pPr>
              <a:endParaRPr lang="en-US" altLang="en-US"/>
            </a:p>
          </p:txBody>
        </p:sp>
        <p:sp>
          <p:nvSpPr>
            <p:cNvPr id="10"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lvl1pPr eaLnBrk="0" hangingPunct="0">
                <a:defRPr sz="900" b="1">
                  <a:solidFill>
                    <a:schemeClr val="bg1"/>
                  </a:solidFill>
                  <a:latin typeface="Tahoma" pitchFamily="34" charset="0"/>
                  <a:ea typeface="ＭＳ Ｐゴシック" charset="-128"/>
                </a:defRPr>
              </a:lvl1pPr>
              <a:lvl2pPr marL="742950" indent="-285750" eaLnBrk="0" hangingPunct="0">
                <a:defRPr sz="900" b="1">
                  <a:solidFill>
                    <a:schemeClr val="bg1"/>
                  </a:solidFill>
                  <a:latin typeface="Tahoma" pitchFamily="34" charset="0"/>
                  <a:ea typeface="ＭＳ Ｐゴシック" charset="-128"/>
                </a:defRPr>
              </a:lvl2pPr>
              <a:lvl3pPr marL="1143000" indent="-228600" eaLnBrk="0" hangingPunct="0">
                <a:defRPr sz="900" b="1">
                  <a:solidFill>
                    <a:schemeClr val="bg1"/>
                  </a:solidFill>
                  <a:latin typeface="Tahoma" pitchFamily="34" charset="0"/>
                  <a:ea typeface="ＭＳ Ｐゴシック" charset="-128"/>
                </a:defRPr>
              </a:lvl3pPr>
              <a:lvl4pPr marL="1600200" indent="-228600" eaLnBrk="0" hangingPunct="0">
                <a:defRPr sz="900" b="1">
                  <a:solidFill>
                    <a:schemeClr val="bg1"/>
                  </a:solidFill>
                  <a:latin typeface="Tahoma" pitchFamily="34" charset="0"/>
                  <a:ea typeface="ＭＳ Ｐゴシック" charset="-128"/>
                </a:defRPr>
              </a:lvl4pPr>
              <a:lvl5pPr marL="2057400" indent="-228600" eaLnBrk="0" hangingPunct="0">
                <a:defRPr sz="900" b="1">
                  <a:solidFill>
                    <a:schemeClr val="bg1"/>
                  </a:solidFill>
                  <a:latin typeface="Tahoma" pitchFamily="34" charset="0"/>
                  <a:ea typeface="ＭＳ Ｐゴシック" charset="-128"/>
                </a:defRPr>
              </a:lvl5pPr>
              <a:lvl6pPr marL="2514600" indent="-228600" eaLnBrk="0" fontAlgn="base" hangingPunct="0">
                <a:spcBef>
                  <a:spcPct val="0"/>
                </a:spcBef>
                <a:spcAft>
                  <a:spcPct val="0"/>
                </a:spcAft>
                <a:defRPr sz="900" b="1">
                  <a:solidFill>
                    <a:schemeClr val="bg1"/>
                  </a:solidFill>
                  <a:latin typeface="Tahoma" pitchFamily="34" charset="0"/>
                  <a:ea typeface="ＭＳ Ｐゴシック" charset="-128"/>
                </a:defRPr>
              </a:lvl6pPr>
              <a:lvl7pPr marL="2971800" indent="-228600" eaLnBrk="0" fontAlgn="base" hangingPunct="0">
                <a:spcBef>
                  <a:spcPct val="0"/>
                </a:spcBef>
                <a:spcAft>
                  <a:spcPct val="0"/>
                </a:spcAft>
                <a:defRPr sz="900" b="1">
                  <a:solidFill>
                    <a:schemeClr val="bg1"/>
                  </a:solidFill>
                  <a:latin typeface="Tahoma" pitchFamily="34" charset="0"/>
                  <a:ea typeface="ＭＳ Ｐゴシック" charset="-128"/>
                </a:defRPr>
              </a:lvl7pPr>
              <a:lvl8pPr marL="3429000" indent="-228600" eaLnBrk="0" fontAlgn="base" hangingPunct="0">
                <a:spcBef>
                  <a:spcPct val="0"/>
                </a:spcBef>
                <a:spcAft>
                  <a:spcPct val="0"/>
                </a:spcAft>
                <a:defRPr sz="900" b="1">
                  <a:solidFill>
                    <a:schemeClr val="bg1"/>
                  </a:solidFill>
                  <a:latin typeface="Tahoma" pitchFamily="34" charset="0"/>
                  <a:ea typeface="ＭＳ Ｐゴシック" charset="-128"/>
                </a:defRPr>
              </a:lvl8pPr>
              <a:lvl9pPr marL="3886200" indent="-228600" eaLnBrk="0" fontAlgn="base" hangingPunct="0">
                <a:spcBef>
                  <a:spcPct val="0"/>
                </a:spcBef>
                <a:spcAft>
                  <a:spcPct val="0"/>
                </a:spcAft>
                <a:defRPr sz="900" b="1">
                  <a:solidFill>
                    <a:schemeClr val="bg1"/>
                  </a:solidFill>
                  <a:latin typeface="Tahoma" pitchFamily="34" charset="0"/>
                  <a:ea typeface="ＭＳ Ｐゴシック" charset="-128"/>
                </a:defRPr>
              </a:lvl9pPr>
            </a:lstStyle>
            <a:p>
              <a:pPr>
                <a:spcBef>
                  <a:spcPct val="50000"/>
                </a:spcBef>
              </a:pPr>
              <a:endParaRPr lang="en-US" altLang="en-US"/>
            </a:p>
          </p:txBody>
        </p:sp>
        <p:sp>
          <p:nvSpPr>
            <p:cNvPr id="11"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lvl1pPr eaLnBrk="0" hangingPunct="0">
                <a:defRPr sz="900" b="1">
                  <a:solidFill>
                    <a:schemeClr val="bg1"/>
                  </a:solidFill>
                  <a:latin typeface="Tahoma" pitchFamily="34" charset="0"/>
                  <a:ea typeface="ＭＳ Ｐゴシック" charset="-128"/>
                </a:defRPr>
              </a:lvl1pPr>
              <a:lvl2pPr marL="742950" indent="-285750" eaLnBrk="0" hangingPunct="0">
                <a:defRPr sz="900" b="1">
                  <a:solidFill>
                    <a:schemeClr val="bg1"/>
                  </a:solidFill>
                  <a:latin typeface="Tahoma" pitchFamily="34" charset="0"/>
                  <a:ea typeface="ＭＳ Ｐゴシック" charset="-128"/>
                </a:defRPr>
              </a:lvl2pPr>
              <a:lvl3pPr marL="1143000" indent="-228600" eaLnBrk="0" hangingPunct="0">
                <a:defRPr sz="900" b="1">
                  <a:solidFill>
                    <a:schemeClr val="bg1"/>
                  </a:solidFill>
                  <a:latin typeface="Tahoma" pitchFamily="34" charset="0"/>
                  <a:ea typeface="ＭＳ Ｐゴシック" charset="-128"/>
                </a:defRPr>
              </a:lvl3pPr>
              <a:lvl4pPr marL="1600200" indent="-228600" eaLnBrk="0" hangingPunct="0">
                <a:defRPr sz="900" b="1">
                  <a:solidFill>
                    <a:schemeClr val="bg1"/>
                  </a:solidFill>
                  <a:latin typeface="Tahoma" pitchFamily="34" charset="0"/>
                  <a:ea typeface="ＭＳ Ｐゴシック" charset="-128"/>
                </a:defRPr>
              </a:lvl4pPr>
              <a:lvl5pPr marL="2057400" indent="-228600" eaLnBrk="0" hangingPunct="0">
                <a:defRPr sz="900" b="1">
                  <a:solidFill>
                    <a:schemeClr val="bg1"/>
                  </a:solidFill>
                  <a:latin typeface="Tahoma" pitchFamily="34" charset="0"/>
                  <a:ea typeface="ＭＳ Ｐゴシック" charset="-128"/>
                </a:defRPr>
              </a:lvl5pPr>
              <a:lvl6pPr marL="2514600" indent="-228600" eaLnBrk="0" fontAlgn="base" hangingPunct="0">
                <a:spcBef>
                  <a:spcPct val="0"/>
                </a:spcBef>
                <a:spcAft>
                  <a:spcPct val="0"/>
                </a:spcAft>
                <a:defRPr sz="900" b="1">
                  <a:solidFill>
                    <a:schemeClr val="bg1"/>
                  </a:solidFill>
                  <a:latin typeface="Tahoma" pitchFamily="34" charset="0"/>
                  <a:ea typeface="ＭＳ Ｐゴシック" charset="-128"/>
                </a:defRPr>
              </a:lvl6pPr>
              <a:lvl7pPr marL="2971800" indent="-228600" eaLnBrk="0" fontAlgn="base" hangingPunct="0">
                <a:spcBef>
                  <a:spcPct val="0"/>
                </a:spcBef>
                <a:spcAft>
                  <a:spcPct val="0"/>
                </a:spcAft>
                <a:defRPr sz="900" b="1">
                  <a:solidFill>
                    <a:schemeClr val="bg1"/>
                  </a:solidFill>
                  <a:latin typeface="Tahoma" pitchFamily="34" charset="0"/>
                  <a:ea typeface="ＭＳ Ｐゴシック" charset="-128"/>
                </a:defRPr>
              </a:lvl7pPr>
              <a:lvl8pPr marL="3429000" indent="-228600" eaLnBrk="0" fontAlgn="base" hangingPunct="0">
                <a:spcBef>
                  <a:spcPct val="0"/>
                </a:spcBef>
                <a:spcAft>
                  <a:spcPct val="0"/>
                </a:spcAft>
                <a:defRPr sz="900" b="1">
                  <a:solidFill>
                    <a:schemeClr val="bg1"/>
                  </a:solidFill>
                  <a:latin typeface="Tahoma" pitchFamily="34" charset="0"/>
                  <a:ea typeface="ＭＳ Ｐゴシック" charset="-128"/>
                </a:defRPr>
              </a:lvl8pPr>
              <a:lvl9pPr marL="3886200" indent="-228600" eaLnBrk="0" fontAlgn="base" hangingPunct="0">
                <a:spcBef>
                  <a:spcPct val="0"/>
                </a:spcBef>
                <a:spcAft>
                  <a:spcPct val="0"/>
                </a:spcAft>
                <a:defRPr sz="900" b="1">
                  <a:solidFill>
                    <a:schemeClr val="bg1"/>
                  </a:solidFill>
                  <a:latin typeface="Tahoma" pitchFamily="34" charset="0"/>
                  <a:ea typeface="ＭＳ Ｐゴシック" charset="-128"/>
                </a:defRPr>
              </a:lvl9pPr>
            </a:lstStyle>
            <a:p>
              <a:pPr>
                <a:spcBef>
                  <a:spcPct val="50000"/>
                </a:spcBef>
              </a:pPr>
              <a:endParaRPr lang="en-US" alt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fld id="{BBAF5648-ADCE-4802-B5A0-1FD073F81812}" type="datetime1">
              <a:rPr lang="en-US" altLang="en-US" smtClean="0"/>
              <a:t>6/20/2017</a:t>
            </a:fld>
            <a:endParaRPr lang="en-US" altLang="en-US"/>
          </a:p>
        </p:txBody>
      </p:sp>
      <p:sp>
        <p:nvSpPr>
          <p:cNvPr id="13" name="Footer Placeholder 4"/>
          <p:cNvSpPr>
            <a:spLocks noGrp="1"/>
          </p:cNvSpPr>
          <p:nvPr>
            <p:ph type="ftr" sz="quarter" idx="11"/>
          </p:nvPr>
        </p:nvSpPr>
        <p:spPr/>
        <p:txBody>
          <a:bodyPr/>
          <a:lstStyle>
            <a:lvl1pPr>
              <a:defRPr/>
            </a:lvl1pPr>
          </a:lstStyle>
          <a:p>
            <a:endParaRPr lang="en-US" altLang="en-US"/>
          </a:p>
        </p:txBody>
      </p:sp>
      <p:sp>
        <p:nvSpPr>
          <p:cNvPr id="14" name="Slide Number Placeholder 5"/>
          <p:cNvSpPr>
            <a:spLocks noGrp="1"/>
          </p:cNvSpPr>
          <p:nvPr>
            <p:ph type="sldNum" sz="quarter" idx="12"/>
          </p:nvPr>
        </p:nvSpPr>
        <p:spPr/>
        <p:txBody>
          <a:bodyPr/>
          <a:lstStyle>
            <a:lvl1pPr>
              <a:defRPr/>
            </a:lvl1pPr>
          </a:lstStyle>
          <a:p>
            <a:fld id="{C3BED8E1-D1FE-4068-BEE1-928EBDA11364}" type="slidenum">
              <a:rPr lang="en-US" altLang="en-US"/>
              <a:pPr/>
              <a:t>‹#›</a:t>
            </a:fld>
            <a:endParaRPr lang="en-US" altLang="en-US"/>
          </a:p>
        </p:txBody>
      </p:sp>
    </p:spTree>
    <p:extLst>
      <p:ext uri="{BB962C8B-B14F-4D97-AF65-F5344CB8AC3E}">
        <p14:creationId xmlns:p14="http://schemas.microsoft.com/office/powerpoint/2010/main" val="283303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extLst>
      <p:ext uri="{BB962C8B-B14F-4D97-AF65-F5344CB8AC3E}">
        <p14:creationId xmlns:p14="http://schemas.microsoft.com/office/powerpoint/2010/main" val="374275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3B40A41-0A44-43BB-B89C-0C7DEB6D4AAE}" type="datetime1">
              <a:rPr lang="en-US" altLang="en-US" smtClean="0"/>
              <a:t>6/20/2017</a:t>
            </a:fld>
            <a:endParaRPr lang="en-US" altLang="en-US"/>
          </a:p>
        </p:txBody>
      </p:sp>
      <p:sp>
        <p:nvSpPr>
          <p:cNvPr id="16" name="Footer Placehold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17"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4064BE7-0F06-4412-AB66-FF22208426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Lst>
  <p:hf hdr="0" ftr="0" dt="0"/>
  <p:txStyles>
    <p:titleStyle>
      <a:lvl1pPr algn="ctr" defTabSz="457200" rtl="0" eaLnBrk="0" fontAlgn="base" hangingPunct="0">
        <a:spcBef>
          <a:spcPct val="0"/>
        </a:spcBef>
        <a:spcAft>
          <a:spcPct val="0"/>
        </a:spcAft>
        <a:defRPr sz="4400" kern="1200">
          <a:solidFill>
            <a:schemeClr val="tx1"/>
          </a:solidFill>
          <a:latin typeface="Arial" pitchFamily="34" charset="0"/>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metsat.webex.com/eumetsat/globalcallin.php" TargetMode="External"/><Relationship Id="rId2" Type="http://schemas.openxmlformats.org/officeDocument/2006/relationships/hyperlink" Target="https://eumetsat.webex.com/eumetsat/j.php?MTID=m3b6cd18f86e171b4615d1af75abc30e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23755"/>
            <a:ext cx="8420100" cy="1470025"/>
          </a:xfrm>
        </p:spPr>
        <p:txBody>
          <a:bodyPr/>
          <a:lstStyle/>
          <a:p>
            <a:r>
              <a:rPr lang="en-US" dirty="0" smtClean="0"/>
              <a:t>GSICS MW </a:t>
            </a:r>
            <a:r>
              <a:rPr lang="en-US" dirty="0" err="1" smtClean="0"/>
              <a:t>SubGroup</a:t>
            </a:r>
            <a:r>
              <a:rPr lang="en-US" dirty="0" smtClean="0"/>
              <a:t/>
            </a:r>
            <a:br>
              <a:rPr lang="en-US" dirty="0" smtClean="0"/>
            </a:br>
            <a:r>
              <a:rPr lang="en-US" sz="3200" dirty="0" smtClean="0"/>
              <a:t>22</a:t>
            </a:r>
            <a:r>
              <a:rPr lang="en-US" sz="3200" dirty="0" smtClean="0"/>
              <a:t> June </a:t>
            </a:r>
            <a:r>
              <a:rPr lang="en-US" sz="3200" dirty="0" smtClean="0"/>
              <a:t>2017 – </a:t>
            </a:r>
            <a:r>
              <a:rPr lang="en-US" sz="3200" dirty="0" smtClean="0"/>
              <a:t>1100 </a:t>
            </a:r>
            <a:r>
              <a:rPr lang="en-US" sz="3200" dirty="0" smtClean="0"/>
              <a:t>UTC</a:t>
            </a:r>
            <a:endParaRPr lang="en-US" sz="3200" dirty="0"/>
          </a:p>
        </p:txBody>
      </p:sp>
      <p:sp>
        <p:nvSpPr>
          <p:cNvPr id="4" name="Slide Number Placeholder 3"/>
          <p:cNvSpPr>
            <a:spLocks noGrp="1"/>
          </p:cNvSpPr>
          <p:nvPr>
            <p:ph type="sldNum" sz="quarter" idx="12"/>
          </p:nvPr>
        </p:nvSpPr>
        <p:spPr/>
        <p:txBody>
          <a:bodyPr/>
          <a:lstStyle/>
          <a:p>
            <a:fld id="{74D35CE4-D2A8-4161-91C9-CC23A6584C4A}" type="slidenum">
              <a:rPr lang="en-US" altLang="en-US" smtClean="0"/>
              <a:pPr/>
              <a:t>1</a:t>
            </a:fld>
            <a:endParaRPr lang="en-US" altLang="en-US"/>
          </a:p>
        </p:txBody>
      </p:sp>
      <p:sp>
        <p:nvSpPr>
          <p:cNvPr id="3" name="Rectangle 2"/>
          <p:cNvSpPr/>
          <p:nvPr/>
        </p:nvSpPr>
        <p:spPr>
          <a:xfrm>
            <a:off x="305435" y="2573905"/>
            <a:ext cx="9193070" cy="3539430"/>
          </a:xfrm>
          <a:prstGeom prst="rect">
            <a:avLst/>
          </a:prstGeom>
        </p:spPr>
        <p:txBody>
          <a:bodyPr wrap="square">
            <a:spAutoFit/>
          </a:bodyPr>
          <a:lstStyle/>
          <a:p>
            <a:r>
              <a:rPr lang="en-US" sz="1600" dirty="0" smtClean="0">
                <a:solidFill>
                  <a:srgbClr val="000000"/>
                </a:solidFill>
                <a:latin typeface="Arial"/>
              </a:rPr>
              <a:t>GSICS Microwave Sub-Group web meeting</a:t>
            </a:r>
          </a:p>
          <a:p>
            <a:r>
              <a:rPr lang="en-US" sz="1600" dirty="0">
                <a:solidFill>
                  <a:srgbClr val="000000"/>
                </a:solidFill>
                <a:latin typeface="Arial"/>
              </a:rPr>
              <a:t>Thursday, 22. June </a:t>
            </a:r>
            <a:r>
              <a:rPr lang="en-US" sz="1600" dirty="0" smtClean="0">
                <a:solidFill>
                  <a:srgbClr val="000000"/>
                </a:solidFill>
                <a:latin typeface="Arial"/>
              </a:rPr>
              <a:t>2017</a:t>
            </a:r>
            <a:endParaRPr lang="en-US" sz="1600" dirty="0">
              <a:solidFill>
                <a:srgbClr val="000000"/>
              </a:solidFill>
              <a:latin typeface="Arial"/>
            </a:endParaRPr>
          </a:p>
          <a:p>
            <a:r>
              <a:rPr lang="en-US" sz="1600" dirty="0">
                <a:solidFill>
                  <a:srgbClr val="000000"/>
                </a:solidFill>
                <a:latin typeface="Arial"/>
              </a:rPr>
              <a:t>13:00  |  Europe Summer Time (Berlin, GMT+02:00)  |  2 </a:t>
            </a:r>
            <a:r>
              <a:rPr lang="en-US" sz="1600" dirty="0" err="1">
                <a:solidFill>
                  <a:srgbClr val="000000"/>
                </a:solidFill>
                <a:latin typeface="Arial"/>
              </a:rPr>
              <a:t>hrs</a:t>
            </a:r>
            <a:endParaRPr lang="en-US" sz="1600" dirty="0">
              <a:solidFill>
                <a:srgbClr val="000000"/>
              </a:solidFill>
              <a:latin typeface="Arial"/>
            </a:endParaRPr>
          </a:p>
          <a:p>
            <a:r>
              <a:rPr lang="en-US" sz="1600" dirty="0" smtClean="0">
                <a:solidFill>
                  <a:srgbClr val="000000"/>
                </a:solidFill>
                <a:latin typeface="Arial"/>
              </a:rPr>
              <a:t>Meeting </a:t>
            </a:r>
            <a:r>
              <a:rPr lang="en-US" sz="1600" dirty="0">
                <a:solidFill>
                  <a:srgbClr val="000000"/>
                </a:solidFill>
                <a:latin typeface="Arial"/>
              </a:rPr>
              <a:t>number (access code): 958 714 882</a:t>
            </a:r>
          </a:p>
          <a:p>
            <a:r>
              <a:rPr lang="en-US" sz="1600" dirty="0">
                <a:solidFill>
                  <a:srgbClr val="000000"/>
                </a:solidFill>
                <a:latin typeface="Arial"/>
              </a:rPr>
              <a:t>Meeting password: </a:t>
            </a:r>
            <a:r>
              <a:rPr lang="en-US" sz="1600" dirty="0" err="1" smtClean="0">
                <a:solidFill>
                  <a:srgbClr val="000000"/>
                </a:solidFill>
                <a:latin typeface="Arial"/>
              </a:rPr>
              <a:t>gsics</a:t>
            </a:r>
            <a:endParaRPr lang="en-US" sz="1600" dirty="0" smtClean="0">
              <a:solidFill>
                <a:srgbClr val="000000"/>
              </a:solidFill>
              <a:latin typeface="Arial"/>
            </a:endParaRPr>
          </a:p>
          <a:p>
            <a:endParaRPr lang="en-US" sz="1600" dirty="0">
              <a:solidFill>
                <a:srgbClr val="000000"/>
              </a:solidFill>
              <a:latin typeface="Arial"/>
            </a:endParaRPr>
          </a:p>
          <a:p>
            <a:r>
              <a:rPr lang="en-US" sz="1600" dirty="0">
                <a:solidFill>
                  <a:srgbClr val="000000"/>
                </a:solidFill>
                <a:latin typeface="Arial"/>
                <a:hlinkClick r:id="rId2"/>
              </a:rPr>
              <a:t>https://</a:t>
            </a:r>
            <a:r>
              <a:rPr lang="en-US" sz="1600" dirty="0" smtClean="0">
                <a:solidFill>
                  <a:srgbClr val="000000"/>
                </a:solidFill>
                <a:latin typeface="Arial"/>
                <a:hlinkClick r:id="rId2"/>
              </a:rPr>
              <a:t>eumetsat.webex.com/eumetsat/j.php?MTID=m3b6cd18f86e171b4615d1af75abc30ed</a:t>
            </a:r>
            <a:endParaRPr lang="en-US" sz="1600" dirty="0" smtClean="0">
              <a:solidFill>
                <a:srgbClr val="000000"/>
              </a:solidFill>
              <a:latin typeface="Arial"/>
            </a:endParaRPr>
          </a:p>
          <a:p>
            <a:endParaRPr lang="en-US" sz="1600" b="0" dirty="0" smtClean="0">
              <a:solidFill>
                <a:srgbClr val="000000"/>
              </a:solidFill>
              <a:latin typeface="Arial"/>
            </a:endParaRPr>
          </a:p>
          <a:p>
            <a:r>
              <a:rPr lang="en-US" sz="1600" dirty="0" smtClean="0">
                <a:solidFill>
                  <a:srgbClr val="000000"/>
                </a:solidFill>
                <a:latin typeface="Arial"/>
              </a:rPr>
              <a:t>Join by phone</a:t>
            </a:r>
          </a:p>
          <a:p>
            <a:r>
              <a:rPr lang="en-US" sz="1600" b="0" dirty="0" smtClean="0">
                <a:solidFill>
                  <a:srgbClr val="000000"/>
                </a:solidFill>
                <a:latin typeface="Arial"/>
              </a:rPr>
              <a:t>Global call-in numbers: </a:t>
            </a:r>
            <a:r>
              <a:rPr lang="en-US" sz="1600" b="0" dirty="0" smtClean="0">
                <a:solidFill>
                  <a:srgbClr val="0065CD"/>
                </a:solidFill>
                <a:latin typeface="Arial"/>
                <a:hlinkClick r:id="rId3"/>
              </a:rPr>
              <a:t>https://eumetsat.webex.com/eumetsat/globalcallin.php</a:t>
            </a:r>
            <a:endParaRPr lang="en-US" sz="1600" b="0" dirty="0" smtClean="0">
              <a:solidFill>
                <a:srgbClr val="0065CD"/>
              </a:solidFill>
              <a:latin typeface="Arial"/>
            </a:endParaRPr>
          </a:p>
          <a:p>
            <a:endParaRPr lang="en-US" sz="1600" b="0" dirty="0">
              <a:solidFill>
                <a:srgbClr val="0065CD"/>
              </a:solidFill>
              <a:latin typeface="Arial"/>
            </a:endParaRPr>
          </a:p>
          <a:p>
            <a:endParaRPr lang="en-US" sz="1600" b="0" dirty="0" smtClean="0">
              <a:solidFill>
                <a:srgbClr val="000000"/>
              </a:solidFill>
              <a:latin typeface="Arial"/>
            </a:endParaRPr>
          </a:p>
          <a:p>
            <a:endParaRPr lang="en-US" sz="1600" b="0" dirty="0">
              <a:solidFill>
                <a:srgbClr val="000000"/>
              </a:solidFill>
              <a:latin typeface="Arial"/>
            </a:endParaRPr>
          </a:p>
          <a:p>
            <a:endParaRPr lang="en-US" sz="1600" dirty="0"/>
          </a:p>
        </p:txBody>
      </p:sp>
    </p:spTree>
    <p:extLst>
      <p:ext uri="{BB962C8B-B14F-4D97-AF65-F5344CB8AC3E}">
        <p14:creationId xmlns:p14="http://schemas.microsoft.com/office/powerpoint/2010/main" val="95065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349170" y="0"/>
            <a:ext cx="6556830" cy="1143000"/>
          </a:xfrm>
        </p:spPr>
        <p:txBody>
          <a:bodyPr/>
          <a:lstStyle/>
          <a:p>
            <a:r>
              <a:rPr lang="en-GB" altLang="en-US" dirty="0" smtClean="0">
                <a:solidFill>
                  <a:srgbClr val="0000FF"/>
                </a:solidFill>
                <a:latin typeface="Arial" charset="0"/>
              </a:rPr>
              <a:t>Membership</a:t>
            </a:r>
            <a:r>
              <a:rPr lang="en-GB" altLang="en-US" dirty="0" smtClean="0">
                <a:latin typeface="Arial" charset="0"/>
              </a:rPr>
              <a:t/>
            </a:r>
            <a:br>
              <a:rPr lang="en-GB" altLang="en-US" dirty="0" smtClean="0">
                <a:latin typeface="Arial" charset="0"/>
              </a:rPr>
            </a:br>
            <a:r>
              <a:rPr lang="en-GB" altLang="en-US" sz="1800" dirty="0" smtClean="0">
                <a:latin typeface="Arial" charset="0"/>
              </a:rPr>
              <a:t>Signed up as of January 2017 – We continue to grow!</a:t>
            </a:r>
            <a:endParaRPr lang="en-GB" altLang="en-US" dirty="0" smtClean="0">
              <a:latin typeface="Arial" charset="0"/>
            </a:endParaRPr>
          </a:p>
        </p:txBody>
      </p:sp>
      <p:sp>
        <p:nvSpPr>
          <p:cNvPr id="2" name="Slide Number Placeholder 1"/>
          <p:cNvSpPr>
            <a:spLocks noGrp="1"/>
          </p:cNvSpPr>
          <p:nvPr>
            <p:ph type="sldNum" sz="quarter" idx="4294967295"/>
          </p:nvPr>
        </p:nvSpPr>
        <p:spPr>
          <a:xfrm>
            <a:off x="7099300" y="6356352"/>
            <a:ext cx="2311400" cy="365125"/>
          </a:xfrm>
          <a:prstGeom prst="rect">
            <a:avLst/>
          </a:prstGeom>
        </p:spPr>
        <p:txBody>
          <a:bodyPr/>
          <a:lstStyle/>
          <a:p>
            <a:fld id="{C3BED8E1-D1FE-4068-BEE1-928EBDA11364}" type="slidenum">
              <a:rPr lang="en-US" altLang="en-US" smtClean="0"/>
              <a:pPr/>
              <a:t>10</a:t>
            </a:fld>
            <a:endParaRPr lang="en-US" altLang="en-US" dirty="0"/>
          </a:p>
        </p:txBody>
      </p:sp>
      <p:sp>
        <p:nvSpPr>
          <p:cNvPr id="9" name="Content Placeholder 2"/>
          <p:cNvSpPr>
            <a:spLocks noGrp="1"/>
          </p:cNvSpPr>
          <p:nvPr>
            <p:ph idx="1"/>
          </p:nvPr>
        </p:nvSpPr>
        <p:spPr>
          <a:xfrm>
            <a:off x="0" y="1270454"/>
            <a:ext cx="9904715" cy="5362574"/>
          </a:xfrm>
        </p:spPr>
        <p:txBody>
          <a:bodyPr/>
          <a:lstStyle/>
          <a:p>
            <a:r>
              <a:rPr lang="en-GB" altLang="en-US" sz="1700" dirty="0" smtClean="0">
                <a:latin typeface="Arial" charset="0"/>
              </a:rPr>
              <a:t>NOAA (and affiliates) - </a:t>
            </a:r>
            <a:r>
              <a:rPr lang="en-GB" altLang="en-US" sz="1700" dirty="0" smtClean="0">
                <a:solidFill>
                  <a:srgbClr val="0070C0"/>
                </a:solidFill>
                <a:latin typeface="Arial" charset="0"/>
              </a:rPr>
              <a:t>Ralph Ferraro (Chair), </a:t>
            </a:r>
            <a:r>
              <a:rPr lang="en-GB" altLang="en-US" sz="1700" dirty="0" err="1" smtClean="0">
                <a:solidFill>
                  <a:srgbClr val="0070C0"/>
                </a:solidFill>
                <a:latin typeface="Arial" charset="0"/>
              </a:rPr>
              <a:t>Huan</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Meng</a:t>
            </a:r>
            <a:r>
              <a:rPr lang="en-GB" altLang="en-US" sz="1700" dirty="0" smtClean="0">
                <a:solidFill>
                  <a:srgbClr val="0070C0"/>
                </a:solidFill>
                <a:latin typeface="Arial" charset="0"/>
              </a:rPr>
              <a:t>, Cheng-</a:t>
            </a:r>
            <a:r>
              <a:rPr lang="en-GB" altLang="en-US" sz="1700" dirty="0" err="1" smtClean="0">
                <a:solidFill>
                  <a:srgbClr val="0070C0"/>
                </a:solidFill>
                <a:latin typeface="Arial" charset="0"/>
              </a:rPr>
              <a:t>Zhi</a:t>
            </a:r>
            <a:r>
              <a:rPr lang="en-GB" altLang="en-US" sz="1700" dirty="0" smtClean="0">
                <a:solidFill>
                  <a:srgbClr val="0070C0"/>
                </a:solidFill>
                <a:latin typeface="Arial" charset="0"/>
              </a:rPr>
              <a:t> Zou, Tony </a:t>
            </a:r>
            <a:r>
              <a:rPr lang="en-GB" altLang="en-US" sz="1700" dirty="0" err="1" smtClean="0">
                <a:solidFill>
                  <a:srgbClr val="0070C0"/>
                </a:solidFill>
                <a:latin typeface="Arial" charset="0"/>
              </a:rPr>
              <a:t>Reale</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Manik</a:t>
            </a:r>
            <a:r>
              <a:rPr lang="en-GB" altLang="en-US" sz="1700" dirty="0" smtClean="0">
                <a:solidFill>
                  <a:srgbClr val="0070C0"/>
                </a:solidFill>
                <a:latin typeface="Arial" charset="0"/>
              </a:rPr>
              <a:t> Bali (Univ. Maryland), Isaac Moradi (Univ. Maryland), Hu (“Tiger) Yang (Univ. Maryland), </a:t>
            </a:r>
            <a:r>
              <a:rPr lang="en-GB" altLang="en-US" sz="1700" dirty="0" err="1" smtClean="0">
                <a:solidFill>
                  <a:srgbClr val="0070C0"/>
                </a:solidFill>
                <a:latin typeface="Arial" charset="0"/>
              </a:rPr>
              <a:t>Wenze</a:t>
            </a:r>
            <a:r>
              <a:rPr lang="en-GB" altLang="en-US" sz="1700" dirty="0" smtClean="0">
                <a:solidFill>
                  <a:srgbClr val="0070C0"/>
                </a:solidFill>
                <a:latin typeface="Arial" charset="0"/>
              </a:rPr>
              <a:t> Yang (Univ. Maryland), Johnny Luo (City College New York)</a:t>
            </a:r>
          </a:p>
          <a:p>
            <a:r>
              <a:rPr lang="en-GB" altLang="en-US" sz="1700" dirty="0" smtClean="0">
                <a:latin typeface="Arial" charset="0"/>
              </a:rPr>
              <a:t>EUMETSAT (and affiliates)  – </a:t>
            </a:r>
            <a:r>
              <a:rPr lang="en-GB" altLang="en-US" sz="1700" dirty="0" smtClean="0">
                <a:solidFill>
                  <a:srgbClr val="0070C0"/>
                </a:solidFill>
                <a:latin typeface="Arial" charset="0"/>
              </a:rPr>
              <a:t>Tim </a:t>
            </a:r>
            <a:r>
              <a:rPr lang="en-GB" altLang="en-US" sz="1700" dirty="0" err="1" smtClean="0">
                <a:solidFill>
                  <a:srgbClr val="0070C0"/>
                </a:solidFill>
                <a:latin typeface="Arial" charset="0"/>
              </a:rPr>
              <a:t>Hewison</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Karsten</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Fennig</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Viju</a:t>
            </a:r>
            <a:r>
              <a:rPr lang="en-GB" altLang="en-US" sz="1700" dirty="0" smtClean="0">
                <a:solidFill>
                  <a:srgbClr val="0070C0"/>
                </a:solidFill>
                <a:latin typeface="Arial" charset="0"/>
              </a:rPr>
              <a:t> John</a:t>
            </a:r>
            <a:r>
              <a:rPr lang="en-GB" altLang="en-US" sz="1700" dirty="0">
                <a:solidFill>
                  <a:srgbClr val="0070C0"/>
                </a:solidFill>
                <a:latin typeface="Arial" charset="0"/>
              </a:rPr>
              <a:t>, </a:t>
            </a:r>
            <a:r>
              <a:rPr lang="en-GB" altLang="en-US" sz="1700" dirty="0" err="1">
                <a:solidFill>
                  <a:srgbClr val="0070C0"/>
                </a:solidFill>
                <a:latin typeface="Arial" charset="0"/>
              </a:rPr>
              <a:t>Jörg</a:t>
            </a:r>
            <a:r>
              <a:rPr lang="en-GB" altLang="en-US" sz="1700" dirty="0">
                <a:solidFill>
                  <a:srgbClr val="0070C0"/>
                </a:solidFill>
                <a:latin typeface="Arial" charset="0"/>
              </a:rPr>
              <a:t> </a:t>
            </a:r>
            <a:r>
              <a:rPr lang="en-GB" altLang="en-US" sz="1700" dirty="0" smtClean="0">
                <a:solidFill>
                  <a:srgbClr val="0070C0"/>
                </a:solidFill>
                <a:latin typeface="Arial" charset="0"/>
              </a:rPr>
              <a:t>Ackermann, </a:t>
            </a:r>
            <a:r>
              <a:rPr lang="en-GB" altLang="en-US" sz="1700" dirty="0" err="1" smtClean="0">
                <a:solidFill>
                  <a:srgbClr val="0070C0"/>
                </a:solidFill>
                <a:latin typeface="Arial" charset="0"/>
              </a:rPr>
              <a:t>Sabatino</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DiMichele</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Sante</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Laviola</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Vinia</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Mattoli</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Sreerekha</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Thonipparambil</a:t>
            </a:r>
            <a:r>
              <a:rPr lang="en-GB" altLang="en-US" sz="1700" dirty="0" smtClean="0">
                <a:solidFill>
                  <a:srgbClr val="0070C0"/>
                </a:solidFill>
                <a:latin typeface="Arial" charset="0"/>
              </a:rPr>
              <a:t>, Christophe </a:t>
            </a:r>
            <a:r>
              <a:rPr lang="en-GB" altLang="en-US" sz="1700" dirty="0" err="1" smtClean="0">
                <a:solidFill>
                  <a:srgbClr val="0070C0"/>
                </a:solidFill>
                <a:latin typeface="Arial" charset="0"/>
              </a:rPr>
              <a:t>Accadia</a:t>
            </a:r>
            <a:r>
              <a:rPr lang="en-GB" altLang="en-US" sz="1700" dirty="0" smtClean="0">
                <a:solidFill>
                  <a:srgbClr val="0070C0"/>
                </a:solidFill>
                <a:latin typeface="Arial" charset="0"/>
              </a:rPr>
              <a:t>, Martin </a:t>
            </a:r>
            <a:r>
              <a:rPr lang="en-GB" altLang="en-US" sz="1700" dirty="0" err="1" smtClean="0">
                <a:solidFill>
                  <a:srgbClr val="0070C0"/>
                </a:solidFill>
                <a:latin typeface="Arial" charset="0"/>
              </a:rPr>
              <a:t>Burgdorf</a:t>
            </a:r>
            <a:r>
              <a:rPr lang="en-GB" altLang="en-US" sz="1700" dirty="0" smtClean="0">
                <a:solidFill>
                  <a:srgbClr val="0070C0"/>
                </a:solidFill>
                <a:latin typeface="Arial" charset="0"/>
              </a:rPr>
              <a:t> (Hamburg Univ.), </a:t>
            </a:r>
            <a:r>
              <a:rPr lang="en-GB" altLang="en-US" sz="1700" dirty="0" err="1" smtClean="0">
                <a:solidFill>
                  <a:srgbClr val="0070C0"/>
                </a:solidFill>
                <a:latin typeface="Arial" charset="0"/>
              </a:rPr>
              <a:t>Imke</a:t>
            </a:r>
            <a:r>
              <a:rPr lang="en-GB" altLang="en-US" sz="1700" dirty="0" smtClean="0">
                <a:solidFill>
                  <a:srgbClr val="0070C0"/>
                </a:solidFill>
                <a:latin typeface="Arial" charset="0"/>
              </a:rPr>
              <a:t> Hans (Hamburg Univ.)</a:t>
            </a:r>
            <a:r>
              <a:rPr lang="en-GB" altLang="en-US" sz="1700" dirty="0" smtClean="0">
                <a:solidFill>
                  <a:srgbClr val="FF0000"/>
                </a:solidFill>
                <a:latin typeface="Arial" charset="0"/>
              </a:rPr>
              <a:t>, </a:t>
            </a:r>
            <a:r>
              <a:rPr lang="en-GB" altLang="en-US" sz="1700" dirty="0" smtClean="0">
                <a:solidFill>
                  <a:srgbClr val="0070C0"/>
                </a:solidFill>
                <a:latin typeface="Arial" charset="0"/>
              </a:rPr>
              <a:t>Ralf </a:t>
            </a:r>
            <a:r>
              <a:rPr lang="en-GB" altLang="en-US" sz="1700" dirty="0" err="1" smtClean="0">
                <a:solidFill>
                  <a:srgbClr val="0070C0"/>
                </a:solidFill>
                <a:latin typeface="Arial" charset="0"/>
              </a:rPr>
              <a:t>Bennartz</a:t>
            </a:r>
            <a:endParaRPr lang="en-GB" altLang="en-US" sz="1700" dirty="0" smtClean="0">
              <a:solidFill>
                <a:srgbClr val="0070C0"/>
              </a:solidFill>
              <a:latin typeface="Arial" charset="0"/>
            </a:endParaRPr>
          </a:p>
          <a:p>
            <a:r>
              <a:rPr lang="en-GB" altLang="en-US" sz="1700" dirty="0" smtClean="0">
                <a:latin typeface="Arial" charset="0"/>
              </a:rPr>
              <a:t>NASA (and affiliates) </a:t>
            </a:r>
            <a:r>
              <a:rPr lang="en-GB" altLang="en-US" sz="1700" dirty="0" smtClean="0">
                <a:solidFill>
                  <a:srgbClr val="0070C0"/>
                </a:solidFill>
                <a:latin typeface="Arial" charset="0"/>
              </a:rPr>
              <a:t>– Ed Kim (GSFC), </a:t>
            </a:r>
            <a:r>
              <a:rPr lang="en-GB" altLang="en-US" sz="1700" dirty="0" err="1" smtClean="0">
                <a:solidFill>
                  <a:srgbClr val="0070C0"/>
                </a:solidFill>
                <a:latin typeface="Arial" charset="0"/>
              </a:rPr>
              <a:t>Tanvir</a:t>
            </a:r>
            <a:r>
              <a:rPr lang="en-GB" altLang="en-US" sz="1700" dirty="0" smtClean="0">
                <a:solidFill>
                  <a:srgbClr val="0070C0"/>
                </a:solidFill>
                <a:latin typeface="Arial" charset="0"/>
              </a:rPr>
              <a:t> Islam (JPL), Linwood Jones (Univ. of Central Florida), Rachael </a:t>
            </a:r>
            <a:r>
              <a:rPr lang="en-GB" altLang="en-US" sz="1700" dirty="0" err="1" smtClean="0">
                <a:solidFill>
                  <a:srgbClr val="0070C0"/>
                </a:solidFill>
                <a:latin typeface="Arial" charset="0"/>
              </a:rPr>
              <a:t>Kroodsma</a:t>
            </a:r>
            <a:r>
              <a:rPr lang="en-GB" altLang="en-US" sz="1700" dirty="0" smtClean="0">
                <a:solidFill>
                  <a:srgbClr val="0070C0"/>
                </a:solidFill>
                <a:latin typeface="Arial" charset="0"/>
              </a:rPr>
              <a:t> (Univ. of Maryland), Wes Berg (Colorado State Univ.), Thomas Holmes</a:t>
            </a:r>
          </a:p>
          <a:p>
            <a:r>
              <a:rPr lang="en-GB" altLang="en-US" sz="1700" dirty="0" smtClean="0">
                <a:latin typeface="Arial" charset="0"/>
              </a:rPr>
              <a:t>NIST – </a:t>
            </a:r>
            <a:r>
              <a:rPr lang="en-GB" altLang="en-US" sz="1700" dirty="0" smtClean="0">
                <a:solidFill>
                  <a:srgbClr val="0070C0"/>
                </a:solidFill>
                <a:latin typeface="Arial" charset="0"/>
              </a:rPr>
              <a:t>Derek </a:t>
            </a:r>
            <a:r>
              <a:rPr lang="en-GB" altLang="en-US" sz="1700" dirty="0" err="1" smtClean="0">
                <a:solidFill>
                  <a:srgbClr val="0070C0"/>
                </a:solidFill>
                <a:latin typeface="Arial" charset="0"/>
              </a:rPr>
              <a:t>Houtz</a:t>
            </a:r>
            <a:r>
              <a:rPr lang="en-GB" altLang="en-US" sz="1700" dirty="0" smtClean="0">
                <a:solidFill>
                  <a:srgbClr val="0070C0"/>
                </a:solidFill>
                <a:latin typeface="Arial" charset="0"/>
              </a:rPr>
              <a:t>, David Walker</a:t>
            </a:r>
          </a:p>
          <a:p>
            <a:r>
              <a:rPr lang="en-GB" altLang="en-US" sz="1700" dirty="0" smtClean="0">
                <a:latin typeface="Arial" charset="0"/>
              </a:rPr>
              <a:t>CMA (and affiliates) – </a:t>
            </a:r>
            <a:r>
              <a:rPr lang="en-GB" altLang="en-US" sz="1700" dirty="0" err="1" smtClean="0">
                <a:solidFill>
                  <a:srgbClr val="0070C0"/>
                </a:solidFill>
                <a:latin typeface="Arial" charset="0"/>
              </a:rPr>
              <a:t>Songyan</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Gu</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Qifeng</a:t>
            </a:r>
            <a:r>
              <a:rPr lang="en-GB" altLang="en-US" sz="1700" dirty="0" smtClean="0">
                <a:solidFill>
                  <a:srgbClr val="0070C0"/>
                </a:solidFill>
                <a:latin typeface="Arial" charset="0"/>
              </a:rPr>
              <a:t> Lu, Lin Chen, Hu Yang, </a:t>
            </a:r>
            <a:r>
              <a:rPr lang="en-GB" altLang="en-US" sz="1700" dirty="0" err="1" smtClean="0">
                <a:solidFill>
                  <a:srgbClr val="0070C0"/>
                </a:solidFill>
                <a:latin typeface="Arial" charset="0"/>
              </a:rPr>
              <a:t>Xiaolong</a:t>
            </a:r>
            <a:r>
              <a:rPr lang="en-GB" altLang="en-US" sz="1700" dirty="0" smtClean="0">
                <a:solidFill>
                  <a:srgbClr val="0070C0"/>
                </a:solidFill>
                <a:latin typeface="Arial" charset="0"/>
              </a:rPr>
              <a:t> Dong, </a:t>
            </a:r>
            <a:r>
              <a:rPr lang="en-GB" altLang="en-US" sz="1700" dirty="0" err="1" smtClean="0">
                <a:solidFill>
                  <a:srgbClr val="0070C0"/>
                </a:solidFill>
                <a:latin typeface="Arial" charset="0"/>
              </a:rPr>
              <a:t>Shengli</a:t>
            </a:r>
            <a:r>
              <a:rPr lang="en-GB" altLang="en-US" sz="1700" dirty="0" smtClean="0">
                <a:solidFill>
                  <a:srgbClr val="0070C0"/>
                </a:solidFill>
                <a:latin typeface="Arial" charset="0"/>
              </a:rPr>
              <a:t> Wu</a:t>
            </a:r>
          </a:p>
          <a:p>
            <a:r>
              <a:rPr lang="en-GB" altLang="en-US" sz="1700" dirty="0" smtClean="0">
                <a:latin typeface="Arial" charset="0"/>
              </a:rPr>
              <a:t>KMA (and affiliates) – </a:t>
            </a:r>
            <a:r>
              <a:rPr lang="en-GB" altLang="en-US" sz="1700" dirty="0" smtClean="0">
                <a:solidFill>
                  <a:srgbClr val="0070C0"/>
                </a:solidFill>
                <a:latin typeface="Arial" charset="0"/>
              </a:rPr>
              <a:t>Jun Park, Dong-Bin Shin (</a:t>
            </a:r>
            <a:r>
              <a:rPr lang="en-GB" altLang="en-US" sz="1700" dirty="0" err="1" smtClean="0">
                <a:solidFill>
                  <a:srgbClr val="0070C0"/>
                </a:solidFill>
                <a:latin typeface="Arial" charset="0"/>
              </a:rPr>
              <a:t>Yonsei</a:t>
            </a:r>
            <a:r>
              <a:rPr lang="en-GB" altLang="en-US" sz="1700" dirty="0" smtClean="0">
                <a:solidFill>
                  <a:srgbClr val="0070C0"/>
                </a:solidFill>
                <a:latin typeface="Arial" charset="0"/>
              </a:rPr>
              <a:t> University, South Korea), </a:t>
            </a:r>
            <a:r>
              <a:rPr lang="en-GB" altLang="en-US" sz="1700" dirty="0" err="1">
                <a:solidFill>
                  <a:srgbClr val="0070C0"/>
                </a:solidFill>
                <a:latin typeface="Arial" charset="0"/>
              </a:rPr>
              <a:t>D</a:t>
            </a:r>
            <a:r>
              <a:rPr lang="en-GB" altLang="en-US" sz="1700" dirty="0" err="1" smtClean="0">
                <a:solidFill>
                  <a:srgbClr val="0070C0"/>
                </a:solidFill>
                <a:latin typeface="Arial" charset="0"/>
              </a:rPr>
              <a:t>ohyeong</a:t>
            </a:r>
            <a:r>
              <a:rPr lang="en-GB" altLang="en-US" sz="1700" dirty="0" smtClean="0">
                <a:solidFill>
                  <a:srgbClr val="0070C0"/>
                </a:solidFill>
                <a:latin typeface="Arial" charset="0"/>
              </a:rPr>
              <a:t> Kim, </a:t>
            </a:r>
            <a:r>
              <a:rPr lang="en-GB" altLang="en-US" sz="1700" dirty="0" err="1" smtClean="0">
                <a:solidFill>
                  <a:srgbClr val="0070C0"/>
                </a:solidFill>
                <a:latin typeface="Arial" charset="0"/>
              </a:rPr>
              <a:t>Minju</a:t>
            </a:r>
            <a:r>
              <a:rPr lang="en-GB" altLang="en-US" sz="1700" dirty="0" smtClean="0">
                <a:solidFill>
                  <a:srgbClr val="0070C0"/>
                </a:solidFill>
                <a:latin typeface="Arial" charset="0"/>
              </a:rPr>
              <a:t> </a:t>
            </a:r>
            <a:r>
              <a:rPr lang="en-GB" altLang="en-US" sz="1700" dirty="0" err="1" smtClean="0">
                <a:solidFill>
                  <a:srgbClr val="0070C0"/>
                </a:solidFill>
                <a:latin typeface="Arial" charset="0"/>
              </a:rPr>
              <a:t>Gu</a:t>
            </a:r>
            <a:endParaRPr lang="en-GB" altLang="en-US" sz="1700" dirty="0" smtClean="0">
              <a:solidFill>
                <a:srgbClr val="0070C0"/>
              </a:solidFill>
              <a:latin typeface="Arial" charset="0"/>
            </a:endParaRPr>
          </a:p>
          <a:p>
            <a:r>
              <a:rPr lang="en-GB" altLang="en-US" sz="1700" dirty="0" smtClean="0">
                <a:latin typeface="Arial" charset="0"/>
              </a:rPr>
              <a:t>JAXA (and affiliates) - </a:t>
            </a:r>
            <a:r>
              <a:rPr lang="en-GB" altLang="en-US" sz="1700" dirty="0" smtClean="0">
                <a:solidFill>
                  <a:srgbClr val="0070C0"/>
                </a:solidFill>
                <a:latin typeface="Arial" charset="0"/>
              </a:rPr>
              <a:t>Misako </a:t>
            </a:r>
            <a:r>
              <a:rPr lang="en-GB" altLang="en-US" sz="1700" dirty="0" err="1" smtClean="0">
                <a:solidFill>
                  <a:srgbClr val="0070C0"/>
                </a:solidFill>
                <a:latin typeface="Arial" charset="0"/>
              </a:rPr>
              <a:t>Kachi</a:t>
            </a:r>
            <a:r>
              <a:rPr lang="en-GB" altLang="en-US" sz="1700" dirty="0" smtClean="0">
                <a:solidFill>
                  <a:srgbClr val="0070C0"/>
                </a:solidFill>
                <a:latin typeface="Arial" charset="0"/>
              </a:rPr>
              <a:t>, Takashi Maeda</a:t>
            </a:r>
          </a:p>
          <a:p>
            <a:r>
              <a:rPr lang="en-GB" altLang="en-US" sz="1700" dirty="0" smtClean="0">
                <a:latin typeface="Arial" charset="0"/>
              </a:rPr>
              <a:t>IISC – </a:t>
            </a:r>
            <a:r>
              <a:rPr lang="en-GB" altLang="en-US" sz="1700" dirty="0" smtClean="0">
                <a:solidFill>
                  <a:srgbClr val="0070C0"/>
                </a:solidFill>
                <a:latin typeface="Arial" charset="0"/>
              </a:rPr>
              <a:t>Ram </a:t>
            </a:r>
            <a:r>
              <a:rPr lang="en-GB" altLang="en-US" sz="1700" dirty="0" err="1" smtClean="0">
                <a:solidFill>
                  <a:srgbClr val="0070C0"/>
                </a:solidFill>
                <a:latin typeface="Arial" charset="0"/>
              </a:rPr>
              <a:t>Ratan</a:t>
            </a:r>
            <a:endParaRPr lang="en-GB" altLang="en-US" sz="1700" dirty="0" smtClean="0">
              <a:solidFill>
                <a:srgbClr val="0070C0"/>
              </a:solidFill>
              <a:latin typeface="Arial" charset="0"/>
            </a:endParaRPr>
          </a:p>
          <a:p>
            <a:pPr marL="0" indent="0">
              <a:buNone/>
            </a:pPr>
            <a:endParaRPr lang="en-GB" altLang="en-US" sz="1700" dirty="0">
              <a:solidFill>
                <a:srgbClr val="0070C0"/>
              </a:solidFill>
              <a:latin typeface="Arial" charset="0"/>
            </a:endParaRPr>
          </a:p>
        </p:txBody>
      </p:sp>
    </p:spTree>
    <p:extLst>
      <p:ext uri="{BB962C8B-B14F-4D97-AF65-F5344CB8AC3E}">
        <p14:creationId xmlns:p14="http://schemas.microsoft.com/office/powerpoint/2010/main" val="29981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36212" y="308344"/>
            <a:ext cx="6369789" cy="839130"/>
          </a:xfrm>
        </p:spPr>
        <p:txBody>
          <a:bodyPr/>
          <a:lstStyle/>
          <a:p>
            <a:r>
              <a:rPr lang="en-GB" altLang="en-US" sz="3600" dirty="0" smtClean="0">
                <a:solidFill>
                  <a:srgbClr val="0000FF"/>
                </a:solidFill>
                <a:latin typeface="Arial" charset="0"/>
              </a:rPr>
              <a:t>Focus Topics for 2016-2017</a:t>
            </a:r>
          </a:p>
        </p:txBody>
      </p:sp>
      <p:sp>
        <p:nvSpPr>
          <p:cNvPr id="23555" name="Content Placeholder 2"/>
          <p:cNvSpPr>
            <a:spLocks noGrp="1"/>
          </p:cNvSpPr>
          <p:nvPr>
            <p:ph idx="1"/>
          </p:nvPr>
        </p:nvSpPr>
        <p:spPr>
          <a:xfrm>
            <a:off x="1" y="1268760"/>
            <a:ext cx="9905999" cy="5265585"/>
          </a:xfrm>
        </p:spPr>
        <p:txBody>
          <a:bodyPr/>
          <a:lstStyle/>
          <a:p>
            <a:r>
              <a:rPr lang="en-US" sz="2000" dirty="0"/>
              <a:t> </a:t>
            </a:r>
            <a:r>
              <a:rPr lang="en-US" sz="2000" dirty="0" smtClean="0"/>
              <a:t>Defining CLEAR PATH for</a:t>
            </a:r>
            <a:r>
              <a:rPr lang="en-US" sz="2000" b="1" dirty="0" smtClean="0"/>
              <a:t> </a:t>
            </a:r>
            <a:r>
              <a:rPr lang="en-US" sz="2000" b="1" dirty="0"/>
              <a:t>GSICS MW </a:t>
            </a:r>
            <a:r>
              <a:rPr lang="en-US" sz="2000" b="1" dirty="0" smtClean="0"/>
              <a:t>products and algorithms </a:t>
            </a:r>
            <a:r>
              <a:rPr lang="en-US" sz="2000" i="1" dirty="0" smtClean="0"/>
              <a:t>(formed sub-topical leaders; just getting started)</a:t>
            </a:r>
          </a:p>
          <a:p>
            <a:pPr lvl="1"/>
            <a:r>
              <a:rPr lang="en-US" sz="1600" dirty="0" smtClean="0">
                <a:solidFill>
                  <a:srgbClr val="0070C0"/>
                </a:solidFill>
              </a:rPr>
              <a:t>Methodologies </a:t>
            </a:r>
            <a:r>
              <a:rPr lang="en-US" sz="1600" i="1" dirty="0" smtClean="0">
                <a:solidFill>
                  <a:srgbClr val="00B5EF"/>
                </a:solidFill>
              </a:rPr>
              <a:t>(Jun Park, Rachel </a:t>
            </a:r>
            <a:r>
              <a:rPr lang="en-US" sz="1600" i="1" dirty="0" err="1" smtClean="0">
                <a:solidFill>
                  <a:srgbClr val="00B5EF"/>
                </a:solidFill>
              </a:rPr>
              <a:t>Kroodsma</a:t>
            </a:r>
            <a:r>
              <a:rPr lang="en-US" sz="1600" i="1" dirty="0" smtClean="0">
                <a:solidFill>
                  <a:srgbClr val="00B5EF"/>
                </a:solidFill>
              </a:rPr>
              <a:t>)</a:t>
            </a:r>
          </a:p>
          <a:p>
            <a:pPr lvl="2"/>
            <a:r>
              <a:rPr lang="en-US" sz="1200" dirty="0" smtClean="0"/>
              <a:t>SNO, Double difference, etc.</a:t>
            </a:r>
          </a:p>
          <a:p>
            <a:pPr lvl="1"/>
            <a:r>
              <a:rPr lang="en-US" sz="1600" dirty="0" smtClean="0">
                <a:solidFill>
                  <a:srgbClr val="0070C0"/>
                </a:solidFill>
              </a:rPr>
              <a:t>Reference Standards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Bali, Isaac Moradi, </a:t>
            </a:r>
            <a:r>
              <a:rPr lang="en-US" sz="1600" i="1" strike="sngStrike" dirty="0" smtClean="0">
                <a:solidFill>
                  <a:srgbClr val="00B5EF"/>
                </a:solidFill>
              </a:rPr>
              <a:t>David Walker</a:t>
            </a:r>
            <a:r>
              <a:rPr lang="en-US" sz="1600" i="1" dirty="0" smtClean="0">
                <a:solidFill>
                  <a:srgbClr val="00B5EF"/>
                </a:solidFill>
              </a:rPr>
              <a:t>)</a:t>
            </a:r>
          </a:p>
          <a:p>
            <a:pPr lvl="2"/>
            <a:r>
              <a:rPr lang="en-US" sz="1200" dirty="0" smtClean="0"/>
              <a:t>A particular sensor?  Likely to be wavelength dependent (e.g., window, O</a:t>
            </a:r>
            <a:r>
              <a:rPr lang="en-US" sz="1200" baseline="-25000" dirty="0" smtClean="0"/>
              <a:t>2</a:t>
            </a:r>
            <a:r>
              <a:rPr lang="en-US" sz="1200" dirty="0" smtClean="0"/>
              <a:t>, H</a:t>
            </a:r>
            <a:r>
              <a:rPr lang="en-US" sz="1200" baseline="-25000" dirty="0" smtClean="0"/>
              <a:t>2</a:t>
            </a:r>
            <a:r>
              <a:rPr lang="en-US" sz="1200" dirty="0" smtClean="0"/>
              <a:t>0); A RTM?</a:t>
            </a:r>
          </a:p>
          <a:p>
            <a:pPr lvl="1"/>
            <a:r>
              <a:rPr lang="en-US" sz="1600" dirty="0" smtClean="0">
                <a:solidFill>
                  <a:srgbClr val="0070C0"/>
                </a:solidFill>
              </a:rPr>
              <a:t>LUT/Correction Tables </a:t>
            </a:r>
            <a:r>
              <a:rPr lang="en-US" sz="1600" i="1" dirty="0" smtClean="0">
                <a:solidFill>
                  <a:srgbClr val="00B5EF"/>
                </a:solidFill>
              </a:rPr>
              <a:t>(</a:t>
            </a:r>
            <a:r>
              <a:rPr lang="en-US" sz="1600" i="1" dirty="0" err="1" smtClean="0">
                <a:solidFill>
                  <a:srgbClr val="00B5EF"/>
                </a:solidFill>
              </a:rPr>
              <a:t>Karsten</a:t>
            </a:r>
            <a:r>
              <a:rPr lang="en-US" sz="1600" i="1" dirty="0" smtClean="0">
                <a:solidFill>
                  <a:srgbClr val="00B5EF"/>
                </a:solidFill>
              </a:rPr>
              <a:t> </a:t>
            </a:r>
            <a:r>
              <a:rPr lang="en-US" sz="1600" i="1" dirty="0" err="1" smtClean="0">
                <a:solidFill>
                  <a:srgbClr val="00B5EF"/>
                </a:solidFill>
              </a:rPr>
              <a:t>Fennig</a:t>
            </a:r>
            <a:r>
              <a:rPr lang="en-US" sz="1600" i="1" dirty="0" smtClean="0">
                <a:solidFill>
                  <a:srgbClr val="00B5EF"/>
                </a:solidFill>
              </a:rPr>
              <a:t>, Cheng-</a:t>
            </a:r>
            <a:r>
              <a:rPr lang="en-US" sz="1600" i="1" dirty="0" err="1" smtClean="0">
                <a:solidFill>
                  <a:srgbClr val="00B5EF"/>
                </a:solidFill>
              </a:rPr>
              <a:t>Zhi</a:t>
            </a:r>
            <a:r>
              <a:rPr lang="en-US" sz="1600" i="1" dirty="0" smtClean="0">
                <a:solidFill>
                  <a:srgbClr val="00B5EF"/>
                </a:solidFill>
              </a:rPr>
              <a:t> Zou, </a:t>
            </a:r>
            <a:r>
              <a:rPr lang="en-US" sz="1600" i="1" dirty="0" err="1" smtClean="0">
                <a:solidFill>
                  <a:srgbClr val="00B5EF"/>
                </a:solidFill>
              </a:rPr>
              <a:t>Viju</a:t>
            </a:r>
            <a:r>
              <a:rPr lang="en-US" sz="1600" i="1" dirty="0" smtClean="0">
                <a:solidFill>
                  <a:srgbClr val="00B5EF"/>
                </a:solidFill>
              </a:rPr>
              <a:t> John)</a:t>
            </a:r>
          </a:p>
          <a:p>
            <a:pPr lvl="2"/>
            <a:r>
              <a:rPr lang="en-US" sz="1200" dirty="0" smtClean="0"/>
              <a:t>Near real-time and climate; they will be different</a:t>
            </a:r>
          </a:p>
          <a:p>
            <a:r>
              <a:rPr lang="en-US" sz="2000" dirty="0" smtClean="0"/>
              <a:t> Tying </a:t>
            </a:r>
            <a:r>
              <a:rPr lang="en-US" sz="2000" dirty="0"/>
              <a:t>together other groups/opportunities</a:t>
            </a:r>
          </a:p>
          <a:p>
            <a:pPr lvl="1"/>
            <a:r>
              <a:rPr lang="en-US" sz="1600" dirty="0" smtClean="0">
                <a:solidFill>
                  <a:srgbClr val="0070C0"/>
                </a:solidFill>
              </a:rPr>
              <a:t>Engaging </a:t>
            </a:r>
            <a:r>
              <a:rPr lang="en-US" sz="1600" dirty="0">
                <a:solidFill>
                  <a:srgbClr val="0070C0"/>
                </a:solidFill>
              </a:rPr>
              <a:t>more closely GPM X-Cal </a:t>
            </a:r>
            <a:r>
              <a:rPr lang="en-US" sz="1600" i="1" dirty="0" smtClean="0">
                <a:solidFill>
                  <a:srgbClr val="00B5EF"/>
                </a:solidFill>
              </a:rPr>
              <a:t>(Wes, Rachel)</a:t>
            </a:r>
          </a:p>
          <a:p>
            <a:pPr lvl="2"/>
            <a:r>
              <a:rPr lang="en-US" sz="1200" i="1" dirty="0" smtClean="0"/>
              <a:t>Participation our 2016 GUW; Participation at this meeting!</a:t>
            </a:r>
            <a:endParaRPr lang="en-US" sz="1200" i="1" dirty="0"/>
          </a:p>
          <a:p>
            <a:pPr lvl="1"/>
            <a:r>
              <a:rPr lang="en-US" sz="1600" dirty="0" smtClean="0">
                <a:solidFill>
                  <a:srgbClr val="0070C0"/>
                </a:solidFill>
              </a:rPr>
              <a:t>Formalizing linkages </a:t>
            </a:r>
            <a:r>
              <a:rPr lang="en-US" sz="1600" dirty="0">
                <a:solidFill>
                  <a:srgbClr val="0070C0"/>
                </a:solidFill>
              </a:rPr>
              <a:t>to CEOS MW subgroup </a:t>
            </a:r>
            <a:r>
              <a:rPr lang="en-US" sz="1600" i="1" dirty="0" smtClean="0">
                <a:solidFill>
                  <a:srgbClr val="00B5EF"/>
                </a:solidFill>
              </a:rPr>
              <a:t>(Cheng-</a:t>
            </a:r>
            <a:r>
              <a:rPr lang="en-US" sz="1600" i="1" dirty="0" err="1" smtClean="0">
                <a:solidFill>
                  <a:srgbClr val="00B5EF"/>
                </a:solidFill>
              </a:rPr>
              <a:t>Zhi</a:t>
            </a:r>
            <a:r>
              <a:rPr lang="en-US" sz="1600" i="1" dirty="0" smtClean="0">
                <a:solidFill>
                  <a:srgbClr val="00B5EF"/>
                </a:solidFill>
              </a:rPr>
              <a:t>, </a:t>
            </a:r>
            <a:r>
              <a:rPr lang="en-GB" altLang="en-US" sz="1600" i="1" dirty="0" err="1">
                <a:solidFill>
                  <a:srgbClr val="00B5EF"/>
                </a:solidFill>
                <a:latin typeface="Arial" charset="0"/>
              </a:rPr>
              <a:t>Xiaolong</a:t>
            </a:r>
            <a:r>
              <a:rPr lang="en-GB" altLang="en-US" sz="1600" i="1" dirty="0">
                <a:solidFill>
                  <a:srgbClr val="00B5EF"/>
                </a:solidFill>
                <a:latin typeface="Arial" charset="0"/>
              </a:rPr>
              <a:t> </a:t>
            </a:r>
            <a:r>
              <a:rPr lang="en-GB" altLang="en-US" sz="1600" i="1" dirty="0" smtClean="0">
                <a:solidFill>
                  <a:srgbClr val="00B5EF"/>
                </a:solidFill>
                <a:latin typeface="Arial" charset="0"/>
              </a:rPr>
              <a:t>Dong)</a:t>
            </a:r>
          </a:p>
          <a:p>
            <a:pPr lvl="2"/>
            <a:r>
              <a:rPr lang="en-GB" altLang="en-US" sz="1200" i="1" dirty="0" smtClean="0">
                <a:latin typeface="Arial" charset="0"/>
              </a:rPr>
              <a:t>CEOS-GSICS Microwave Coordination Meeting – 2016 July 5-6, Beijing, China </a:t>
            </a:r>
            <a:endParaRPr lang="en-GB" altLang="en-US" sz="1200" i="1" dirty="0" smtClean="0">
              <a:solidFill>
                <a:srgbClr val="00B050"/>
              </a:solidFill>
              <a:latin typeface="Arial" charset="0"/>
            </a:endParaRPr>
          </a:p>
          <a:p>
            <a:pPr lvl="1"/>
            <a:r>
              <a:rPr lang="en-US" sz="1600" dirty="0" smtClean="0">
                <a:solidFill>
                  <a:srgbClr val="0070C0"/>
                </a:solidFill>
              </a:rPr>
              <a:t>Expanding active participation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Ralph)</a:t>
            </a:r>
            <a:endParaRPr lang="en-US" sz="1200" i="1" dirty="0" smtClean="0">
              <a:solidFill>
                <a:srgbClr val="00B5EF"/>
              </a:solidFill>
            </a:endParaRPr>
          </a:p>
          <a:p>
            <a:r>
              <a:rPr lang="en-US" sz="2000" dirty="0" smtClean="0"/>
              <a:t>Continued participation </a:t>
            </a:r>
            <a:r>
              <a:rPr lang="en-US" sz="2000" dirty="0" smtClean="0">
                <a:solidFill>
                  <a:srgbClr val="FF0000"/>
                </a:solidFill>
              </a:rPr>
              <a:t>by subgroup </a:t>
            </a:r>
            <a:r>
              <a:rPr lang="en-US" sz="2000" dirty="0" smtClean="0"/>
              <a:t>at meetings of relevance:</a:t>
            </a:r>
          </a:p>
          <a:p>
            <a:pPr lvl="1"/>
            <a:r>
              <a:rPr lang="en-US" sz="1600" dirty="0" smtClean="0">
                <a:solidFill>
                  <a:srgbClr val="0070C0"/>
                </a:solidFill>
              </a:rPr>
              <a:t>GSICS; </a:t>
            </a:r>
            <a:r>
              <a:rPr lang="en-US" altLang="en-US" sz="1600" dirty="0" smtClean="0">
                <a:solidFill>
                  <a:srgbClr val="0070C0"/>
                </a:solidFill>
                <a:latin typeface="Arial" charset="0"/>
              </a:rPr>
              <a:t>CEOS;CALCON, </a:t>
            </a:r>
            <a:r>
              <a:rPr lang="en-US" altLang="en-US" sz="1600" dirty="0" err="1" smtClean="0">
                <a:solidFill>
                  <a:srgbClr val="0070C0"/>
                </a:solidFill>
                <a:latin typeface="Arial" charset="0"/>
              </a:rPr>
              <a:t>Microrad</a:t>
            </a:r>
            <a:r>
              <a:rPr lang="en-US" altLang="en-US" sz="1600" dirty="0" smtClean="0">
                <a:solidFill>
                  <a:srgbClr val="0070C0"/>
                </a:solidFill>
                <a:latin typeface="Arial" charset="0"/>
              </a:rPr>
              <a:t> 2017, AMS Sat. Met, EUMESAT Satellite, etc.</a:t>
            </a:r>
            <a:endParaRPr lang="en-GB" altLang="en-US" sz="1600" dirty="0" smtClean="0">
              <a:solidFill>
                <a:srgbClr val="0070C0"/>
              </a:solidFill>
              <a:latin typeface="Arial" charset="0"/>
            </a:endParaRPr>
          </a:p>
        </p:txBody>
      </p:sp>
      <p:sp>
        <p:nvSpPr>
          <p:cNvPr id="2" name="Slide Number Placeholder 1"/>
          <p:cNvSpPr>
            <a:spLocks noGrp="1"/>
          </p:cNvSpPr>
          <p:nvPr>
            <p:ph type="sldNum" sz="quarter" idx="4294967295"/>
          </p:nvPr>
        </p:nvSpPr>
        <p:spPr>
          <a:xfrm>
            <a:off x="7099300" y="6356352"/>
            <a:ext cx="2311400" cy="365125"/>
          </a:xfrm>
          <a:prstGeom prst="rect">
            <a:avLst/>
          </a:prstGeom>
        </p:spPr>
        <p:txBody>
          <a:bodyPr/>
          <a:lstStyle/>
          <a:p>
            <a:fld id="{C3BED8E1-D1FE-4068-BEE1-928EBDA11364}" type="slidenum">
              <a:rPr lang="en-US" altLang="en-US" sz="1100" smtClean="0"/>
              <a:pPr/>
              <a:t>11</a:t>
            </a:fld>
            <a:endParaRPr lang="en-US" altLang="en-US" sz="1100" dirty="0"/>
          </a:p>
        </p:txBody>
      </p:sp>
    </p:spTree>
    <p:extLst>
      <p:ext uri="{BB962C8B-B14F-4D97-AF65-F5344CB8AC3E}">
        <p14:creationId xmlns:p14="http://schemas.microsoft.com/office/powerpoint/2010/main" val="329189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506" y="274638"/>
            <a:ext cx="6001193" cy="1143000"/>
          </a:xfrm>
        </p:spPr>
        <p:txBody>
          <a:bodyPr/>
          <a:lstStyle/>
          <a:p>
            <a:r>
              <a:rPr lang="en-US" dirty="0">
                <a:solidFill>
                  <a:srgbClr val="0000FF"/>
                </a:solidFill>
              </a:rPr>
              <a:t>MW Workspace</a:t>
            </a:r>
            <a:r>
              <a:rPr lang="en-US" dirty="0"/>
              <a:t/>
            </a:r>
            <a:br>
              <a:rPr lang="en-US" dirty="0"/>
            </a:br>
            <a:r>
              <a:rPr lang="en-US" sz="1200" b="1" dirty="0">
                <a:solidFill>
                  <a:schemeClr val="tx1"/>
                </a:solidFill>
              </a:rPr>
              <a:t>http://gsics.atmos.umd.edu/bin/view/Development/MicrowaveSubGroup</a:t>
            </a:r>
            <a:endParaRPr lang="en-US" b="1" dirty="0">
              <a:solidFill>
                <a:schemeClr val="tx1"/>
              </a:solidFill>
            </a:endParaRP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12</a:t>
            </a:fld>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03" r="40865" b="6037"/>
          <a:stretch/>
        </p:blipFill>
        <p:spPr bwMode="auto">
          <a:xfrm>
            <a:off x="276447" y="1446029"/>
            <a:ext cx="4584405" cy="4635795"/>
          </a:xfrm>
          <a:prstGeom prst="rect">
            <a:avLst/>
          </a:prstGeom>
          <a:noFill/>
          <a:ln w="25400" cmpd="tri">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829" r="30954" b="5534"/>
          <a:stretch/>
        </p:blipFill>
        <p:spPr bwMode="auto">
          <a:xfrm>
            <a:off x="4964519" y="1360967"/>
            <a:ext cx="4699591" cy="4720856"/>
          </a:xfrm>
          <a:prstGeom prst="rect">
            <a:avLst/>
          </a:prstGeom>
          <a:noFill/>
          <a:ln w="25400" cmpd="tri">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529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69304" y="144012"/>
            <a:ext cx="5841395" cy="1143000"/>
          </a:xfrm>
        </p:spPr>
        <p:txBody>
          <a:bodyPr/>
          <a:lstStyle/>
          <a:p>
            <a:r>
              <a:rPr lang="en-GB" altLang="en-US" sz="3600" dirty="0" smtClean="0">
                <a:solidFill>
                  <a:srgbClr val="0000FF"/>
                </a:solidFill>
                <a:latin typeface="Arial" charset="0"/>
              </a:rPr>
              <a:t>Recent Meetings of Microwave Sub-Group</a:t>
            </a:r>
          </a:p>
        </p:txBody>
      </p:sp>
      <p:sp>
        <p:nvSpPr>
          <p:cNvPr id="19459" name="Content Placeholder 2"/>
          <p:cNvSpPr>
            <a:spLocks noGrp="1"/>
          </p:cNvSpPr>
          <p:nvPr>
            <p:ph idx="1"/>
          </p:nvPr>
        </p:nvSpPr>
        <p:spPr>
          <a:xfrm>
            <a:off x="0" y="1253863"/>
            <a:ext cx="9671722" cy="4525963"/>
          </a:xfrm>
        </p:spPr>
        <p:txBody>
          <a:bodyPr/>
          <a:lstStyle/>
          <a:p>
            <a:r>
              <a:rPr lang="en-GB" altLang="en-US" sz="2800" dirty="0" smtClean="0">
                <a:latin typeface="Arial" charset="0"/>
              </a:rPr>
              <a:t>Mostly web meetings </a:t>
            </a:r>
          </a:p>
          <a:p>
            <a:pPr lvl="1"/>
            <a:r>
              <a:rPr lang="en-GB" altLang="en-US" sz="2000" dirty="0" smtClean="0">
                <a:latin typeface="Arial" charset="0"/>
              </a:rPr>
              <a:t>Max 2.5hr; try to hold in the 1100 – 1400 UTC timeframe</a:t>
            </a:r>
          </a:p>
          <a:p>
            <a:pPr lvl="1"/>
            <a:r>
              <a:rPr lang="en-GB" altLang="en-US" sz="2000" dirty="0" smtClean="0">
                <a:latin typeface="Arial" charset="0"/>
              </a:rPr>
              <a:t>Materials and minutes always posted on Wiki </a:t>
            </a:r>
          </a:p>
          <a:p>
            <a:r>
              <a:rPr lang="en-GB" altLang="en-US" sz="2800" dirty="0" smtClean="0">
                <a:latin typeface="Arial" charset="0"/>
              </a:rPr>
              <a:t>21 April 2016</a:t>
            </a:r>
          </a:p>
          <a:p>
            <a:r>
              <a:rPr lang="en-GB" altLang="en-US" sz="2800" dirty="0" smtClean="0">
                <a:latin typeface="Arial" charset="0"/>
              </a:rPr>
              <a:t>26 July 2016</a:t>
            </a:r>
          </a:p>
          <a:p>
            <a:r>
              <a:rPr lang="en-GB" altLang="en-US" sz="2800" dirty="0" smtClean="0">
                <a:latin typeface="Arial" charset="0"/>
              </a:rPr>
              <a:t>25 October 2016</a:t>
            </a:r>
          </a:p>
          <a:p>
            <a:r>
              <a:rPr lang="en-GB" altLang="en-US" sz="2800" dirty="0" smtClean="0">
                <a:latin typeface="Arial" charset="0"/>
              </a:rPr>
              <a:t>11 January 2017</a:t>
            </a:r>
          </a:p>
          <a:p>
            <a:r>
              <a:rPr lang="en-GB" altLang="en-US" sz="2800" dirty="0" smtClean="0">
                <a:latin typeface="Arial" charset="0"/>
              </a:rPr>
              <a:t>Some side-bar meetings:</a:t>
            </a:r>
          </a:p>
          <a:p>
            <a:pPr lvl="1"/>
            <a:r>
              <a:rPr lang="en-GB" altLang="en-US" sz="2400" dirty="0" smtClean="0">
                <a:latin typeface="Arial" charset="0"/>
              </a:rPr>
              <a:t>GRUAN</a:t>
            </a:r>
          </a:p>
          <a:p>
            <a:pPr lvl="1"/>
            <a:r>
              <a:rPr lang="en-GB" altLang="en-US" sz="2400" dirty="0" smtClean="0">
                <a:latin typeface="Arial" charset="0"/>
              </a:rPr>
              <a:t>GPM X-Cal</a:t>
            </a:r>
          </a:p>
          <a:p>
            <a:pPr lvl="1"/>
            <a:r>
              <a:rPr lang="en-GB" altLang="en-US" sz="2400" dirty="0" smtClean="0">
                <a:latin typeface="Arial" charset="0"/>
              </a:rPr>
              <a:t>In orbit reference standards</a:t>
            </a:r>
          </a:p>
          <a:p>
            <a:pPr marL="0" indent="0">
              <a:buNone/>
            </a:pPr>
            <a:endParaRPr lang="en-GB" altLang="en-US" sz="2800" dirty="0" smtClean="0">
              <a:latin typeface="Arial" charset="0"/>
            </a:endParaRPr>
          </a:p>
          <a:p>
            <a:pPr marL="914400" lvl="2" indent="0">
              <a:buNone/>
            </a:pPr>
            <a:endParaRPr lang="en-GB" altLang="en-US" sz="2000" dirty="0" smtClean="0">
              <a:latin typeface="Arial" charset="0"/>
            </a:endParaRPr>
          </a:p>
          <a:p>
            <a:endParaRPr lang="en-GB" altLang="en-US" sz="2800" dirty="0" smtClean="0">
              <a:latin typeface="Arial" charset="0"/>
            </a:endParaRPr>
          </a:p>
        </p:txBody>
      </p:sp>
      <p:sp>
        <p:nvSpPr>
          <p:cNvPr id="4" name="Slide Number Placeholder 3"/>
          <p:cNvSpPr>
            <a:spLocks noGrp="1"/>
          </p:cNvSpPr>
          <p:nvPr>
            <p:ph type="sldNum" sz="quarter" idx="4294967295"/>
          </p:nvPr>
        </p:nvSpPr>
        <p:spPr>
          <a:xfrm>
            <a:off x="7099300" y="6356352"/>
            <a:ext cx="2311400" cy="365125"/>
          </a:xfrm>
          <a:prstGeom prst="rect">
            <a:avLst/>
          </a:prstGeom>
        </p:spPr>
        <p:txBody>
          <a:bodyPr/>
          <a:lstStyle/>
          <a:p>
            <a:fld id="{C3BED8E1-D1FE-4068-BEE1-928EBDA11364}" type="slidenum">
              <a:rPr lang="en-US" altLang="en-US" smtClean="0"/>
              <a:pPr/>
              <a:t>13</a:t>
            </a:fld>
            <a:endParaRPr lang="en-US"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2" t="14222" r="20572" b="4677"/>
          <a:stretch/>
        </p:blipFill>
        <p:spPr bwMode="auto">
          <a:xfrm>
            <a:off x="5027549" y="2496458"/>
            <a:ext cx="4531344" cy="3367313"/>
          </a:xfrm>
          <a:prstGeom prst="rect">
            <a:avLst/>
          </a:prstGeom>
          <a:noFill/>
          <a:ln w="25400" cmpd="tri">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419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730" y="83252"/>
            <a:ext cx="6358270" cy="799250"/>
          </a:xfrm>
        </p:spPr>
        <p:txBody>
          <a:bodyPr/>
          <a:lstStyle/>
          <a:p>
            <a:r>
              <a:rPr lang="en-US" sz="3600" dirty="0" smtClean="0">
                <a:solidFill>
                  <a:srgbClr val="0000FF"/>
                </a:solidFill>
              </a:rPr>
              <a:t>Sample Presentations (1/2)</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14</a:t>
            </a:fld>
            <a:endParaRPr lang="en-US"/>
          </a:p>
        </p:txBody>
      </p:sp>
      <p:sp>
        <p:nvSpPr>
          <p:cNvPr id="6" name="TextBox 5"/>
          <p:cNvSpPr txBox="1"/>
          <p:nvPr/>
        </p:nvSpPr>
        <p:spPr>
          <a:xfrm>
            <a:off x="6464915" y="1094607"/>
            <a:ext cx="2367037" cy="307777"/>
          </a:xfrm>
          <a:prstGeom prst="rect">
            <a:avLst/>
          </a:prstGeom>
          <a:noFill/>
        </p:spPr>
        <p:txBody>
          <a:bodyPr wrap="none" rtlCol="0">
            <a:spAutoFit/>
          </a:bodyPr>
          <a:lstStyle/>
          <a:p>
            <a:r>
              <a:rPr lang="en-US" sz="1400" i="1" dirty="0" smtClean="0">
                <a:solidFill>
                  <a:srgbClr val="FF0000"/>
                </a:solidFill>
              </a:rPr>
              <a:t>Tony </a:t>
            </a:r>
            <a:r>
              <a:rPr lang="en-US" sz="1400" i="1" dirty="0" err="1" smtClean="0">
                <a:solidFill>
                  <a:srgbClr val="FF0000"/>
                </a:solidFill>
              </a:rPr>
              <a:t>Reale</a:t>
            </a:r>
            <a:r>
              <a:rPr lang="en-US" sz="1400" i="1" dirty="0" smtClean="0">
                <a:solidFill>
                  <a:srgbClr val="FF0000"/>
                </a:solidFill>
              </a:rPr>
              <a:t>, 26 Jul 2016</a:t>
            </a:r>
            <a:endParaRPr lang="en-US" sz="1400" i="1" dirty="0">
              <a:solidFill>
                <a:srgbClr val="FF0000"/>
              </a:solidFill>
            </a:endParaRPr>
          </a:p>
        </p:txBody>
      </p:sp>
      <p:sp>
        <p:nvSpPr>
          <p:cNvPr id="14" name="TextBox 13"/>
          <p:cNvSpPr txBox="1"/>
          <p:nvPr/>
        </p:nvSpPr>
        <p:spPr>
          <a:xfrm>
            <a:off x="1481198" y="1113804"/>
            <a:ext cx="2495476" cy="307777"/>
          </a:xfrm>
          <a:prstGeom prst="rect">
            <a:avLst/>
          </a:prstGeom>
          <a:noFill/>
        </p:spPr>
        <p:txBody>
          <a:bodyPr wrap="none" rtlCol="0">
            <a:spAutoFit/>
          </a:bodyPr>
          <a:lstStyle/>
          <a:p>
            <a:r>
              <a:rPr lang="en-US" sz="1400" i="1" dirty="0" err="1" smtClean="0">
                <a:solidFill>
                  <a:srgbClr val="FF0000"/>
                </a:solidFill>
              </a:rPr>
              <a:t>Shengli</a:t>
            </a:r>
            <a:r>
              <a:rPr lang="en-US" sz="1400" i="1" dirty="0" smtClean="0">
                <a:solidFill>
                  <a:srgbClr val="FF0000"/>
                </a:solidFill>
              </a:rPr>
              <a:t> Wu, 21 Apr 2016</a:t>
            </a:r>
            <a:endParaRPr lang="en-US" sz="1400" i="1" dirty="0">
              <a:solidFill>
                <a:srgbClr val="FF0000"/>
              </a:solidFill>
            </a:endParaRPr>
          </a:p>
        </p:txBody>
      </p:sp>
      <p:pic>
        <p:nvPicPr>
          <p:cNvPr id="2055" name="Picture 7"/>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2449" t="33314" r="21920" b="11508"/>
          <a:stretch/>
        </p:blipFill>
        <p:spPr bwMode="auto">
          <a:xfrm>
            <a:off x="457817" y="1531085"/>
            <a:ext cx="4542239" cy="233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5038" t="16697" r="27317" b="60525"/>
          <a:stretch/>
        </p:blipFill>
        <p:spPr bwMode="auto">
          <a:xfrm>
            <a:off x="165236" y="4029741"/>
            <a:ext cx="5202432" cy="211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567820" y="3875852"/>
            <a:ext cx="609890" cy="307777"/>
          </a:xfrm>
          <a:prstGeom prst="rect">
            <a:avLst/>
          </a:prstGeom>
          <a:noFill/>
        </p:spPr>
        <p:txBody>
          <a:bodyPr wrap="none" rtlCol="0">
            <a:spAutoFit/>
          </a:bodyPr>
          <a:lstStyle/>
          <a:p>
            <a:r>
              <a:rPr lang="en-US" sz="1400" dirty="0" smtClean="0">
                <a:solidFill>
                  <a:srgbClr val="FF0000"/>
                </a:solidFill>
              </a:rPr>
              <a:t>23 H</a:t>
            </a:r>
            <a:endParaRPr lang="en-US" sz="1400" dirty="0">
              <a:solidFill>
                <a:srgbClr val="FF0000"/>
              </a:solidFill>
            </a:endParaRPr>
          </a:p>
        </p:txBody>
      </p:sp>
      <p:pic>
        <p:nvPicPr>
          <p:cNvPr id="2057" name="Picture 9"/>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392633" y="1922639"/>
            <a:ext cx="4375150" cy="226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252485" y="1421581"/>
            <a:ext cx="4515292" cy="461665"/>
          </a:xfrm>
          <a:prstGeom prst="rect">
            <a:avLst/>
          </a:prstGeom>
          <a:noFill/>
        </p:spPr>
        <p:txBody>
          <a:bodyPr wrap="square" rtlCol="0">
            <a:spAutoFit/>
          </a:bodyPr>
          <a:lstStyle/>
          <a:p>
            <a:pPr algn="ctr"/>
            <a:r>
              <a:rPr lang="en-US" sz="1200" dirty="0" smtClean="0">
                <a:solidFill>
                  <a:prstClr val="white"/>
                </a:solidFill>
              </a:rPr>
              <a:t>GRUAN  collocations with high quality satellite derived  </a:t>
            </a:r>
          </a:p>
          <a:p>
            <a:pPr algn="ctr"/>
            <a:r>
              <a:rPr lang="en-US" sz="1200" dirty="0" smtClean="0">
                <a:solidFill>
                  <a:prstClr val="white"/>
                </a:solidFill>
              </a:rPr>
              <a:t>Sounding (NUCAPS, AIRS and ECMWF)</a:t>
            </a:r>
            <a:endParaRPr lang="en-US" sz="1200" dirty="0">
              <a:solidFill>
                <a:prstClr val="white"/>
              </a:solidFill>
            </a:endParaRPr>
          </a:p>
        </p:txBody>
      </p:sp>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1867" y="4348717"/>
            <a:ext cx="3556529" cy="237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4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730" y="83252"/>
            <a:ext cx="6231565" cy="799250"/>
          </a:xfrm>
        </p:spPr>
        <p:txBody>
          <a:bodyPr/>
          <a:lstStyle/>
          <a:p>
            <a:r>
              <a:rPr lang="en-US" sz="3600" dirty="0" smtClean="0">
                <a:solidFill>
                  <a:srgbClr val="0000FF"/>
                </a:solidFill>
              </a:rPr>
              <a:t>Sample Presentations (2/2)</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15</a:t>
            </a:fld>
            <a:endParaRPr lang="en-US"/>
          </a:p>
        </p:txBody>
      </p:sp>
      <p:sp>
        <p:nvSpPr>
          <p:cNvPr id="6" name="TextBox 5"/>
          <p:cNvSpPr txBox="1"/>
          <p:nvPr/>
        </p:nvSpPr>
        <p:spPr>
          <a:xfrm>
            <a:off x="1339134" y="1115325"/>
            <a:ext cx="2589251" cy="307777"/>
          </a:xfrm>
          <a:prstGeom prst="rect">
            <a:avLst/>
          </a:prstGeom>
          <a:noFill/>
        </p:spPr>
        <p:txBody>
          <a:bodyPr wrap="none" rtlCol="0">
            <a:spAutoFit/>
          </a:bodyPr>
          <a:lstStyle/>
          <a:p>
            <a:r>
              <a:rPr lang="en-US" sz="1400" i="1" dirty="0" smtClean="0">
                <a:solidFill>
                  <a:srgbClr val="FF0000"/>
                </a:solidFill>
              </a:rPr>
              <a:t>David Walker, 25 Oct 2016</a:t>
            </a:r>
            <a:endParaRPr lang="en-US" sz="1400" i="1" dirty="0">
              <a:solidFill>
                <a:srgbClr val="FF0000"/>
              </a:solidFill>
            </a:endParaRPr>
          </a:p>
        </p:txBody>
      </p:sp>
      <p:pic>
        <p:nvPicPr>
          <p:cNvPr id="307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4221" t="20357" r="25494" b="22008"/>
          <a:stretch/>
        </p:blipFill>
        <p:spPr bwMode="auto">
          <a:xfrm>
            <a:off x="322520" y="1423102"/>
            <a:ext cx="4415714" cy="262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24" y="4427871"/>
            <a:ext cx="1885319" cy="129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015" y="4300279"/>
            <a:ext cx="2822056" cy="187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93855" y="1061275"/>
            <a:ext cx="3792219" cy="307777"/>
          </a:xfrm>
          <a:prstGeom prst="rect">
            <a:avLst/>
          </a:prstGeom>
          <a:noFill/>
        </p:spPr>
        <p:txBody>
          <a:bodyPr wrap="none" rtlCol="0">
            <a:spAutoFit/>
          </a:bodyPr>
          <a:lstStyle/>
          <a:p>
            <a:r>
              <a:rPr lang="en-US" sz="1400" i="1" dirty="0" smtClean="0">
                <a:solidFill>
                  <a:srgbClr val="FF0000"/>
                </a:solidFill>
              </a:rPr>
              <a:t>Johnny Luo and </a:t>
            </a:r>
            <a:r>
              <a:rPr lang="en-US" sz="1400" i="1" dirty="0" err="1" smtClean="0">
                <a:solidFill>
                  <a:srgbClr val="FF0000"/>
                </a:solidFill>
              </a:rPr>
              <a:t>Viju</a:t>
            </a:r>
            <a:r>
              <a:rPr lang="en-US" sz="1400" i="1" dirty="0" smtClean="0">
                <a:solidFill>
                  <a:srgbClr val="FF0000"/>
                </a:solidFill>
              </a:rPr>
              <a:t> John, 11 Jan 2017</a:t>
            </a:r>
            <a:endParaRPr lang="en-US" sz="1400" i="1" dirty="0">
              <a:solidFill>
                <a:srgbClr val="FF0000"/>
              </a:solidFill>
            </a:endParaRPr>
          </a:p>
        </p:txBody>
      </p:sp>
      <p:sp>
        <p:nvSpPr>
          <p:cNvPr id="11" name="TextBox 10"/>
          <p:cNvSpPr txBox="1"/>
          <p:nvPr/>
        </p:nvSpPr>
        <p:spPr>
          <a:xfrm>
            <a:off x="2209875" y="4058538"/>
            <a:ext cx="2040943" cy="307777"/>
          </a:xfrm>
          <a:prstGeom prst="rect">
            <a:avLst/>
          </a:prstGeom>
          <a:noFill/>
        </p:spPr>
        <p:txBody>
          <a:bodyPr wrap="none" rtlCol="0">
            <a:spAutoFit/>
          </a:bodyPr>
          <a:lstStyle/>
          <a:p>
            <a:r>
              <a:rPr lang="en-US" sz="1400" i="1" dirty="0" smtClean="0">
                <a:solidFill>
                  <a:srgbClr val="FF0000"/>
                </a:solidFill>
              </a:rPr>
              <a:t>18 GHz </a:t>
            </a:r>
            <a:r>
              <a:rPr lang="el-GR" i="1" dirty="0" smtClean="0">
                <a:solidFill>
                  <a:srgbClr val="FF0000"/>
                </a:solidFill>
              </a:rPr>
              <a:t>ε</a:t>
            </a:r>
            <a:r>
              <a:rPr lang="en-US" sz="1400" i="1" dirty="0" smtClean="0">
                <a:solidFill>
                  <a:srgbClr val="FF0000"/>
                </a:solidFill>
              </a:rPr>
              <a:t> Verification</a:t>
            </a:r>
            <a:endParaRPr lang="en-US" sz="1400" i="1" dirty="0">
              <a:solidFill>
                <a:srgbClr val="FF0000"/>
              </a:solidFill>
            </a:endParaRPr>
          </a:p>
        </p:txBody>
      </p:sp>
      <p:pic>
        <p:nvPicPr>
          <p:cNvPr id="3077" name="Picture 5"/>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104662" y="1423102"/>
            <a:ext cx="4375150" cy="21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954256" y="2294157"/>
            <a:ext cx="2712896" cy="307777"/>
          </a:xfrm>
          <a:prstGeom prst="rect">
            <a:avLst/>
          </a:prstGeom>
          <a:noFill/>
        </p:spPr>
        <p:txBody>
          <a:bodyPr wrap="none" rtlCol="0">
            <a:spAutoFit/>
          </a:bodyPr>
          <a:lstStyle/>
          <a:p>
            <a:r>
              <a:rPr lang="en-US" sz="1400" i="1" dirty="0" smtClean="0">
                <a:solidFill>
                  <a:srgbClr val="002060"/>
                </a:solidFill>
              </a:rPr>
              <a:t>SSMT/2 Geolocation Errors</a:t>
            </a:r>
            <a:endParaRPr lang="en-US" sz="1400" i="1" dirty="0">
              <a:solidFill>
                <a:srgbClr val="002060"/>
              </a:solidFill>
            </a:endParaRPr>
          </a:p>
        </p:txBody>
      </p:sp>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09"/>
          <a:stretch/>
        </p:blipFill>
        <p:spPr bwMode="auto">
          <a:xfrm>
            <a:off x="5012742" y="3676889"/>
            <a:ext cx="4595924" cy="250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463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618" y="148857"/>
            <a:ext cx="6197009" cy="754911"/>
          </a:xfrm>
        </p:spPr>
        <p:txBody>
          <a:bodyPr/>
          <a:lstStyle/>
          <a:p>
            <a:r>
              <a:rPr lang="en-US" sz="2800" dirty="0" smtClean="0">
                <a:solidFill>
                  <a:srgbClr val="0000FF"/>
                </a:solidFill>
              </a:rPr>
              <a:t>Highlights from Aug 2016 GUW – Microwave Session</a:t>
            </a:r>
            <a:endParaRPr lang="en-US" sz="2800" dirty="0">
              <a:solidFill>
                <a:srgbClr val="0000FF"/>
              </a:solidFill>
            </a:endParaRPr>
          </a:p>
        </p:txBody>
      </p:sp>
      <p:sp>
        <p:nvSpPr>
          <p:cNvPr id="3" name="Content Placeholder 2"/>
          <p:cNvSpPr>
            <a:spLocks noGrp="1"/>
          </p:cNvSpPr>
          <p:nvPr>
            <p:ph idx="1"/>
          </p:nvPr>
        </p:nvSpPr>
        <p:spPr>
          <a:xfrm>
            <a:off x="195816" y="1121734"/>
            <a:ext cx="9525887" cy="4756150"/>
          </a:xfrm>
        </p:spPr>
        <p:txBody>
          <a:bodyPr/>
          <a:lstStyle/>
          <a:p>
            <a:pPr marL="228600" indent="-228600">
              <a:buClrTx/>
              <a:buFont typeface="+mj-lt"/>
              <a:buAutoNum type="arabicPeriod"/>
            </a:pPr>
            <a:r>
              <a:rPr lang="en-US" sz="1600" b="1" dirty="0" smtClean="0"/>
              <a:t>Wes </a:t>
            </a:r>
            <a:r>
              <a:rPr lang="en-US" sz="1600" b="1" dirty="0"/>
              <a:t>Berg </a:t>
            </a:r>
            <a:r>
              <a:rPr lang="en-US" sz="1600" dirty="0">
                <a:solidFill>
                  <a:srgbClr val="002060"/>
                </a:solidFill>
              </a:rPr>
              <a:t>- </a:t>
            </a:r>
            <a:r>
              <a:rPr lang="en-US" sz="1600" dirty="0"/>
              <a:t>Better RTM components needed to close loop on MW sensor calibration.  Water vapor absorption and ocean surface emissivity highest priority.  Use of high quality in-situ like ocean buoys and GRUAN </a:t>
            </a:r>
            <a:r>
              <a:rPr lang="en-US" sz="1600" dirty="0" err="1"/>
              <a:t>raobs</a:t>
            </a:r>
            <a:r>
              <a:rPr lang="en-US" sz="1600" dirty="0"/>
              <a:t> should be preferred over NWP model fields.  From the GPM X-Cal perspective, GMI and MHS could be good reference instruments.  </a:t>
            </a:r>
            <a:endParaRPr lang="en-US" sz="1600" dirty="0" smtClean="0"/>
          </a:p>
          <a:p>
            <a:pPr marL="0" indent="0">
              <a:buClrTx/>
              <a:buNone/>
            </a:pPr>
            <a:endParaRPr lang="en-US" sz="1600" dirty="0" smtClean="0">
              <a:solidFill>
                <a:srgbClr val="002060"/>
              </a:solidFill>
            </a:endParaRPr>
          </a:p>
          <a:p>
            <a:pPr marL="228600" indent="-228600">
              <a:buClrTx/>
              <a:buFont typeface="+mj-lt"/>
              <a:buAutoNum type="arabicPeriod" startAt="2"/>
            </a:pPr>
            <a:r>
              <a:rPr lang="en-US" sz="1600" b="1" dirty="0" smtClean="0"/>
              <a:t>John </a:t>
            </a:r>
            <a:r>
              <a:rPr lang="en-US" sz="1600" b="1" dirty="0"/>
              <a:t>Forsythe </a:t>
            </a:r>
            <a:r>
              <a:rPr lang="en-US" sz="1600" dirty="0"/>
              <a:t>- Blended water vapor (TPW and layered WV) </a:t>
            </a:r>
            <a:r>
              <a:rPr lang="en-US" sz="1600" dirty="0" smtClean="0"/>
              <a:t>require </a:t>
            </a:r>
            <a:r>
              <a:rPr lang="en-US" sz="1600" dirty="0"/>
              <a:t>good sensor calibration on both weather and climate scales.  A L1C CDR would be useful for developing a better TPW climatology; dating back to SSM/T2 would be even better.  He also stressed the importance of "image validation" where several LEO MW TPW products are put together and would demonstrate success/failure of </a:t>
            </a:r>
            <a:r>
              <a:rPr lang="en-US" sz="1600" dirty="0" smtClean="0"/>
              <a:t>calibrations/</a:t>
            </a:r>
            <a:r>
              <a:rPr lang="en-US" sz="1600" dirty="0" err="1" smtClean="0"/>
              <a:t>intercalibrations</a:t>
            </a:r>
            <a:r>
              <a:rPr lang="en-US" sz="1600" dirty="0" smtClean="0"/>
              <a:t>.</a:t>
            </a:r>
          </a:p>
          <a:p>
            <a:pPr marL="228600" indent="-228600">
              <a:buClrTx/>
              <a:buFont typeface="+mj-lt"/>
              <a:buAutoNum type="arabicPeriod" startAt="2"/>
            </a:pPr>
            <a:endParaRPr lang="en-US" sz="1600" dirty="0"/>
          </a:p>
          <a:p>
            <a:pPr marL="228600" indent="-228600">
              <a:buClrTx/>
              <a:buFont typeface="+mj-lt"/>
              <a:buAutoNum type="arabicPeriod" startAt="2"/>
            </a:pPr>
            <a:r>
              <a:rPr lang="en-US" sz="1600" b="1" dirty="0" smtClean="0"/>
              <a:t>George </a:t>
            </a:r>
            <a:r>
              <a:rPr lang="en-US" sz="1600" b="1" dirty="0"/>
              <a:t>Huffman </a:t>
            </a:r>
            <a:r>
              <a:rPr lang="en-US" sz="1600" dirty="0"/>
              <a:t>- Global precipitation products use both GEO IR and LEO MW; both require a variety of calibrations and other GSICS tools (like a unified parallax correction).  Going back to the SMMR era would enhance the global precipitation climatology.  MW accuracy of 1 K or less needed</a:t>
            </a:r>
            <a:r>
              <a:rPr lang="en-US" sz="1600" dirty="0" smtClean="0"/>
              <a:t>.  </a:t>
            </a:r>
          </a:p>
          <a:p>
            <a:pPr marL="228600" indent="-228600">
              <a:buClrTx/>
              <a:buFont typeface="+mj-lt"/>
              <a:buAutoNum type="arabicPeriod" startAt="2"/>
            </a:pPr>
            <a:endParaRPr lang="en-US" sz="1600" dirty="0"/>
          </a:p>
          <a:p>
            <a:pPr marL="228600" indent="-228600">
              <a:buClrTx/>
              <a:buFont typeface="+mj-lt"/>
              <a:buAutoNum type="arabicPeriod" startAt="2"/>
            </a:pPr>
            <a:r>
              <a:rPr lang="en-US" sz="1600" b="1" dirty="0" smtClean="0"/>
              <a:t>Cheng-</a:t>
            </a:r>
            <a:r>
              <a:rPr lang="en-US" sz="1600" b="1" dirty="0" err="1" smtClean="0"/>
              <a:t>Zhi</a:t>
            </a:r>
            <a:r>
              <a:rPr lang="en-US" sz="1600" b="1" dirty="0" smtClean="0"/>
              <a:t> </a:t>
            </a:r>
            <a:r>
              <a:rPr lang="en-US" sz="1600" b="1" dirty="0"/>
              <a:t>Zou </a:t>
            </a:r>
            <a:r>
              <a:rPr lang="en-US" sz="1600" dirty="0"/>
              <a:t>- Much work done to develop the longest microwave time series for temperature monitoring - SSU/MSU to AMSU.  Calibration and intersatellite calibration requires various methods to get at full dynamic </a:t>
            </a:r>
            <a:r>
              <a:rPr lang="en-US" sz="1600" dirty="0" smtClean="0"/>
              <a:t>range</a:t>
            </a:r>
            <a:r>
              <a:rPr lang="en-US" sz="1600" dirty="0"/>
              <a:t>.  Will continue forward with ATMS and MWS</a:t>
            </a:r>
            <a:r>
              <a:rPr lang="en-US" sz="1600" dirty="0" smtClean="0"/>
              <a:t>.</a:t>
            </a:r>
          </a:p>
        </p:txBody>
      </p:sp>
      <p:sp>
        <p:nvSpPr>
          <p:cNvPr id="4" name="Slide Number Placeholder 3"/>
          <p:cNvSpPr>
            <a:spLocks noGrp="1"/>
          </p:cNvSpPr>
          <p:nvPr>
            <p:ph type="sldNum" sz="quarter" idx="4294967295"/>
          </p:nvPr>
        </p:nvSpPr>
        <p:spPr>
          <a:xfrm>
            <a:off x="7099300" y="6356352"/>
            <a:ext cx="2311400" cy="365125"/>
          </a:xfrm>
          <a:prstGeom prst="rect">
            <a:avLst/>
          </a:prstGeom>
        </p:spPr>
        <p:txBody>
          <a:bodyPr/>
          <a:lstStyle/>
          <a:p>
            <a:fld id="{C3BED8E1-D1FE-4068-BEE1-928EBDA11364}" type="slidenum">
              <a:rPr lang="en-US" altLang="en-US" smtClean="0"/>
              <a:pPr/>
              <a:t>16</a:t>
            </a:fld>
            <a:endParaRPr lang="en-US" altLang="en-US" dirty="0"/>
          </a:p>
        </p:txBody>
      </p:sp>
    </p:spTree>
    <p:extLst>
      <p:ext uri="{BB962C8B-B14F-4D97-AF65-F5344CB8AC3E}">
        <p14:creationId xmlns:p14="http://schemas.microsoft.com/office/powerpoint/2010/main" val="2017604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656" y="274638"/>
            <a:ext cx="6197009" cy="831148"/>
          </a:xfrm>
        </p:spPr>
        <p:txBody>
          <a:bodyPr/>
          <a:lstStyle/>
          <a:p>
            <a:r>
              <a:rPr lang="en-US" sz="3200" dirty="0" smtClean="0">
                <a:solidFill>
                  <a:srgbClr val="0000FF"/>
                </a:solidFill>
              </a:rPr>
              <a:t>CEOS/Joint Session Summary</a:t>
            </a:r>
            <a:br>
              <a:rPr lang="en-US" sz="3200" dirty="0" smtClean="0">
                <a:solidFill>
                  <a:srgbClr val="0000FF"/>
                </a:solidFill>
              </a:rPr>
            </a:br>
            <a:r>
              <a:rPr lang="en-US" sz="1600" b="1" i="1" dirty="0" smtClean="0">
                <a:solidFill>
                  <a:schemeClr val="tx1"/>
                </a:solidFill>
              </a:rPr>
              <a:t>July 6-7, 2016 – Beijing, China</a:t>
            </a:r>
            <a:endParaRPr lang="en-US" sz="3200" b="1" dirty="0">
              <a:solidFill>
                <a:schemeClr val="tx1"/>
              </a:solidFill>
            </a:endParaRPr>
          </a:p>
        </p:txBody>
      </p:sp>
      <p:sp>
        <p:nvSpPr>
          <p:cNvPr id="3" name="Content Placeholder 2"/>
          <p:cNvSpPr>
            <a:spLocks noGrp="1"/>
          </p:cNvSpPr>
          <p:nvPr>
            <p:ph idx="1"/>
          </p:nvPr>
        </p:nvSpPr>
        <p:spPr>
          <a:xfrm>
            <a:off x="162838" y="1275908"/>
            <a:ext cx="9566754" cy="4850256"/>
          </a:xfrm>
        </p:spPr>
        <p:txBody>
          <a:bodyPr/>
          <a:lstStyle/>
          <a:p>
            <a:r>
              <a:rPr lang="en-US" dirty="0" smtClean="0"/>
              <a:t>Session co-chaired by C-Z. Zou (NOAA) and </a:t>
            </a:r>
            <a:r>
              <a:rPr lang="en-US" dirty="0" err="1" smtClean="0"/>
              <a:t>Xialong</a:t>
            </a:r>
            <a:r>
              <a:rPr lang="en-US" dirty="0" smtClean="0"/>
              <a:t> Dong (NSSC/CAS); 15 participants</a:t>
            </a:r>
          </a:p>
          <a:p>
            <a:r>
              <a:rPr lang="en-US" dirty="0" smtClean="0"/>
              <a:t>C</a:t>
            </a:r>
            <a:r>
              <a:rPr lang="en-US" altLang="zh-CN" dirty="0" smtClean="0">
                <a:ea typeface="宋体" pitchFamily="2" charset="-122"/>
              </a:rPr>
              <a:t>ollaboration </a:t>
            </a:r>
            <a:r>
              <a:rPr lang="en-US" altLang="zh-CN" dirty="0">
                <a:ea typeface="宋体" pitchFamily="2" charset="-122"/>
              </a:rPr>
              <a:t>between CEOS and GSICS MW subgroups; not to overlap </a:t>
            </a:r>
            <a:r>
              <a:rPr lang="en-US" altLang="zh-CN" dirty="0" smtClean="0">
                <a:ea typeface="宋体" pitchFamily="2" charset="-122"/>
              </a:rPr>
              <a:t>effort</a:t>
            </a:r>
          </a:p>
          <a:p>
            <a:pPr lvl="1"/>
            <a:r>
              <a:rPr lang="en-US" altLang="zh-CN" sz="2000" dirty="0">
                <a:ea typeface="宋体" pitchFamily="2" charset="-122"/>
              </a:rPr>
              <a:t>C</a:t>
            </a:r>
            <a:r>
              <a:rPr lang="en-US" altLang="zh-CN" sz="2000" dirty="0" smtClean="0">
                <a:ea typeface="宋体" pitchFamily="2" charset="-122"/>
              </a:rPr>
              <a:t>EOS/WGCV </a:t>
            </a:r>
            <a:r>
              <a:rPr lang="en-US" altLang="zh-CN" sz="2000" dirty="0">
                <a:ea typeface="宋体" pitchFamily="2" charset="-122"/>
              </a:rPr>
              <a:t>microwave subgroups is focusing on </a:t>
            </a:r>
          </a:p>
          <a:p>
            <a:pPr lvl="2"/>
            <a:r>
              <a:rPr kumimoji="1" lang="en-US" altLang="zh-CN" sz="1600" dirty="0">
                <a:ea typeface="宋体" pitchFamily="2" charset="-122"/>
              </a:rPr>
              <a:t>Guidelines for prelaunch calibration of microwave radiometer</a:t>
            </a:r>
          </a:p>
          <a:p>
            <a:pPr lvl="2"/>
            <a:r>
              <a:rPr kumimoji="1" lang="en-US" altLang="zh-CN" sz="1600" dirty="0">
                <a:ea typeface="宋体" pitchFamily="2" charset="-122"/>
              </a:rPr>
              <a:t>Guidelines for </a:t>
            </a:r>
            <a:r>
              <a:rPr kumimoji="1" lang="en-US" altLang="zh-CN" sz="1600" dirty="0" err="1">
                <a:ea typeface="宋体" pitchFamily="2" charset="-122"/>
              </a:rPr>
              <a:t>scatterometer</a:t>
            </a:r>
            <a:r>
              <a:rPr kumimoji="1" lang="en-US" altLang="zh-CN" sz="1600" dirty="0">
                <a:ea typeface="宋体" pitchFamily="2" charset="-122"/>
              </a:rPr>
              <a:t> calibration and data quality </a:t>
            </a:r>
            <a:r>
              <a:rPr kumimoji="1" lang="en-US" altLang="zh-CN" sz="1600" dirty="0" smtClean="0">
                <a:ea typeface="宋体" pitchFamily="2" charset="-122"/>
              </a:rPr>
              <a:t>control</a:t>
            </a:r>
          </a:p>
          <a:p>
            <a:pPr lvl="1"/>
            <a:r>
              <a:rPr lang="en-US" altLang="en-US" sz="2000" dirty="0" smtClean="0">
                <a:solidFill>
                  <a:srgbClr val="000000"/>
                </a:solidFill>
                <a:cs typeface="Tahoma" pitchFamily="34" charset="0"/>
                <a:sym typeface="Symbol" pitchFamily="18" charset="2"/>
              </a:rPr>
              <a:t>GSICS </a:t>
            </a:r>
            <a:r>
              <a:rPr lang="en-US" altLang="en-US" sz="2000" dirty="0">
                <a:solidFill>
                  <a:srgbClr val="000000"/>
                </a:solidFill>
                <a:cs typeface="Tahoma" pitchFamily="34" charset="0"/>
                <a:sym typeface="Symbol" pitchFamily="18" charset="2"/>
              </a:rPr>
              <a:t>is focusing on defining reference </a:t>
            </a:r>
            <a:r>
              <a:rPr lang="en-US" altLang="en-US" sz="2000" dirty="0" smtClean="0">
                <a:solidFill>
                  <a:srgbClr val="000000"/>
                </a:solidFill>
                <a:cs typeface="Tahoma" pitchFamily="34" charset="0"/>
                <a:sym typeface="Symbol" pitchFamily="18" charset="2"/>
              </a:rPr>
              <a:t>instrument</a:t>
            </a:r>
          </a:p>
          <a:p>
            <a:pPr lvl="2"/>
            <a:r>
              <a:rPr lang="en-US" altLang="en-US" sz="1600" dirty="0" smtClean="0">
                <a:solidFill>
                  <a:srgbClr val="000000"/>
                </a:solidFill>
                <a:cs typeface="Tahoma" pitchFamily="34" charset="0"/>
                <a:sym typeface="Symbol" pitchFamily="18" charset="2"/>
              </a:rPr>
              <a:t>Observations from instrument are widely used in operations and research</a:t>
            </a:r>
          </a:p>
          <a:p>
            <a:pPr lvl="2"/>
            <a:r>
              <a:rPr lang="en-US" altLang="en-US" sz="1600" dirty="0" smtClean="0">
                <a:solidFill>
                  <a:srgbClr val="000000"/>
                </a:solidFill>
                <a:cs typeface="Tahoma" pitchFamily="34" charset="0"/>
                <a:sym typeface="Symbol" pitchFamily="18" charset="2"/>
              </a:rPr>
              <a:t>Calibration theory should be well established and documented</a:t>
            </a:r>
          </a:p>
          <a:p>
            <a:pPr lvl="2"/>
            <a:r>
              <a:rPr lang="en-US" altLang="en-US" sz="1600" dirty="0" smtClean="0">
                <a:solidFill>
                  <a:srgbClr val="000000"/>
                </a:solidFill>
                <a:cs typeface="Tahoma" pitchFamily="34" charset="0"/>
                <a:sym typeface="Symbol" pitchFamily="18" charset="2"/>
              </a:rPr>
              <a:t>Pre-launch calibration meets specifications</a:t>
            </a:r>
          </a:p>
          <a:p>
            <a:pPr lvl="2"/>
            <a:r>
              <a:rPr lang="en-US" altLang="en-US" sz="1600" dirty="0" smtClean="0">
                <a:solidFill>
                  <a:srgbClr val="000000"/>
                </a:solidFill>
                <a:cs typeface="Tahoma" pitchFamily="34" charset="0"/>
                <a:sym typeface="Symbol" pitchFamily="18" charset="2"/>
              </a:rPr>
              <a:t>Once in space, performance is well characterized and meets specifications</a:t>
            </a:r>
            <a:endParaRPr lang="en-US" altLang="en-US" sz="1600" dirty="0">
              <a:solidFill>
                <a:srgbClr val="000000"/>
              </a:solidFill>
              <a:cs typeface="Tahoma" pitchFamily="34" charset="0"/>
              <a:sym typeface="Symbol" pitchFamily="18" charset="2"/>
            </a:endParaRPr>
          </a:p>
          <a:p>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17</a:t>
            </a:fld>
            <a:endParaRPr lang="en-US"/>
          </a:p>
        </p:txBody>
      </p:sp>
    </p:spTree>
    <p:extLst>
      <p:ext uri="{BB962C8B-B14F-4D97-AF65-F5344CB8AC3E}">
        <p14:creationId xmlns:p14="http://schemas.microsoft.com/office/powerpoint/2010/main" val="230385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656" y="189578"/>
            <a:ext cx="6404345" cy="1143000"/>
          </a:xfrm>
        </p:spPr>
        <p:txBody>
          <a:bodyPr/>
          <a:lstStyle/>
          <a:p>
            <a:r>
              <a:rPr lang="en-US" sz="3600" dirty="0" smtClean="0">
                <a:solidFill>
                  <a:srgbClr val="0000FF"/>
                </a:solidFill>
              </a:rPr>
              <a:t>Past year accomplishments and ongoing endeavors</a:t>
            </a:r>
            <a:endParaRPr lang="en-US" sz="3600" dirty="0">
              <a:solidFill>
                <a:srgbClr val="0000FF"/>
              </a:solidFill>
            </a:endParaRPr>
          </a:p>
        </p:txBody>
      </p:sp>
      <p:sp>
        <p:nvSpPr>
          <p:cNvPr id="3" name="Content Placeholder 2"/>
          <p:cNvSpPr>
            <a:spLocks noGrp="1"/>
          </p:cNvSpPr>
          <p:nvPr>
            <p:ph idx="1"/>
          </p:nvPr>
        </p:nvSpPr>
        <p:spPr>
          <a:xfrm>
            <a:off x="0" y="1440712"/>
            <a:ext cx="9906000" cy="4641112"/>
          </a:xfrm>
        </p:spPr>
        <p:txBody>
          <a:bodyPr/>
          <a:lstStyle/>
          <a:p>
            <a:r>
              <a:rPr lang="en-US" sz="2000" dirty="0" smtClean="0"/>
              <a:t>Continued expansion of group</a:t>
            </a:r>
          </a:p>
          <a:p>
            <a:pPr lvl="1"/>
            <a:r>
              <a:rPr lang="en-US" sz="1600" dirty="0" smtClean="0"/>
              <a:t>More ideas and new collaborations</a:t>
            </a:r>
            <a:endParaRPr lang="en-US" sz="1600" dirty="0"/>
          </a:p>
          <a:p>
            <a:r>
              <a:rPr lang="en-US" sz="2000" dirty="0" smtClean="0"/>
              <a:t>Sub-topical leads/formation</a:t>
            </a:r>
          </a:p>
          <a:p>
            <a:pPr lvl="1"/>
            <a:r>
              <a:rPr lang="en-US" sz="1600" dirty="0" smtClean="0"/>
              <a:t>Develop tasks, move forward with them</a:t>
            </a:r>
          </a:p>
          <a:p>
            <a:pPr lvl="2"/>
            <a:r>
              <a:rPr lang="en-US" sz="1400" dirty="0" smtClean="0"/>
              <a:t>References, Methods, Correction Tables….</a:t>
            </a:r>
          </a:p>
          <a:p>
            <a:r>
              <a:rPr lang="en-US" sz="2000" dirty="0" smtClean="0"/>
              <a:t>Wiki collaboration pages</a:t>
            </a:r>
          </a:p>
          <a:p>
            <a:pPr lvl="1"/>
            <a:r>
              <a:rPr lang="en-US" sz="1600" dirty="0" smtClean="0"/>
              <a:t>Still a work in progress….</a:t>
            </a:r>
          </a:p>
          <a:p>
            <a:r>
              <a:rPr lang="en-US" sz="2000" dirty="0" smtClean="0"/>
              <a:t>GUW MW Session</a:t>
            </a:r>
          </a:p>
          <a:p>
            <a:pPr lvl="1"/>
            <a:r>
              <a:rPr lang="en-US" sz="1600" dirty="0" smtClean="0"/>
              <a:t>Ideas from users leading to some new directions…</a:t>
            </a:r>
          </a:p>
          <a:p>
            <a:r>
              <a:rPr lang="en-US" sz="2000" dirty="0" smtClean="0"/>
              <a:t>Joint CEOS/GSICS meeting</a:t>
            </a:r>
          </a:p>
          <a:p>
            <a:pPr lvl="1"/>
            <a:r>
              <a:rPr lang="en-US" sz="1600" dirty="0" smtClean="0"/>
              <a:t>Building blocks for future collaborations</a:t>
            </a:r>
          </a:p>
          <a:p>
            <a:r>
              <a:rPr lang="en-US" sz="2000" dirty="0" smtClean="0"/>
              <a:t>Annual issue of Newsletter/MW Focus</a:t>
            </a:r>
          </a:p>
          <a:p>
            <a:r>
              <a:rPr lang="en-US" sz="2000" dirty="0" smtClean="0"/>
              <a:t>First dedicated MW parallel session here…</a:t>
            </a:r>
          </a:p>
          <a:p>
            <a:r>
              <a:rPr lang="en-US" sz="2000" dirty="0" smtClean="0"/>
              <a:t>Hope to report </a:t>
            </a:r>
            <a:r>
              <a:rPr lang="en-US" sz="2000" smtClean="0"/>
              <a:t>on “true” </a:t>
            </a:r>
            <a:r>
              <a:rPr lang="en-US" sz="2000" dirty="0" smtClean="0"/>
              <a:t>accomplishments in 1-year</a:t>
            </a:r>
          </a:p>
          <a:p>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18</a:t>
            </a:fld>
            <a:endParaRPr lang="en-US"/>
          </a:p>
        </p:txBody>
      </p:sp>
    </p:spTree>
    <p:extLst>
      <p:ext uri="{BB962C8B-B14F-4D97-AF65-F5344CB8AC3E}">
        <p14:creationId xmlns:p14="http://schemas.microsoft.com/office/powerpoint/2010/main" val="193070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a:xfrm>
            <a:off x="0" y="1268760"/>
            <a:ext cx="9723529" cy="4708525"/>
          </a:xfrm>
        </p:spPr>
        <p:txBody>
          <a:bodyPr/>
          <a:lstStyle/>
          <a:p>
            <a:pPr>
              <a:buFont typeface="+mj-lt"/>
              <a:buAutoNum type="arabicPeriod"/>
            </a:pPr>
            <a:r>
              <a:rPr lang="en-US" sz="2000" dirty="0" smtClean="0"/>
              <a:t>Welcome and general business </a:t>
            </a:r>
            <a:r>
              <a:rPr lang="en-US" sz="2000" dirty="0" smtClean="0">
                <a:solidFill>
                  <a:srgbClr val="0070C0"/>
                </a:solidFill>
              </a:rPr>
              <a:t>(Ralph) (</a:t>
            </a:r>
            <a:r>
              <a:rPr lang="en-US" sz="2000" dirty="0">
                <a:solidFill>
                  <a:srgbClr val="0070C0"/>
                </a:solidFill>
              </a:rPr>
              <a:t>5</a:t>
            </a:r>
            <a:r>
              <a:rPr lang="en-US" sz="2000" dirty="0" smtClean="0">
                <a:solidFill>
                  <a:srgbClr val="0070C0"/>
                </a:solidFill>
              </a:rPr>
              <a:t> min)</a:t>
            </a:r>
          </a:p>
          <a:p>
            <a:pPr lvl="1"/>
            <a:r>
              <a:rPr lang="en-US" sz="1600" dirty="0" smtClean="0">
                <a:solidFill>
                  <a:srgbClr val="0070C0"/>
                </a:solidFill>
              </a:rPr>
              <a:t>Old Actions </a:t>
            </a:r>
          </a:p>
          <a:p>
            <a:pPr lvl="2"/>
            <a:r>
              <a:rPr lang="en-US" sz="1200" dirty="0" smtClean="0">
                <a:solidFill>
                  <a:srgbClr val="00B050"/>
                </a:solidFill>
              </a:rPr>
              <a:t>Primarily preparing for the 2017 Annual GRWG/GDWG Meeting</a:t>
            </a:r>
            <a:endParaRPr lang="en-US" sz="1200" dirty="0" smtClean="0">
              <a:solidFill>
                <a:srgbClr val="00B050"/>
              </a:solidFill>
            </a:endParaRPr>
          </a:p>
          <a:p>
            <a:pPr lvl="1"/>
            <a:r>
              <a:rPr lang="en-US" sz="1600" dirty="0" smtClean="0">
                <a:solidFill>
                  <a:srgbClr val="0070C0"/>
                </a:solidFill>
              </a:rPr>
              <a:t>New Members</a:t>
            </a:r>
          </a:p>
          <a:p>
            <a:pPr>
              <a:buFont typeface="+mj-lt"/>
              <a:buAutoNum type="arabicPeriod"/>
            </a:pPr>
            <a:r>
              <a:rPr lang="en-US" sz="2000" dirty="0" smtClean="0"/>
              <a:t>Updates from topical area leads </a:t>
            </a:r>
            <a:r>
              <a:rPr lang="en-US" sz="2000" dirty="0" smtClean="0">
                <a:solidFill>
                  <a:srgbClr val="0070C0"/>
                </a:solidFill>
              </a:rPr>
              <a:t>(</a:t>
            </a:r>
            <a:r>
              <a:rPr lang="en-US" sz="2000" dirty="0">
                <a:solidFill>
                  <a:srgbClr val="0070C0"/>
                </a:solidFill>
              </a:rPr>
              <a:t>5</a:t>
            </a:r>
            <a:r>
              <a:rPr lang="en-US" sz="2000" dirty="0" smtClean="0">
                <a:solidFill>
                  <a:srgbClr val="0070C0"/>
                </a:solidFill>
              </a:rPr>
              <a:t> </a:t>
            </a:r>
            <a:r>
              <a:rPr lang="en-US" sz="2000" dirty="0" smtClean="0">
                <a:solidFill>
                  <a:srgbClr val="0070C0"/>
                </a:solidFill>
              </a:rPr>
              <a:t>minutes each = </a:t>
            </a:r>
            <a:r>
              <a:rPr lang="en-US" sz="2000" dirty="0" smtClean="0">
                <a:solidFill>
                  <a:srgbClr val="0070C0"/>
                </a:solidFill>
              </a:rPr>
              <a:t>15</a:t>
            </a:r>
            <a:r>
              <a:rPr lang="en-US" sz="2000" dirty="0" smtClean="0">
                <a:solidFill>
                  <a:srgbClr val="0070C0"/>
                </a:solidFill>
              </a:rPr>
              <a:t> </a:t>
            </a:r>
            <a:r>
              <a:rPr lang="en-US" sz="2000" dirty="0" smtClean="0">
                <a:solidFill>
                  <a:srgbClr val="0070C0"/>
                </a:solidFill>
              </a:rPr>
              <a:t>min)</a:t>
            </a:r>
          </a:p>
          <a:p>
            <a:pPr lvl="1"/>
            <a:r>
              <a:rPr lang="en-US" sz="1600" dirty="0">
                <a:solidFill>
                  <a:srgbClr val="0070C0"/>
                </a:solidFill>
              </a:rPr>
              <a:t>Methodologies (Jun Park, Rachel </a:t>
            </a:r>
            <a:r>
              <a:rPr lang="en-US" sz="1600" dirty="0" err="1">
                <a:solidFill>
                  <a:srgbClr val="0070C0"/>
                </a:solidFill>
              </a:rPr>
              <a:t>Kroodsma</a:t>
            </a:r>
            <a:r>
              <a:rPr lang="en-US" sz="1600" dirty="0">
                <a:solidFill>
                  <a:srgbClr val="0070C0"/>
                </a:solidFill>
              </a:rPr>
              <a:t>)</a:t>
            </a:r>
          </a:p>
          <a:p>
            <a:pPr lvl="1"/>
            <a:r>
              <a:rPr lang="en-US" sz="1600" dirty="0" smtClean="0">
                <a:solidFill>
                  <a:srgbClr val="0070C0"/>
                </a:solidFill>
              </a:rPr>
              <a:t>Reference </a:t>
            </a:r>
            <a:r>
              <a:rPr lang="en-US" sz="1600" dirty="0">
                <a:solidFill>
                  <a:srgbClr val="0070C0"/>
                </a:solidFill>
              </a:rPr>
              <a:t>Standards (</a:t>
            </a:r>
            <a:r>
              <a:rPr lang="en-US" sz="1600" dirty="0" err="1">
                <a:solidFill>
                  <a:srgbClr val="0070C0"/>
                </a:solidFill>
              </a:rPr>
              <a:t>Manik</a:t>
            </a:r>
            <a:r>
              <a:rPr lang="en-US" sz="1600" dirty="0">
                <a:solidFill>
                  <a:srgbClr val="0070C0"/>
                </a:solidFill>
              </a:rPr>
              <a:t> Bali, Isaac Moradi, David Walker)</a:t>
            </a:r>
          </a:p>
          <a:p>
            <a:pPr lvl="1"/>
            <a:r>
              <a:rPr lang="en-US" sz="1600" dirty="0" smtClean="0">
                <a:solidFill>
                  <a:srgbClr val="0070C0"/>
                </a:solidFill>
              </a:rPr>
              <a:t>LUT/Correction </a:t>
            </a:r>
            <a:r>
              <a:rPr lang="en-US" sz="1600" dirty="0">
                <a:solidFill>
                  <a:srgbClr val="0070C0"/>
                </a:solidFill>
              </a:rPr>
              <a:t>Tables (</a:t>
            </a:r>
            <a:r>
              <a:rPr lang="en-US" sz="1600" dirty="0" err="1">
                <a:solidFill>
                  <a:srgbClr val="0070C0"/>
                </a:solidFill>
              </a:rPr>
              <a:t>Karsten</a:t>
            </a:r>
            <a:r>
              <a:rPr lang="en-US" sz="1600" dirty="0">
                <a:solidFill>
                  <a:srgbClr val="0070C0"/>
                </a:solidFill>
              </a:rPr>
              <a:t> </a:t>
            </a:r>
            <a:r>
              <a:rPr lang="en-US" sz="1600" dirty="0" err="1">
                <a:solidFill>
                  <a:srgbClr val="0070C0"/>
                </a:solidFill>
              </a:rPr>
              <a:t>Fennig</a:t>
            </a:r>
            <a:r>
              <a:rPr lang="en-US" sz="1600" dirty="0">
                <a:solidFill>
                  <a:srgbClr val="0070C0"/>
                </a:solidFill>
              </a:rPr>
              <a:t>, Cheng-</a:t>
            </a:r>
            <a:r>
              <a:rPr lang="en-US" sz="1600" dirty="0" err="1">
                <a:solidFill>
                  <a:srgbClr val="0070C0"/>
                </a:solidFill>
              </a:rPr>
              <a:t>Zhi</a:t>
            </a:r>
            <a:r>
              <a:rPr lang="en-US" sz="1600" dirty="0">
                <a:solidFill>
                  <a:srgbClr val="0070C0"/>
                </a:solidFill>
              </a:rPr>
              <a:t> Zou, </a:t>
            </a:r>
            <a:r>
              <a:rPr lang="en-US" sz="1600" dirty="0" err="1">
                <a:solidFill>
                  <a:srgbClr val="0070C0"/>
                </a:solidFill>
              </a:rPr>
              <a:t>Viju</a:t>
            </a:r>
            <a:r>
              <a:rPr lang="en-US" sz="1600" dirty="0">
                <a:solidFill>
                  <a:srgbClr val="0070C0"/>
                </a:solidFill>
              </a:rPr>
              <a:t> John</a:t>
            </a:r>
            <a:r>
              <a:rPr lang="en-US" sz="1600" dirty="0" smtClean="0">
                <a:solidFill>
                  <a:srgbClr val="0070C0"/>
                </a:solidFill>
              </a:rPr>
              <a:t>)</a:t>
            </a:r>
            <a:endParaRPr lang="en-US" sz="2000" dirty="0">
              <a:solidFill>
                <a:srgbClr val="0070C0"/>
              </a:solidFill>
            </a:endParaRPr>
          </a:p>
          <a:p>
            <a:pPr>
              <a:buFont typeface="+mj-lt"/>
              <a:buAutoNum type="arabicPeriod"/>
            </a:pPr>
            <a:r>
              <a:rPr lang="en-US" sz="2000" dirty="0" smtClean="0"/>
              <a:t>Outcome of the 2017 </a:t>
            </a:r>
            <a:r>
              <a:rPr lang="en-US" sz="2000" dirty="0" smtClean="0"/>
              <a:t>GRWG/GDWG Annual Meeting </a:t>
            </a:r>
            <a:r>
              <a:rPr lang="en-US" sz="2000" dirty="0" smtClean="0">
                <a:solidFill>
                  <a:srgbClr val="0070C0"/>
                </a:solidFill>
              </a:rPr>
              <a:t>(20 min each = 40 min)</a:t>
            </a:r>
            <a:endParaRPr lang="en-US" sz="2000" dirty="0" smtClean="0">
              <a:solidFill>
                <a:srgbClr val="0070C0"/>
              </a:solidFill>
            </a:endParaRPr>
          </a:p>
          <a:p>
            <a:pPr lvl="1"/>
            <a:r>
              <a:rPr lang="en-US" sz="1600" dirty="0" smtClean="0">
                <a:solidFill>
                  <a:srgbClr val="0070C0"/>
                </a:solidFill>
              </a:rPr>
              <a:t>Summary/Highpoints (Tim </a:t>
            </a:r>
            <a:r>
              <a:rPr lang="en-US" sz="1600" dirty="0" err="1" smtClean="0">
                <a:solidFill>
                  <a:srgbClr val="0070C0"/>
                </a:solidFill>
              </a:rPr>
              <a:t>Hewison</a:t>
            </a:r>
            <a:r>
              <a:rPr lang="en-US" sz="1600" dirty="0" smtClean="0">
                <a:solidFill>
                  <a:srgbClr val="0070C0"/>
                </a:solidFill>
              </a:rPr>
              <a:t>)</a:t>
            </a:r>
            <a:endParaRPr lang="en-US" sz="1600" dirty="0" smtClean="0">
              <a:solidFill>
                <a:srgbClr val="0070C0"/>
              </a:solidFill>
            </a:endParaRPr>
          </a:p>
          <a:p>
            <a:pPr lvl="1"/>
            <a:r>
              <a:rPr lang="en-US" sz="1600" dirty="0" smtClean="0">
                <a:solidFill>
                  <a:srgbClr val="0070C0"/>
                </a:solidFill>
              </a:rPr>
              <a:t>Microwave Subgroup Session (Ralph)</a:t>
            </a:r>
          </a:p>
          <a:p>
            <a:pPr lvl="2"/>
            <a:r>
              <a:rPr lang="en-US" sz="1200" dirty="0" smtClean="0">
                <a:solidFill>
                  <a:srgbClr val="0070C0"/>
                </a:solidFill>
              </a:rPr>
              <a:t>Action Items and path forward</a:t>
            </a:r>
            <a:endParaRPr lang="en-US" sz="1200" dirty="0" smtClean="0">
              <a:solidFill>
                <a:srgbClr val="0070C0"/>
              </a:solidFill>
            </a:endParaRPr>
          </a:p>
          <a:p>
            <a:pPr>
              <a:buFont typeface="+mj-lt"/>
              <a:buAutoNum type="arabicPeriod"/>
            </a:pPr>
            <a:r>
              <a:rPr lang="en-US" sz="2000" dirty="0" smtClean="0"/>
              <a:t>Science Reports </a:t>
            </a:r>
            <a:r>
              <a:rPr lang="en-US" sz="2000" dirty="0" smtClean="0">
                <a:solidFill>
                  <a:srgbClr val="0070C0"/>
                </a:solidFill>
              </a:rPr>
              <a:t>(20 </a:t>
            </a:r>
            <a:r>
              <a:rPr lang="en-US" sz="2000" dirty="0">
                <a:solidFill>
                  <a:srgbClr val="0070C0"/>
                </a:solidFill>
              </a:rPr>
              <a:t>minutes each = </a:t>
            </a:r>
            <a:r>
              <a:rPr lang="en-US" sz="2000" dirty="0" smtClean="0">
                <a:solidFill>
                  <a:srgbClr val="0070C0"/>
                </a:solidFill>
              </a:rPr>
              <a:t>40</a:t>
            </a:r>
            <a:r>
              <a:rPr lang="en-US" sz="2000" dirty="0" smtClean="0">
                <a:solidFill>
                  <a:srgbClr val="0070C0"/>
                </a:solidFill>
              </a:rPr>
              <a:t> </a:t>
            </a:r>
            <a:r>
              <a:rPr lang="en-US" sz="2000" dirty="0">
                <a:solidFill>
                  <a:srgbClr val="0070C0"/>
                </a:solidFill>
              </a:rPr>
              <a:t>min)</a:t>
            </a:r>
          </a:p>
          <a:p>
            <a:pPr lvl="1"/>
            <a:r>
              <a:rPr lang="en-US" sz="1600" dirty="0" smtClean="0">
                <a:solidFill>
                  <a:srgbClr val="0070C0"/>
                </a:solidFill>
              </a:rPr>
              <a:t>GAIA-CLIM </a:t>
            </a:r>
            <a:r>
              <a:rPr lang="en-US" sz="1600" dirty="0">
                <a:solidFill>
                  <a:srgbClr val="0070C0"/>
                </a:solidFill>
              </a:rPr>
              <a:t>project - MW biases (Stephen English/Heather Lawrence) </a:t>
            </a:r>
            <a:endParaRPr lang="en-US" sz="1600" dirty="0" smtClean="0">
              <a:solidFill>
                <a:srgbClr val="0070C0"/>
              </a:solidFill>
            </a:endParaRPr>
          </a:p>
          <a:p>
            <a:pPr lvl="1"/>
            <a:r>
              <a:rPr lang="en-US" sz="1600" dirty="0">
                <a:solidFill>
                  <a:srgbClr val="0070C0"/>
                </a:solidFill>
              </a:rPr>
              <a:t>GRUAN-RTM bias </a:t>
            </a:r>
            <a:r>
              <a:rPr lang="en-US" sz="1600" dirty="0" smtClean="0">
                <a:solidFill>
                  <a:srgbClr val="0070C0"/>
                </a:solidFill>
              </a:rPr>
              <a:t>project (Cheng-</a:t>
            </a:r>
            <a:r>
              <a:rPr lang="en-US" sz="1600" dirty="0" err="1" smtClean="0">
                <a:solidFill>
                  <a:srgbClr val="0070C0"/>
                </a:solidFill>
              </a:rPr>
              <a:t>Zhi</a:t>
            </a:r>
            <a:r>
              <a:rPr lang="en-US" sz="1600" dirty="0" smtClean="0">
                <a:solidFill>
                  <a:srgbClr val="0070C0"/>
                </a:solidFill>
              </a:rPr>
              <a:t> Zou/Tony </a:t>
            </a:r>
            <a:r>
              <a:rPr lang="en-US" sz="1600" dirty="0" err="1" smtClean="0">
                <a:solidFill>
                  <a:srgbClr val="0070C0"/>
                </a:solidFill>
              </a:rPr>
              <a:t>Reale</a:t>
            </a:r>
            <a:r>
              <a:rPr lang="en-US" sz="1600" dirty="0" smtClean="0">
                <a:solidFill>
                  <a:srgbClr val="0070C0"/>
                </a:solidFill>
              </a:rPr>
              <a:t>)</a:t>
            </a:r>
            <a:endParaRPr lang="en-US" sz="1600" dirty="0">
              <a:solidFill>
                <a:srgbClr val="0070C0"/>
              </a:solidFill>
            </a:endParaRPr>
          </a:p>
          <a:p>
            <a:pPr>
              <a:buFont typeface="+mj-lt"/>
              <a:buAutoNum type="arabicPeriod"/>
            </a:pPr>
            <a:r>
              <a:rPr lang="en-US" sz="2000" dirty="0" smtClean="0"/>
              <a:t>AOB</a:t>
            </a:r>
            <a:r>
              <a:rPr lang="en-US" sz="2000" dirty="0" smtClean="0"/>
              <a:t>, wrap up, next meetings, etc</a:t>
            </a:r>
            <a:r>
              <a:rPr lang="en-US" sz="2000" dirty="0" smtClean="0"/>
              <a:t>. </a:t>
            </a:r>
            <a:r>
              <a:rPr lang="en-US" sz="2000" dirty="0" smtClean="0">
                <a:solidFill>
                  <a:srgbClr val="0070C0"/>
                </a:solidFill>
              </a:rPr>
              <a:t>(5 min)</a:t>
            </a: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endParaRPr lang="en-US" sz="2000" dirty="0">
              <a:solidFill>
                <a:srgbClr val="00B0F0"/>
              </a:solidFill>
            </a:endParaRPr>
          </a:p>
        </p:txBody>
      </p:sp>
      <p:sp>
        <p:nvSpPr>
          <p:cNvPr id="4" name="Slide Number Placeholder 3"/>
          <p:cNvSpPr>
            <a:spLocks noGrp="1"/>
          </p:cNvSpPr>
          <p:nvPr>
            <p:ph type="sldNum" sz="quarter" idx="12"/>
          </p:nvPr>
        </p:nvSpPr>
        <p:spPr/>
        <p:txBody>
          <a:bodyPr/>
          <a:lstStyle/>
          <a:p>
            <a:fld id="{C3BED8E1-D1FE-4068-BEE1-928EBDA11364}" type="slidenum">
              <a:rPr lang="en-US" altLang="en-US" smtClean="0"/>
              <a:pPr/>
              <a:t>2</a:t>
            </a:fld>
            <a:endParaRPr lang="en-US" altLang="en-US"/>
          </a:p>
        </p:txBody>
      </p:sp>
    </p:spTree>
    <p:extLst>
      <p:ext uri="{BB962C8B-B14F-4D97-AF65-F5344CB8AC3E}">
        <p14:creationId xmlns:p14="http://schemas.microsoft.com/office/powerpoint/2010/main" val="328724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300" y="98425"/>
            <a:ext cx="8915400" cy="1143000"/>
          </a:xfrm>
        </p:spPr>
        <p:txBody>
          <a:bodyPr/>
          <a:lstStyle/>
          <a:p>
            <a:r>
              <a:rPr lang="en-GB" altLang="en-US" dirty="0" smtClean="0">
                <a:latin typeface="Arial" charset="0"/>
              </a:rPr>
              <a:t>Members</a:t>
            </a:r>
            <a:br>
              <a:rPr lang="en-GB" altLang="en-US" dirty="0" smtClean="0">
                <a:latin typeface="Arial" charset="0"/>
              </a:rPr>
            </a:br>
            <a:r>
              <a:rPr lang="en-GB" altLang="en-US" sz="1800" dirty="0" smtClean="0">
                <a:latin typeface="Arial" charset="0"/>
              </a:rPr>
              <a:t>Signed up as of </a:t>
            </a:r>
            <a:r>
              <a:rPr lang="en-GB" altLang="en-US" sz="1800" dirty="0" smtClean="0">
                <a:latin typeface="Arial" charset="0"/>
              </a:rPr>
              <a:t>June </a:t>
            </a:r>
            <a:r>
              <a:rPr lang="en-GB" altLang="en-US" sz="1800" dirty="0" smtClean="0">
                <a:latin typeface="Arial" charset="0"/>
              </a:rPr>
              <a:t>2017</a:t>
            </a:r>
            <a:endParaRPr lang="en-GB" altLang="en-US" dirty="0" smtClean="0">
              <a:latin typeface="Arial" charset="0"/>
            </a:endParaRPr>
          </a:p>
        </p:txBody>
      </p:sp>
      <p:sp>
        <p:nvSpPr>
          <p:cNvPr id="21507" name="Content Placeholder 2"/>
          <p:cNvSpPr>
            <a:spLocks noGrp="1"/>
          </p:cNvSpPr>
          <p:nvPr>
            <p:ph idx="1"/>
          </p:nvPr>
        </p:nvSpPr>
        <p:spPr>
          <a:xfrm>
            <a:off x="182471" y="1241425"/>
            <a:ext cx="9406044" cy="5076825"/>
          </a:xfrm>
        </p:spPr>
        <p:txBody>
          <a:bodyPr/>
          <a:lstStyle/>
          <a:p>
            <a:r>
              <a:rPr lang="en-GB" altLang="en-US" sz="1800" dirty="0" smtClean="0">
                <a:latin typeface="Arial" charset="0"/>
              </a:rPr>
              <a:t>NOAA (and affiliates) - </a:t>
            </a:r>
            <a:r>
              <a:rPr lang="en-GB" altLang="en-US" sz="1800" dirty="0" smtClean="0">
                <a:solidFill>
                  <a:srgbClr val="0070C0"/>
                </a:solidFill>
                <a:latin typeface="Arial" charset="0"/>
              </a:rPr>
              <a:t>Ralph Ferraro (Chair), </a:t>
            </a:r>
            <a:r>
              <a:rPr lang="en-GB" altLang="en-US" sz="1800" dirty="0" err="1" smtClean="0">
                <a:solidFill>
                  <a:srgbClr val="0070C0"/>
                </a:solidFill>
                <a:latin typeface="Arial" charset="0"/>
              </a:rPr>
              <a:t>Huan</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Meng</a:t>
            </a:r>
            <a:r>
              <a:rPr lang="en-GB" altLang="en-US" sz="1800" dirty="0" smtClean="0">
                <a:solidFill>
                  <a:srgbClr val="0070C0"/>
                </a:solidFill>
                <a:latin typeface="Arial" charset="0"/>
              </a:rPr>
              <a:t>, Cheng-</a:t>
            </a:r>
            <a:r>
              <a:rPr lang="en-GB" altLang="en-US" sz="1800" dirty="0" err="1" smtClean="0">
                <a:solidFill>
                  <a:srgbClr val="0070C0"/>
                </a:solidFill>
                <a:latin typeface="Arial" charset="0"/>
              </a:rPr>
              <a:t>Zhi</a:t>
            </a:r>
            <a:r>
              <a:rPr lang="en-GB" altLang="en-US" sz="1800" dirty="0" smtClean="0">
                <a:solidFill>
                  <a:srgbClr val="0070C0"/>
                </a:solidFill>
                <a:latin typeface="Arial" charset="0"/>
              </a:rPr>
              <a:t> Zou, Tony </a:t>
            </a:r>
            <a:r>
              <a:rPr lang="en-GB" altLang="en-US" sz="1800" dirty="0" err="1" smtClean="0">
                <a:solidFill>
                  <a:srgbClr val="0070C0"/>
                </a:solidFill>
                <a:latin typeface="Arial" charset="0"/>
              </a:rPr>
              <a:t>Reale</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Manik</a:t>
            </a:r>
            <a:r>
              <a:rPr lang="en-GB" altLang="en-US" sz="1800" dirty="0" smtClean="0">
                <a:solidFill>
                  <a:srgbClr val="0070C0"/>
                </a:solidFill>
                <a:latin typeface="Arial" charset="0"/>
              </a:rPr>
              <a:t> Bali (Univ. Maryland), Isaac Moradi (Univ. Maryland), Hu (“Tiger) Yang (Univ. Maryland), </a:t>
            </a:r>
            <a:r>
              <a:rPr lang="en-GB" altLang="en-US" sz="1800" dirty="0" err="1" smtClean="0">
                <a:solidFill>
                  <a:srgbClr val="0070C0"/>
                </a:solidFill>
                <a:latin typeface="Arial" charset="0"/>
              </a:rPr>
              <a:t>Wenze</a:t>
            </a:r>
            <a:r>
              <a:rPr lang="en-GB" altLang="en-US" sz="1800" dirty="0" smtClean="0">
                <a:solidFill>
                  <a:srgbClr val="0070C0"/>
                </a:solidFill>
                <a:latin typeface="Arial" charset="0"/>
              </a:rPr>
              <a:t> Yang (Univ. Maryland), Johnny Luo (City College New York)</a:t>
            </a:r>
          </a:p>
          <a:p>
            <a:r>
              <a:rPr lang="en-GB" altLang="en-US" sz="1800" dirty="0" smtClean="0">
                <a:latin typeface="Arial" charset="0"/>
              </a:rPr>
              <a:t>EUMETSAT (and affiliates)  – </a:t>
            </a:r>
            <a:r>
              <a:rPr lang="en-GB" altLang="en-US" sz="1800" dirty="0" smtClean="0">
                <a:solidFill>
                  <a:srgbClr val="0070C0"/>
                </a:solidFill>
                <a:latin typeface="Arial" charset="0"/>
              </a:rPr>
              <a:t>Tim </a:t>
            </a:r>
            <a:r>
              <a:rPr lang="en-GB" altLang="en-US" sz="1800" dirty="0" err="1" smtClean="0">
                <a:solidFill>
                  <a:srgbClr val="0070C0"/>
                </a:solidFill>
                <a:latin typeface="Arial" charset="0"/>
              </a:rPr>
              <a:t>Hewison</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Karsten</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Fennig</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Viju</a:t>
            </a:r>
            <a:r>
              <a:rPr lang="en-GB" altLang="en-US" sz="1800" dirty="0" smtClean="0">
                <a:solidFill>
                  <a:srgbClr val="0070C0"/>
                </a:solidFill>
                <a:latin typeface="Arial" charset="0"/>
              </a:rPr>
              <a:t> John</a:t>
            </a:r>
            <a:r>
              <a:rPr lang="en-GB" altLang="en-US" sz="1800" dirty="0">
                <a:solidFill>
                  <a:srgbClr val="0070C0"/>
                </a:solidFill>
                <a:latin typeface="Arial" charset="0"/>
              </a:rPr>
              <a:t>, </a:t>
            </a:r>
            <a:r>
              <a:rPr lang="en-GB" altLang="en-US" sz="1800" dirty="0" err="1">
                <a:solidFill>
                  <a:srgbClr val="0070C0"/>
                </a:solidFill>
                <a:latin typeface="Arial" charset="0"/>
              </a:rPr>
              <a:t>Jörg</a:t>
            </a:r>
            <a:r>
              <a:rPr lang="en-GB" altLang="en-US" sz="1800" dirty="0">
                <a:solidFill>
                  <a:srgbClr val="0070C0"/>
                </a:solidFill>
                <a:latin typeface="Arial" charset="0"/>
              </a:rPr>
              <a:t> </a:t>
            </a:r>
            <a:r>
              <a:rPr lang="en-GB" altLang="en-US" sz="1800" dirty="0" smtClean="0">
                <a:solidFill>
                  <a:srgbClr val="0070C0"/>
                </a:solidFill>
                <a:latin typeface="Arial" charset="0"/>
              </a:rPr>
              <a:t>Ackermann, </a:t>
            </a:r>
            <a:r>
              <a:rPr lang="en-GB" altLang="en-US" sz="1800" dirty="0" err="1" smtClean="0">
                <a:solidFill>
                  <a:srgbClr val="0070C0"/>
                </a:solidFill>
                <a:latin typeface="Arial" charset="0"/>
              </a:rPr>
              <a:t>Sabatino</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DiMichele</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Sante</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Laviola</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Vinia</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Mattoli</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Sreerekha</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Thonipparambil</a:t>
            </a:r>
            <a:r>
              <a:rPr lang="en-GB" altLang="en-US" sz="1800" dirty="0" smtClean="0">
                <a:solidFill>
                  <a:srgbClr val="0070C0"/>
                </a:solidFill>
                <a:latin typeface="Arial" charset="0"/>
              </a:rPr>
              <a:t>, Christophe </a:t>
            </a:r>
            <a:r>
              <a:rPr lang="en-GB" altLang="en-US" sz="1800" dirty="0" err="1" smtClean="0">
                <a:solidFill>
                  <a:srgbClr val="0070C0"/>
                </a:solidFill>
                <a:latin typeface="Arial" charset="0"/>
              </a:rPr>
              <a:t>Accadia</a:t>
            </a:r>
            <a:r>
              <a:rPr lang="en-GB" altLang="en-US" sz="1800" dirty="0" smtClean="0">
                <a:solidFill>
                  <a:srgbClr val="0070C0"/>
                </a:solidFill>
                <a:latin typeface="Arial" charset="0"/>
              </a:rPr>
              <a:t>, Martin </a:t>
            </a:r>
            <a:r>
              <a:rPr lang="en-GB" altLang="en-US" sz="1800" dirty="0" err="1" smtClean="0">
                <a:solidFill>
                  <a:srgbClr val="0070C0"/>
                </a:solidFill>
                <a:latin typeface="Arial" charset="0"/>
              </a:rPr>
              <a:t>Burgdorf</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Imke</a:t>
            </a:r>
            <a:r>
              <a:rPr lang="en-GB" altLang="en-US" sz="1800" dirty="0" smtClean="0">
                <a:solidFill>
                  <a:srgbClr val="0070C0"/>
                </a:solidFill>
                <a:latin typeface="Arial" charset="0"/>
              </a:rPr>
              <a:t> Hans</a:t>
            </a:r>
            <a:r>
              <a:rPr lang="en-GB" altLang="en-US" sz="1800" dirty="0" smtClean="0">
                <a:solidFill>
                  <a:srgbClr val="FF0000"/>
                </a:solidFill>
                <a:latin typeface="Arial" charset="0"/>
              </a:rPr>
              <a:t>, </a:t>
            </a:r>
            <a:r>
              <a:rPr lang="en-GB" altLang="en-US" sz="1800" dirty="0" smtClean="0">
                <a:solidFill>
                  <a:srgbClr val="0070C0"/>
                </a:solidFill>
                <a:latin typeface="Arial" charset="0"/>
              </a:rPr>
              <a:t>Ralf </a:t>
            </a:r>
            <a:r>
              <a:rPr lang="en-GB" altLang="en-US" sz="1800" dirty="0" err="1" smtClean="0">
                <a:solidFill>
                  <a:srgbClr val="0070C0"/>
                </a:solidFill>
                <a:latin typeface="Arial" charset="0"/>
              </a:rPr>
              <a:t>Bennartz</a:t>
            </a:r>
            <a:endParaRPr lang="en-GB" altLang="en-US" sz="1800" dirty="0" smtClean="0">
              <a:solidFill>
                <a:srgbClr val="0070C0"/>
              </a:solidFill>
              <a:latin typeface="Arial" charset="0"/>
            </a:endParaRPr>
          </a:p>
          <a:p>
            <a:r>
              <a:rPr lang="en-GB" altLang="en-US" sz="1800" dirty="0" smtClean="0">
                <a:latin typeface="Arial" charset="0"/>
              </a:rPr>
              <a:t>NASA (and affiliates) </a:t>
            </a:r>
            <a:r>
              <a:rPr lang="en-GB" altLang="en-US" sz="1800" dirty="0" smtClean="0">
                <a:solidFill>
                  <a:srgbClr val="0070C0"/>
                </a:solidFill>
                <a:latin typeface="Arial" charset="0"/>
              </a:rPr>
              <a:t>– Ed Kim (GSFC), </a:t>
            </a:r>
            <a:r>
              <a:rPr lang="en-GB" altLang="en-US" sz="1800" dirty="0" err="1" smtClean="0">
                <a:solidFill>
                  <a:srgbClr val="0070C0"/>
                </a:solidFill>
                <a:latin typeface="Arial" charset="0"/>
              </a:rPr>
              <a:t>Tanvir</a:t>
            </a:r>
            <a:r>
              <a:rPr lang="en-GB" altLang="en-US" sz="1800" dirty="0" smtClean="0">
                <a:solidFill>
                  <a:srgbClr val="0070C0"/>
                </a:solidFill>
                <a:latin typeface="Arial" charset="0"/>
              </a:rPr>
              <a:t> Islam (JPL), Linwood Jones (Univ. of Central Florida), Rachael </a:t>
            </a:r>
            <a:r>
              <a:rPr lang="en-GB" altLang="en-US" sz="1800" dirty="0" err="1" smtClean="0">
                <a:solidFill>
                  <a:srgbClr val="0070C0"/>
                </a:solidFill>
                <a:latin typeface="Arial" charset="0"/>
              </a:rPr>
              <a:t>Kroodsma</a:t>
            </a:r>
            <a:r>
              <a:rPr lang="en-GB" altLang="en-US" sz="1800" dirty="0" smtClean="0">
                <a:solidFill>
                  <a:srgbClr val="0070C0"/>
                </a:solidFill>
                <a:latin typeface="Arial" charset="0"/>
              </a:rPr>
              <a:t> (Univ. of Maryland), Wes Berg (Colorado State Univ.), Thomas Holmes</a:t>
            </a:r>
          </a:p>
          <a:p>
            <a:r>
              <a:rPr lang="en-GB" altLang="en-US" sz="1800" dirty="0" smtClean="0">
                <a:latin typeface="Arial" charset="0"/>
              </a:rPr>
              <a:t>NIST – </a:t>
            </a:r>
            <a:r>
              <a:rPr lang="en-GB" altLang="en-US" sz="1800" dirty="0" smtClean="0">
                <a:solidFill>
                  <a:srgbClr val="0070C0"/>
                </a:solidFill>
                <a:latin typeface="Arial" charset="0"/>
              </a:rPr>
              <a:t>Derek </a:t>
            </a:r>
            <a:r>
              <a:rPr lang="en-GB" altLang="en-US" sz="1800" dirty="0" err="1" smtClean="0">
                <a:solidFill>
                  <a:srgbClr val="0070C0"/>
                </a:solidFill>
                <a:latin typeface="Arial" charset="0"/>
              </a:rPr>
              <a:t>Houtz</a:t>
            </a:r>
            <a:r>
              <a:rPr lang="en-GB" altLang="en-US" sz="1800" dirty="0" smtClean="0">
                <a:solidFill>
                  <a:srgbClr val="FF0000"/>
                </a:solidFill>
                <a:latin typeface="Arial" charset="0"/>
              </a:rPr>
              <a:t>, </a:t>
            </a:r>
            <a:r>
              <a:rPr lang="en-GB" altLang="en-US" sz="1800" dirty="0" smtClean="0">
                <a:solidFill>
                  <a:srgbClr val="0070C0"/>
                </a:solidFill>
                <a:latin typeface="Arial" charset="0"/>
              </a:rPr>
              <a:t>David </a:t>
            </a:r>
            <a:r>
              <a:rPr lang="en-GB" altLang="en-US" sz="1800" dirty="0" smtClean="0">
                <a:solidFill>
                  <a:srgbClr val="0070C0"/>
                </a:solidFill>
                <a:latin typeface="Arial" charset="0"/>
              </a:rPr>
              <a:t>Walker</a:t>
            </a:r>
          </a:p>
          <a:p>
            <a:r>
              <a:rPr lang="en-GB" altLang="en-US" sz="1800" dirty="0" smtClean="0">
                <a:latin typeface="Arial" charset="0"/>
              </a:rPr>
              <a:t>ECMWF </a:t>
            </a:r>
            <a:r>
              <a:rPr lang="en-GB" altLang="en-US" sz="1800" dirty="0" smtClean="0">
                <a:solidFill>
                  <a:srgbClr val="0070C0"/>
                </a:solidFill>
                <a:latin typeface="Arial" charset="0"/>
              </a:rPr>
              <a:t>– </a:t>
            </a:r>
            <a:r>
              <a:rPr lang="en-GB" altLang="en-US" sz="1800" dirty="0" smtClean="0">
                <a:solidFill>
                  <a:srgbClr val="FF0000"/>
                </a:solidFill>
                <a:latin typeface="Arial" charset="0"/>
              </a:rPr>
              <a:t>Steve English, Heather Lawrence</a:t>
            </a:r>
            <a:endParaRPr lang="en-GB" altLang="en-US" sz="1800" dirty="0" smtClean="0">
              <a:solidFill>
                <a:srgbClr val="FF0000"/>
              </a:solidFill>
              <a:latin typeface="Arial" charset="0"/>
            </a:endParaRPr>
          </a:p>
          <a:p>
            <a:r>
              <a:rPr lang="en-GB" altLang="en-US" sz="1800" dirty="0" smtClean="0">
                <a:latin typeface="Arial" charset="0"/>
              </a:rPr>
              <a:t>CMA (and affiliates) – </a:t>
            </a:r>
            <a:r>
              <a:rPr lang="en-GB" altLang="en-US" sz="1800" dirty="0" err="1" smtClean="0">
                <a:solidFill>
                  <a:srgbClr val="0070C0"/>
                </a:solidFill>
                <a:latin typeface="Arial" charset="0"/>
              </a:rPr>
              <a:t>Songyan</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Gu</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Qifeng</a:t>
            </a:r>
            <a:r>
              <a:rPr lang="en-GB" altLang="en-US" sz="1800" dirty="0" smtClean="0">
                <a:solidFill>
                  <a:srgbClr val="0070C0"/>
                </a:solidFill>
                <a:latin typeface="Arial" charset="0"/>
              </a:rPr>
              <a:t> Lu, Lin Chen, Hu Yang, </a:t>
            </a:r>
            <a:r>
              <a:rPr lang="en-GB" altLang="en-US" sz="1800" dirty="0" err="1" smtClean="0">
                <a:solidFill>
                  <a:srgbClr val="0070C0"/>
                </a:solidFill>
                <a:latin typeface="Arial" charset="0"/>
              </a:rPr>
              <a:t>Xiaolong</a:t>
            </a:r>
            <a:r>
              <a:rPr lang="en-GB" altLang="en-US" sz="1800" dirty="0" smtClean="0">
                <a:solidFill>
                  <a:srgbClr val="0070C0"/>
                </a:solidFill>
                <a:latin typeface="Arial" charset="0"/>
              </a:rPr>
              <a:t> Dong, </a:t>
            </a:r>
            <a:r>
              <a:rPr lang="en-GB" altLang="en-US" sz="1800" dirty="0" err="1" smtClean="0">
                <a:solidFill>
                  <a:srgbClr val="0070C0"/>
                </a:solidFill>
                <a:latin typeface="Arial" charset="0"/>
              </a:rPr>
              <a:t>Shengli</a:t>
            </a:r>
            <a:r>
              <a:rPr lang="en-GB" altLang="en-US" sz="1800" dirty="0" smtClean="0">
                <a:solidFill>
                  <a:srgbClr val="0070C0"/>
                </a:solidFill>
                <a:latin typeface="Arial" charset="0"/>
              </a:rPr>
              <a:t> Wu</a:t>
            </a:r>
          </a:p>
          <a:p>
            <a:r>
              <a:rPr lang="en-GB" altLang="en-US" sz="1800" dirty="0" smtClean="0">
                <a:latin typeface="Arial" charset="0"/>
              </a:rPr>
              <a:t>KMA (and affiliates) – </a:t>
            </a:r>
            <a:r>
              <a:rPr lang="en-GB" altLang="en-US" sz="1800" dirty="0" smtClean="0">
                <a:solidFill>
                  <a:srgbClr val="0070C0"/>
                </a:solidFill>
                <a:latin typeface="Arial" charset="0"/>
              </a:rPr>
              <a:t>Jun Park, Dong-Bin Shin (</a:t>
            </a:r>
            <a:r>
              <a:rPr lang="en-GB" altLang="en-US" sz="1800" dirty="0" err="1" smtClean="0">
                <a:solidFill>
                  <a:srgbClr val="0070C0"/>
                </a:solidFill>
                <a:latin typeface="Arial" charset="0"/>
              </a:rPr>
              <a:t>Yonsei</a:t>
            </a:r>
            <a:r>
              <a:rPr lang="en-GB" altLang="en-US" sz="1800" dirty="0" smtClean="0">
                <a:solidFill>
                  <a:srgbClr val="0070C0"/>
                </a:solidFill>
                <a:latin typeface="Arial" charset="0"/>
              </a:rPr>
              <a:t> University, South Korea), </a:t>
            </a:r>
            <a:r>
              <a:rPr lang="en-GB" altLang="en-US" sz="1800" dirty="0" err="1">
                <a:solidFill>
                  <a:srgbClr val="0070C0"/>
                </a:solidFill>
                <a:latin typeface="Arial" charset="0"/>
              </a:rPr>
              <a:t>D</a:t>
            </a:r>
            <a:r>
              <a:rPr lang="en-GB" altLang="en-US" sz="1800" dirty="0" err="1" smtClean="0">
                <a:solidFill>
                  <a:srgbClr val="0070C0"/>
                </a:solidFill>
                <a:latin typeface="Arial" charset="0"/>
              </a:rPr>
              <a:t>ohyeong</a:t>
            </a:r>
            <a:r>
              <a:rPr lang="en-GB" altLang="en-US" sz="1800" dirty="0" smtClean="0">
                <a:solidFill>
                  <a:srgbClr val="0070C0"/>
                </a:solidFill>
                <a:latin typeface="Arial" charset="0"/>
              </a:rPr>
              <a:t> Kim, </a:t>
            </a:r>
            <a:r>
              <a:rPr lang="en-GB" altLang="en-US" sz="1800" dirty="0" err="1" smtClean="0">
                <a:solidFill>
                  <a:srgbClr val="0070C0"/>
                </a:solidFill>
                <a:latin typeface="Arial" charset="0"/>
              </a:rPr>
              <a:t>Minju</a:t>
            </a:r>
            <a:r>
              <a:rPr lang="en-GB" altLang="en-US" sz="1800" dirty="0" smtClean="0">
                <a:solidFill>
                  <a:srgbClr val="0070C0"/>
                </a:solidFill>
                <a:latin typeface="Arial" charset="0"/>
              </a:rPr>
              <a:t> </a:t>
            </a:r>
            <a:r>
              <a:rPr lang="en-GB" altLang="en-US" sz="1800" dirty="0" err="1" smtClean="0">
                <a:solidFill>
                  <a:srgbClr val="0070C0"/>
                </a:solidFill>
                <a:latin typeface="Arial" charset="0"/>
              </a:rPr>
              <a:t>Gu</a:t>
            </a:r>
            <a:endParaRPr lang="en-GB" altLang="en-US" sz="1800" dirty="0" smtClean="0">
              <a:solidFill>
                <a:srgbClr val="0070C0"/>
              </a:solidFill>
              <a:latin typeface="Arial" charset="0"/>
            </a:endParaRPr>
          </a:p>
          <a:p>
            <a:r>
              <a:rPr lang="en-GB" altLang="en-US" sz="1800" dirty="0" smtClean="0">
                <a:latin typeface="Arial" charset="0"/>
              </a:rPr>
              <a:t>JAXA (and affiliates) - </a:t>
            </a:r>
            <a:r>
              <a:rPr lang="en-GB" altLang="en-US" sz="1800" dirty="0" smtClean="0">
                <a:solidFill>
                  <a:srgbClr val="0070C0"/>
                </a:solidFill>
                <a:latin typeface="Arial" charset="0"/>
              </a:rPr>
              <a:t>Misako </a:t>
            </a:r>
            <a:r>
              <a:rPr lang="en-GB" altLang="en-US" sz="1800" dirty="0" err="1" smtClean="0">
                <a:solidFill>
                  <a:srgbClr val="0070C0"/>
                </a:solidFill>
                <a:latin typeface="Arial" charset="0"/>
              </a:rPr>
              <a:t>Kachi</a:t>
            </a:r>
            <a:r>
              <a:rPr lang="en-GB" altLang="en-US" sz="1800" dirty="0" smtClean="0">
                <a:solidFill>
                  <a:srgbClr val="0070C0"/>
                </a:solidFill>
                <a:latin typeface="Arial" charset="0"/>
              </a:rPr>
              <a:t>, Takashi Maeda</a:t>
            </a:r>
          </a:p>
          <a:p>
            <a:r>
              <a:rPr lang="en-GB" altLang="en-US" sz="1800" dirty="0" smtClean="0">
                <a:latin typeface="Arial" charset="0"/>
              </a:rPr>
              <a:t>IISC – </a:t>
            </a:r>
            <a:r>
              <a:rPr lang="en-GB" altLang="en-US" sz="1800" dirty="0" smtClean="0">
                <a:solidFill>
                  <a:srgbClr val="0070C0"/>
                </a:solidFill>
                <a:latin typeface="Arial" charset="0"/>
              </a:rPr>
              <a:t>Ram </a:t>
            </a:r>
            <a:r>
              <a:rPr lang="en-GB" altLang="en-US" sz="1800" dirty="0" err="1" smtClean="0">
                <a:solidFill>
                  <a:srgbClr val="0070C0"/>
                </a:solidFill>
                <a:latin typeface="Arial" charset="0"/>
              </a:rPr>
              <a:t>Ratan</a:t>
            </a:r>
            <a:endParaRPr lang="en-GB" altLang="en-US" sz="1800" dirty="0" smtClean="0">
              <a:solidFill>
                <a:srgbClr val="0070C0"/>
              </a:solidFill>
              <a:latin typeface="Arial" charset="0"/>
            </a:endParaRPr>
          </a:p>
          <a:p>
            <a:pPr marL="0" indent="0">
              <a:buNone/>
            </a:pPr>
            <a:endParaRPr lang="en-GB" altLang="en-US" sz="1800" dirty="0">
              <a:solidFill>
                <a:srgbClr val="0070C0"/>
              </a:solidFill>
              <a:latin typeface="Arial" charset="0"/>
            </a:endParaRPr>
          </a:p>
        </p:txBody>
      </p:sp>
      <p:sp>
        <p:nvSpPr>
          <p:cNvPr id="2" name="Slide Number Placeholder 1"/>
          <p:cNvSpPr>
            <a:spLocks noGrp="1"/>
          </p:cNvSpPr>
          <p:nvPr>
            <p:ph type="sldNum" sz="quarter" idx="12"/>
          </p:nvPr>
        </p:nvSpPr>
        <p:spPr/>
        <p:txBody>
          <a:bodyPr/>
          <a:lstStyle/>
          <a:p>
            <a:fld id="{C3BED8E1-D1FE-4068-BEE1-928EBDA11364}" type="slidenum">
              <a:rPr lang="en-US" altLang="en-US" smtClean="0"/>
              <a:pPr/>
              <a:t>3</a:t>
            </a:fld>
            <a:endParaRPr lang="en-US" altLang="en-US"/>
          </a:p>
        </p:txBody>
      </p:sp>
      <p:sp>
        <p:nvSpPr>
          <p:cNvPr id="5" name="TextBox 4"/>
          <p:cNvSpPr txBox="1"/>
          <p:nvPr/>
        </p:nvSpPr>
        <p:spPr>
          <a:xfrm>
            <a:off x="6393160" y="0"/>
            <a:ext cx="3511555" cy="461665"/>
          </a:xfrm>
          <a:prstGeom prst="rect">
            <a:avLst/>
          </a:prstGeom>
          <a:noFill/>
        </p:spPr>
        <p:txBody>
          <a:bodyPr wrap="square" rtlCol="0">
            <a:spAutoFit/>
          </a:bodyPr>
          <a:lstStyle/>
          <a:p>
            <a:r>
              <a:rPr lang="en-US" sz="1200" dirty="0" smtClean="0">
                <a:solidFill>
                  <a:srgbClr val="FF0000"/>
                </a:solidFill>
              </a:rPr>
              <a:t>Representation from ~12 space institutions and their related affiliates</a:t>
            </a:r>
            <a:endParaRPr lang="en-US" sz="1200" dirty="0">
              <a:solidFill>
                <a:srgbClr val="FF0000"/>
              </a:solidFill>
            </a:endParaRPr>
          </a:p>
        </p:txBody>
      </p:sp>
    </p:spTree>
    <p:extLst>
      <p:ext uri="{BB962C8B-B14F-4D97-AF65-F5344CB8AC3E}">
        <p14:creationId xmlns:p14="http://schemas.microsoft.com/office/powerpoint/2010/main" val="229571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635"/>
            <a:ext cx="8915400" cy="1143000"/>
          </a:xfrm>
        </p:spPr>
        <p:txBody>
          <a:bodyPr/>
          <a:lstStyle/>
          <a:p>
            <a:endParaRPr lang="en-US" dirty="0"/>
          </a:p>
        </p:txBody>
      </p:sp>
      <p:sp>
        <p:nvSpPr>
          <p:cNvPr id="3" name="Content Placeholder 2"/>
          <p:cNvSpPr>
            <a:spLocks noGrp="1"/>
          </p:cNvSpPr>
          <p:nvPr>
            <p:ph idx="1"/>
          </p:nvPr>
        </p:nvSpPr>
        <p:spPr>
          <a:xfrm>
            <a:off x="0" y="1268760"/>
            <a:ext cx="5445850" cy="4952574"/>
          </a:xfrm>
        </p:spPr>
        <p:txBody>
          <a:bodyPr/>
          <a:lstStyle/>
          <a:p>
            <a:r>
              <a:rPr lang="en-US" sz="2000" dirty="0" smtClean="0">
                <a:solidFill>
                  <a:srgbClr val="0070C0"/>
                </a:solidFill>
              </a:rPr>
              <a:t>We had two speakers in the Mini </a:t>
            </a:r>
            <a:r>
              <a:rPr lang="en-US" sz="2000" dirty="0" smtClean="0">
                <a:solidFill>
                  <a:srgbClr val="0070C0"/>
                </a:solidFill>
              </a:rPr>
              <a:t>Workshop </a:t>
            </a:r>
            <a:r>
              <a:rPr lang="en-US" sz="1600" dirty="0" smtClean="0">
                <a:solidFill>
                  <a:srgbClr val="92D050"/>
                </a:solidFill>
              </a:rPr>
              <a:t>Tony </a:t>
            </a:r>
            <a:r>
              <a:rPr lang="en-US" sz="1600" dirty="0" err="1" smtClean="0">
                <a:solidFill>
                  <a:srgbClr val="92D050"/>
                </a:solidFill>
              </a:rPr>
              <a:t>Reale</a:t>
            </a:r>
            <a:r>
              <a:rPr lang="en-US" sz="1600" dirty="0" smtClean="0">
                <a:solidFill>
                  <a:srgbClr val="92D050"/>
                </a:solidFill>
              </a:rPr>
              <a:t> – GRUAN</a:t>
            </a:r>
          </a:p>
          <a:p>
            <a:pPr lvl="1"/>
            <a:r>
              <a:rPr lang="en-US" sz="1600" dirty="0" smtClean="0">
                <a:solidFill>
                  <a:srgbClr val="92D050"/>
                </a:solidFill>
              </a:rPr>
              <a:t>Wes Berg – GPM X-Cal</a:t>
            </a:r>
          </a:p>
          <a:p>
            <a:r>
              <a:rPr lang="en-US" sz="2000" dirty="0" smtClean="0">
                <a:solidFill>
                  <a:srgbClr val="0070C0"/>
                </a:solidFill>
              </a:rPr>
              <a:t>I also gave an update on our progress the past year at Plenary Session (see backup)</a:t>
            </a:r>
          </a:p>
          <a:p>
            <a:r>
              <a:rPr lang="en-US" sz="2000" dirty="0" smtClean="0">
                <a:solidFill>
                  <a:srgbClr val="0070C0"/>
                </a:solidFill>
              </a:rPr>
              <a:t>First ever MW dedicated session at the Annual Meeting!</a:t>
            </a:r>
          </a:p>
          <a:p>
            <a:pPr lvl="1"/>
            <a:r>
              <a:rPr lang="en-US" sz="1600" dirty="0" smtClean="0">
                <a:solidFill>
                  <a:srgbClr val="92D050"/>
                </a:solidFill>
              </a:rPr>
              <a:t>Held in parallel with other sessions</a:t>
            </a:r>
            <a:endParaRPr lang="en-US" sz="1600" dirty="0" smtClean="0">
              <a:solidFill>
                <a:srgbClr val="92D050"/>
              </a:solidFill>
            </a:endParaRPr>
          </a:p>
          <a:p>
            <a:r>
              <a:rPr lang="en-US" sz="2000" dirty="0" smtClean="0">
                <a:solidFill>
                  <a:srgbClr val="0070C0"/>
                </a:solidFill>
              </a:rPr>
              <a:t>Excellent in person and remote participation</a:t>
            </a:r>
          </a:p>
          <a:p>
            <a:pPr lvl="1"/>
            <a:r>
              <a:rPr lang="en-US" sz="1600" dirty="0" smtClean="0">
                <a:solidFill>
                  <a:srgbClr val="92D050"/>
                </a:solidFill>
              </a:rPr>
              <a:t>Caveat – the remote communication became increasingly difficult to utilize</a:t>
            </a:r>
          </a:p>
          <a:p>
            <a:r>
              <a:rPr lang="en-US" sz="2000" dirty="0" smtClean="0">
                <a:solidFill>
                  <a:srgbClr val="0070C0"/>
                </a:solidFill>
              </a:rPr>
              <a:t>We were able to assign (first time) some action items (see next slide)</a:t>
            </a:r>
          </a:p>
          <a:p>
            <a:pPr lvl="1"/>
            <a:r>
              <a:rPr lang="en-US" sz="1600" dirty="0" smtClean="0">
                <a:solidFill>
                  <a:srgbClr val="92D050"/>
                </a:solidFill>
              </a:rPr>
              <a:t>Good news?  Really?</a:t>
            </a:r>
            <a:r>
              <a:rPr lang="en-US" sz="1600" dirty="0">
                <a:solidFill>
                  <a:srgbClr val="92D050"/>
                </a:solidFill>
              </a:rPr>
              <a:t> </a:t>
            </a:r>
            <a:r>
              <a:rPr lang="en-US" sz="1600" dirty="0" smtClean="0">
                <a:solidFill>
                  <a:srgbClr val="92D050"/>
                </a:solidFill>
              </a:rPr>
              <a:t>Yes!</a:t>
            </a:r>
          </a:p>
          <a:p>
            <a:pPr lvl="1"/>
            <a:r>
              <a:rPr lang="en-US" sz="1600" dirty="0" smtClean="0">
                <a:solidFill>
                  <a:srgbClr val="92D050"/>
                </a:solidFill>
              </a:rPr>
              <a:t>They are all achievable and:</a:t>
            </a:r>
          </a:p>
          <a:p>
            <a:pPr lvl="2"/>
            <a:r>
              <a:rPr lang="en-US" sz="1050" dirty="0" smtClean="0">
                <a:solidFill>
                  <a:srgbClr val="0070C0"/>
                </a:solidFill>
              </a:rPr>
              <a:t>Will allow us to make some true progress as a group</a:t>
            </a:r>
          </a:p>
          <a:p>
            <a:pPr lvl="2"/>
            <a:r>
              <a:rPr lang="en-US" sz="1050" dirty="0" smtClean="0">
                <a:solidFill>
                  <a:srgbClr val="0070C0"/>
                </a:solidFill>
              </a:rPr>
              <a:t>Allow for closer engagement with other parts of GSICS</a:t>
            </a:r>
          </a:p>
        </p:txBody>
      </p:sp>
      <p:sp>
        <p:nvSpPr>
          <p:cNvPr id="4" name="Slide Number Placeholder 3"/>
          <p:cNvSpPr>
            <a:spLocks noGrp="1"/>
          </p:cNvSpPr>
          <p:nvPr>
            <p:ph type="sldNum" sz="quarter" idx="12"/>
          </p:nvPr>
        </p:nvSpPr>
        <p:spPr/>
        <p:txBody>
          <a:bodyPr/>
          <a:lstStyle/>
          <a:p>
            <a:fld id="{C3BED8E1-D1FE-4068-BEE1-928EBDA11364}" type="slidenum">
              <a:rPr lang="en-US" altLang="en-US" smtClean="0"/>
              <a:pPr/>
              <a:t>4</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9" y="-14147"/>
            <a:ext cx="9676075" cy="125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405" t="8857" r="13988" b="12327"/>
          <a:stretch/>
        </p:blipFill>
        <p:spPr bwMode="auto">
          <a:xfrm>
            <a:off x="5445850" y="1539537"/>
            <a:ext cx="4322685" cy="481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367933" y="3383995"/>
            <a:ext cx="1125125" cy="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50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8341880"/>
              </p:ext>
            </p:extLst>
          </p:nvPr>
        </p:nvGraphicFramePr>
        <p:xfrm>
          <a:off x="137466" y="1417637"/>
          <a:ext cx="9676078" cy="4757795"/>
        </p:xfrm>
        <a:graphic>
          <a:graphicData uri="http://schemas.openxmlformats.org/drawingml/2006/table">
            <a:tbl>
              <a:tblPr/>
              <a:tblGrid>
                <a:gridCol w="897213"/>
                <a:gridCol w="992996"/>
                <a:gridCol w="635788"/>
                <a:gridCol w="655654"/>
                <a:gridCol w="2353455"/>
                <a:gridCol w="690162"/>
                <a:gridCol w="690162"/>
                <a:gridCol w="690162"/>
                <a:gridCol w="690162"/>
                <a:gridCol w="690162"/>
                <a:gridCol w="690162"/>
              </a:tblGrid>
              <a:tr h="285424">
                <a:tc>
                  <a:txBody>
                    <a:bodyPr/>
                    <a:lstStyle/>
                    <a:p>
                      <a:pPr algn="ctr" rtl="0" fontAlgn="b"/>
                      <a:r>
                        <a:rPr lang="en-US" sz="900" b="1" dirty="0">
                          <a:solidFill>
                            <a:srgbClr val="000000"/>
                          </a:solidFill>
                          <a:effectLst/>
                          <a:latin typeface="Calibri"/>
                        </a:rPr>
                        <a:t>Action Id</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en-US" sz="900" b="1" dirty="0">
                          <a:solidFill>
                            <a:srgbClr val="000000"/>
                          </a:solidFill>
                          <a:effectLst/>
                          <a:latin typeface="Calibri"/>
                        </a:rPr>
                        <a:t>Item</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Effort Level</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Urgency</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Summary</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Lead</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What to Do</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a:solidFill>
                            <a:srgbClr val="000000"/>
                          </a:solidFill>
                          <a:effectLst/>
                          <a:latin typeface="Calibri"/>
                        </a:rPr>
                        <a:t>Expected Completion</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a:solidFill>
                            <a:srgbClr val="000000"/>
                          </a:solidFill>
                          <a:effectLst/>
                          <a:latin typeface="Calibri"/>
                        </a:rPr>
                        <a:t>Actual Completion</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a:solidFill>
                            <a:srgbClr val="000000"/>
                          </a:solidFill>
                          <a:effectLst/>
                          <a:latin typeface="Calibri"/>
                        </a:rPr>
                        <a:t>Deliverable Usage</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c>
                  <a:txBody>
                    <a:bodyPr/>
                    <a:lstStyle/>
                    <a:p>
                      <a:pPr algn="ctr" rtl="0" fontAlgn="b"/>
                      <a:r>
                        <a:rPr lang="en-US" sz="900" b="1" dirty="0">
                          <a:solidFill>
                            <a:srgbClr val="000000"/>
                          </a:solidFill>
                          <a:effectLst/>
                          <a:latin typeface="Calibri"/>
                        </a:rPr>
                        <a:t>Status</a:t>
                      </a: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1"/>
                    </a:solidFill>
                  </a:tcPr>
                </a:tc>
              </a:tr>
              <a:tr h="285424">
                <a:tc>
                  <a:txBody>
                    <a:bodyPr/>
                    <a:lstStyle/>
                    <a:p>
                      <a:pPr rtl="0" fontAlgn="ctr"/>
                      <a:r>
                        <a:rPr lang="en-US" sz="800">
                          <a:effectLst/>
                        </a:rPr>
                        <a:t>A.GMW.2017.6b.1 </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ATMS on JPSS-1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Priovide an update on the status after launch (currently Sept 2017)</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Ed Kim</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dirty="0">
                          <a:effectLst/>
                        </a:rPr>
                        <a:t>Information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dirty="0">
                          <a:effectLst/>
                        </a:rPr>
                        <a:t>2017-12-01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dirty="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467287">
                <a:tc>
                  <a:txBody>
                    <a:bodyPr/>
                    <a:lstStyle/>
                    <a:p>
                      <a:pPr rtl="0" fontAlgn="ctr"/>
                      <a:r>
                        <a:rPr lang="en-US" sz="800">
                          <a:effectLst/>
                        </a:rPr>
                        <a:t>A.GMW.2017.6c.1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Microwave imager CDR</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Determine feasibility of extracting the inter-calibration algorithms and coefficients from the FCDR and making them a GSICS product.</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Karsten Fennig</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Analysis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2018-03-01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467287">
                <a:tc>
                  <a:txBody>
                    <a:bodyPr/>
                    <a:lstStyle/>
                    <a:p>
                      <a:pPr rtl="0" fontAlgn="ctr"/>
                      <a:r>
                        <a:rPr lang="en-US" sz="800">
                          <a:effectLst/>
                        </a:rPr>
                        <a:t>A.GMW.2017.6d.1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Microwave sounder CDR</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Determine feasibility of extracting the inter-calibration algorithms and coefficients from the FCDR and making them a GSICS product.</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Cheng-Zhi Zou</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Analysis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2018-03-01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194739">
                <a:tc>
                  <a:txBody>
                    <a:bodyPr/>
                    <a:lstStyle/>
                    <a:p>
                      <a:pPr rtl="0" fontAlgn="ctr"/>
                      <a:r>
                        <a:rPr lang="en-US" sz="800">
                          <a:effectLst/>
                        </a:rPr>
                        <a:t>A.GMW.2017.6f.1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MW Sensor inventory</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MW Subgroup chair to develop candidate satellite/sensor (inventory), perhaps in the form of a graphical aid, as in orbit references for specific channels (based on some predetermined set of parameters that Manik has outlined...) and note pros and cons, other attributes (publications, etc.)? It should include timelines of sensors and overlap periods.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Ralph Ferraro</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Information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2018-03-01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467287">
                <a:tc>
                  <a:txBody>
                    <a:bodyPr/>
                    <a:lstStyle/>
                    <a:p>
                      <a:pPr rtl="0" fontAlgn="ctr"/>
                      <a:r>
                        <a:rPr lang="en-US" sz="800">
                          <a:effectLst/>
                        </a:rPr>
                        <a:t>A.GMW.2017.6f.2</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GRUAN Study</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Tony Reale (NOAA) to provide a draft uncertainty analysis describing the comparison of example (microwave) instruments to GRUAN sondes.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Tony Reale</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Analysis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2018-03-01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649150">
                <a:tc>
                  <a:txBody>
                    <a:bodyPr/>
                    <a:lstStyle/>
                    <a:p>
                      <a:pPr rtl="0" fontAlgn="ctr"/>
                      <a:r>
                        <a:rPr lang="en-US" sz="800">
                          <a:effectLst/>
                        </a:rPr>
                        <a:t>A.GMW.2017.6g.1 </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MW RTM comparison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MW co-chair to develop set of specific tasks to be performed by the Subgroup to intercompare RTM output over static references and surface models. Tasks to be identified within 6 months (Sep. 2017).</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Ralph Ferraro</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Information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2017-09-30</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0261">
                <a:tc>
                  <a:txBody>
                    <a:bodyPr/>
                    <a:lstStyle/>
                    <a:p>
                      <a:pPr rtl="0" fontAlgn="ctr"/>
                      <a:r>
                        <a:rPr lang="en-US" sz="800">
                          <a:effectLst/>
                        </a:rPr>
                        <a:t>A.GMW.2017.5g.1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MW Naming Convention/Metadata</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MW subgroup would contact NOAA GDWG to get support for product creation if needed.</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Ralph Ferraro</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Tech Support</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2018-03-01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64384">
                <a:tc>
                  <a:txBody>
                    <a:bodyPr/>
                    <a:lstStyle/>
                    <a:p>
                      <a:pPr rtl="0" fontAlgn="ctr"/>
                      <a:r>
                        <a:rPr lang="en-US" sz="800">
                          <a:effectLst/>
                        </a:rPr>
                        <a:t>R.GMW.2017.6a.1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MW Lunar Calibration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Get an update from Martin in approx. 6 months.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Martin Burgdorf</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Information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2017-09-30</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5424">
                <a:tc>
                  <a:txBody>
                    <a:bodyPr/>
                    <a:lstStyle/>
                    <a:p>
                      <a:pPr rtl="0" fontAlgn="ctr"/>
                      <a:r>
                        <a:rPr lang="en-US" sz="800">
                          <a:effectLst/>
                        </a:rPr>
                        <a:t>R.GMW.2017.6e.1</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ctr"/>
                      <a:r>
                        <a:rPr lang="en-US" sz="800">
                          <a:effectLst/>
                        </a:rPr>
                        <a:t>NIST calibration reference</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Get an update from Derek in approx. 6 months.</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Derek Houtz</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a:effectLst/>
                        </a:rPr>
                        <a:t>Information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ctr"/>
                      <a:r>
                        <a:rPr lang="en-US" sz="800">
                          <a:effectLst/>
                        </a:rPr>
                        <a:t>2017-09-30</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9174" marR="9174" marT="6116" marB="611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800" dirty="0">
                          <a:effectLst/>
                        </a:rPr>
                        <a:t>Open</a:t>
                      </a:r>
                    </a:p>
                  </a:txBody>
                  <a:tcPr marL="9174" marR="9174" marT="6116" marB="6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C3BED8E1-D1FE-4068-BEE1-928EBDA11364}" type="slidenum">
              <a:rPr lang="en-US" altLang="en-US" smtClean="0"/>
              <a:pPr/>
              <a:t>5</a:t>
            </a:fld>
            <a:endParaRPr lang="en-US" altLang="en-US"/>
          </a:p>
        </p:txBody>
      </p:sp>
    </p:spTree>
    <p:extLst>
      <p:ext uri="{BB962C8B-B14F-4D97-AF65-F5344CB8AC3E}">
        <p14:creationId xmlns:p14="http://schemas.microsoft.com/office/powerpoint/2010/main" val="341998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74D35CE4-D2A8-4161-91C9-CC23A6584C4A}" type="slidenum">
              <a:rPr lang="en-US" altLang="en-US" smtClean="0"/>
              <a:pPr/>
              <a:t>6</a:t>
            </a:fld>
            <a:endParaRPr lang="en-US" altLang="en-US"/>
          </a:p>
        </p:txBody>
      </p:sp>
    </p:spTree>
    <p:extLst>
      <p:ext uri="{BB962C8B-B14F-4D97-AF65-F5344CB8AC3E}">
        <p14:creationId xmlns:p14="http://schemas.microsoft.com/office/powerpoint/2010/main" val="421422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7</a:t>
            </a:fld>
            <a:endParaRPr lang="en-US" smtClean="0"/>
          </a:p>
        </p:txBody>
      </p:sp>
      <p:sp>
        <p:nvSpPr>
          <p:cNvPr id="2051" name="Rectangle 2"/>
          <p:cNvSpPr>
            <a:spLocks noGrp="1" noChangeArrowheads="1"/>
          </p:cNvSpPr>
          <p:nvPr>
            <p:ph type="ctrTitle"/>
          </p:nvPr>
        </p:nvSpPr>
        <p:spPr bwMode="auto">
          <a:xfrm>
            <a:off x="724033" y="1727200"/>
            <a:ext cx="84201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0000"/>
                </a:solidFill>
              </a:rPr>
              <a:t>GRWG Microwave Sub-Group Briefing</a:t>
            </a:r>
            <a:endParaRPr lang="en-US" sz="3200" dirty="0" smtClean="0">
              <a:solidFill>
                <a:srgbClr val="0000FF"/>
              </a:solidFill>
            </a:endParaRPr>
          </a:p>
        </p:txBody>
      </p:sp>
      <p:sp>
        <p:nvSpPr>
          <p:cNvPr id="2052" name="Rectangle 3"/>
          <p:cNvSpPr>
            <a:spLocks noGrp="1" noChangeArrowheads="1"/>
          </p:cNvSpPr>
          <p:nvPr>
            <p:ph type="subTitle" idx="1"/>
          </p:nvPr>
        </p:nvSpPr>
        <p:spPr>
          <a:xfrm>
            <a:off x="990600" y="2914650"/>
            <a:ext cx="7924800" cy="2876550"/>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r>
              <a:rPr lang="en-US" altLang="zh-CN" sz="2000" i="1" dirty="0" smtClean="0">
                <a:solidFill>
                  <a:srgbClr val="0000FF"/>
                </a:solidFill>
                <a:latin typeface="+mj-lt"/>
                <a:ea typeface="+mj-ea"/>
                <a:cs typeface="+mj-cs"/>
              </a:rPr>
              <a:t>Ralph Ferraro (and entire MW Subgroup)</a:t>
            </a: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NOAA/NESDIS</a:t>
            </a:r>
          </a:p>
        </p:txBody>
      </p:sp>
    </p:spTree>
    <p:extLst>
      <p:ext uri="{BB962C8B-B14F-4D97-AF65-F5344CB8AC3E}">
        <p14:creationId xmlns:p14="http://schemas.microsoft.com/office/powerpoint/2010/main" val="2853511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133" y="274638"/>
            <a:ext cx="5888567" cy="1143000"/>
          </a:xfrm>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a:xfrm>
            <a:off x="495300" y="1600201"/>
            <a:ext cx="9260958" cy="4525963"/>
          </a:xfrm>
        </p:spPr>
        <p:txBody>
          <a:bodyPr/>
          <a:lstStyle/>
          <a:p>
            <a:r>
              <a:rPr lang="en-US" dirty="0" smtClean="0"/>
              <a:t>Scope of MW Subgroup</a:t>
            </a:r>
          </a:p>
          <a:p>
            <a:r>
              <a:rPr lang="en-US" dirty="0" smtClean="0"/>
              <a:t>Membership</a:t>
            </a:r>
          </a:p>
          <a:p>
            <a:r>
              <a:rPr lang="en-US" dirty="0" smtClean="0"/>
              <a:t>Focus for past/upcoming year</a:t>
            </a:r>
          </a:p>
          <a:p>
            <a:r>
              <a:rPr lang="en-US" dirty="0" smtClean="0"/>
              <a:t>Quarterly Meetings/Highlights</a:t>
            </a:r>
          </a:p>
          <a:p>
            <a:r>
              <a:rPr lang="en-US" dirty="0" smtClean="0"/>
              <a:t>Contributions to 2016 GUW</a:t>
            </a:r>
          </a:p>
          <a:p>
            <a:r>
              <a:rPr lang="en-US" dirty="0" smtClean="0"/>
              <a:t>Outcome of joint CEOS/GSICS joint session</a:t>
            </a:r>
          </a:p>
          <a:p>
            <a:r>
              <a:rPr lang="en-US" dirty="0" smtClean="0"/>
              <a:t>Summary of Accomplishments &amp; Ongoing Endeavors</a:t>
            </a:r>
          </a:p>
          <a:p>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8</a:t>
            </a:fld>
            <a:endParaRPr lang="en-US"/>
          </a:p>
        </p:txBody>
      </p:sp>
    </p:spTree>
    <p:extLst>
      <p:ext uri="{BB962C8B-B14F-4D97-AF65-F5344CB8AC3E}">
        <p14:creationId xmlns:p14="http://schemas.microsoft.com/office/powerpoint/2010/main" val="267867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62915" y="4474"/>
            <a:ext cx="6105618" cy="1143000"/>
          </a:xfrm>
        </p:spPr>
        <p:txBody>
          <a:bodyPr/>
          <a:lstStyle/>
          <a:p>
            <a:r>
              <a:rPr lang="en-GB" altLang="en-US" sz="3600" dirty="0" smtClean="0">
                <a:solidFill>
                  <a:srgbClr val="0000FF"/>
                </a:solidFill>
                <a:latin typeface="Arial" charset="0"/>
              </a:rPr>
              <a:t>Scope of Microwave </a:t>
            </a:r>
            <a:br>
              <a:rPr lang="en-GB" altLang="en-US" sz="3600" dirty="0" smtClean="0">
                <a:solidFill>
                  <a:srgbClr val="0000FF"/>
                </a:solidFill>
                <a:latin typeface="Arial" charset="0"/>
              </a:rPr>
            </a:br>
            <a:r>
              <a:rPr lang="en-GB" altLang="en-US" sz="3600" dirty="0" smtClean="0">
                <a:solidFill>
                  <a:srgbClr val="0000FF"/>
                </a:solidFill>
                <a:latin typeface="Arial" charset="0"/>
              </a:rPr>
              <a:t>Sub-Group</a:t>
            </a:r>
          </a:p>
        </p:txBody>
      </p:sp>
      <p:sp>
        <p:nvSpPr>
          <p:cNvPr id="18435" name="Content Placeholder 2"/>
          <p:cNvSpPr>
            <a:spLocks noGrp="1"/>
          </p:cNvSpPr>
          <p:nvPr>
            <p:ph idx="1"/>
          </p:nvPr>
        </p:nvSpPr>
        <p:spPr>
          <a:xfrm>
            <a:off x="182471" y="1223757"/>
            <a:ext cx="9586065" cy="5206717"/>
          </a:xfrm>
        </p:spPr>
        <p:txBody>
          <a:bodyPr/>
          <a:lstStyle/>
          <a:p>
            <a:r>
              <a:rPr lang="en-GB" altLang="en-US" sz="1800" dirty="0" smtClean="0">
                <a:latin typeface="Arial" charset="0"/>
              </a:rPr>
              <a:t>Understanding the users’ requirements for inter-calibration products for microwave instruments </a:t>
            </a:r>
          </a:p>
          <a:p>
            <a:pPr lvl="1"/>
            <a:r>
              <a:rPr lang="en-GB" altLang="en-US" sz="1400" dirty="0" smtClean="0">
                <a:solidFill>
                  <a:srgbClr val="0070C0"/>
                </a:solidFill>
                <a:latin typeface="Arial" charset="0"/>
              </a:rPr>
              <a:t>Imagers + sounders – passive only (initially, but eventually consider active if there is a need…)</a:t>
            </a:r>
          </a:p>
          <a:p>
            <a:pPr lvl="1"/>
            <a:r>
              <a:rPr lang="en-GB" altLang="en-US" sz="1400" dirty="0" smtClean="0">
                <a:solidFill>
                  <a:srgbClr val="0070C0"/>
                </a:solidFill>
                <a:latin typeface="Arial" charset="0"/>
              </a:rPr>
              <a:t>Retrospective calibration (CDR’s and their components like geolocation, scan biases, inter-satellite)</a:t>
            </a:r>
          </a:p>
          <a:p>
            <a:pPr lvl="1"/>
            <a:r>
              <a:rPr lang="en-GB" altLang="en-US" sz="1400" dirty="0" smtClean="0">
                <a:solidFill>
                  <a:srgbClr val="0070C0"/>
                </a:solidFill>
                <a:latin typeface="Arial" charset="0"/>
              </a:rPr>
              <a:t>Forward looking calibration (near-real time uses)</a:t>
            </a:r>
          </a:p>
          <a:p>
            <a:r>
              <a:rPr lang="en-GB" altLang="en-US" sz="1800" dirty="0" smtClean="0">
                <a:latin typeface="Arial" charset="0"/>
              </a:rPr>
              <a:t>Identifying existing products that could meet those requirements, but first….</a:t>
            </a:r>
          </a:p>
          <a:p>
            <a:pPr lvl="1"/>
            <a:r>
              <a:rPr lang="en-GB" altLang="en-US" sz="1400" dirty="0">
                <a:solidFill>
                  <a:srgbClr val="0070C0"/>
                </a:solidFill>
                <a:latin typeface="Arial" charset="0"/>
              </a:rPr>
              <a:t>N</a:t>
            </a:r>
            <a:r>
              <a:rPr lang="en-GB" altLang="en-US" sz="1400" dirty="0" smtClean="0">
                <a:solidFill>
                  <a:srgbClr val="0070C0"/>
                </a:solidFill>
                <a:latin typeface="Arial" charset="0"/>
              </a:rPr>
              <a:t>eed to define criteria…Reference standards (sensor(s), models, calibration methodologies….)</a:t>
            </a:r>
          </a:p>
          <a:p>
            <a:pPr lvl="1"/>
            <a:r>
              <a:rPr lang="en-GB" altLang="en-US" sz="1400" dirty="0" smtClean="0">
                <a:solidFill>
                  <a:srgbClr val="0070C0"/>
                </a:solidFill>
                <a:latin typeface="Arial" charset="0"/>
              </a:rPr>
              <a:t>And then a process that adheres to GSICS principles</a:t>
            </a:r>
          </a:p>
          <a:p>
            <a:r>
              <a:rPr lang="en-GB" altLang="en-US" sz="1800" dirty="0" smtClean="0">
                <a:latin typeface="Arial" charset="0"/>
              </a:rPr>
              <a:t>We should also focus on tools/algorithms like SNO, Double Difference, RTM, etc.</a:t>
            </a:r>
          </a:p>
          <a:p>
            <a:pPr lvl="1"/>
            <a:r>
              <a:rPr lang="en-GB" altLang="en-US" sz="1400" dirty="0" smtClean="0">
                <a:solidFill>
                  <a:srgbClr val="0070C0"/>
                </a:solidFill>
                <a:latin typeface="Arial" charset="0"/>
              </a:rPr>
              <a:t>Might be something more feasible in near term?</a:t>
            </a:r>
          </a:p>
          <a:p>
            <a:r>
              <a:rPr lang="en-GB" altLang="en-US" sz="1800" dirty="0" smtClean="0">
                <a:latin typeface="Arial" charset="0"/>
              </a:rPr>
              <a:t>Define data standards (jointly with GDWG)</a:t>
            </a:r>
          </a:p>
          <a:p>
            <a:r>
              <a:rPr lang="en-GB" altLang="en-US" sz="1800" dirty="0" smtClean="0">
                <a:latin typeface="Arial" charset="0"/>
              </a:rPr>
              <a:t>Encourage the creators of those products to submit them to the GSICS Procedure for Product Acceptance (</a:t>
            </a:r>
            <a:r>
              <a:rPr lang="en-GB" altLang="en-US" sz="1800" dirty="0" smtClean="0">
                <a:latin typeface="Arial" charset="0"/>
                <a:hlinkClick r:id="rId2"/>
              </a:rPr>
              <a:t>GPPA</a:t>
            </a:r>
            <a:r>
              <a:rPr lang="en-GB" altLang="en-US" sz="1800" dirty="0" smtClean="0">
                <a:latin typeface="Arial" charset="0"/>
              </a:rPr>
              <a:t>), once its defined for MW</a:t>
            </a:r>
          </a:p>
          <a:p>
            <a:pPr lvl="1"/>
            <a:r>
              <a:rPr lang="en-GB" altLang="en-US" sz="1400" dirty="0" smtClean="0">
                <a:solidFill>
                  <a:srgbClr val="0070C0"/>
                </a:solidFill>
                <a:latin typeface="Arial" charset="0"/>
              </a:rPr>
              <a:t>Candidates include Cheng-</a:t>
            </a:r>
            <a:r>
              <a:rPr lang="en-GB" altLang="en-US" sz="1400" dirty="0" err="1" smtClean="0">
                <a:solidFill>
                  <a:srgbClr val="0070C0"/>
                </a:solidFill>
                <a:latin typeface="Arial" charset="0"/>
              </a:rPr>
              <a:t>Zhi</a:t>
            </a:r>
            <a:r>
              <a:rPr lang="en-GB" altLang="en-US" sz="1400" dirty="0" smtClean="0">
                <a:solidFill>
                  <a:srgbClr val="0070C0"/>
                </a:solidFill>
                <a:latin typeface="Arial" charset="0"/>
              </a:rPr>
              <a:t> Zou (MSU-AMSU), </a:t>
            </a:r>
            <a:r>
              <a:rPr lang="en-GB" altLang="en-US" sz="1400" dirty="0" err="1" smtClean="0">
                <a:solidFill>
                  <a:srgbClr val="0070C0"/>
                </a:solidFill>
                <a:latin typeface="Arial" charset="0"/>
              </a:rPr>
              <a:t>Karsten</a:t>
            </a:r>
            <a:r>
              <a:rPr lang="en-GB" altLang="en-US" sz="1400" dirty="0" smtClean="0">
                <a:solidFill>
                  <a:srgbClr val="0070C0"/>
                </a:solidFill>
                <a:latin typeface="Arial" charset="0"/>
              </a:rPr>
              <a:t> </a:t>
            </a:r>
            <a:r>
              <a:rPr lang="en-GB" altLang="en-US" sz="1400" dirty="0" err="1" smtClean="0">
                <a:solidFill>
                  <a:srgbClr val="0070C0"/>
                </a:solidFill>
                <a:latin typeface="Arial" charset="0"/>
              </a:rPr>
              <a:t>Fennig</a:t>
            </a:r>
            <a:r>
              <a:rPr lang="en-GB" altLang="en-US" sz="1400" dirty="0" smtClean="0">
                <a:solidFill>
                  <a:srgbClr val="0070C0"/>
                </a:solidFill>
                <a:latin typeface="Arial" charset="0"/>
              </a:rPr>
              <a:t> (SSMI), GPM X-Cal LUT’s</a:t>
            </a:r>
          </a:p>
          <a:p>
            <a:r>
              <a:rPr lang="en-GB" altLang="en-US" sz="1800" dirty="0" smtClean="0">
                <a:latin typeface="Arial" charset="0"/>
              </a:rPr>
              <a:t>Coordination with other groups (e.g., CEOS WGCV MW, GPM X-Cal) would also be required to generate standards and best practices</a:t>
            </a:r>
          </a:p>
        </p:txBody>
      </p:sp>
      <p:sp>
        <p:nvSpPr>
          <p:cNvPr id="2" name="Slide Number Placeholder 1"/>
          <p:cNvSpPr>
            <a:spLocks noGrp="1"/>
          </p:cNvSpPr>
          <p:nvPr>
            <p:ph type="sldNum" sz="quarter" idx="4294967295"/>
          </p:nvPr>
        </p:nvSpPr>
        <p:spPr>
          <a:xfrm>
            <a:off x="7099300" y="6356352"/>
            <a:ext cx="2311400" cy="365125"/>
          </a:xfrm>
          <a:prstGeom prst="rect">
            <a:avLst/>
          </a:prstGeom>
        </p:spPr>
        <p:txBody>
          <a:bodyPr/>
          <a:lstStyle/>
          <a:p>
            <a:fld id="{C3BED8E1-D1FE-4068-BEE1-928EBDA11364}" type="slidenum">
              <a:rPr lang="en-US" altLang="en-US" smtClean="0"/>
              <a:pPr/>
              <a:t>9</a:t>
            </a:fld>
            <a:endParaRPr lang="en-US" altLang="en-US"/>
          </a:p>
        </p:txBody>
      </p:sp>
    </p:spTree>
    <p:extLst>
      <p:ext uri="{BB962C8B-B14F-4D97-AF65-F5344CB8AC3E}">
        <p14:creationId xmlns:p14="http://schemas.microsoft.com/office/powerpoint/2010/main" val="874258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5_Office Theme">
      <a:majorFont>
        <a:latin typeface=""/>
        <a:ea typeface="MS PGothic"/>
        <a:cs typeface="ＭＳ Ｐゴシック"/>
      </a:majorFont>
      <a:minorFont>
        <a:latin typeface=""/>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29889</TotalTime>
  <Words>1635</Words>
  <Application>Microsoft Office PowerPoint</Application>
  <PresentationFormat>A4 Paper (210x297 mm)</PresentationFormat>
  <Paragraphs>260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15_Office Theme</vt:lpstr>
      <vt:lpstr>GSICS MW SubGroup 22 June 2017 – 1100 UTC</vt:lpstr>
      <vt:lpstr>Agenda for Today</vt:lpstr>
      <vt:lpstr>Members Signed up as of June 2017</vt:lpstr>
      <vt:lpstr>PowerPoint Presentation</vt:lpstr>
      <vt:lpstr>Action Items</vt:lpstr>
      <vt:lpstr>Backup Slides</vt:lpstr>
      <vt:lpstr>GRWG Microwave Sub-Group Briefing</vt:lpstr>
      <vt:lpstr>Outline</vt:lpstr>
      <vt:lpstr>Scope of Microwave  Sub-Group</vt:lpstr>
      <vt:lpstr>Membership Signed up as of January 2017 – We continue to grow!</vt:lpstr>
      <vt:lpstr>Focus Topics for 2016-2017</vt:lpstr>
      <vt:lpstr>MW Workspace http://gsics.atmos.umd.edu/bin/view/Development/MicrowaveSubGroup</vt:lpstr>
      <vt:lpstr>Recent Meetings of Microwave Sub-Group</vt:lpstr>
      <vt:lpstr>Sample Presentations (1/2)</vt:lpstr>
      <vt:lpstr>Sample Presentations (2/2)</vt:lpstr>
      <vt:lpstr>Highlights from Aug 2016 GUW – Microwave Session</vt:lpstr>
      <vt:lpstr>CEOS/Joint Session Summary July 6-7, 2016 – Beijing, China</vt:lpstr>
      <vt:lpstr>Past year accomplishments and ongoing endeavors</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Ralph Ferraro</cp:lastModifiedBy>
  <cp:revision>1145</cp:revision>
  <cp:lastPrinted>2017-06-20T14:31:34Z</cp:lastPrinted>
  <dcterms:created xsi:type="dcterms:W3CDTF">2010-08-23T13:48:26Z</dcterms:created>
  <dcterms:modified xsi:type="dcterms:W3CDTF">2017-06-20T14:31:37Z</dcterms:modified>
</cp:coreProperties>
</file>