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  <p:sldMasterId id="2147484091" r:id="rId2"/>
  </p:sldMasterIdLst>
  <p:notesMasterIdLst>
    <p:notesMasterId r:id="rId18"/>
  </p:notesMasterIdLst>
  <p:handoutMasterIdLst>
    <p:handoutMasterId r:id="rId19"/>
  </p:handoutMasterIdLst>
  <p:sldIdLst>
    <p:sldId id="943" r:id="rId3"/>
    <p:sldId id="942" r:id="rId4"/>
    <p:sldId id="950" r:id="rId5"/>
    <p:sldId id="962" r:id="rId6"/>
    <p:sldId id="956" r:id="rId7"/>
    <p:sldId id="957" r:id="rId8"/>
    <p:sldId id="964" r:id="rId9"/>
    <p:sldId id="965" r:id="rId10"/>
    <p:sldId id="966" r:id="rId11"/>
    <p:sldId id="967" r:id="rId12"/>
    <p:sldId id="945" r:id="rId13"/>
    <p:sldId id="949" r:id="rId14"/>
    <p:sldId id="959" r:id="rId15"/>
    <p:sldId id="932" r:id="rId16"/>
    <p:sldId id="958" r:id="rId17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6837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3673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0508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7346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4180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1018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197853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4689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1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9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A2DADE"/>
    <a:srgbClr val="4E0B55"/>
    <a:srgbClr val="EE2D24"/>
    <a:srgbClr val="3333FF"/>
    <a:srgbClr val="FF9900"/>
    <a:srgbClr val="C7A775"/>
    <a:srgbClr val="00B5EF"/>
    <a:srgbClr val="CDE3A0"/>
    <a:srgbClr val="EF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90" autoAdjust="0"/>
    <p:restoredTop sz="89586" autoAdjust="0"/>
  </p:normalViewPr>
  <p:slideViewPr>
    <p:cSldViewPr snapToGrid="0">
      <p:cViewPr varScale="1">
        <p:scale>
          <a:sx n="81" d="100"/>
          <a:sy n="81" d="100"/>
        </p:scale>
        <p:origin x="1098" y="96"/>
      </p:cViewPr>
      <p:guideLst>
        <p:guide orient="horz" pos="1164"/>
        <p:guide orient="horz" pos="1411"/>
        <p:guide orient="horz" pos="2715"/>
        <p:guide orient="horz" pos="2389"/>
        <p:guide orient="horz" pos="2064"/>
        <p:guide orient="horz" pos="1735"/>
        <p:guide orient="horz" pos="3369"/>
        <p:guide orient="horz" pos="3699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506" y="-78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B65AE-369E-4C95-A17B-21359CEF4F8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3CA6381-864B-4419-AC3F-865962E99A8A}">
      <dgm:prSet phldrT="[Text]"/>
      <dgm:spPr/>
      <dgm:t>
        <a:bodyPr/>
        <a:lstStyle/>
        <a:p>
          <a:r>
            <a:rPr lang="en-US" dirty="0" smtClean="0"/>
            <a:t>GSICS Goals</a:t>
          </a:r>
          <a:endParaRPr lang="en-US" dirty="0"/>
        </a:p>
      </dgm:t>
    </dgm:pt>
    <dgm:pt modelId="{81E0F5CB-89FA-4D5D-832A-1375E9A74BB6}" type="parTrans" cxnId="{41114AEC-3B1B-47D3-9B45-F8F7A5C6A6AD}">
      <dgm:prSet/>
      <dgm:spPr/>
      <dgm:t>
        <a:bodyPr/>
        <a:lstStyle/>
        <a:p>
          <a:endParaRPr lang="en-US"/>
        </a:p>
      </dgm:t>
    </dgm:pt>
    <dgm:pt modelId="{0096DE7F-A562-4025-A691-C9E8CA98D710}" type="sibTrans" cxnId="{41114AEC-3B1B-47D3-9B45-F8F7A5C6A6AD}">
      <dgm:prSet/>
      <dgm:spPr/>
      <dgm:t>
        <a:bodyPr/>
        <a:lstStyle/>
        <a:p>
          <a:endParaRPr lang="en-US"/>
        </a:p>
      </dgm:t>
    </dgm:pt>
    <dgm:pt modelId="{FADC63CD-007A-49BF-BF62-6B9E093F0FC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User Requirements</a:t>
          </a:r>
          <a:endParaRPr lang="en-US" dirty="0"/>
        </a:p>
      </dgm:t>
    </dgm:pt>
    <dgm:pt modelId="{39CCCB77-59D4-476B-9884-F44241FAC689}" type="parTrans" cxnId="{D1C4DB28-CDAE-4EFD-AE72-4AC0B8EC5247}">
      <dgm:prSet/>
      <dgm:spPr/>
      <dgm:t>
        <a:bodyPr/>
        <a:lstStyle/>
        <a:p>
          <a:endParaRPr lang="en-US"/>
        </a:p>
      </dgm:t>
    </dgm:pt>
    <dgm:pt modelId="{7ABF7E26-2A6B-4CA0-A6C7-4146E2661C80}" type="sibTrans" cxnId="{D1C4DB28-CDAE-4EFD-AE72-4AC0B8EC5247}">
      <dgm:prSet/>
      <dgm:spPr/>
      <dgm:t>
        <a:bodyPr/>
        <a:lstStyle/>
        <a:p>
          <a:endParaRPr lang="en-US"/>
        </a:p>
      </dgm:t>
    </dgm:pt>
    <dgm:pt modelId="{A735A8B4-8D51-4841-A976-6472DD66CB3F}">
      <dgm:prSet phldrT="[Text]"/>
      <dgm:spPr/>
      <dgm:t>
        <a:bodyPr/>
        <a:lstStyle/>
        <a:p>
          <a:r>
            <a:rPr lang="en-US" dirty="0" smtClean="0"/>
            <a:t>Vision of GRWG</a:t>
          </a:r>
          <a:endParaRPr lang="en-US" dirty="0"/>
        </a:p>
      </dgm:t>
    </dgm:pt>
    <dgm:pt modelId="{9A714D39-B48F-4213-A10E-47F59DBC0E3D}" type="parTrans" cxnId="{AC2290D6-D291-4CFA-9734-D88814AEBA30}">
      <dgm:prSet/>
      <dgm:spPr/>
      <dgm:t>
        <a:bodyPr/>
        <a:lstStyle/>
        <a:p>
          <a:endParaRPr lang="en-US"/>
        </a:p>
      </dgm:t>
    </dgm:pt>
    <dgm:pt modelId="{980AEE5C-E133-4F5E-B66B-383F2FC4708A}" type="sibTrans" cxnId="{AC2290D6-D291-4CFA-9734-D88814AEBA30}">
      <dgm:prSet/>
      <dgm:spPr/>
      <dgm:t>
        <a:bodyPr/>
        <a:lstStyle/>
        <a:p>
          <a:endParaRPr lang="en-US"/>
        </a:p>
      </dgm:t>
    </dgm:pt>
    <dgm:pt modelId="{733A12F1-C612-4649-B939-AB68669F78CF}" type="pres">
      <dgm:prSet presAssocID="{6E8B65AE-369E-4C95-A17B-21359CEF4F81}" presName="compositeShape" presStyleCnt="0">
        <dgm:presLayoutVars>
          <dgm:chMax val="7"/>
          <dgm:dir/>
          <dgm:resizeHandles val="exact"/>
        </dgm:presLayoutVars>
      </dgm:prSet>
      <dgm:spPr/>
    </dgm:pt>
    <dgm:pt modelId="{362D6C62-D11C-403F-BED7-EEF84C5484BB}" type="pres">
      <dgm:prSet presAssocID="{C3CA6381-864B-4419-AC3F-865962E99A8A}" presName="circ1" presStyleLbl="vennNode1" presStyleIdx="0" presStyleCnt="3" custLinFactNeighborX="-901"/>
      <dgm:spPr/>
      <dgm:t>
        <a:bodyPr/>
        <a:lstStyle/>
        <a:p>
          <a:endParaRPr lang="en-US"/>
        </a:p>
      </dgm:t>
    </dgm:pt>
    <dgm:pt modelId="{247B51AD-92E2-4154-A90B-3546B39AC188}" type="pres">
      <dgm:prSet presAssocID="{C3CA6381-864B-4419-AC3F-865962E99A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7D44A-DF42-4BAC-9D22-2941F17EA264}" type="pres">
      <dgm:prSet presAssocID="{FADC63CD-007A-49BF-BF62-6B9E093F0FC6}" presName="circ2" presStyleLbl="vennNode1" presStyleIdx="1" presStyleCnt="3" custScaleX="105068" custLinFactNeighborX="9910" custLinFactNeighborY="2083"/>
      <dgm:spPr/>
      <dgm:t>
        <a:bodyPr/>
        <a:lstStyle/>
        <a:p>
          <a:endParaRPr lang="en-US"/>
        </a:p>
      </dgm:t>
    </dgm:pt>
    <dgm:pt modelId="{EAB9D2FB-B981-4D50-8DAF-B73F0241AC63}" type="pres">
      <dgm:prSet presAssocID="{FADC63CD-007A-49BF-BF62-6B9E093F0FC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6D69A-DFA2-4BAE-BC74-3B6182BF4205}" type="pres">
      <dgm:prSet presAssocID="{A735A8B4-8D51-4841-A976-6472DD66CB3F}" presName="circ3" presStyleLbl="vennNode1" presStyleIdx="2" presStyleCnt="3" custScaleX="109497"/>
      <dgm:spPr/>
      <dgm:t>
        <a:bodyPr/>
        <a:lstStyle/>
        <a:p>
          <a:endParaRPr lang="en-US"/>
        </a:p>
      </dgm:t>
    </dgm:pt>
    <dgm:pt modelId="{EAA5F5B6-D7E5-41FD-9B51-038464A03CBD}" type="pres">
      <dgm:prSet presAssocID="{A735A8B4-8D51-4841-A976-6472DD66CB3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5B1638-2307-4E45-B98C-A4F1E422FDC9}" type="presOf" srcId="{A735A8B4-8D51-4841-A976-6472DD66CB3F}" destId="{1226D69A-DFA2-4BAE-BC74-3B6182BF4205}" srcOrd="0" destOrd="0" presId="urn:microsoft.com/office/officeart/2005/8/layout/venn1"/>
    <dgm:cxn modelId="{3BED647B-CE35-4FC9-8F2B-5854FD35617B}" type="presOf" srcId="{FADC63CD-007A-49BF-BF62-6B9E093F0FC6}" destId="{D5F7D44A-DF42-4BAC-9D22-2941F17EA264}" srcOrd="0" destOrd="0" presId="urn:microsoft.com/office/officeart/2005/8/layout/venn1"/>
    <dgm:cxn modelId="{A34CB02F-532B-4D12-A46F-EA7C3B423DD8}" type="presOf" srcId="{C3CA6381-864B-4419-AC3F-865962E99A8A}" destId="{247B51AD-92E2-4154-A90B-3546B39AC188}" srcOrd="1" destOrd="0" presId="urn:microsoft.com/office/officeart/2005/8/layout/venn1"/>
    <dgm:cxn modelId="{02E74ECF-2E97-4FA1-BDE2-28DB91F256C5}" type="presOf" srcId="{C3CA6381-864B-4419-AC3F-865962E99A8A}" destId="{362D6C62-D11C-403F-BED7-EEF84C5484BB}" srcOrd="0" destOrd="0" presId="urn:microsoft.com/office/officeart/2005/8/layout/venn1"/>
    <dgm:cxn modelId="{AC2290D6-D291-4CFA-9734-D88814AEBA30}" srcId="{6E8B65AE-369E-4C95-A17B-21359CEF4F81}" destId="{A735A8B4-8D51-4841-A976-6472DD66CB3F}" srcOrd="2" destOrd="0" parTransId="{9A714D39-B48F-4213-A10E-47F59DBC0E3D}" sibTransId="{980AEE5C-E133-4F5E-B66B-383F2FC4708A}"/>
    <dgm:cxn modelId="{F972D6D8-A21D-4A59-ABFB-B15B8A7BD27B}" type="presOf" srcId="{A735A8B4-8D51-4841-A976-6472DD66CB3F}" destId="{EAA5F5B6-D7E5-41FD-9B51-038464A03CBD}" srcOrd="1" destOrd="0" presId="urn:microsoft.com/office/officeart/2005/8/layout/venn1"/>
    <dgm:cxn modelId="{55730FBC-0EFE-407A-94CA-F185193E829B}" type="presOf" srcId="{6E8B65AE-369E-4C95-A17B-21359CEF4F81}" destId="{733A12F1-C612-4649-B939-AB68669F78CF}" srcOrd="0" destOrd="0" presId="urn:microsoft.com/office/officeart/2005/8/layout/venn1"/>
    <dgm:cxn modelId="{D1C4DB28-CDAE-4EFD-AE72-4AC0B8EC5247}" srcId="{6E8B65AE-369E-4C95-A17B-21359CEF4F81}" destId="{FADC63CD-007A-49BF-BF62-6B9E093F0FC6}" srcOrd="1" destOrd="0" parTransId="{39CCCB77-59D4-476B-9884-F44241FAC689}" sibTransId="{7ABF7E26-2A6B-4CA0-A6C7-4146E2661C80}"/>
    <dgm:cxn modelId="{1F0F5285-E98E-4872-88A9-0576175BA3AA}" type="presOf" srcId="{FADC63CD-007A-49BF-BF62-6B9E093F0FC6}" destId="{EAB9D2FB-B981-4D50-8DAF-B73F0241AC63}" srcOrd="1" destOrd="0" presId="urn:microsoft.com/office/officeart/2005/8/layout/venn1"/>
    <dgm:cxn modelId="{41114AEC-3B1B-47D3-9B45-F8F7A5C6A6AD}" srcId="{6E8B65AE-369E-4C95-A17B-21359CEF4F81}" destId="{C3CA6381-864B-4419-AC3F-865962E99A8A}" srcOrd="0" destOrd="0" parTransId="{81E0F5CB-89FA-4D5D-832A-1375E9A74BB6}" sibTransId="{0096DE7F-A562-4025-A691-C9E8CA98D710}"/>
    <dgm:cxn modelId="{E40F9736-A581-454C-9A2F-8144484518F0}" type="presParOf" srcId="{733A12F1-C612-4649-B939-AB68669F78CF}" destId="{362D6C62-D11C-403F-BED7-EEF84C5484BB}" srcOrd="0" destOrd="0" presId="urn:microsoft.com/office/officeart/2005/8/layout/venn1"/>
    <dgm:cxn modelId="{A91E4780-1507-4AD8-A84A-91E0A3A9E375}" type="presParOf" srcId="{733A12F1-C612-4649-B939-AB68669F78CF}" destId="{247B51AD-92E2-4154-A90B-3546B39AC188}" srcOrd="1" destOrd="0" presId="urn:microsoft.com/office/officeart/2005/8/layout/venn1"/>
    <dgm:cxn modelId="{E82285DF-A604-43D0-8248-2530CCC3D62E}" type="presParOf" srcId="{733A12F1-C612-4649-B939-AB68669F78CF}" destId="{D5F7D44A-DF42-4BAC-9D22-2941F17EA264}" srcOrd="2" destOrd="0" presId="urn:microsoft.com/office/officeart/2005/8/layout/venn1"/>
    <dgm:cxn modelId="{779D1731-2190-4F44-8F2B-73E51FB3435D}" type="presParOf" srcId="{733A12F1-C612-4649-B939-AB68669F78CF}" destId="{EAB9D2FB-B981-4D50-8DAF-B73F0241AC63}" srcOrd="3" destOrd="0" presId="urn:microsoft.com/office/officeart/2005/8/layout/venn1"/>
    <dgm:cxn modelId="{CF612A04-6F3B-48D4-946D-BA8826B266C8}" type="presParOf" srcId="{733A12F1-C612-4649-B939-AB68669F78CF}" destId="{1226D69A-DFA2-4BAE-BC74-3B6182BF4205}" srcOrd="4" destOrd="0" presId="urn:microsoft.com/office/officeart/2005/8/layout/venn1"/>
    <dgm:cxn modelId="{C830170F-FB4F-495F-8764-5FEE52E02AFB}" type="presParOf" srcId="{733A12F1-C612-4649-B939-AB68669F78CF}" destId="{EAA5F5B6-D7E5-41FD-9B51-038464A03CB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E589B8-BBF8-4229-AE7C-C7FA9F55195B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15DFD9-B068-4915-B443-CE23623ABFC4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99FF"/>
        </a:solidFill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AMSU/MSU</a:t>
          </a:r>
        </a:p>
        <a:p>
          <a:r>
            <a:rPr lang="en-US" sz="2400" dirty="0" smtClean="0">
              <a:solidFill>
                <a:schemeClr val="bg1"/>
              </a:solidFill>
            </a:rPr>
            <a:t>FCDR</a:t>
          </a:r>
          <a:endParaRPr lang="en-US" sz="2400" dirty="0">
            <a:solidFill>
              <a:schemeClr val="bg1"/>
            </a:solidFill>
          </a:endParaRPr>
        </a:p>
      </dgm:t>
    </dgm:pt>
    <dgm:pt modelId="{E3BBD0F9-6D03-4AB5-B453-5E39B9105C6E}" type="parTrans" cxnId="{F02E6625-6B34-4FC0-B134-614414B98D06}">
      <dgm:prSet/>
      <dgm:spPr/>
      <dgm:t>
        <a:bodyPr/>
        <a:lstStyle/>
        <a:p>
          <a:endParaRPr lang="en-US"/>
        </a:p>
      </dgm:t>
    </dgm:pt>
    <dgm:pt modelId="{F3A9318F-FACD-4DAB-81D8-E8AC0566E22F}" type="sibTrans" cxnId="{F02E6625-6B34-4FC0-B134-614414B98D06}">
      <dgm:prSet/>
      <dgm:spPr/>
      <dgm:t>
        <a:bodyPr/>
        <a:lstStyle/>
        <a:p>
          <a:endParaRPr lang="en-US"/>
        </a:p>
      </dgm:t>
    </dgm:pt>
    <dgm:pt modelId="{D2AFADAF-F7C0-4ECA-BDEC-737EA9B434FA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u="sng" dirty="0" smtClean="0">
              <a:solidFill>
                <a:schemeClr val="bg1"/>
              </a:solidFill>
            </a:rPr>
            <a:t>AMSR (2/E)</a:t>
          </a:r>
        </a:p>
        <a:p>
          <a:r>
            <a:rPr lang="en-US" sz="1400" b="1" dirty="0" smtClean="0">
              <a:solidFill>
                <a:schemeClr val="bg1"/>
              </a:solidFill>
            </a:rPr>
            <a:t>JAXA</a:t>
          </a:r>
          <a:endParaRPr lang="en-US" sz="1400" b="1" dirty="0">
            <a:solidFill>
              <a:schemeClr val="bg1"/>
            </a:solidFill>
          </a:endParaRPr>
        </a:p>
      </dgm:t>
    </dgm:pt>
    <dgm:pt modelId="{5ABF979D-6B73-4910-8717-11DA367C4185}" type="parTrans" cxnId="{34FAC1DF-0BE3-446F-BB63-CCC2D8FF5A08}">
      <dgm:prSet/>
      <dgm:spPr/>
      <dgm:t>
        <a:bodyPr/>
        <a:lstStyle/>
        <a:p>
          <a:endParaRPr lang="en-US"/>
        </a:p>
      </dgm:t>
    </dgm:pt>
    <dgm:pt modelId="{D3597126-07A4-44F1-9EDC-FAD542508DB3}" type="sibTrans" cxnId="{34FAC1DF-0BE3-446F-BB63-CCC2D8FF5A08}">
      <dgm:prSet/>
      <dgm:spPr/>
      <dgm:t>
        <a:bodyPr/>
        <a:lstStyle/>
        <a:p>
          <a:endParaRPr lang="en-US"/>
        </a:p>
      </dgm:t>
    </dgm:pt>
    <dgm:pt modelId="{6EFFA637-31B0-45DE-8814-582F76C58CF5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u="sng" dirty="0" smtClean="0">
              <a:solidFill>
                <a:schemeClr val="bg1"/>
              </a:solidFill>
            </a:rPr>
            <a:t>SSMI</a:t>
          </a:r>
        </a:p>
        <a:p>
          <a:r>
            <a:rPr lang="en-US" sz="1400" b="1" dirty="0" smtClean="0">
              <a:solidFill>
                <a:schemeClr val="bg1"/>
              </a:solidFill>
            </a:rPr>
            <a:t>DOD</a:t>
          </a:r>
          <a:endParaRPr lang="en-US" sz="1400" b="1" dirty="0">
            <a:solidFill>
              <a:schemeClr val="bg1"/>
            </a:solidFill>
          </a:endParaRPr>
        </a:p>
      </dgm:t>
    </dgm:pt>
    <dgm:pt modelId="{CC4E2EE2-71FE-49C3-96DE-4097F47D23AF}" type="parTrans" cxnId="{5A97E4DD-9AB7-469B-8FA8-1E9D67C9D4AF}">
      <dgm:prSet/>
      <dgm:spPr/>
      <dgm:t>
        <a:bodyPr/>
        <a:lstStyle/>
        <a:p>
          <a:endParaRPr lang="en-US"/>
        </a:p>
      </dgm:t>
    </dgm:pt>
    <dgm:pt modelId="{42A964FA-F486-4A75-BD79-1D49190E9B16}" type="sibTrans" cxnId="{5A97E4DD-9AB7-469B-8FA8-1E9D67C9D4AF}">
      <dgm:prSet/>
      <dgm:spPr/>
      <dgm:t>
        <a:bodyPr/>
        <a:lstStyle/>
        <a:p>
          <a:endParaRPr lang="en-US"/>
        </a:p>
      </dgm:t>
    </dgm:pt>
    <dgm:pt modelId="{1E1069EB-118C-4835-A8F5-B278870AF08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u="sng" dirty="0" smtClean="0">
              <a:solidFill>
                <a:schemeClr val="bg1"/>
              </a:solidFill>
            </a:rPr>
            <a:t>GMI</a:t>
          </a:r>
        </a:p>
        <a:p>
          <a:r>
            <a:rPr lang="en-US" sz="1400" b="1" dirty="0" smtClean="0">
              <a:solidFill>
                <a:schemeClr val="bg1"/>
              </a:solidFill>
            </a:rPr>
            <a:t>NASA</a:t>
          </a:r>
          <a:endParaRPr lang="en-US" sz="1400" b="1" dirty="0">
            <a:solidFill>
              <a:schemeClr val="bg1"/>
            </a:solidFill>
          </a:endParaRPr>
        </a:p>
      </dgm:t>
    </dgm:pt>
    <dgm:pt modelId="{86060D7D-CBB9-4ED1-AACC-77105472B52C}" type="parTrans" cxnId="{0D9E95F3-53DC-4646-8A28-6D2B75E2E355}">
      <dgm:prSet/>
      <dgm:spPr/>
      <dgm:t>
        <a:bodyPr/>
        <a:lstStyle/>
        <a:p>
          <a:endParaRPr lang="en-US"/>
        </a:p>
      </dgm:t>
    </dgm:pt>
    <dgm:pt modelId="{4D5217F8-82AC-4C98-9B56-C41120C9078D}" type="sibTrans" cxnId="{0D9E95F3-53DC-4646-8A28-6D2B75E2E355}">
      <dgm:prSet/>
      <dgm:spPr/>
      <dgm:t>
        <a:bodyPr/>
        <a:lstStyle/>
        <a:p>
          <a:endParaRPr lang="en-US"/>
        </a:p>
      </dgm:t>
    </dgm:pt>
    <dgm:pt modelId="{AFD853CC-9FCC-41AF-BCC1-37F9B399D40B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u="sng" dirty="0" smtClean="0">
              <a:solidFill>
                <a:schemeClr val="bg1"/>
              </a:solidFill>
            </a:rPr>
            <a:t>ATMS</a:t>
          </a:r>
        </a:p>
        <a:p>
          <a:r>
            <a:rPr lang="en-US" sz="1400" b="1" dirty="0" smtClean="0">
              <a:solidFill>
                <a:schemeClr val="bg1"/>
              </a:solidFill>
            </a:rPr>
            <a:t>NASA</a:t>
          </a:r>
          <a:endParaRPr lang="en-US" sz="1400" b="1" dirty="0">
            <a:solidFill>
              <a:schemeClr val="bg1"/>
            </a:solidFill>
          </a:endParaRPr>
        </a:p>
      </dgm:t>
    </dgm:pt>
    <dgm:pt modelId="{B97AD597-DF46-4462-9118-5185C08A116B}" type="parTrans" cxnId="{2A88F865-F8C4-432E-A923-4FFC2810A8E1}">
      <dgm:prSet/>
      <dgm:spPr/>
      <dgm:t>
        <a:bodyPr/>
        <a:lstStyle/>
        <a:p>
          <a:endParaRPr lang="en-US"/>
        </a:p>
      </dgm:t>
    </dgm:pt>
    <dgm:pt modelId="{DDA95F40-F799-4341-8478-CB5185DFC199}" type="sibTrans" cxnId="{2A88F865-F8C4-432E-A923-4FFC2810A8E1}">
      <dgm:prSet/>
      <dgm:spPr/>
      <dgm:t>
        <a:bodyPr/>
        <a:lstStyle/>
        <a:p>
          <a:endParaRPr lang="en-US"/>
        </a:p>
      </dgm:t>
    </dgm:pt>
    <dgm:pt modelId="{61A786C1-BA18-432C-829E-EF1F9959427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u="sng" dirty="0" smtClean="0">
              <a:solidFill>
                <a:schemeClr val="bg1"/>
              </a:solidFill>
            </a:rPr>
            <a:t>MTVZA</a:t>
          </a:r>
        </a:p>
        <a:p>
          <a:r>
            <a:rPr lang="en-US" sz="1200" b="1" dirty="0" smtClean="0">
              <a:solidFill>
                <a:schemeClr val="bg1"/>
              </a:solidFill>
            </a:rPr>
            <a:t>ROSCOSMOS/Ukraine</a:t>
          </a:r>
          <a:endParaRPr lang="en-US" sz="1200" b="1" dirty="0">
            <a:solidFill>
              <a:schemeClr val="bg1"/>
            </a:solidFill>
          </a:endParaRPr>
        </a:p>
      </dgm:t>
    </dgm:pt>
    <dgm:pt modelId="{307342AE-7B39-4D3A-B9E2-50AE4A678775}" type="parTrans" cxnId="{9AEC1EFB-21C2-4D73-86E5-03574B3AEBEE}">
      <dgm:prSet/>
      <dgm:spPr/>
      <dgm:t>
        <a:bodyPr/>
        <a:lstStyle/>
        <a:p>
          <a:endParaRPr lang="en-US"/>
        </a:p>
      </dgm:t>
    </dgm:pt>
    <dgm:pt modelId="{E78E0B7B-0E6E-4096-942C-7D45E648A25C}" type="sibTrans" cxnId="{9AEC1EFB-21C2-4D73-86E5-03574B3AEBEE}">
      <dgm:prSet/>
      <dgm:spPr/>
      <dgm:t>
        <a:bodyPr/>
        <a:lstStyle/>
        <a:p>
          <a:endParaRPr lang="en-US"/>
        </a:p>
      </dgm:t>
    </dgm:pt>
    <dgm:pt modelId="{1FB3147B-B379-48FC-A0A3-7FBD4E8D085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u="sng" dirty="0" smtClean="0">
              <a:solidFill>
                <a:schemeClr val="bg1"/>
              </a:solidFill>
            </a:rPr>
            <a:t>MWTS-2</a:t>
          </a:r>
        </a:p>
        <a:p>
          <a:r>
            <a:rPr lang="en-US" sz="1400" b="1" dirty="0" smtClean="0">
              <a:solidFill>
                <a:schemeClr val="bg1"/>
              </a:solidFill>
            </a:rPr>
            <a:t>China</a:t>
          </a:r>
          <a:endParaRPr lang="en-US" sz="1400" b="1" dirty="0">
            <a:solidFill>
              <a:schemeClr val="bg1"/>
            </a:solidFill>
          </a:endParaRPr>
        </a:p>
      </dgm:t>
    </dgm:pt>
    <dgm:pt modelId="{C6A44F03-DD91-4F80-A433-4384D19B6C21}" type="parTrans" cxnId="{5736E1E4-0ED7-4310-AF19-C041A8AC83DE}">
      <dgm:prSet/>
      <dgm:spPr/>
      <dgm:t>
        <a:bodyPr/>
        <a:lstStyle/>
        <a:p>
          <a:endParaRPr lang="en-US"/>
        </a:p>
      </dgm:t>
    </dgm:pt>
    <dgm:pt modelId="{8F810A9E-6AA3-48B8-B46F-891A5DDCC5B8}" type="sibTrans" cxnId="{5736E1E4-0ED7-4310-AF19-C041A8AC83DE}">
      <dgm:prSet/>
      <dgm:spPr/>
      <dgm:t>
        <a:bodyPr/>
        <a:lstStyle/>
        <a:p>
          <a:endParaRPr lang="en-US"/>
        </a:p>
      </dgm:t>
    </dgm:pt>
    <dgm:pt modelId="{3B307D59-BF8F-4841-965D-9A1974B63251}" type="pres">
      <dgm:prSet presAssocID="{52E589B8-BBF8-4229-AE7C-C7FA9F55195B}" presName="composite" presStyleCnt="0">
        <dgm:presLayoutVars>
          <dgm:chMax val="1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6F1089-6BE6-4A6E-8F2D-D1BF49F1CE8F}" type="pres">
      <dgm:prSet presAssocID="{52E589B8-BBF8-4229-AE7C-C7FA9F55195B}" presName="radial" presStyleCnt="0">
        <dgm:presLayoutVars>
          <dgm:animLvl val="ctr"/>
        </dgm:presLayoutVars>
      </dgm:prSet>
      <dgm:spPr/>
    </dgm:pt>
    <dgm:pt modelId="{3CF781E5-1A2A-4EEF-9ACE-5E975BA52227}" type="pres">
      <dgm:prSet presAssocID="{3E15DFD9-B068-4915-B443-CE23623ABFC4}" presName="centerShape" presStyleLbl="vennNode1" presStyleIdx="0" presStyleCnt="7" custScaleX="102831"/>
      <dgm:spPr/>
      <dgm:t>
        <a:bodyPr/>
        <a:lstStyle/>
        <a:p>
          <a:endParaRPr lang="en-US"/>
        </a:p>
      </dgm:t>
    </dgm:pt>
    <dgm:pt modelId="{61759942-12B4-4C69-83EE-31EED3BC2987}" type="pres">
      <dgm:prSet presAssocID="{D2AFADAF-F7C0-4ECA-BDEC-737EA9B434FA}" presName="node" presStyleLbl="vennNode1" presStyleIdx="1" presStyleCnt="7" custScaleX="119896" custScaleY="109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BD829-6B7E-4D94-98B9-B868D6A6247E}" type="pres">
      <dgm:prSet presAssocID="{1FB3147B-B379-48FC-A0A3-7FBD4E8D0851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24C20-5E8A-46FA-AC62-FC4B7F6AC70F}" type="pres">
      <dgm:prSet presAssocID="{6EFFA637-31B0-45DE-8814-582F76C58CF5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6D8EF-5B7A-4E2E-9C02-6FE12872E585}" type="pres">
      <dgm:prSet presAssocID="{61A786C1-BA18-432C-829E-EF1F99594271}" presName="node" presStyleLbl="vennNode1" presStyleIdx="4" presStyleCnt="7" custScaleX="133902" custScaleY="116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AFBD2-0E98-4EA5-A4F7-7E4F240EE532}" type="pres">
      <dgm:prSet presAssocID="{1E1069EB-118C-4835-A8F5-B278870AF082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3E546-586B-4820-A7E9-E34CBAB3DE13}" type="pres">
      <dgm:prSet presAssocID="{AFD853CC-9FCC-41AF-BCC1-37F9B399D40B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9E95F3-53DC-4646-8A28-6D2B75E2E355}" srcId="{3E15DFD9-B068-4915-B443-CE23623ABFC4}" destId="{1E1069EB-118C-4835-A8F5-B278870AF082}" srcOrd="4" destOrd="0" parTransId="{86060D7D-CBB9-4ED1-AACC-77105472B52C}" sibTransId="{4D5217F8-82AC-4C98-9B56-C41120C9078D}"/>
    <dgm:cxn modelId="{07A14C07-3370-46EA-8972-EF8DE95735A1}" type="presOf" srcId="{3E15DFD9-B068-4915-B443-CE23623ABFC4}" destId="{3CF781E5-1A2A-4EEF-9ACE-5E975BA52227}" srcOrd="0" destOrd="0" presId="urn:microsoft.com/office/officeart/2005/8/layout/radial3"/>
    <dgm:cxn modelId="{6D7443D4-0DB9-4FA7-B7A3-471F37E28DD4}" type="presOf" srcId="{52E589B8-BBF8-4229-AE7C-C7FA9F55195B}" destId="{3B307D59-BF8F-4841-965D-9A1974B63251}" srcOrd="0" destOrd="0" presId="urn:microsoft.com/office/officeart/2005/8/layout/radial3"/>
    <dgm:cxn modelId="{6B176C32-B83F-4167-B5EF-D4B07531A5C9}" type="presOf" srcId="{1FB3147B-B379-48FC-A0A3-7FBD4E8D0851}" destId="{A1CBD829-6B7E-4D94-98B9-B868D6A6247E}" srcOrd="0" destOrd="0" presId="urn:microsoft.com/office/officeart/2005/8/layout/radial3"/>
    <dgm:cxn modelId="{FB2DA498-4F85-4985-A436-EBE50279C8E4}" type="presOf" srcId="{AFD853CC-9FCC-41AF-BCC1-37F9B399D40B}" destId="{1123E546-586B-4820-A7E9-E34CBAB3DE13}" srcOrd="0" destOrd="0" presId="urn:microsoft.com/office/officeart/2005/8/layout/radial3"/>
    <dgm:cxn modelId="{2A88F865-F8C4-432E-A923-4FFC2810A8E1}" srcId="{3E15DFD9-B068-4915-B443-CE23623ABFC4}" destId="{AFD853CC-9FCC-41AF-BCC1-37F9B399D40B}" srcOrd="5" destOrd="0" parTransId="{B97AD597-DF46-4462-9118-5185C08A116B}" sibTransId="{DDA95F40-F799-4341-8478-CB5185DFC199}"/>
    <dgm:cxn modelId="{5736E1E4-0ED7-4310-AF19-C041A8AC83DE}" srcId="{3E15DFD9-B068-4915-B443-CE23623ABFC4}" destId="{1FB3147B-B379-48FC-A0A3-7FBD4E8D0851}" srcOrd="1" destOrd="0" parTransId="{C6A44F03-DD91-4F80-A433-4384D19B6C21}" sibTransId="{8F810A9E-6AA3-48B8-B46F-891A5DDCC5B8}"/>
    <dgm:cxn modelId="{10B3B594-85C4-4307-9C66-92832F541CE8}" type="presOf" srcId="{61A786C1-BA18-432C-829E-EF1F99594271}" destId="{6D16D8EF-5B7A-4E2E-9C02-6FE12872E585}" srcOrd="0" destOrd="0" presId="urn:microsoft.com/office/officeart/2005/8/layout/radial3"/>
    <dgm:cxn modelId="{9AEC1EFB-21C2-4D73-86E5-03574B3AEBEE}" srcId="{3E15DFD9-B068-4915-B443-CE23623ABFC4}" destId="{61A786C1-BA18-432C-829E-EF1F99594271}" srcOrd="3" destOrd="0" parTransId="{307342AE-7B39-4D3A-B9E2-50AE4A678775}" sibTransId="{E78E0B7B-0E6E-4096-942C-7D45E648A25C}"/>
    <dgm:cxn modelId="{F02E6625-6B34-4FC0-B134-614414B98D06}" srcId="{52E589B8-BBF8-4229-AE7C-C7FA9F55195B}" destId="{3E15DFD9-B068-4915-B443-CE23623ABFC4}" srcOrd="0" destOrd="0" parTransId="{E3BBD0F9-6D03-4AB5-B453-5E39B9105C6E}" sibTransId="{F3A9318F-FACD-4DAB-81D8-E8AC0566E22F}"/>
    <dgm:cxn modelId="{34FAC1DF-0BE3-446F-BB63-CCC2D8FF5A08}" srcId="{3E15DFD9-B068-4915-B443-CE23623ABFC4}" destId="{D2AFADAF-F7C0-4ECA-BDEC-737EA9B434FA}" srcOrd="0" destOrd="0" parTransId="{5ABF979D-6B73-4910-8717-11DA367C4185}" sibTransId="{D3597126-07A4-44F1-9EDC-FAD542508DB3}"/>
    <dgm:cxn modelId="{7FAFD4D8-747D-4A90-B0E8-E66637E0EBCE}" type="presOf" srcId="{6EFFA637-31B0-45DE-8814-582F76C58CF5}" destId="{B4424C20-5E8A-46FA-AC62-FC4B7F6AC70F}" srcOrd="0" destOrd="0" presId="urn:microsoft.com/office/officeart/2005/8/layout/radial3"/>
    <dgm:cxn modelId="{5A97E4DD-9AB7-469B-8FA8-1E9D67C9D4AF}" srcId="{3E15DFD9-B068-4915-B443-CE23623ABFC4}" destId="{6EFFA637-31B0-45DE-8814-582F76C58CF5}" srcOrd="2" destOrd="0" parTransId="{CC4E2EE2-71FE-49C3-96DE-4097F47D23AF}" sibTransId="{42A964FA-F486-4A75-BD79-1D49190E9B16}"/>
    <dgm:cxn modelId="{4398FDAB-F61D-4B1D-8EE1-720041B7414D}" type="presOf" srcId="{D2AFADAF-F7C0-4ECA-BDEC-737EA9B434FA}" destId="{61759942-12B4-4C69-83EE-31EED3BC2987}" srcOrd="0" destOrd="0" presId="urn:microsoft.com/office/officeart/2005/8/layout/radial3"/>
    <dgm:cxn modelId="{6C14AC07-7A76-48D1-A84B-CAED488279B1}" type="presOf" srcId="{1E1069EB-118C-4835-A8F5-B278870AF082}" destId="{741AFBD2-0E98-4EA5-A4F7-7E4F240EE532}" srcOrd="0" destOrd="0" presId="urn:microsoft.com/office/officeart/2005/8/layout/radial3"/>
    <dgm:cxn modelId="{F330245C-744E-4DA2-90E0-0FBE5C6629DF}" type="presParOf" srcId="{3B307D59-BF8F-4841-965D-9A1974B63251}" destId="{1A6F1089-6BE6-4A6E-8F2D-D1BF49F1CE8F}" srcOrd="0" destOrd="0" presId="urn:microsoft.com/office/officeart/2005/8/layout/radial3"/>
    <dgm:cxn modelId="{9BCC7318-27EA-4B3D-97F2-A18E4B4460F7}" type="presParOf" srcId="{1A6F1089-6BE6-4A6E-8F2D-D1BF49F1CE8F}" destId="{3CF781E5-1A2A-4EEF-9ACE-5E975BA52227}" srcOrd="0" destOrd="0" presId="urn:microsoft.com/office/officeart/2005/8/layout/radial3"/>
    <dgm:cxn modelId="{85E91427-ED57-473B-8CAB-1FB21C82431F}" type="presParOf" srcId="{1A6F1089-6BE6-4A6E-8F2D-D1BF49F1CE8F}" destId="{61759942-12B4-4C69-83EE-31EED3BC2987}" srcOrd="1" destOrd="0" presId="urn:microsoft.com/office/officeart/2005/8/layout/radial3"/>
    <dgm:cxn modelId="{8329B88E-58A0-49D1-8E54-1EA3A55EF944}" type="presParOf" srcId="{1A6F1089-6BE6-4A6E-8F2D-D1BF49F1CE8F}" destId="{A1CBD829-6B7E-4D94-98B9-B868D6A6247E}" srcOrd="2" destOrd="0" presId="urn:microsoft.com/office/officeart/2005/8/layout/radial3"/>
    <dgm:cxn modelId="{F8A2313D-4EEE-4D81-B817-0F2090F64165}" type="presParOf" srcId="{1A6F1089-6BE6-4A6E-8F2D-D1BF49F1CE8F}" destId="{B4424C20-5E8A-46FA-AC62-FC4B7F6AC70F}" srcOrd="3" destOrd="0" presId="urn:microsoft.com/office/officeart/2005/8/layout/radial3"/>
    <dgm:cxn modelId="{948D778A-0864-4171-8729-90EAB2AC8CDC}" type="presParOf" srcId="{1A6F1089-6BE6-4A6E-8F2D-D1BF49F1CE8F}" destId="{6D16D8EF-5B7A-4E2E-9C02-6FE12872E585}" srcOrd="4" destOrd="0" presId="urn:microsoft.com/office/officeart/2005/8/layout/radial3"/>
    <dgm:cxn modelId="{1147EC9B-0477-4484-93C6-3C2459356F87}" type="presParOf" srcId="{1A6F1089-6BE6-4A6E-8F2D-D1BF49F1CE8F}" destId="{741AFBD2-0E98-4EA5-A4F7-7E4F240EE532}" srcOrd="5" destOrd="0" presId="urn:microsoft.com/office/officeart/2005/8/layout/radial3"/>
    <dgm:cxn modelId="{17391010-7896-451E-B124-E27A589B2CB3}" type="presParOf" srcId="{1A6F1089-6BE6-4A6E-8F2D-D1BF49F1CE8F}" destId="{1123E546-586B-4820-A7E9-E34CBAB3DE1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D6C62-D11C-403F-BED7-EEF84C5484BB}">
      <dsp:nvSpPr>
        <dsp:cNvPr id="0" name=""/>
        <dsp:cNvSpPr/>
      </dsp:nvSpPr>
      <dsp:spPr>
        <a:xfrm>
          <a:off x="1950212" y="36457"/>
          <a:ext cx="1749972" cy="17499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GSICS Goals</a:t>
          </a:r>
          <a:endParaRPr lang="en-US" sz="1500" kern="1200" dirty="0"/>
        </a:p>
      </dsp:txBody>
      <dsp:txXfrm>
        <a:off x="2183542" y="342702"/>
        <a:ext cx="1283313" cy="787487"/>
      </dsp:txXfrm>
    </dsp:sp>
    <dsp:sp modelId="{D5F7D44A-DF42-4BAC-9D22-2941F17EA264}">
      <dsp:nvSpPr>
        <dsp:cNvPr id="0" name=""/>
        <dsp:cNvSpPr/>
      </dsp:nvSpPr>
      <dsp:spPr>
        <a:xfrm>
          <a:off x="2726506" y="1166642"/>
          <a:ext cx="1838661" cy="174997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User Requirements</a:t>
          </a:r>
          <a:endParaRPr lang="en-US" sz="1500" kern="1200" dirty="0"/>
        </a:p>
      </dsp:txBody>
      <dsp:txXfrm>
        <a:off x="3288830" y="1618718"/>
        <a:ext cx="1103196" cy="962484"/>
      </dsp:txXfrm>
    </dsp:sp>
    <dsp:sp modelId="{1226D69A-DFA2-4BAE-BC74-3B6182BF4205}">
      <dsp:nvSpPr>
        <dsp:cNvPr id="0" name=""/>
        <dsp:cNvSpPr/>
      </dsp:nvSpPr>
      <dsp:spPr>
        <a:xfrm>
          <a:off x="1251433" y="1130190"/>
          <a:ext cx="1916167" cy="17499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Vision of GRWG</a:t>
          </a:r>
          <a:endParaRPr lang="en-US" sz="1500" kern="1200" dirty="0"/>
        </a:p>
      </dsp:txBody>
      <dsp:txXfrm>
        <a:off x="1431872" y="1582266"/>
        <a:ext cx="1149700" cy="962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24 July 2017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71661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24 July 2017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6451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8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6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50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3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180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18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53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89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24 July 2017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51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783" y="8686384"/>
            <a:ext cx="2972037" cy="455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648" tIns="45324" rIns="90648" bIns="45324"/>
          <a:lstStyle/>
          <a:p>
            <a:fld id="{13E63C9A-35FE-4531-932A-96B391030020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6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24 July 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05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In looking over old presentations on GSICS products, </a:t>
            </a:r>
            <a:r>
              <a:rPr lang="en-US" b="0" dirty="0" err="1" smtClean="0"/>
              <a:t>Manik</a:t>
            </a:r>
            <a:r>
              <a:rPr lang="en-US" b="0" dirty="0" smtClean="0"/>
              <a:t> provided me with a couple on the GSICS Information Services and Products Roster (GISPR). I'm attaching one to show that we are just following a natural evolution. I do want to make it clear that I am not proposing that most of these all go through the GPPA or other reviews or become named, blessed, hosted GSICS products.</a:t>
            </a:r>
          </a:p>
          <a:p>
            <a:r>
              <a:rPr lang="en-US" dirty="0" smtClean="0"/>
              <a:t>http://www.star.nesdis.noaa.gov/smcd/GCC/documents/GRWG/200901/DAY1_1445_Iacovazzi_GCC_GISPR.pdf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24 July 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92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4004"/>
            <a:ext cx="84201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64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5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37" indent="0">
              <a:buNone/>
              <a:defRPr sz="2800"/>
            </a:lvl2pPr>
            <a:lvl3pPr marL="913673" indent="0">
              <a:buNone/>
              <a:defRPr sz="2300"/>
            </a:lvl3pPr>
            <a:lvl4pPr marL="1370508" indent="0">
              <a:buNone/>
              <a:defRPr sz="2000"/>
            </a:lvl4pPr>
            <a:lvl5pPr marL="1827346" indent="0">
              <a:buNone/>
              <a:defRPr sz="2000"/>
            </a:lvl5pPr>
            <a:lvl6pPr marL="2284180" indent="0">
              <a:buNone/>
              <a:defRPr sz="2000"/>
            </a:lvl6pPr>
            <a:lvl7pPr marL="2741018" indent="0">
              <a:buNone/>
              <a:defRPr sz="2000"/>
            </a:lvl7pPr>
            <a:lvl8pPr marL="3197853" indent="0">
              <a:buNone/>
              <a:defRPr sz="2000"/>
            </a:lvl8pPr>
            <a:lvl9pPr marL="3654689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837" indent="0">
              <a:buNone/>
              <a:defRPr sz="1200"/>
            </a:lvl2pPr>
            <a:lvl3pPr marL="913673" indent="0">
              <a:buNone/>
              <a:defRPr sz="1100"/>
            </a:lvl3pPr>
            <a:lvl4pPr marL="1370508" indent="0">
              <a:buNone/>
              <a:defRPr sz="900"/>
            </a:lvl4pPr>
            <a:lvl5pPr marL="1827346" indent="0">
              <a:buNone/>
              <a:defRPr sz="900"/>
            </a:lvl5pPr>
            <a:lvl6pPr marL="2284180" indent="0">
              <a:buNone/>
              <a:defRPr sz="900"/>
            </a:lvl6pPr>
            <a:lvl7pPr marL="2741018" indent="0">
              <a:buNone/>
              <a:defRPr sz="900"/>
            </a:lvl7pPr>
            <a:lvl8pPr marL="3197853" indent="0">
              <a:buNone/>
              <a:defRPr sz="900"/>
            </a:lvl8pPr>
            <a:lvl9pPr marL="365468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63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63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BDE6-1D13-4B54-B203-327A29A163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F50E-1F83-4115-93C9-A0A41D06E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4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BDE6-1D13-4B54-B203-327A29A163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F50E-1F83-4115-93C9-A0A41D06E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34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BDE6-1D13-4B54-B203-327A29A163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F50E-1F83-4115-93C9-A0A41D06E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6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BDE6-1D13-4B54-B203-327A29A163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F50E-1F83-4115-93C9-A0A41D06E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0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BDE6-1D13-4B54-B203-327A29A163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F50E-1F83-4115-93C9-A0A41D06E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37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BDE6-1D13-4B54-B203-327A29A163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F50E-1F83-4115-93C9-A0A41D06E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73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BDE6-1D13-4B54-B203-327A29A163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F50E-1F83-4115-93C9-A0A41D06E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7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6212"/>
            <a:ext cx="8915400" cy="6187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BDE6-1D13-4B54-B203-327A29A163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F50E-1F83-4115-93C9-A0A41D06E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3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BDE6-1D13-4B54-B203-327A29A163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F50E-1F83-4115-93C9-A0A41D06E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70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BDE6-1D13-4B54-B203-327A29A163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F50E-1F83-4115-93C9-A0A41D06E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83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BDE6-1D13-4B54-B203-327A29A163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F50E-1F83-4115-93C9-A0A41D06E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1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31220"/>
            <a:ext cx="8915400" cy="555665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300" b="1"/>
            </a:lvl1pPr>
            <a:lvl2pPr>
              <a:defRPr sz="2000"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4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6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64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37" indent="0">
              <a:buNone/>
              <a:defRPr sz="2000" b="1"/>
            </a:lvl2pPr>
            <a:lvl3pPr marL="913673" indent="0">
              <a:buNone/>
              <a:defRPr sz="1800" b="1"/>
            </a:lvl3pPr>
            <a:lvl4pPr marL="1370508" indent="0">
              <a:buNone/>
              <a:defRPr sz="1600" b="1"/>
            </a:lvl4pPr>
            <a:lvl5pPr marL="1827346" indent="0">
              <a:buNone/>
              <a:defRPr sz="1600" b="1"/>
            </a:lvl5pPr>
            <a:lvl6pPr marL="2284180" indent="0">
              <a:buNone/>
              <a:defRPr sz="1600" b="1"/>
            </a:lvl6pPr>
            <a:lvl7pPr marL="2741018" indent="0">
              <a:buNone/>
              <a:defRPr sz="1600" b="1"/>
            </a:lvl7pPr>
            <a:lvl8pPr marL="3197853" indent="0">
              <a:buNone/>
              <a:defRPr sz="1600" b="1"/>
            </a:lvl8pPr>
            <a:lvl9pPr marL="36546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37" indent="0">
              <a:buNone/>
              <a:defRPr sz="2000" b="1"/>
            </a:lvl2pPr>
            <a:lvl3pPr marL="913673" indent="0">
              <a:buNone/>
              <a:defRPr sz="1800" b="1"/>
            </a:lvl3pPr>
            <a:lvl4pPr marL="1370508" indent="0">
              <a:buNone/>
              <a:defRPr sz="1600" b="1"/>
            </a:lvl4pPr>
            <a:lvl5pPr marL="1827346" indent="0">
              <a:buNone/>
              <a:defRPr sz="1600" b="1"/>
            </a:lvl5pPr>
            <a:lvl6pPr marL="2284180" indent="0">
              <a:buNone/>
              <a:defRPr sz="1600" b="1"/>
            </a:lvl6pPr>
            <a:lvl7pPr marL="2741018" indent="0">
              <a:buNone/>
              <a:defRPr sz="1600" b="1"/>
            </a:lvl7pPr>
            <a:lvl8pPr marL="3197853" indent="0">
              <a:buNone/>
              <a:defRPr sz="1600" b="1"/>
            </a:lvl8pPr>
            <a:lvl9pPr marL="36546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86" y="1090649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3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8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37" indent="0">
              <a:buNone/>
              <a:defRPr sz="1200"/>
            </a:lvl2pPr>
            <a:lvl3pPr marL="913673" indent="0">
              <a:buNone/>
              <a:defRPr sz="1100"/>
            </a:lvl3pPr>
            <a:lvl4pPr marL="1370508" indent="0">
              <a:buNone/>
              <a:defRPr sz="900"/>
            </a:lvl4pPr>
            <a:lvl5pPr marL="1827346" indent="0">
              <a:buNone/>
              <a:defRPr sz="900"/>
            </a:lvl5pPr>
            <a:lvl6pPr marL="2284180" indent="0">
              <a:buNone/>
              <a:defRPr sz="900"/>
            </a:lvl6pPr>
            <a:lvl7pPr marL="2741018" indent="0">
              <a:buNone/>
              <a:defRPr sz="900"/>
            </a:lvl7pPr>
            <a:lvl8pPr marL="3197853" indent="0">
              <a:buNone/>
              <a:defRPr sz="900"/>
            </a:lvl8pPr>
            <a:lvl9pPr marL="365468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50368"/>
            <a:ext cx="8915400" cy="42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71499" y="573707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 lIns="91366" tIns="45682" rIns="91366" bIns="45682"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5" y="6162712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90" r:id="rId2"/>
    <p:sldLayoutId id="2147484087" r:id="rId3"/>
    <p:sldLayoutId id="2147484078" r:id="rId4"/>
    <p:sldLayoutId id="2147484080" r:id="rId5"/>
    <p:sldLayoutId id="2147484079" r:id="rId6"/>
    <p:sldLayoutId id="2147484088" r:id="rId7"/>
    <p:sldLayoutId id="2147484089" r:id="rId8"/>
    <p:sldLayoutId id="2147484081" r:id="rId9"/>
    <p:sldLayoutId id="2147484082" r:id="rId10"/>
    <p:sldLayoutId id="2147484083" r:id="rId11"/>
    <p:sldLayoutId id="2147484084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68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367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0508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7346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2627" indent="-3426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359" indent="-2855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2090" indent="-2284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5" indent="-2284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4" indent="-2284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8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5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71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07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7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3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8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6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80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18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53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89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2CBDE6-1D13-4B54-B203-327A29A163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7/24/2017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95F50E-1F83-4115-93C9-A0A41D06E567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818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mo-sat.info/oscar/instruments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b="0" dirty="0" smtClean="0"/>
              <a:t>GSICS MW products and a path forward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 smtClean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199213" y="4429125"/>
            <a:ext cx="7944787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 Manik Bali, Ralph Ferraro, Larry Flynn, and Cheng-</a:t>
            </a:r>
            <a:r>
              <a:rPr lang="en-US" dirty="0" err="1" smtClean="0">
                <a:solidFill>
                  <a:srgbClr val="002060"/>
                </a:solidFill>
              </a:rPr>
              <a:t>Zhi</a:t>
            </a:r>
            <a:r>
              <a:rPr lang="en-US" dirty="0" smtClean="0">
                <a:solidFill>
                  <a:srgbClr val="002060"/>
                </a:solidFill>
              </a:rPr>
              <a:t> Zou 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sz="1600" dirty="0" smtClean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b="0" dirty="0" smtClean="0">
                <a:solidFill>
                  <a:srgbClr val="002060"/>
                </a:solidFill>
              </a:rPr>
              <a:t>MW Subgroup Meeting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b="0" dirty="0" smtClean="0">
                <a:solidFill>
                  <a:srgbClr val="002060"/>
                </a:solidFill>
              </a:rPr>
              <a:t>July 25, 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Proposed MW Product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814" y="3840180"/>
            <a:ext cx="9438371" cy="2665023"/>
          </a:xfrm>
        </p:spPr>
        <p:txBody>
          <a:bodyPr/>
          <a:lstStyle/>
          <a:p>
            <a:r>
              <a:rPr lang="en-US" dirty="0" smtClean="0"/>
              <a:t>In addition to meeting above user requirements the products shall also ( and not be limited to classical GSICS products)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 smtClean="0"/>
              <a:t>Product shall be able to reveal the full scale of Scan Angle, Geographical, Temporal and Temperature dependent bias.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 smtClean="0"/>
              <a:t>Product shall aid in re-calibration ( User should be able to transition between Count –Radiance – BT space).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 smtClean="0"/>
              <a:t>Onboard health information (from ICVS) about the instrument health encoded into the  product or link to ICVS.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 smtClean="0"/>
              <a:t>Plug and play model ( product shall be self consistent).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b="42667"/>
          <a:stretch>
            <a:fillRect/>
          </a:stretch>
        </p:blipFill>
        <p:spPr bwMode="auto">
          <a:xfrm>
            <a:off x="287520" y="686885"/>
            <a:ext cx="9330960" cy="259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6373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481957" y="0"/>
            <a:ext cx="6685641" cy="555665"/>
          </a:xfrm>
          <a:solidFill>
            <a:schemeClr val="accent4"/>
          </a:solidFill>
        </p:spPr>
        <p:txBody>
          <a:bodyPr/>
          <a:lstStyle/>
          <a:p>
            <a:pPr lvl="6"/>
            <a:r>
              <a:rPr lang="en-US" sz="2300" b="1" dirty="0" smtClean="0">
                <a:solidFill>
                  <a:schemeClr val="bg1"/>
                </a:solidFill>
              </a:rPr>
              <a:t>Potential GSICS MW Products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09945" y="2917373"/>
            <a:ext cx="9496055" cy="2105889"/>
          </a:xfrm>
        </p:spPr>
        <p:txBody>
          <a:bodyPr/>
          <a:lstStyle/>
          <a:p>
            <a:r>
              <a:rPr lang="en-US" sz="1800" dirty="0" smtClean="0"/>
              <a:t>MW products can be classified as:</a:t>
            </a:r>
          </a:p>
          <a:p>
            <a:pPr lvl="1"/>
            <a:r>
              <a:rPr lang="en-US" sz="1600" dirty="0" smtClean="0"/>
              <a:t>Retrospective type products (FCDR “components” – geolocation, scan biases, intersatellite corrections, etc.)</a:t>
            </a:r>
          </a:p>
          <a:p>
            <a:pPr lvl="1"/>
            <a:r>
              <a:rPr lang="en-US" sz="1600" dirty="0" smtClean="0"/>
              <a:t>Forward looking (quasi-real time) products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>
              <a:buNone/>
            </a:pPr>
            <a:r>
              <a:rPr lang="en-US" sz="1400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Larry,  GSICS Annual Meeting, Delhi,  April 2015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945" y="996378"/>
            <a:ext cx="8678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We could </a:t>
            </a:r>
            <a:r>
              <a:rPr lang="en-US" sz="1800" dirty="0">
                <a:solidFill>
                  <a:srgbClr val="002060"/>
                </a:solidFill>
              </a:rPr>
              <a:t>m</a:t>
            </a:r>
            <a:r>
              <a:rPr lang="en-US" sz="1800" dirty="0" smtClean="0">
                <a:solidFill>
                  <a:srgbClr val="002060"/>
                </a:solidFill>
              </a:rPr>
              <a:t>onitor   the following and create monitoring product</a:t>
            </a: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pPr lvl="1"/>
            <a:r>
              <a:rPr lang="en-US" sz="1500" b="0" dirty="0" smtClean="0">
                <a:solidFill>
                  <a:srgbClr val="002060"/>
                </a:solidFill>
              </a:rPr>
              <a:t>AMSU, ATMS(NPP and J1), SSMI, GMI, MHS as GSICS products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1" y="0"/>
            <a:ext cx="8915400" cy="514047"/>
          </a:xfrm>
          <a:solidFill>
            <a:schemeClr val="accent4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More possible MW deliverables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302" y="933061"/>
            <a:ext cx="7279352" cy="5316653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Level 1 adjustments and corrections  </a:t>
            </a:r>
            <a:r>
              <a:rPr lang="en-US" sz="2600" dirty="0" smtClean="0"/>
              <a:t>(Result in Classical products)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Methods (e.g., SNO or double difference)</a:t>
            </a:r>
          </a:p>
          <a:p>
            <a:pPr lvl="1"/>
            <a:r>
              <a:rPr lang="en-US" sz="2200" dirty="0" smtClean="0"/>
              <a:t>Need to address</a:t>
            </a:r>
          </a:p>
          <a:p>
            <a:pPr lvl="2"/>
            <a:r>
              <a:rPr lang="en-US" sz="2200" dirty="0" smtClean="0"/>
              <a:t>References, transfers, stability</a:t>
            </a:r>
          </a:p>
          <a:p>
            <a:pPr lvl="2"/>
            <a:r>
              <a:rPr lang="en-US" sz="2200" dirty="0" smtClean="0"/>
              <a:t>Spectral region idiosyncrasies</a:t>
            </a:r>
          </a:p>
          <a:p>
            <a:r>
              <a:rPr lang="en-US" sz="2600" dirty="0" smtClean="0"/>
              <a:t>Satellite and Instrument Data Bases</a:t>
            </a:r>
          </a:p>
          <a:p>
            <a:pPr lvl="1"/>
            <a:r>
              <a:rPr lang="en-US" sz="2200" dirty="0" smtClean="0"/>
              <a:t>OSCAR (SRF -&gt; product, etc.)</a:t>
            </a:r>
          </a:p>
          <a:p>
            <a:pPr lvl="1"/>
            <a:r>
              <a:rPr lang="en-US" sz="2200" dirty="0" smtClean="0"/>
              <a:t>Provide Geolocation and FOVs</a:t>
            </a:r>
          </a:p>
          <a:p>
            <a:pPr lvl="1"/>
            <a:r>
              <a:rPr lang="en-US" sz="2200" dirty="0" smtClean="0"/>
              <a:t>Identify and catalog anomalies and periods of coverage </a:t>
            </a:r>
          </a:p>
          <a:p>
            <a:r>
              <a:rPr lang="en-US" sz="2600" dirty="0" smtClean="0"/>
              <a:t>FCDRs and ECVs</a:t>
            </a:r>
          </a:p>
          <a:p>
            <a:pPr lvl="1"/>
            <a:r>
              <a:rPr lang="en-US" sz="2200" dirty="0" smtClean="0"/>
              <a:t>Users for reanalysis versus real time</a:t>
            </a:r>
          </a:p>
          <a:p>
            <a:pPr lvl="1"/>
            <a:r>
              <a:rPr lang="en-US" sz="2200" dirty="0" smtClean="0"/>
              <a:t>Components, homogenization approach (Documented, reviewed algorithms)</a:t>
            </a:r>
          </a:p>
          <a:p>
            <a:pPr lvl="1"/>
            <a:r>
              <a:rPr lang="en-US" sz="2200" dirty="0" smtClean="0"/>
              <a:t>MW FCDR to GSICS Product example for discussion</a:t>
            </a:r>
          </a:p>
          <a:p>
            <a:r>
              <a:rPr lang="en-US" sz="2600" dirty="0" smtClean="0"/>
              <a:t>References </a:t>
            </a:r>
            <a:r>
              <a:rPr lang="en-US" sz="2600" dirty="0" smtClean="0">
                <a:solidFill>
                  <a:srgbClr val="FFC000"/>
                </a:solidFill>
              </a:rPr>
              <a:t>(These cover all spectral regions not just MW.)</a:t>
            </a:r>
          </a:p>
          <a:p>
            <a:pPr lvl="1"/>
            <a:r>
              <a:rPr lang="en-US" sz="2200" dirty="0" smtClean="0"/>
              <a:t>Solar</a:t>
            </a:r>
          </a:p>
          <a:p>
            <a:pPr lvl="1"/>
            <a:r>
              <a:rPr lang="en-US" sz="2200" dirty="0" smtClean="0"/>
              <a:t>Lunar (ROLO and GIRO)</a:t>
            </a:r>
          </a:p>
          <a:p>
            <a:pPr lvl="1"/>
            <a:r>
              <a:rPr lang="en-US" sz="2200" dirty="0" smtClean="0"/>
              <a:t>DCC (radiance levels, frequencies?)</a:t>
            </a:r>
          </a:p>
          <a:p>
            <a:pPr lvl="1"/>
            <a:r>
              <a:rPr lang="en-US" sz="2200" dirty="0" smtClean="0"/>
              <a:t>Targets (Surfaces emissions and </a:t>
            </a:r>
            <a:r>
              <a:rPr lang="en-US" sz="2200" dirty="0" err="1" smtClean="0"/>
              <a:t>reflectivities</a:t>
            </a:r>
            <a:r>
              <a:rPr lang="en-US" sz="2200" dirty="0" smtClean="0"/>
              <a:t>?)</a:t>
            </a:r>
          </a:p>
          <a:p>
            <a:r>
              <a:rPr lang="en-US" sz="2600" dirty="0" smtClean="0"/>
              <a:t>Tools (SNO identifier, Display Graphics, Communication, Notification …)</a:t>
            </a:r>
          </a:p>
          <a:p>
            <a:r>
              <a:rPr lang="en-US" sz="2600" dirty="0" smtClean="0"/>
              <a:t>Documents (Journal articles, ATBDs, Users’ manuals)</a:t>
            </a:r>
          </a:p>
          <a:p>
            <a:r>
              <a:rPr lang="en-US" sz="2600" dirty="0" smtClean="0"/>
              <a:t>RTMs (Vicarious calibration, Error analysis, O-B bias, and comparisons studies)</a:t>
            </a:r>
          </a:p>
          <a:p>
            <a:r>
              <a:rPr lang="en-US" sz="2600" dirty="0" smtClean="0"/>
              <a:t>Stability versus Traceability</a:t>
            </a:r>
          </a:p>
          <a:p>
            <a:pPr lvl="8">
              <a:buNone/>
            </a:pPr>
            <a:r>
              <a:rPr lang="en-US" sz="2600" b="1" dirty="0" smtClean="0">
                <a:solidFill>
                  <a:srgbClr val="C00000"/>
                </a:solidFill>
              </a:rPr>
              <a:t>                                      </a:t>
            </a:r>
            <a:r>
              <a:rPr lang="en-US" sz="2600" b="1" dirty="0" smtClean="0"/>
              <a:t>Larry,  EP -16+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0403" y="6457890"/>
            <a:ext cx="5067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Range of deliverables can be identified 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57611"/>
            <a:ext cx="8915400" cy="239499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User needs/feedbacks have been </a:t>
            </a:r>
            <a:r>
              <a:rPr lang="en-US" dirty="0" smtClean="0"/>
              <a:t>presented</a:t>
            </a:r>
          </a:p>
          <a:p>
            <a:r>
              <a:rPr lang="en-US" dirty="0" smtClean="0"/>
              <a:t>Possible Microwave instrument monitoring Products have been discussed .</a:t>
            </a:r>
          </a:p>
          <a:p>
            <a:r>
              <a:rPr lang="en-US" dirty="0" smtClean="0"/>
              <a:t>In-orbit reference has been proposed that can help create products.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343" y="0"/>
            <a:ext cx="7231991" cy="555665"/>
          </a:xfrm>
        </p:spPr>
        <p:txBody>
          <a:bodyPr/>
          <a:lstStyle/>
          <a:p>
            <a:r>
              <a:rPr lang="en-US" dirty="0" smtClean="0"/>
              <a:t>Interaction with GPM-X Cal and CEOS WGCV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67650"/>
            <a:ext cx="8915400" cy="2222391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In terms of developing GSICS Products for Microwave instruments, the considerations should be</a:t>
            </a:r>
            <a:r>
              <a:rPr lang="en-US" sz="2000" b="0" dirty="0" smtClean="0"/>
              <a:t>:</a:t>
            </a:r>
          </a:p>
          <a:p>
            <a:pPr>
              <a:buNone/>
            </a:pPr>
            <a:r>
              <a:rPr lang="en-US" sz="2000" b="0" dirty="0" smtClean="0"/>
              <a:t>1.  </a:t>
            </a:r>
            <a:r>
              <a:rPr lang="en-US" sz="2000" b="0" u="sng" dirty="0" smtClean="0">
                <a:solidFill>
                  <a:srgbClr val="FF0000"/>
                </a:solidFill>
              </a:rPr>
              <a:t>What are the user’s requirements for inter-calibration products?</a:t>
            </a:r>
          </a:p>
          <a:p>
            <a:pPr>
              <a:buNone/>
            </a:pPr>
            <a:r>
              <a:rPr lang="en-US" sz="2000" b="0" dirty="0" smtClean="0"/>
              <a:t>2.   What can we do to meet the desired performance?</a:t>
            </a:r>
          </a:p>
          <a:p>
            <a:pPr>
              <a:buNone/>
            </a:pPr>
            <a:r>
              <a:rPr lang="en-US" sz="2000" b="0" dirty="0" smtClean="0"/>
              <a:t>3.   Can we make products that fit within existing GSICS Conventions and systems?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074" y="3113690"/>
            <a:ext cx="36480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61185" y="3168869"/>
            <a:ext cx="472965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Cheng-</a:t>
            </a:r>
            <a:r>
              <a:rPr lang="en-US" sz="15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Zhi</a:t>
            </a:r>
            <a:r>
              <a:rPr lang="en-US" sz="15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Zou</a:t>
            </a:r>
            <a:r>
              <a:rPr lang="en-US" sz="15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leading the interaction with WGCV</a:t>
            </a:r>
          </a:p>
          <a:p>
            <a:endParaRPr lang="en-US" sz="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MWSG Chair to have a  communication with GSICS on how WGCV  can offer support on best practices.</a:t>
            </a:r>
          </a:p>
          <a:p>
            <a:endParaRPr lang="en-US" sz="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WGCV Secretariat to send out the list of potential  GSICS-WGCV Cooperation items outlined by  GSICS to each subgroup chair</a:t>
            </a:r>
          </a:p>
          <a:p>
            <a:endParaRPr lang="en-US" sz="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WGCV (Completed) Subgroup Chairs to identify and prioritize  specific activity areas for interaction with  GSICS.</a:t>
            </a:r>
          </a:p>
          <a:p>
            <a:endParaRPr lang="en-US" sz="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820" y="6334780"/>
            <a:ext cx="734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MW subgroup has close links with GPM-X Cal  and CEOS-WGCV and will focus on building these relationships in 2016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2901" y="3109693"/>
            <a:ext cx="1899558" cy="75110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995" y="61359"/>
            <a:ext cx="7016750" cy="533400"/>
          </a:xfrm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2" y="1110040"/>
            <a:ext cx="8781392" cy="2538849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</a:rPr>
              <a:t>Introduction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Classical GSICS Products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Pros and Cons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Results of the User Feedback</a:t>
            </a:r>
            <a:endParaRPr lang="en-US" b="1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0000"/>
                </a:solidFill>
              </a:rPr>
              <a:t>MW In-Orbit references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Proposed MW GSICS Products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</a:t>
            </a:r>
            <a:r>
              <a:rPr lang="en-US" b="1" dirty="0" smtClean="0">
                <a:solidFill>
                  <a:srgbClr val="000000"/>
                </a:solidFill>
              </a:rPr>
              <a:t>otential GSICS MW deliverables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Summary 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000000"/>
              </a:solidFill>
            </a:endParaRPr>
          </a:p>
          <a:p>
            <a:pPr lvl="4"/>
            <a:endParaRPr lang="en-US" sz="1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" y="6400800"/>
            <a:ext cx="2971800" cy="457200"/>
          </a:xfrm>
          <a:prstGeom prst="rect">
            <a:avLst/>
          </a:prstGeom>
        </p:spPr>
        <p:txBody>
          <a:bodyPr lIns="91366" tIns="45682" rIns="91366" bIns="45682"/>
          <a:lstStyle/>
          <a:p>
            <a:r>
              <a:rPr lang="en-US" dirty="0" smtClean="0"/>
              <a:t>04/08//2013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29500" y="6400800"/>
            <a:ext cx="1981200" cy="457200"/>
          </a:xfrm>
          <a:prstGeom prst="rect">
            <a:avLst/>
          </a:prstGeom>
        </p:spPr>
        <p:txBody>
          <a:bodyPr lIns="91366" tIns="45682" rIns="91366" bIns="45682"/>
          <a:lstStyle/>
          <a:p>
            <a:fld id="{E8869016-7DEB-43E2-B220-9D5667D88CC0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673280"/>
              </p:ext>
            </p:extLst>
          </p:nvPr>
        </p:nvGraphicFramePr>
        <p:xfrm>
          <a:off x="0" y="4964480"/>
          <a:ext cx="9609084" cy="1893520"/>
        </p:xfrm>
        <a:graphic>
          <a:graphicData uri="http://schemas.openxmlformats.org/drawingml/2006/table">
            <a:tbl>
              <a:tblPr/>
              <a:tblGrid>
                <a:gridCol w="1591294"/>
                <a:gridCol w="1526166"/>
                <a:gridCol w="73942"/>
                <a:gridCol w="828369"/>
                <a:gridCol w="2973409"/>
                <a:gridCol w="871968"/>
                <a:gridCol w="871968"/>
                <a:gridCol w="871968"/>
              </a:tblGrid>
              <a:tr h="792324"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 dirty="0">
                          <a:effectLst/>
                        </a:rPr>
                        <a:t>A.GMW.2017.6c.1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>
                          <a:effectLst/>
                        </a:rPr>
                        <a:t>Microwave imager CDR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500">
                        <a:effectLst/>
                      </a:endParaRP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500">
                        <a:effectLst/>
                      </a:endParaRP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 dirty="0">
                          <a:effectLst/>
                        </a:rPr>
                        <a:t>Determine feasibility of extracting the inter-calibration algorithms and coefficients from the FCDR and making them a GSICS product.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>
                          <a:effectLst/>
                        </a:rPr>
                        <a:t>Karsten Fennig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>
                          <a:effectLst/>
                        </a:rPr>
                        <a:t>Analysis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>
                          <a:effectLst/>
                        </a:rPr>
                        <a:t>2018-03-01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324"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>
                          <a:effectLst/>
                        </a:rPr>
                        <a:t>A.GMW.2017.6d.1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>
                          <a:effectLst/>
                        </a:rPr>
                        <a:t>Microwave sounder CDR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500">
                        <a:effectLst/>
                      </a:endParaRP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500" dirty="0">
                        <a:effectLst/>
                      </a:endParaRP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>
                          <a:effectLst/>
                        </a:rPr>
                        <a:t>Determine feasibility of extracting the inter-calibration algorithms and coefficients from the FCDR and making them a GSICS product.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>
                          <a:effectLst/>
                        </a:rPr>
                        <a:t>Cheng-Zhi Zou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500">
                          <a:effectLst/>
                        </a:rPr>
                        <a:t>Analysis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dirty="0">
                          <a:effectLst/>
                        </a:rPr>
                        <a:t>2018-03-01</a:t>
                      </a:r>
                    </a:p>
                  </a:txBody>
                  <a:tcPr marL="24271" marR="24271" marT="16180" marB="161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4318149"/>
            <a:ext cx="971401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Reference=&gt;Today’s discussion follows two Actions generated in the GSICS Annual Meeting 2017 in  Madison, Wisconsin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1" y="1327779"/>
            <a:ext cx="9182099" cy="1150547"/>
          </a:xfrm>
        </p:spPr>
        <p:txBody>
          <a:bodyPr/>
          <a:lstStyle/>
          <a:p>
            <a:r>
              <a:rPr lang="en-US" sz="2000" b="0" dirty="0" smtClean="0">
                <a:latin typeface="Arial" pitchFamily="34" charset="0"/>
                <a:cs typeface="Arial" pitchFamily="34" charset="0"/>
              </a:rPr>
              <a:t>The MW subgroup was re-formed in 2013.</a:t>
            </a:r>
          </a:p>
          <a:p>
            <a:r>
              <a:rPr lang="en-US" sz="2000" b="0" dirty="0" smtClean="0">
                <a:latin typeface="Arial" pitchFamily="34" charset="0"/>
                <a:cs typeface="Arial" pitchFamily="34" charset="0"/>
              </a:rPr>
              <a:t>The GPM-X Cal  and the CEOS-WGCV are closely linked with GSICS MW subgroup activities.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8860" y="696507"/>
            <a:ext cx="8771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sz="2000" dirty="0" smtClean="0">
                <a:solidFill>
                  <a:schemeClr val="tx1"/>
                </a:solidFill>
              </a:rPr>
              <a:t>Do we currently have MW cross calibration products ?  </a:t>
            </a:r>
            <a:r>
              <a:rPr lang="en-US" sz="2000" dirty="0" smtClean="0">
                <a:solidFill>
                  <a:srgbClr val="FF0000"/>
                </a:solidFill>
              </a:rPr>
              <a:t>NO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4203" y="2890197"/>
            <a:ext cx="621836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Factors that help in identification of MW products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09666325"/>
              </p:ext>
            </p:extLst>
          </p:nvPr>
        </p:nvGraphicFramePr>
        <p:xfrm>
          <a:off x="299920" y="3506987"/>
          <a:ext cx="5643179" cy="2916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181601" y="3106057"/>
            <a:ext cx="4405084" cy="2905682"/>
            <a:chOff x="5167087" y="3207657"/>
            <a:chExt cx="4405084" cy="2905682"/>
          </a:xfrm>
        </p:grpSpPr>
        <p:sp>
          <p:nvSpPr>
            <p:cNvPr id="8" name="TextBox 7"/>
            <p:cNvSpPr txBox="1"/>
            <p:nvPr/>
          </p:nvSpPr>
          <p:spPr>
            <a:xfrm>
              <a:off x="5167087" y="4020458"/>
              <a:ext cx="4405084" cy="209288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endParaRPr lang="en-US" b="0" dirty="0" smtClean="0">
                <a:solidFill>
                  <a:schemeClr val="tx1"/>
                </a:solidFill>
              </a:endParaRP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           </a:t>
              </a:r>
              <a:r>
                <a:rPr lang="en-US" sz="1600" u="sng" dirty="0" smtClean="0">
                  <a:solidFill>
                    <a:schemeClr val="tx1"/>
                  </a:solidFill>
                </a:rPr>
                <a:t>Commitment from agency</a:t>
              </a:r>
            </a:p>
            <a:p>
              <a:endParaRPr lang="en-US" sz="1600" dirty="0" smtClean="0">
                <a:solidFill>
                  <a:schemeClr val="tx1"/>
                </a:solidFill>
              </a:endParaRPr>
            </a:p>
            <a:p>
              <a:r>
                <a:rPr lang="en-US" sz="1600" dirty="0" smtClean="0"/>
                <a:t>A verification/validation report.</a:t>
              </a:r>
            </a:p>
            <a:p>
              <a:r>
                <a:rPr lang="en-US" sz="1600" dirty="0" smtClean="0"/>
                <a:t>         -impact assessment -&gt;</a:t>
              </a:r>
            </a:p>
            <a:p>
              <a:r>
                <a:rPr lang="en-US" sz="1600" dirty="0" smtClean="0"/>
                <a:t> How does the product help the agency</a:t>
              </a:r>
            </a:p>
            <a:p>
              <a:endParaRPr lang="en-US" sz="1600" dirty="0" smtClean="0"/>
            </a:p>
            <a:p>
              <a:r>
                <a:rPr lang="en-US" sz="1600" dirty="0" smtClean="0"/>
                <a:t>A Review Board report.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63658" y="3207657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</a:t>
              </a:r>
              <a:r>
                <a:rPr lang="en-US" sz="4000" dirty="0" smtClean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  <a:endParaRPr lang="en-US" sz="4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Introduction-Classical GSICS Products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30" y="1048718"/>
            <a:ext cx="6558642" cy="1665508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Classical GSICS products are Correction Products</a:t>
            </a:r>
          </a:p>
          <a:p>
            <a:pPr marL="399732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Bias</a:t>
            </a:r>
          </a:p>
          <a:p>
            <a:pPr marL="399732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Offset</a:t>
            </a:r>
          </a:p>
          <a:p>
            <a:pPr marL="399732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Uncertainty Estimate ( Algorithm)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0732" y="3700160"/>
            <a:ext cx="4654138" cy="166550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t" anchorCtr="0" compatLnSpc="1">
            <a:prstTxWarp prst="textNoShape">
              <a:avLst/>
            </a:prstTxWarp>
          </a:bodyPr>
          <a:lstStyle>
            <a:lvl1pPr marL="342627" indent="-34262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359" indent="-28552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090" indent="-2284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25" indent="-2284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764" indent="-2284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598" indent="-228416" algn="l" defTabSz="9136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435" indent="-228416" algn="l" defTabSz="9136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271" indent="-228416" algn="l" defTabSz="9136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07" indent="-228416" algn="l" defTabSz="9136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Pros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GSICS Community has Experience in creating, Accepting, Assigning maturity and distribution of the correction products.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SNO Algorithms available.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13366" y="3700159"/>
            <a:ext cx="4892634" cy="272439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t" anchorCtr="0" compatLnSpc="1">
            <a:prstTxWarp prst="textNoShape">
              <a:avLst/>
            </a:prstTxWarp>
          </a:bodyPr>
          <a:lstStyle>
            <a:lvl1pPr marL="342627" indent="-34262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359" indent="-28552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090" indent="-2284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25" indent="-2284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764" indent="-2284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598" indent="-228416" algn="l" defTabSz="9136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435" indent="-228416" algn="l" defTabSz="9136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271" indent="-228416" algn="l" defTabSz="9136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07" indent="-228416" algn="l" defTabSz="9136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Cons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Need In-orbit references.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Products have very limited users even within the agency.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Difficult to use-&gt; Monitored instrument measurements lie outside the product files and have to be taken from data providers.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Cannot be used for re-calibration, removing scan angle dependence of bias etc..</a:t>
            </a:r>
          </a:p>
          <a:p>
            <a:pPr marL="0" indent="0">
              <a:buFont typeface="Arial" charset="0"/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7442" b="3429"/>
          <a:stretch>
            <a:fillRect/>
          </a:stretch>
        </p:blipFill>
        <p:spPr bwMode="auto">
          <a:xfrm>
            <a:off x="7435931" y="965591"/>
            <a:ext cx="2384963" cy="188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20"/>
          <p:cNvSpPr txBox="1">
            <a:spLocks noChangeArrowheads="1"/>
          </p:cNvSpPr>
          <p:nvPr/>
        </p:nvSpPr>
        <p:spPr bwMode="auto">
          <a:xfrm>
            <a:off x="7213155" y="2935614"/>
            <a:ext cx="2692845" cy="764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Figure above shows comparison of reference and monitored instrument fro m which regression coefficients are computed.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0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 of User Feedback survey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815" y="725715"/>
            <a:ext cx="8915400" cy="293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32" y="3796846"/>
            <a:ext cx="73628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7371" y="5996226"/>
            <a:ext cx="9528629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begin with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 a platform for providing corrected radiances</a:t>
            </a:r>
          </a:p>
          <a:p>
            <a:pPr lvl="1"/>
            <a:r>
              <a:rPr lang="en-US" sz="15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               Platform could consist of in-orbit references &amp; algorithm to meet </a:t>
            </a:r>
          </a:p>
          <a:p>
            <a:pPr lvl="1"/>
            <a:r>
              <a:rPr lang="en-US" sz="15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               &amp; backed by tools such as ICVS to enable root cause analysis.</a:t>
            </a:r>
            <a:endParaRPr lang="en-US" sz="15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In-orbit references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860" y="696507"/>
            <a:ext cx="8762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en-US" sz="2400" dirty="0" smtClean="0">
                <a:solidFill>
                  <a:schemeClr val="tx1"/>
                </a:solidFill>
              </a:rPr>
              <a:t>Do we currently have in-orbit references  for MW ?  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8714" y="1901371"/>
            <a:ext cx="8915400" cy="320879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The AMSU/MSU L1B FCDR for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bands resembles a typical in-orbit reference that is stable and accurate.</a:t>
            </a:r>
          </a:p>
          <a:p>
            <a:pPr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Has scan angle corrected radiances</a:t>
            </a:r>
          </a:p>
          <a:p>
            <a:pPr lvl="1"/>
            <a:r>
              <a:rPr lang="en-US" sz="2800" dirty="0" smtClean="0"/>
              <a:t>Trends  have been removed</a:t>
            </a:r>
          </a:p>
          <a:p>
            <a:pPr lvl="1"/>
            <a:r>
              <a:rPr lang="en-US" sz="2800" dirty="0" smtClean="0"/>
              <a:t>Undergone stringent quality assurance test</a:t>
            </a:r>
          </a:p>
          <a:p>
            <a:pPr lvl="1"/>
            <a:r>
              <a:rPr lang="en-US" sz="2800" dirty="0" smtClean="0"/>
              <a:t>Real time quality flags for each pixel come with the product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81050" y="431801"/>
            <a:ext cx="84391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0" dirty="0">
              <a:solidFill>
                <a:srgbClr val="3399FF"/>
              </a:solidFill>
              <a:latin typeface="Calibri"/>
              <a:cs typeface="Arial" pitchFamily="34" charset="0"/>
              <a:sym typeface="Symbol" pitchFamily="18" charset="2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28600"/>
            <a:ext cx="8153400" cy="990600"/>
          </a:xfrm>
          <a:solidFill>
            <a:schemeClr val="accent4"/>
          </a:solidFill>
        </p:spPr>
        <p:txBody>
          <a:bodyPr/>
          <a:lstStyle/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AMSU-A FCDR as a Reference for Cross-Calibration</a:t>
            </a:r>
          </a:p>
        </p:txBody>
      </p:sp>
      <p:pic>
        <p:nvPicPr>
          <p:cNvPr id="6148" name="Picture 3" descr="nesdisbanner_lef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0"/>
            <a:ext cx="4038600" cy="458788"/>
          </a:xfrm>
          <a:solidFill>
            <a:schemeClr val="accent1"/>
          </a:solidFill>
        </p:spPr>
      </p:pic>
      <p:sp>
        <p:nvSpPr>
          <p:cNvPr id="6149" name="TextBox 13"/>
          <p:cNvSpPr txBox="1">
            <a:spLocks noChangeArrowheads="1"/>
          </p:cNvSpPr>
          <p:nvPr/>
        </p:nvSpPr>
        <p:spPr bwMode="auto">
          <a:xfrm>
            <a:off x="838200" y="1219201"/>
            <a:ext cx="3657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prstClr val="black"/>
                </a:solidFill>
                <a:latin typeface="Calibri"/>
              </a:rPr>
              <a:t> AMSU-A onboard six POES satellites were inter-calibrated using Integrated Microwave Inter-Calibration Approach (IMICA)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prstClr val="black"/>
                </a:solidFill>
                <a:latin typeface="Calibri"/>
              </a:rPr>
              <a:t> 5 calibration errors were removed/minimized: nonlinearity, bias drift, frequency shift, sun-heating induced temperature variability in radiances;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/>
              </a:rPr>
              <a:t>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prstClr val="black"/>
                </a:solidFill>
                <a:latin typeface="Calibri"/>
              </a:rPr>
              <a:t> Inter-satellite Biases were reduced to 0.1-0.2K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prstClr val="black"/>
                </a:solidFill>
                <a:latin typeface="Calibri"/>
              </a:rPr>
              <a:t>19 years of swath data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0" dirty="0">
                <a:solidFill>
                  <a:prstClr val="black"/>
                </a:solidFill>
                <a:latin typeface="Calibri"/>
              </a:rPr>
              <a:t> Dataset available from NCEI CDR website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 cstate="print"/>
          <a:srcRect l="8958" t="11024" r="8611" b="4921"/>
          <a:stretch>
            <a:fillRect/>
          </a:stretch>
        </p:blipFill>
        <p:spPr bwMode="auto">
          <a:xfrm>
            <a:off x="4583114" y="1741488"/>
            <a:ext cx="441483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4606925" y="4835526"/>
            <a:ext cx="4223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>
                <a:solidFill>
                  <a:prstClr val="black"/>
                </a:solidFill>
                <a:latin typeface="Calibri"/>
              </a:rPr>
              <a:t>AMSU-A brightness temperature s for overlapping NOAA-15 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>
                <a:solidFill>
                  <a:prstClr val="black"/>
                </a:solidFill>
                <a:latin typeface="Calibri"/>
              </a:rPr>
              <a:t>NOAA-18.   Their differences for randomly selected region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>
                <a:solidFill>
                  <a:prstClr val="black"/>
                </a:solidFill>
                <a:latin typeface="Calibri"/>
              </a:rPr>
              <a:t>(e.g., within the dashed square ) are within 0.1-0.2K.</a:t>
            </a:r>
          </a:p>
        </p:txBody>
      </p:sp>
    </p:spTree>
    <p:extLst>
      <p:ext uri="{BB962C8B-B14F-4D97-AF65-F5344CB8AC3E}">
        <p14:creationId xmlns:p14="http://schemas.microsoft.com/office/powerpoint/2010/main" val="37938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"/>
            <a:ext cx="8915400" cy="555665"/>
          </a:xfrm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Overlap with Monitored instruments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638909"/>
          <a:ext cx="5996353" cy="544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4616" y="996378"/>
            <a:ext cx="2816414" cy="434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570745"/>
            <a:ext cx="3508375" cy="246807"/>
          </a:xfrm>
          <a:prstGeom prst="rect">
            <a:avLst/>
          </a:prstGeom>
          <a:noFill/>
        </p:spPr>
        <p:txBody>
          <a:bodyPr wrap="square" lIns="107263" tIns="53630" rIns="107263" bIns="53630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Source: </a:t>
            </a:r>
            <a:r>
              <a:rPr lang="en-US" dirty="0" smtClean="0">
                <a:hlinkClick r:id="rId8"/>
              </a:rPr>
              <a:t>https://www.wmo-sat.info/oscar/instruments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8277" y="5703861"/>
            <a:ext cx="6107723" cy="861742"/>
          </a:xfrm>
          <a:prstGeom prst="rect">
            <a:avLst/>
          </a:prstGeom>
          <a:solidFill>
            <a:schemeClr val="accent2"/>
          </a:solidFill>
        </p:spPr>
        <p:txBody>
          <a:bodyPr wrap="square" lIns="91408" tIns="45704" rIns="91408" bIns="45704" rtlCol="0">
            <a:spAutoFit/>
          </a:bodyPr>
          <a:lstStyle/>
          <a:p>
            <a:r>
              <a:rPr lang="en-US" sz="1800" dirty="0" smtClean="0"/>
              <a:t>MSU/AMSU-A FCDR channels overlap with majority of MW instruments</a:t>
            </a:r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329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Monitoring ATMS-SDR by SNO inter- comparison with N18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atms_amsu_ch5.scan_ang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00" t="3750" r="6001" b="3750"/>
          <a:stretch>
            <a:fillRect/>
          </a:stretch>
        </p:blipFill>
        <p:spPr>
          <a:xfrm>
            <a:off x="1" y="1287884"/>
            <a:ext cx="2954214" cy="2797299"/>
          </a:xfrm>
        </p:spPr>
      </p:pic>
      <p:pic>
        <p:nvPicPr>
          <p:cNvPr id="5" name="Picture 4" descr="atms_amsu_Ch5_temp_dep.png"/>
          <p:cNvPicPr>
            <a:picLocks noChangeAspect="1"/>
          </p:cNvPicPr>
          <p:nvPr/>
        </p:nvPicPr>
        <p:blipFill>
          <a:blip r:embed="rId3" cstate="print"/>
          <a:srcRect l="2999" t="5622" r="2999" b="3748"/>
          <a:stretch>
            <a:fillRect/>
          </a:stretch>
        </p:blipFill>
        <p:spPr>
          <a:xfrm>
            <a:off x="3052503" y="1259857"/>
            <a:ext cx="2933850" cy="2785473"/>
          </a:xfrm>
          <a:prstGeom prst="rect">
            <a:avLst/>
          </a:prstGeom>
        </p:spPr>
      </p:pic>
      <p:pic>
        <p:nvPicPr>
          <p:cNvPr id="6" name="Picture 5" descr="atms_amsu_55ghz_scan_angle.png"/>
          <p:cNvPicPr>
            <a:picLocks noChangeAspect="1"/>
          </p:cNvPicPr>
          <p:nvPr/>
        </p:nvPicPr>
        <p:blipFill>
          <a:blip r:embed="rId4" cstate="print"/>
          <a:srcRect l="3000" t="3750" r="4500" b="3750"/>
          <a:stretch>
            <a:fillRect/>
          </a:stretch>
        </p:blipFill>
        <p:spPr>
          <a:xfrm>
            <a:off x="-1" y="4094481"/>
            <a:ext cx="2989385" cy="2763527"/>
          </a:xfrm>
          <a:prstGeom prst="rect">
            <a:avLst/>
          </a:prstGeom>
        </p:spPr>
      </p:pic>
      <p:pic>
        <p:nvPicPr>
          <p:cNvPr id="7" name="Picture 6" descr="atms_amsu_55ghz_temp_dep.png"/>
          <p:cNvPicPr>
            <a:picLocks noChangeAspect="1"/>
          </p:cNvPicPr>
          <p:nvPr/>
        </p:nvPicPr>
        <p:blipFill>
          <a:blip r:embed="rId5" cstate="print"/>
          <a:srcRect l="5763" t="5113" r="7203" b="6817"/>
          <a:stretch>
            <a:fillRect/>
          </a:stretch>
        </p:blipFill>
        <p:spPr>
          <a:xfrm>
            <a:off x="3029290" y="4107544"/>
            <a:ext cx="2889250" cy="2750456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25461" y="2227818"/>
            <a:ext cx="3567799" cy="2296317"/>
          </a:xfrm>
          <a:prstGeom prst="rect">
            <a:avLst/>
          </a:prstGeom>
          <a:solidFill>
            <a:srgbClr val="00B05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07263" tIns="53630" rIns="107263" bIns="53630" numCol="1" anchor="t" anchorCtr="0" compatLnSpc="1">
            <a:prstTxWarp prst="textNoShape">
              <a:avLst/>
            </a:prstTxWarp>
          </a:bodyPr>
          <a:lstStyle/>
          <a:p>
            <a:pPr defTabSz="1072621">
              <a:spcAft>
                <a:spcPts val="1173"/>
              </a:spcAft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Inter- comparison of ATMS-SDR with FCDR show  </a:t>
            </a:r>
          </a:p>
          <a:p>
            <a:pPr lvl="1" defTabSz="1072621">
              <a:spcAft>
                <a:spcPts val="1173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Low scan angle dependence  of ATMS-SDR </a:t>
            </a:r>
          </a:p>
          <a:p>
            <a:pPr lvl="1" defTabSz="1072621">
              <a:spcAft>
                <a:spcPts val="1173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Post launch ATMS-SDR maintains nearly pre-launch level of accuracy.</a:t>
            </a:r>
          </a:p>
        </p:txBody>
      </p:sp>
    </p:spTree>
    <p:extLst>
      <p:ext uri="{BB962C8B-B14F-4D97-AF65-F5344CB8AC3E}">
        <p14:creationId xmlns:p14="http://schemas.microsoft.com/office/powerpoint/2010/main" val="30535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168332</TotalTime>
  <Words>1119</Words>
  <Application>Microsoft Office PowerPoint</Application>
  <PresentationFormat>A4 Paper (210x297 mm)</PresentationFormat>
  <Paragraphs>181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Helvetica</vt:lpstr>
      <vt:lpstr>Symbol</vt:lpstr>
      <vt:lpstr>Tahoma</vt:lpstr>
      <vt:lpstr>Times New Roman</vt:lpstr>
      <vt:lpstr>Wingdings</vt:lpstr>
      <vt:lpstr>Office Theme</vt:lpstr>
      <vt:lpstr>1_Office Theme</vt:lpstr>
      <vt:lpstr>GSICS MW products and a path forward  </vt:lpstr>
      <vt:lpstr>Outline </vt:lpstr>
      <vt:lpstr>Introduction</vt:lpstr>
      <vt:lpstr>Introduction-Classical GSICS Products</vt:lpstr>
      <vt:lpstr>Results of User Feedback survey</vt:lpstr>
      <vt:lpstr>In-orbit references</vt:lpstr>
      <vt:lpstr>AMSU-A FCDR as a Reference for Cross-Calibration</vt:lpstr>
      <vt:lpstr>Overlap with Monitored instruments</vt:lpstr>
      <vt:lpstr>Monitoring ATMS-SDR by SNO inter- comparison with N18</vt:lpstr>
      <vt:lpstr>Proposed MW Product</vt:lpstr>
      <vt:lpstr>Potential GSICS MW Products</vt:lpstr>
      <vt:lpstr>More possible MW deliverables</vt:lpstr>
      <vt:lpstr>Summary</vt:lpstr>
      <vt:lpstr>Interaction with GPM-X Cal and CEOS WGCV</vt:lpstr>
      <vt:lpstr>PowerPoint Presentation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Manik Bali</cp:lastModifiedBy>
  <cp:revision>5495</cp:revision>
  <cp:lastPrinted>2006-03-06T14:11:17Z</cp:lastPrinted>
  <dcterms:created xsi:type="dcterms:W3CDTF">2010-09-10T00:53:07Z</dcterms:created>
  <dcterms:modified xsi:type="dcterms:W3CDTF">2017-07-24T19:12:32Z</dcterms:modified>
</cp:coreProperties>
</file>