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9"/>
  </p:notesMasterIdLst>
  <p:sldIdLst>
    <p:sldId id="256" r:id="rId3"/>
    <p:sldId id="265" r:id="rId4"/>
    <p:sldId id="274" r:id="rId5"/>
    <p:sldId id="280" r:id="rId6"/>
    <p:sldId id="276" r:id="rId7"/>
    <p:sldId id="277" r:id="rId8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78" autoAdjust="0"/>
    <p:restoredTop sz="86455" autoAdjust="0"/>
  </p:normalViewPr>
  <p:slideViewPr>
    <p:cSldViewPr>
      <p:cViewPr varScale="1">
        <p:scale>
          <a:sx n="64" d="100"/>
          <a:sy n="64" d="100"/>
        </p:scale>
        <p:origin x="4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zou\Documents\Active\papers\published\2006\msu_2006\revision1\plot\Final_backup\Fig6_rmsvsd_100sec_220km_ch21_linea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2111667859704"/>
          <c:y val="5.8191500100948944E-2"/>
          <c:w val="0.86460101495671249"/>
          <c:h val="0.71556990838134527"/>
        </c:manualLayout>
      </c:layout>
      <c:lineChart>
        <c:grouping val="standard"/>
        <c:varyColors val="0"/>
        <c:ser>
          <c:idx val="6"/>
          <c:order val="0"/>
          <c:tx>
            <c:v>N10 and N11</c:v>
          </c:tx>
          <c:spPr>
            <a:ln w="25400">
              <a:solidFill>
                <a:srgbClr val="008080"/>
              </a:solidFill>
              <a:prstDash val="solid"/>
            </a:ln>
          </c:spPr>
          <c:marker>
            <c:symbol val="star"/>
            <c:size val="7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cat>
            <c:numRef>
              <c:f>ch2_new!$A$1:$A$23</c:f>
              <c:numCache>
                <c:formatCode>General</c:formatCode>
                <c:ptCount val="23"/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</c:numCache>
            </c:numRef>
          </c:cat>
          <c:val>
            <c:numRef>
              <c:f>ch2_new!$H$1:$H$23</c:f>
              <c:numCache>
                <c:formatCode>General</c:formatCode>
                <c:ptCount val="23"/>
                <c:pt idx="1">
                  <c:v>0.44618200000000025</c:v>
                </c:pt>
                <c:pt idx="2">
                  <c:v>0.47373400000000004</c:v>
                </c:pt>
                <c:pt idx="3">
                  <c:v>0.4789650000000002</c:v>
                </c:pt>
                <c:pt idx="4">
                  <c:v>0.53000199999999997</c:v>
                </c:pt>
                <c:pt idx="5">
                  <c:v>0.53292600000000001</c:v>
                </c:pt>
                <c:pt idx="6">
                  <c:v>0.58174600000000032</c:v>
                </c:pt>
                <c:pt idx="7">
                  <c:v>0.60291600000000001</c:v>
                </c:pt>
                <c:pt idx="8">
                  <c:v>0.61875400000000036</c:v>
                </c:pt>
                <c:pt idx="9">
                  <c:v>0.72107699999999997</c:v>
                </c:pt>
                <c:pt idx="10">
                  <c:v>0.73225200000000001</c:v>
                </c:pt>
                <c:pt idx="11">
                  <c:v>0.83319600000000005</c:v>
                </c:pt>
                <c:pt idx="12">
                  <c:v>0.87084800000000051</c:v>
                </c:pt>
                <c:pt idx="13">
                  <c:v>0.92062400000000033</c:v>
                </c:pt>
                <c:pt idx="14">
                  <c:v>0.9730339999999994</c:v>
                </c:pt>
                <c:pt idx="15">
                  <c:v>1.0505599999999999</c:v>
                </c:pt>
                <c:pt idx="16">
                  <c:v>1.1094899999999999</c:v>
                </c:pt>
                <c:pt idx="17">
                  <c:v>1.1293599999999999</c:v>
                </c:pt>
                <c:pt idx="18">
                  <c:v>1.1537199999999999</c:v>
                </c:pt>
                <c:pt idx="19">
                  <c:v>1.18147</c:v>
                </c:pt>
                <c:pt idx="20">
                  <c:v>1.2015399999999994</c:v>
                </c:pt>
                <c:pt idx="21">
                  <c:v>1.2134999999999994</c:v>
                </c:pt>
                <c:pt idx="22">
                  <c:v>1.24431</c:v>
                </c:pt>
              </c:numCache>
            </c:numRef>
          </c:val>
          <c:smooth val="0"/>
        </c:ser>
        <c:ser>
          <c:idx val="7"/>
          <c:order val="1"/>
          <c:tx>
            <c:v>N10 and N12</c:v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ch2_new!$A$1:$A$23</c:f>
              <c:numCache>
                <c:formatCode>General</c:formatCode>
                <c:ptCount val="23"/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</c:numCache>
            </c:numRef>
          </c:cat>
          <c:val>
            <c:numRef>
              <c:f>ch2_new!$I$1:$I$23</c:f>
              <c:numCache>
                <c:formatCode>General</c:formatCode>
                <c:ptCount val="23"/>
                <c:pt idx="1">
                  <c:v>0.13344200000000009</c:v>
                </c:pt>
                <c:pt idx="2">
                  <c:v>0.458847</c:v>
                </c:pt>
                <c:pt idx="3">
                  <c:v>0.51272300000000004</c:v>
                </c:pt>
                <c:pt idx="4">
                  <c:v>0.51457799999999965</c:v>
                </c:pt>
                <c:pt idx="5">
                  <c:v>0.52488500000000005</c:v>
                </c:pt>
                <c:pt idx="6">
                  <c:v>0.57164000000000048</c:v>
                </c:pt>
                <c:pt idx="7">
                  <c:v>0.59650599999999998</c:v>
                </c:pt>
                <c:pt idx="8">
                  <c:v>0.64887399999999995</c:v>
                </c:pt>
                <c:pt idx="9">
                  <c:v>0.68095100000000053</c:v>
                </c:pt>
                <c:pt idx="10">
                  <c:v>0.75084700000000049</c:v>
                </c:pt>
                <c:pt idx="11">
                  <c:v>0.81490200000000002</c:v>
                </c:pt>
                <c:pt idx="12">
                  <c:v>0.8689400000000006</c:v>
                </c:pt>
                <c:pt idx="13">
                  <c:v>0.94044499999999998</c:v>
                </c:pt>
                <c:pt idx="14">
                  <c:v>0.98080699999999965</c:v>
                </c:pt>
                <c:pt idx="15">
                  <c:v>1.02105</c:v>
                </c:pt>
                <c:pt idx="16">
                  <c:v>1.0787</c:v>
                </c:pt>
                <c:pt idx="17">
                  <c:v>1.1205400000000001</c:v>
                </c:pt>
                <c:pt idx="18">
                  <c:v>1.15117</c:v>
                </c:pt>
                <c:pt idx="19">
                  <c:v>1.1580800000000007</c:v>
                </c:pt>
                <c:pt idx="20">
                  <c:v>1.1962699999999999</c:v>
                </c:pt>
                <c:pt idx="21">
                  <c:v>1.2129699999999994</c:v>
                </c:pt>
                <c:pt idx="22">
                  <c:v>1.2516299999999994</c:v>
                </c:pt>
              </c:numCache>
            </c:numRef>
          </c:val>
          <c:smooth val="0"/>
        </c:ser>
        <c:ser>
          <c:idx val="8"/>
          <c:order val="2"/>
          <c:tx>
            <c:v>N11 and N12</c:v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circle"/>
            <c:size val="7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ch2_new!$A$1:$A$23</c:f>
              <c:numCache>
                <c:formatCode>General</c:formatCode>
                <c:ptCount val="23"/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</c:numCache>
            </c:numRef>
          </c:cat>
          <c:val>
            <c:numRef>
              <c:f>ch2_new!$J$1:$J$23</c:f>
              <c:numCache>
                <c:formatCode>General</c:formatCode>
                <c:ptCount val="23"/>
                <c:pt idx="1">
                  <c:v>0.454401</c:v>
                </c:pt>
                <c:pt idx="2">
                  <c:v>0.53085499999999997</c:v>
                </c:pt>
                <c:pt idx="3">
                  <c:v>0.51454699999999953</c:v>
                </c:pt>
                <c:pt idx="4">
                  <c:v>0.53598699999999966</c:v>
                </c:pt>
                <c:pt idx="5">
                  <c:v>0.57197399999999998</c:v>
                </c:pt>
                <c:pt idx="6">
                  <c:v>0.58193099999999998</c:v>
                </c:pt>
                <c:pt idx="7">
                  <c:v>0.60847300000000004</c:v>
                </c:pt>
                <c:pt idx="8">
                  <c:v>0.64415900000000048</c:v>
                </c:pt>
                <c:pt idx="9">
                  <c:v>0.67836600000000002</c:v>
                </c:pt>
                <c:pt idx="10">
                  <c:v>0.71906999999999999</c:v>
                </c:pt>
                <c:pt idx="11">
                  <c:v>0.76924099999999995</c:v>
                </c:pt>
                <c:pt idx="12">
                  <c:v>0.80336799999999953</c:v>
                </c:pt>
                <c:pt idx="13">
                  <c:v>0.85726999999999998</c:v>
                </c:pt>
                <c:pt idx="14">
                  <c:v>0.89070500000000052</c:v>
                </c:pt>
                <c:pt idx="15">
                  <c:v>0.94618899999999961</c:v>
                </c:pt>
                <c:pt idx="16">
                  <c:v>0.95714500000000036</c:v>
                </c:pt>
                <c:pt idx="17">
                  <c:v>1.0005899999999999</c:v>
                </c:pt>
                <c:pt idx="18">
                  <c:v>1.0337099999999992</c:v>
                </c:pt>
                <c:pt idx="19">
                  <c:v>1.0738699999999994</c:v>
                </c:pt>
                <c:pt idx="20">
                  <c:v>1.11378</c:v>
                </c:pt>
                <c:pt idx="21">
                  <c:v>1.15069</c:v>
                </c:pt>
                <c:pt idx="22">
                  <c:v>1.2001599999999999</c:v>
                </c:pt>
              </c:numCache>
            </c:numRef>
          </c:val>
          <c:smooth val="0"/>
        </c:ser>
        <c:ser>
          <c:idx val="9"/>
          <c:order val="3"/>
          <c:tx>
            <c:v>N11 and N14</c:v>
          </c:tx>
          <c:spPr>
            <a:ln w="25400">
              <a:solidFill>
                <a:srgbClr val="993366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993366"/>
              </a:solidFill>
              <a:ln>
                <a:solidFill>
                  <a:srgbClr val="993366"/>
                </a:solidFill>
                <a:prstDash val="solid"/>
              </a:ln>
            </c:spPr>
          </c:marker>
          <c:cat>
            <c:numRef>
              <c:f>ch2_new!$A$1:$A$23</c:f>
              <c:numCache>
                <c:formatCode>General</c:formatCode>
                <c:ptCount val="23"/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</c:numCache>
            </c:numRef>
          </c:cat>
          <c:val>
            <c:numRef>
              <c:f>ch2_new!$K$1:$K$23</c:f>
              <c:numCache>
                <c:formatCode>General</c:formatCode>
                <c:ptCount val="23"/>
                <c:pt idx="2">
                  <c:v>0.45312600000000008</c:v>
                </c:pt>
                <c:pt idx="3">
                  <c:v>0.36110700000000001</c:v>
                </c:pt>
                <c:pt idx="4">
                  <c:v>0.34329300000000001</c:v>
                </c:pt>
                <c:pt idx="5">
                  <c:v>0.412101</c:v>
                </c:pt>
                <c:pt idx="6">
                  <c:v>0.52027800000000002</c:v>
                </c:pt>
                <c:pt idx="7">
                  <c:v>0.57665599999999995</c:v>
                </c:pt>
                <c:pt idx="8">
                  <c:v>0.58230499999999996</c:v>
                </c:pt>
                <c:pt idx="9">
                  <c:v>0.72953500000000004</c:v>
                </c:pt>
                <c:pt idx="10">
                  <c:v>0.81213500000000005</c:v>
                </c:pt>
                <c:pt idx="11">
                  <c:v>0.82732799999999962</c:v>
                </c:pt>
                <c:pt idx="12">
                  <c:v>0.82857800000000004</c:v>
                </c:pt>
                <c:pt idx="13">
                  <c:v>0.91392499999999999</c:v>
                </c:pt>
                <c:pt idx="14">
                  <c:v>0.93964000000000036</c:v>
                </c:pt>
                <c:pt idx="15">
                  <c:v>0.99681399999999964</c:v>
                </c:pt>
                <c:pt idx="16">
                  <c:v>1.0417599999999998</c:v>
                </c:pt>
                <c:pt idx="17">
                  <c:v>1.0698599999999998</c:v>
                </c:pt>
                <c:pt idx="18">
                  <c:v>1.0976899999999998</c:v>
                </c:pt>
                <c:pt idx="19">
                  <c:v>1.1380500000000007</c:v>
                </c:pt>
                <c:pt idx="20">
                  <c:v>1.1598999999999993</c:v>
                </c:pt>
                <c:pt idx="21">
                  <c:v>1.1941800000000007</c:v>
                </c:pt>
                <c:pt idx="22">
                  <c:v>1.25021</c:v>
                </c:pt>
              </c:numCache>
            </c:numRef>
          </c:val>
          <c:smooth val="0"/>
        </c:ser>
        <c:ser>
          <c:idx val="10"/>
          <c:order val="4"/>
          <c:tx>
            <c:v>N12 and N14</c:v>
          </c:tx>
          <c:spPr>
            <a:ln w="25400">
              <a:solidFill>
                <a:srgbClr val="FFCC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CC00"/>
              </a:solidFill>
              <a:ln>
                <a:solidFill>
                  <a:srgbClr val="FFCC00"/>
                </a:solidFill>
                <a:prstDash val="solid"/>
              </a:ln>
            </c:spPr>
          </c:marker>
          <c:cat>
            <c:numRef>
              <c:f>ch2_new!$A$1:$A$23</c:f>
              <c:numCache>
                <c:formatCode>General</c:formatCode>
                <c:ptCount val="23"/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</c:numCache>
            </c:numRef>
          </c:cat>
          <c:val>
            <c:numRef>
              <c:f>ch2_new!$L$1:$L$23</c:f>
              <c:numCache>
                <c:formatCode>General</c:formatCode>
                <c:ptCount val="23"/>
                <c:pt idx="1">
                  <c:v>0.27430100000000002</c:v>
                </c:pt>
                <c:pt idx="2">
                  <c:v>0.41874700000000004</c:v>
                </c:pt>
                <c:pt idx="3">
                  <c:v>0.41001700000000002</c:v>
                </c:pt>
                <c:pt idx="4">
                  <c:v>0.44461000000000017</c:v>
                </c:pt>
                <c:pt idx="5">
                  <c:v>0.505969</c:v>
                </c:pt>
                <c:pt idx="6">
                  <c:v>0.53734400000000004</c:v>
                </c:pt>
                <c:pt idx="7">
                  <c:v>0.58584499999999995</c:v>
                </c:pt>
                <c:pt idx="8">
                  <c:v>0.62898699999999996</c:v>
                </c:pt>
                <c:pt idx="9">
                  <c:v>0.69826100000000035</c:v>
                </c:pt>
                <c:pt idx="10">
                  <c:v>0.73114100000000048</c:v>
                </c:pt>
                <c:pt idx="11">
                  <c:v>0.77994799999999997</c:v>
                </c:pt>
                <c:pt idx="12">
                  <c:v>0.82375000000000032</c:v>
                </c:pt>
                <c:pt idx="13">
                  <c:v>0.86534199999999994</c:v>
                </c:pt>
                <c:pt idx="14">
                  <c:v>0.92147599999999996</c:v>
                </c:pt>
                <c:pt idx="15">
                  <c:v>0.96049700000000005</c:v>
                </c:pt>
                <c:pt idx="16">
                  <c:v>1.0044</c:v>
                </c:pt>
                <c:pt idx="17">
                  <c:v>1.03118</c:v>
                </c:pt>
                <c:pt idx="18">
                  <c:v>1.05918</c:v>
                </c:pt>
                <c:pt idx="19">
                  <c:v>1.0736899999999998</c:v>
                </c:pt>
                <c:pt idx="20">
                  <c:v>1.1152899999999999</c:v>
                </c:pt>
                <c:pt idx="21">
                  <c:v>1.1460300000000001</c:v>
                </c:pt>
                <c:pt idx="22">
                  <c:v>1.2002599999999999</c:v>
                </c:pt>
              </c:numCache>
            </c:numRef>
          </c:val>
          <c:smooth val="0"/>
        </c:ser>
        <c:ser>
          <c:idx val="0"/>
          <c:order val="5"/>
          <c:tx>
            <c:v>"Average"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ch2_new!$Z$1:$Z$23</c:f>
              <c:numCache>
                <c:formatCode>General</c:formatCode>
                <c:ptCount val="23"/>
                <c:pt idx="2">
                  <c:v>0.48529963636363627</c:v>
                </c:pt>
                <c:pt idx="3">
                  <c:v>0.47174145454545435</c:v>
                </c:pt>
                <c:pt idx="4">
                  <c:v>0.48643090909090936</c:v>
                </c:pt>
                <c:pt idx="5">
                  <c:v>0.49623909090909096</c:v>
                </c:pt>
                <c:pt idx="6">
                  <c:v>0.53382536363636368</c:v>
                </c:pt>
                <c:pt idx="7">
                  <c:v>0.57967936363636363</c:v>
                </c:pt>
                <c:pt idx="8">
                  <c:v>0.60423390909090879</c:v>
                </c:pt>
                <c:pt idx="9">
                  <c:v>0.67662927272727347</c:v>
                </c:pt>
                <c:pt idx="10">
                  <c:v>0.71450772727272727</c:v>
                </c:pt>
                <c:pt idx="11">
                  <c:v>0.75968618181818182</c:v>
                </c:pt>
                <c:pt idx="12">
                  <c:v>0.79571600000000009</c:v>
                </c:pt>
                <c:pt idx="13">
                  <c:v>0.84233481818181866</c:v>
                </c:pt>
                <c:pt idx="14">
                  <c:v>0.90568900000000052</c:v>
                </c:pt>
                <c:pt idx="15">
                  <c:v>0.94749172727272724</c:v>
                </c:pt>
                <c:pt idx="16">
                  <c:v>0.97951618181818145</c:v>
                </c:pt>
                <c:pt idx="17">
                  <c:v>1.0304032727272721</c:v>
                </c:pt>
                <c:pt idx="18">
                  <c:v>1.0657389090909091</c:v>
                </c:pt>
                <c:pt idx="19">
                  <c:v>1.0953536363636365</c:v>
                </c:pt>
                <c:pt idx="20">
                  <c:v>1.1331263636363635</c:v>
                </c:pt>
                <c:pt idx="21">
                  <c:v>1.1672481818181821</c:v>
                </c:pt>
                <c:pt idx="22">
                  <c:v>1.2107890909090904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457864"/>
        <c:axId val="346457080"/>
      </c:lineChart>
      <c:catAx>
        <c:axId val="346457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Pixel Distance (km)</a:t>
                </a:r>
              </a:p>
            </c:rich>
          </c:tx>
          <c:layout>
            <c:manualLayout>
              <c:xMode val="edge"/>
              <c:yMode val="edge"/>
              <c:x val="0.41924992612051876"/>
              <c:y val="0.88024080779964664"/>
            </c:manualLayout>
          </c:layout>
          <c:overlay val="0"/>
          <c:spPr>
            <a:noFill/>
            <a:ln w="25400">
              <a:noFill/>
            </a:ln>
          </c:spPr>
        </c:title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6457080"/>
        <c:crosses val="autoZero"/>
        <c:auto val="1"/>
        <c:lblAlgn val="ctr"/>
        <c:lblOffset val="0"/>
        <c:tickLblSkip val="2"/>
        <c:tickMarkSkip val="1"/>
        <c:noMultiLvlLbl val="0"/>
      </c:catAx>
      <c:valAx>
        <c:axId val="346457080"/>
        <c:scaling>
          <c:orientation val="minMax"/>
        </c:scaling>
        <c:delete val="0"/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STD (K)</a:t>
                </a:r>
              </a:p>
            </c:rich>
          </c:tx>
          <c:layout>
            <c:manualLayout>
              <c:xMode val="edge"/>
              <c:yMode val="edge"/>
              <c:x val="1.3050581357837191E-2"/>
              <c:y val="0.3443118806019029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6457864"/>
        <c:crosses val="autoZero"/>
        <c:crossBetween val="midCat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1941329735077364"/>
          <c:y val="0.36227597872026301"/>
          <c:w val="0.1876021070189092"/>
          <c:h val="0.3802400768386228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0.15294</cdr:x>
      <cdr:y>0.22449</cdr:y>
    </cdr:from>
    <cdr:to>
      <cdr:x>0.18767</cdr:x>
      <cdr:y>0.49372</cdr:y>
    </cdr:to>
    <cdr:sp macro="" textlink="">
      <cdr:nvSpPr>
        <cdr:cNvPr id="2" name="Down Arrow 1"/>
        <cdr:cNvSpPr/>
      </cdr:nvSpPr>
      <cdr:spPr bwMode="auto">
        <a:xfrm xmlns:a="http://schemas.openxmlformats.org/drawingml/2006/main">
          <a:off x="990600" y="838200"/>
          <a:ext cx="224946" cy="1005251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0.17284</cdr:x>
      <cdr:y>0.11628</cdr:y>
    </cdr:from>
    <cdr:to>
      <cdr:x>0.423</cdr:x>
      <cdr:y>0.32782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66800" y="381000"/>
          <a:ext cx="1544038" cy="6931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Range that instrument noise dominate</a:t>
          </a:r>
          <a:endParaRPr lang="en-US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CCE36-1296-4100-AE22-E799900943E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2238" y="1152525"/>
            <a:ext cx="4149725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437063"/>
            <a:ext cx="5546725" cy="3630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8947D-2C35-47C1-9C54-780812C27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0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8947D-2C35-47C1-9C54-780812C27D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61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6595-CE95-4D73-B071-CAB38000CCC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C1B1F-B709-4D35-8BA0-62915D4BF9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04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DC96C-C734-4179-AD4D-5883B36F6D2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68548-862F-467A-A0A0-0927EE06DE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685800"/>
            <a:ext cx="22860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85800"/>
            <a:ext cx="67056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9BBDF-953B-49AE-829F-B6882B2E0F5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AA70F-23C0-4AD8-95C7-14C82FC471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38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731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9045B-D4E9-479F-AF7B-82B971E7167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E484-2513-4E68-BF00-5DC9E0C646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308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AC634-ADFB-4211-B737-EB6FD4D6F00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60ED-38F6-4972-8231-4B76C588BE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2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EDFFF-4942-4939-BF75-507348EB5C6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ABC44-139D-44BA-9762-38989D39D9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98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9DDC2-552A-42AD-BC24-6029F266F337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6C3E2-BCC4-4997-B758-C1673343C2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42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C37B8-EF06-4D89-AB81-2DC4B77C311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166B-62D7-48E6-A883-CE82665440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80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09FD4-2AB7-471F-B4D9-0E2E0A1512B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70472-851A-4BB7-A893-7676EDB399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6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39441-E9F4-4FBE-BCF8-C0183A1BA02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A5738-A615-4EFF-98C5-4EBA71286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54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D4A8F-77D2-44BD-9C81-FE5004E3BE1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5D222-A7BD-4A72-99AF-C978A02D7D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0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08C37-DD78-4DB4-BF34-CAE7C04C9072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10/11/2017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5E05F-09BF-4380-B618-605D39F0A7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8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esdisbanner_left"/>
          <p:cNvPicPr>
            <a:picLocks noChangeAspect="1" noChangeArrowheads="1"/>
          </p:cNvPicPr>
          <p:nvPr/>
        </p:nvPicPr>
        <p:blipFill>
          <a:blip r:embed="rId14" cstate="print">
            <a:lum bright="70000" contrast="-70000"/>
          </a:blip>
          <a:srcRect r="87273" b="-11520"/>
          <a:stretch>
            <a:fillRect/>
          </a:stretch>
        </p:blipFill>
        <p:spPr bwMode="auto">
          <a:xfrm>
            <a:off x="1905000" y="712788"/>
            <a:ext cx="6172200" cy="614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68580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00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8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9AB506-8DAB-46F3-B9B4-8122C3F05C82}" type="datetime1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8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8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AAD20-1820-49BD-A1DA-420B995BAD9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104" name="Picture 8" descr="WideBannerLeft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49530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noaa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458200" y="0"/>
            <a:ext cx="685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883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GRUAN / GSICS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Tony Reale, Cheng-</a:t>
            </a:r>
            <a:r>
              <a:rPr lang="en-US" dirty="0" err="1" smtClean="0"/>
              <a:t>Zhi</a:t>
            </a:r>
            <a:r>
              <a:rPr lang="en-US" dirty="0" smtClean="0"/>
              <a:t> </a:t>
            </a:r>
            <a:r>
              <a:rPr lang="en-US" dirty="0" err="1" smtClean="0"/>
              <a:t>Zou</a:t>
            </a:r>
            <a:r>
              <a:rPr lang="en-US" dirty="0" smtClean="0"/>
              <a:t> …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NOAA/STAR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400" dirty="0" smtClean="0"/>
              <a:t>GRWG Microwave Sub-group</a:t>
            </a:r>
          </a:p>
          <a:p>
            <a:pPr algn="ctr">
              <a:buNone/>
            </a:pPr>
            <a:r>
              <a:rPr lang="en-US" sz="2400" dirty="0" smtClean="0"/>
              <a:t>Web Meeting</a:t>
            </a:r>
          </a:p>
          <a:p>
            <a:pPr algn="ctr">
              <a:buNone/>
            </a:pPr>
            <a:r>
              <a:rPr lang="en-US" sz="2400" dirty="0" smtClean="0"/>
              <a:t>Oct 12 017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3962400"/>
            <a:ext cx="6248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Action: GIR.2017.7d.1:  </a:t>
            </a:r>
            <a:r>
              <a:rPr lang="en-US" dirty="0">
                <a:solidFill>
                  <a:srgbClr val="000000"/>
                </a:solidFill>
              </a:rPr>
              <a:t>​</a:t>
            </a:r>
            <a:r>
              <a:rPr lang="en-US" b="1" dirty="0">
                <a:solidFill>
                  <a:srgbClr val="000000"/>
                </a:solidFill>
              </a:rPr>
              <a:t> Tony </a:t>
            </a:r>
            <a:r>
              <a:rPr lang="en-US" b="1" dirty="0" err="1">
                <a:solidFill>
                  <a:srgbClr val="000000"/>
                </a:solidFill>
              </a:rPr>
              <a:t>Reale</a:t>
            </a:r>
            <a:r>
              <a:rPr lang="en-US" b="1" dirty="0">
                <a:solidFill>
                  <a:srgbClr val="000000"/>
                </a:solidFill>
              </a:rPr>
              <a:t> (NOAA) to provide a draft of uncertainty analysis examples to determine feasibility of monitoring satellite infra-red instruments using GRUAN observations (</a:t>
            </a:r>
            <a:r>
              <a:rPr lang="en-US" b="1" dirty="0" err="1">
                <a:solidFill>
                  <a:srgbClr val="000000"/>
                </a:solidFill>
              </a:rPr>
              <a:t>radiosonde</a:t>
            </a:r>
            <a:r>
              <a:rPr lang="en-US" b="1" dirty="0">
                <a:solidFill>
                  <a:srgbClr val="000000"/>
                </a:solidFill>
              </a:rPr>
              <a:t>) </a:t>
            </a:r>
            <a:r>
              <a:rPr lang="en-US" b="1" i="1" dirty="0">
                <a:solidFill>
                  <a:srgbClr val="000000"/>
                </a:solidFill>
              </a:rPr>
              <a:t>– by the next annual meeting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Xavier </a:t>
            </a:r>
            <a:r>
              <a:rPr lang="en-US" dirty="0" err="1">
                <a:solidFill>
                  <a:srgbClr val="000000"/>
                </a:solidFill>
              </a:rPr>
              <a:t>Calbet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Bomin</a:t>
            </a:r>
            <a:r>
              <a:rPr lang="en-US" dirty="0">
                <a:solidFill>
                  <a:srgbClr val="000000"/>
                </a:solidFill>
              </a:rPr>
              <a:t> Sun, Isaac </a:t>
            </a:r>
            <a:r>
              <a:rPr lang="en-US" dirty="0" err="1">
                <a:solidFill>
                  <a:srgbClr val="000000"/>
                </a:solidFill>
              </a:rPr>
              <a:t>Moraldi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 Dave </a:t>
            </a:r>
            <a:r>
              <a:rPr lang="en-US" dirty="0" err="1" smtClean="0">
                <a:solidFill>
                  <a:srgbClr val="000000"/>
                </a:solidFill>
              </a:rPr>
              <a:t>Tobini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1778675"/>
            <a:ext cx="6172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Action: GMW.2017.6f.2: Tony </a:t>
            </a:r>
            <a:r>
              <a:rPr lang="en-US" b="1" dirty="0" err="1">
                <a:solidFill>
                  <a:srgbClr val="000000"/>
                </a:solidFill>
              </a:rPr>
              <a:t>Reale</a:t>
            </a:r>
            <a:r>
              <a:rPr lang="en-US" b="1" dirty="0">
                <a:solidFill>
                  <a:srgbClr val="000000"/>
                </a:solidFill>
              </a:rPr>
              <a:t> (NOAA) to provide a draft of uncertainty analysis examples to determine feasibility of monitoring satellite microwave instruments using GRUAN observations (</a:t>
            </a:r>
            <a:r>
              <a:rPr lang="en-US" b="1" dirty="0" err="1">
                <a:solidFill>
                  <a:srgbClr val="000000"/>
                </a:solidFill>
              </a:rPr>
              <a:t>radiosonde</a:t>
            </a:r>
            <a:r>
              <a:rPr lang="en-US" b="1" dirty="0">
                <a:solidFill>
                  <a:srgbClr val="000000"/>
                </a:solidFill>
              </a:rPr>
              <a:t>) </a:t>
            </a:r>
            <a:r>
              <a:rPr lang="en-US" b="1" i="1" dirty="0">
                <a:solidFill>
                  <a:srgbClr val="000000"/>
                </a:solidFill>
              </a:rPr>
              <a:t>– by the next annual meeting</a:t>
            </a:r>
          </a:p>
          <a:p>
            <a:r>
              <a:rPr lang="en-US" i="1" dirty="0">
                <a:solidFill>
                  <a:srgbClr val="000000"/>
                </a:solidFill>
              </a:rPr>
              <a:t>Cheng-</a:t>
            </a:r>
            <a:r>
              <a:rPr lang="en-US" i="1" dirty="0" err="1">
                <a:solidFill>
                  <a:srgbClr val="000000"/>
                </a:solidFill>
              </a:rPr>
              <a:t>zhi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Zou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 err="1">
                <a:solidFill>
                  <a:srgbClr val="000000"/>
                </a:solidFill>
              </a:rPr>
              <a:t>Bomin</a:t>
            </a:r>
            <a:r>
              <a:rPr lang="en-US" i="1" dirty="0">
                <a:solidFill>
                  <a:srgbClr val="000000"/>
                </a:solidFill>
              </a:rPr>
              <a:t> Sun, Isaac </a:t>
            </a:r>
            <a:r>
              <a:rPr lang="en-US" i="1" dirty="0" err="1">
                <a:solidFill>
                  <a:srgbClr val="000000"/>
                </a:solidFill>
              </a:rPr>
              <a:t>Moraldi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 err="1">
                <a:solidFill>
                  <a:srgbClr val="000000"/>
                </a:solidFill>
              </a:rPr>
              <a:t>Viju</a:t>
            </a:r>
            <a:r>
              <a:rPr lang="en-US" i="1" dirty="0">
                <a:solidFill>
                  <a:srgbClr val="000000"/>
                </a:solidFill>
              </a:rPr>
              <a:t> John, </a:t>
            </a:r>
            <a:r>
              <a:rPr lang="en-US" i="1" dirty="0" err="1">
                <a:solidFill>
                  <a:srgbClr val="000000"/>
                </a:solidFill>
              </a:rPr>
              <a:t>Vinia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Mattioli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000000"/>
                </a:solidFill>
              </a:rPr>
              <a:t>…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0160" y="599182"/>
            <a:ext cx="70687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</a:rPr>
              <a:t>GSICS/GRUAN Actions from</a:t>
            </a:r>
          </a:p>
          <a:p>
            <a:pPr algn="ctr"/>
            <a:r>
              <a:rPr lang="en-US" sz="3200" b="1" dirty="0">
                <a:solidFill>
                  <a:srgbClr val="000000"/>
                </a:solidFill>
              </a:rPr>
              <a:t>March 2017 Annual GSICS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3276600"/>
            <a:ext cx="457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for k.le.2 … in </a:t>
            </a:r>
            <a:r>
              <a:rPr lang="en-US" dirty="0"/>
              <a:t>more than 95% of </a:t>
            </a:r>
            <a:r>
              <a:rPr lang="en-US" dirty="0" smtClean="0"/>
              <a:t>cases</a:t>
            </a:r>
            <a:r>
              <a:rPr lang="en-US" dirty="0"/>
              <a:t>, the uncertainties are likely to be smaller than </a:t>
            </a:r>
            <a:r>
              <a:rPr lang="en-US" dirty="0" smtClean="0"/>
              <a:t>estimated … </a:t>
            </a:r>
          </a:p>
          <a:p>
            <a:endParaRPr lang="en-US" dirty="0"/>
          </a:p>
          <a:p>
            <a:r>
              <a:rPr lang="en-US" dirty="0" smtClean="0"/>
              <a:t>for k .</a:t>
            </a:r>
            <a:r>
              <a:rPr lang="en-US" dirty="0" err="1" smtClean="0"/>
              <a:t>gt</a:t>
            </a:r>
            <a:r>
              <a:rPr lang="en-US" dirty="0" smtClean="0"/>
              <a:t>. 2 … the uncertainties are likely to be larger than estimated … </a:t>
            </a:r>
          </a:p>
          <a:p>
            <a:endParaRPr lang="en-US" dirty="0"/>
          </a:p>
          <a:p>
            <a:r>
              <a:rPr lang="en-US" dirty="0" smtClean="0"/>
              <a:t>If k &lt; 1  …</a:t>
            </a:r>
            <a:endParaRPr lang="en-US" dirty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2603543" y="2209800"/>
          <a:ext cx="417825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1600200" imgH="291960" progId="Equation.3">
                  <p:embed/>
                </p:oleObj>
              </mc:Choice>
              <mc:Fallback>
                <p:oleObj name="Equation" r:id="rId3" imgW="1600200" imgH="291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43" y="2209800"/>
                        <a:ext cx="417825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2600" y="6172200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</a:t>
            </a:r>
            <a:r>
              <a:rPr lang="en-US" i="1" dirty="0" err="1" smtClean="0"/>
              <a:t>Immler</a:t>
            </a:r>
            <a:r>
              <a:rPr lang="en-US" i="1" dirty="0" smtClean="0"/>
              <a:t> (2010) 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8382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Guidelines for Uncertainty Measurements (GUM)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76400" y="914400"/>
            <a:ext cx="6324600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152400"/>
            <a:ext cx="5441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Preliminary Experiment Straw-man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9906" y="6324600"/>
            <a:ext cx="808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Objective:  Can GRUAN help verify the “accuracy/uncertainty” of GSICS adjustments </a:t>
            </a:r>
          </a:p>
        </p:txBody>
      </p:sp>
    </p:spTree>
    <p:extLst>
      <p:ext uri="{BB962C8B-B14F-4D97-AF65-F5344CB8AC3E}">
        <p14:creationId xmlns:p14="http://schemas.microsoft.com/office/powerpoint/2010/main" val="3487927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00529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Instrument noises can be used to determine the distance criteria when collecting collocated datasets between GRUAN and MW Sensors   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endParaRPr lang="en-US" sz="2400" b="1" dirty="0">
              <a:solidFill>
                <a:srgbClr val="000000"/>
              </a:solidFill>
            </a:endParaRPr>
          </a:p>
          <a:p>
            <a:endParaRPr lang="en-US" sz="2400" b="1" i="1" dirty="0">
              <a:solidFill>
                <a:srgbClr val="000000"/>
              </a:solidFill>
            </a:endParaRPr>
          </a:p>
          <a:p>
            <a:endParaRPr lang="en-US" sz="2400" b="1" i="1" dirty="0">
              <a:solidFill>
                <a:srgbClr val="00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990600" y="1981200"/>
          <a:ext cx="6477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own Arrow 7"/>
          <p:cNvSpPr/>
          <p:nvPr/>
        </p:nvSpPr>
        <p:spPr bwMode="auto">
          <a:xfrm>
            <a:off x="2667000" y="2743200"/>
            <a:ext cx="232893" cy="1066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24122" y="5791200"/>
            <a:ext cx="5529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Minimum STD = </a:t>
            </a:r>
            <a:r>
              <a:rPr lang="en-US" dirty="0" smtClean="0">
                <a:sym typeface="Symbol"/>
              </a:rPr>
              <a:t></a:t>
            </a:r>
            <a:r>
              <a:rPr lang="en-US" dirty="0" smtClean="0"/>
              <a:t>2 *0.3K=0.42K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Maximum distance for collocated datasets ~40Km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00529"/>
            <a:ext cx="8153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</a:rPr>
              <a:t>Progress</a:t>
            </a:r>
            <a:endParaRPr lang="en-US" sz="3600" b="1" dirty="0">
              <a:solidFill>
                <a:srgbClr val="000000"/>
              </a:solidFill>
            </a:endParaRPr>
          </a:p>
          <a:p>
            <a:pPr algn="ctr"/>
            <a:endParaRPr lang="en-US" sz="16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b="1" dirty="0">
              <a:solidFill>
                <a:srgbClr val="000000"/>
              </a:solidFill>
            </a:endParaRPr>
          </a:p>
          <a:p>
            <a:r>
              <a:rPr lang="en-US" sz="2000" b="1" dirty="0" smtClean="0">
                <a:solidFill>
                  <a:srgbClr val="000000"/>
                </a:solidFill>
              </a:rPr>
              <a:t>Article submitted to GSICS “Fall” Newsletter</a:t>
            </a:r>
          </a:p>
          <a:p>
            <a:endParaRPr lang="en-US" sz="2000" b="1" dirty="0" smtClean="0">
              <a:solidFill>
                <a:srgbClr val="000000"/>
              </a:solidFill>
            </a:endParaRPr>
          </a:p>
          <a:p>
            <a:pPr marL="457200" indent="-457200">
              <a:buAutoNum type="alphaUcPeriod"/>
            </a:pPr>
            <a:r>
              <a:rPr lang="en-US" sz="2000" b="1" i="1" dirty="0" smtClean="0">
                <a:solidFill>
                  <a:srgbClr val="000000"/>
                </a:solidFill>
              </a:rPr>
              <a:t>Reale  appointed (to be) GRUAN  POC for GSICS</a:t>
            </a:r>
          </a:p>
          <a:p>
            <a:pPr marL="457200" indent="-457200">
              <a:buAutoNum type="alphaUcPeriod"/>
            </a:pPr>
            <a:endParaRPr lang="en-US" sz="2000" b="1" i="1" dirty="0">
              <a:solidFill>
                <a:srgbClr val="000000"/>
              </a:solidFill>
            </a:endParaRPr>
          </a:p>
          <a:p>
            <a:r>
              <a:rPr lang="en-US" sz="2000" b="1" i="1" dirty="0" smtClean="0">
                <a:solidFill>
                  <a:srgbClr val="000000"/>
                </a:solidFill>
              </a:rPr>
              <a:t>Xavier </a:t>
            </a:r>
            <a:r>
              <a:rPr lang="en-US" sz="2000" b="1" i="1" dirty="0" err="1" smtClean="0">
                <a:solidFill>
                  <a:srgbClr val="000000"/>
                </a:solidFill>
              </a:rPr>
              <a:t>Calbet</a:t>
            </a:r>
            <a:r>
              <a:rPr lang="en-US" sz="2000" b="1" i="1" dirty="0" smtClean="0">
                <a:solidFill>
                  <a:srgbClr val="000000"/>
                </a:solidFill>
              </a:rPr>
              <a:t> (AEMET) procures EUMETSAT proposal (funding) for GRUAN / GSICS assessments for IR  … can something similar be done for MW?</a:t>
            </a:r>
            <a:endParaRPr lang="en-US" sz="2000" b="1" i="1" dirty="0" smtClean="0">
              <a:solidFill>
                <a:srgbClr val="000000"/>
              </a:solidFill>
            </a:endParaRPr>
          </a:p>
          <a:p>
            <a:endParaRPr lang="en-US" sz="2000" b="1" i="1" dirty="0">
              <a:solidFill>
                <a:srgbClr val="000000"/>
              </a:solidFill>
            </a:endParaRPr>
          </a:p>
          <a:p>
            <a:endParaRPr lang="en-US" sz="2000" b="1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A Template">
  <a:themeElements>
    <a:clrScheme name="NOAA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AA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AA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20471</TotalTime>
  <Words>300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Symbol</vt:lpstr>
      <vt:lpstr>Wingdings</vt:lpstr>
      <vt:lpstr>NOAA Template</vt:lpstr>
      <vt:lpstr>1_Office Theme</vt:lpstr>
      <vt:lpstr>Equation</vt:lpstr>
      <vt:lpstr>GRUAN / GSICS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NOAA / NESDIS / STAR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GRUAN / GSICS</dc:title>
  <dc:creator>tony.reale</dc:creator>
  <cp:lastModifiedBy>Tony Reale</cp:lastModifiedBy>
  <cp:revision>65</cp:revision>
  <dcterms:created xsi:type="dcterms:W3CDTF">2017-06-20T12:10:47Z</dcterms:created>
  <dcterms:modified xsi:type="dcterms:W3CDTF">2017-10-11T19:33:18Z</dcterms:modified>
</cp:coreProperties>
</file>