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9" r:id="rId1"/>
  </p:sldMasterIdLst>
  <p:notesMasterIdLst>
    <p:notesMasterId r:id="rId29"/>
  </p:notesMasterIdLst>
  <p:handoutMasterIdLst>
    <p:handoutMasterId r:id="rId30"/>
  </p:handoutMasterIdLst>
  <p:sldIdLst>
    <p:sldId id="566" r:id="rId2"/>
    <p:sldId id="575" r:id="rId3"/>
    <p:sldId id="599" r:id="rId4"/>
    <p:sldId id="576" r:id="rId5"/>
    <p:sldId id="618" r:id="rId6"/>
    <p:sldId id="624" r:id="rId7"/>
    <p:sldId id="617" r:id="rId8"/>
    <p:sldId id="641" r:id="rId9"/>
    <p:sldId id="568" r:id="rId10"/>
    <p:sldId id="589" r:id="rId11"/>
    <p:sldId id="591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635" r:id="rId23"/>
    <p:sldId id="636" r:id="rId24"/>
    <p:sldId id="637" r:id="rId25"/>
    <p:sldId id="638" r:id="rId26"/>
    <p:sldId id="639" r:id="rId27"/>
    <p:sldId id="640" r:id="rId28"/>
  </p:sldIdLst>
  <p:sldSz cx="9906000" cy="6858000" type="A4"/>
  <p:notesSz cx="6934200" cy="9220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D24"/>
    <a:srgbClr val="00B5EF"/>
    <a:srgbClr val="4E0B55"/>
    <a:srgbClr val="A2DADE"/>
    <a:srgbClr val="C7A775"/>
    <a:srgbClr val="CDE3A0"/>
    <a:srgbClr val="EFC8D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878" y="-10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1848" y="-78"/>
      </p:cViewPr>
      <p:guideLst>
        <p:guide orient="horz" pos="2904"/>
        <p:guide pos="218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B65AE-369E-4C95-A17B-21359CEF4F8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CA6381-864B-4419-AC3F-865962E99A8A}">
      <dgm:prSet phldrT="[Text]"/>
      <dgm:spPr/>
      <dgm:t>
        <a:bodyPr/>
        <a:lstStyle/>
        <a:p>
          <a:r>
            <a:rPr lang="en-US" dirty="0"/>
            <a:t>GSICS Goals</a:t>
          </a:r>
        </a:p>
      </dgm:t>
    </dgm:pt>
    <dgm:pt modelId="{81E0F5CB-89FA-4D5D-832A-1375E9A74BB6}" type="parTrans" cxnId="{41114AEC-3B1B-47D3-9B45-F8F7A5C6A6AD}">
      <dgm:prSet/>
      <dgm:spPr/>
      <dgm:t>
        <a:bodyPr/>
        <a:lstStyle/>
        <a:p>
          <a:endParaRPr lang="en-US"/>
        </a:p>
      </dgm:t>
    </dgm:pt>
    <dgm:pt modelId="{0096DE7F-A562-4025-A691-C9E8CA98D710}" type="sibTrans" cxnId="{41114AEC-3B1B-47D3-9B45-F8F7A5C6A6AD}">
      <dgm:prSet/>
      <dgm:spPr/>
      <dgm:t>
        <a:bodyPr/>
        <a:lstStyle/>
        <a:p>
          <a:endParaRPr lang="en-US"/>
        </a:p>
      </dgm:t>
    </dgm:pt>
    <dgm:pt modelId="{FADC63CD-007A-49BF-BF62-6B9E093F0FC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User Requirements</a:t>
          </a:r>
        </a:p>
      </dgm:t>
    </dgm:pt>
    <dgm:pt modelId="{39CCCB77-59D4-476B-9884-F44241FAC689}" type="parTrans" cxnId="{D1C4DB28-CDAE-4EFD-AE72-4AC0B8EC5247}">
      <dgm:prSet/>
      <dgm:spPr/>
      <dgm:t>
        <a:bodyPr/>
        <a:lstStyle/>
        <a:p>
          <a:endParaRPr lang="en-US"/>
        </a:p>
      </dgm:t>
    </dgm:pt>
    <dgm:pt modelId="{7ABF7E26-2A6B-4CA0-A6C7-4146E2661C80}" type="sibTrans" cxnId="{D1C4DB28-CDAE-4EFD-AE72-4AC0B8EC5247}">
      <dgm:prSet/>
      <dgm:spPr/>
      <dgm:t>
        <a:bodyPr/>
        <a:lstStyle/>
        <a:p>
          <a:endParaRPr lang="en-US"/>
        </a:p>
      </dgm:t>
    </dgm:pt>
    <dgm:pt modelId="{A735A8B4-8D51-4841-A976-6472DD66CB3F}">
      <dgm:prSet phldrT="[Text]"/>
      <dgm:spPr/>
      <dgm:t>
        <a:bodyPr/>
        <a:lstStyle/>
        <a:p>
          <a:r>
            <a:rPr lang="en-US" dirty="0"/>
            <a:t>Vision of GRWG</a:t>
          </a:r>
        </a:p>
      </dgm:t>
    </dgm:pt>
    <dgm:pt modelId="{9A714D39-B48F-4213-A10E-47F59DBC0E3D}" type="parTrans" cxnId="{AC2290D6-D291-4CFA-9734-D88814AEBA30}">
      <dgm:prSet/>
      <dgm:spPr/>
      <dgm:t>
        <a:bodyPr/>
        <a:lstStyle/>
        <a:p>
          <a:endParaRPr lang="en-US"/>
        </a:p>
      </dgm:t>
    </dgm:pt>
    <dgm:pt modelId="{980AEE5C-E133-4F5E-B66B-383F2FC4708A}" type="sibTrans" cxnId="{AC2290D6-D291-4CFA-9734-D88814AEBA30}">
      <dgm:prSet/>
      <dgm:spPr/>
      <dgm:t>
        <a:bodyPr/>
        <a:lstStyle/>
        <a:p>
          <a:endParaRPr lang="en-US"/>
        </a:p>
      </dgm:t>
    </dgm:pt>
    <dgm:pt modelId="{733A12F1-C612-4649-B939-AB68669F78CF}" type="pres">
      <dgm:prSet presAssocID="{6E8B65AE-369E-4C95-A17B-21359CEF4F81}" presName="compositeShape" presStyleCnt="0">
        <dgm:presLayoutVars>
          <dgm:chMax val="7"/>
          <dgm:dir/>
          <dgm:resizeHandles val="exact"/>
        </dgm:presLayoutVars>
      </dgm:prSet>
      <dgm:spPr/>
    </dgm:pt>
    <dgm:pt modelId="{362D6C62-D11C-403F-BED7-EEF84C5484BB}" type="pres">
      <dgm:prSet presAssocID="{C3CA6381-864B-4419-AC3F-865962E99A8A}" presName="circ1" presStyleLbl="vennNode1" presStyleIdx="0" presStyleCnt="3" custLinFactNeighborX="-901"/>
      <dgm:spPr/>
      <dgm:t>
        <a:bodyPr/>
        <a:lstStyle/>
        <a:p>
          <a:endParaRPr lang="en-US"/>
        </a:p>
      </dgm:t>
    </dgm:pt>
    <dgm:pt modelId="{247B51AD-92E2-4154-A90B-3546B39AC188}" type="pres">
      <dgm:prSet presAssocID="{C3CA6381-864B-4419-AC3F-865962E99A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7D44A-DF42-4BAC-9D22-2941F17EA264}" type="pres">
      <dgm:prSet presAssocID="{FADC63CD-007A-49BF-BF62-6B9E093F0FC6}" presName="circ2" presStyleLbl="vennNode1" presStyleIdx="1" presStyleCnt="3" custScaleX="105068" custLinFactNeighborX="9910" custLinFactNeighborY="2083"/>
      <dgm:spPr/>
      <dgm:t>
        <a:bodyPr/>
        <a:lstStyle/>
        <a:p>
          <a:endParaRPr lang="en-US"/>
        </a:p>
      </dgm:t>
    </dgm:pt>
    <dgm:pt modelId="{EAB9D2FB-B981-4D50-8DAF-B73F0241AC63}" type="pres">
      <dgm:prSet presAssocID="{FADC63CD-007A-49BF-BF62-6B9E093F0F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6D69A-DFA2-4BAE-BC74-3B6182BF4205}" type="pres">
      <dgm:prSet presAssocID="{A735A8B4-8D51-4841-A976-6472DD66CB3F}" presName="circ3" presStyleLbl="vennNode1" presStyleIdx="2" presStyleCnt="3" custScaleX="109497"/>
      <dgm:spPr/>
      <dgm:t>
        <a:bodyPr/>
        <a:lstStyle/>
        <a:p>
          <a:endParaRPr lang="en-US"/>
        </a:p>
      </dgm:t>
    </dgm:pt>
    <dgm:pt modelId="{EAA5F5B6-D7E5-41FD-9B51-038464A03CBD}" type="pres">
      <dgm:prSet presAssocID="{A735A8B4-8D51-4841-A976-6472DD66CB3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85864-13B9-48BE-B6B5-481295D29DFA}" type="presOf" srcId="{C3CA6381-864B-4419-AC3F-865962E99A8A}" destId="{362D6C62-D11C-403F-BED7-EEF84C5484BB}" srcOrd="0" destOrd="0" presId="urn:microsoft.com/office/officeart/2005/8/layout/venn1"/>
    <dgm:cxn modelId="{AEE13FAC-58A8-40EC-9CE1-B08D17D72720}" type="presOf" srcId="{A735A8B4-8D51-4841-A976-6472DD66CB3F}" destId="{1226D69A-DFA2-4BAE-BC74-3B6182BF4205}" srcOrd="0" destOrd="0" presId="urn:microsoft.com/office/officeart/2005/8/layout/venn1"/>
    <dgm:cxn modelId="{6EA7254D-7B95-4C10-9BD9-94A92D134197}" type="presOf" srcId="{6E8B65AE-369E-4C95-A17B-21359CEF4F81}" destId="{733A12F1-C612-4649-B939-AB68669F78CF}" srcOrd="0" destOrd="0" presId="urn:microsoft.com/office/officeart/2005/8/layout/venn1"/>
    <dgm:cxn modelId="{FFF1BF82-41F9-400B-9566-AD6FAD419E3D}" type="presOf" srcId="{A735A8B4-8D51-4841-A976-6472DD66CB3F}" destId="{EAA5F5B6-D7E5-41FD-9B51-038464A03CBD}" srcOrd="1" destOrd="0" presId="urn:microsoft.com/office/officeart/2005/8/layout/venn1"/>
    <dgm:cxn modelId="{E053D22B-E581-43AB-8C59-5C09622B0AF1}" type="presOf" srcId="{FADC63CD-007A-49BF-BF62-6B9E093F0FC6}" destId="{EAB9D2FB-B981-4D50-8DAF-B73F0241AC63}" srcOrd="1" destOrd="0" presId="urn:microsoft.com/office/officeart/2005/8/layout/venn1"/>
    <dgm:cxn modelId="{1C0CACD6-4461-4161-B70F-93A6D9564D20}" type="presOf" srcId="{C3CA6381-864B-4419-AC3F-865962E99A8A}" destId="{247B51AD-92E2-4154-A90B-3546B39AC188}" srcOrd="1" destOrd="0" presId="urn:microsoft.com/office/officeart/2005/8/layout/venn1"/>
    <dgm:cxn modelId="{AC2290D6-D291-4CFA-9734-D88814AEBA30}" srcId="{6E8B65AE-369E-4C95-A17B-21359CEF4F81}" destId="{A735A8B4-8D51-4841-A976-6472DD66CB3F}" srcOrd="2" destOrd="0" parTransId="{9A714D39-B48F-4213-A10E-47F59DBC0E3D}" sibTransId="{980AEE5C-E133-4F5E-B66B-383F2FC4708A}"/>
    <dgm:cxn modelId="{6793E8C9-6E66-4623-8EA6-784C99CF598A}" type="presOf" srcId="{FADC63CD-007A-49BF-BF62-6B9E093F0FC6}" destId="{D5F7D44A-DF42-4BAC-9D22-2941F17EA264}" srcOrd="0" destOrd="0" presId="urn:microsoft.com/office/officeart/2005/8/layout/venn1"/>
    <dgm:cxn modelId="{D1C4DB28-CDAE-4EFD-AE72-4AC0B8EC5247}" srcId="{6E8B65AE-369E-4C95-A17B-21359CEF4F81}" destId="{FADC63CD-007A-49BF-BF62-6B9E093F0FC6}" srcOrd="1" destOrd="0" parTransId="{39CCCB77-59D4-476B-9884-F44241FAC689}" sibTransId="{7ABF7E26-2A6B-4CA0-A6C7-4146E2661C80}"/>
    <dgm:cxn modelId="{41114AEC-3B1B-47D3-9B45-F8F7A5C6A6AD}" srcId="{6E8B65AE-369E-4C95-A17B-21359CEF4F81}" destId="{C3CA6381-864B-4419-AC3F-865962E99A8A}" srcOrd="0" destOrd="0" parTransId="{81E0F5CB-89FA-4D5D-832A-1375E9A74BB6}" sibTransId="{0096DE7F-A562-4025-A691-C9E8CA98D710}"/>
    <dgm:cxn modelId="{5F6E5054-BD0A-48C7-BE10-BC8FC7E2B637}" type="presParOf" srcId="{733A12F1-C612-4649-B939-AB68669F78CF}" destId="{362D6C62-D11C-403F-BED7-EEF84C5484BB}" srcOrd="0" destOrd="0" presId="urn:microsoft.com/office/officeart/2005/8/layout/venn1"/>
    <dgm:cxn modelId="{B0450061-94A2-4648-9D94-1B7DFE43DD67}" type="presParOf" srcId="{733A12F1-C612-4649-B939-AB68669F78CF}" destId="{247B51AD-92E2-4154-A90B-3546B39AC188}" srcOrd="1" destOrd="0" presId="urn:microsoft.com/office/officeart/2005/8/layout/venn1"/>
    <dgm:cxn modelId="{F06745B1-2C50-4191-8930-AA3006AFD48C}" type="presParOf" srcId="{733A12F1-C612-4649-B939-AB68669F78CF}" destId="{D5F7D44A-DF42-4BAC-9D22-2941F17EA264}" srcOrd="2" destOrd="0" presId="urn:microsoft.com/office/officeart/2005/8/layout/venn1"/>
    <dgm:cxn modelId="{2CE89B78-92FE-4790-BE58-DF80EC86F26D}" type="presParOf" srcId="{733A12F1-C612-4649-B939-AB68669F78CF}" destId="{EAB9D2FB-B981-4D50-8DAF-B73F0241AC63}" srcOrd="3" destOrd="0" presId="urn:microsoft.com/office/officeart/2005/8/layout/venn1"/>
    <dgm:cxn modelId="{10BA7311-22D5-4AC8-9864-B2552E85532F}" type="presParOf" srcId="{733A12F1-C612-4649-B939-AB68669F78CF}" destId="{1226D69A-DFA2-4BAE-BC74-3B6182BF4205}" srcOrd="4" destOrd="0" presId="urn:microsoft.com/office/officeart/2005/8/layout/venn1"/>
    <dgm:cxn modelId="{901E215A-3294-4448-84DB-1F8F8B30B3AF}" type="presParOf" srcId="{733A12F1-C612-4649-B939-AB68669F78CF}" destId="{EAA5F5B6-D7E5-41FD-9B51-038464A03C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589B8-BBF8-4229-AE7C-C7FA9F55195B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15DFD9-B068-4915-B443-CE23623ABFC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99FF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AMSU/MSU</a:t>
          </a:r>
        </a:p>
        <a:p>
          <a:r>
            <a:rPr lang="en-US" sz="2400" dirty="0">
              <a:solidFill>
                <a:schemeClr val="bg1"/>
              </a:solidFill>
            </a:rPr>
            <a:t>FCDR</a:t>
          </a:r>
        </a:p>
      </dgm:t>
    </dgm:pt>
    <dgm:pt modelId="{E3BBD0F9-6D03-4AB5-B453-5E39B9105C6E}" type="parTrans" cxnId="{F02E6625-6B34-4FC0-B134-614414B98D06}">
      <dgm:prSet/>
      <dgm:spPr/>
      <dgm:t>
        <a:bodyPr/>
        <a:lstStyle/>
        <a:p>
          <a:endParaRPr lang="en-US"/>
        </a:p>
      </dgm:t>
    </dgm:pt>
    <dgm:pt modelId="{F3A9318F-FACD-4DAB-81D8-E8AC0566E22F}" type="sibTrans" cxnId="{F02E6625-6B34-4FC0-B134-614414B98D06}">
      <dgm:prSet/>
      <dgm:spPr/>
      <dgm:t>
        <a:bodyPr/>
        <a:lstStyle/>
        <a:p>
          <a:endParaRPr lang="en-US"/>
        </a:p>
      </dgm:t>
    </dgm:pt>
    <dgm:pt modelId="{D2AFADAF-F7C0-4ECA-BDEC-737EA9B434FA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>
              <a:solidFill>
                <a:schemeClr val="bg1"/>
              </a:solidFill>
            </a:rPr>
            <a:t>AMSR (2/E)</a:t>
          </a:r>
        </a:p>
        <a:p>
          <a:r>
            <a:rPr lang="en-US" sz="1400" b="1" dirty="0">
              <a:solidFill>
                <a:schemeClr val="bg1"/>
              </a:solidFill>
            </a:rPr>
            <a:t>JAXA</a:t>
          </a:r>
        </a:p>
      </dgm:t>
    </dgm:pt>
    <dgm:pt modelId="{5ABF979D-6B73-4910-8717-11DA367C4185}" type="parTrans" cxnId="{34FAC1DF-0BE3-446F-BB63-CCC2D8FF5A08}">
      <dgm:prSet/>
      <dgm:spPr/>
      <dgm:t>
        <a:bodyPr/>
        <a:lstStyle/>
        <a:p>
          <a:endParaRPr lang="en-US"/>
        </a:p>
      </dgm:t>
    </dgm:pt>
    <dgm:pt modelId="{D3597126-07A4-44F1-9EDC-FAD542508DB3}" type="sibTrans" cxnId="{34FAC1DF-0BE3-446F-BB63-CCC2D8FF5A08}">
      <dgm:prSet/>
      <dgm:spPr/>
      <dgm:t>
        <a:bodyPr/>
        <a:lstStyle/>
        <a:p>
          <a:endParaRPr lang="en-US"/>
        </a:p>
      </dgm:t>
    </dgm:pt>
    <dgm:pt modelId="{6EFFA637-31B0-45DE-8814-582F76C58CF5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>
              <a:solidFill>
                <a:schemeClr val="bg1"/>
              </a:solidFill>
            </a:rPr>
            <a:t>SSMI</a:t>
          </a:r>
        </a:p>
        <a:p>
          <a:r>
            <a:rPr lang="en-US" sz="1400" b="1" dirty="0">
              <a:solidFill>
                <a:schemeClr val="bg1"/>
              </a:solidFill>
            </a:rPr>
            <a:t>DOD</a:t>
          </a:r>
        </a:p>
      </dgm:t>
    </dgm:pt>
    <dgm:pt modelId="{CC4E2EE2-71FE-49C3-96DE-4097F47D23AF}" type="parTrans" cxnId="{5A97E4DD-9AB7-469B-8FA8-1E9D67C9D4AF}">
      <dgm:prSet/>
      <dgm:spPr/>
      <dgm:t>
        <a:bodyPr/>
        <a:lstStyle/>
        <a:p>
          <a:endParaRPr lang="en-US"/>
        </a:p>
      </dgm:t>
    </dgm:pt>
    <dgm:pt modelId="{42A964FA-F486-4A75-BD79-1D49190E9B16}" type="sibTrans" cxnId="{5A97E4DD-9AB7-469B-8FA8-1E9D67C9D4AF}">
      <dgm:prSet/>
      <dgm:spPr/>
      <dgm:t>
        <a:bodyPr/>
        <a:lstStyle/>
        <a:p>
          <a:endParaRPr lang="en-US"/>
        </a:p>
      </dgm:t>
    </dgm:pt>
    <dgm:pt modelId="{1E1069EB-118C-4835-A8F5-B278870AF08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>
              <a:solidFill>
                <a:schemeClr val="bg1"/>
              </a:solidFill>
            </a:rPr>
            <a:t>GMI</a:t>
          </a:r>
        </a:p>
        <a:p>
          <a:r>
            <a:rPr lang="en-US" sz="1400" b="1" dirty="0">
              <a:solidFill>
                <a:schemeClr val="bg1"/>
              </a:solidFill>
            </a:rPr>
            <a:t>NASA</a:t>
          </a:r>
        </a:p>
      </dgm:t>
    </dgm:pt>
    <dgm:pt modelId="{86060D7D-CBB9-4ED1-AACC-77105472B52C}" type="parTrans" cxnId="{0D9E95F3-53DC-4646-8A28-6D2B75E2E355}">
      <dgm:prSet/>
      <dgm:spPr/>
      <dgm:t>
        <a:bodyPr/>
        <a:lstStyle/>
        <a:p>
          <a:endParaRPr lang="en-US"/>
        </a:p>
      </dgm:t>
    </dgm:pt>
    <dgm:pt modelId="{4D5217F8-82AC-4C98-9B56-C41120C9078D}" type="sibTrans" cxnId="{0D9E95F3-53DC-4646-8A28-6D2B75E2E355}">
      <dgm:prSet/>
      <dgm:spPr/>
      <dgm:t>
        <a:bodyPr/>
        <a:lstStyle/>
        <a:p>
          <a:endParaRPr lang="en-US"/>
        </a:p>
      </dgm:t>
    </dgm:pt>
    <dgm:pt modelId="{AFD853CC-9FCC-41AF-BCC1-37F9B399D40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>
              <a:solidFill>
                <a:schemeClr val="bg1"/>
              </a:solidFill>
            </a:rPr>
            <a:t>ATMS</a:t>
          </a:r>
        </a:p>
        <a:p>
          <a:r>
            <a:rPr lang="en-US" sz="1400" b="1" dirty="0">
              <a:solidFill>
                <a:schemeClr val="bg1"/>
              </a:solidFill>
            </a:rPr>
            <a:t>NASA</a:t>
          </a:r>
        </a:p>
      </dgm:t>
    </dgm:pt>
    <dgm:pt modelId="{B97AD597-DF46-4462-9118-5185C08A116B}" type="parTrans" cxnId="{2A88F865-F8C4-432E-A923-4FFC2810A8E1}">
      <dgm:prSet/>
      <dgm:spPr/>
      <dgm:t>
        <a:bodyPr/>
        <a:lstStyle/>
        <a:p>
          <a:endParaRPr lang="en-US"/>
        </a:p>
      </dgm:t>
    </dgm:pt>
    <dgm:pt modelId="{DDA95F40-F799-4341-8478-CB5185DFC199}" type="sibTrans" cxnId="{2A88F865-F8C4-432E-A923-4FFC2810A8E1}">
      <dgm:prSet/>
      <dgm:spPr/>
      <dgm:t>
        <a:bodyPr/>
        <a:lstStyle/>
        <a:p>
          <a:endParaRPr lang="en-US"/>
        </a:p>
      </dgm:t>
    </dgm:pt>
    <dgm:pt modelId="{61A786C1-BA18-432C-829E-EF1F9959427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>
              <a:solidFill>
                <a:schemeClr val="bg1"/>
              </a:solidFill>
            </a:rPr>
            <a:t>MTVZA</a:t>
          </a:r>
        </a:p>
        <a:p>
          <a:r>
            <a:rPr lang="en-US" sz="1200" b="1" dirty="0">
              <a:solidFill>
                <a:schemeClr val="bg1"/>
              </a:solidFill>
            </a:rPr>
            <a:t>ROSCOSMOS/Ukraine</a:t>
          </a:r>
        </a:p>
      </dgm:t>
    </dgm:pt>
    <dgm:pt modelId="{307342AE-7B39-4D3A-B9E2-50AE4A678775}" type="parTrans" cxnId="{9AEC1EFB-21C2-4D73-86E5-03574B3AEBEE}">
      <dgm:prSet/>
      <dgm:spPr/>
      <dgm:t>
        <a:bodyPr/>
        <a:lstStyle/>
        <a:p>
          <a:endParaRPr lang="en-US"/>
        </a:p>
      </dgm:t>
    </dgm:pt>
    <dgm:pt modelId="{E78E0B7B-0E6E-4096-942C-7D45E648A25C}" type="sibTrans" cxnId="{9AEC1EFB-21C2-4D73-86E5-03574B3AEBEE}">
      <dgm:prSet/>
      <dgm:spPr/>
      <dgm:t>
        <a:bodyPr/>
        <a:lstStyle/>
        <a:p>
          <a:endParaRPr lang="en-US"/>
        </a:p>
      </dgm:t>
    </dgm:pt>
    <dgm:pt modelId="{1FB3147B-B379-48FC-A0A3-7FBD4E8D085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>
              <a:solidFill>
                <a:schemeClr val="bg1"/>
              </a:solidFill>
            </a:rPr>
            <a:t>MWTS-2</a:t>
          </a:r>
        </a:p>
        <a:p>
          <a:r>
            <a:rPr lang="en-US" sz="1400" b="1" dirty="0">
              <a:solidFill>
                <a:schemeClr val="bg1"/>
              </a:solidFill>
            </a:rPr>
            <a:t>China</a:t>
          </a:r>
        </a:p>
      </dgm:t>
    </dgm:pt>
    <dgm:pt modelId="{C6A44F03-DD91-4F80-A433-4384D19B6C21}" type="parTrans" cxnId="{5736E1E4-0ED7-4310-AF19-C041A8AC83DE}">
      <dgm:prSet/>
      <dgm:spPr/>
      <dgm:t>
        <a:bodyPr/>
        <a:lstStyle/>
        <a:p>
          <a:endParaRPr lang="en-US"/>
        </a:p>
      </dgm:t>
    </dgm:pt>
    <dgm:pt modelId="{8F810A9E-6AA3-48B8-B46F-891A5DDCC5B8}" type="sibTrans" cxnId="{5736E1E4-0ED7-4310-AF19-C041A8AC83DE}">
      <dgm:prSet/>
      <dgm:spPr/>
      <dgm:t>
        <a:bodyPr/>
        <a:lstStyle/>
        <a:p>
          <a:endParaRPr lang="en-US"/>
        </a:p>
      </dgm:t>
    </dgm:pt>
    <dgm:pt modelId="{3B307D59-BF8F-4841-965D-9A1974B63251}" type="pres">
      <dgm:prSet presAssocID="{52E589B8-BBF8-4229-AE7C-C7FA9F55195B}" presName="composite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6F1089-6BE6-4A6E-8F2D-D1BF49F1CE8F}" type="pres">
      <dgm:prSet presAssocID="{52E589B8-BBF8-4229-AE7C-C7FA9F55195B}" presName="radial" presStyleCnt="0">
        <dgm:presLayoutVars>
          <dgm:animLvl val="ctr"/>
        </dgm:presLayoutVars>
      </dgm:prSet>
      <dgm:spPr/>
    </dgm:pt>
    <dgm:pt modelId="{3CF781E5-1A2A-4EEF-9ACE-5E975BA52227}" type="pres">
      <dgm:prSet presAssocID="{3E15DFD9-B068-4915-B443-CE23623ABFC4}" presName="centerShape" presStyleLbl="vennNode1" presStyleIdx="0" presStyleCnt="7" custScaleX="102831"/>
      <dgm:spPr/>
      <dgm:t>
        <a:bodyPr/>
        <a:lstStyle/>
        <a:p>
          <a:endParaRPr lang="en-US"/>
        </a:p>
      </dgm:t>
    </dgm:pt>
    <dgm:pt modelId="{61759942-12B4-4C69-83EE-31EED3BC2987}" type="pres">
      <dgm:prSet presAssocID="{D2AFADAF-F7C0-4ECA-BDEC-737EA9B434FA}" presName="node" presStyleLbl="vennNode1" presStyleIdx="1" presStyleCnt="7" custScaleX="119896" custScaleY="109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BD829-6B7E-4D94-98B9-B868D6A6247E}" type="pres">
      <dgm:prSet presAssocID="{1FB3147B-B379-48FC-A0A3-7FBD4E8D0851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24C20-5E8A-46FA-AC62-FC4B7F6AC70F}" type="pres">
      <dgm:prSet presAssocID="{6EFFA637-31B0-45DE-8814-582F76C58CF5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6D8EF-5B7A-4E2E-9C02-6FE12872E585}" type="pres">
      <dgm:prSet presAssocID="{61A786C1-BA18-432C-829E-EF1F99594271}" presName="node" presStyleLbl="vennNode1" presStyleIdx="4" presStyleCnt="7" custScaleX="133902" custScaleY="116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AFBD2-0E98-4EA5-A4F7-7E4F240EE532}" type="pres">
      <dgm:prSet presAssocID="{1E1069EB-118C-4835-A8F5-B278870AF08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3E546-586B-4820-A7E9-E34CBAB3DE13}" type="pres">
      <dgm:prSet presAssocID="{AFD853CC-9FCC-41AF-BCC1-37F9B399D40B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E95F3-53DC-4646-8A28-6D2B75E2E355}" srcId="{3E15DFD9-B068-4915-B443-CE23623ABFC4}" destId="{1E1069EB-118C-4835-A8F5-B278870AF082}" srcOrd="4" destOrd="0" parTransId="{86060D7D-CBB9-4ED1-AACC-77105472B52C}" sibTransId="{4D5217F8-82AC-4C98-9B56-C41120C9078D}"/>
    <dgm:cxn modelId="{6E6FB9A2-CB1A-4DF0-B384-BA585CFCC16B}" type="presOf" srcId="{52E589B8-BBF8-4229-AE7C-C7FA9F55195B}" destId="{3B307D59-BF8F-4841-965D-9A1974B63251}" srcOrd="0" destOrd="0" presId="urn:microsoft.com/office/officeart/2005/8/layout/radial3"/>
    <dgm:cxn modelId="{1DDB7175-C301-4446-86F1-71FEE3768F17}" type="presOf" srcId="{D2AFADAF-F7C0-4ECA-BDEC-737EA9B434FA}" destId="{61759942-12B4-4C69-83EE-31EED3BC2987}" srcOrd="0" destOrd="0" presId="urn:microsoft.com/office/officeart/2005/8/layout/radial3"/>
    <dgm:cxn modelId="{D5809054-BF73-4F8A-93BC-13D6BA0FCDA1}" type="presOf" srcId="{1FB3147B-B379-48FC-A0A3-7FBD4E8D0851}" destId="{A1CBD829-6B7E-4D94-98B9-B868D6A6247E}" srcOrd="0" destOrd="0" presId="urn:microsoft.com/office/officeart/2005/8/layout/radial3"/>
    <dgm:cxn modelId="{2A88F865-F8C4-432E-A923-4FFC2810A8E1}" srcId="{3E15DFD9-B068-4915-B443-CE23623ABFC4}" destId="{AFD853CC-9FCC-41AF-BCC1-37F9B399D40B}" srcOrd="5" destOrd="0" parTransId="{B97AD597-DF46-4462-9118-5185C08A116B}" sibTransId="{DDA95F40-F799-4341-8478-CB5185DFC199}"/>
    <dgm:cxn modelId="{5736E1E4-0ED7-4310-AF19-C041A8AC83DE}" srcId="{3E15DFD9-B068-4915-B443-CE23623ABFC4}" destId="{1FB3147B-B379-48FC-A0A3-7FBD4E8D0851}" srcOrd="1" destOrd="0" parTransId="{C6A44F03-DD91-4F80-A433-4384D19B6C21}" sibTransId="{8F810A9E-6AA3-48B8-B46F-891A5DDCC5B8}"/>
    <dgm:cxn modelId="{9AEC1EFB-21C2-4D73-86E5-03574B3AEBEE}" srcId="{3E15DFD9-B068-4915-B443-CE23623ABFC4}" destId="{61A786C1-BA18-432C-829E-EF1F99594271}" srcOrd="3" destOrd="0" parTransId="{307342AE-7B39-4D3A-B9E2-50AE4A678775}" sibTransId="{E78E0B7B-0E6E-4096-942C-7D45E648A25C}"/>
    <dgm:cxn modelId="{F824EE1A-2E29-4697-8BC0-5CD362A2C0DC}" type="presOf" srcId="{61A786C1-BA18-432C-829E-EF1F99594271}" destId="{6D16D8EF-5B7A-4E2E-9C02-6FE12872E585}" srcOrd="0" destOrd="0" presId="urn:microsoft.com/office/officeart/2005/8/layout/radial3"/>
    <dgm:cxn modelId="{F02E6625-6B34-4FC0-B134-614414B98D06}" srcId="{52E589B8-BBF8-4229-AE7C-C7FA9F55195B}" destId="{3E15DFD9-B068-4915-B443-CE23623ABFC4}" srcOrd="0" destOrd="0" parTransId="{E3BBD0F9-6D03-4AB5-B453-5E39B9105C6E}" sibTransId="{F3A9318F-FACD-4DAB-81D8-E8AC0566E22F}"/>
    <dgm:cxn modelId="{34FAC1DF-0BE3-446F-BB63-CCC2D8FF5A08}" srcId="{3E15DFD9-B068-4915-B443-CE23623ABFC4}" destId="{D2AFADAF-F7C0-4ECA-BDEC-737EA9B434FA}" srcOrd="0" destOrd="0" parTransId="{5ABF979D-6B73-4910-8717-11DA367C4185}" sibTransId="{D3597126-07A4-44F1-9EDC-FAD542508DB3}"/>
    <dgm:cxn modelId="{C8740C21-12C2-4AF0-9048-940DDCBD0532}" type="presOf" srcId="{6EFFA637-31B0-45DE-8814-582F76C58CF5}" destId="{B4424C20-5E8A-46FA-AC62-FC4B7F6AC70F}" srcOrd="0" destOrd="0" presId="urn:microsoft.com/office/officeart/2005/8/layout/radial3"/>
    <dgm:cxn modelId="{5A97E4DD-9AB7-469B-8FA8-1E9D67C9D4AF}" srcId="{3E15DFD9-B068-4915-B443-CE23623ABFC4}" destId="{6EFFA637-31B0-45DE-8814-582F76C58CF5}" srcOrd="2" destOrd="0" parTransId="{CC4E2EE2-71FE-49C3-96DE-4097F47D23AF}" sibTransId="{42A964FA-F486-4A75-BD79-1D49190E9B16}"/>
    <dgm:cxn modelId="{293B1E68-0428-4C42-91B7-D28B9598C8BC}" type="presOf" srcId="{AFD853CC-9FCC-41AF-BCC1-37F9B399D40B}" destId="{1123E546-586B-4820-A7E9-E34CBAB3DE13}" srcOrd="0" destOrd="0" presId="urn:microsoft.com/office/officeart/2005/8/layout/radial3"/>
    <dgm:cxn modelId="{B9684903-ED0C-4846-A823-C0207EE3BCFF}" type="presOf" srcId="{3E15DFD9-B068-4915-B443-CE23623ABFC4}" destId="{3CF781E5-1A2A-4EEF-9ACE-5E975BA52227}" srcOrd="0" destOrd="0" presId="urn:microsoft.com/office/officeart/2005/8/layout/radial3"/>
    <dgm:cxn modelId="{AC7E91D5-9241-4A81-AA4D-E17933C050B7}" type="presOf" srcId="{1E1069EB-118C-4835-A8F5-B278870AF082}" destId="{741AFBD2-0E98-4EA5-A4F7-7E4F240EE532}" srcOrd="0" destOrd="0" presId="urn:microsoft.com/office/officeart/2005/8/layout/radial3"/>
    <dgm:cxn modelId="{76E0E034-0D4B-4A0B-8338-8AFE48096219}" type="presParOf" srcId="{3B307D59-BF8F-4841-965D-9A1974B63251}" destId="{1A6F1089-6BE6-4A6E-8F2D-D1BF49F1CE8F}" srcOrd="0" destOrd="0" presId="urn:microsoft.com/office/officeart/2005/8/layout/radial3"/>
    <dgm:cxn modelId="{942C79CC-373F-46F3-8C9D-218F0CC2E586}" type="presParOf" srcId="{1A6F1089-6BE6-4A6E-8F2D-D1BF49F1CE8F}" destId="{3CF781E5-1A2A-4EEF-9ACE-5E975BA52227}" srcOrd="0" destOrd="0" presId="urn:microsoft.com/office/officeart/2005/8/layout/radial3"/>
    <dgm:cxn modelId="{879B1017-FEE0-4277-B544-97C4B4949538}" type="presParOf" srcId="{1A6F1089-6BE6-4A6E-8F2D-D1BF49F1CE8F}" destId="{61759942-12B4-4C69-83EE-31EED3BC2987}" srcOrd="1" destOrd="0" presId="urn:microsoft.com/office/officeart/2005/8/layout/radial3"/>
    <dgm:cxn modelId="{522587FE-5E52-421E-9EF0-8D86FAFB1E0C}" type="presParOf" srcId="{1A6F1089-6BE6-4A6E-8F2D-D1BF49F1CE8F}" destId="{A1CBD829-6B7E-4D94-98B9-B868D6A6247E}" srcOrd="2" destOrd="0" presId="urn:microsoft.com/office/officeart/2005/8/layout/radial3"/>
    <dgm:cxn modelId="{580A40F9-CA57-40AF-8E17-1C37D7F1CA32}" type="presParOf" srcId="{1A6F1089-6BE6-4A6E-8F2D-D1BF49F1CE8F}" destId="{B4424C20-5E8A-46FA-AC62-FC4B7F6AC70F}" srcOrd="3" destOrd="0" presId="urn:microsoft.com/office/officeart/2005/8/layout/radial3"/>
    <dgm:cxn modelId="{22826E4B-DAA8-411E-BD4E-043F51244258}" type="presParOf" srcId="{1A6F1089-6BE6-4A6E-8F2D-D1BF49F1CE8F}" destId="{6D16D8EF-5B7A-4E2E-9C02-6FE12872E585}" srcOrd="4" destOrd="0" presId="urn:microsoft.com/office/officeart/2005/8/layout/radial3"/>
    <dgm:cxn modelId="{D0549AE7-E851-45B1-9FCD-A47E0C99BC16}" type="presParOf" srcId="{1A6F1089-6BE6-4A6E-8F2D-D1BF49F1CE8F}" destId="{741AFBD2-0E98-4EA5-A4F7-7E4F240EE532}" srcOrd="5" destOrd="0" presId="urn:microsoft.com/office/officeart/2005/8/layout/radial3"/>
    <dgm:cxn modelId="{4069BE07-F1F8-40E7-9327-678DF244845A}" type="presParOf" srcId="{1A6F1089-6BE6-4A6E-8F2D-D1BF49F1CE8F}" destId="{1123E546-586B-4820-A7E9-E34CBAB3DE1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D6C62-D11C-403F-BED7-EEF84C5484BB}">
      <dsp:nvSpPr>
        <dsp:cNvPr id="0" name=""/>
        <dsp:cNvSpPr/>
      </dsp:nvSpPr>
      <dsp:spPr>
        <a:xfrm>
          <a:off x="1950212" y="36457"/>
          <a:ext cx="1749972" cy="17499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GSICS Goals</a:t>
          </a:r>
        </a:p>
      </dsp:txBody>
      <dsp:txXfrm>
        <a:off x="2183542" y="342702"/>
        <a:ext cx="1283313" cy="787487"/>
      </dsp:txXfrm>
    </dsp:sp>
    <dsp:sp modelId="{D5F7D44A-DF42-4BAC-9D22-2941F17EA264}">
      <dsp:nvSpPr>
        <dsp:cNvPr id="0" name=""/>
        <dsp:cNvSpPr/>
      </dsp:nvSpPr>
      <dsp:spPr>
        <a:xfrm>
          <a:off x="2726506" y="1166642"/>
          <a:ext cx="1838661" cy="174997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User Requirements</a:t>
          </a:r>
        </a:p>
      </dsp:txBody>
      <dsp:txXfrm>
        <a:off x="3288830" y="1618718"/>
        <a:ext cx="1103196" cy="962484"/>
      </dsp:txXfrm>
    </dsp:sp>
    <dsp:sp modelId="{1226D69A-DFA2-4BAE-BC74-3B6182BF4205}">
      <dsp:nvSpPr>
        <dsp:cNvPr id="0" name=""/>
        <dsp:cNvSpPr/>
      </dsp:nvSpPr>
      <dsp:spPr>
        <a:xfrm>
          <a:off x="1251433" y="1130190"/>
          <a:ext cx="1916167" cy="17499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Vision of GRWG</a:t>
          </a:r>
        </a:p>
      </dsp:txBody>
      <dsp:txXfrm>
        <a:off x="1431872" y="1582266"/>
        <a:ext cx="1149700" cy="962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781E5-1A2A-4EEF-9ACE-5E975BA52227}">
      <dsp:nvSpPr>
        <dsp:cNvPr id="0" name=""/>
        <dsp:cNvSpPr/>
      </dsp:nvSpPr>
      <dsp:spPr>
        <a:xfrm>
          <a:off x="1445182" y="1186321"/>
          <a:ext cx="3105987" cy="3020477"/>
        </a:xfrm>
        <a:prstGeom prst="ellipse">
          <a:avLst/>
        </a:prstGeom>
        <a:solidFill>
          <a:srgbClr val="0099FF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AMSU/MSU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FCDR</a:t>
          </a:r>
        </a:p>
      </dsp:txBody>
      <dsp:txXfrm>
        <a:off x="1900043" y="1628660"/>
        <a:ext cx="2196265" cy="2135799"/>
      </dsp:txXfrm>
    </dsp:sp>
    <dsp:sp modelId="{61759942-12B4-4C69-83EE-31EED3BC2987}">
      <dsp:nvSpPr>
        <dsp:cNvPr id="0" name=""/>
        <dsp:cNvSpPr/>
      </dsp:nvSpPr>
      <dsp:spPr>
        <a:xfrm>
          <a:off x="2092818" y="-96165"/>
          <a:ext cx="1810715" cy="165140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solidFill>
                <a:schemeClr val="bg1"/>
              </a:solidFill>
            </a:rPr>
            <a:t>AMSR (2/E)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JAXA</a:t>
          </a:r>
        </a:p>
      </dsp:txBody>
      <dsp:txXfrm>
        <a:off x="2357991" y="145677"/>
        <a:ext cx="1280369" cy="1167716"/>
      </dsp:txXfrm>
    </dsp:sp>
    <dsp:sp modelId="{A1CBD829-6B7E-4D94-98B9-B868D6A6247E}">
      <dsp:nvSpPr>
        <dsp:cNvPr id="0" name=""/>
        <dsp:cNvSpPr/>
      </dsp:nvSpPr>
      <dsp:spPr>
        <a:xfrm>
          <a:off x="539563" y="957928"/>
          <a:ext cx="1510238" cy="151023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solidFill>
                <a:schemeClr val="bg1"/>
              </a:solidFill>
            </a:rPr>
            <a:t>MWTS-2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China</a:t>
          </a:r>
        </a:p>
      </dsp:txBody>
      <dsp:txXfrm>
        <a:off x="760732" y="1179097"/>
        <a:ext cx="1067900" cy="1067900"/>
      </dsp:txXfrm>
    </dsp:sp>
    <dsp:sp modelId="{B4424C20-5E8A-46FA-AC62-FC4B7F6AC70F}">
      <dsp:nvSpPr>
        <dsp:cNvPr id="0" name=""/>
        <dsp:cNvSpPr/>
      </dsp:nvSpPr>
      <dsp:spPr>
        <a:xfrm>
          <a:off x="539563" y="2924953"/>
          <a:ext cx="1510238" cy="151023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solidFill>
                <a:schemeClr val="bg1"/>
              </a:solidFill>
            </a:rPr>
            <a:t>SSMI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DOD</a:t>
          </a:r>
        </a:p>
      </dsp:txBody>
      <dsp:txXfrm>
        <a:off x="760732" y="3146122"/>
        <a:ext cx="1067900" cy="1067900"/>
      </dsp:txXfrm>
    </dsp:sp>
    <dsp:sp modelId="{6D16D8EF-5B7A-4E2E-9C02-6FE12872E585}">
      <dsp:nvSpPr>
        <dsp:cNvPr id="0" name=""/>
        <dsp:cNvSpPr/>
      </dsp:nvSpPr>
      <dsp:spPr>
        <a:xfrm>
          <a:off x="1987056" y="3785639"/>
          <a:ext cx="2022239" cy="175589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solidFill>
                <a:schemeClr val="bg1"/>
              </a:solidFill>
            </a:rPr>
            <a:t>MTVZA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ROSCOSMOS/Ukraine</a:t>
          </a:r>
        </a:p>
      </dsp:txBody>
      <dsp:txXfrm>
        <a:off x="2283206" y="4042784"/>
        <a:ext cx="1429939" cy="1241604"/>
      </dsp:txXfrm>
    </dsp:sp>
    <dsp:sp modelId="{741AFBD2-0E98-4EA5-A4F7-7E4F240EE532}">
      <dsp:nvSpPr>
        <dsp:cNvPr id="0" name=""/>
        <dsp:cNvSpPr/>
      </dsp:nvSpPr>
      <dsp:spPr>
        <a:xfrm>
          <a:off x="3946551" y="2924953"/>
          <a:ext cx="1510238" cy="151023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solidFill>
                <a:schemeClr val="bg1"/>
              </a:solidFill>
            </a:rPr>
            <a:t>GMI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NASA</a:t>
          </a:r>
        </a:p>
      </dsp:txBody>
      <dsp:txXfrm>
        <a:off x="4167720" y="3146122"/>
        <a:ext cx="1067900" cy="1067900"/>
      </dsp:txXfrm>
    </dsp:sp>
    <dsp:sp modelId="{1123E546-586B-4820-A7E9-E34CBAB3DE13}">
      <dsp:nvSpPr>
        <dsp:cNvPr id="0" name=""/>
        <dsp:cNvSpPr/>
      </dsp:nvSpPr>
      <dsp:spPr>
        <a:xfrm>
          <a:off x="3946551" y="957928"/>
          <a:ext cx="1510238" cy="151023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solidFill>
                <a:schemeClr val="bg1"/>
              </a:solidFill>
            </a:rPr>
            <a:t>ATMS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NASA</a:t>
          </a:r>
        </a:p>
      </dsp:txBody>
      <dsp:txXfrm>
        <a:off x="4167720" y="1179097"/>
        <a:ext cx="1067900" cy="1067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69779" y="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28147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782292" y="9028147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fld id="{A46A3650-0455-48BB-8962-998CF83A74C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9462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t" anchorCtr="0" compatLnSpc="1">
            <a:prstTxWarp prst="textNoShape">
              <a:avLst/>
            </a:prstTxWarp>
          </a:bodyPr>
          <a:lstStyle>
            <a:lvl1pPr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461" y="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t" anchorCtr="0" compatLnSpc="1">
            <a:prstTxWarp prst="textNoShape">
              <a:avLst/>
            </a:prstTxWarp>
          </a:bodyPr>
          <a:lstStyle>
            <a:lvl1pPr algn="r"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690563"/>
            <a:ext cx="4991100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480" y="4378119"/>
            <a:ext cx="5087240" cy="41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19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b" anchorCtr="0" compatLnSpc="1">
            <a:prstTxWarp prst="textNoShape">
              <a:avLst/>
            </a:prstTxWarp>
          </a:bodyPr>
          <a:lstStyle>
            <a:lvl1pPr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461" y="875919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b" anchorCtr="0" compatLnSpc="1">
            <a:prstTxWarp prst="textNoShape">
              <a:avLst/>
            </a:prstTxWarp>
          </a:bodyPr>
          <a:lstStyle>
            <a:lvl1pPr algn="r"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AEB767E-8553-45A7-B046-685CD6D9FE53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7857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>
                <a:solidFill>
                  <a:prstClr val="white"/>
                </a:solidFill>
              </a:rPr>
              <a:pPr/>
              <a:t>12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688975"/>
            <a:ext cx="4994275" cy="3457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>
                <a:solidFill>
                  <a:prstClr val="white"/>
                </a:solidFill>
              </a:rPr>
              <a:pPr>
                <a:defRPr/>
              </a:pPr>
              <a:t>08 October 2017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1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2558" y="8615184"/>
            <a:ext cx="2939732" cy="4517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6" tIns="44898" rIns="89796" bIns="44898"/>
          <a:lstStyle/>
          <a:p>
            <a:fld id="{13E63C9A-35FE-4531-932A-96B391030020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6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>
                <a:solidFill>
                  <a:prstClr val="white"/>
                </a:solidFill>
              </a:rPr>
              <a:pPr>
                <a:defRPr/>
              </a:pPr>
              <a:t>08 October 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5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In looking over old presentations on GSICS products, </a:t>
            </a:r>
            <a:r>
              <a:rPr lang="en-US" b="0" dirty="0" err="1"/>
              <a:t>Manik</a:t>
            </a:r>
            <a:r>
              <a:rPr lang="en-US" b="0" dirty="0"/>
              <a:t> provided me with a couple on the GSICS Information Services and Products Roster (GISPR). I'm attaching one to show that we are just following a natural evolution. I do want to make it clear that I am not proposing that most of these all go through the GPPA or other reviews or become named, blessed, hosted GSICS products.</a:t>
            </a:r>
          </a:p>
          <a:p>
            <a:r>
              <a:rPr lang="en-US" dirty="0"/>
              <a:t>http://www.star.nesdis.noaa.gov/smcd/GCC/documents/GRWG/200901/DAY1_1445_Iacovazzi_GCC_GISPR.pdf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>
                <a:solidFill>
                  <a:prstClr val="white"/>
                </a:solidFill>
              </a:rPr>
              <a:pPr>
                <a:defRPr/>
              </a:pPr>
              <a:t>08 October 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2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65100" y="1219200"/>
            <a:ext cx="9575800" cy="0"/>
          </a:xfrm>
          <a:prstGeom prst="line">
            <a:avLst/>
          </a:prstGeom>
          <a:noFill/>
          <a:ln w="57150" cmpd="thinThick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pic>
        <p:nvPicPr>
          <p:cNvPr id="5" name="Picture 14" descr="GSICS3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55FA1-29B3-4EEC-8FBE-BCFC5AB33205}" type="datetime1">
              <a:rPr lang="en-US" altLang="en-US" smtClean="0"/>
              <a:t>10/8/2017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35CE4-D2A8-4161-91C9-CC23A6584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5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65100" y="1219200"/>
            <a:ext cx="9575800" cy="0"/>
          </a:xfrm>
          <a:prstGeom prst="line">
            <a:avLst/>
          </a:prstGeom>
          <a:noFill/>
          <a:ln w="57150" cmpd="thinThick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pic>
        <p:nvPicPr>
          <p:cNvPr id="5" name="Picture 14" descr="GSICS3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7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8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9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0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1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AF5648-ADCE-4802-B5A0-1FD073F81812}" type="datetime1">
              <a:rPr lang="en-US" altLang="en-US" smtClean="0"/>
              <a:t>10/8/2017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D8E1-D1FE-4068-BEE1-928EBDA11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3B40A41-0A44-43BB-B89C-0C7DEB6D4AAE}" type="datetime1">
              <a:rPr lang="en-US" altLang="en-US" smtClean="0"/>
              <a:t>10/8/2017</a:t>
            </a:fld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4064BE7-0F06-4412-AB66-FF22208426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umetsat.webex.com/eumetsat/globalcallin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GppaWorkflo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mo-sat.info/oscar/instruments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223755"/>
            <a:ext cx="8420100" cy="1470025"/>
          </a:xfrm>
        </p:spPr>
        <p:txBody>
          <a:bodyPr/>
          <a:lstStyle/>
          <a:p>
            <a:r>
              <a:rPr lang="en-US" dirty="0" smtClean="0"/>
              <a:t>GSICS MW </a:t>
            </a:r>
            <a:r>
              <a:rPr lang="en-US" dirty="0" err="1" smtClean="0"/>
              <a:t>SubGroup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12 October 2017 – 1100 UTC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5CE4-D2A8-4161-91C9-CC23A6584C4A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5435" y="2573905"/>
            <a:ext cx="91930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GSICS Microwave Sub-Group web meeting</a:t>
            </a:r>
          </a:p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 Thursday, 12. October 2017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13:00 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|  Europe Summer Time (Berlin, GMT+02:00)  |  1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hr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30 mins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Meeting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number (access code): 956 685 636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Host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key: 337684</a:t>
            </a:r>
            <a:endParaRPr lang="en-US" sz="16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Meeting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password: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</a:rPr>
              <a:t>gsics</a:t>
            </a:r>
            <a:endParaRPr lang="en-US" sz="1600" dirty="0" smtClean="0">
              <a:solidFill>
                <a:srgbClr val="000000"/>
              </a:solidFill>
              <a:latin typeface="Arial"/>
            </a:endParaRPr>
          </a:p>
          <a:p>
            <a:endParaRPr lang="en-US" sz="1600" dirty="0">
              <a:solidFill>
                <a:srgbClr val="000000"/>
              </a:solidFill>
              <a:latin typeface="Arial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/>
                <a:hlinkClick r:id="" action="ppaction://hlinkshowjump?jump=firstslide"/>
              </a:rPr>
              <a:t>https://eumetsat.webex.com/eumetsat/j.php?MTID=mfa30afe9937324be29f436d4ce59e8bb</a:t>
            </a:r>
            <a:endParaRPr lang="en-US" sz="1600" dirty="0" smtClean="0">
              <a:solidFill>
                <a:srgbClr val="000000"/>
              </a:solidFill>
              <a:latin typeface="Arial"/>
            </a:endParaRPr>
          </a:p>
          <a:p>
            <a:endParaRPr lang="en-US" sz="1600" dirty="0">
              <a:solidFill>
                <a:srgbClr val="000000"/>
              </a:solidFill>
              <a:latin typeface="Arial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Join by phone</a:t>
            </a:r>
          </a:p>
          <a:p>
            <a:r>
              <a:rPr lang="en-US" sz="1600" b="0" dirty="0" smtClean="0">
                <a:solidFill>
                  <a:srgbClr val="000000"/>
                </a:solidFill>
                <a:latin typeface="Arial"/>
              </a:rPr>
              <a:t>Global call-in numbers: </a:t>
            </a:r>
            <a:r>
              <a:rPr lang="en-US" sz="1600" b="0" dirty="0" smtClean="0">
                <a:solidFill>
                  <a:srgbClr val="0065CD"/>
                </a:solidFill>
                <a:latin typeface="Arial"/>
                <a:hlinkClick r:id="rId2"/>
              </a:rPr>
              <a:t>https://eumetsat.webex.com/eumetsat/globalcallin.php</a:t>
            </a:r>
            <a:endParaRPr lang="en-US" sz="1600" b="0" dirty="0" smtClean="0">
              <a:solidFill>
                <a:srgbClr val="0065CD"/>
              </a:solidFill>
              <a:latin typeface="Arial"/>
            </a:endParaRPr>
          </a:p>
          <a:p>
            <a:endParaRPr lang="en-US" sz="1600" b="0" dirty="0">
              <a:solidFill>
                <a:srgbClr val="0065CD"/>
              </a:solidFill>
              <a:latin typeface="Arial"/>
            </a:endParaRPr>
          </a:p>
          <a:p>
            <a:endParaRPr lang="en-US" sz="1600" b="0" dirty="0" smtClean="0">
              <a:solidFill>
                <a:srgbClr val="000000"/>
              </a:solidFill>
              <a:latin typeface="Arial"/>
            </a:endParaRPr>
          </a:p>
          <a:p>
            <a:endParaRPr lang="en-US" sz="1600" b="0" dirty="0">
              <a:solidFill>
                <a:srgbClr val="000000"/>
              </a:solidFill>
              <a:latin typeface="Arial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065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662915" y="4474"/>
            <a:ext cx="6105618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  <a:t>Scope of Microwave </a:t>
            </a:r>
            <a:b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  <a:t>Sub-Group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82471" y="1223757"/>
            <a:ext cx="9586065" cy="5206717"/>
          </a:xfrm>
        </p:spPr>
        <p:txBody>
          <a:bodyPr/>
          <a:lstStyle/>
          <a:p>
            <a:r>
              <a:rPr lang="en-GB" altLang="en-US" sz="1800" dirty="0" smtClean="0">
                <a:latin typeface="Arial" charset="0"/>
              </a:rPr>
              <a:t>Understanding the users’ requirements for inter-calibration products for microwave instruments 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Imagers + sounders – passive only (initially, but eventually consider active if there is a need…)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Retrospective calibration (CDR’s and their components like geolocation, scan biases, inter-satellite)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Forward looking calibration (near-real time uses)</a:t>
            </a:r>
          </a:p>
          <a:p>
            <a:r>
              <a:rPr lang="en-GB" altLang="en-US" sz="1800" dirty="0" smtClean="0">
                <a:latin typeface="Arial" charset="0"/>
              </a:rPr>
              <a:t>Identifying existing products that could meet those requirements, but first….</a:t>
            </a:r>
          </a:p>
          <a:p>
            <a:pPr lvl="1"/>
            <a:r>
              <a:rPr lang="en-GB" altLang="en-US" sz="1400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eed to define criteria…Reference standards (sensor(s), models, calibration methodologies….)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And then a process that adheres to GSICS principles</a:t>
            </a:r>
          </a:p>
          <a:p>
            <a:r>
              <a:rPr lang="en-GB" altLang="en-US" sz="1800" dirty="0" smtClean="0">
                <a:latin typeface="Arial" charset="0"/>
              </a:rPr>
              <a:t>We should also focus on tools/algorithms like SNO, Double Difference, RTM, etc.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Might be something more feasible in near term?</a:t>
            </a:r>
          </a:p>
          <a:p>
            <a:r>
              <a:rPr lang="en-GB" altLang="en-US" sz="1800" dirty="0" smtClean="0">
                <a:latin typeface="Arial" charset="0"/>
              </a:rPr>
              <a:t>Define data standards (jointly with GDWG)</a:t>
            </a:r>
          </a:p>
          <a:p>
            <a:r>
              <a:rPr lang="en-GB" altLang="en-US" sz="1800" dirty="0" smtClean="0">
                <a:latin typeface="Arial" charset="0"/>
              </a:rPr>
              <a:t>Encourage the creators of those products to submit them to the GSICS Procedure for Product Acceptance (</a:t>
            </a:r>
            <a:r>
              <a:rPr lang="en-GB" altLang="en-US" sz="1800" dirty="0" smtClean="0">
                <a:latin typeface="Arial" charset="0"/>
                <a:hlinkClick r:id="rId2"/>
              </a:rPr>
              <a:t>GPPA</a:t>
            </a:r>
            <a:r>
              <a:rPr lang="en-GB" altLang="en-US" sz="1800" dirty="0" smtClean="0">
                <a:latin typeface="Arial" charset="0"/>
              </a:rPr>
              <a:t>), once its defined for MW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Candidates include Cheng-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charset="0"/>
              </a:rPr>
              <a:t>Zhi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 Zou (MSU-AMSU), 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charset="0"/>
              </a:rPr>
              <a:t>Karsten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charset="0"/>
              </a:rPr>
              <a:t>Fennig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 (SSMI), GPM X-Cal LUT’s</a:t>
            </a:r>
          </a:p>
          <a:p>
            <a:r>
              <a:rPr lang="en-GB" altLang="en-US" sz="1800" dirty="0" smtClean="0">
                <a:latin typeface="Arial" charset="0"/>
              </a:rPr>
              <a:t>Coordination with other groups (e.g., CEOS WGCV MW, GPM X-Cal) would also be required to generate standards and best practices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C3BED8E1-D1FE-4068-BEE1-928EBDA1136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2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36212" y="308344"/>
            <a:ext cx="6369789" cy="83913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  <a:t>Focus Topics for 2017-2018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" y="1268760"/>
            <a:ext cx="9905999" cy="5265585"/>
          </a:xfrm>
        </p:spPr>
        <p:txBody>
          <a:bodyPr/>
          <a:lstStyle/>
          <a:p>
            <a:r>
              <a:rPr lang="en-US" sz="2000" dirty="0"/>
              <a:t> </a:t>
            </a:r>
            <a:r>
              <a:rPr lang="en-US" sz="2000" dirty="0" smtClean="0"/>
              <a:t>Defining CLEAR PATH for</a:t>
            </a:r>
            <a:r>
              <a:rPr lang="en-US" sz="2000" b="1" dirty="0" smtClean="0"/>
              <a:t> </a:t>
            </a:r>
            <a:r>
              <a:rPr lang="en-US" sz="2000" b="1" dirty="0"/>
              <a:t>GSICS MW </a:t>
            </a:r>
            <a:r>
              <a:rPr lang="en-US" sz="2000" b="1" dirty="0" smtClean="0"/>
              <a:t>products and algorithms</a:t>
            </a:r>
            <a:endParaRPr lang="en-US" sz="2000" i="1" dirty="0" smtClean="0"/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Methodologies </a:t>
            </a:r>
            <a:r>
              <a:rPr lang="en-US" sz="1600" i="1" dirty="0" smtClean="0">
                <a:solidFill>
                  <a:srgbClr val="00B5EF"/>
                </a:solidFill>
              </a:rPr>
              <a:t>(Jun Park, Rachel </a:t>
            </a:r>
            <a:r>
              <a:rPr lang="en-US" sz="1600" i="1" dirty="0" err="1" smtClean="0">
                <a:solidFill>
                  <a:srgbClr val="00B5EF"/>
                </a:solidFill>
              </a:rPr>
              <a:t>Kroodsma</a:t>
            </a:r>
            <a:r>
              <a:rPr lang="en-US" sz="1600" i="1" dirty="0" smtClean="0">
                <a:solidFill>
                  <a:srgbClr val="00B5EF"/>
                </a:solidFill>
              </a:rPr>
              <a:t>)</a:t>
            </a:r>
          </a:p>
          <a:p>
            <a:pPr lvl="2"/>
            <a:r>
              <a:rPr lang="en-US" sz="1200" dirty="0" smtClean="0"/>
              <a:t>SNO, Double difference, etc.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Reference Standards </a:t>
            </a:r>
            <a:r>
              <a:rPr lang="en-US" sz="1600" i="1" dirty="0" smtClean="0">
                <a:solidFill>
                  <a:srgbClr val="00B5EF"/>
                </a:solidFill>
              </a:rPr>
              <a:t>(</a:t>
            </a:r>
            <a:r>
              <a:rPr lang="en-US" sz="1600" i="1" dirty="0" err="1" smtClean="0">
                <a:solidFill>
                  <a:srgbClr val="00B5EF"/>
                </a:solidFill>
              </a:rPr>
              <a:t>Manik</a:t>
            </a:r>
            <a:r>
              <a:rPr lang="en-US" sz="1600" i="1" dirty="0" smtClean="0">
                <a:solidFill>
                  <a:srgbClr val="00B5EF"/>
                </a:solidFill>
              </a:rPr>
              <a:t> Bali, Isaac Moradi, </a:t>
            </a:r>
            <a:r>
              <a:rPr lang="en-US" sz="1600" i="1" strike="sngStrike" dirty="0" smtClean="0">
                <a:solidFill>
                  <a:srgbClr val="00B5EF"/>
                </a:solidFill>
              </a:rPr>
              <a:t>David Walker</a:t>
            </a:r>
            <a:r>
              <a:rPr lang="en-US" sz="1600" i="1" dirty="0" smtClean="0">
                <a:solidFill>
                  <a:srgbClr val="00B5EF"/>
                </a:solidFill>
              </a:rPr>
              <a:t>)</a:t>
            </a:r>
          </a:p>
          <a:p>
            <a:pPr lvl="2"/>
            <a:r>
              <a:rPr lang="en-US" sz="1200" dirty="0" smtClean="0"/>
              <a:t>A particular sensor?  Likely to be wavelength dependent (e.g., window, 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0); A RTM?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LUT/Correction Tables </a:t>
            </a:r>
            <a:r>
              <a:rPr lang="en-US" sz="1600" i="1" dirty="0" smtClean="0">
                <a:solidFill>
                  <a:srgbClr val="00B5EF"/>
                </a:solidFill>
              </a:rPr>
              <a:t>(</a:t>
            </a:r>
            <a:r>
              <a:rPr lang="en-US" sz="1600" i="1" dirty="0" err="1" smtClean="0">
                <a:solidFill>
                  <a:srgbClr val="00B5EF"/>
                </a:solidFill>
              </a:rPr>
              <a:t>Karsten</a:t>
            </a:r>
            <a:r>
              <a:rPr lang="en-US" sz="1600" i="1" dirty="0" smtClean="0">
                <a:solidFill>
                  <a:srgbClr val="00B5EF"/>
                </a:solidFill>
              </a:rPr>
              <a:t> </a:t>
            </a:r>
            <a:r>
              <a:rPr lang="en-US" sz="1600" i="1" dirty="0" err="1" smtClean="0">
                <a:solidFill>
                  <a:srgbClr val="00B5EF"/>
                </a:solidFill>
              </a:rPr>
              <a:t>Fennig</a:t>
            </a:r>
            <a:r>
              <a:rPr lang="en-US" sz="1600" i="1" dirty="0" smtClean="0">
                <a:solidFill>
                  <a:srgbClr val="00B5EF"/>
                </a:solidFill>
              </a:rPr>
              <a:t>, Cheng-</a:t>
            </a:r>
            <a:r>
              <a:rPr lang="en-US" sz="1600" i="1" dirty="0" err="1" smtClean="0">
                <a:solidFill>
                  <a:srgbClr val="00B5EF"/>
                </a:solidFill>
              </a:rPr>
              <a:t>Zhi</a:t>
            </a:r>
            <a:r>
              <a:rPr lang="en-US" sz="1600" i="1" dirty="0" smtClean="0">
                <a:solidFill>
                  <a:srgbClr val="00B5EF"/>
                </a:solidFill>
              </a:rPr>
              <a:t> Zou, </a:t>
            </a:r>
            <a:r>
              <a:rPr lang="en-US" sz="1600" i="1" dirty="0" err="1" smtClean="0">
                <a:solidFill>
                  <a:srgbClr val="00B5EF"/>
                </a:solidFill>
              </a:rPr>
              <a:t>Viju</a:t>
            </a:r>
            <a:r>
              <a:rPr lang="en-US" sz="1600" i="1" dirty="0" smtClean="0">
                <a:solidFill>
                  <a:srgbClr val="00B5EF"/>
                </a:solidFill>
              </a:rPr>
              <a:t> John)</a:t>
            </a:r>
          </a:p>
          <a:p>
            <a:pPr lvl="2"/>
            <a:r>
              <a:rPr lang="en-US" sz="1200" dirty="0" smtClean="0"/>
              <a:t>Near real-time and climate; they will be different</a:t>
            </a:r>
          </a:p>
          <a:p>
            <a:r>
              <a:rPr lang="en-US" sz="2000" dirty="0" smtClean="0"/>
              <a:t> Tying </a:t>
            </a:r>
            <a:r>
              <a:rPr lang="en-US" sz="2000" dirty="0"/>
              <a:t>together other groups/opportunities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Engaging </a:t>
            </a:r>
            <a:r>
              <a:rPr lang="en-US" sz="1600" dirty="0">
                <a:solidFill>
                  <a:srgbClr val="0070C0"/>
                </a:solidFill>
              </a:rPr>
              <a:t>more closely GPM X-Cal </a:t>
            </a:r>
            <a:r>
              <a:rPr lang="en-US" sz="1600" i="1" dirty="0" smtClean="0">
                <a:solidFill>
                  <a:srgbClr val="00B5EF"/>
                </a:solidFill>
              </a:rPr>
              <a:t>(Wes, Rachel)</a:t>
            </a:r>
          </a:p>
          <a:p>
            <a:pPr lvl="2"/>
            <a:r>
              <a:rPr lang="en-US" sz="1200" i="1" dirty="0" smtClean="0"/>
              <a:t>Participation our 2016 GUW; Participation at this meeting!</a:t>
            </a:r>
            <a:endParaRPr lang="en-US" sz="1200" i="1" dirty="0"/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Formalizing linkages </a:t>
            </a:r>
            <a:r>
              <a:rPr lang="en-US" sz="1600" dirty="0">
                <a:solidFill>
                  <a:srgbClr val="0070C0"/>
                </a:solidFill>
              </a:rPr>
              <a:t>to CEOS MW subgroup </a:t>
            </a:r>
            <a:r>
              <a:rPr lang="en-US" sz="1600" i="1" dirty="0" smtClean="0">
                <a:solidFill>
                  <a:srgbClr val="00B5EF"/>
                </a:solidFill>
              </a:rPr>
              <a:t>(Cheng-</a:t>
            </a:r>
            <a:r>
              <a:rPr lang="en-US" sz="1600" i="1" dirty="0" err="1" smtClean="0">
                <a:solidFill>
                  <a:srgbClr val="00B5EF"/>
                </a:solidFill>
              </a:rPr>
              <a:t>Zhi</a:t>
            </a:r>
            <a:r>
              <a:rPr lang="en-US" sz="1600" i="1" dirty="0" smtClean="0">
                <a:solidFill>
                  <a:srgbClr val="00B5EF"/>
                </a:solidFill>
              </a:rPr>
              <a:t>, </a:t>
            </a:r>
            <a:r>
              <a:rPr lang="en-GB" altLang="en-US" sz="1600" i="1" dirty="0" err="1">
                <a:solidFill>
                  <a:srgbClr val="00B5EF"/>
                </a:solidFill>
                <a:latin typeface="Arial" charset="0"/>
              </a:rPr>
              <a:t>Xiaolong</a:t>
            </a:r>
            <a:r>
              <a:rPr lang="en-GB" altLang="en-US" sz="1600" i="1" dirty="0">
                <a:solidFill>
                  <a:srgbClr val="00B5EF"/>
                </a:solidFill>
                <a:latin typeface="Arial" charset="0"/>
              </a:rPr>
              <a:t> </a:t>
            </a:r>
            <a:r>
              <a:rPr lang="en-GB" altLang="en-US" sz="1600" i="1" dirty="0" smtClean="0">
                <a:solidFill>
                  <a:srgbClr val="00B5EF"/>
                </a:solidFill>
                <a:latin typeface="Arial" charset="0"/>
              </a:rPr>
              <a:t>Dong)</a:t>
            </a:r>
          </a:p>
          <a:p>
            <a:pPr lvl="2"/>
            <a:r>
              <a:rPr lang="en-GB" altLang="en-US" sz="1200" i="1" dirty="0" smtClean="0">
                <a:latin typeface="Arial" charset="0"/>
              </a:rPr>
              <a:t>CEOS-GSICS Microwave Coordination Meeting – 2016 July 5-6, Beijing, China </a:t>
            </a:r>
            <a:endParaRPr lang="en-GB" altLang="en-US" sz="1200" i="1" dirty="0" smtClean="0">
              <a:solidFill>
                <a:srgbClr val="00B050"/>
              </a:solidFill>
              <a:latin typeface="Arial" charset="0"/>
            </a:endParaRP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Expanding active participation </a:t>
            </a:r>
            <a:r>
              <a:rPr lang="en-US" sz="1600" i="1" dirty="0" smtClean="0">
                <a:solidFill>
                  <a:srgbClr val="00B5EF"/>
                </a:solidFill>
              </a:rPr>
              <a:t>(</a:t>
            </a:r>
            <a:r>
              <a:rPr lang="en-US" sz="1600" i="1" dirty="0" err="1" smtClean="0">
                <a:solidFill>
                  <a:srgbClr val="00B5EF"/>
                </a:solidFill>
              </a:rPr>
              <a:t>Manik</a:t>
            </a:r>
            <a:r>
              <a:rPr lang="en-US" sz="1600" i="1" dirty="0" smtClean="0">
                <a:solidFill>
                  <a:srgbClr val="00B5EF"/>
                </a:solidFill>
              </a:rPr>
              <a:t>, Ralph)</a:t>
            </a:r>
            <a:endParaRPr lang="en-US" sz="1200" i="1" dirty="0" smtClean="0">
              <a:solidFill>
                <a:srgbClr val="00B5EF"/>
              </a:solidFill>
            </a:endParaRPr>
          </a:p>
          <a:p>
            <a:r>
              <a:rPr lang="en-US" sz="2000" dirty="0" smtClean="0"/>
              <a:t>Continued participation </a:t>
            </a:r>
            <a:r>
              <a:rPr lang="en-US" sz="2000" dirty="0" smtClean="0">
                <a:solidFill>
                  <a:srgbClr val="FF0000"/>
                </a:solidFill>
              </a:rPr>
              <a:t>by subgroup </a:t>
            </a:r>
            <a:r>
              <a:rPr lang="en-US" sz="2000" dirty="0" smtClean="0"/>
              <a:t>at meetings of relevance: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GSICS; </a:t>
            </a:r>
            <a:r>
              <a:rPr lang="en-US" altLang="en-US" sz="1600" dirty="0" smtClean="0">
                <a:solidFill>
                  <a:srgbClr val="0070C0"/>
                </a:solidFill>
                <a:latin typeface="Arial" charset="0"/>
              </a:rPr>
              <a:t>CEOS;CALCON, </a:t>
            </a:r>
            <a:r>
              <a:rPr lang="en-US" altLang="en-US" sz="1600" dirty="0" err="1" smtClean="0">
                <a:solidFill>
                  <a:srgbClr val="0070C0"/>
                </a:solidFill>
                <a:latin typeface="Arial" charset="0"/>
              </a:rPr>
              <a:t>Microrad</a:t>
            </a:r>
            <a:r>
              <a:rPr lang="en-US" altLang="en-US" sz="1600" dirty="0" smtClean="0">
                <a:solidFill>
                  <a:srgbClr val="0070C0"/>
                </a:solidFill>
                <a:latin typeface="Arial" charset="0"/>
              </a:rPr>
              <a:t> 2017, AMS Sat. Met, EUMESAT Satellite, etc.</a:t>
            </a:r>
            <a:endParaRPr lang="en-GB" altLang="en-US" sz="1600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C3BED8E1-D1FE-4068-BEE1-928EBDA11364}" type="slidenum">
              <a:rPr lang="en-US" altLang="en-US" sz="1100" smtClean="0"/>
              <a:pPr/>
              <a:t>11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918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0"/>
              <a:t>GSICS MW Questions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199213" y="4429125"/>
            <a:ext cx="7944787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 Manik Bali, Ralph Ferraro, Larry Flynn, and Cheng-</a:t>
            </a:r>
            <a:r>
              <a:rPr lang="en-US" dirty="0" err="1">
                <a:solidFill>
                  <a:srgbClr val="002060"/>
                </a:solidFill>
              </a:rPr>
              <a:t>Zhi</a:t>
            </a:r>
            <a:r>
              <a:rPr lang="en-US" dirty="0">
                <a:solidFill>
                  <a:srgbClr val="002060"/>
                </a:solidFill>
              </a:rPr>
              <a:t> Zou 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b="0" dirty="0">
                <a:solidFill>
                  <a:srgbClr val="002060"/>
                </a:solidFill>
              </a:rPr>
              <a:t>MW Subgroup Meeting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b="0" dirty="0">
                <a:solidFill>
                  <a:srgbClr val="002060"/>
                </a:solidFill>
              </a:rPr>
              <a:t>18 Sept 2017</a:t>
            </a:r>
          </a:p>
        </p:txBody>
      </p:sp>
    </p:spTree>
    <p:extLst>
      <p:ext uri="{BB962C8B-B14F-4D97-AF65-F5344CB8AC3E}">
        <p14:creationId xmlns:p14="http://schemas.microsoft.com/office/powerpoint/2010/main" val="8033802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95" y="61359"/>
            <a:ext cx="7016750" cy="533400"/>
          </a:xfrm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2" y="1110040"/>
            <a:ext cx="8781392" cy="2538849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Classical GSICS Products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Pros and Cons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Results of the User Feedback</a:t>
            </a:r>
            <a:endParaRPr lang="en-US" b="1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</a:rPr>
              <a:t>MW In-Orbit references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Proposed MW GSICS Products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="1" dirty="0">
                <a:solidFill>
                  <a:srgbClr val="000000"/>
                </a:solidFill>
              </a:rPr>
              <a:t>otential GSICS MW deliverables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Summary 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lvl="4"/>
            <a:endParaRPr lang="en-US" sz="14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" y="6400800"/>
            <a:ext cx="2971800" cy="457200"/>
          </a:xfrm>
          <a:prstGeom prst="rect">
            <a:avLst/>
          </a:prstGeom>
        </p:spPr>
        <p:txBody>
          <a:bodyPr lIns="91366" tIns="45682" rIns="91366" bIns="45682"/>
          <a:lstStyle/>
          <a:p>
            <a:r>
              <a:rPr lang="en-US" dirty="0">
                <a:solidFill>
                  <a:prstClr val="white"/>
                </a:solidFill>
                <a:ea typeface="+mn-ea"/>
              </a:rPr>
              <a:t>04/08//2013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29500" y="6400800"/>
            <a:ext cx="1981200" cy="457200"/>
          </a:xfrm>
          <a:prstGeom prst="rect">
            <a:avLst/>
          </a:prstGeom>
        </p:spPr>
        <p:txBody>
          <a:bodyPr lIns="91366" tIns="45682" rIns="91366" bIns="45682"/>
          <a:lstStyle/>
          <a:p>
            <a:fld id="{E8869016-7DEB-43E2-B220-9D5667D88CC0}" type="slidenum">
              <a:rPr lang="en-US" smtClean="0">
                <a:solidFill>
                  <a:prstClr val="white"/>
                </a:solidFill>
                <a:ea typeface="+mn-ea"/>
              </a:rPr>
              <a:pPr/>
              <a:t>13</a:t>
            </a:fld>
            <a:endParaRPr lang="en-US" dirty="0">
              <a:solidFill>
                <a:prstClr val="white"/>
              </a:solidFill>
              <a:ea typeface="+mn-e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86078"/>
              </p:ext>
            </p:extLst>
          </p:nvPr>
        </p:nvGraphicFramePr>
        <p:xfrm>
          <a:off x="0" y="4964480"/>
          <a:ext cx="9609084" cy="2350720"/>
        </p:xfrm>
        <a:graphic>
          <a:graphicData uri="http://schemas.openxmlformats.org/drawingml/2006/table">
            <a:tbl>
              <a:tblPr/>
              <a:tblGrid>
                <a:gridCol w="1591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6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8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734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19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19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19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92324"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dirty="0">
                          <a:effectLst/>
                        </a:rPr>
                        <a:t>A.GMW.2017.6c.1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Microwave imager CDR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>
                        <a:effectLst/>
                      </a:endParaRP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>
                        <a:effectLst/>
                      </a:endParaRP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dirty="0">
                          <a:effectLst/>
                        </a:rPr>
                        <a:t>Determine feasibility of extracting the inter-calibration algorithms and coefficients from the FCDR and making them a GSICS product.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Karsten Fennig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Analysis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>
                          <a:effectLst/>
                        </a:rPr>
                        <a:t>2018-03-01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324"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A.GMW.2017.6d.1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Microwave sounder CDR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>
                        <a:effectLst/>
                      </a:endParaRP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effectLst/>
                      </a:endParaRP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Determine feasibility of extracting the inter-calibration algorithms and coefficients from the FCDR and making them a GSICS product.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Cheng-Zhi Zou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Analysis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dirty="0">
                          <a:effectLst/>
                        </a:rPr>
                        <a:t>2018-03-01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318149"/>
            <a:ext cx="971401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prstClr val="white"/>
                </a:solidFill>
                <a:ea typeface="+mn-ea"/>
              </a:rPr>
              <a:t>Reference=&gt;Today’s discussion follows two Actions generated in the GSICS Annual Meeting 2017 in  Madison, Wisconsin</a:t>
            </a:r>
          </a:p>
        </p:txBody>
      </p:sp>
    </p:spTree>
    <p:extLst>
      <p:ext uri="{BB962C8B-B14F-4D97-AF65-F5344CB8AC3E}">
        <p14:creationId xmlns:p14="http://schemas.microsoft.com/office/powerpoint/2010/main" val="135360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1" y="1327779"/>
            <a:ext cx="9182099" cy="1150547"/>
          </a:xfrm>
        </p:spPr>
        <p:txBody>
          <a:bodyPr/>
          <a:lstStyle/>
          <a:p>
            <a:r>
              <a:rPr lang="en-US" sz="2000" b="0" dirty="0">
                <a:latin typeface="Arial" pitchFamily="34" charset="0"/>
                <a:cs typeface="Arial" pitchFamily="34" charset="0"/>
              </a:rPr>
              <a:t>The MW subgroup was re-formed in 2013.</a:t>
            </a:r>
          </a:p>
          <a:p>
            <a:r>
              <a:rPr lang="en-US" sz="2000" b="0" dirty="0">
                <a:latin typeface="Arial" pitchFamily="34" charset="0"/>
                <a:cs typeface="Arial" pitchFamily="34" charset="0"/>
              </a:rPr>
              <a:t>The GPM-X Cal  and the CEOS-WGCV are closely linked with GSICS MW subgroup activities.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860" y="696507"/>
            <a:ext cx="8771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3673" lvl="2"/>
            <a:r>
              <a:rPr lang="en-US" sz="2000" dirty="0">
                <a:solidFill>
                  <a:prstClr val="black"/>
                </a:solidFill>
                <a:ea typeface="+mn-ea"/>
              </a:rPr>
              <a:t>Do we currently have MW cross calibration products ?  </a:t>
            </a:r>
            <a:r>
              <a:rPr lang="en-US" sz="2000" dirty="0">
                <a:solidFill>
                  <a:srgbClr val="FF0000"/>
                </a:solidFill>
                <a:ea typeface="+mn-ea"/>
              </a:rPr>
              <a:t>NO</a:t>
            </a:r>
            <a:r>
              <a:rPr lang="en-US" sz="2000" dirty="0">
                <a:solidFill>
                  <a:prstClr val="black"/>
                </a:solidFill>
                <a:ea typeface="+mn-e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4203" y="2890197"/>
            <a:ext cx="621836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>Factors that help in identification of MW products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89379393"/>
              </p:ext>
            </p:extLst>
          </p:nvPr>
        </p:nvGraphicFramePr>
        <p:xfrm>
          <a:off x="299920" y="3506987"/>
          <a:ext cx="5643179" cy="291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81601" y="3106057"/>
            <a:ext cx="4405084" cy="2905682"/>
            <a:chOff x="5167087" y="3207657"/>
            <a:chExt cx="4405084" cy="2905682"/>
          </a:xfrm>
        </p:grpSpPr>
        <p:sp>
          <p:nvSpPr>
            <p:cNvPr id="8" name="TextBox 7"/>
            <p:cNvSpPr txBox="1"/>
            <p:nvPr/>
          </p:nvSpPr>
          <p:spPr>
            <a:xfrm>
              <a:off x="5167087" y="4020458"/>
              <a:ext cx="4405084" cy="209288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endParaRPr lang="en-US" b="0" dirty="0">
                <a:solidFill>
                  <a:prstClr val="black"/>
                </a:solidFill>
                <a:ea typeface="+mn-ea"/>
              </a:endParaRPr>
            </a:p>
            <a:p>
              <a:r>
                <a:rPr lang="en-US" sz="1600" dirty="0">
                  <a:solidFill>
                    <a:prstClr val="black"/>
                  </a:solidFill>
                  <a:ea typeface="+mn-ea"/>
                </a:rPr>
                <a:t>           </a:t>
              </a:r>
              <a:r>
                <a:rPr lang="en-US" sz="1600" u="sng" dirty="0">
                  <a:solidFill>
                    <a:prstClr val="black"/>
                  </a:solidFill>
                  <a:ea typeface="+mn-ea"/>
                </a:rPr>
                <a:t>Commitment from agency</a:t>
              </a:r>
            </a:p>
            <a:p>
              <a:endParaRPr lang="en-US" sz="1600" dirty="0">
                <a:solidFill>
                  <a:prstClr val="black"/>
                </a:solidFill>
                <a:ea typeface="+mn-ea"/>
              </a:endParaRPr>
            </a:p>
            <a:p>
              <a:r>
                <a:rPr lang="en-US" sz="1600" dirty="0">
                  <a:solidFill>
                    <a:prstClr val="white"/>
                  </a:solidFill>
                  <a:ea typeface="+mn-ea"/>
                </a:rPr>
                <a:t>A verification/validation report.</a:t>
              </a:r>
            </a:p>
            <a:p>
              <a:r>
                <a:rPr lang="en-US" sz="1600" dirty="0">
                  <a:solidFill>
                    <a:prstClr val="white"/>
                  </a:solidFill>
                  <a:ea typeface="+mn-ea"/>
                </a:rPr>
                <a:t>         -impact assessment -&gt;</a:t>
              </a:r>
            </a:p>
            <a:p>
              <a:r>
                <a:rPr lang="en-US" sz="1600" dirty="0">
                  <a:solidFill>
                    <a:prstClr val="white"/>
                  </a:solidFill>
                  <a:ea typeface="+mn-ea"/>
                </a:rPr>
                <a:t> How does the product help the agency</a:t>
              </a:r>
            </a:p>
            <a:p>
              <a:endParaRPr lang="en-US" sz="1600" dirty="0">
                <a:solidFill>
                  <a:prstClr val="white"/>
                </a:solidFill>
                <a:ea typeface="+mn-ea"/>
              </a:endParaRPr>
            </a:p>
            <a:p>
              <a:r>
                <a:rPr lang="en-US" sz="1600" dirty="0">
                  <a:solidFill>
                    <a:prstClr val="white"/>
                  </a:solidFill>
                  <a:ea typeface="+mn-ea"/>
                </a:rPr>
                <a:t>A Review Board report.</a:t>
              </a:r>
            </a:p>
            <a:p>
              <a:endParaRPr lang="en-US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3658" y="3207657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ea typeface="+mn-ea"/>
                </a:rPr>
                <a:t>=</a:t>
              </a:r>
              <a:r>
                <a:rPr lang="en-US" sz="4000" dirty="0">
                  <a:solidFill>
                    <a:srgbClr val="1F497D">
                      <a:lumMod val="75000"/>
                    </a:srgbClr>
                  </a:solidFill>
                  <a:ea typeface="+mn-ea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6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Introduction-Classical GSICS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30" y="1048718"/>
            <a:ext cx="6558642" cy="1665508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Classical GSICS products are Correction Products</a:t>
            </a:r>
          </a:p>
          <a:p>
            <a:pPr marL="399732" lvl="1" indent="0">
              <a:buNone/>
            </a:pPr>
            <a:r>
              <a:rPr lang="en-US" dirty="0">
                <a:solidFill>
                  <a:schemeClr val="tx1"/>
                </a:solidFill>
              </a:rPr>
              <a:t>Bias</a:t>
            </a:r>
          </a:p>
          <a:p>
            <a:pPr marL="399732" lvl="1" indent="0">
              <a:buNone/>
            </a:pPr>
            <a:r>
              <a:rPr lang="en-US" dirty="0">
                <a:solidFill>
                  <a:schemeClr val="tx1"/>
                </a:solidFill>
              </a:rPr>
              <a:t>Offset</a:t>
            </a:r>
          </a:p>
          <a:p>
            <a:pPr marL="399732" lvl="1" indent="0">
              <a:buNone/>
            </a:pPr>
            <a:r>
              <a:rPr lang="en-US" dirty="0">
                <a:solidFill>
                  <a:schemeClr val="tx1"/>
                </a:solidFill>
              </a:rPr>
              <a:t>Uncertainty Estimate ( Algorithm)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0732" y="3700160"/>
            <a:ext cx="4654138" cy="166550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>
            <a:lvl1pPr marL="342627" indent="-34262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59" indent="-2855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090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25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764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598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435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271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07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>
                <a:solidFill>
                  <a:prstClr val="white"/>
                </a:solidFill>
              </a:rPr>
              <a:t>Pros</a:t>
            </a:r>
          </a:p>
          <a:p>
            <a:r>
              <a:rPr lang="en-US" sz="1600" dirty="0">
                <a:solidFill>
                  <a:prstClr val="white"/>
                </a:solidFill>
              </a:rPr>
              <a:t>GSICS Community has Experience in creating, Accepting, Assigning maturity and distribution of the correction products.</a:t>
            </a:r>
          </a:p>
          <a:p>
            <a:r>
              <a:rPr lang="en-US" sz="1600" dirty="0">
                <a:solidFill>
                  <a:prstClr val="white"/>
                </a:solidFill>
              </a:rPr>
              <a:t>SNO Algorithms available.</a:t>
            </a:r>
          </a:p>
          <a:p>
            <a:pPr marL="0" indent="0">
              <a:buFont typeface="Arial" charset="0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indent="0">
              <a:buFont typeface="Arial" charset="0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13366" y="3700159"/>
            <a:ext cx="4892634" cy="272439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>
            <a:lvl1pPr marL="342627" indent="-34262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59" indent="-2855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090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25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764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598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435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271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07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>
                <a:solidFill>
                  <a:prstClr val="white"/>
                </a:solidFill>
              </a:rPr>
              <a:t>Cons</a:t>
            </a:r>
          </a:p>
          <a:p>
            <a:r>
              <a:rPr lang="en-US" sz="1600" dirty="0">
                <a:solidFill>
                  <a:prstClr val="white"/>
                </a:solidFill>
              </a:rPr>
              <a:t> Need In-orbit references. </a:t>
            </a:r>
          </a:p>
          <a:p>
            <a:r>
              <a:rPr lang="en-US" sz="1600" dirty="0">
                <a:solidFill>
                  <a:prstClr val="white"/>
                </a:solidFill>
              </a:rPr>
              <a:t>Products have very limited users even within the agency.</a:t>
            </a:r>
          </a:p>
          <a:p>
            <a:r>
              <a:rPr lang="en-US" sz="1600" dirty="0">
                <a:solidFill>
                  <a:prstClr val="white"/>
                </a:solidFill>
              </a:rPr>
              <a:t>Difficult to use-&gt; Monitored instrument measurements lie outside the product files and have to be taken from data providers.</a:t>
            </a:r>
          </a:p>
          <a:p>
            <a:r>
              <a:rPr lang="en-US" sz="1600" dirty="0">
                <a:solidFill>
                  <a:prstClr val="white"/>
                </a:solidFill>
              </a:rPr>
              <a:t>Cannot be used for re-calibration, removing scan angle dependence of bias etc..</a:t>
            </a:r>
          </a:p>
          <a:p>
            <a:pPr marL="0" indent="0">
              <a:buFont typeface="Arial" charset="0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indent="0">
              <a:buFont typeface="Arial" charset="0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7442" b="3429"/>
          <a:stretch>
            <a:fillRect/>
          </a:stretch>
        </p:blipFill>
        <p:spPr bwMode="auto">
          <a:xfrm>
            <a:off x="7435931" y="965591"/>
            <a:ext cx="2384963" cy="188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20"/>
          <p:cNvSpPr txBox="1">
            <a:spLocks noChangeArrowheads="1"/>
          </p:cNvSpPr>
          <p:nvPr/>
        </p:nvSpPr>
        <p:spPr bwMode="auto">
          <a:xfrm>
            <a:off x="7213155" y="2935614"/>
            <a:ext cx="2692845" cy="764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800"/>
              </a:spcAft>
            </a:pPr>
            <a:r>
              <a:rPr lang="en-US" altLang="en-US" sz="1100" b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Figure above shows comparison of reference and monitored instrument fro m which regression coefficients are computed.</a:t>
            </a:r>
            <a:endParaRPr lang="en-US" altLang="en-US" sz="1800" b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3283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Results of User Feedback survey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15" y="725715"/>
            <a:ext cx="8915400" cy="29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32" y="3796846"/>
            <a:ext cx="73628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7371" y="5996226"/>
            <a:ext cx="9528629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To begin with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Need a platform for providing corrected radiances</a:t>
            </a:r>
          </a:p>
          <a:p>
            <a:pPr marL="456837" lvl="1"/>
            <a:r>
              <a:rPr lang="en-US" sz="1500" dirty="0">
                <a:solidFill>
                  <a:srgbClr val="009900"/>
                </a:solidFill>
                <a:latin typeface="Arial" pitchFamily="34" charset="0"/>
                <a:ea typeface="+mn-ea"/>
                <a:cs typeface="Arial" pitchFamily="34" charset="0"/>
              </a:rPr>
              <a:t>                 Platform could consist of in-orbit references &amp; algorithm to meet </a:t>
            </a:r>
          </a:p>
          <a:p>
            <a:pPr marL="456837" lvl="1"/>
            <a:r>
              <a:rPr lang="en-US" sz="1500" dirty="0">
                <a:solidFill>
                  <a:srgbClr val="009900"/>
                </a:solidFill>
                <a:latin typeface="Arial" pitchFamily="34" charset="0"/>
                <a:ea typeface="+mn-ea"/>
                <a:cs typeface="Arial" pitchFamily="34" charset="0"/>
              </a:rPr>
              <a:t>                 &amp; backed by tools such as ICVS to enable root cause analysis.</a:t>
            </a:r>
          </a:p>
        </p:txBody>
      </p:sp>
    </p:spTree>
    <p:extLst>
      <p:ext uri="{BB962C8B-B14F-4D97-AF65-F5344CB8AC3E}">
        <p14:creationId xmlns:p14="http://schemas.microsoft.com/office/powerpoint/2010/main" val="39579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In-orbit references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860" y="696507"/>
            <a:ext cx="8762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400" dirty="0">
                <a:solidFill>
                  <a:prstClr val="black"/>
                </a:solidFill>
                <a:ea typeface="+mn-ea"/>
              </a:rPr>
              <a:t>Do we currently have in-orbit references  for MW ? 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NO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8714" y="1901371"/>
            <a:ext cx="8915400" cy="320879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The AMSU/MSU L1B FCDR for O</a:t>
            </a:r>
            <a:r>
              <a:rPr lang="en-US" sz="2800" baseline="-25000" dirty="0"/>
              <a:t>2</a:t>
            </a:r>
            <a:r>
              <a:rPr lang="en-US" sz="2800" dirty="0"/>
              <a:t> bands resembles a typical in-orbit reference that is stable and accurate.</a:t>
            </a:r>
          </a:p>
          <a:p>
            <a:pPr>
              <a:buNone/>
            </a:pPr>
            <a:endParaRPr lang="en-US" sz="2800" dirty="0"/>
          </a:p>
          <a:p>
            <a:pPr lvl="1"/>
            <a:r>
              <a:rPr lang="en-US" sz="2800" dirty="0"/>
              <a:t>Has scan angle corrected radiances</a:t>
            </a:r>
          </a:p>
          <a:p>
            <a:pPr lvl="1"/>
            <a:r>
              <a:rPr lang="en-US" sz="2800" dirty="0"/>
              <a:t>Trends  have been removed</a:t>
            </a:r>
          </a:p>
          <a:p>
            <a:pPr lvl="1"/>
            <a:r>
              <a:rPr lang="en-US" sz="2800" dirty="0"/>
              <a:t>Undergone stringent quality assurance test</a:t>
            </a:r>
          </a:p>
          <a:p>
            <a:pPr lvl="1"/>
            <a:r>
              <a:rPr lang="en-US" sz="2800" dirty="0"/>
              <a:t>Real time quality flags for each pixel come with the product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7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81050" y="431801"/>
            <a:ext cx="84391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0" dirty="0">
              <a:solidFill>
                <a:srgbClr val="3399FF"/>
              </a:solidFill>
              <a:latin typeface="Calibri"/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28600"/>
            <a:ext cx="8153400" cy="990600"/>
          </a:xfrm>
          <a:solidFill>
            <a:schemeClr val="accent4"/>
          </a:solidFill>
        </p:spPr>
        <p:txBody>
          <a:bodyPr/>
          <a:lstStyle/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AMSU-A FCDR as a Reference for Cross-Calibration</a:t>
            </a:r>
          </a:p>
        </p:txBody>
      </p:sp>
      <p:pic>
        <p:nvPicPr>
          <p:cNvPr id="6148" name="Picture 3" descr="nesdisbanner_lef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0"/>
            <a:ext cx="4038600" cy="458788"/>
          </a:xfrm>
          <a:solidFill>
            <a:schemeClr val="accent1"/>
          </a:solidFill>
        </p:spPr>
      </p:pic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838200" y="1219201"/>
            <a:ext cx="365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 AMSU-A onboard six POES satellites were inter-calibrated using Integrated Microwave Inter-Calibration Approach (IMICA)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 5 calibration errors were removed/minimized: nonlinearity, bias drift, frequency shift, sun-heating induced temperature variability in radiances;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 Inter-satellite Biases were reduced to 0.1-0.2K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19 years of swath data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 Dataset available from NCEI CDR website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/>
          <a:srcRect l="8958" t="11024" r="8611" b="4921"/>
          <a:stretch>
            <a:fillRect/>
          </a:stretch>
        </p:blipFill>
        <p:spPr bwMode="auto">
          <a:xfrm>
            <a:off x="4583114" y="1741488"/>
            <a:ext cx="441483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606925" y="4835526"/>
            <a:ext cx="4223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>
                <a:solidFill>
                  <a:prstClr val="black"/>
                </a:solidFill>
                <a:latin typeface="Calibri"/>
                <a:ea typeface="+mn-ea"/>
              </a:rPr>
              <a:t>AMSU-A brightness temperature s for overlapping NOAA-15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>
                <a:solidFill>
                  <a:prstClr val="black"/>
                </a:solidFill>
                <a:latin typeface="Calibri"/>
                <a:ea typeface="+mn-ea"/>
              </a:rPr>
              <a:t>NOAA-18.   Their differences for randomly selected region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>
                <a:solidFill>
                  <a:prstClr val="black"/>
                </a:solidFill>
                <a:latin typeface="Calibri"/>
                <a:ea typeface="+mn-ea"/>
              </a:rPr>
              <a:t>(e.g., within the dashed square ) are within 0.1-0.2K.</a:t>
            </a:r>
          </a:p>
        </p:txBody>
      </p:sp>
    </p:spTree>
    <p:extLst>
      <p:ext uri="{BB962C8B-B14F-4D97-AF65-F5344CB8AC3E}">
        <p14:creationId xmlns:p14="http://schemas.microsoft.com/office/powerpoint/2010/main" val="62820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"/>
            <a:ext cx="8915400" cy="555665"/>
          </a:xfrm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Overlap with Monitored instruments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638909"/>
          <a:ext cx="5996353" cy="544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4616" y="996378"/>
            <a:ext cx="2816414" cy="43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70745"/>
            <a:ext cx="3508375" cy="246807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ea typeface="+mn-ea"/>
              </a:rPr>
              <a:t>Source: </a:t>
            </a:r>
            <a:r>
              <a:rPr lang="en-US" dirty="0">
                <a:solidFill>
                  <a:prstClr val="white"/>
                </a:solidFill>
                <a:ea typeface="+mn-ea"/>
                <a:hlinkClick r:id="rId8"/>
              </a:rPr>
              <a:t>https://www.wmo-sat.info/oscar/instruments</a:t>
            </a:r>
            <a:endParaRPr lang="en-US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277" y="5703861"/>
            <a:ext cx="6107723" cy="861742"/>
          </a:xfrm>
          <a:prstGeom prst="rect">
            <a:avLst/>
          </a:prstGeom>
          <a:solidFill>
            <a:schemeClr val="accent2"/>
          </a:solidFill>
        </p:spPr>
        <p:txBody>
          <a:bodyPr wrap="square" lIns="91408" tIns="45704" rIns="91408" bIns="45704" rtlCol="0">
            <a:spAutoFit/>
          </a:bodyPr>
          <a:lstStyle/>
          <a:p>
            <a:r>
              <a:rPr lang="en-US" sz="1800" dirty="0">
                <a:solidFill>
                  <a:prstClr val="white"/>
                </a:solidFill>
                <a:ea typeface="+mn-ea"/>
              </a:rPr>
              <a:t>MSU/AMSU-A FCDR channels overlap with majority of MW instruments</a:t>
            </a:r>
          </a:p>
          <a:p>
            <a:endParaRPr lang="en-US" sz="1400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78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906000" cy="470852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Welcome and general business </a:t>
            </a:r>
            <a:r>
              <a:rPr lang="en-US" sz="2000" dirty="0" smtClean="0">
                <a:solidFill>
                  <a:srgbClr val="0070C0"/>
                </a:solidFill>
              </a:rPr>
              <a:t>(Ralph) (10 min)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Old Actions </a:t>
            </a:r>
          </a:p>
          <a:p>
            <a:pPr lvl="2"/>
            <a:r>
              <a:rPr lang="en-US" sz="1200" dirty="0" smtClean="0">
                <a:solidFill>
                  <a:srgbClr val="00B050"/>
                </a:solidFill>
              </a:rPr>
              <a:t>Updates from the topical area leads? (Methodologies, Reference Standards, LUT/Correction Tables)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New Members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Status of 2017 GDWG+GRWG Action Items </a:t>
            </a:r>
            <a:r>
              <a:rPr lang="en-US" sz="2000" dirty="0" smtClean="0">
                <a:solidFill>
                  <a:srgbClr val="0070C0"/>
                </a:solidFill>
              </a:rPr>
              <a:t>(45 min)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en-US" sz="1600" dirty="0" smtClean="0">
                <a:solidFill>
                  <a:srgbClr val="0070C0"/>
                </a:solidFill>
              </a:rPr>
              <a:t>GMW2017.6a.1 </a:t>
            </a:r>
            <a:r>
              <a:rPr lang="en-US" sz="1600" dirty="0">
                <a:solidFill>
                  <a:srgbClr val="0070C0"/>
                </a:solidFill>
              </a:rPr>
              <a:t>-"Checking on the Uniformity of Sounding Channels With the Moon” </a:t>
            </a:r>
            <a:r>
              <a:rPr lang="en-US" sz="1600" dirty="0" smtClean="0">
                <a:solidFill>
                  <a:srgbClr val="0070C0"/>
                </a:solidFill>
              </a:rPr>
              <a:t>– M. </a:t>
            </a:r>
            <a:r>
              <a:rPr lang="en-US" sz="1600" dirty="0" err="1" smtClean="0">
                <a:solidFill>
                  <a:srgbClr val="0070C0"/>
                </a:solidFill>
              </a:rPr>
              <a:t>Burgdorf</a:t>
            </a:r>
            <a:endParaRPr lang="en-US" sz="16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—"/>
            </a:pPr>
            <a:r>
              <a:rPr lang="en-US" sz="1600" dirty="0" smtClean="0">
                <a:solidFill>
                  <a:srgbClr val="0070C0"/>
                </a:solidFill>
              </a:rPr>
              <a:t>GMW2017.6c.1 </a:t>
            </a:r>
            <a:r>
              <a:rPr lang="en-US" sz="1600" dirty="0">
                <a:solidFill>
                  <a:srgbClr val="0070C0"/>
                </a:solidFill>
              </a:rPr>
              <a:t>and 6c.2 - Feasibility of FCDR's as products - R. Ferraro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en-US" sz="1600" dirty="0" smtClean="0">
                <a:solidFill>
                  <a:srgbClr val="0070C0"/>
                </a:solidFill>
              </a:rPr>
              <a:t>GMW2017.6f.1 </a:t>
            </a:r>
            <a:r>
              <a:rPr lang="en-US" sz="1600" dirty="0">
                <a:solidFill>
                  <a:srgbClr val="0070C0"/>
                </a:solidFill>
              </a:rPr>
              <a:t>- MW Sensor Inventory - R. Ferraro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en-US" sz="1600" dirty="0" smtClean="0">
                <a:solidFill>
                  <a:srgbClr val="0070C0"/>
                </a:solidFill>
              </a:rPr>
              <a:t>GMW2017.6f.2 </a:t>
            </a:r>
            <a:r>
              <a:rPr lang="en-US" sz="1600" dirty="0">
                <a:solidFill>
                  <a:srgbClr val="0070C0"/>
                </a:solidFill>
              </a:rPr>
              <a:t>- GRUAN - T. </a:t>
            </a:r>
            <a:r>
              <a:rPr lang="en-US" sz="1600" dirty="0" err="1">
                <a:solidFill>
                  <a:srgbClr val="0070C0"/>
                </a:solidFill>
              </a:rPr>
              <a:t>Reale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/>
              <a:t>Science/Agency Reports </a:t>
            </a:r>
            <a:r>
              <a:rPr lang="en-US" sz="2000" dirty="0" smtClean="0">
                <a:solidFill>
                  <a:srgbClr val="0070C0"/>
                </a:solidFill>
              </a:rPr>
              <a:t>(30 </a:t>
            </a:r>
            <a:r>
              <a:rPr lang="en-US" sz="2000" dirty="0">
                <a:solidFill>
                  <a:srgbClr val="0070C0"/>
                </a:solidFill>
              </a:rPr>
              <a:t>min)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AMSR-2 Status – M. </a:t>
            </a:r>
            <a:r>
              <a:rPr lang="en-US" sz="1600" dirty="0" err="1" smtClean="0">
                <a:solidFill>
                  <a:srgbClr val="0070C0"/>
                </a:solidFill>
              </a:rPr>
              <a:t>Kachi</a:t>
            </a:r>
            <a:r>
              <a:rPr lang="en-US" sz="1600" dirty="0" smtClean="0">
                <a:solidFill>
                  <a:srgbClr val="0070C0"/>
                </a:solidFill>
              </a:rPr>
              <a:t> (JAXA)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CMA Update – S. Hu (TBC)</a:t>
            </a:r>
            <a:endParaRPr lang="en-US" sz="1600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/>
              <a:t>AOB, wrap up, next meetings, etc. </a:t>
            </a:r>
            <a:r>
              <a:rPr lang="en-US" sz="2000" dirty="0" smtClean="0">
                <a:solidFill>
                  <a:srgbClr val="0070C0"/>
                </a:solidFill>
              </a:rPr>
              <a:t>(5 min)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249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Monitoring ATMS-SDR by SNO inter- comparison with N18</a:t>
            </a:r>
          </a:p>
        </p:txBody>
      </p:sp>
      <p:pic>
        <p:nvPicPr>
          <p:cNvPr id="4" name="Content Placeholder 3" descr="atms_amsu_ch5.scan_ang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00" t="3750" r="6001" b="3750"/>
          <a:stretch>
            <a:fillRect/>
          </a:stretch>
        </p:blipFill>
        <p:spPr>
          <a:xfrm>
            <a:off x="1" y="1287884"/>
            <a:ext cx="2954214" cy="2797299"/>
          </a:xfrm>
        </p:spPr>
      </p:pic>
      <p:pic>
        <p:nvPicPr>
          <p:cNvPr id="5" name="Picture 4" descr="atms_amsu_Ch5_temp_dep.png"/>
          <p:cNvPicPr>
            <a:picLocks noChangeAspect="1"/>
          </p:cNvPicPr>
          <p:nvPr/>
        </p:nvPicPr>
        <p:blipFill>
          <a:blip r:embed="rId3" cstate="print"/>
          <a:srcRect l="2999" t="5622" r="2999" b="3748"/>
          <a:stretch>
            <a:fillRect/>
          </a:stretch>
        </p:blipFill>
        <p:spPr>
          <a:xfrm>
            <a:off x="3052503" y="1259857"/>
            <a:ext cx="2933850" cy="2785473"/>
          </a:xfrm>
          <a:prstGeom prst="rect">
            <a:avLst/>
          </a:prstGeom>
        </p:spPr>
      </p:pic>
      <p:pic>
        <p:nvPicPr>
          <p:cNvPr id="6" name="Picture 5" descr="atms_amsu_55ghz_scan_angle.png"/>
          <p:cNvPicPr>
            <a:picLocks noChangeAspect="1"/>
          </p:cNvPicPr>
          <p:nvPr/>
        </p:nvPicPr>
        <p:blipFill>
          <a:blip r:embed="rId4" cstate="print"/>
          <a:srcRect l="3000" t="3750" r="4500" b="3750"/>
          <a:stretch>
            <a:fillRect/>
          </a:stretch>
        </p:blipFill>
        <p:spPr>
          <a:xfrm>
            <a:off x="-1" y="4094481"/>
            <a:ext cx="2989385" cy="2763527"/>
          </a:xfrm>
          <a:prstGeom prst="rect">
            <a:avLst/>
          </a:prstGeom>
        </p:spPr>
      </p:pic>
      <p:pic>
        <p:nvPicPr>
          <p:cNvPr id="7" name="Picture 6" descr="atms_amsu_55ghz_temp_dep.png"/>
          <p:cNvPicPr>
            <a:picLocks noChangeAspect="1"/>
          </p:cNvPicPr>
          <p:nvPr/>
        </p:nvPicPr>
        <p:blipFill>
          <a:blip r:embed="rId5" cstate="print"/>
          <a:srcRect l="5763" t="5113" r="7203" b="6817"/>
          <a:stretch>
            <a:fillRect/>
          </a:stretch>
        </p:blipFill>
        <p:spPr>
          <a:xfrm>
            <a:off x="3029290" y="4107544"/>
            <a:ext cx="2889250" cy="2750456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25461" y="2227818"/>
            <a:ext cx="3567799" cy="2296317"/>
          </a:xfrm>
          <a:prstGeom prst="rect">
            <a:avLst/>
          </a:prstGeom>
          <a:solidFill>
            <a:srgbClr val="00B05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07263" tIns="53630" rIns="107263" bIns="53630" numCol="1" anchor="t" anchorCtr="0" compatLnSpc="1">
            <a:prstTxWarp prst="textNoShape">
              <a:avLst/>
            </a:prstTxWarp>
          </a:bodyPr>
          <a:lstStyle/>
          <a:p>
            <a:pPr defTabSz="1072621">
              <a:spcAft>
                <a:spcPts val="1173"/>
              </a:spcAft>
            </a:pPr>
            <a:r>
              <a:rPr lang="en-US" sz="14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Inter- comparison of ATMS-SDR with FCDR show  </a:t>
            </a:r>
          </a:p>
          <a:p>
            <a:pPr marL="456837" lvl="1" defTabSz="1072621">
              <a:spcAft>
                <a:spcPts val="1173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Low scan angle dependence  of ATMS-SDR </a:t>
            </a:r>
          </a:p>
          <a:p>
            <a:pPr marL="456837" lvl="1" defTabSz="1072621">
              <a:spcAft>
                <a:spcPts val="1173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Post launch ATMS-SDR maintains nearly pre-launch level of accuracy.</a:t>
            </a:r>
          </a:p>
        </p:txBody>
      </p:sp>
    </p:spTree>
    <p:extLst>
      <p:ext uri="{BB962C8B-B14F-4D97-AF65-F5344CB8AC3E}">
        <p14:creationId xmlns:p14="http://schemas.microsoft.com/office/powerpoint/2010/main" val="417003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Proposed MW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14" y="3840180"/>
            <a:ext cx="9438371" cy="2665023"/>
          </a:xfrm>
        </p:spPr>
        <p:txBody>
          <a:bodyPr/>
          <a:lstStyle/>
          <a:p>
            <a:r>
              <a:rPr lang="en-US" dirty="0"/>
              <a:t>In addition to meeting above user requirements the products shall also ( and not be limited to classical GSICS products)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Product shall be able to reveal the full scale of Scan Angle, Geographical, Temporal and Temperature dependent bias.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Product shall aid in re-calibration ( User should be able to transition between Count –Radiance – BT space).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Onboard health information (from ICVS) about the instrument health encoded into the  product or link to ICVS.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Plug and play model ( product shall be self consistent).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42667"/>
          <a:stretch>
            <a:fillRect/>
          </a:stretch>
        </p:blipFill>
        <p:spPr bwMode="auto">
          <a:xfrm>
            <a:off x="287520" y="686885"/>
            <a:ext cx="9330960" cy="259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451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81957" y="0"/>
            <a:ext cx="6685641" cy="555665"/>
          </a:xfrm>
          <a:solidFill>
            <a:schemeClr val="accent4"/>
          </a:solidFill>
        </p:spPr>
        <p:txBody>
          <a:bodyPr/>
          <a:lstStyle/>
          <a:p>
            <a:pPr lvl="6"/>
            <a:r>
              <a:rPr lang="en-US" sz="2300" b="1" dirty="0">
                <a:solidFill>
                  <a:schemeClr val="bg1"/>
                </a:solidFill>
              </a:rPr>
              <a:t>Potential GSICS MW Products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09945" y="2917373"/>
            <a:ext cx="9496055" cy="2105889"/>
          </a:xfrm>
        </p:spPr>
        <p:txBody>
          <a:bodyPr/>
          <a:lstStyle/>
          <a:p>
            <a:r>
              <a:rPr lang="en-US" sz="1800" dirty="0"/>
              <a:t>MW products can be classified as:</a:t>
            </a:r>
          </a:p>
          <a:p>
            <a:pPr lvl="1"/>
            <a:r>
              <a:rPr lang="en-US" sz="1600" dirty="0"/>
              <a:t>Retrospective type products (FCDR “components” – geolocation, scan biases, intersatellite corrections, etc.)</a:t>
            </a:r>
          </a:p>
          <a:p>
            <a:pPr lvl="1"/>
            <a:r>
              <a:rPr lang="en-US" sz="1600" dirty="0"/>
              <a:t>Forward looking (quasi-real time) products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>
              <a:buNone/>
            </a:pPr>
            <a:r>
              <a:rPr lang="en-US" sz="1400" i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Larry,  GSICS Annual Meeting, Delhi,  April 2015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45" y="996378"/>
            <a:ext cx="8678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ea typeface="+mn-ea"/>
              </a:rPr>
              <a:t>We could monitor   the following and create monitoring product</a:t>
            </a:r>
          </a:p>
          <a:p>
            <a:endParaRPr lang="en-US" sz="1800" dirty="0">
              <a:solidFill>
                <a:srgbClr val="002060"/>
              </a:solidFill>
              <a:ea typeface="+mn-ea"/>
            </a:endParaRPr>
          </a:p>
          <a:p>
            <a:pPr marL="456837" lvl="1"/>
            <a:r>
              <a:rPr lang="en-US" sz="1500" b="0" dirty="0">
                <a:solidFill>
                  <a:srgbClr val="002060"/>
                </a:solidFill>
                <a:ea typeface="+mn-ea"/>
              </a:rPr>
              <a:t>AMSU, ATMS(NPP and J1), SSMI, GMI, MHS as GSICS products</a:t>
            </a:r>
          </a:p>
          <a:p>
            <a:endParaRPr lang="en-US" dirty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1290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1" y="0"/>
            <a:ext cx="8915400" cy="514047"/>
          </a:xfrm>
          <a:solidFill>
            <a:schemeClr val="accent4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More possible MW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302" y="933061"/>
            <a:ext cx="7279352" cy="5316653"/>
          </a:xfrm>
        </p:spPr>
        <p:txBody>
          <a:bodyPr>
            <a:normAutofit fontScale="55000" lnSpcReduction="20000"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Level 1 adjustments and corrections  </a:t>
            </a:r>
            <a:r>
              <a:rPr lang="en-US" sz="2600" dirty="0"/>
              <a:t>(Result in Classical products)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Methods (e.g., SNO or double difference)</a:t>
            </a:r>
          </a:p>
          <a:p>
            <a:pPr lvl="1"/>
            <a:r>
              <a:rPr lang="en-US" sz="2200" dirty="0"/>
              <a:t>Need to address</a:t>
            </a:r>
          </a:p>
          <a:p>
            <a:pPr lvl="2"/>
            <a:r>
              <a:rPr lang="en-US" sz="2200" dirty="0"/>
              <a:t>References, transfers, stability</a:t>
            </a:r>
          </a:p>
          <a:p>
            <a:pPr lvl="2"/>
            <a:r>
              <a:rPr lang="en-US" sz="2200" dirty="0"/>
              <a:t>Spectral region idiosyncrasies</a:t>
            </a:r>
          </a:p>
          <a:p>
            <a:r>
              <a:rPr lang="en-US" sz="2600" dirty="0"/>
              <a:t>Satellite and Instrument Data Bases</a:t>
            </a:r>
          </a:p>
          <a:p>
            <a:pPr lvl="1"/>
            <a:r>
              <a:rPr lang="en-US" sz="2200" dirty="0"/>
              <a:t>OSCAR (SRF -&gt; product, etc.)</a:t>
            </a:r>
          </a:p>
          <a:p>
            <a:pPr lvl="1"/>
            <a:r>
              <a:rPr lang="en-US" sz="2200" dirty="0"/>
              <a:t>Provide Geolocation and FOVs</a:t>
            </a:r>
          </a:p>
          <a:p>
            <a:pPr lvl="1"/>
            <a:r>
              <a:rPr lang="en-US" sz="2200" dirty="0"/>
              <a:t>Identify and catalog anomalies and periods of coverage </a:t>
            </a:r>
          </a:p>
          <a:p>
            <a:r>
              <a:rPr lang="en-US" sz="2600" dirty="0"/>
              <a:t>FCDRs and ECVs</a:t>
            </a:r>
          </a:p>
          <a:p>
            <a:pPr lvl="1"/>
            <a:r>
              <a:rPr lang="en-US" sz="2200" dirty="0"/>
              <a:t>Users for reanalysis versus real time</a:t>
            </a:r>
          </a:p>
          <a:p>
            <a:pPr lvl="1"/>
            <a:r>
              <a:rPr lang="en-US" sz="2200" dirty="0"/>
              <a:t>Components, homogenization approach (Documented, reviewed algorithms)</a:t>
            </a:r>
          </a:p>
          <a:p>
            <a:pPr lvl="1"/>
            <a:r>
              <a:rPr lang="en-US" sz="2200" dirty="0"/>
              <a:t>MW FCDR to GSICS Product example for discussion</a:t>
            </a:r>
          </a:p>
          <a:p>
            <a:r>
              <a:rPr lang="en-US" sz="2600" dirty="0"/>
              <a:t>References </a:t>
            </a:r>
            <a:r>
              <a:rPr lang="en-US" sz="2600" dirty="0">
                <a:solidFill>
                  <a:srgbClr val="FFC000"/>
                </a:solidFill>
              </a:rPr>
              <a:t>(These cover all spectral regions not just MW.)</a:t>
            </a:r>
          </a:p>
          <a:p>
            <a:pPr lvl="1"/>
            <a:r>
              <a:rPr lang="en-US" sz="2200" dirty="0"/>
              <a:t>Solar</a:t>
            </a:r>
          </a:p>
          <a:p>
            <a:pPr lvl="1"/>
            <a:r>
              <a:rPr lang="en-US" sz="2200" dirty="0"/>
              <a:t>Lunar (ROLO and GIRO)</a:t>
            </a:r>
          </a:p>
          <a:p>
            <a:pPr lvl="1"/>
            <a:r>
              <a:rPr lang="en-US" sz="2200" dirty="0"/>
              <a:t>DCC (radiance levels, frequencies?)</a:t>
            </a:r>
          </a:p>
          <a:p>
            <a:pPr lvl="1"/>
            <a:r>
              <a:rPr lang="en-US" sz="2200" dirty="0"/>
              <a:t>Targets (Surfaces emissions and </a:t>
            </a:r>
            <a:r>
              <a:rPr lang="en-US" sz="2200" dirty="0" err="1"/>
              <a:t>reflectivities</a:t>
            </a:r>
            <a:r>
              <a:rPr lang="en-US" sz="2200" dirty="0"/>
              <a:t>?)</a:t>
            </a:r>
          </a:p>
          <a:p>
            <a:r>
              <a:rPr lang="en-US" sz="2600" dirty="0"/>
              <a:t>Tools (SNO identifier, Display Graphics, Communication, Notification …)</a:t>
            </a:r>
          </a:p>
          <a:p>
            <a:r>
              <a:rPr lang="en-US" sz="2600" dirty="0"/>
              <a:t>Documents (Journal articles, ATBDs, Users’ manuals)</a:t>
            </a:r>
          </a:p>
          <a:p>
            <a:r>
              <a:rPr lang="en-US" sz="2600" dirty="0"/>
              <a:t>RTMs (Vicarious calibration, Error analysis, O-B bias, and comparisons studies)</a:t>
            </a:r>
          </a:p>
          <a:p>
            <a:r>
              <a:rPr lang="en-US" sz="2600" dirty="0"/>
              <a:t>Stability versus Traceability</a:t>
            </a:r>
          </a:p>
          <a:p>
            <a:pPr lvl="8">
              <a:buNone/>
            </a:pPr>
            <a:r>
              <a:rPr lang="en-US" sz="2600" b="1" dirty="0">
                <a:solidFill>
                  <a:srgbClr val="C00000"/>
                </a:solidFill>
              </a:rPr>
              <a:t>                                      </a:t>
            </a:r>
            <a:r>
              <a:rPr lang="en-US" sz="2600" b="1" dirty="0"/>
              <a:t>Larry,  EP -16+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0403" y="6457890"/>
            <a:ext cx="5067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Range of deliverables can be identified </a:t>
            </a:r>
          </a:p>
        </p:txBody>
      </p:sp>
    </p:spTree>
    <p:extLst>
      <p:ext uri="{BB962C8B-B14F-4D97-AF65-F5344CB8AC3E}">
        <p14:creationId xmlns:p14="http://schemas.microsoft.com/office/powerpoint/2010/main" val="3083839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F91621-AA59-4FAB-A2F2-A0B4E28A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FEA951-262A-4637-8166-1C3926342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55" y="1284895"/>
            <a:ext cx="8915400" cy="4525963"/>
          </a:xfrm>
        </p:spPr>
        <p:txBody>
          <a:bodyPr/>
          <a:lstStyle/>
          <a:p>
            <a:r>
              <a:rPr lang="en-US" dirty="0"/>
              <a:t>What are the channels you wish to monitor</a:t>
            </a:r>
          </a:p>
          <a:p>
            <a:r>
              <a:rPr lang="en-US" dirty="0"/>
              <a:t>Do you have the algorithms to monitor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yes..do</a:t>
            </a:r>
            <a:r>
              <a:rPr lang="en-US" dirty="0"/>
              <a:t> they follow maturity matrix and or unit tested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err="1"/>
              <a:t>not..would</a:t>
            </a:r>
            <a:r>
              <a:rPr lang="en-US" dirty="0"/>
              <a:t> you like to collaborate -&gt;( participate in </a:t>
            </a:r>
            <a:r>
              <a:rPr lang="en-US" dirty="0" err="1"/>
              <a:t>webmeetings</a:t>
            </a:r>
            <a:r>
              <a:rPr lang="en-US" dirty="0"/>
              <a:t>, exchange ideas and algorithms . Shall we have a GIT to upload/download codes.</a:t>
            </a:r>
          </a:p>
          <a:p>
            <a:r>
              <a:rPr lang="en-US" dirty="0"/>
              <a:t>Best Combination of references are available</a:t>
            </a:r>
          </a:p>
          <a:p>
            <a:pPr lvl="1"/>
            <a:r>
              <a:rPr lang="en-US" dirty="0"/>
              <a:t>In-orbit </a:t>
            </a:r>
          </a:p>
          <a:p>
            <a:pPr lvl="1"/>
            <a:r>
              <a:rPr lang="en-US" dirty="0"/>
              <a:t>Ground based</a:t>
            </a:r>
          </a:p>
          <a:p>
            <a:pPr lvl="1"/>
            <a:r>
              <a:rPr lang="en-US" dirty="0"/>
              <a:t>RTM</a:t>
            </a:r>
          </a:p>
          <a:p>
            <a:pPr lvl="1"/>
            <a:r>
              <a:rPr lang="en-US" dirty="0"/>
              <a:t>RTM+GRUAN</a:t>
            </a:r>
          </a:p>
          <a:p>
            <a:pPr lvl="1"/>
            <a:r>
              <a:rPr lang="en-US" dirty="0"/>
              <a:t>COSMIC (GPS-RO)</a:t>
            </a:r>
          </a:p>
          <a:p>
            <a:pPr lvl="1"/>
            <a:r>
              <a:rPr lang="en-US" dirty="0"/>
              <a:t>Lunar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7C0718-5910-477B-B94D-0AD1FF9EA9F9}"/>
              </a:ext>
            </a:extLst>
          </p:cNvPr>
          <p:cNvSpPr txBox="1">
            <a:spLocks/>
          </p:cNvSpPr>
          <p:nvPr/>
        </p:nvSpPr>
        <p:spPr bwMode="auto">
          <a:xfrm>
            <a:off x="519051" y="0"/>
            <a:ext cx="8915400" cy="99322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>
                <a:solidFill>
                  <a:prstClr val="white"/>
                </a:solidFill>
              </a:rPr>
              <a:t>Prepare a Questionnaire to get an idea of requirements of MW community</a:t>
            </a:r>
          </a:p>
        </p:txBody>
      </p:sp>
    </p:spTree>
    <p:extLst>
      <p:ext uri="{BB962C8B-B14F-4D97-AF65-F5344CB8AC3E}">
        <p14:creationId xmlns:p14="http://schemas.microsoft.com/office/powerpoint/2010/main" val="2639293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FA808B-F0AB-4817-B383-4092409F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6878DBC-A672-42D1-883B-1D88BC42E030}"/>
              </a:ext>
            </a:extLst>
          </p:cNvPr>
          <p:cNvSpPr txBox="1">
            <a:spLocks/>
          </p:cNvSpPr>
          <p:nvPr/>
        </p:nvSpPr>
        <p:spPr bwMode="auto">
          <a:xfrm>
            <a:off x="495300" y="0"/>
            <a:ext cx="8915400" cy="55566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Questions on each of the topics and communities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7544691-2532-40C3-970D-38CCEF147A6C}"/>
              </a:ext>
            </a:extLst>
          </p:cNvPr>
          <p:cNvSpPr/>
          <p:nvPr/>
        </p:nvSpPr>
        <p:spPr>
          <a:xfrm>
            <a:off x="3612729" y="3313584"/>
            <a:ext cx="26805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ea typeface="+mn-ea"/>
              </a:rPr>
              <a:t>What are the channels you wish to monitor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22129CE-61B4-41BB-911B-6C26D38DB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55" y="1284895"/>
            <a:ext cx="8915400" cy="4525963"/>
          </a:xfrm>
        </p:spPr>
        <p:txBody>
          <a:bodyPr/>
          <a:lstStyle/>
          <a:p>
            <a:r>
              <a:rPr lang="en-US" dirty="0"/>
              <a:t>What are the channels you wish to monitor---</a:t>
            </a:r>
            <a:r>
              <a:rPr lang="en-US" u="sng" dirty="0"/>
              <a:t>AMSU SSMI ATMS??</a:t>
            </a:r>
          </a:p>
          <a:p>
            <a:r>
              <a:rPr lang="en-US" dirty="0"/>
              <a:t>Do you have the algorithms to monitor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yes..do</a:t>
            </a:r>
            <a:r>
              <a:rPr lang="en-US" dirty="0"/>
              <a:t> they follow maturity matrix and or unit tested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err="1"/>
              <a:t>not..would</a:t>
            </a:r>
            <a:r>
              <a:rPr lang="en-US" dirty="0"/>
              <a:t> you like to collaborate -&gt;( participate in </a:t>
            </a:r>
            <a:r>
              <a:rPr lang="en-US" dirty="0" err="1"/>
              <a:t>webmeetings</a:t>
            </a:r>
            <a:r>
              <a:rPr lang="en-US" dirty="0"/>
              <a:t>, exchange ideas and algorithms . Shall we have a GIT to upload/download codes.</a:t>
            </a:r>
          </a:p>
          <a:p>
            <a:r>
              <a:rPr lang="en-US" dirty="0"/>
              <a:t>Best Combination of references are available</a:t>
            </a:r>
          </a:p>
          <a:p>
            <a:pPr lvl="1"/>
            <a:r>
              <a:rPr lang="en-US" dirty="0"/>
              <a:t>In-orbit    -&gt;&gt;&gt; Are FCDR Good for you</a:t>
            </a:r>
          </a:p>
          <a:p>
            <a:pPr lvl="1"/>
            <a:r>
              <a:rPr lang="en-US" dirty="0"/>
              <a:t>Ground based -&gt;&gt;&gt; What are the Ground based </a:t>
            </a:r>
            <a:r>
              <a:rPr lang="en-US" dirty="0" err="1"/>
              <a:t>targets..do</a:t>
            </a:r>
            <a:r>
              <a:rPr lang="en-US" dirty="0"/>
              <a:t> you need new ones from google earth??</a:t>
            </a:r>
          </a:p>
          <a:p>
            <a:pPr lvl="1"/>
            <a:r>
              <a:rPr lang="en-US" dirty="0"/>
              <a:t>RTM-&gt;&gt;&gt; What is the optimum RTM , LBL settings</a:t>
            </a:r>
          </a:p>
          <a:p>
            <a:pPr lvl="1"/>
            <a:r>
              <a:rPr lang="en-US" dirty="0"/>
              <a:t>RTM+GRUAN -&gt;&gt;&gt;Travelling references?</a:t>
            </a:r>
          </a:p>
          <a:p>
            <a:pPr lvl="1"/>
            <a:r>
              <a:rPr lang="en-US" dirty="0"/>
              <a:t>COSMIC (GPS-RO) -&gt;&gt;&gt;What is the best method</a:t>
            </a:r>
          </a:p>
          <a:p>
            <a:pPr lvl="1"/>
            <a:r>
              <a:rPr lang="en-US" dirty="0"/>
              <a:t>Lunar -&gt;&gt;&gt; Method for lunar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2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57611"/>
            <a:ext cx="8915400" cy="23949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User needs/feedbacks have been presented</a:t>
            </a:r>
          </a:p>
          <a:p>
            <a:r>
              <a:rPr lang="en-US" dirty="0"/>
              <a:t>Possible Microwave instrument monitoring Products have been discussed .</a:t>
            </a:r>
          </a:p>
          <a:p>
            <a:r>
              <a:rPr lang="en-US" dirty="0"/>
              <a:t>In-orbit reference has been proposed that can help create products.</a:t>
            </a:r>
          </a:p>
        </p:txBody>
      </p:sp>
    </p:spTree>
    <p:extLst>
      <p:ext uri="{BB962C8B-B14F-4D97-AF65-F5344CB8AC3E}">
        <p14:creationId xmlns:p14="http://schemas.microsoft.com/office/powerpoint/2010/main" val="3383941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3" y="0"/>
            <a:ext cx="7231991" cy="555665"/>
          </a:xfrm>
        </p:spPr>
        <p:txBody>
          <a:bodyPr/>
          <a:lstStyle/>
          <a:p>
            <a:r>
              <a:rPr lang="en-US" dirty="0"/>
              <a:t>Interaction with GPM-X Cal and CEOS WGCV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67650"/>
            <a:ext cx="8915400" cy="2222391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In terms of developing GSICS Products for Microwave instruments, the considerations should be</a:t>
            </a:r>
            <a:r>
              <a:rPr lang="en-US" sz="2000" b="0" dirty="0"/>
              <a:t>:</a:t>
            </a:r>
          </a:p>
          <a:p>
            <a:pPr>
              <a:buNone/>
            </a:pPr>
            <a:r>
              <a:rPr lang="en-US" sz="2000" b="0" dirty="0"/>
              <a:t>1.  </a:t>
            </a:r>
            <a:r>
              <a:rPr lang="en-US" sz="2000" b="0" u="sng" dirty="0">
                <a:solidFill>
                  <a:srgbClr val="FF0000"/>
                </a:solidFill>
              </a:rPr>
              <a:t>What are the user’s requirements for inter-calibration products?</a:t>
            </a:r>
          </a:p>
          <a:p>
            <a:pPr>
              <a:buNone/>
            </a:pPr>
            <a:r>
              <a:rPr lang="en-US" sz="2000" b="0" dirty="0"/>
              <a:t>2.   What can we do to meet the desired performance?</a:t>
            </a:r>
          </a:p>
          <a:p>
            <a:pPr>
              <a:buNone/>
            </a:pPr>
            <a:r>
              <a:rPr lang="en-US" sz="2000" b="0" dirty="0"/>
              <a:t>3.   Can we make products that fit within existing GSICS Conventions and systems?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74" y="3113690"/>
            <a:ext cx="3648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61185" y="3168869"/>
            <a:ext cx="472965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Cheng-</a:t>
            </a:r>
            <a:r>
              <a:rPr lang="en-US" sz="1500" u="sng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Zhi</a:t>
            </a:r>
            <a:r>
              <a:rPr lang="en-US" sz="1500" u="sng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500" u="sng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Zou</a:t>
            </a:r>
            <a:r>
              <a:rPr lang="en-US" sz="1500" u="sng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leading the interaction with WGCV</a:t>
            </a:r>
          </a:p>
          <a:p>
            <a:endParaRPr lang="en-US" sz="15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5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MWSG Chair to have a  communication with GSICS on how WGCV  can offer support on best practices.</a:t>
            </a:r>
          </a:p>
          <a:p>
            <a:endParaRPr lang="en-US" sz="15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5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WGCV Secretariat to send out the list of potential  GSICS-WGCV Cooperation items outlined by  GSICS to each subgroup chair</a:t>
            </a:r>
          </a:p>
          <a:p>
            <a:endParaRPr lang="en-US" sz="15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5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WGCV (Completed) Subgroup Chairs to identify and prioritize  specific activity areas for interaction with  GSICS.</a:t>
            </a:r>
          </a:p>
          <a:p>
            <a:endParaRPr lang="en-US" sz="15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5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5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5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820" y="6334780"/>
            <a:ext cx="734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ea typeface="+mn-ea"/>
              </a:rPr>
              <a:t>MW subgroup has close links with GPM-X Cal  and CEOS-WGCV and will focus on building these relationships in 2016</a:t>
            </a:r>
          </a:p>
        </p:txBody>
      </p:sp>
    </p:spTree>
    <p:extLst>
      <p:ext uri="{BB962C8B-B14F-4D97-AF65-F5344CB8AC3E}">
        <p14:creationId xmlns:p14="http://schemas.microsoft.com/office/powerpoint/2010/main" val="409326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919952"/>
              </p:ext>
            </p:extLst>
          </p:nvPr>
        </p:nvGraphicFramePr>
        <p:xfrm>
          <a:off x="137466" y="1417637"/>
          <a:ext cx="9676078" cy="4757795"/>
        </p:xfrm>
        <a:graphic>
          <a:graphicData uri="http://schemas.openxmlformats.org/drawingml/2006/table">
            <a:tbl>
              <a:tblPr/>
              <a:tblGrid>
                <a:gridCol w="897213"/>
                <a:gridCol w="992996"/>
                <a:gridCol w="635788"/>
                <a:gridCol w="655654"/>
                <a:gridCol w="2353455"/>
                <a:gridCol w="690162"/>
                <a:gridCol w="690162"/>
                <a:gridCol w="690162"/>
                <a:gridCol w="690162"/>
                <a:gridCol w="690162"/>
                <a:gridCol w="690162"/>
              </a:tblGrid>
              <a:tr h="2854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 Id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Effort Level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Urgency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 to Do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Expected Completion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 Completion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Deliverable Usage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5424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A.GMW.2017.6b.1 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ATMS on JPSS-1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Priovide an update on the status after launch (currently Sept 2017)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Ed Kim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Information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dirty="0">
                          <a:effectLst/>
                        </a:rPr>
                        <a:t>2017-12-01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Open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87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A.GMW.2017.6c.1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Microwave imager CDR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Determine feasibility of extracting the inter-calibration algorithms and coefficients from the FCDR and making them a GSICS product.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 err="1">
                          <a:effectLst/>
                        </a:rPr>
                        <a:t>Karsten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Fennig</a:t>
                      </a:r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Analysis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dirty="0">
                          <a:effectLst/>
                        </a:rPr>
                        <a:t>2018-03-01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Open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7287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A.GMW.2017.6d.1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Microwave sounder CDR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Determine feasibility of extracting the inter-calibration algorithms and coefficients from the FCDR and making them a GSICS product.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Cheng-</a:t>
                      </a:r>
                      <a:r>
                        <a:rPr lang="en-US" sz="800" dirty="0" err="1">
                          <a:effectLst/>
                        </a:rPr>
                        <a:t>Zhi</a:t>
                      </a:r>
                      <a:r>
                        <a:rPr lang="en-US" sz="800" dirty="0">
                          <a:effectLst/>
                        </a:rPr>
                        <a:t> Zou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Analysis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dirty="0">
                          <a:effectLst/>
                        </a:rPr>
                        <a:t>2018-03-01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Open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194739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A.GMW.2017.6f.1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MW Sensor inventory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MW Subgroup chair to develop candidate satellite/sensor (inventory), perhaps in the form of a graphical aid, as in orbit references for specific channels (based on some predetermined set of parameters that </a:t>
                      </a:r>
                      <a:r>
                        <a:rPr lang="en-US" sz="800" dirty="0" err="1">
                          <a:effectLst/>
                        </a:rPr>
                        <a:t>Manik</a:t>
                      </a:r>
                      <a:r>
                        <a:rPr lang="en-US" sz="800" dirty="0">
                          <a:effectLst/>
                        </a:rPr>
                        <a:t> has outlined...) and note pros and cons, other attributes (publications, etc.)? It should include timelines of sensors and overlap periods.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Ralph Ferraro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Information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dirty="0">
                          <a:effectLst/>
                        </a:rPr>
                        <a:t>2018-03-01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Open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7287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A.GMW.2017.6f.2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GRUAN Study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Tony Reale (NOAA) to provide a draft uncertainty analysis describing the comparison of example (microwave) instruments to GRUAN sondes.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Tony Reale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Analysis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>
                          <a:effectLst/>
                        </a:rPr>
                        <a:t>2018-03-01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Open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649150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A.GMW.2017.6g.1 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MW RTM comparison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MW co-chair to develop set of specific tasks to be performed by the Subgroup to intercompare RTM output over static references and surface models. Tasks to be identified within 6 months (Sep. 2017).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Ralph Ferraro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Information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>
                          <a:effectLst/>
                        </a:rPr>
                        <a:t>2017-09-30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Open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61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A.GMW.2017.5g.1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MW Naming Convention/Metadata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MW subgroup would contact NOAA GDWG to get support for product creation if needed.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Ralph Ferraro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Tech Support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>
                          <a:effectLst/>
                        </a:rPr>
                        <a:t>2018-03-01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Open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4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R.GMW.2017.6a.1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MW Lunar Calibration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Get an update from Martin in approx. 6 months.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Martin Burgdorf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Information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>
                          <a:effectLst/>
                        </a:rPr>
                        <a:t>2017-09-30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Open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5424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R.GMW.2017.6e.1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>
                          <a:effectLst/>
                        </a:rPr>
                        <a:t>NIST calibration reference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Get an update from Derek in approx. 6 months.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Derek </a:t>
                      </a:r>
                      <a:r>
                        <a:rPr lang="en-US" sz="800" dirty="0" err="1">
                          <a:effectLst/>
                        </a:rPr>
                        <a:t>Houtz</a:t>
                      </a:r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Information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dirty="0">
                          <a:effectLst/>
                        </a:rPr>
                        <a:t>2017-09-30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effectLst/>
                      </a:endParaRPr>
                    </a:p>
                  </a:txBody>
                  <a:tcPr marL="9174" marR="9174" marT="6116" marB="611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Open</a:t>
                      </a:r>
                    </a:p>
                  </a:txBody>
                  <a:tcPr marL="9174" marR="9174" marT="6116" marB="611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98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95300" y="98425"/>
            <a:ext cx="8915400" cy="1143000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</a:rPr>
              <a:t>Members</a:t>
            </a:r>
            <a:br>
              <a:rPr lang="en-GB" altLang="en-US" dirty="0" smtClean="0">
                <a:latin typeface="Arial" charset="0"/>
              </a:rPr>
            </a:br>
            <a:r>
              <a:rPr lang="en-GB" altLang="en-US" sz="1800" dirty="0" smtClean="0">
                <a:latin typeface="Arial" charset="0"/>
              </a:rPr>
              <a:t>Signed up as of September 2017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82471" y="1241425"/>
            <a:ext cx="9406044" cy="5076825"/>
          </a:xfrm>
        </p:spPr>
        <p:txBody>
          <a:bodyPr/>
          <a:lstStyle/>
          <a:p>
            <a:r>
              <a:rPr lang="en-GB" altLang="en-US" sz="1800" dirty="0" smtClean="0">
                <a:latin typeface="Arial" charset="0"/>
              </a:rPr>
              <a:t>NOAA (and affiliates) -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Ralph Ferraro (Chair),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Huan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Meng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Cheng-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Zhi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Zou, Tony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Reale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Manik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Bali (Univ. Maryland), Isaac Moradi (Univ. Maryland), Hu (“Tiger) Yang (Univ. Maryland),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Wenze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Yang (Univ. Maryland), Johnny Luo (City College New York)</a:t>
            </a:r>
          </a:p>
          <a:p>
            <a:r>
              <a:rPr lang="en-GB" altLang="en-US" sz="1800" dirty="0" smtClean="0">
                <a:latin typeface="Arial" charset="0"/>
              </a:rPr>
              <a:t>EUMETSAT (and affiliates)  –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Tim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Hewison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Karsten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Fennig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Viju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John</a:t>
            </a:r>
            <a:r>
              <a:rPr lang="en-GB" altLang="en-US" sz="1800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>
                <a:solidFill>
                  <a:srgbClr val="0070C0"/>
                </a:solidFill>
                <a:latin typeface="Arial" charset="0"/>
              </a:rPr>
              <a:t>Jörg</a:t>
            </a:r>
            <a:r>
              <a:rPr lang="en-GB" altLang="en-US" sz="1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Ackermann,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Sabatino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DiMichele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Sante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Laviola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Vinia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Mattoli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Sreerekha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Thonipparambil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Christophe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Accadia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Martin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Burgdorf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Imke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Hans</a:t>
            </a:r>
            <a:r>
              <a:rPr lang="en-GB" altLang="en-US" sz="18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Ralf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Bennartz</a:t>
            </a:r>
            <a:endParaRPr lang="en-GB" altLang="en-US" sz="1800" dirty="0" smtClean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800" dirty="0" smtClean="0">
                <a:latin typeface="Arial" charset="0"/>
              </a:rPr>
              <a:t>NASA (and affiliates)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– Ed Kim (GSFC),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Tanvir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Islam (JPL), Linwood Jones (Univ. of Central Florida), Rachael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Kroodsma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(Univ. of Maryland), Wes Berg (Colorado State Univ.), Thomas Holmes</a:t>
            </a:r>
          </a:p>
          <a:p>
            <a:r>
              <a:rPr lang="en-GB" altLang="en-US" sz="1800" dirty="0" smtClean="0">
                <a:latin typeface="Arial" charset="0"/>
              </a:rPr>
              <a:t>NIST –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Derek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Houtz</a:t>
            </a:r>
            <a:r>
              <a:rPr lang="en-GB" altLang="en-US" sz="18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David Walker</a:t>
            </a:r>
          </a:p>
          <a:p>
            <a:r>
              <a:rPr lang="en-GB" altLang="en-US" sz="1800" dirty="0" smtClean="0">
                <a:latin typeface="Arial" charset="0"/>
              </a:rPr>
              <a:t>ECMWF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– Steve English, Heather Lawrence</a:t>
            </a:r>
          </a:p>
          <a:p>
            <a:r>
              <a:rPr lang="en-GB" altLang="en-US" sz="1800" dirty="0" smtClean="0">
                <a:latin typeface="Arial" charset="0"/>
              </a:rPr>
              <a:t>CMA (and affiliates) –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Songyan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Gu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Qifeng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Lu, Lin Chen, Hu Yang,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Xiaolong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Dong,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Shengli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Wu</a:t>
            </a:r>
          </a:p>
          <a:p>
            <a:r>
              <a:rPr lang="en-GB" altLang="en-US" sz="1800" dirty="0" smtClean="0">
                <a:latin typeface="Arial" charset="0"/>
              </a:rPr>
              <a:t>KMA (and affiliates) –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Jun Park, Dong-Bin Shin (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Yonsei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University, South Korea), </a:t>
            </a:r>
            <a:r>
              <a:rPr lang="en-GB" altLang="en-US" sz="1800" dirty="0" err="1">
                <a:solidFill>
                  <a:srgbClr val="0070C0"/>
                </a:solidFill>
                <a:latin typeface="Arial" charset="0"/>
              </a:rPr>
              <a:t>D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ohyeong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Kim,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Minju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Gu</a:t>
            </a:r>
            <a:endParaRPr lang="en-GB" altLang="en-US" sz="1800" dirty="0" smtClean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800" dirty="0" smtClean="0">
                <a:latin typeface="Arial" charset="0"/>
              </a:rPr>
              <a:t>JAXA (and affiliates) -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Misako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Kachi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Takashi Maeda</a:t>
            </a:r>
          </a:p>
          <a:p>
            <a:r>
              <a:rPr lang="en-GB" altLang="en-US" sz="1800" dirty="0" smtClean="0">
                <a:latin typeface="Arial" charset="0"/>
              </a:rPr>
              <a:t>IISC –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Ram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Ratan</a:t>
            </a:r>
            <a:endParaRPr lang="en-GB" altLang="en-US" sz="1800" dirty="0" smtClean="0">
              <a:solidFill>
                <a:srgbClr val="0070C0"/>
              </a:solidFill>
              <a:latin typeface="Arial" charset="0"/>
            </a:endParaRPr>
          </a:p>
          <a:p>
            <a:pPr marL="0" indent="0">
              <a:buNone/>
            </a:pPr>
            <a:endParaRPr lang="en-GB" altLang="en-US" sz="18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93160" y="0"/>
            <a:ext cx="351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Representation from ~12 space institutions and their related affiliates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605" y="274638"/>
            <a:ext cx="8508395" cy="1143000"/>
          </a:xfrm>
        </p:spPr>
        <p:txBody>
          <a:bodyPr/>
          <a:lstStyle/>
          <a:p>
            <a:r>
              <a:rPr lang="en-US" sz="4000" dirty="0" smtClean="0"/>
              <a:t>In response to Action </a:t>
            </a:r>
            <a:r>
              <a:rPr lang="en-US" sz="4000" dirty="0" smtClean="0"/>
              <a:t>Items (1/3) </a:t>
            </a:r>
            <a:r>
              <a:rPr lang="en-US" sz="2800" dirty="0" smtClean="0"/>
              <a:t>A.GMW.2017.6c.1 and 6d.1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0" y="1417638"/>
            <a:ext cx="9586064" cy="4708525"/>
          </a:xfrm>
        </p:spPr>
        <p:txBody>
          <a:bodyPr/>
          <a:lstStyle/>
          <a:p>
            <a:r>
              <a:rPr lang="en-US" sz="2800" dirty="0" smtClean="0"/>
              <a:t>An ad-hoc team was formed and first met on 25 July </a:t>
            </a:r>
            <a:r>
              <a:rPr lang="en-US" sz="2800" dirty="0" smtClean="0"/>
              <a:t>2017, with several email threads since….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Ferraro, Bali, </a:t>
            </a:r>
            <a:r>
              <a:rPr lang="en-US" sz="2400" dirty="0" err="1" smtClean="0">
                <a:solidFill>
                  <a:srgbClr val="0070C0"/>
                </a:solidFill>
              </a:rPr>
              <a:t>Fennig</a:t>
            </a:r>
            <a:r>
              <a:rPr lang="en-US" sz="2400" dirty="0" smtClean="0">
                <a:solidFill>
                  <a:srgbClr val="0070C0"/>
                </a:solidFill>
              </a:rPr>
              <a:t>, Zou, </a:t>
            </a:r>
            <a:r>
              <a:rPr lang="en-US" sz="2400" dirty="0" smtClean="0">
                <a:solidFill>
                  <a:srgbClr val="0070C0"/>
                </a:solidFill>
              </a:rPr>
              <a:t>Takahashi (GDWG)</a:t>
            </a:r>
          </a:p>
          <a:p>
            <a:r>
              <a:rPr lang="en-US" sz="2800" dirty="0" smtClean="0"/>
              <a:t>Issues we are struggling with: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No MW standard – where do we start?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Different channel classes that can be treated differently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Sounders and imagers – incidence angles, polarization, …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What EXACTLY do users want and need?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Climate type corrections cannot necessarily be unraveled into near real time type of corrections</a:t>
            </a:r>
          </a:p>
          <a:p>
            <a:pPr lvl="2"/>
            <a:r>
              <a:rPr lang="en-US" sz="2000" dirty="0" smtClean="0">
                <a:solidFill>
                  <a:srgbClr val="00B0F0"/>
                </a:solidFill>
              </a:rPr>
              <a:t>ICDR’s are now being generated…will 1-2 month lag suffice?  Things don’t change that quickly, esp. for “mature” sensors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54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605" y="274638"/>
            <a:ext cx="8508395" cy="1143000"/>
          </a:xfrm>
        </p:spPr>
        <p:txBody>
          <a:bodyPr/>
          <a:lstStyle/>
          <a:p>
            <a:r>
              <a:rPr lang="en-US" sz="4000" dirty="0" smtClean="0"/>
              <a:t>In response to Action </a:t>
            </a:r>
            <a:r>
              <a:rPr lang="en-US" sz="4000" dirty="0" smtClean="0"/>
              <a:t>Items (2/3) </a:t>
            </a:r>
            <a:r>
              <a:rPr lang="en-US" sz="2800" dirty="0" smtClean="0"/>
              <a:t>A.GMW.2017.6c.1 and 6d.1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0" y="1417638"/>
            <a:ext cx="9586064" cy="4708525"/>
          </a:xfrm>
        </p:spPr>
        <p:txBody>
          <a:bodyPr/>
          <a:lstStyle/>
          <a:p>
            <a:r>
              <a:rPr lang="en-US" sz="2800" dirty="0" smtClean="0"/>
              <a:t>Let’s recall some basic GSICS principles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Instrument monitoring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Standardized tools/methodologies/best methods for all agencies to adopt</a:t>
            </a:r>
          </a:p>
          <a:p>
            <a:r>
              <a:rPr lang="en-US" sz="2800" dirty="0" smtClean="0"/>
              <a:t>Path forward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Get clarification on user needs (Ralph, </a:t>
            </a:r>
            <a:r>
              <a:rPr lang="en-US" sz="2400" dirty="0" err="1" smtClean="0">
                <a:solidFill>
                  <a:srgbClr val="0070C0"/>
                </a:solidFill>
              </a:rPr>
              <a:t>Manik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sz="2000" dirty="0" smtClean="0">
                <a:solidFill>
                  <a:srgbClr val="00B0F0"/>
                </a:solidFill>
              </a:rPr>
              <a:t>Redo user survey</a:t>
            </a:r>
          </a:p>
          <a:p>
            <a:pPr lvl="2"/>
            <a:r>
              <a:rPr lang="en-US" sz="2000" dirty="0" smtClean="0">
                <a:solidFill>
                  <a:srgbClr val="00B0F0"/>
                </a:solidFill>
              </a:rPr>
              <a:t>Determine core set of operational users from agencies, include diversity (e.g., Data assimilation, weather, climate, …)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Define short term (~1 year) and long term (~3 year) goals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Standardize tools (</a:t>
            </a:r>
            <a:r>
              <a:rPr lang="en-US" sz="2400" dirty="0" err="1" smtClean="0">
                <a:solidFill>
                  <a:srgbClr val="0070C0"/>
                </a:solidFill>
              </a:rPr>
              <a:t>Karsten</a:t>
            </a:r>
            <a:r>
              <a:rPr lang="en-US" sz="2400" dirty="0" smtClean="0">
                <a:solidFill>
                  <a:srgbClr val="0070C0"/>
                </a:solidFill>
              </a:rPr>
              <a:t>, Cheng-</a:t>
            </a:r>
            <a:r>
              <a:rPr lang="en-US" sz="2400" dirty="0" err="1" smtClean="0">
                <a:solidFill>
                  <a:srgbClr val="0070C0"/>
                </a:solidFill>
              </a:rPr>
              <a:t>Zhi</a:t>
            </a:r>
            <a:r>
              <a:rPr lang="en-US" sz="2400" dirty="0" smtClean="0">
                <a:solidFill>
                  <a:srgbClr val="0070C0"/>
                </a:solidFill>
              </a:rPr>
              <a:t>, Tony, …)</a:t>
            </a:r>
          </a:p>
          <a:p>
            <a:pPr lvl="2"/>
            <a:r>
              <a:rPr lang="en-US" sz="2000" dirty="0" smtClean="0">
                <a:solidFill>
                  <a:srgbClr val="00B0F0"/>
                </a:solidFill>
              </a:rPr>
              <a:t>SNO, use of GRUAN, use of GPSRO, etc.</a:t>
            </a:r>
          </a:p>
          <a:p>
            <a:pPr lvl="2"/>
            <a:r>
              <a:rPr lang="en-US" sz="2000" dirty="0" smtClean="0">
                <a:solidFill>
                  <a:srgbClr val="00B0F0"/>
                </a:solidFill>
              </a:rPr>
              <a:t>Use CDR (ICDR?) as references?</a:t>
            </a:r>
            <a:endParaRPr lang="en-US" sz="1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4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19" y="258567"/>
            <a:ext cx="9183225" cy="1143000"/>
          </a:xfrm>
        </p:spPr>
        <p:txBody>
          <a:bodyPr/>
          <a:lstStyle/>
          <a:p>
            <a:r>
              <a:rPr lang="en-US" sz="4000" dirty="0" smtClean="0"/>
              <a:t>In response to Action </a:t>
            </a:r>
            <a:r>
              <a:rPr lang="en-US" sz="4000" dirty="0" smtClean="0"/>
              <a:t>Item (1/2) </a:t>
            </a:r>
            <a:r>
              <a:rPr lang="en-US" sz="2400" dirty="0" smtClean="0"/>
              <a:t>A.GMW.2017.6f1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7638"/>
            <a:ext cx="8915400" cy="4708525"/>
          </a:xfrm>
        </p:spPr>
        <p:txBody>
          <a:bodyPr/>
          <a:lstStyle/>
          <a:p>
            <a:r>
              <a:rPr lang="en-US" dirty="0" smtClean="0"/>
              <a:t>Goal – develop a useful matrix of sensor information that ultimately, could be in a query type format for easy use </a:t>
            </a:r>
            <a:r>
              <a:rPr lang="en-US" dirty="0" smtClean="0"/>
              <a:t>for comparison</a:t>
            </a:r>
          </a:p>
          <a:p>
            <a:r>
              <a:rPr lang="en-US" dirty="0" smtClean="0"/>
              <a:t>Useful information supplied by: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Wes Berg (X-CAL), Thomas Holmes (internal) use, WMO/OSCAR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Ralph developed a draft matrix; </a:t>
            </a:r>
            <a:r>
              <a:rPr lang="en-US" dirty="0" smtClean="0"/>
              <a:t>Jun has filled some this in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Need feedback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75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19" y="258567"/>
            <a:ext cx="9183225" cy="1143000"/>
          </a:xfrm>
        </p:spPr>
        <p:txBody>
          <a:bodyPr/>
          <a:lstStyle/>
          <a:p>
            <a:r>
              <a:rPr lang="en-US" sz="4000" dirty="0" smtClean="0"/>
              <a:t>In response to Action </a:t>
            </a:r>
            <a:r>
              <a:rPr lang="en-US" sz="4000" dirty="0" smtClean="0"/>
              <a:t>Item (2/2) </a:t>
            </a:r>
            <a:r>
              <a:rPr lang="en-US" sz="2400" dirty="0" smtClean="0"/>
              <a:t>A.GMW.2017.6f1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9" r="20587" b="6899"/>
          <a:stretch/>
        </p:blipFill>
        <p:spPr bwMode="auto">
          <a:xfrm>
            <a:off x="317485" y="1401566"/>
            <a:ext cx="8910990" cy="47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6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5CE4-D2A8-4161-91C9-CC23A6584C4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2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_Office Theme">
      <a:majorFont>
        <a:latin typeface=""/>
        <a:ea typeface="MS PGothic"/>
        <a:cs typeface="ＭＳ Ｐゴシック"/>
      </a:majorFont>
      <a:minorFont>
        <a:latin typeface="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30493</TotalTime>
  <Words>2568</Words>
  <Application>Microsoft Office PowerPoint</Application>
  <PresentationFormat>A4 Paper (210x297 mm)</PresentationFormat>
  <Paragraphs>391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15_Office Theme</vt:lpstr>
      <vt:lpstr>GSICS MW SubGroup 12 October 2017 – 1100 UTC</vt:lpstr>
      <vt:lpstr>Agenda for Today</vt:lpstr>
      <vt:lpstr>Action Items</vt:lpstr>
      <vt:lpstr>Members Signed up as of September 2017</vt:lpstr>
      <vt:lpstr>In response to Action Items (1/3) A.GMW.2017.6c.1 and 6d.1  </vt:lpstr>
      <vt:lpstr>In response to Action Items (2/3) A.GMW.2017.6c.1 and 6d.1  </vt:lpstr>
      <vt:lpstr>In response to Action Item (1/2) A.GMW.2017.6f1  </vt:lpstr>
      <vt:lpstr>In response to Action Item (2/2) A.GMW.2017.6f1  </vt:lpstr>
      <vt:lpstr>Backup Slides</vt:lpstr>
      <vt:lpstr>Scope of Microwave  Sub-Group</vt:lpstr>
      <vt:lpstr>Focus Topics for 2017-2018</vt:lpstr>
      <vt:lpstr>GSICS MW Questions   </vt:lpstr>
      <vt:lpstr>Outline </vt:lpstr>
      <vt:lpstr>Introduction</vt:lpstr>
      <vt:lpstr>Introduction-Classical GSICS Products</vt:lpstr>
      <vt:lpstr>Results of User Feedback survey</vt:lpstr>
      <vt:lpstr>In-orbit references</vt:lpstr>
      <vt:lpstr>AMSU-A FCDR as a Reference for Cross-Calibration</vt:lpstr>
      <vt:lpstr>Overlap with Monitored instruments</vt:lpstr>
      <vt:lpstr>Monitoring ATMS-SDR by SNO inter- comparison with N18</vt:lpstr>
      <vt:lpstr>Proposed MW Product</vt:lpstr>
      <vt:lpstr>Potential GSICS MW Products</vt:lpstr>
      <vt:lpstr>More possible MW deliverables</vt:lpstr>
      <vt:lpstr>PowerPoint Presentation</vt:lpstr>
      <vt:lpstr>PowerPoint Presentation</vt:lpstr>
      <vt:lpstr>Summary</vt:lpstr>
      <vt:lpstr>Interaction with GPM-X Cal and CEOS WGCV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Ralph Ferraro</cp:lastModifiedBy>
  <cp:revision>1170</cp:revision>
  <cp:lastPrinted>2017-06-20T14:31:34Z</cp:lastPrinted>
  <dcterms:created xsi:type="dcterms:W3CDTF">2010-08-23T13:48:26Z</dcterms:created>
  <dcterms:modified xsi:type="dcterms:W3CDTF">2017-10-08T21:42:15Z</dcterms:modified>
</cp:coreProperties>
</file>