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8" r:id="rId1"/>
    <p:sldMasterId id="2147484450" r:id="rId2"/>
    <p:sldMasterId id="2147484499" r:id="rId3"/>
    <p:sldMasterId id="2147484502" r:id="rId4"/>
  </p:sldMasterIdLst>
  <p:notesMasterIdLst>
    <p:notesMasterId r:id="rId37"/>
  </p:notesMasterIdLst>
  <p:sldIdLst>
    <p:sldId id="664" r:id="rId5"/>
    <p:sldId id="506" r:id="rId6"/>
    <p:sldId id="716" r:id="rId7"/>
    <p:sldId id="538" r:id="rId8"/>
    <p:sldId id="719" r:id="rId9"/>
    <p:sldId id="720" r:id="rId10"/>
    <p:sldId id="721" r:id="rId11"/>
    <p:sldId id="722" r:id="rId12"/>
    <p:sldId id="723" r:id="rId13"/>
    <p:sldId id="724" r:id="rId14"/>
    <p:sldId id="726" r:id="rId15"/>
    <p:sldId id="725" r:id="rId16"/>
    <p:sldId id="728" r:id="rId17"/>
    <p:sldId id="727" r:id="rId18"/>
    <p:sldId id="729" r:id="rId19"/>
    <p:sldId id="730" r:id="rId20"/>
    <p:sldId id="731" r:id="rId21"/>
    <p:sldId id="738" r:id="rId22"/>
    <p:sldId id="732" r:id="rId23"/>
    <p:sldId id="734" r:id="rId24"/>
    <p:sldId id="735" r:id="rId25"/>
    <p:sldId id="733" r:id="rId26"/>
    <p:sldId id="736" r:id="rId27"/>
    <p:sldId id="737" r:id="rId28"/>
    <p:sldId id="739" r:id="rId29"/>
    <p:sldId id="740" r:id="rId30"/>
    <p:sldId id="742" r:id="rId31"/>
    <p:sldId id="743" r:id="rId32"/>
    <p:sldId id="745" r:id="rId33"/>
    <p:sldId id="747" r:id="rId34"/>
    <p:sldId id="746" r:id="rId35"/>
    <p:sldId id="577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1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3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5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5854" algn="l" defTabSz="914342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024" algn="l" defTabSz="914342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195" algn="l" defTabSz="914342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366" algn="l" defTabSz="914342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00CC"/>
    <a:srgbClr val="0033CC"/>
    <a:srgbClr val="99FF66"/>
    <a:srgbClr val="FF3300"/>
    <a:srgbClr val="CCFF66"/>
    <a:srgbClr val="FF3399"/>
    <a:srgbClr val="CC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89687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4CF1D99-493D-4B8F-A6F0-D76309D87A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341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1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34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5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6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585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F1D99-493D-4B8F-A6F0-D76309D87A9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7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18DC6-B64D-4D6F-B60D-6EE9A315892B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0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C1F99D8-D715-7448-AAA4-377CD563671A}" type="slidenum">
              <a:rPr lang="en-US" altLang="zh-CN">
                <a:solidFill>
                  <a:prstClr val="black"/>
                </a:solidFill>
              </a:rPr>
              <a:pPr eaLnBrk="1" hangingPunct="1"/>
              <a:t>21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:\logo\国家卫星气象中心标-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9" y="6314331"/>
            <a:ext cx="3079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019800" y="6467055"/>
            <a:ext cx="31242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altLang="zh-CN" sz="1100" b="1" dirty="0">
                <a:solidFill>
                  <a:srgbClr val="0066FF"/>
                </a:solidFill>
                <a:latin typeface="Arial"/>
                <a:ea typeface="宋体"/>
              </a:rPr>
              <a:t>National Satellite Meteorological Center ,CMA </a:t>
            </a:r>
            <a:endParaRPr lang="zh-CN" altLang="en-US" sz="1100" b="1" dirty="0">
              <a:solidFill>
                <a:srgbClr val="0066FF"/>
              </a:solidFill>
              <a:latin typeface="Arial"/>
              <a:ea typeface="宋体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51520" y="6361750"/>
            <a:ext cx="2510587" cy="307182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l" rtl="0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100" b="1" kern="1200" dirty="0" smtClean="0">
                <a:solidFill>
                  <a:srgbClr val="0066FF"/>
                </a:solidFill>
                <a:latin typeface="Arial"/>
                <a:ea typeface="宋体"/>
                <a:cs typeface="+mn-cs"/>
              </a:rPr>
              <a:t>13-16 November 2017, Xi’an, China</a:t>
            </a:r>
            <a:endParaRPr lang="zh-CN" altLang="zh-CN" sz="1100" b="1" kern="1200" dirty="0" smtClean="0">
              <a:solidFill>
                <a:srgbClr val="0066FF"/>
              </a:solidFill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36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4938" y="6525344"/>
            <a:ext cx="2133600" cy="203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11/12/2017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525344"/>
            <a:ext cx="2133600" cy="203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671E-68C5-4C7A-83E9-2A6A5A7D2E17}" type="slidenum">
              <a:rPr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3203848" y="6453337"/>
            <a:ext cx="2510587" cy="307182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>
              <a:lnSpc>
                <a:spcPts val="1900"/>
              </a:lnSpc>
              <a:defRPr/>
            </a:pPr>
            <a:r>
              <a:rPr lang="en-US" altLang="zh-CN" sz="1100" b="1" dirty="0" smtClean="0">
                <a:solidFill>
                  <a:srgbClr val="0066FF"/>
                </a:solidFill>
                <a:latin typeface="Arial"/>
                <a:ea typeface="宋体"/>
              </a:rPr>
              <a:t>13-16 November 2017, Xi’an, China</a:t>
            </a:r>
            <a:endParaRPr lang="zh-CN" altLang="zh-CN" sz="1100" b="1" dirty="0" smtClean="0">
              <a:solidFill>
                <a:srgbClr val="0066FF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6648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:\logo\国家卫星气象中心标-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9" y="6172200"/>
            <a:ext cx="3079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019800" y="6324797"/>
            <a:ext cx="31242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altLang="zh-CN" sz="1100" b="1" dirty="0">
                <a:solidFill>
                  <a:srgbClr val="0066FF"/>
                </a:solidFill>
                <a:latin typeface="Arial"/>
                <a:ea typeface="宋体"/>
              </a:rPr>
              <a:t>National Satellite Meteorological Center ,CMA </a:t>
            </a:r>
            <a:endParaRPr lang="zh-CN" altLang="en-US" sz="1100" b="1" dirty="0">
              <a:solidFill>
                <a:srgbClr val="0066FF"/>
              </a:solidFill>
              <a:latin typeface="Arial"/>
              <a:ea typeface="宋体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28600" y="6248400"/>
            <a:ext cx="4414838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000" b="1" dirty="0" smtClean="0">
                <a:solidFill>
                  <a:srgbClr val="0066FF"/>
                </a:solidFill>
              </a:rPr>
              <a:t>GCOS Science Day</a:t>
            </a:r>
          </a:p>
          <a:p>
            <a:pPr eaLnBrk="1" hangingPunct="1">
              <a:defRPr/>
            </a:pPr>
            <a:r>
              <a:rPr lang="en-US" altLang="zh-CN" sz="1000" b="1" dirty="0" smtClean="0">
                <a:solidFill>
                  <a:srgbClr val="0066FF"/>
                </a:solidFill>
              </a:rPr>
              <a:t>25 Sept, 2017, Hangzhou</a:t>
            </a:r>
            <a:endParaRPr lang="zh-CN" altLang="en-US" sz="1000" b="1" dirty="0" smtClean="0">
              <a:solidFill>
                <a:srgbClr val="0066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48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lang="en-US" altLang="zh-CN" smtClean="0"/>
            </a:lvl1pPr>
          </a:lstStyle>
          <a:p>
            <a:fld id="{9FFAEF33-08D9-4A11-8174-1C9432F1F27E}" type="datetime1">
              <a:rPr lang="zh-CN" altLang="en-US"/>
              <a:pPr/>
              <a:t>2017/11/12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lang="zh-CN" altLang="en-US" smtClean="0"/>
            </a:lvl1pPr>
          </a:lstStyle>
          <a:p>
            <a:pPr algn="r"/>
            <a:fld id="{229D675E-2284-47B0-8E9F-85873CDEA2C5}" type="slidenum">
              <a:rPr lang="en-US" altLang="zh-CN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8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3118C-A309-1545-AB83-702252A5B2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118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9A128-8D14-D64A-9CDF-F0125F784FF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458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04E73-4024-544E-A5B5-B1A044FF109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409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1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2016/07/14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181091F5-1347-4116-B0A4-A44B7325EF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457200" y="1600200"/>
            <a:ext cx="5715000" cy="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2" tIns="45711" rIns="91422" bIns="45711"/>
          <a:lstStyle/>
          <a:p>
            <a:endParaRPr lang="zh-CN" altLang="en-US">
              <a:solidFill>
                <a:srgbClr val="000000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4897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5pPr>
      <a:lvl6pPr marL="457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6pPr>
      <a:lvl7pPr marL="91434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7pPr>
      <a:lvl8pPr marL="137151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8pPr>
      <a:lvl9pPr marL="1828683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9pPr>
    </p:titleStyle>
    <p:bodyStyle>
      <a:lvl1pPr marL="342878" indent="-34287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27" indent="-22858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097" indent="-22858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268" indent="-22858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439" indent="-22858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610" indent="-22858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781" indent="-22858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951" indent="-22858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4938" y="6538913"/>
            <a:ext cx="21336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000" b="1" kern="1200">
                <a:solidFill>
                  <a:srgbClr val="0066FF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smtClean="0"/>
              <a:t>2/11/2016</a:t>
            </a:r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538913"/>
            <a:ext cx="21336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lang="en-US" altLang="zh-CN" sz="1000" b="1" kern="1200">
                <a:solidFill>
                  <a:srgbClr val="0066FF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02E8B1ED-B719-42AE-8437-DD38C204E552}" type="slidenum">
              <a:rPr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3079" name="Picture 5" descr="E:\文档\局徽01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76" y="115890"/>
            <a:ext cx="7953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F:\logo\国家卫星气象中心标-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127000"/>
            <a:ext cx="571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9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1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3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51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6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878" indent="-34287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27" indent="-22858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097" indent="-22858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268" indent="-22858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439" indent="-22858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610" indent="-22858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781" indent="-22858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951" indent="-22858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1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000" b="1" smtClean="0">
                <a:solidFill>
                  <a:srgbClr val="0066FF"/>
                </a:solidFill>
                <a:latin typeface="Arial" charset="0"/>
              </a:defRPr>
            </a:lvl1pPr>
          </a:lstStyle>
          <a:p>
            <a:fld id="{032639B4-E6FC-4D93-9F6E-E87AA54D8F66}" type="datetime1">
              <a:rPr lang="en-US" altLang="zh-CN"/>
              <a:pPr/>
              <a:t>11/12/2017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lang="en-US" altLang="zh-CN" sz="1000" b="1" smtClean="0">
                <a:solidFill>
                  <a:srgbClr val="0066FF"/>
                </a:solidFill>
                <a:latin typeface="Arial" charset="0"/>
              </a:defRPr>
            </a:lvl1pPr>
          </a:lstStyle>
          <a:p>
            <a:pPr algn="r"/>
            <a:fld id="{181091F5-1347-4116-B0A4-A44B7325EFE4}" type="slidenum">
              <a:rPr/>
              <a:pPr algn="r"/>
              <a:t>‹#›</a:t>
            </a:fld>
            <a:endParaRPr lang="zh-CN" altLang="en-US" dirty="0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457200" y="1600200"/>
            <a:ext cx="5715000" cy="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2" tIns="45711" rIns="91422" bIns="45711"/>
          <a:lstStyle/>
          <a:p>
            <a:endParaRPr lang="zh-CN" altLang="en-US">
              <a:solidFill>
                <a:srgbClr val="000000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2024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5pPr>
      <a:lvl6pPr marL="457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6pPr>
      <a:lvl7pPr marL="91434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7pPr>
      <a:lvl8pPr marL="137151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8pPr>
      <a:lvl9pPr marL="1828683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9pPr>
    </p:titleStyle>
    <p:bodyStyle>
      <a:lvl1pPr marL="342878" indent="-34287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27" indent="-22858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097" indent="-22858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268" indent="-22858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439" indent="-22858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610" indent="-22858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781" indent="-22858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951" indent="-22858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Arial" charset="0"/>
              </a:rPr>
              <a:t>单击此处编辑母版标题样式</a:t>
            </a:r>
            <a:endParaRPr lang="en-US" altLang="zh-CN">
              <a:sym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Arial" charset="0"/>
              </a:rPr>
              <a:t>单击此处编辑母版文本样式</a:t>
            </a:r>
            <a:endParaRPr lang="en-US" altLang="zh-CN">
              <a:sym typeface="Arial" charset="0"/>
            </a:endParaRPr>
          </a:p>
          <a:p>
            <a:pPr lvl="1"/>
            <a:r>
              <a:rPr lang="zh-CN" altLang="en-US">
                <a:sym typeface="Arial" charset="0"/>
              </a:rPr>
              <a:t>第二级</a:t>
            </a:r>
            <a:endParaRPr lang="en-US" altLang="zh-CN">
              <a:sym typeface="Arial" charset="0"/>
            </a:endParaRPr>
          </a:p>
          <a:p>
            <a:pPr lvl="2"/>
            <a:r>
              <a:rPr lang="zh-CN" altLang="en-US">
                <a:sym typeface="Arial" charset="0"/>
              </a:rPr>
              <a:t>第三级</a:t>
            </a:r>
            <a:endParaRPr lang="en-US" altLang="zh-CN">
              <a:sym typeface="Arial" charset="0"/>
            </a:endParaRPr>
          </a:p>
          <a:p>
            <a:pPr lvl="3"/>
            <a:r>
              <a:rPr lang="zh-CN" altLang="en-US">
                <a:sym typeface="Arial" charset="0"/>
              </a:rPr>
              <a:t>第四级</a:t>
            </a:r>
            <a:endParaRPr lang="en-US" altLang="zh-CN">
              <a:sym typeface="Arial" charset="0"/>
            </a:endParaRPr>
          </a:p>
          <a:p>
            <a:pPr lvl="4"/>
            <a:r>
              <a:rPr lang="zh-CN" altLang="en-US">
                <a:sym typeface="Arial" charset="0"/>
              </a:rPr>
              <a:t>第五级</a:t>
            </a:r>
            <a:endParaRPr lang="en-US" altLang="zh-CN">
              <a:sym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538913"/>
            <a:ext cx="21336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Char char="•"/>
              <a:defRPr sz="1000" b="1">
                <a:solidFill>
                  <a:srgbClr val="0066FF"/>
                </a:solidFill>
                <a:sym typeface="Arial" charset="0"/>
              </a:defRPr>
            </a:lvl1pPr>
          </a:lstStyle>
          <a:p>
            <a:fld id="{F04E36F3-4FE1-E642-B592-ACB0C7ABFF89}" type="slidenum">
              <a:rPr lang="en-US" altLang="zh-CN">
                <a:latin typeface="Arial" charset="0"/>
                <a:ea typeface="宋体" charset="-122"/>
              </a:rPr>
              <a:pPr/>
              <a:t>‹#›</a:t>
            </a:fld>
            <a:endParaRPr lang="en-US" altLang="zh-CN">
              <a:latin typeface="Arial" charset="0"/>
              <a:ea typeface="宋体" charset="-122"/>
            </a:endParaRPr>
          </a:p>
        </p:txBody>
      </p:sp>
      <p:pic>
        <p:nvPicPr>
          <p:cNvPr id="2053" name="Picture 5" descr="E:\文档\局徽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115888"/>
            <a:ext cx="7953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F:\logo\国家卫星气象中心标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127000"/>
            <a:ext cx="571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宋体" panose="02010600030101010101" pitchFamily="2" charset="-122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宋体" panose="02010600030101010101" pitchFamily="2" charset="-122"/>
          <a:sym typeface="Arial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宋体" panose="02010600030101010101" pitchFamily="2" charset="-122"/>
          <a:sym typeface="Arial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宋体" panose="02010600030101010101" pitchFamily="2" charset="-122"/>
          <a:sym typeface="Arial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宋体" panose="02010600030101010101" pitchFamily="2" charset="-122"/>
          <a:sym typeface="Arial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宋体" panose="02010600030101010101" pitchFamily="2" charset="-122"/>
          <a:sym typeface="Arial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5.png"/><Relationship Id="rId4" Type="http://schemas.openxmlformats.org/officeDocument/2006/relationships/image" Target="../media/image9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矩形 12"/>
          <p:cNvSpPr>
            <a:spLocks noChangeArrowheads="1"/>
          </p:cNvSpPr>
          <p:nvPr/>
        </p:nvSpPr>
        <p:spPr bwMode="auto">
          <a:xfrm>
            <a:off x="0" y="1752600"/>
            <a:ext cx="9144000" cy="18288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pic>
        <p:nvPicPr>
          <p:cNvPr id="26634" name="图片 14" descr="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标题 15"/>
          <p:cNvSpPr>
            <a:spLocks noGrp="1"/>
          </p:cNvSpPr>
          <p:nvPr>
            <p:ph type="ctrTitle" idx="4294967295"/>
          </p:nvPr>
        </p:nvSpPr>
        <p:spPr>
          <a:xfrm>
            <a:off x="335046" y="2060945"/>
            <a:ext cx="8424497" cy="1470025"/>
          </a:xfrm>
        </p:spPr>
        <p:txBody>
          <a:bodyPr/>
          <a:lstStyle/>
          <a:p>
            <a:pPr algn="ctr" eaLnBrk="1" hangingPunct="1"/>
            <a:r>
              <a:rPr lang="en-US" altLang="zh-CN" dirty="0" smtClean="0">
                <a:latin typeface="Kozuka Gothic Pr6N H" pitchFamily="34" charset="-128"/>
                <a:ea typeface="Kozuka Gothic Pr6N H" pitchFamily="34" charset="-128"/>
              </a:rPr>
              <a:t>Introduction to Chinses Project:</a:t>
            </a:r>
            <a:br>
              <a:rPr lang="en-US" altLang="zh-CN" dirty="0" smtClean="0">
                <a:latin typeface="Kozuka Gothic Pr6N H" pitchFamily="34" charset="-128"/>
                <a:ea typeface="Kozuka Gothic Pr6N H" pitchFamily="34" charset="-128"/>
              </a:rPr>
            </a:br>
            <a:r>
              <a:rPr lang="en-US" altLang="zh-CN" dirty="0" smtClean="0">
                <a:latin typeface="Kozuka Gothic Pr6N H" pitchFamily="34" charset="-128"/>
                <a:ea typeface="Kozuka Gothic Pr6N H" pitchFamily="34" charset="-128"/>
              </a:rPr>
              <a:t>Solar Bands </a:t>
            </a:r>
            <a:r>
              <a:rPr lang="en-US" altLang="zh-CN" dirty="0">
                <a:latin typeface="Kozuka Gothic Pr6N H" pitchFamily="34" charset="-128"/>
                <a:ea typeface="Kozuka Gothic Pr6N H" pitchFamily="34" charset="-128"/>
              </a:rPr>
              <a:t>C</a:t>
            </a:r>
            <a:r>
              <a:rPr lang="en-US" altLang="zh-CN" dirty="0" smtClean="0">
                <a:latin typeface="Kozuka Gothic Pr6N H" pitchFamily="34" charset="-128"/>
                <a:ea typeface="Kozuka Gothic Pr6N H" pitchFamily="34" charset="-128"/>
              </a:rPr>
              <a:t>alibration Based on Lunar Radiance </a:t>
            </a:r>
            <a:r>
              <a:rPr lang="en-US" altLang="zh-CN" dirty="0">
                <a:latin typeface="Kozuka Gothic Pr6N H" pitchFamily="34" charset="-128"/>
                <a:ea typeface="Kozuka Gothic Pr6N H" pitchFamily="34" charset="-128"/>
              </a:rPr>
              <a:t>S</a:t>
            </a:r>
            <a:r>
              <a:rPr lang="en-US" altLang="zh-CN" dirty="0" smtClean="0">
                <a:latin typeface="Kozuka Gothic Pr6N H" pitchFamily="34" charset="-128"/>
                <a:ea typeface="Kozuka Gothic Pr6N H" pitchFamily="34" charset="-128"/>
              </a:rPr>
              <a:t>ource</a:t>
            </a:r>
            <a:endParaRPr lang="en-US" altLang="zh-CN" dirty="0">
              <a:latin typeface="Kozuka Gothic Pr6N H" pitchFamily="34" charset="-128"/>
              <a:ea typeface="Kozuka Gothic Pr6N H" pitchFamily="34" charset="-128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" y="3789040"/>
            <a:ext cx="9180512" cy="3124200"/>
          </a:xfrm>
          <a:prstGeom prst="rect">
            <a:avLst/>
          </a:prstGeom>
          <a:solidFill>
            <a:srgbClr val="000000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 anchor="ctr"/>
          <a:lstStyle/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FFFFFF"/>
                </a:solidFill>
                <a:latin typeface="Arial"/>
                <a:ea typeface="宋体"/>
              </a:rPr>
              <a:t>                                                 </a:t>
            </a: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FFFFFF"/>
              </a:solidFill>
              <a:latin typeface="Arial"/>
              <a:ea typeface="宋体"/>
            </a:endParaRP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FFFFFF"/>
              </a:solidFill>
              <a:latin typeface="Arial"/>
              <a:ea typeface="宋体"/>
            </a:endParaRP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FFFFFF"/>
              </a:solidFill>
              <a:latin typeface="Arial"/>
              <a:ea typeface="宋体"/>
            </a:endParaRP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FFFFFF"/>
              </a:solidFill>
              <a:latin typeface="Arial"/>
              <a:ea typeface="宋体"/>
            </a:endParaRP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FFFFFF"/>
              </a:solidFill>
              <a:latin typeface="Arial"/>
              <a:ea typeface="宋体"/>
            </a:endParaRP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FFFFFF"/>
              </a:solidFill>
              <a:latin typeface="Arial"/>
              <a:ea typeface="宋体"/>
            </a:endParaRP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FFFFFF"/>
              </a:solidFill>
              <a:latin typeface="Arial"/>
              <a:ea typeface="宋体"/>
            </a:endParaRP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 smtClean="0">
              <a:solidFill>
                <a:srgbClr val="FFFFFF"/>
              </a:solidFill>
              <a:latin typeface="Arial"/>
              <a:ea typeface="宋体"/>
            </a:endParaRPr>
          </a:p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>
              <a:solidFill>
                <a:srgbClr val="FFFFFF"/>
              </a:solidFill>
              <a:latin typeface="Arial"/>
              <a:ea typeface="宋体"/>
            </a:endParaRPr>
          </a:p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FFFFFF"/>
                </a:solidFill>
                <a:latin typeface="Arial"/>
                <a:ea typeface="宋体"/>
              </a:rPr>
              <a:t>13-16 November </a:t>
            </a:r>
            <a:r>
              <a:rPr lang="en-US" altLang="zh-CN" kern="0" dirty="0">
                <a:solidFill>
                  <a:srgbClr val="FFFFFF"/>
                </a:solidFill>
                <a:latin typeface="Arial"/>
                <a:ea typeface="宋体"/>
              </a:rPr>
              <a:t>2017, </a:t>
            </a:r>
            <a:r>
              <a:rPr lang="en-US" altLang="zh-CN" kern="0" dirty="0" smtClean="0">
                <a:solidFill>
                  <a:srgbClr val="FFFFFF"/>
                </a:solidFill>
                <a:latin typeface="Arial"/>
                <a:ea typeface="宋体"/>
              </a:rPr>
              <a:t>Xi’an, </a:t>
            </a:r>
            <a:r>
              <a:rPr lang="en-US" altLang="zh-CN" kern="0" dirty="0" smtClean="0">
                <a:solidFill>
                  <a:srgbClr val="FFFFFF"/>
                </a:solidFill>
                <a:latin typeface="Arial"/>
                <a:ea typeface="宋体"/>
              </a:rPr>
              <a:t>China</a:t>
            </a:r>
            <a:endParaRPr lang="zh-CN" altLang="zh-CN" kern="0" dirty="0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275856" y="4293096"/>
            <a:ext cx="5868144" cy="16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1900"/>
              </a:lnSpc>
              <a:defRPr/>
            </a:pPr>
            <a:r>
              <a:rPr lang="en-US" altLang="zh-CN" sz="2000" b="1" kern="0">
                <a:solidFill>
                  <a:srgbClr val="FFFFFF"/>
                </a:solidFill>
              </a:rPr>
              <a:t>Peng   ZHANG </a:t>
            </a:r>
          </a:p>
          <a:p>
            <a:pPr eaLnBrk="1" hangingPunct="1">
              <a:lnSpc>
                <a:spcPts val="1900"/>
              </a:lnSpc>
              <a:defRPr/>
            </a:pPr>
            <a:endParaRPr lang="en-US" altLang="zh-CN" sz="2000" b="1" kern="0">
              <a:solidFill>
                <a:srgbClr val="FFFFFF"/>
              </a:solidFill>
            </a:endParaRPr>
          </a:p>
          <a:p>
            <a:pPr eaLnBrk="1" hangingPunct="1">
              <a:lnSpc>
                <a:spcPts val="1900"/>
              </a:lnSpc>
              <a:defRPr/>
            </a:pPr>
            <a:r>
              <a:rPr lang="en-US" altLang="zh-CN" sz="1600" b="1" kern="0">
                <a:solidFill>
                  <a:srgbClr val="FFFFFF"/>
                </a:solidFill>
              </a:rPr>
              <a:t>National Satellite Meteorological Center,</a:t>
            </a:r>
          </a:p>
          <a:p>
            <a:pPr eaLnBrk="1" hangingPunct="1">
              <a:lnSpc>
                <a:spcPts val="1900"/>
              </a:lnSpc>
              <a:defRPr/>
            </a:pPr>
            <a:r>
              <a:rPr lang="en-US" altLang="zh-CN" sz="1600" b="1" kern="0">
                <a:solidFill>
                  <a:srgbClr val="FFFFFF"/>
                </a:solidFill>
              </a:rPr>
              <a:t>China Meteorological Administration</a:t>
            </a:r>
          </a:p>
          <a:p>
            <a:pPr eaLnBrk="1" hangingPunct="1">
              <a:lnSpc>
                <a:spcPts val="1900"/>
              </a:lnSpc>
              <a:defRPr/>
            </a:pPr>
            <a:r>
              <a:rPr lang="en-US" altLang="zh-CN" sz="1600" b="1" kern="0">
                <a:solidFill>
                  <a:srgbClr val="FFFFFF"/>
                </a:solidFill>
              </a:rPr>
              <a:t>(NSMC/CMA)</a:t>
            </a:r>
            <a:endParaRPr lang="en-US" altLang="zh-CN" sz="1600" b="1" kern="0" dirty="0">
              <a:solidFill>
                <a:srgbClr val="FFFFFF"/>
              </a:solidFill>
            </a:endParaRPr>
          </a:p>
        </p:txBody>
      </p:sp>
      <p:pic>
        <p:nvPicPr>
          <p:cNvPr id="15" name="Picture 5" descr="E:\文档\局徽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32687"/>
            <a:ext cx="7953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F:\logo\国家卫星气象中心标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43600"/>
            <a:ext cx="571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卫星中心大楼西侧（小）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50540"/>
            <a:ext cx="2880320" cy="20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10</a:t>
            </a:fld>
            <a:endParaRPr lang="zh-CN" altLang="en-US" dirty="0"/>
          </a:p>
        </p:txBody>
      </p:sp>
      <p:pic>
        <p:nvPicPr>
          <p:cNvPr id="4" name="图片 7" descr="F:\FY-2\FY2G\PIC\合成+时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5270500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线形标注 1 4"/>
          <p:cNvSpPr/>
          <p:nvPr/>
        </p:nvSpPr>
        <p:spPr>
          <a:xfrm>
            <a:off x="6588125" y="1771650"/>
            <a:ext cx="2422525" cy="623888"/>
          </a:xfrm>
          <a:prstGeom prst="borderCallout1">
            <a:avLst>
              <a:gd name="adj1" fmla="val 18750"/>
              <a:gd name="adj2" fmla="val -8333"/>
              <a:gd name="adj3" fmla="val 177732"/>
              <a:gd name="adj4" fmla="val -181758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Guiding 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satellite conducts a lunar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observation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图片 5" descr="E:\My Work\FY-2D\红外波段对月定标分析\503\展宽月亮\MOON_VIS_RESAMPLE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3284538"/>
            <a:ext cx="2566987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77025" y="5805488"/>
            <a:ext cx="20875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Matched Lunar Image</a:t>
            </a:r>
            <a:endParaRPr lang="zh-CN" altLang="en-US" sz="16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179695" y="175200"/>
            <a:ext cx="6840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Lunar image observed </a:t>
            </a:r>
            <a:r>
              <a:rPr lang="en-US" altLang="zh-C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by FY-2G </a:t>
            </a:r>
            <a:r>
              <a:rPr lang="en-US" altLang="zh-CN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on Feb. 7 2015 after changing observation area</a:t>
            </a:r>
            <a:endParaRPr lang="zh-CN" altLang="en-US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179695" y="5820876"/>
            <a:ext cx="5976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Lei Yang (CMA): Moon prediction, registration and navigation for FY satellite</a:t>
            </a:r>
            <a:endParaRPr lang="zh-CN" alt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11</a:t>
            </a:fld>
            <a:endParaRPr lang="zh-CN" altLang="en-US" dirty="0"/>
          </a:p>
        </p:txBody>
      </p:sp>
      <p:pic>
        <p:nvPicPr>
          <p:cNvPr id="4" name="Picture 15" descr="FY3C_MERSI_MOON_L1_20131023_0530_RSHAP_MS_B_6_D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3500438"/>
            <a:ext cx="933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Y3C_MERSI_MOON_L1_20131023_0530_RSHAP_MS_B_7_D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3500438"/>
            <a:ext cx="933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FY3C_MERSI_MOON_L1_20131023_0530_RSHAP_MS_B_8_D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500438"/>
            <a:ext cx="933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FY3C_MERSI_MOON_L1_20131023_0530_RSHAP_MS_B_9_D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500438"/>
            <a:ext cx="933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FY3C_MERSI_MOON_L1_20131023_0530_RSHAP_MS_B_10_D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500438"/>
            <a:ext cx="933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FY3C_MERSI_MOON_L1_20131023_0530_RSHAP_MS_B_11_D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3500438"/>
            <a:ext cx="933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Y3C_MERSI_MOON_L1_20131023_0530_RSHAP_MS_B_12_D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500438"/>
            <a:ext cx="935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FY3C_MERSI_MOON_L1_20131023_0530_RSHAP_MS_B_13_D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843088"/>
            <a:ext cx="935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FY3C_MERSI_MOON_L1_20131023_0530_RSHAP_MS_B_14_D_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844675"/>
            <a:ext cx="933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FY3C_MERSI_MOON_L1_20131023_0530_RSHAP_MS_B_15_D_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1843088"/>
            <a:ext cx="933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FY3C_MERSI_MOON_L1_20131023_0530_RSHAP_MS_B_16_D_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1843088"/>
            <a:ext cx="935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FY3C_MERSI_MOON_L1_20131023_0530_RSHAP_MS_B_17_D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1847850"/>
            <a:ext cx="9334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FY3C_MERSI_MOON_L1_20131023_0530_RSHAP_MS_B_18_D_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843088"/>
            <a:ext cx="933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FY3C_MERSI_MOON_L1_20131023_0530_RSHAP_MS_B_19_D_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843088"/>
            <a:ext cx="933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 descr="FY3C_MERSI_MOON_L1_20131023_0530_RSHAP_MS_B_20_D_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843088"/>
            <a:ext cx="933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055205" y="1189619"/>
            <a:ext cx="6842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sz="3200" b="1" dirty="0" smtClean="0">
                <a:latin typeface="Calibri" charset="0"/>
                <a:ea typeface="Calibri" charset="0"/>
                <a:cs typeface="Calibri" charset="0"/>
                <a:sym typeface="Arial" charset="0"/>
              </a:rPr>
              <a:t>FY-3C</a:t>
            </a:r>
            <a:r>
              <a:rPr lang="zh-CN" altLang="en-US" sz="3200" b="1" dirty="0"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 smtClean="0">
                <a:latin typeface="Calibri" charset="0"/>
                <a:ea typeface="Calibri" charset="0"/>
                <a:cs typeface="Calibri" charset="0"/>
                <a:sym typeface="Arial" charset="0"/>
              </a:rPr>
              <a:t>lunar</a:t>
            </a:r>
            <a:r>
              <a:rPr lang="zh-CN" altLang="en-US" sz="3200" b="1" dirty="0" smtClean="0"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 smtClean="0">
                <a:latin typeface="Calibri" charset="0"/>
                <a:ea typeface="Calibri" charset="0"/>
                <a:cs typeface="Calibri" charset="0"/>
                <a:sym typeface="Arial" charset="0"/>
              </a:rPr>
              <a:t>observation</a:t>
            </a:r>
            <a:r>
              <a:rPr lang="zh-CN" altLang="en-US" sz="3200" b="1" dirty="0" smtClean="0"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 smtClean="0">
                <a:latin typeface="Calibri" charset="0"/>
                <a:ea typeface="Calibri" charset="0"/>
                <a:cs typeface="Calibri" charset="0"/>
                <a:sym typeface="Arial" charset="0"/>
              </a:rPr>
              <a:t>mode</a:t>
            </a:r>
            <a:r>
              <a:rPr lang="zh-CN" altLang="en-US" sz="3200" b="1" dirty="0" smtClean="0"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 smtClean="0">
                <a:latin typeface="Calibri" charset="0"/>
                <a:ea typeface="Calibri" charset="0"/>
                <a:cs typeface="Calibri" charset="0"/>
                <a:sym typeface="Arial" charset="0"/>
              </a:rPr>
              <a:t>and</a:t>
            </a:r>
            <a:r>
              <a:rPr lang="zh-CN" altLang="en-US" sz="3200" b="1" dirty="0" smtClean="0"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 smtClean="0">
                <a:latin typeface="Calibri" charset="0"/>
                <a:ea typeface="Calibri" charset="0"/>
                <a:cs typeface="Calibri" charset="0"/>
                <a:sym typeface="Arial" charset="0"/>
              </a:rPr>
              <a:t>data</a:t>
            </a:r>
            <a:endParaRPr lang="zh-CN" altLang="en-US" dirty="0"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pic>
        <p:nvPicPr>
          <p:cNvPr id="20" name="Picture 15" descr="FY3C_MERSI_MOON_L1_20131023_0530_RSHAP_MS_B_6_D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3486150"/>
            <a:ext cx="933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FY3C_MERSI_MOON_L1_20131023_0530_RSHAP_MS_B_7_D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3486150"/>
            <a:ext cx="933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FY3C_MERSI_MOON_L1_20131023_0530_RSHAP_MS_B_8_D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486150"/>
            <a:ext cx="933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FY3C_MERSI_MOON_L1_20131023_0530_RSHAP_MS_B_9_D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486150"/>
            <a:ext cx="933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FY3C_MERSI_MOON_L1_20131023_0530_RSHAP_MS_B_10_D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486150"/>
            <a:ext cx="933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FY3C_MERSI_MOON_L1_20131023_0530_RSHAP_MS_B_11_D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3486150"/>
            <a:ext cx="933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FY3C_MERSI_MOON_L1_20131023_0530_RSHAP_MS_B_12_D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486150"/>
            <a:ext cx="9350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FY3C_MERSI_MOON_L1_20131023_0530_RSHAP_MS_B_13_D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828800"/>
            <a:ext cx="9350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FY3C_MERSI_MOON_L1_20131023_0530_RSHAP_MS_B_14_D_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830388"/>
            <a:ext cx="933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FY3C_MERSI_MOON_L1_20131023_0530_RSHAP_MS_B_15_D_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1828800"/>
            <a:ext cx="933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FY3C_MERSI_MOON_L1_20131023_0530_RSHAP_MS_B_16_D_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1828800"/>
            <a:ext cx="9350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FY3C_MERSI_MOON_L1_20131023_0530_RSHAP_MS_B_17_D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1833563"/>
            <a:ext cx="9334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FY3C_MERSI_MOON_L1_20131023_0530_RSHAP_MS_B_18_D_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828800"/>
            <a:ext cx="933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FY3C_MERSI_MOON_L1_20131023_0530_RSHAP_MS_B_19_D_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828800"/>
            <a:ext cx="933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 descr="FY3C_MERSI_MOON_L1_20131023_0530_RSHAP_MS_B_20_D_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828800"/>
            <a:ext cx="933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2031999" y="3246438"/>
            <a:ext cx="5419725" cy="36933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宋体" charset="-122"/>
              </a:rPr>
              <a:t>lunar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宋体" charset="-122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宋体" charset="-122"/>
              </a:rPr>
              <a:t>image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宋体" charset="-122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宋体" charset="-122"/>
              </a:rPr>
              <a:t>observed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宋体" charset="-122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宋体" charset="-122"/>
              </a:rPr>
              <a:t>by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宋体" charset="-122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宋体" charset="-122"/>
              </a:rPr>
              <a:t>different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宋体" charset="-122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 charset="0"/>
              </a:rPr>
              <a:t>FY-3C/MERSI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宋体" charset="-122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宋体" charset="-122"/>
              </a:rPr>
              <a:t>bands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81423" y="152123"/>
            <a:ext cx="5435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3200" b="1" kern="0" dirty="0">
                <a:solidFill>
                  <a:srgbClr val="0000FF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隶书" charset="0"/>
              </a:rPr>
              <a:t>FY-3</a:t>
            </a:r>
            <a:r>
              <a:rPr lang="zh-CN" altLang="en-US" sz="3200" b="1" kern="0" dirty="0">
                <a:solidFill>
                  <a:srgbClr val="0000FF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隶书" charset="0"/>
              </a:rPr>
              <a:t> </a:t>
            </a:r>
            <a:r>
              <a:rPr lang="en-US" altLang="zh-CN" sz="3200" b="1" kern="0" dirty="0">
                <a:solidFill>
                  <a:srgbClr val="0000FF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隶书" charset="0"/>
              </a:rPr>
              <a:t>visible</a:t>
            </a:r>
            <a:r>
              <a:rPr lang="zh-CN" altLang="en-US" sz="3200" b="1" kern="0" dirty="0">
                <a:solidFill>
                  <a:srgbClr val="0000FF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隶书" charset="0"/>
              </a:rPr>
              <a:t> </a:t>
            </a:r>
            <a:r>
              <a:rPr lang="en-US" altLang="zh-CN" sz="3200" b="1" kern="0" dirty="0">
                <a:solidFill>
                  <a:srgbClr val="0000FF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隶书" charset="0"/>
              </a:rPr>
              <a:t>band</a:t>
            </a:r>
            <a:r>
              <a:rPr lang="zh-CN" altLang="en-US" sz="3200" b="1" kern="0" dirty="0">
                <a:solidFill>
                  <a:srgbClr val="0000FF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隶书" charset="0"/>
              </a:rPr>
              <a:t> </a:t>
            </a:r>
            <a:r>
              <a:rPr lang="en-US" altLang="zh-CN" sz="3200" b="1" kern="0" dirty="0">
                <a:solidFill>
                  <a:srgbClr val="0000FF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  <a:sym typeface="隶书" charset="0"/>
              </a:rPr>
              <a:t>calibration</a:t>
            </a:r>
            <a:endParaRPr lang="zh-CN" altLang="en-US" sz="3200" b="1" kern="0" dirty="0">
              <a:solidFill>
                <a:srgbClr val="0000FF"/>
              </a:solidFill>
              <a:latin typeface="Calibri" panose="020F0502020204030204" pitchFamily="34" charset="0"/>
              <a:ea typeface="宋体"/>
              <a:cs typeface="Calibri" panose="020F0502020204030204" pitchFamily="34" charset="0"/>
              <a:sym typeface="隶书" charset="0"/>
            </a:endParaRPr>
          </a:p>
        </p:txBody>
      </p:sp>
      <p:sp>
        <p:nvSpPr>
          <p:cNvPr id="37" name="矩形 2"/>
          <p:cNvSpPr>
            <a:spLocks noChangeArrowheads="1"/>
          </p:cNvSpPr>
          <p:nvPr/>
        </p:nvSpPr>
        <p:spPr bwMode="auto">
          <a:xfrm>
            <a:off x="179694" y="5359211"/>
            <a:ext cx="8856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R H Wu (CMA): Lunar data preparation for MERSI/</a:t>
            </a:r>
            <a:r>
              <a:rPr lang="en-US" altLang="zh-CN" b="1" dirty="0" err="1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TanSat</a:t>
            </a:r>
            <a:endParaRPr lang="zh-CN" alt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12</a:t>
            </a:fld>
            <a:endParaRPr lang="zh-CN" alt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2726" y="116905"/>
            <a:ext cx="6621522" cy="5847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1" rIns="91422" bIns="45711">
            <a:spAutoFit/>
          </a:bodyPr>
          <a:lstStyle/>
          <a:p>
            <a:pPr>
              <a:defRPr/>
            </a:pPr>
            <a:r>
              <a:rPr kumimoji="1" lang="en-US" altLang="zh-CN" sz="3200" b="1" dirty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3</a:t>
            </a:r>
            <a:r>
              <a:rPr kumimoji="1" lang="en-US" altLang="zh-CN" sz="3200" b="1" dirty="0" smtClean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. Ground-based Lunar Observation </a:t>
            </a:r>
            <a:endParaRPr kumimoji="1" lang="en-US" altLang="zh-CN" sz="3200" b="1" dirty="0">
              <a:latin typeface="Calibri" panose="020F0502020204030204" pitchFamily="34" charset="0"/>
              <a:ea typeface="隶书" pitchFamily="49" charset="-122"/>
              <a:cs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827" y="640305"/>
            <a:ext cx="5761038" cy="889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91422" tIns="45711" rIns="91422" bIns="457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69" y="1446447"/>
            <a:ext cx="5989392" cy="4862873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00" y="843285"/>
            <a:ext cx="5616575" cy="2225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" descr="C:\Documents and Settings\Administrator\My Documents\My Pictures\IMG_20150211_0919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4" t="8038" r="17677" b="18649"/>
          <a:stretch>
            <a:fillRect/>
          </a:stretch>
        </p:blipFill>
        <p:spPr bwMode="auto">
          <a:xfrm>
            <a:off x="6112888" y="3211247"/>
            <a:ext cx="30067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005950"/>
              </p:ext>
            </p:extLst>
          </p:nvPr>
        </p:nvGraphicFramePr>
        <p:xfrm>
          <a:off x="5929313" y="5141913"/>
          <a:ext cx="3167062" cy="1685927"/>
        </p:xfrm>
        <a:graphic>
          <a:graphicData uri="http://schemas.openxmlformats.org/drawingml/2006/table">
            <a:tbl>
              <a:tblPr/>
              <a:tblGrid>
                <a:gridCol w="2015403"/>
                <a:gridCol w="1151659"/>
              </a:tblGrid>
              <a:tr h="220663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Lunar Spectral Imager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Specification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Spectral range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400-1000nm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Spectral channels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&gt;260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Spectral sampling width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2-10nm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Field of view 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0.7 degree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1949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Instantaneous Field of view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0.0056 degree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Pixels across track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253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11" name="标题 1"/>
          <p:cNvSpPr txBox="1">
            <a:spLocks/>
          </p:cNvSpPr>
          <p:nvPr/>
        </p:nvSpPr>
        <p:spPr bwMode="auto">
          <a:xfrm>
            <a:off x="6124204" y="2817642"/>
            <a:ext cx="3006725" cy="31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zh-CN" sz="20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Lunar</a:t>
            </a:r>
            <a:r>
              <a:rPr lang="zh-CN" altLang="en-US" sz="20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spectral</a:t>
            </a:r>
            <a:r>
              <a:rPr lang="zh-CN" altLang="en-US" sz="20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imager</a:t>
            </a:r>
            <a:endParaRPr altLang="zh-CN" sz="2000" b="1" noProof="1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12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13</a:t>
            </a:fld>
            <a:endParaRPr lang="zh-CN" altLang="en-US" dirty="0"/>
          </a:p>
        </p:txBody>
      </p:sp>
      <p:sp>
        <p:nvSpPr>
          <p:cNvPr id="4" name="内容占位符 2"/>
          <p:cNvSpPr txBox="1"/>
          <p:nvPr/>
        </p:nvSpPr>
        <p:spPr>
          <a:xfrm>
            <a:off x="204729" y="1087661"/>
            <a:ext cx="5061064" cy="169326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just" defTabSz="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Blip>
                <a:blip r:embed="rId2"/>
              </a:buBlip>
            </a:pPr>
            <a:r>
              <a:rPr lang="en-US" altLang="zh-CN" sz="1600" kern="0" dirty="0" err="1">
                <a:solidFill>
                  <a:srgbClr val="292934"/>
                </a:solidFill>
                <a:latin typeface="+mn-lt"/>
                <a:ea typeface="黑体" panose="02010609060101010101" pitchFamily="49" charset="-122"/>
                <a:cs typeface="Calibri" panose="020F0502020204030204" pitchFamily="34" charset="0"/>
                <a:sym typeface="Arial" panose="020B0604020202020204" pitchFamily="34" charset="0"/>
              </a:rPr>
              <a:t>Lingshang</a:t>
            </a:r>
            <a:r>
              <a:rPr lang="en-US" altLang="zh-CN" sz="1600" kern="0" dirty="0">
                <a:solidFill>
                  <a:srgbClr val="292934"/>
                </a:solidFill>
                <a:latin typeface="+mn-lt"/>
                <a:ea typeface="黑体" panose="02010609060101010101" pitchFamily="49" charset="-122"/>
                <a:cs typeface="Calibri" panose="020F0502020204030204" pitchFamily="34" charset="0"/>
                <a:sym typeface="Arial" panose="020B0604020202020204" pitchFamily="34" charset="0"/>
              </a:rPr>
              <a:t> Experiment</a:t>
            </a:r>
            <a:r>
              <a:rPr lang="zh-CN" altLang="en-US" sz="1600" kern="0" dirty="0">
                <a:solidFill>
                  <a:srgbClr val="292934"/>
                </a:solidFill>
                <a:latin typeface="+mn-lt"/>
                <a:ea typeface="黑体" panose="02010609060101010101" pitchFamily="49" charset="-122"/>
                <a:cs typeface="Calibri" panose="020F0502020204030204" pitchFamily="34" charset="0"/>
                <a:sym typeface="Arial" panose="020B0604020202020204" pitchFamily="34" charset="0"/>
              </a:rPr>
              <a:t>（</a:t>
            </a:r>
            <a:r>
              <a:rPr lang="en-US" altLang="zh-CN" sz="1600" kern="0" dirty="0">
                <a:solidFill>
                  <a:srgbClr val="292934"/>
                </a:solidFill>
                <a:latin typeface="+mn-lt"/>
                <a:ea typeface="黑体" panose="02010609060101010101" pitchFamily="49" charset="-122"/>
                <a:cs typeface="Calibri" panose="020F0502020204030204" pitchFamily="34" charset="0"/>
                <a:sym typeface="Arial" panose="020B0604020202020204" pitchFamily="34" charset="0"/>
              </a:rPr>
              <a:t>24 June </a:t>
            </a:r>
            <a:r>
              <a:rPr lang="zh-CN" altLang="en-US" sz="1600" kern="0" dirty="0">
                <a:solidFill>
                  <a:srgbClr val="292934"/>
                </a:solidFill>
                <a:latin typeface="+mn-lt"/>
                <a:ea typeface="黑体" panose="02010609060101010101" pitchFamily="49" charset="-122"/>
                <a:cs typeface="Calibri" panose="020F0502020204030204" pitchFamily="34" charset="0"/>
                <a:sym typeface="Arial" panose="020B0604020202020204" pitchFamily="34" charset="0"/>
              </a:rPr>
              <a:t>～ </a:t>
            </a:r>
            <a:r>
              <a:rPr lang="en-US" altLang="zh-CN" sz="1600" kern="0" dirty="0">
                <a:solidFill>
                  <a:srgbClr val="292934"/>
                </a:solidFill>
                <a:latin typeface="+mn-lt"/>
                <a:ea typeface="黑体" panose="02010609060101010101" pitchFamily="49" charset="-122"/>
                <a:cs typeface="Calibri" panose="020F0502020204030204" pitchFamily="34" charset="0"/>
                <a:sym typeface="Arial" panose="020B0604020202020204" pitchFamily="34" charset="0"/>
              </a:rPr>
              <a:t>3 July, 2015)</a:t>
            </a:r>
            <a:endParaRPr lang="en-US" altLang="zh-CN" sz="1600" kern="0" dirty="0">
              <a:solidFill>
                <a:srgbClr val="292934"/>
              </a:solidFill>
              <a:latin typeface="+mn-lt"/>
              <a:ea typeface="黑体" panose="02010609060101010101" pitchFamily="49" charset="-122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342900" indent="-342900" algn="just" defTabSz="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Blip>
                <a:blip r:embed="rId2"/>
              </a:buBlip>
            </a:pPr>
            <a:r>
              <a:rPr lang="en-US" altLang="zh-CN" sz="1600" kern="0" dirty="0" err="1">
                <a:solidFill>
                  <a:srgbClr val="292934"/>
                </a:solidFill>
                <a:latin typeface="+mn-lt"/>
                <a:ea typeface="黑体" panose="02010609060101010101" pitchFamily="49" charset="-122"/>
                <a:cs typeface="Calibri" panose="020F0502020204030204" pitchFamily="34" charset="0"/>
                <a:sym typeface="Arial" panose="020B0604020202020204" pitchFamily="34" charset="0"/>
              </a:rPr>
              <a:t>Dunhuang</a:t>
            </a:r>
            <a:r>
              <a:rPr lang="en-US" altLang="zh-CN" sz="1600" kern="0" dirty="0">
                <a:solidFill>
                  <a:srgbClr val="292934"/>
                </a:solidFill>
                <a:latin typeface="+mn-lt"/>
                <a:ea typeface="黑体" panose="02010609060101010101" pitchFamily="49" charset="-122"/>
                <a:cs typeface="Calibri" panose="020F0502020204030204" pitchFamily="34" charset="0"/>
                <a:sym typeface="Arial" panose="020B0604020202020204" pitchFamily="34" charset="0"/>
              </a:rPr>
              <a:t> Experiment</a:t>
            </a:r>
            <a:r>
              <a:rPr lang="zh-CN" altLang="en-US" sz="1600" kern="0" dirty="0" smtClean="0">
                <a:solidFill>
                  <a:srgbClr val="292934"/>
                </a:solidFill>
                <a:latin typeface="+mn-lt"/>
                <a:ea typeface="黑体" panose="02010609060101010101" pitchFamily="49" charset="-122"/>
                <a:cs typeface="Calibri" panose="020F0502020204030204" pitchFamily="34" charset="0"/>
                <a:sym typeface="Arial" panose="020B0604020202020204" pitchFamily="34" charset="0"/>
              </a:rPr>
              <a:t>（</a:t>
            </a:r>
            <a:r>
              <a:rPr lang="en-US" altLang="zh-CN" sz="1600" kern="0" dirty="0" smtClean="0">
                <a:solidFill>
                  <a:srgbClr val="292934"/>
                </a:solidFill>
                <a:latin typeface="+mn-lt"/>
                <a:ea typeface="黑体" panose="02010609060101010101" pitchFamily="49" charset="-122"/>
                <a:cs typeface="Calibri" panose="020F0502020204030204" pitchFamily="34" charset="0"/>
                <a:sym typeface="Arial" panose="020B0604020202020204" pitchFamily="34" charset="0"/>
              </a:rPr>
              <a:t>20 Aug </a:t>
            </a:r>
            <a:r>
              <a:rPr lang="zh-CN" altLang="en-US" sz="1600" kern="0" dirty="0" smtClean="0">
                <a:solidFill>
                  <a:srgbClr val="292934"/>
                </a:solidFill>
                <a:latin typeface="+mn-lt"/>
                <a:ea typeface="黑体" panose="02010609060101010101" pitchFamily="49" charset="-122"/>
                <a:cs typeface="Calibri" panose="020F0502020204030204" pitchFamily="34" charset="0"/>
                <a:sym typeface="Arial" panose="020B0604020202020204" pitchFamily="34" charset="0"/>
              </a:rPr>
              <a:t>～ </a:t>
            </a:r>
            <a:r>
              <a:rPr lang="en-US" altLang="zh-CN" sz="1600" kern="0" dirty="0" smtClean="0">
                <a:solidFill>
                  <a:srgbClr val="292934"/>
                </a:solidFill>
                <a:latin typeface="+mn-lt"/>
                <a:ea typeface="黑体" panose="02010609060101010101" pitchFamily="49" charset="-122"/>
                <a:cs typeface="Calibri" panose="020F0502020204030204" pitchFamily="34" charset="0"/>
                <a:sym typeface="Arial" panose="020B0604020202020204" pitchFamily="34" charset="0"/>
              </a:rPr>
              <a:t>3 Sept, 2015)</a:t>
            </a:r>
          </a:p>
          <a:p>
            <a:pPr marL="342900" indent="-342900" algn="just" defTabSz="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Blip>
                <a:blip r:embed="rId2"/>
              </a:buBlip>
            </a:pPr>
            <a:r>
              <a:rPr lang="en-US" altLang="zh-CN" sz="1600" kern="0" dirty="0" smtClean="0">
                <a:solidFill>
                  <a:srgbClr val="292934"/>
                </a:solidFill>
                <a:latin typeface="+mn-lt"/>
                <a:ea typeface="黑体" panose="02010609060101010101" pitchFamily="49" charset="-122"/>
                <a:cs typeface="Calibri" panose="020F0502020204030204" pitchFamily="34" charset="0"/>
                <a:sym typeface="Arial" panose="020B0604020202020204" pitchFamily="34" charset="0"/>
              </a:rPr>
              <a:t>Lijiang Experiment (17 Dec, 2015 </a:t>
            </a:r>
            <a:r>
              <a:rPr lang="zh-CN" altLang="en-US" sz="1600" kern="0" dirty="0" smtClean="0">
                <a:solidFill>
                  <a:srgbClr val="292934"/>
                </a:solidFill>
                <a:latin typeface="+mn-lt"/>
                <a:ea typeface="黑体" panose="02010609060101010101" pitchFamily="49" charset="-122"/>
                <a:cs typeface="Calibri" panose="020F0502020204030204" pitchFamily="34" charset="0"/>
                <a:sym typeface="Arial" panose="020B0604020202020204" pitchFamily="34" charset="0"/>
              </a:rPr>
              <a:t>～ </a:t>
            </a:r>
            <a:r>
              <a:rPr lang="en-US" altLang="zh-CN" sz="1600" kern="0" dirty="0" smtClean="0">
                <a:solidFill>
                  <a:srgbClr val="292934"/>
                </a:solidFill>
                <a:latin typeface="+mn-lt"/>
                <a:ea typeface="黑体" panose="02010609060101010101" pitchFamily="49" charset="-122"/>
                <a:cs typeface="Calibri" panose="020F0502020204030204" pitchFamily="34" charset="0"/>
                <a:sym typeface="Arial" panose="020B0604020202020204" pitchFamily="34" charset="0"/>
              </a:rPr>
              <a:t>1 March, 2016)</a:t>
            </a:r>
            <a:endParaRPr lang="zh-CN" altLang="en-US" sz="1600" kern="0" dirty="0">
              <a:solidFill>
                <a:srgbClr val="292934"/>
              </a:solidFill>
              <a:latin typeface="+mn-lt"/>
              <a:ea typeface="黑体" panose="02010609060101010101" pitchFamily="49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Picture 2" descr="http://10.20.69.30/forLogin/index_common/read_file.jsp?id=1512251349241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36096" y="3501008"/>
            <a:ext cx="3635375" cy="2960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http://10.20.69.30/forLogin/index_common/read_file.jsp?id=1509070809181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052736"/>
            <a:ext cx="3479800" cy="2322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http://10.20.69.30/forLogin/index_common/read_file.jsp?id=1507061554074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3140968"/>
            <a:ext cx="2849563" cy="2379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http://10.20.69.30/forLogin/index_common/read_file.jsp?id=1507061554454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3796605"/>
            <a:ext cx="2439988" cy="162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3"/>
          <p:cNvSpPr/>
          <p:nvPr/>
        </p:nvSpPr>
        <p:spPr>
          <a:xfrm>
            <a:off x="2605013" y="3350518"/>
            <a:ext cx="25304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</a:rPr>
              <a:t>Lingshang, Beijing 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6619925" y="1087661"/>
            <a:ext cx="2376487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</a:rPr>
              <a:t>Dunhuang, Gansu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矩形 5"/>
          <p:cNvSpPr/>
          <p:nvPr/>
        </p:nvSpPr>
        <p:spPr>
          <a:xfrm>
            <a:off x="6953250" y="3596258"/>
            <a:ext cx="21780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</a:rPr>
              <a:t>Lijiang, Yunnan 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3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14</a:t>
            </a:fld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198265"/>
              </p:ext>
            </p:extLst>
          </p:nvPr>
        </p:nvGraphicFramePr>
        <p:xfrm>
          <a:off x="179512" y="548680"/>
          <a:ext cx="8856983" cy="5853098"/>
        </p:xfrm>
        <a:graphic>
          <a:graphicData uri="http://schemas.openxmlformats.org/drawingml/2006/table">
            <a:tbl>
              <a:tblPr/>
              <a:tblGrid>
                <a:gridCol w="862271"/>
                <a:gridCol w="1946041"/>
                <a:gridCol w="1584176"/>
                <a:gridCol w="2160240"/>
                <a:gridCol w="2304255"/>
              </a:tblGrid>
              <a:tr h="149757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575D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575D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Instrument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575D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575D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manufacturer 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575D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575D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Spectrum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575D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575D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Experiment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575D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641384">
                <a:tc rowSpan="5"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Lunar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vert="eaVert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Lunar Spectral Imager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+mn-ea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CIOMP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400-1000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nm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with 2~10nm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+mn-ea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Lingshan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,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Dunhuang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, Lijiang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30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Lunar Spectral Imager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SITP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450nm~1000nm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with 2~8nm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Lingshan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,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Dunhuang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+mn-ea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397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Lunar Spectral Imager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XIOPM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900nm~2500nm, 60 channel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Lijiang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97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Lunar Spectral Photometer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CIOMP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35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0-1100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nm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with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1~5nm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Lingshan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,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Dunhuang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, Lijiang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+mn-ea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397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Lunar photometer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CIMEL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channel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Dunhuang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, Lijiang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+mn-ea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9469">
                <a:tc rowSpan="3"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Atmosphere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vert="eaVert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Lidar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704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532nm;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1064nm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Lijiang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+mn-ea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94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CE318 Sun photometer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CIMEL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9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通道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Lingshan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,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Dunhuang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, Lijiang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+mn-ea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51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Radiosonde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VISALA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Lijiang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+mn-ea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9469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Ref.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ASD FieldSpec® 3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ASD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35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0-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25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00nm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Lingshan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,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Dunhuang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+mn-ea" charset="0"/>
                        </a:rPr>
                        <a:t>, Lijiang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+mn-ea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6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15</a:t>
            </a:fld>
            <a:endParaRPr lang="zh-CN" altLang="en-US" dirty="0"/>
          </a:p>
        </p:txBody>
      </p:sp>
      <p:pic>
        <p:nvPicPr>
          <p:cNvPr id="4" name="Picture 2" descr="F:\月球定标\丽江试验\DSC_6559_看图王-smal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0613"/>
            <a:ext cx="9174163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 noChangeArrowheads="1"/>
          </p:cNvSpPr>
          <p:nvPr/>
        </p:nvSpPr>
        <p:spPr bwMode="auto">
          <a:xfrm>
            <a:off x="0" y="111126"/>
            <a:ext cx="770453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400" b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Lunar</a:t>
            </a:r>
            <a:r>
              <a:rPr lang="zh-CN" alt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radiance</a:t>
            </a:r>
            <a:r>
              <a:rPr lang="zh-CN" alt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observation</a:t>
            </a:r>
            <a:r>
              <a:rPr lang="zh-CN" alt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experiment</a:t>
            </a:r>
            <a:r>
              <a:rPr lang="zh-CN" alt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at</a:t>
            </a:r>
            <a:r>
              <a:rPr lang="zh-CN" alt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Lijiang,</a:t>
            </a:r>
            <a:r>
              <a:rPr lang="zh-CN" alt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Yunnan</a:t>
            </a:r>
            <a:endParaRPr lang="zh-CN" altLang="en-US" sz="24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4850" y="5373688"/>
            <a:ext cx="3530600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Lijiang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Radar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Station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2143" y="4289270"/>
            <a:ext cx="2809875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Jade Dragon Snow Mountain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8" name="直接箭头连接符 5"/>
          <p:cNvCxnSpPr>
            <a:cxnSpLocks noChangeShapeType="1"/>
          </p:cNvCxnSpPr>
          <p:nvPr/>
        </p:nvCxnSpPr>
        <p:spPr bwMode="auto">
          <a:xfrm flipH="1">
            <a:off x="5702300" y="5591175"/>
            <a:ext cx="149225" cy="18573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://10.20.69.30/forLogin/index_common/read_file.jsp?id=1512251349241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15070"/>
          <a:stretch>
            <a:fillRect/>
          </a:stretch>
        </p:blipFill>
        <p:spPr bwMode="auto">
          <a:xfrm>
            <a:off x="-25400" y="5684838"/>
            <a:ext cx="169545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:\月球定标\丽江试验\DSC_6840_看图王-small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/>
          <a:stretch>
            <a:fillRect/>
          </a:stretch>
        </p:blipFill>
        <p:spPr bwMode="auto">
          <a:xfrm>
            <a:off x="0" y="1350963"/>
            <a:ext cx="23907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:\月球定标\丽江试验\DSC_6837_看图王-small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254125"/>
            <a:ext cx="23034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F:\月球定标\丽江试验\DSC_6878_看图王-small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7469"/>
          <a:stretch>
            <a:fillRect/>
          </a:stretch>
        </p:blipFill>
        <p:spPr bwMode="auto">
          <a:xfrm>
            <a:off x="4887913" y="1682750"/>
            <a:ext cx="20224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F:\月球定标\丽江试验\DSC_6873_看图王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r="9676"/>
          <a:stretch>
            <a:fillRect/>
          </a:stretch>
        </p:blipFill>
        <p:spPr bwMode="auto">
          <a:xfrm>
            <a:off x="7227888" y="1104900"/>
            <a:ext cx="16430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3298825"/>
            <a:ext cx="2390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Lunar</a:t>
            </a:r>
            <a:r>
              <a:rPr lang="zh-CN" altLang="en-US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imager</a:t>
            </a:r>
            <a:endParaRPr lang="zh-CN" altLang="en-US"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15" name="矩形 8"/>
          <p:cNvSpPr>
            <a:spLocks noChangeArrowheads="1"/>
          </p:cNvSpPr>
          <p:nvPr/>
        </p:nvSpPr>
        <p:spPr bwMode="auto">
          <a:xfrm>
            <a:off x="2435225" y="2857500"/>
            <a:ext cx="21383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high-spectral</a:t>
            </a:r>
            <a:r>
              <a:rPr lang="zh-CN" altLang="en-US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lunar</a:t>
            </a:r>
            <a:r>
              <a:rPr lang="zh-CN" altLang="en-US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photometer</a:t>
            </a:r>
            <a:endParaRPr lang="zh-CN" altLang="en-US"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16" name="矩形 14"/>
          <p:cNvSpPr>
            <a:spLocks noChangeArrowheads="1"/>
          </p:cNvSpPr>
          <p:nvPr/>
        </p:nvSpPr>
        <p:spPr bwMode="auto">
          <a:xfrm>
            <a:off x="4887913" y="3424238"/>
            <a:ext cx="20224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AOTF </a:t>
            </a:r>
            <a:r>
              <a:rPr lang="zh-CN" altLang="en-US" sz="11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imager</a:t>
            </a:r>
            <a:endParaRPr lang="zh-CN" altLang="en-US" sz="11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17" name="矩形 15"/>
          <p:cNvSpPr>
            <a:spLocks noChangeArrowheads="1"/>
          </p:cNvSpPr>
          <p:nvPr/>
        </p:nvSpPr>
        <p:spPr bwMode="auto">
          <a:xfrm>
            <a:off x="7159625" y="3330575"/>
            <a:ext cx="17572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CE318U Lunar-photometer </a:t>
            </a:r>
            <a:endParaRPr lang="zh-CN" altLang="en-US" sz="110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cxnSp>
        <p:nvCxnSpPr>
          <p:cNvPr id="18" name="直接箭头连接符 16"/>
          <p:cNvCxnSpPr>
            <a:cxnSpLocks noChangeShapeType="1"/>
          </p:cNvCxnSpPr>
          <p:nvPr/>
        </p:nvCxnSpPr>
        <p:spPr bwMode="auto">
          <a:xfrm flipH="1">
            <a:off x="3629025" y="4598988"/>
            <a:ext cx="150813" cy="18415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图片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7" b="9364"/>
          <a:stretch>
            <a:fillRect/>
          </a:stretch>
        </p:blipFill>
        <p:spPr bwMode="auto">
          <a:xfrm>
            <a:off x="7011988" y="3684588"/>
            <a:ext cx="213201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9"/>
          <p:cNvSpPr>
            <a:spLocks noChangeArrowheads="1"/>
          </p:cNvSpPr>
          <p:nvPr/>
        </p:nvSpPr>
        <p:spPr bwMode="auto">
          <a:xfrm>
            <a:off x="6162472" y="3684588"/>
            <a:ext cx="757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HSFTS</a:t>
            </a:r>
            <a:endParaRPr lang="zh-CN" altLang="en-US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16</a:t>
            </a:fld>
            <a:endParaRPr lang="zh-CN" altLang="en-US" dirty="0"/>
          </a:p>
        </p:txBody>
      </p:sp>
      <p:sp>
        <p:nvSpPr>
          <p:cNvPr id="4" name="标题 1"/>
          <p:cNvSpPr txBox="1">
            <a:spLocks noChangeArrowheads="1"/>
          </p:cNvSpPr>
          <p:nvPr/>
        </p:nvSpPr>
        <p:spPr bwMode="auto">
          <a:xfrm>
            <a:off x="228600" y="303213"/>
            <a:ext cx="50927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8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Lunar</a:t>
            </a:r>
            <a:r>
              <a:rPr lang="zh-CN" altLang="en-US" sz="28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Spectral</a:t>
            </a:r>
            <a:r>
              <a:rPr lang="zh-CN" altLang="en-US" sz="28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Imager</a:t>
            </a:r>
            <a:endParaRPr lang="en-US" altLang="zh-CN" sz="28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5" name="内容占位符 2"/>
          <p:cNvSpPr txBox="1">
            <a:spLocks noChangeArrowheads="1"/>
          </p:cNvSpPr>
          <p:nvPr/>
        </p:nvSpPr>
        <p:spPr bwMode="auto">
          <a:xfrm>
            <a:off x="303213" y="1125538"/>
            <a:ext cx="86407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40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400nm-1000nm</a:t>
            </a:r>
            <a:r>
              <a:rPr lang="zh-CN" altLang="en-US" sz="2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continuous</a:t>
            </a:r>
            <a:r>
              <a:rPr lang="zh-CN" altLang="en-US" sz="2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spectrum</a:t>
            </a:r>
            <a:r>
              <a:rPr lang="zh-CN" altLang="en-US" sz="2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lunar</a:t>
            </a:r>
            <a:r>
              <a:rPr lang="zh-CN" altLang="en-US" sz="2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image</a:t>
            </a:r>
            <a:endParaRPr lang="zh-CN" altLang="en-US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pic>
        <p:nvPicPr>
          <p:cNvPr id="6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879975"/>
            <a:ext cx="122396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 descr="C:\Users\ZWYG\Desktop\丽江望月数据图片\mo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95650"/>
            <a:ext cx="25923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730250" y="6010275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CCD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sym typeface="Arial" charset="0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2105025" y="6010275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Spectral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imager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sym typeface="Arial" charset="0"/>
            </a:endParaRPr>
          </a:p>
        </p:txBody>
      </p:sp>
      <p:pic>
        <p:nvPicPr>
          <p:cNvPr id="10" name="图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49831"/>
            <a:ext cx="1525588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29" y="1772816"/>
            <a:ext cx="29749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49425"/>
            <a:ext cx="290353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5321300" y="4437058"/>
            <a:ext cx="379591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Y. Wang, Y. Huang, S.R. Wang, Z.F Li, Z.H. Zhang, X.Q. Hu, P. Zhang, 2017: Ground-based Observation System Development for the Moon Hyper-spectral Imaging. Publications of the Astronomical Society of the Pacific, 129:055002(13pp).</a:t>
            </a:r>
            <a:endParaRPr lang="zh-CN" alt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17</a:t>
            </a:fld>
            <a:endParaRPr lang="zh-CN" altLang="en-US" dirty="0"/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162050"/>
            <a:ext cx="3913187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内容占位符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174750"/>
            <a:ext cx="3922713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2314575" y="4322763"/>
            <a:ext cx="12477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altLang="zh-CN" sz="1300" b="1" noProof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(1) wavelength</a:t>
            </a: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5905500" y="4322763"/>
            <a:ext cx="75088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altLang="zh-CN" sz="1300" b="1" noProof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(2) time</a:t>
            </a: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746125" y="5191125"/>
            <a:ext cx="725963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</a:p>
          <a:p>
            <a:pPr eaLnBrk="1" hangingPunct="1"/>
            <a:r>
              <a:rPr lang="en-US" altLang="en-US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（</a:t>
            </a:r>
            <a:r>
              <a:rPr lang="en-US" altLang="zh-CN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1</a:t>
            </a:r>
            <a:r>
              <a:rPr lang="en-US" altLang="en-US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）</a:t>
            </a:r>
            <a:r>
              <a:rPr lang="en-US" altLang="zh-CN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2015.12.23</a:t>
            </a:r>
            <a:r>
              <a:rPr lang="en-US" altLang="ja-JP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:   440</a:t>
            </a:r>
            <a:r>
              <a:rPr lang="en-US" altLang="en-US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，</a:t>
            </a:r>
            <a:r>
              <a:rPr lang="en-US" altLang="zh-CN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500</a:t>
            </a:r>
            <a:r>
              <a:rPr lang="en-US" altLang="en-US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，</a:t>
            </a:r>
            <a:r>
              <a:rPr lang="en-US" altLang="zh-CN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677</a:t>
            </a:r>
            <a:r>
              <a:rPr lang="en-US" altLang="en-US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，</a:t>
            </a:r>
            <a:r>
              <a:rPr lang="en-US" altLang="zh-CN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870nm</a:t>
            </a:r>
          </a:p>
          <a:p>
            <a:pPr eaLnBrk="1" hangingPunct="1"/>
            <a:r>
              <a:rPr lang="en-US" altLang="en-US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（</a:t>
            </a:r>
            <a:r>
              <a:rPr lang="en-US" altLang="zh-CN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2</a:t>
            </a:r>
            <a:r>
              <a:rPr lang="en-US" altLang="en-US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）</a:t>
            </a:r>
            <a:r>
              <a:rPr lang="en-US" altLang="zh-CN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500nm:   2015.12.21</a:t>
            </a:r>
            <a:r>
              <a:rPr lang="en-US" altLang="en-US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，</a:t>
            </a:r>
            <a:r>
              <a:rPr lang="en-US" altLang="zh-CN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201512.23</a:t>
            </a:r>
            <a:r>
              <a:rPr lang="en-US" altLang="en-US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，</a:t>
            </a:r>
            <a:r>
              <a:rPr lang="en-US" altLang="zh-CN" sz="1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2015.12.26, 2016.2.17</a:t>
            </a:r>
            <a:endParaRPr lang="en-US" altLang="zh-CN" sz="13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  <a:p>
            <a:pPr eaLnBrk="1" hangingPunct="1"/>
            <a:r>
              <a:rPr lang="en-US" altLang="zh-CN" sz="13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                            </a:t>
            </a:r>
          </a:p>
          <a:p>
            <a:pPr eaLnBrk="1" hangingPunct="1"/>
            <a:r>
              <a:rPr lang="en-US" altLang="zh-CN" sz="13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       </a:t>
            </a:r>
            <a:r>
              <a:rPr lang="en-US" altLang="zh-CN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consistency                             stability</a:t>
            </a:r>
            <a:r>
              <a:rPr lang="zh-CN" altLang="en-US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of</a:t>
            </a:r>
            <a:r>
              <a:rPr lang="zh-CN" altLang="en-US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lunar</a:t>
            </a:r>
            <a:r>
              <a:rPr lang="zh-CN" altLang="en-US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observation</a:t>
            </a:r>
            <a:r>
              <a:rPr lang="zh-CN" altLang="en-US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instruments</a:t>
            </a:r>
            <a:endParaRPr lang="zh-CN" altLang="en-US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2640458" y="6165190"/>
            <a:ext cx="779462" cy="135412"/>
          </a:xfrm>
          <a:prstGeom prst="rightArrow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zh-CN" sz="1300" b="0" i="0" u="none" strike="noStrike" kern="0" cap="none" spc="0" normalizeH="0" baseline="0" noProof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88900" y="4686300"/>
            <a:ext cx="5286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Normalized</a:t>
            </a:r>
            <a:r>
              <a:rPr lang="zh-CN" altLang="en-US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signals</a:t>
            </a:r>
            <a:endParaRPr lang="zh-CN" altLang="en-US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8900" y="209053"/>
            <a:ext cx="7507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Signal</a:t>
            </a:r>
            <a:r>
              <a:rPr lang="zh-CN" alt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c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omparison</a:t>
            </a:r>
            <a:r>
              <a:rPr lang="zh-CN" alt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between</a:t>
            </a:r>
            <a:r>
              <a:rPr lang="zh-CN" alt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CE318-lunar</a:t>
            </a:r>
            <a:r>
              <a:rPr lang="zh-CN" alt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and</a:t>
            </a:r>
            <a:r>
              <a:rPr lang="zh-CN" alt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lunar</a:t>
            </a:r>
            <a:r>
              <a:rPr lang="zh-CN" alt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imager</a:t>
            </a:r>
            <a:r>
              <a:rPr lang="zh-CN" alt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endParaRPr lang="zh-CN" altLang="en-US" sz="24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18</a:t>
            </a:fld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-190845" y="188775"/>
            <a:ext cx="8229600" cy="69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宋体" panose="02010600030101010101" pitchFamily="2" charset="-122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en-US" altLang="zh-CN" sz="3600" b="1" kern="0" smtClean="0">
                <a:latin typeface="Calibri" charset="0"/>
                <a:ea typeface="Calibri" charset="0"/>
                <a:cs typeface="Calibri" charset="0"/>
              </a:rPr>
              <a:t>Model</a:t>
            </a:r>
            <a:r>
              <a:rPr lang="zh-CN" altLang="en-US" sz="3600" b="1" kern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kern="0" smtClean="0">
                <a:latin typeface="Calibri" charset="0"/>
                <a:ea typeface="Calibri" charset="0"/>
                <a:cs typeface="Calibri" charset="0"/>
              </a:rPr>
              <a:t>validation</a:t>
            </a:r>
            <a:r>
              <a:rPr lang="zh-CN" altLang="en-US" sz="3600" b="1" kern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kern="0" smtClean="0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zh-CN" altLang="en-US" sz="3600" b="1" kern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kern="0" smtClean="0">
                <a:latin typeface="Calibri" charset="0"/>
                <a:ea typeface="Calibri" charset="0"/>
                <a:cs typeface="Calibri" charset="0"/>
              </a:rPr>
              <a:t>Comparison</a:t>
            </a:r>
            <a:br>
              <a:rPr lang="en-US" altLang="zh-CN" sz="3600" b="1" kern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altLang="zh-CN" sz="3600" b="1" kern="0" smtClean="0">
                <a:latin typeface="Calibri" charset="0"/>
                <a:ea typeface="Calibri" charset="0"/>
                <a:cs typeface="Calibri" charset="0"/>
              </a:rPr>
              <a:t>Using ground-based measurement</a:t>
            </a:r>
            <a:endParaRPr lang="zh-CN" altLang="en-US" sz="3600" b="1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174810" y="1484865"/>
            <a:ext cx="399596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Arial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Arial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Arial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Arial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Arial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r>
              <a:rPr lang="en-US" altLang="zh-CN" sz="2000" kern="0" smtClean="0">
                <a:latin typeface="Calibri" charset="0"/>
                <a:ea typeface="Calibri" charset="0"/>
                <a:cs typeface="Calibri" charset="0"/>
              </a:rPr>
              <a:t>ROLO model——GIRO model</a:t>
            </a:r>
          </a:p>
          <a:p>
            <a:pPr>
              <a:buFontTx/>
              <a:buNone/>
            </a:pPr>
            <a:r>
              <a:rPr lang="en-US" altLang="zh-CN" sz="2000" kern="0" smtClean="0">
                <a:latin typeface="Calibri" charset="0"/>
                <a:ea typeface="Calibri" charset="0"/>
                <a:cs typeface="Calibri" charset="0"/>
              </a:rPr>
              <a:t>Bias</a:t>
            </a:r>
            <a:r>
              <a:rPr lang="zh-CN" altLang="en-US" sz="2000" kern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kern="0" smtClean="0">
                <a:latin typeface="Calibri" charset="0"/>
                <a:ea typeface="Calibri" charset="0"/>
                <a:cs typeface="Calibri" charset="0"/>
              </a:rPr>
              <a:t>between</a:t>
            </a:r>
            <a:r>
              <a:rPr lang="zh-CN" altLang="en-US" sz="2000" kern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kern="0" smtClean="0">
                <a:latin typeface="Calibri" charset="0"/>
                <a:ea typeface="Calibri" charset="0"/>
                <a:cs typeface="Calibri" charset="0"/>
              </a:rPr>
              <a:t>model</a:t>
            </a:r>
            <a:r>
              <a:rPr lang="zh-CN" altLang="en-US" sz="2000" kern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kern="0" smtClean="0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zh-CN" altLang="en-US" sz="2000" kern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kern="0" smtClean="0">
                <a:latin typeface="Calibri" charset="0"/>
                <a:ea typeface="Calibri" charset="0"/>
                <a:cs typeface="Calibri" charset="0"/>
              </a:rPr>
              <a:t>measured</a:t>
            </a:r>
            <a:r>
              <a:rPr lang="zh-CN" altLang="en-US" sz="2000" kern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kern="0" smtClean="0">
                <a:latin typeface="Calibri" charset="0"/>
                <a:ea typeface="Calibri" charset="0"/>
                <a:cs typeface="Calibri" charset="0"/>
              </a:rPr>
              <a:t>data by instrument:</a:t>
            </a:r>
          </a:p>
          <a:p>
            <a:pPr>
              <a:buFontTx/>
              <a:buNone/>
            </a:pPr>
            <a:endParaRPr lang="en-US" altLang="zh-CN" sz="2000" kern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None/>
            </a:pPr>
            <a:endParaRPr lang="en-US" altLang="zh-CN" sz="2000" kern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None/>
            </a:pPr>
            <a:r>
              <a:rPr lang="en-US" altLang="zh-CN" sz="2000" kern="0" smtClean="0">
                <a:latin typeface="Calibri" charset="0"/>
                <a:ea typeface="Calibri" charset="0"/>
                <a:cs typeface="Calibri" charset="0"/>
              </a:rPr>
              <a:t>International:</a:t>
            </a:r>
          </a:p>
          <a:p>
            <a:r>
              <a:rPr lang="en-US" altLang="zh-CN" sz="2000" kern="0" smtClean="0">
                <a:latin typeface="Calibri" charset="0"/>
                <a:ea typeface="Calibri" charset="0"/>
                <a:cs typeface="Calibri" charset="0"/>
              </a:rPr>
              <a:t>Accuracy: on-orbit</a:t>
            </a:r>
            <a:r>
              <a:rPr lang="zh-CN" altLang="en-US" sz="2000" kern="0" smtClean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sz="2000" kern="0" smtClean="0">
                <a:latin typeface="Calibri" charset="0"/>
                <a:ea typeface="Calibri" charset="0"/>
                <a:cs typeface="Calibri" charset="0"/>
              </a:rPr>
              <a:t>5-10%, ground-based 13%</a:t>
            </a:r>
          </a:p>
          <a:p>
            <a:r>
              <a:rPr lang="en-US" altLang="zh-CN" sz="2000" kern="0" smtClean="0">
                <a:latin typeface="Calibri" charset="0"/>
                <a:ea typeface="Calibri" charset="0"/>
                <a:cs typeface="Calibri" charset="0"/>
              </a:rPr>
              <a:t>Uncertainty: 1-1.5%</a:t>
            </a:r>
          </a:p>
          <a:p>
            <a:pPr>
              <a:buFontTx/>
              <a:buNone/>
            </a:pPr>
            <a:r>
              <a:rPr lang="en-US" altLang="zh-CN" sz="2000" kern="0" smtClean="0">
                <a:latin typeface="Calibri" charset="0"/>
                <a:ea typeface="Calibri" charset="0"/>
                <a:cs typeface="Calibri" charset="0"/>
              </a:rPr>
              <a:t>Lijiang</a:t>
            </a:r>
            <a:r>
              <a:rPr lang="zh-CN" altLang="en-US" sz="2000" kern="0" smtClean="0">
                <a:latin typeface="Calibri" charset="0"/>
                <a:ea typeface="Calibri" charset="0"/>
                <a:cs typeface="Calibri" charset="0"/>
              </a:rPr>
              <a:t>：</a:t>
            </a:r>
            <a:endParaRPr lang="en-US" altLang="zh-CN" sz="2000" kern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None/>
            </a:pPr>
            <a:r>
              <a:rPr lang="en-US" altLang="zh-CN" sz="2000" kern="0" smtClean="0">
                <a:latin typeface="Calibri" charset="0"/>
                <a:ea typeface="Calibri" charset="0"/>
                <a:cs typeface="Calibri" charset="0"/>
              </a:rPr>
              <a:t>Difference: 7-12%</a:t>
            </a:r>
          </a:p>
          <a:p>
            <a:pPr>
              <a:buFontTx/>
              <a:buNone/>
            </a:pPr>
            <a:r>
              <a:rPr lang="en-US" altLang="zh-CN" sz="2000" b="1" kern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Uncertainty: 1-3%</a:t>
            </a:r>
          </a:p>
          <a:p>
            <a:pPr>
              <a:buFontTx/>
              <a:buNone/>
            </a:pPr>
            <a:endParaRPr lang="en-US" altLang="zh-CN" sz="2000" kern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None/>
            </a:pPr>
            <a:endParaRPr lang="en-US" altLang="zh-CN" sz="2000" kern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None/>
            </a:pPr>
            <a:endParaRPr lang="zh-CN" altLang="en-US" sz="2000" kern="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55" y="1484784"/>
            <a:ext cx="53006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184490"/>
              </p:ext>
            </p:extLst>
          </p:nvPr>
        </p:nvGraphicFramePr>
        <p:xfrm>
          <a:off x="1476375" y="2492375"/>
          <a:ext cx="14763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4" imgW="1054100" imgH="381000" progId="Equation.DSMT4">
                  <p:embed/>
                </p:oleObj>
              </mc:Choice>
              <mc:Fallback>
                <p:oleObj name="Equation" r:id="rId4" imgW="1054100" imgH="3810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492375"/>
                        <a:ext cx="14763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74810" y="6156012"/>
            <a:ext cx="8279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Xiuqing</a:t>
            </a:r>
            <a:r>
              <a:rPr lang="en-US" altLang="zh-CN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 Hu (CMA): Ground-based Lunar observation and results in Lijiang, China</a:t>
            </a:r>
            <a:endParaRPr lang="zh-CN" alt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19</a:t>
            </a:fld>
            <a:endParaRPr lang="zh-CN" altLang="en-US" dirty="0"/>
          </a:p>
        </p:txBody>
      </p:sp>
      <p:pic>
        <p:nvPicPr>
          <p:cNvPr id="1638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4" y="1124744"/>
            <a:ext cx="432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4551"/>
            <a:ext cx="460851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85216"/>
            <a:ext cx="432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39552" y="4437112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L. Zhang, P. Zhang*, X.Q. Hu, L. Chen, M. Min, 2017: A novel hyperspectral lunar irradiance model based on ROLO and mean </a:t>
            </a:r>
            <a:r>
              <a:rPr lang="en-US" altLang="zh-CN" b="1" dirty="0" err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equigonal</a:t>
            </a:r>
            <a:r>
              <a:rPr lang="en-US" altLang="zh-CN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 albedo. </a:t>
            </a:r>
            <a:r>
              <a:rPr lang="en-US" altLang="zh-CN" b="1" dirty="0" err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Optik</a:t>
            </a:r>
            <a:r>
              <a:rPr lang="en-US" altLang="zh-CN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 – International Journal for Light and Electron Optics, 142, 657-664.</a:t>
            </a:r>
            <a:endParaRPr lang="zh-CN" alt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7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903859"/>
            <a:ext cx="4906888" cy="724942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altLang="zh-CN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隶书" pitchFamily="49" charset="-122"/>
                <a:cs typeface="Calibri" panose="020F0502020204030204" pitchFamily="34" charset="0"/>
              </a:rPr>
              <a:t>Outline</a:t>
            </a:r>
            <a:endParaRPr lang="zh-CN" altLang="en-US" sz="4000" dirty="0">
              <a:solidFill>
                <a:srgbClr val="0000FF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1847650"/>
            <a:ext cx="7200800" cy="3994922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457170" indent="-45717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p"/>
              <a:defRPr/>
            </a:pPr>
            <a:r>
              <a:rPr kumimoji="1" lang="en-US" altLang="zh-CN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 Project Background</a:t>
            </a:r>
          </a:p>
          <a:p>
            <a:pPr marL="457170" indent="-45717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p"/>
              <a:defRPr/>
            </a:pPr>
            <a:r>
              <a:rPr kumimoji="1" lang="en-US" altLang="zh-CN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 Moon </a:t>
            </a:r>
            <a:r>
              <a:rPr kumimoji="1"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Prediction</a:t>
            </a:r>
          </a:p>
          <a:p>
            <a:pPr marL="457170" indent="-45717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p"/>
              <a:defRPr/>
            </a:pPr>
            <a:r>
              <a:rPr kumimoji="1" lang="en-US" altLang="zh-CN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 Ground-based </a:t>
            </a:r>
            <a:r>
              <a:rPr kumimoji="1"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L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unar Observation</a:t>
            </a:r>
          </a:p>
          <a:p>
            <a:pPr marL="457170" indent="-45717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p"/>
              <a:defRPr/>
            </a:pPr>
            <a:r>
              <a:rPr kumimoji="1" lang="en-US" altLang="zh-CN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 </a:t>
            </a:r>
            <a:r>
              <a:rPr kumimoji="1" lang="it-IT" altLang="zh-CN" sz="3200" b="1" dirty="0">
                <a:solidFill>
                  <a:srgbClr val="00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Lunar </a:t>
            </a:r>
            <a:r>
              <a:rPr kumimoji="1" lang="it-IT" altLang="zh-CN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Modeling</a:t>
            </a:r>
            <a:endParaRPr kumimoji="1" lang="it-IT" altLang="zh-CN" sz="3200" b="1" dirty="0">
              <a:solidFill>
                <a:srgbClr val="000000"/>
              </a:solidFill>
              <a:latin typeface="Calibri" panose="020F0502020204030204" pitchFamily="34" charset="0"/>
              <a:ea typeface="隶书" pitchFamily="49" charset="-122"/>
              <a:cs typeface="Calibri" panose="020F0502020204030204" pitchFamily="34" charset="0"/>
            </a:endParaRPr>
          </a:p>
          <a:p>
            <a:pPr marL="457170" indent="-45717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p"/>
              <a:defRPr/>
            </a:pPr>
            <a:r>
              <a:rPr kumimoji="1"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Application to </a:t>
            </a:r>
            <a:r>
              <a:rPr kumimoji="1"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FY satellite</a:t>
            </a:r>
          </a:p>
          <a:p>
            <a:pPr marL="457170" indent="-45717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p"/>
              <a:defRPr/>
            </a:pPr>
            <a:r>
              <a:rPr kumimoji="1"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Summarization</a:t>
            </a:r>
            <a:endParaRPr kumimoji="1" lang="en-US" altLang="zh-CN" sz="3200" b="1" dirty="0">
              <a:solidFill>
                <a:srgbClr val="000000"/>
              </a:solidFill>
              <a:latin typeface="Calibri" panose="020F0502020204030204" pitchFamily="34" charset="0"/>
              <a:ea typeface="隶书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20</a:t>
            </a:fld>
            <a:endParaRPr lang="zh-CN" alt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2726" y="116905"/>
            <a:ext cx="6621522" cy="5847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1" rIns="91422" bIns="45711">
            <a:spAutoFit/>
          </a:bodyPr>
          <a:lstStyle/>
          <a:p>
            <a:pPr>
              <a:defRPr/>
            </a:pPr>
            <a:r>
              <a:rPr kumimoji="1" lang="en-US" altLang="zh-CN" sz="3200" b="1" dirty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4</a:t>
            </a:r>
            <a:r>
              <a:rPr kumimoji="1" lang="en-US" altLang="zh-CN" sz="3200" b="1" dirty="0" smtClean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. Lunar Modeling</a:t>
            </a:r>
            <a:endParaRPr kumimoji="1" lang="en-US" altLang="zh-CN" sz="3200" b="1" dirty="0">
              <a:latin typeface="Calibri" panose="020F0502020204030204" pitchFamily="34" charset="0"/>
              <a:ea typeface="隶书" pitchFamily="49" charset="-122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0827" y="640305"/>
            <a:ext cx="5761038" cy="889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91422" tIns="45711" rIns="91422" bIns="457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44307"/>
              </p:ext>
            </p:extLst>
          </p:nvPr>
        </p:nvGraphicFramePr>
        <p:xfrm>
          <a:off x="179388" y="967042"/>
          <a:ext cx="8785225" cy="5775071"/>
        </p:xfrm>
        <a:graphic>
          <a:graphicData uri="http://schemas.openxmlformats.org/drawingml/2006/table">
            <a:tbl>
              <a:tblPr/>
              <a:tblGrid>
                <a:gridCol w="2736497"/>
                <a:gridCol w="2520175"/>
                <a:gridCol w="1496553"/>
                <a:gridCol w="768350"/>
                <a:gridCol w="1263650"/>
              </a:tblGrid>
              <a:tr h="366713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Data name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Type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Time range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Size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Application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SP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lunar satellite observation data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2007-2009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1.4TB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Model development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M3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lunar satellite observation data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2008-2009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4.8TB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Model development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CE spectral data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lunar satellite observation data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2007-2010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1.3TB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Model development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488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FY-3C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/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MERSI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lunar observation data from Earth LEO satellite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2013-2014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5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00GB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Operational calibration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MODIS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lunar observation data from Earth LEO satellite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2000-2004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1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00GB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Operational calibration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FY-2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lunar observation data from Earth LEO satellite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2012-present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1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.2TB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Operational calibration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075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Apollo soil data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lunar soil spectrum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-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1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00M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Model Validation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Simulated lunar soil data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lunar soil spectrum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-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4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00GB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Model Validation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Ground-base lunar observation data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Lunar observation data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2015.12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-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2016.3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12.5TB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Model Validation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Lunar image data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Cover 100% lunar surface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-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800GB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Model Validation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Lunar elevation data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Cover 100% lunar surface, with resolution=500m and 20m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-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500GB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Model Validation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Mineral distribution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Simulating lunar spectral data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-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2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00GB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Model Validation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0638"/>
            <a:ext cx="549433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5"/>
          <p:cNvSpPr>
            <a:spLocks noChangeArrowheads="1"/>
          </p:cNvSpPr>
          <p:nvPr/>
        </p:nvSpPr>
        <p:spPr bwMode="auto">
          <a:xfrm>
            <a:off x="31750" y="2844800"/>
            <a:ext cx="5324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CE-2 full lunar surface DEM within 7m resolution</a:t>
            </a:r>
            <a:endParaRPr lang="zh-CN" altLang="en-US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18436" name="矩形 12"/>
          <p:cNvSpPr>
            <a:spLocks noChangeArrowheads="1"/>
          </p:cNvSpPr>
          <p:nvPr/>
        </p:nvSpPr>
        <p:spPr bwMode="auto">
          <a:xfrm>
            <a:off x="6511925" y="5930900"/>
            <a:ext cx="28321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Rainbow </a:t>
            </a:r>
            <a:r>
              <a:rPr lang="en-US" altLang="zh-CN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Bay </a:t>
            </a:r>
            <a:r>
              <a:rPr lang="en-US" altLang="zh-CN" sz="160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color map</a:t>
            </a:r>
            <a:endParaRPr lang="zh-CN" altLang="en-U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pic>
        <p:nvPicPr>
          <p:cNvPr id="18437" name="Picture 2" descr="E:\studying\学术会议\ESPC2014\制图成果\pic-new\第谷撞击坑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矩形 14"/>
          <p:cNvSpPr>
            <a:spLocks noChangeArrowheads="1"/>
          </p:cNvSpPr>
          <p:nvPr/>
        </p:nvSpPr>
        <p:spPr bwMode="auto">
          <a:xfrm>
            <a:off x="6323013" y="2887663"/>
            <a:ext cx="283368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Tycho</a:t>
            </a:r>
            <a:r>
              <a:rPr lang="en-US" altLang="zh-CN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crater </a:t>
            </a:r>
            <a:r>
              <a:rPr lang="en-US" altLang="zh-CN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terrain</a:t>
            </a:r>
            <a:r>
              <a:rPr lang="en-US" altLang="zh-CN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color map</a:t>
            </a:r>
            <a:endParaRPr lang="zh-CN" altLang="en-U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18439" name="灯片编号占位符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67512" y="6586105"/>
            <a:ext cx="2133600" cy="203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Tx/>
              <a:buChar char="•"/>
            </a:pPr>
            <a:fld id="{6CB5A8CA-8C12-D244-83C0-055B90F69DB8}" type="slidenum">
              <a:rPr lang="en-US" altLang="zh-CN">
                <a:solidFill>
                  <a:srgbClr val="0066FF"/>
                </a:solidFill>
                <a:latin typeface="Calibri" charset="0"/>
                <a:ea typeface="Calibri" charset="0"/>
                <a:cs typeface="Calibri" charset="0"/>
              </a:rPr>
              <a:pPr eaLnBrk="1" hangingPunct="1">
                <a:buFontTx/>
                <a:buChar char="•"/>
              </a:pPr>
              <a:t>21</a:t>
            </a:fld>
            <a:endParaRPr lang="en-US" altLang="zh-CN" dirty="0">
              <a:solidFill>
                <a:srgbClr val="0066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440" name="Rectangle 1"/>
          <p:cNvSpPr>
            <a:spLocks noChangeArrowheads="1"/>
          </p:cNvSpPr>
          <p:nvPr/>
        </p:nvSpPr>
        <p:spPr bwMode="auto">
          <a:xfrm>
            <a:off x="7070725" y="6457950"/>
            <a:ext cx="1787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Cited from NAOC</a:t>
            </a:r>
            <a:endParaRPr lang="en-US" altLang="zh-CN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grpSp>
        <p:nvGrpSpPr>
          <p:cNvPr id="18441" name="组合 3"/>
          <p:cNvGrpSpPr>
            <a:grpSpLocks/>
          </p:cNvGrpSpPr>
          <p:nvPr/>
        </p:nvGrpSpPr>
        <p:grpSpPr bwMode="auto">
          <a:xfrm>
            <a:off x="7938" y="3209925"/>
            <a:ext cx="6867525" cy="2976563"/>
            <a:chOff x="964677" y="574702"/>
            <a:chExt cx="7988283" cy="3505200"/>
          </a:xfrm>
        </p:grpSpPr>
        <p:pic>
          <p:nvPicPr>
            <p:cNvPr id="1844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010" y="1103339"/>
              <a:ext cx="112395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677" y="574702"/>
              <a:ext cx="6867525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2" name="图片 9" descr="E:\studying\文章相关\xx2\地形数据\文中图像\平差后DEM镶嵌效果_ne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3284538"/>
            <a:ext cx="264477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Box 2"/>
          <p:cNvSpPr txBox="1">
            <a:spLocks noChangeArrowheads="1"/>
          </p:cNvSpPr>
          <p:nvPr/>
        </p:nvSpPr>
        <p:spPr bwMode="auto">
          <a:xfrm>
            <a:off x="539750" y="6100763"/>
            <a:ext cx="417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CE-1</a:t>
            </a:r>
            <a:r>
              <a:rPr lang="zh-CN" alt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DEM within 500m resolution</a:t>
            </a:r>
            <a:endParaRPr lang="zh-CN" altLang="en-US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18444" name="矩形 1"/>
          <p:cNvSpPr>
            <a:spLocks noChangeArrowheads="1"/>
          </p:cNvSpPr>
          <p:nvPr/>
        </p:nvSpPr>
        <p:spPr bwMode="auto">
          <a:xfrm>
            <a:off x="31750" y="6381750"/>
            <a:ext cx="629126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DEM uses a lunar sphere surface based on a reference plane with a radius of 1737.4km. Accuracies of plane position and DEM: 445m (1σ) and 60m (1σ)</a:t>
            </a:r>
            <a:endParaRPr lang="zh-CN" altLang="en-US" sz="1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22</a:t>
            </a:fld>
            <a:endParaRPr lang="zh-CN" altLang="en-US" dirty="0"/>
          </a:p>
        </p:txBody>
      </p:sp>
      <p:sp>
        <p:nvSpPr>
          <p:cNvPr id="4" name="矩形 18"/>
          <p:cNvSpPr>
            <a:spLocks noChangeArrowheads="1"/>
          </p:cNvSpPr>
          <p:nvPr/>
        </p:nvSpPr>
        <p:spPr bwMode="auto">
          <a:xfrm>
            <a:off x="323850" y="404813"/>
            <a:ext cx="46528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LUT</a:t>
            </a:r>
            <a:r>
              <a:rPr lang="zh-CN" altLang="en-US" sz="2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Target</a:t>
            </a:r>
            <a:r>
              <a:rPr lang="zh-CN" altLang="en-US" sz="2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Selection:</a:t>
            </a:r>
            <a:r>
              <a:rPr lang="zh-CN" altLang="en-US" sz="2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DEM-STD</a:t>
            </a:r>
            <a:endParaRPr lang="zh-CN" altLang="en-US" sz="28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1255713" y="6111875"/>
            <a:ext cx="2663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altLang="zh-CN" baseline="30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zh-CN" alt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</a:t>
            </a:r>
            <a:r>
              <a:rPr lang="en-US" altLang="zh-CN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altLang="zh-CN" baseline="30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endParaRPr lang="zh-CN" altLang="en-US" baseline="300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394200" y="6056313"/>
            <a:ext cx="1476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altLang="zh-CN" baseline="30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zh-CN" alt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</a:t>
            </a:r>
            <a:r>
              <a:rPr lang="en-US" altLang="zh-CN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altLang="zh-CN" baseline="30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endParaRPr lang="zh-CN" altLang="en-US" baseline="300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6689725" y="6140450"/>
            <a:ext cx="1476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altLang="zh-CN" baseline="30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zh-CN" alt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</a:t>
            </a:r>
            <a:r>
              <a:rPr lang="en-US" altLang="zh-CN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altLang="zh-CN" baseline="30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endParaRPr lang="zh-CN" altLang="en-US" baseline="300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27100"/>
            <a:ext cx="2220912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3806825"/>
            <a:ext cx="2106612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3806825"/>
            <a:ext cx="2030412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600450"/>
            <a:ext cx="2157412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928688"/>
            <a:ext cx="245745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1"/>
          <p:cNvSpPr txBox="1">
            <a:spLocks noChangeArrowheads="1"/>
          </p:cNvSpPr>
          <p:nvPr/>
        </p:nvSpPr>
        <p:spPr bwMode="auto">
          <a:xfrm>
            <a:off x="1116013" y="3384550"/>
            <a:ext cx="2663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20</a:t>
            </a:r>
            <a:r>
              <a:rPr lang="en-US" altLang="zh-CN" baseline="30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zh-CN" alt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</a:t>
            </a:r>
            <a:r>
              <a:rPr lang="en-US" altLang="zh-CN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20</a:t>
            </a:r>
            <a:r>
              <a:rPr lang="en-US" altLang="zh-CN" baseline="30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endParaRPr lang="zh-CN" altLang="en-US" baseline="300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689725" y="3568700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altLang="zh-CN" baseline="30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zh-CN" alt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</a:t>
            </a:r>
            <a:r>
              <a:rPr lang="en-US" altLang="zh-CN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altLang="zh-CN" baseline="30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endParaRPr lang="zh-CN" altLang="en-US" baseline="300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23</a:t>
            </a:fld>
            <a:endParaRPr lang="zh-CN" altLang="en-US" dirty="0"/>
          </a:p>
        </p:txBody>
      </p:sp>
      <p:sp>
        <p:nvSpPr>
          <p:cNvPr id="4" name="矩形 18"/>
          <p:cNvSpPr>
            <a:spLocks noChangeArrowheads="1"/>
          </p:cNvSpPr>
          <p:nvPr/>
        </p:nvSpPr>
        <p:spPr bwMode="auto">
          <a:xfrm>
            <a:off x="323850" y="404813"/>
            <a:ext cx="4826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LUT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Target</a:t>
            </a:r>
            <a:r>
              <a:rPr lang="zh-CN" altLang="en-US" sz="2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Selection: REDF-STD</a:t>
            </a:r>
            <a:endParaRPr lang="zh-CN" altLang="en-US" sz="28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60475" y="3571875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>
                <a:solidFill>
                  <a:srgbClr val="000000"/>
                </a:solidFill>
                <a:latin typeface="Times New Roman" charset="0"/>
              </a:rPr>
              <a:t>20</a:t>
            </a:r>
            <a:r>
              <a:rPr lang="en-US" altLang="zh-CN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zh-CN" altLang="en-US">
                <a:solidFill>
                  <a:srgbClr val="000000"/>
                </a:solidFill>
                <a:latin typeface="Times New Roman" charset="0"/>
              </a:rPr>
              <a:t>*</a:t>
            </a:r>
            <a:r>
              <a:rPr lang="en-US" altLang="zh-CN">
                <a:solidFill>
                  <a:srgbClr val="000000"/>
                </a:solidFill>
                <a:latin typeface="Times New Roman" charset="0"/>
              </a:rPr>
              <a:t>20</a:t>
            </a:r>
            <a:r>
              <a:rPr lang="en-US" altLang="zh-CN" baseline="30000">
                <a:solidFill>
                  <a:srgbClr val="000000"/>
                </a:solidFill>
                <a:latin typeface="Times New Roman" charset="0"/>
              </a:rPr>
              <a:t>o</a:t>
            </a:r>
            <a:endParaRPr lang="zh-CN" altLang="en-US" baseline="30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" name="TextBox 31"/>
          <p:cNvSpPr txBox="1">
            <a:spLocks noChangeArrowheads="1"/>
          </p:cNvSpPr>
          <p:nvPr/>
        </p:nvSpPr>
        <p:spPr bwMode="auto">
          <a:xfrm>
            <a:off x="6588125" y="3600450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>
                <a:solidFill>
                  <a:srgbClr val="000000"/>
                </a:solidFill>
                <a:latin typeface="Times New Roman" charset="0"/>
              </a:rPr>
              <a:t>10</a:t>
            </a:r>
            <a:r>
              <a:rPr lang="en-US" altLang="zh-CN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zh-CN" altLang="en-US">
                <a:solidFill>
                  <a:srgbClr val="000000"/>
                </a:solidFill>
                <a:latin typeface="Times New Roman" charset="0"/>
              </a:rPr>
              <a:t>*</a:t>
            </a:r>
            <a:r>
              <a:rPr lang="en-US" altLang="zh-CN">
                <a:solidFill>
                  <a:srgbClr val="000000"/>
                </a:solidFill>
                <a:latin typeface="Times New Roman" charset="0"/>
              </a:rPr>
              <a:t>10</a:t>
            </a:r>
            <a:r>
              <a:rPr lang="en-US" altLang="zh-CN" baseline="30000">
                <a:solidFill>
                  <a:srgbClr val="000000"/>
                </a:solidFill>
                <a:latin typeface="Times New Roman" charset="0"/>
              </a:rPr>
              <a:t>o</a:t>
            </a:r>
            <a:endParaRPr lang="zh-CN" altLang="en-US" baseline="30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TextBox 33"/>
          <p:cNvSpPr txBox="1">
            <a:spLocks noChangeArrowheads="1"/>
          </p:cNvSpPr>
          <p:nvPr/>
        </p:nvSpPr>
        <p:spPr bwMode="auto">
          <a:xfrm>
            <a:off x="1116013" y="6111875"/>
            <a:ext cx="1476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>
                <a:solidFill>
                  <a:srgbClr val="000000"/>
                </a:solidFill>
                <a:latin typeface="Times New Roman" charset="0"/>
              </a:rPr>
              <a:t>4</a:t>
            </a:r>
            <a:r>
              <a:rPr lang="en-US" altLang="zh-CN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zh-CN" altLang="en-US">
                <a:solidFill>
                  <a:srgbClr val="000000"/>
                </a:solidFill>
                <a:latin typeface="Times New Roman" charset="0"/>
              </a:rPr>
              <a:t>*</a:t>
            </a:r>
            <a:r>
              <a:rPr lang="en-US" altLang="zh-CN">
                <a:solidFill>
                  <a:srgbClr val="000000"/>
                </a:solidFill>
                <a:latin typeface="Times New Roman" charset="0"/>
              </a:rPr>
              <a:t>4</a:t>
            </a:r>
            <a:r>
              <a:rPr lang="en-US" altLang="zh-CN" baseline="30000">
                <a:solidFill>
                  <a:srgbClr val="000000"/>
                </a:solidFill>
                <a:latin typeface="Times New Roman" charset="0"/>
              </a:rPr>
              <a:t>o</a:t>
            </a:r>
            <a:endParaRPr lang="zh-CN" altLang="en-US" baseline="30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6526213" y="6126163"/>
            <a:ext cx="1476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altLang="zh-CN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zh-CN" altLang="en-US">
                <a:solidFill>
                  <a:srgbClr val="000000"/>
                </a:solidFill>
                <a:latin typeface="Times New Roman" charset="0"/>
              </a:rPr>
              <a:t>*</a:t>
            </a:r>
            <a:r>
              <a:rPr lang="en-US" altLang="zh-CN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altLang="zh-CN" baseline="30000">
                <a:solidFill>
                  <a:srgbClr val="000000"/>
                </a:solidFill>
                <a:latin typeface="Times New Roman" charset="0"/>
              </a:rPr>
              <a:t>o</a:t>
            </a:r>
            <a:endParaRPr lang="zh-CN" altLang="en-US" baseline="3000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90588"/>
            <a:ext cx="254635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900113"/>
            <a:ext cx="25114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954463"/>
            <a:ext cx="210820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3865563"/>
            <a:ext cx="216535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5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24</a:t>
            </a:fld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549275"/>
            <a:ext cx="5870575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3377528" y="5799078"/>
            <a:ext cx="3179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Based</a:t>
            </a:r>
            <a:r>
              <a:rPr lang="zh-CN" altLang="en-US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on</a:t>
            </a:r>
            <a:r>
              <a:rPr lang="zh-CN" altLang="en-US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DEM</a:t>
            </a:r>
            <a:r>
              <a:rPr lang="zh-CN" altLang="en-US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zh-CN" altLang="en-US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RADF</a:t>
            </a:r>
            <a:endParaRPr lang="zh-CN" altLang="en-US" sz="2000" baseline="30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矩形 14"/>
          <p:cNvSpPr>
            <a:spLocks noChangeArrowheads="1"/>
          </p:cNvSpPr>
          <p:nvPr/>
        </p:nvSpPr>
        <p:spPr bwMode="auto">
          <a:xfrm>
            <a:off x="5364163" y="4005263"/>
            <a:ext cx="287337" cy="296862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" name="矩形 15"/>
          <p:cNvSpPr>
            <a:spLocks noChangeArrowheads="1"/>
          </p:cNvSpPr>
          <p:nvPr/>
        </p:nvSpPr>
        <p:spPr bwMode="auto">
          <a:xfrm>
            <a:off x="5364163" y="2060575"/>
            <a:ext cx="287337" cy="296863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8" name="矩形 17"/>
          <p:cNvSpPr>
            <a:spLocks noChangeArrowheads="1"/>
          </p:cNvSpPr>
          <p:nvPr/>
        </p:nvSpPr>
        <p:spPr bwMode="auto">
          <a:xfrm>
            <a:off x="3895725" y="2058988"/>
            <a:ext cx="287338" cy="296862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9" name="矩形 20"/>
          <p:cNvSpPr>
            <a:spLocks noChangeArrowheads="1"/>
          </p:cNvSpPr>
          <p:nvPr/>
        </p:nvSpPr>
        <p:spPr bwMode="auto">
          <a:xfrm>
            <a:off x="3924300" y="3644900"/>
            <a:ext cx="287338" cy="296863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cxnSp>
        <p:nvCxnSpPr>
          <p:cNvPr id="10" name="直接箭头连接符 21"/>
          <p:cNvCxnSpPr>
            <a:cxnSpLocks noChangeShapeType="1"/>
          </p:cNvCxnSpPr>
          <p:nvPr/>
        </p:nvCxnSpPr>
        <p:spPr bwMode="auto">
          <a:xfrm flipV="1">
            <a:off x="5508625" y="1268413"/>
            <a:ext cx="2087563" cy="7921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8105775" y="1039813"/>
            <a:ext cx="863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15</a:t>
            </a:r>
            <a:r>
              <a:rPr lang="en-US" altLang="zh-CN" sz="1100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N-25</a:t>
            </a:r>
            <a:r>
              <a:rPr lang="en-US" altLang="zh-CN" sz="1100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N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15</a:t>
            </a:r>
            <a:r>
              <a:rPr lang="en-US" altLang="zh-CN" sz="1100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E-25</a:t>
            </a:r>
            <a:r>
              <a:rPr lang="en-US" altLang="zh-CN" sz="1100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E</a:t>
            </a:r>
            <a:endParaRPr lang="zh-CN" altLang="en-US" sz="11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252413" y="758825"/>
            <a:ext cx="9540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15</a:t>
            </a:r>
            <a:r>
              <a:rPr lang="en-US" altLang="zh-CN" sz="1100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N-25</a:t>
            </a:r>
            <a:r>
              <a:rPr lang="en-US" altLang="zh-CN" sz="1100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N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15</a:t>
            </a:r>
            <a:r>
              <a:rPr lang="en-US" altLang="zh-CN" sz="1100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W-25</a:t>
            </a:r>
            <a:r>
              <a:rPr lang="en-US" altLang="zh-CN" sz="1100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W</a:t>
            </a:r>
            <a:endParaRPr lang="zh-CN" altLang="en-US" sz="1100">
              <a:solidFill>
                <a:srgbClr val="000000"/>
              </a:solidFill>
              <a:latin typeface="Times New Roman" charset="0"/>
            </a:endParaRPr>
          </a:p>
        </p:txBody>
      </p:sp>
      <p:cxnSp>
        <p:nvCxnSpPr>
          <p:cNvPr id="13" name="直接箭头连接符 24"/>
          <p:cNvCxnSpPr>
            <a:cxnSpLocks noChangeShapeType="1"/>
          </p:cNvCxnSpPr>
          <p:nvPr/>
        </p:nvCxnSpPr>
        <p:spPr bwMode="auto">
          <a:xfrm flipH="1" flipV="1">
            <a:off x="2124075" y="1054100"/>
            <a:ext cx="1716088" cy="10064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252413" y="4464050"/>
            <a:ext cx="9540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15</a:t>
            </a:r>
            <a:r>
              <a:rPr lang="en-US" altLang="zh-CN" sz="1100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S-25</a:t>
            </a:r>
            <a:r>
              <a:rPr lang="en-US" altLang="zh-CN" sz="1100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S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15</a:t>
            </a:r>
            <a:r>
              <a:rPr lang="en-US" altLang="zh-CN" sz="1100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W-25</a:t>
            </a:r>
            <a:r>
              <a:rPr lang="en-US" altLang="zh-CN" sz="1100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W</a:t>
            </a:r>
            <a:endParaRPr lang="zh-CN" altLang="en-US" sz="1100">
              <a:solidFill>
                <a:srgbClr val="000000"/>
              </a:solidFill>
              <a:latin typeface="Times New Roman" charset="0"/>
            </a:endParaRPr>
          </a:p>
        </p:txBody>
      </p:sp>
      <p:cxnSp>
        <p:nvCxnSpPr>
          <p:cNvPr id="15" name="直接箭头连接符 26"/>
          <p:cNvCxnSpPr>
            <a:cxnSpLocks noChangeShapeType="1"/>
          </p:cNvCxnSpPr>
          <p:nvPr/>
        </p:nvCxnSpPr>
        <p:spPr bwMode="auto">
          <a:xfrm flipH="1">
            <a:off x="1868488" y="3792538"/>
            <a:ext cx="2027237" cy="8810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箭头连接符 27"/>
          <p:cNvCxnSpPr>
            <a:cxnSpLocks noChangeShapeType="1"/>
          </p:cNvCxnSpPr>
          <p:nvPr/>
        </p:nvCxnSpPr>
        <p:spPr bwMode="auto">
          <a:xfrm>
            <a:off x="5651500" y="4302125"/>
            <a:ext cx="2454275" cy="9286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7948613" y="5014913"/>
            <a:ext cx="954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25</a:t>
            </a:r>
            <a:r>
              <a:rPr lang="en-US" altLang="zh-CN" sz="1100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S-35</a:t>
            </a:r>
            <a:r>
              <a:rPr lang="en-US" altLang="zh-CN" sz="1100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S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15</a:t>
            </a:r>
            <a:r>
              <a:rPr lang="en-US" altLang="zh-CN" sz="1100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W-25</a:t>
            </a:r>
            <a:r>
              <a:rPr lang="en-US" altLang="zh-CN" sz="1100" baseline="30000">
                <a:solidFill>
                  <a:srgbClr val="000000"/>
                </a:solidFill>
                <a:latin typeface="Times New Roman" charset="0"/>
              </a:rPr>
              <a:t>O</a:t>
            </a:r>
            <a:r>
              <a:rPr lang="en-US" altLang="zh-CN" sz="1100">
                <a:solidFill>
                  <a:srgbClr val="000000"/>
                </a:solidFill>
                <a:latin typeface="Times New Roman" charset="0"/>
              </a:rPr>
              <a:t>W</a:t>
            </a:r>
            <a:endParaRPr lang="zh-CN" altLang="en-US" sz="11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25</a:t>
            </a:fld>
            <a:endParaRPr lang="zh-CN" altLang="en-US" dirty="0"/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468313" y="981075"/>
            <a:ext cx="80645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Adobe 黑体 Std R" charset="-122"/>
                <a:ea typeface="Adobe 黑体 Std R" charset="-122"/>
                <a:sym typeface="Arial" charset="0"/>
              </a:rPr>
              <a:t>1</a:t>
            </a:r>
            <a:r>
              <a:rPr lang="en-US" altLang="zh-CN" baseline="30000" dirty="0" smtClean="0">
                <a:solidFill>
                  <a:srgbClr val="000000"/>
                </a:solidFill>
                <a:latin typeface="Adobe 黑体 Std R" charset="-122"/>
                <a:ea typeface="Adobe 黑体 Std R" charset="-122"/>
                <a:sym typeface="Arial" charset="0"/>
              </a:rPr>
              <a:t>0</a:t>
            </a:r>
            <a:r>
              <a:rPr lang="en-US" altLang="zh-CN" dirty="0" smtClean="0">
                <a:solidFill>
                  <a:srgbClr val="000000"/>
                </a:solidFill>
                <a:latin typeface="Adobe 黑体 Std R" charset="-122"/>
                <a:ea typeface="Adobe 黑体 Std R" charset="-122"/>
                <a:sym typeface="Arial" charset="0"/>
              </a:rPr>
              <a:t>*1</a:t>
            </a:r>
            <a:r>
              <a:rPr lang="en-US" altLang="zh-CN" baseline="30000" dirty="0" smtClean="0">
                <a:solidFill>
                  <a:srgbClr val="000000"/>
                </a:solidFill>
                <a:latin typeface="Adobe 黑体 Std R" charset="-122"/>
                <a:ea typeface="Adobe 黑体 Std R" charset="-122"/>
                <a:sym typeface="Arial" charset="0"/>
              </a:rPr>
              <a:t>0</a:t>
            </a:r>
            <a:r>
              <a:rPr lang="zh-CN" altLang="en-US" baseline="30000" dirty="0" smtClean="0">
                <a:solidFill>
                  <a:srgbClr val="000000"/>
                </a:solidFill>
                <a:latin typeface="Adobe 黑体 Std R" charset="-122"/>
                <a:ea typeface="Adobe 黑体 Std R" charset="-122"/>
                <a:sym typeface="Arial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dobe 黑体 Std R" charset="-122"/>
                <a:ea typeface="Adobe 黑体 Std R" charset="-122"/>
                <a:sym typeface="Arial" charset="0"/>
              </a:rPr>
              <a:t> gridded lunar model</a:t>
            </a:r>
            <a:endParaRPr lang="en-US" altLang="zh-CN" dirty="0">
              <a:solidFill>
                <a:srgbClr val="000000"/>
              </a:solidFill>
              <a:latin typeface="Adobe 黑体 Std R" charset="-122"/>
              <a:ea typeface="Adobe 黑体 Std R" charset="-122"/>
              <a:sym typeface="Arial" charset="0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517658" y="4653136"/>
            <a:ext cx="8140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Lunar</a:t>
            </a:r>
            <a:r>
              <a:rPr lang="zh-CN" altLang="en-US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albedo (a) simulated results, (b) observed result by imager at Lijiang, Yunnan province at Local time 22:21, Feb 19 of 2016</a:t>
            </a:r>
            <a:endParaRPr lang="zh-CN" altLang="en-US"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21958" y="5032245"/>
            <a:ext cx="8124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000000"/>
                </a:solidFill>
                <a:latin typeface="微软雅黑" charset="-122"/>
                <a:ea typeface="微软雅黑" charset="-122"/>
                <a:sym typeface="Arial" charset="0"/>
              </a:rPr>
              <a:t>Lunar diameter=10916 km, 1.0°=10916/360</a:t>
            </a:r>
            <a:r>
              <a:rPr lang="en-US" altLang="zh-CN" dirty="0">
                <a:solidFill>
                  <a:srgbClr val="000000"/>
                </a:solidFill>
                <a:latin typeface="微软雅黑" charset="-122"/>
                <a:ea typeface="微软雅黑" charset="-122"/>
                <a:sym typeface="Arial" charset="0"/>
              </a:rPr>
              <a:t>≈</a:t>
            </a:r>
            <a:r>
              <a:rPr lang="en-US" altLang="zh-CN" dirty="0" smtClean="0">
                <a:solidFill>
                  <a:srgbClr val="000000"/>
                </a:solidFill>
                <a:latin typeface="微软雅黑" charset="-122"/>
                <a:ea typeface="微软雅黑" charset="-122"/>
                <a:sym typeface="Arial" charset="0"/>
              </a:rPr>
              <a:t>30km</a:t>
            </a:r>
            <a:endParaRPr lang="zh-CN" altLang="en-US" dirty="0">
              <a:solidFill>
                <a:srgbClr val="000000"/>
              </a:solidFill>
              <a:latin typeface="微软雅黑" charset="-122"/>
              <a:ea typeface="微软雅黑" charset="-122"/>
              <a:sym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875" y="23813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Model Resolution</a:t>
            </a:r>
            <a:endParaRPr lang="en-US" altLang="zh-CN" sz="2800" b="1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1403350" y="399732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752.8nm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sym typeface="Arial" charset="0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484313"/>
            <a:ext cx="2663825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7332663" y="4414838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（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b</a:t>
            </a:r>
            <a:r>
              <a: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）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sym typeface="Arial" charset="0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847975" y="4332288"/>
            <a:ext cx="577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（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a</a:t>
            </a:r>
            <a:r>
              <a: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）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pic>
        <p:nvPicPr>
          <p:cNvPr id="1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261143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728788"/>
            <a:ext cx="23558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4064000" y="3983038"/>
            <a:ext cx="781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512.6nm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3168" y="5589240"/>
            <a:ext cx="8279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L. </a:t>
            </a:r>
            <a:r>
              <a:rPr lang="en-US" altLang="zh-CN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Zhang (CMA): New Lunar model establishment based SELENE/SP observation with incorporated into lunar DEM data</a:t>
            </a:r>
            <a:endParaRPr lang="zh-CN" alt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26</a:t>
            </a:fld>
            <a:endParaRPr lang="zh-CN" alt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2726" y="116905"/>
            <a:ext cx="5181525" cy="5847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1" rIns="91422" bIns="45711">
            <a:spAutoFit/>
          </a:bodyPr>
          <a:lstStyle/>
          <a:p>
            <a:pPr>
              <a:defRPr/>
            </a:pPr>
            <a:r>
              <a:rPr kumimoji="1" lang="en-US" altLang="zh-CN" sz="3200" b="1" dirty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5</a:t>
            </a:r>
            <a:r>
              <a:rPr kumimoji="1" lang="en-US" altLang="zh-CN" sz="3200" b="1" dirty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. Application to FY satellite</a:t>
            </a:r>
            <a:endParaRPr kumimoji="1" lang="en-US" altLang="zh-CN" sz="3200" b="1" dirty="0">
              <a:latin typeface="Calibri" panose="020F0502020204030204" pitchFamily="34" charset="0"/>
              <a:ea typeface="隶书" pitchFamily="49" charset="-122"/>
              <a:cs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827" y="640305"/>
            <a:ext cx="5761038" cy="889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91422" tIns="45711" rIns="91422" bIns="457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810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81075"/>
            <a:ext cx="3141663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6875" y="1162050"/>
            <a:ext cx="2736850" cy="6096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Forcast </a:t>
            </a: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the Moon Event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6875" y="2449513"/>
            <a:ext cx="2735263" cy="60325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Extract the Moon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from the image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6875" y="3722688"/>
            <a:ext cx="2735263" cy="67945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Calculation the position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information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404938" y="1873250"/>
            <a:ext cx="647700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sym typeface="Arial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404938" y="3148013"/>
            <a:ext cx="647700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sym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1331913" y="4462463"/>
            <a:ext cx="647700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sym typeface="Arial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96875" y="5038725"/>
            <a:ext cx="2735263" cy="51435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ROLO Model</a:t>
            </a:r>
          </a:p>
        </p:txBody>
      </p:sp>
      <p:sp>
        <p:nvSpPr>
          <p:cNvPr id="16" name="勾1 1674"/>
          <p:cNvSpPr>
            <a:spLocks noChangeArrowheads="1"/>
          </p:cNvSpPr>
          <p:nvPr/>
        </p:nvSpPr>
        <p:spPr bwMode="auto">
          <a:xfrm>
            <a:off x="3187700" y="3917950"/>
            <a:ext cx="504825" cy="287338"/>
          </a:xfrm>
          <a:custGeom>
            <a:avLst/>
            <a:gdLst>
              <a:gd name="T0" fmla="*/ 0 w 1439795"/>
              <a:gd name="T1" fmla="*/ 0 h 1078336"/>
              <a:gd name="T2" fmla="*/ 0 w 1439795"/>
              <a:gd name="T3" fmla="*/ 0 h 1078336"/>
              <a:gd name="T4" fmla="*/ 0 w 1439795"/>
              <a:gd name="T5" fmla="*/ 0 h 1078336"/>
              <a:gd name="T6" fmla="*/ 0 w 1439795"/>
              <a:gd name="T7" fmla="*/ 0 h 1078336"/>
              <a:gd name="T8" fmla="*/ 0 w 1439795"/>
              <a:gd name="T9" fmla="*/ 0 h 1078336"/>
              <a:gd name="T10" fmla="*/ 0 w 1439795"/>
              <a:gd name="T11" fmla="*/ 0 h 1078336"/>
              <a:gd name="T12" fmla="*/ 0 w 1439795"/>
              <a:gd name="T13" fmla="*/ 0 h 1078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39795" h="1078336">
                <a:moveTo>
                  <a:pt x="1320032" y="0"/>
                </a:moveTo>
                <a:lnTo>
                  <a:pt x="1439795" y="108600"/>
                </a:lnTo>
                <a:lnTo>
                  <a:pt x="560454" y="1078336"/>
                </a:lnTo>
                <a:lnTo>
                  <a:pt x="0" y="570126"/>
                </a:lnTo>
                <a:lnTo>
                  <a:pt x="100041" y="459801"/>
                </a:lnTo>
                <a:lnTo>
                  <a:pt x="540731" y="859412"/>
                </a:lnTo>
                <a:lnTo>
                  <a:pt x="1320032" y="0"/>
                </a:lnTo>
                <a:close/>
              </a:path>
            </a:pathLst>
          </a:cu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17" name="勾1 1674"/>
          <p:cNvSpPr>
            <a:spLocks noChangeArrowheads="1"/>
          </p:cNvSpPr>
          <p:nvPr/>
        </p:nvSpPr>
        <p:spPr bwMode="auto">
          <a:xfrm>
            <a:off x="3187700" y="5265738"/>
            <a:ext cx="504825" cy="287337"/>
          </a:xfrm>
          <a:custGeom>
            <a:avLst/>
            <a:gdLst>
              <a:gd name="T0" fmla="*/ 0 w 1439795"/>
              <a:gd name="T1" fmla="*/ 0 h 1078336"/>
              <a:gd name="T2" fmla="*/ 0 w 1439795"/>
              <a:gd name="T3" fmla="*/ 0 h 1078336"/>
              <a:gd name="T4" fmla="*/ 0 w 1439795"/>
              <a:gd name="T5" fmla="*/ 0 h 1078336"/>
              <a:gd name="T6" fmla="*/ 0 w 1439795"/>
              <a:gd name="T7" fmla="*/ 0 h 1078336"/>
              <a:gd name="T8" fmla="*/ 0 w 1439795"/>
              <a:gd name="T9" fmla="*/ 0 h 1078336"/>
              <a:gd name="T10" fmla="*/ 0 w 1439795"/>
              <a:gd name="T11" fmla="*/ 0 h 1078336"/>
              <a:gd name="T12" fmla="*/ 0 w 1439795"/>
              <a:gd name="T13" fmla="*/ 0 h 1078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39795" h="1078336">
                <a:moveTo>
                  <a:pt x="1320032" y="0"/>
                </a:moveTo>
                <a:lnTo>
                  <a:pt x="1439795" y="108600"/>
                </a:lnTo>
                <a:lnTo>
                  <a:pt x="560454" y="1078336"/>
                </a:lnTo>
                <a:lnTo>
                  <a:pt x="0" y="570126"/>
                </a:lnTo>
                <a:lnTo>
                  <a:pt x="100041" y="459801"/>
                </a:lnTo>
                <a:lnTo>
                  <a:pt x="540731" y="859412"/>
                </a:lnTo>
                <a:lnTo>
                  <a:pt x="1320032" y="0"/>
                </a:lnTo>
                <a:close/>
              </a:path>
            </a:pathLst>
          </a:cu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graphicFrame>
        <p:nvGraphicFramePr>
          <p:cNvPr id="18" name="表格占位符 48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65119"/>
              </p:ext>
            </p:extLst>
          </p:nvPr>
        </p:nvGraphicFramePr>
        <p:xfrm>
          <a:off x="396875" y="5791200"/>
          <a:ext cx="8004175" cy="1012825"/>
        </p:xfrm>
        <a:graphic>
          <a:graphicData uri="http://schemas.openxmlformats.org/drawingml/2006/table">
            <a:tbl>
              <a:tblPr/>
              <a:tblGrid>
                <a:gridCol w="2190750"/>
                <a:gridCol w="3143250"/>
                <a:gridCol w="2670175"/>
              </a:tblGrid>
              <a:tr h="368300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Time Period</a:t>
                      </a:r>
                    </a:p>
                  </a:txBody>
                  <a:tcPr marT="45979" marB="4597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Lunar Events</a:t>
                      </a:r>
                    </a:p>
                  </a:txBody>
                  <a:tcPr marT="45979" marB="4597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Phase angle from</a:t>
                      </a:r>
                    </a:p>
                  </a:txBody>
                  <a:tcPr marT="45979" marB="4597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644525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Jan.2010-Otc.2014</a:t>
                      </a:r>
                    </a:p>
                  </a:txBody>
                  <a:tcPr marT="45979" marB="4597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130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49 without straylight,81 with straylight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）</a:t>
                      </a:r>
                    </a:p>
                  </a:txBody>
                  <a:tcPr marT="45979" marB="4597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-96.84°~93.48°</a:t>
                      </a:r>
                    </a:p>
                  </a:txBody>
                  <a:tcPr marT="45979" marB="4597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9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1083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左弧形箭头 19"/>
          <p:cNvSpPr/>
          <p:nvPr/>
        </p:nvSpPr>
        <p:spPr>
          <a:xfrm>
            <a:off x="3852863" y="3151188"/>
            <a:ext cx="611187" cy="1184275"/>
          </a:xfrm>
          <a:prstGeom prst="curved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3578225" y="2717800"/>
            <a:ext cx="417513" cy="36671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sym typeface="Arial" charset="0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144463" y="677512"/>
            <a:ext cx="54356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800" b="1" dirty="0" smtClean="0">
                <a:solidFill>
                  <a:srgbClr val="000099"/>
                </a:solidFill>
                <a:latin typeface="Calibri" charset="0"/>
                <a:ea typeface="Calibri" charset="0"/>
                <a:cs typeface="Calibri" charset="0"/>
                <a:sym typeface="隶书" charset="0"/>
              </a:rPr>
              <a:t>FY-2</a:t>
            </a:r>
            <a:r>
              <a:rPr lang="zh-CN" altLang="en-US" sz="2800" b="1" dirty="0" smtClean="0">
                <a:solidFill>
                  <a:srgbClr val="000099"/>
                </a:solidFill>
                <a:latin typeface="Calibri" charset="0"/>
                <a:ea typeface="Calibri" charset="0"/>
                <a:cs typeface="Calibri" charset="0"/>
                <a:sym typeface="隶书" charset="0"/>
              </a:rPr>
              <a:t> </a:t>
            </a:r>
            <a:r>
              <a:rPr lang="en-US" altLang="zh-CN" sz="2800" b="1" dirty="0" smtClean="0">
                <a:solidFill>
                  <a:srgbClr val="000099"/>
                </a:solidFill>
                <a:latin typeface="Calibri" charset="0"/>
                <a:ea typeface="Calibri" charset="0"/>
                <a:cs typeface="Calibri" charset="0"/>
                <a:sym typeface="隶书" charset="0"/>
              </a:rPr>
              <a:t>visible</a:t>
            </a:r>
            <a:r>
              <a:rPr lang="zh-CN" altLang="en-US" sz="2800" b="1" dirty="0" smtClean="0">
                <a:solidFill>
                  <a:srgbClr val="000099"/>
                </a:solidFill>
                <a:latin typeface="Calibri" charset="0"/>
                <a:ea typeface="Calibri" charset="0"/>
                <a:cs typeface="Calibri" charset="0"/>
                <a:sym typeface="隶书" charset="0"/>
              </a:rPr>
              <a:t> </a:t>
            </a:r>
            <a:r>
              <a:rPr lang="en-US" altLang="zh-CN" sz="2800" b="1" dirty="0" smtClean="0">
                <a:solidFill>
                  <a:srgbClr val="000099"/>
                </a:solidFill>
                <a:latin typeface="Calibri" charset="0"/>
                <a:ea typeface="Calibri" charset="0"/>
                <a:cs typeface="Calibri" charset="0"/>
                <a:sym typeface="隶书" charset="0"/>
              </a:rPr>
              <a:t>band</a:t>
            </a:r>
            <a:r>
              <a:rPr lang="zh-CN" altLang="en-US" sz="2800" b="1" dirty="0" smtClean="0">
                <a:solidFill>
                  <a:srgbClr val="000099"/>
                </a:solidFill>
                <a:latin typeface="Calibri" charset="0"/>
                <a:ea typeface="Calibri" charset="0"/>
                <a:cs typeface="Calibri" charset="0"/>
                <a:sym typeface="隶书" charset="0"/>
              </a:rPr>
              <a:t> </a:t>
            </a:r>
            <a:r>
              <a:rPr lang="en-US" altLang="zh-CN" sz="2800" b="1" dirty="0" smtClean="0">
                <a:solidFill>
                  <a:srgbClr val="000099"/>
                </a:solidFill>
                <a:latin typeface="Calibri" charset="0"/>
                <a:ea typeface="Calibri" charset="0"/>
                <a:cs typeface="Calibri" charset="0"/>
                <a:sym typeface="隶书" charset="0"/>
              </a:rPr>
              <a:t>calibration</a:t>
            </a:r>
            <a:endParaRPr lang="zh-CN" altLang="en-US" sz="28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隶书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27</a:t>
            </a:fld>
            <a:endParaRPr lang="zh-CN" altLang="en-US" dirty="0"/>
          </a:p>
        </p:txBody>
      </p:sp>
      <p:pic>
        <p:nvPicPr>
          <p:cNvPr id="4" name="Picture 2" descr="FY2月球定标与DCC定标结果对比-挑选数据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0"/>
            <a:ext cx="91440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2413" y="5229225"/>
            <a:ext cx="6970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Blue window: Lunar and DCC are consistent during this period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Red window:  Lunar and DCC are not consistent 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347663"/>
            <a:ext cx="19589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louds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2940050"/>
            <a:ext cx="18224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52675" y="1119188"/>
            <a:ext cx="2117725" cy="3843337"/>
          </a:xfrm>
          <a:prstGeom prst="rect">
            <a:avLst/>
          </a:prstGeom>
          <a:solidFill>
            <a:srgbClr val="BBE0E3">
              <a:alpha val="34117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sym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70400" y="1104900"/>
            <a:ext cx="503238" cy="3857625"/>
          </a:xfrm>
          <a:prstGeom prst="rect">
            <a:avLst/>
          </a:prstGeom>
          <a:solidFill>
            <a:srgbClr val="FF0000">
              <a:alpha val="34117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sym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36775" y="1087438"/>
            <a:ext cx="215900" cy="3873500"/>
          </a:xfrm>
          <a:prstGeom prst="rect">
            <a:avLst/>
          </a:prstGeom>
          <a:solidFill>
            <a:srgbClr val="FF0000">
              <a:alpha val="34117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sym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975225" y="1119188"/>
            <a:ext cx="788988" cy="3843337"/>
          </a:xfrm>
          <a:prstGeom prst="rect">
            <a:avLst/>
          </a:prstGeom>
          <a:solidFill>
            <a:srgbClr val="BBE0E3">
              <a:alpha val="34117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sym typeface="Arial" charset="0"/>
            </a:endParaRP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7539038" y="4676775"/>
            <a:ext cx="15986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DCC</a:t>
            </a:r>
          </a:p>
        </p:txBody>
      </p: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7437883" y="2003425"/>
            <a:ext cx="1598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Moon</a:t>
            </a:r>
          </a:p>
        </p:txBody>
      </p:sp>
      <p:sp>
        <p:nvSpPr>
          <p:cNvPr id="14" name="矩形 13"/>
          <p:cNvSpPr/>
          <p:nvPr/>
        </p:nvSpPr>
        <p:spPr>
          <a:xfrm>
            <a:off x="252413" y="6084004"/>
            <a:ext cx="8279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Line Chen(CMA): Lunar data preparation for  FY-2</a:t>
            </a:r>
            <a:endParaRPr lang="zh-CN" alt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28</a:t>
            </a:fld>
            <a:endParaRPr lang="zh-CN" altLang="en-US" dirty="0"/>
          </a:p>
        </p:txBody>
      </p:sp>
      <p:graphicFrame>
        <p:nvGraphicFramePr>
          <p:cNvPr id="4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233100"/>
              </p:ext>
            </p:extLst>
          </p:nvPr>
        </p:nvGraphicFramePr>
        <p:xfrm>
          <a:off x="112713" y="423046"/>
          <a:ext cx="5918200" cy="593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文档" r:id="rId3" imgW="6261630" imgH="6361013" progId="Word.Document.12">
                  <p:embed/>
                </p:oleObj>
              </mc:Choice>
              <mc:Fallback>
                <p:oleObj name="文档" r:id="rId3" imgW="6261630" imgH="636101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423046"/>
                        <a:ext cx="5918200" cy="593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429" y="852252"/>
            <a:ext cx="2477168" cy="5601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740" y="6156012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MERSI trend of Lunar irradiance band ratio </a:t>
            </a:r>
            <a:endParaRPr lang="zh-CN" altLang="en-US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81423" y="-27384"/>
            <a:ext cx="54356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800" b="1" dirty="0" smtClean="0">
                <a:solidFill>
                  <a:srgbClr val="000099"/>
                </a:solidFill>
                <a:latin typeface="Calibri" charset="0"/>
                <a:ea typeface="Calibri" charset="0"/>
                <a:cs typeface="Calibri" charset="0"/>
                <a:sym typeface="隶书" charset="0"/>
              </a:rPr>
              <a:t>FY-3</a:t>
            </a:r>
            <a:r>
              <a:rPr lang="zh-CN" altLang="en-US" sz="2800" b="1" dirty="0" smtClean="0">
                <a:solidFill>
                  <a:srgbClr val="000099"/>
                </a:solidFill>
                <a:latin typeface="Calibri" charset="0"/>
                <a:ea typeface="Calibri" charset="0"/>
                <a:cs typeface="Calibri" charset="0"/>
                <a:sym typeface="隶书" charset="0"/>
              </a:rPr>
              <a:t> </a:t>
            </a:r>
            <a:r>
              <a:rPr lang="en-US" altLang="zh-CN" sz="2800" b="1" dirty="0" smtClean="0">
                <a:solidFill>
                  <a:srgbClr val="000099"/>
                </a:solidFill>
                <a:latin typeface="Calibri" charset="0"/>
                <a:ea typeface="Calibri" charset="0"/>
                <a:cs typeface="Calibri" charset="0"/>
                <a:sym typeface="隶书" charset="0"/>
              </a:rPr>
              <a:t>visible</a:t>
            </a:r>
            <a:r>
              <a:rPr lang="zh-CN" altLang="en-US" sz="2800" b="1" dirty="0" smtClean="0">
                <a:solidFill>
                  <a:srgbClr val="000099"/>
                </a:solidFill>
                <a:latin typeface="Calibri" charset="0"/>
                <a:ea typeface="Calibri" charset="0"/>
                <a:cs typeface="Calibri" charset="0"/>
                <a:sym typeface="隶书" charset="0"/>
              </a:rPr>
              <a:t> </a:t>
            </a:r>
            <a:r>
              <a:rPr lang="en-US" altLang="zh-CN" sz="2800" b="1" dirty="0" smtClean="0">
                <a:solidFill>
                  <a:srgbClr val="000099"/>
                </a:solidFill>
                <a:latin typeface="Calibri" charset="0"/>
                <a:ea typeface="Calibri" charset="0"/>
                <a:cs typeface="Calibri" charset="0"/>
                <a:sym typeface="隶书" charset="0"/>
              </a:rPr>
              <a:t>band</a:t>
            </a:r>
            <a:r>
              <a:rPr lang="zh-CN" altLang="en-US" sz="2800" b="1" dirty="0" smtClean="0">
                <a:solidFill>
                  <a:srgbClr val="000099"/>
                </a:solidFill>
                <a:latin typeface="Calibri" charset="0"/>
                <a:ea typeface="Calibri" charset="0"/>
                <a:cs typeface="Calibri" charset="0"/>
                <a:sym typeface="隶书" charset="0"/>
              </a:rPr>
              <a:t> </a:t>
            </a:r>
            <a:r>
              <a:rPr lang="en-US" altLang="zh-CN" sz="2800" b="1" dirty="0" smtClean="0">
                <a:solidFill>
                  <a:srgbClr val="000099"/>
                </a:solidFill>
                <a:latin typeface="Calibri" charset="0"/>
                <a:ea typeface="Calibri" charset="0"/>
                <a:cs typeface="Calibri" charset="0"/>
                <a:sym typeface="隶书" charset="0"/>
              </a:rPr>
              <a:t>calibration</a:t>
            </a:r>
            <a:endParaRPr lang="zh-CN" altLang="en-US" sz="28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隶书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29</a:t>
            </a:fld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17582"/>
              </p:ext>
            </p:extLst>
          </p:nvPr>
        </p:nvGraphicFramePr>
        <p:xfrm>
          <a:off x="71775" y="476250"/>
          <a:ext cx="4140200" cy="5945195"/>
        </p:xfrm>
        <a:graphic>
          <a:graphicData uri="http://schemas.openxmlformats.org/drawingml/2006/table">
            <a:tbl>
              <a:tblPr/>
              <a:tblGrid>
                <a:gridCol w="467945"/>
                <a:gridCol w="1023854"/>
                <a:gridCol w="1037125"/>
                <a:gridCol w="864546"/>
                <a:gridCol w="746730"/>
              </a:tblGrid>
              <a:tr h="549275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band</a:t>
                      </a:r>
                      <a:endParaRPr kumimoji="0" lang="en-US" alt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Monomial </a:t>
                      </a:r>
                      <a:r>
                        <a:rPr lang="en-US" altLang="zh-CN" sz="1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 charset="0"/>
                        </a:rPr>
                        <a:t>coef</a:t>
                      </a:r>
                      <a:endParaRPr kumimoji="0" lang="en-US" alt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  <a:sym typeface="Arial" charset="0"/>
                        </a:rPr>
                        <a:t>zeroth order</a:t>
                      </a:r>
                      <a:r>
                        <a:rPr lang="zh-CN" alt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  <a:sym typeface="Arial" charset="0"/>
                        </a:rPr>
                        <a:t> </a:t>
                      </a:r>
                      <a:r>
                        <a:rPr lang="en-US" altLang="zh-CN" sz="1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  <a:sym typeface="Arial" charset="0"/>
                        </a:rPr>
                        <a:t>coef</a:t>
                      </a:r>
                      <a:endParaRPr kumimoji="0" lang="en-US" alt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F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 </a:t>
                      </a: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test</a:t>
                      </a:r>
                      <a:endParaRPr kumimoji="0" lang="en-US" alt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-122"/>
                        <a:sym typeface="Arial" charset="0"/>
                      </a:endParaRPr>
                    </a:p>
                    <a:p>
                      <a:r>
                        <a:rPr lang="en-US" altLang="zh-CN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+mn-cs"/>
                          <a:sym typeface="Arial" charset="0"/>
                        </a:rPr>
                        <a:t>significance level</a:t>
                      </a:r>
                      <a:endParaRPr lang="en-US" altLang="zh-CN" sz="1000" b="0" i="0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+mn-cs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Degradation/year/%</a:t>
                      </a:r>
                      <a:endParaRPr kumimoji="0" lang="zh-CN" alt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12738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-6.56E-05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9.28E-01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0.00230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2.58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19075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2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1.44E-05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1.02E+00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0.15822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-0.51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9075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3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----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----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----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----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19075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4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2.15E-06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7.62E-01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0.88208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-0.1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12738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6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-5.08E-05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3.93E-01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0.00223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4.72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19075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7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-9.16E-06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1.60E-01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0.24369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2.09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12738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8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-2.55E-04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6.40E-01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0.00000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14.55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12738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9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-1.80E-04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7.82E-01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0.00009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8.42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12738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10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-9.40E-05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9.59E-01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0.00057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3.58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11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-4.16E-05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9.33E-01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0.03141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1.63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12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-2.38E-06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1.02E+00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0.93479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0.09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13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-1.00E-05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9.63E-01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0.45506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0.38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14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-1.60E-05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9.34E-01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0.40373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0.63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15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-1.09E-05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8.64E-01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0.44799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0.46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16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-6.73E-05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7.03E-01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0.03354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3.49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17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2.29E-05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5.99E-01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0.16314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-1.4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18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-1.74E-05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6.34E-01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0.71147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12738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19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-1.65E-05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5.23E-01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0.00784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1.15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20</a:t>
                      </a:r>
                      <a:endParaRPr kumimoji="0" lang="zh-CN" altLang="zh-C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-1.04E-05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3.97E-01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0.52340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342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1pPr>
                      <a:lvl2pPr marL="742950" indent="-285750" algn="l" defTabSz="914342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2pPr>
                      <a:lvl3pPr marL="1143000" indent="-228600" algn="l" defTabSz="914342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3pPr>
                      <a:lvl4pPr marL="16002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4pPr>
                      <a:lvl5pPr marL="2057400" indent="-228600" algn="l" defTabSz="914342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5pPr>
                      <a:lvl6pPr marL="25146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6pPr>
                      <a:lvl7pPr marL="29718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7pPr>
                      <a:lvl8pPr marL="34290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8pPr>
                      <a:lvl9pPr marL="3886200" indent="-228600" algn="l" defTabSz="914342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  <a:sym typeface="Arial" charset="0"/>
                        </a:rPr>
                        <a:t>0.96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  <a:sym typeface="Arial" charset="0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图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9"/>
          <a:stretch/>
        </p:blipFill>
        <p:spPr bwMode="auto">
          <a:xfrm>
            <a:off x="4546997" y="1268850"/>
            <a:ext cx="4568032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148040" y="4500371"/>
            <a:ext cx="4095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图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9 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深对流云方法针对通道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6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和通道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7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的跟踪结果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Arial" charset="0"/>
              </a:rPr>
              <a:t>Fig. 9 results of Band 6 and 7 by DCC method</a:t>
            </a: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4427984" y="5024246"/>
            <a:ext cx="46085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Wu R H, Zhang P, Yang Z D, Hu X Q, Ding L and Chen L. 2016. Monitor radiance calibration of the remote sensing instrument with reflected lunar irradiance[J]. Journal of Remote sensing, 20(2): 278-289. </a:t>
            </a:r>
            <a:endParaRPr lang="zh-CN" alt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36" y="1387748"/>
            <a:ext cx="9227527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23329-782F-4874-AD58-A320D05DC97B}" type="datetime1">
              <a:rPr lang="zh-CN" altLang="en-US" smtClean="0"/>
              <a:t>2017/11/12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3</a:t>
            </a:fld>
            <a:endParaRPr lang="zh-CN" altLang="en-US" dirty="0"/>
          </a:p>
        </p:txBody>
      </p:sp>
      <p:pic>
        <p:nvPicPr>
          <p:cNvPr id="4" name="Picture 4" descr="F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45" y="3852639"/>
            <a:ext cx="555381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51" y="3852639"/>
            <a:ext cx="55391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147718" y="4718146"/>
            <a:ext cx="726831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849" tIns="49924" rIns="99849" bIns="49924" anchor="ctr"/>
          <a:lstStyle/>
          <a:p>
            <a:r>
              <a:rPr kumimoji="1" lang="en-US" altLang="zh-CN" sz="1700" b="1" dirty="0">
                <a:solidFill>
                  <a:srgbClr val="FFFFFF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FY-2E</a:t>
            </a:r>
            <a:endParaRPr kumimoji="1" lang="zh-CN" altLang="en-US" sz="1700" b="1" dirty="0">
              <a:solidFill>
                <a:srgbClr val="FFFFFF"/>
              </a:solidFill>
              <a:latin typeface="Times New Roman" pitchFamily="18" charset="0"/>
              <a:ea typeface="黑体" pitchFamily="49" charset="-122"/>
              <a:sym typeface="Times New Roman" pitchFamily="18" charset="0"/>
            </a:endParaRPr>
          </a:p>
          <a:p>
            <a:r>
              <a:rPr kumimoji="1" lang="en-US" altLang="zh-CN" sz="1700" b="1" dirty="0">
                <a:solidFill>
                  <a:srgbClr val="FFFFFF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86.5</a:t>
            </a:r>
            <a:endParaRPr kumimoji="1" lang="zh-CN" altLang="en-US" sz="3600" b="1" dirty="0">
              <a:solidFill>
                <a:srgbClr val="0000CC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69729" y="4718146"/>
            <a:ext cx="726831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849" tIns="49924" rIns="99849" bIns="49924" anchor="ctr"/>
          <a:lstStyle/>
          <a:p>
            <a:r>
              <a:rPr kumimoji="1" lang="en-US" altLang="zh-CN" sz="1700" b="1" dirty="0">
                <a:solidFill>
                  <a:srgbClr val="FFFFFF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FY-2G</a:t>
            </a:r>
            <a:endParaRPr kumimoji="1" lang="zh-CN" altLang="en-US" sz="1700" b="1" dirty="0">
              <a:solidFill>
                <a:srgbClr val="FFFFFF"/>
              </a:solidFill>
              <a:latin typeface="Times New Roman" pitchFamily="18" charset="0"/>
              <a:ea typeface="黑体" pitchFamily="49" charset="-122"/>
              <a:sym typeface="Times New Roman" pitchFamily="18" charset="0"/>
            </a:endParaRPr>
          </a:p>
          <a:p>
            <a:r>
              <a:rPr kumimoji="1" lang="en-US" altLang="zh-CN" sz="1700" b="1" dirty="0">
                <a:solidFill>
                  <a:srgbClr val="FFFFFF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105</a:t>
            </a:r>
            <a:endParaRPr kumimoji="1" lang="zh-CN" altLang="en-US" sz="3600" b="1" dirty="0">
              <a:solidFill>
                <a:srgbClr val="0000CC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338038" y="4718146"/>
            <a:ext cx="72829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849" tIns="49924" rIns="99849" bIns="49924" anchor="ctr"/>
          <a:lstStyle/>
          <a:p>
            <a:r>
              <a:rPr kumimoji="1" lang="en-US" altLang="zh-CN" sz="1700" b="1" dirty="0">
                <a:solidFill>
                  <a:prstClr val="white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FY-2D</a:t>
            </a:r>
            <a:endParaRPr kumimoji="1" lang="zh-CN" altLang="en-US" sz="1700" b="1" dirty="0">
              <a:solidFill>
                <a:prstClr val="white"/>
              </a:solidFill>
              <a:latin typeface="Times New Roman" pitchFamily="18" charset="0"/>
              <a:ea typeface="黑体" pitchFamily="49" charset="-122"/>
              <a:sym typeface="Times New Roman" pitchFamily="18" charset="0"/>
            </a:endParaRPr>
          </a:p>
          <a:p>
            <a:r>
              <a:rPr kumimoji="1" lang="en-US" altLang="zh-CN" sz="1600" b="1" dirty="0">
                <a:solidFill>
                  <a:prstClr val="white"/>
                </a:solidFill>
                <a:latin typeface="Times New Roman" pitchFamily="18" charset="0"/>
                <a:ea typeface="黑体" pitchFamily="49" charset="-122"/>
              </a:rPr>
              <a:t>123.5</a:t>
            </a:r>
            <a:endParaRPr kumimoji="1" lang="zh-CN" altLang="en-US" sz="3600" b="1" dirty="0">
              <a:solidFill>
                <a:prstClr val="white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9" name="Picture 10" descr="F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294" y="3852639"/>
            <a:ext cx="55538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12" y="1882552"/>
            <a:ext cx="109171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38" y="3968527"/>
            <a:ext cx="1091712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270739" y="4954367"/>
            <a:ext cx="72829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849" tIns="49924" rIns="99849" bIns="49924" anchor="ctr"/>
          <a:lstStyle/>
          <a:p>
            <a:r>
              <a:rPr kumimoji="1" lang="en-US" altLang="zh-CN" sz="1700" b="1" dirty="0">
                <a:solidFill>
                  <a:srgbClr val="FFFFFF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FY-3B</a:t>
            </a:r>
            <a:endParaRPr kumimoji="1" lang="zh-CN" altLang="en-US" sz="3600" b="1" dirty="0">
              <a:solidFill>
                <a:srgbClr val="0000CC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872763" y="2905217"/>
            <a:ext cx="726831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849" tIns="49924" rIns="99849" bIns="49924" anchor="ctr"/>
          <a:lstStyle/>
          <a:p>
            <a:r>
              <a:rPr kumimoji="1" lang="en-US" altLang="zh-CN" sz="1700" b="1" dirty="0">
                <a:solidFill>
                  <a:srgbClr val="FFFFFF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FY-3A</a:t>
            </a:r>
            <a:endParaRPr kumimoji="1" lang="zh-CN" altLang="en-US" sz="3600" b="1">
              <a:solidFill>
                <a:srgbClr val="0000CC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14" name="Picture 17" descr="F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84" y="3878039"/>
            <a:ext cx="553915" cy="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7596561" y="4502253"/>
            <a:ext cx="873369" cy="62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849" tIns="49924" rIns="99849" bIns="49924">
            <a:spAutoFit/>
          </a:bodyPr>
          <a:lstStyle/>
          <a:p>
            <a:r>
              <a:rPr kumimoji="1" lang="en-US" altLang="zh-CN" sz="1700" b="1" dirty="0">
                <a:solidFill>
                  <a:srgbClr val="FFFFFF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FY-2F</a:t>
            </a:r>
            <a:endParaRPr kumimoji="1" lang="zh-CN" altLang="en-US" sz="1700" b="1" dirty="0">
              <a:solidFill>
                <a:srgbClr val="FFFFFF"/>
              </a:solidFill>
              <a:latin typeface="Times New Roman" pitchFamily="18" charset="0"/>
              <a:ea typeface="黑体" pitchFamily="49" charset="-122"/>
              <a:sym typeface="Times New Roman" pitchFamily="18" charset="0"/>
            </a:endParaRPr>
          </a:p>
          <a:p>
            <a:r>
              <a:rPr kumimoji="1" lang="en-US" altLang="zh-CN" sz="1700" b="1" dirty="0">
                <a:solidFill>
                  <a:srgbClr val="FFFFFF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112</a:t>
            </a:r>
            <a:endParaRPr kumimoji="1" lang="zh-CN" altLang="en-US" sz="1700" b="1" dirty="0">
              <a:solidFill>
                <a:srgbClr val="FFFFFF"/>
              </a:solidFill>
              <a:latin typeface="Times New Roman" pitchFamily="18" charset="0"/>
              <a:ea typeface="黑体" pitchFamily="49" charset="-122"/>
              <a:sym typeface="Times New Roman" pitchFamily="18" charset="0"/>
            </a:endParaRPr>
          </a:p>
        </p:txBody>
      </p:sp>
      <p:pic>
        <p:nvPicPr>
          <p:cNvPr id="16" name="Picture 5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85" y="2390858"/>
            <a:ext cx="10917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186889" y="3141748"/>
            <a:ext cx="726831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849" tIns="49924" rIns="99849" bIns="49924" anchor="ctr"/>
          <a:lstStyle/>
          <a:p>
            <a:r>
              <a:rPr kumimoji="1" lang="en-US" altLang="zh-CN" sz="1700" b="1" dirty="0">
                <a:solidFill>
                  <a:srgbClr val="FFFFFF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FY-3C</a:t>
            </a:r>
          </a:p>
        </p:txBody>
      </p:sp>
      <p:sp>
        <p:nvSpPr>
          <p:cNvPr id="18" name="矩形 17"/>
          <p:cNvSpPr/>
          <p:nvPr/>
        </p:nvSpPr>
        <p:spPr>
          <a:xfrm>
            <a:off x="917997" y="4541175"/>
            <a:ext cx="807429" cy="353925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r>
              <a:rPr kumimoji="1" lang="en-US" altLang="zh-CN" sz="1700" b="1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Tansat</a:t>
            </a:r>
            <a:endParaRPr kumimoji="1" lang="zh-CN" altLang="en-US" sz="17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42" y="3645032"/>
            <a:ext cx="1402419" cy="930625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011967" y="4575964"/>
            <a:ext cx="748037" cy="68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849" tIns="49924" rIns="99849" bIns="49924" anchor="ctr"/>
          <a:lstStyle/>
          <a:p>
            <a:r>
              <a:rPr kumimoji="1" lang="en-US" altLang="zh-CN" sz="17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FY-4A</a:t>
            </a:r>
            <a:endParaRPr kumimoji="1" lang="zh-CN" altLang="en-US" sz="17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sym typeface="Times New Roman" pitchFamily="18" charset="0"/>
            </a:endParaRPr>
          </a:p>
          <a:p>
            <a:r>
              <a:rPr kumimoji="1" lang="en-US" altLang="zh-CN" sz="16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104.5</a:t>
            </a:r>
            <a:endParaRPr kumimoji="1" lang="zh-CN" altLang="en-US" sz="36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3" y="3344779"/>
            <a:ext cx="2019889" cy="1230870"/>
          </a:xfrm>
          <a:prstGeom prst="rect">
            <a:avLst/>
          </a:prstGeom>
        </p:spPr>
      </p:pic>
      <p:sp>
        <p:nvSpPr>
          <p:cNvPr id="22" name="Text Box 2"/>
          <p:cNvSpPr>
            <a:spLocks noChangeArrowheads="1"/>
          </p:cNvSpPr>
          <p:nvPr/>
        </p:nvSpPr>
        <p:spPr bwMode="auto">
          <a:xfrm>
            <a:off x="251520" y="754340"/>
            <a:ext cx="8405640" cy="65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18" tIns="45609" rIns="91218" bIns="45609">
            <a:spAutoFit/>
          </a:bodyPr>
          <a:lstStyle/>
          <a:p>
            <a:pPr>
              <a:lnSpc>
                <a:spcPct val="115000"/>
              </a:lnSpc>
            </a:pPr>
            <a:r>
              <a:rPr kumimoji="1" lang="en-US" altLang="zh-CN" sz="1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FY Program: </a:t>
            </a:r>
            <a:r>
              <a:rPr kumimoji="1" lang="en-US" altLang="zh-CN" sz="16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8 on the orbit, 5 in operation, 1 in trial operation</a:t>
            </a:r>
          </a:p>
          <a:p>
            <a:pPr>
              <a:lnSpc>
                <a:spcPct val="115000"/>
              </a:lnSpc>
            </a:pPr>
            <a:r>
              <a:rPr kumimoji="1" lang="en-US" altLang="zh-CN" sz="1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Joint program: </a:t>
            </a:r>
            <a:r>
              <a:rPr kumimoji="1" lang="en-US" altLang="zh-CN" sz="1600" b="1" dirty="0" err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TanSat</a:t>
            </a:r>
            <a:r>
              <a:rPr kumimoji="1" lang="en-US" altLang="zh-CN" sz="16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 in commission test </a:t>
            </a:r>
            <a:endParaRPr kumimoji="1" lang="zh-CN" altLang="en-US" sz="1600" b="1" dirty="0">
              <a:solidFill>
                <a:srgbClr val="000000"/>
              </a:solidFill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82726" y="116905"/>
            <a:ext cx="5181525" cy="5847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1" rIns="91422" bIns="45711">
            <a:spAutoFit/>
          </a:bodyPr>
          <a:lstStyle/>
          <a:p>
            <a:pPr>
              <a:defRPr/>
            </a:pPr>
            <a:r>
              <a:rPr kumimoji="1" lang="en-US" altLang="zh-CN" sz="3200" b="1" dirty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1</a:t>
            </a:r>
            <a:r>
              <a:rPr kumimoji="1" lang="en-US" altLang="zh-CN" sz="3200" b="1" dirty="0" smtClean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. Project Background</a:t>
            </a:r>
            <a:endParaRPr kumimoji="1" lang="en-US" altLang="zh-CN" sz="3200" b="1" dirty="0">
              <a:latin typeface="Calibri" panose="020F0502020204030204" pitchFamily="34" charset="0"/>
              <a:ea typeface="隶书" pitchFamily="49" charset="-122"/>
              <a:cs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0827" y="640305"/>
            <a:ext cx="5761038" cy="889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91422" tIns="45711" rIns="91422" bIns="457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6453336"/>
            <a:ext cx="1790036" cy="19647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3600" b="1" kern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260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30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7545" y="980728"/>
            <a:ext cx="84969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From this</a:t>
            </a:r>
            <a:r>
              <a:rPr lang="zh-CN" alt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project</a:t>
            </a:r>
          </a:p>
          <a:p>
            <a:pPr>
              <a:buFont typeface="Arial" charset="0"/>
              <a:buNone/>
            </a:pPr>
            <a:endParaRPr lang="en-US" altLang="zh-CN" b="1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  <a:p>
            <a:pPr marL="342900" indent="-342900">
              <a:spcAft>
                <a:spcPts val="1200"/>
              </a:spcAft>
              <a:buFont typeface="Arial" charset="0"/>
              <a:buAutoNum type="alphaLcParenBoth"/>
            </a:pPr>
            <a:r>
              <a:rPr lang="en-US" altLang="zh-CN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CMA initiate  lunar calibration algorithm development and make it as one of main calibration methods for all FY optical sensor onboard  GEO and LEO satellites</a:t>
            </a: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.</a:t>
            </a:r>
            <a:endParaRPr lang="en-US" altLang="zh-CN" sz="2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  <a:p>
            <a:pPr marL="342900" indent="-342900">
              <a:spcAft>
                <a:spcPts val="1200"/>
              </a:spcAft>
              <a:buFont typeface="Arial" charset="0"/>
              <a:buAutoNum type="alphaLcParenBoth"/>
            </a:pPr>
            <a:r>
              <a:rPr lang="en-US" altLang="zh-CN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Initiate to establish the ground-based measurement system of the radiance and irradiance of  full disk moon using the hyper-spectral imager and photometer which was developed and keeping improvement step by step</a:t>
            </a: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.</a:t>
            </a:r>
            <a:endParaRPr lang="en-US" altLang="zh-CN" sz="2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  <a:p>
            <a:pPr marL="342900" indent="-342900">
              <a:spcAft>
                <a:spcPts val="1200"/>
              </a:spcAft>
              <a:buFont typeface="Arial" charset="0"/>
              <a:buAutoNum type="alphaLcParenBoth"/>
            </a:pPr>
            <a:r>
              <a:rPr lang="en-US" altLang="zh-CN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Conduct the validation and comparison of lunar model using the</a:t>
            </a:r>
            <a:r>
              <a:rPr lang="en-US" altLang="zh-CN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ground-based </a:t>
            </a:r>
            <a:r>
              <a:rPr lang="en-US" altLang="zh-CN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measurement data through data processing chain. </a:t>
            </a:r>
            <a:r>
              <a:rPr lang="en-US" altLang="zh-CN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The result shows that difference from current model is 5~10% and less than 2% uncertainty</a:t>
            </a: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.</a:t>
            </a:r>
            <a:endParaRPr lang="en-US" altLang="zh-CN" sz="2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  <a:p>
            <a:pPr marL="342900" indent="-342900">
              <a:spcAft>
                <a:spcPts val="1200"/>
              </a:spcAft>
              <a:buFont typeface="Arial" charset="0"/>
              <a:buAutoNum type="alphaLcParenBoth"/>
            </a:pPr>
            <a:r>
              <a:rPr lang="en-US" altLang="zh-CN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Attempt the lunar model establishment based on the observation from lunar orbit satellites such as IIM/</a:t>
            </a:r>
            <a:r>
              <a:rPr lang="en-US" altLang="zh-CN" sz="20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ChangE</a:t>
            </a:r>
            <a:r>
              <a:rPr lang="en-US" altLang="zh-CN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and SP/SELENE satellites</a:t>
            </a: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US" altLang="zh-CN" sz="2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spcAft>
                <a:spcPts val="1200"/>
              </a:spcAft>
              <a:buFont typeface="Arial" charset="0"/>
              <a:buAutoNum type="alphaLcParenBoth"/>
            </a:pPr>
            <a:r>
              <a:rPr lang="en-US" altLang="zh-CN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Above all are the fundamental  jobs for establish  C</a:t>
            </a:r>
            <a:r>
              <a:rPr lang="en-US" altLang="zh-CN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hinese space-borne </a:t>
            </a:r>
            <a:r>
              <a:rPr lang="en-US" altLang="zh-CN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calibration system based on lunar observation </a:t>
            </a:r>
            <a:endParaRPr lang="zh-CN" altLang="en-US" sz="2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2726" y="116905"/>
            <a:ext cx="6621522" cy="5847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1" rIns="91422" bIns="45711">
            <a:spAutoFit/>
          </a:bodyPr>
          <a:lstStyle/>
          <a:p>
            <a:pPr>
              <a:defRPr/>
            </a:pPr>
            <a:r>
              <a:rPr kumimoji="1" lang="en-US" altLang="zh-CN" sz="3200" b="1" dirty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6</a:t>
            </a:r>
            <a:r>
              <a:rPr kumimoji="1" lang="en-US" altLang="zh-CN" sz="3200" b="1" dirty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. Summarization</a:t>
            </a:r>
            <a:endParaRPr kumimoji="1" lang="en-US" altLang="zh-CN" sz="3200" b="1" dirty="0">
              <a:latin typeface="Calibri" panose="020F0502020204030204" pitchFamily="34" charset="0"/>
              <a:ea typeface="隶书" pitchFamily="49" charset="-122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0827" y="640305"/>
            <a:ext cx="5761038" cy="889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91422" tIns="45711" rIns="91422" bIns="457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221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31</a:t>
            </a:fld>
            <a:endParaRPr lang="zh-CN" alt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95884" y="325139"/>
            <a:ext cx="2808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 sz="36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Future</a:t>
            </a:r>
            <a:r>
              <a:rPr lang="zh-CN" altLang="en-US" sz="36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Plan</a:t>
            </a:r>
            <a:endParaRPr lang="zh-CN" altLang="en-US" sz="36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77144" y="1261204"/>
            <a:ext cx="837132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altLang="zh-CN" sz="28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Conduct more and more measurements by ground-based and space-borne methods, especially long term automatic observation.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altLang="zh-CN" sz="2800" kern="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altLang="zh-CN" sz="28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Further</a:t>
            </a:r>
            <a:r>
              <a:rPr lang="zh-CN" altLang="en-US" sz="28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improve </a:t>
            </a:r>
            <a:r>
              <a:rPr lang="en-US" altLang="zh-CN" sz="28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Lunar Radiance </a:t>
            </a:r>
            <a:r>
              <a:rPr lang="en-US" altLang="zh-CN" sz="28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Model </a:t>
            </a:r>
            <a:r>
              <a:rPr lang="en-US" altLang="zh-CN" sz="28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and  </a:t>
            </a:r>
            <a:r>
              <a:rPr lang="en-US" altLang="zh-CN" sz="28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Lunar </a:t>
            </a:r>
            <a:r>
              <a:rPr lang="en-US" altLang="zh-CN" sz="28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Irradiance </a:t>
            </a:r>
            <a:r>
              <a:rPr lang="en-US" altLang="zh-CN" sz="28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M</a:t>
            </a:r>
            <a:r>
              <a:rPr lang="en-US" altLang="zh-CN" sz="2800" kern="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odel</a:t>
            </a:r>
            <a:r>
              <a:rPr lang="en-US" altLang="zh-CN" sz="28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.</a:t>
            </a:r>
            <a:endParaRPr lang="en-US" altLang="zh-CN" sz="2800" kern="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altLang="zh-CN" sz="2800" kern="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altLang="zh-CN" sz="28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Develop utilization of lunar observation in other alternative application in space-borne sensor characterization.</a:t>
            </a:r>
            <a:endParaRPr lang="zh-CN" altLang="en-US" sz="2800" kern="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78287D-3BFD-4E02-B55D-1274EF02ED1C}" type="datetime1">
              <a:rPr lang="zh-CN" altLang="en-US" smtClean="0"/>
              <a:t>2017/11/12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32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" y="1196753"/>
            <a:ext cx="8977212" cy="46805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72200" y="3537012"/>
            <a:ext cx="3888432" cy="1569642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zh-CN" altLang="en-US" sz="9600" b="1" spc="5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FF0000">
                      <a:alpha val="30000"/>
                    </a:srgbClr>
                  </a:glow>
                </a:effectLst>
                <a:latin typeface="Arial" charset="0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4115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49300-DEC8-4341-B4F0-2D28A727667C}" type="datetime1">
              <a:rPr lang="zh-CN" altLang="en-US" smtClean="0"/>
              <a:t>2017/11/12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4</a:t>
            </a:fld>
            <a:endParaRPr lang="zh-CN" alt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91697" y="271234"/>
            <a:ext cx="5761037" cy="62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2" tIns="45685" rIns="91372" bIns="4568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rgbClr val="0000FF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Launched Satellites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763" y="4678547"/>
            <a:ext cx="7994372" cy="163119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Before 2000s: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emphasizing to develop the satellite</a:t>
            </a:r>
          </a:p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2000 – 2010 : 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emphasizing the transition from the R&amp;D to the operational satellite</a:t>
            </a:r>
          </a:p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After 2010s  :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emphasizing the calibration and validation for the operational satellite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602419"/>
              </p:ext>
            </p:extLst>
          </p:nvPr>
        </p:nvGraphicFramePr>
        <p:xfrm>
          <a:off x="655033" y="976313"/>
          <a:ext cx="7633188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Document" r:id="rId3" imgW="4802757" imgH="2245731" progId="Word.Document.8">
                  <p:embed/>
                </p:oleObj>
              </mc:Choice>
              <mc:Fallback>
                <p:oleObj name="Document" r:id="rId3" imgW="4802757" imgH="2245731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33" y="976313"/>
                        <a:ext cx="7633188" cy="387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4" name="圆角矩形 7"/>
          <p:cNvSpPr>
            <a:spLocks noChangeArrowheads="1"/>
          </p:cNvSpPr>
          <p:nvPr/>
        </p:nvSpPr>
        <p:spPr bwMode="auto">
          <a:xfrm>
            <a:off x="3563292" y="1412776"/>
            <a:ext cx="1728788" cy="6715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6425">
            <a:solidFill>
              <a:srgbClr val="79463D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Observed DN</a:t>
            </a:r>
            <a:endParaRPr lang="en-US" altLang="zh-CN" sz="2000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3184913" y="2630043"/>
            <a:ext cx="2611223" cy="1199353"/>
          </a:xfrm>
          <a:prstGeom prst="rect">
            <a:avLst/>
          </a:prstGeom>
          <a:solidFill>
            <a:srgbClr val="BBE0E3"/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RT Calibration</a:t>
            </a:r>
          </a:p>
          <a:p>
            <a:pPr algn="ctr" eaLnBrk="1" hangingPunct="1"/>
            <a:r>
              <a:rPr lang="en-US" altLang="zh-CN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On-orbit  operational </a:t>
            </a:r>
            <a:r>
              <a:rPr lang="en-US" altLang="zh-CN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calibration</a:t>
            </a:r>
            <a:endParaRPr lang="zh-CN" altLang="en-U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6" name="圆角矩形 9"/>
          <p:cNvSpPr>
            <a:spLocks noChangeArrowheads="1"/>
          </p:cNvSpPr>
          <p:nvPr/>
        </p:nvSpPr>
        <p:spPr bwMode="auto">
          <a:xfrm>
            <a:off x="3563888" y="4364881"/>
            <a:ext cx="1728788" cy="671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6425">
            <a:solidFill>
              <a:srgbClr val="79463D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SDR</a:t>
            </a:r>
            <a:endParaRPr lang="en-US" altLang="zh-CN" sz="2000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8" name="矩形 11"/>
          <p:cNvSpPr>
            <a:spLocks noChangeArrowheads="1"/>
          </p:cNvSpPr>
          <p:nvPr/>
        </p:nvSpPr>
        <p:spPr bwMode="auto">
          <a:xfrm>
            <a:off x="107504" y="2630045"/>
            <a:ext cx="2477180" cy="1199352"/>
          </a:xfrm>
          <a:prstGeom prst="rect">
            <a:avLst/>
          </a:prstGeom>
          <a:solidFill>
            <a:srgbClr val="BBE0E3"/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Prelaunch Calibration</a:t>
            </a:r>
          </a:p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laboratory test</a:t>
            </a:r>
            <a:r>
              <a:rPr lang="zh-CN" altLang="en-U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zh-CN" alt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with on board calibration System</a:t>
            </a:r>
            <a:endParaRPr lang="zh-CN" altLang="en-U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9" name="矩形 12"/>
          <p:cNvSpPr>
            <a:spLocks noChangeArrowheads="1"/>
          </p:cNvSpPr>
          <p:nvPr/>
        </p:nvSpPr>
        <p:spPr bwMode="auto">
          <a:xfrm>
            <a:off x="6297488" y="4089450"/>
            <a:ext cx="2468563" cy="1199353"/>
          </a:xfrm>
          <a:prstGeom prst="rect">
            <a:avLst/>
          </a:prstGeom>
          <a:solidFill>
            <a:srgbClr val="BBE0E3"/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Offline Calibration/ Re-Calibration</a:t>
            </a:r>
          </a:p>
          <a:p>
            <a:pPr algn="ctr" eaLnBrk="1" hangingPunct="1"/>
            <a:r>
              <a:rPr lang="en-US" altLang="zh-CN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Validation </a:t>
            </a:r>
            <a:r>
              <a:rPr lang="en-US" altLang="zh-CN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and </a:t>
            </a:r>
            <a:r>
              <a:rPr lang="en-US" altLang="zh-CN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Correction with SI-traceable Reference</a:t>
            </a:r>
          </a:p>
        </p:txBody>
      </p:sp>
      <p:cxnSp>
        <p:nvCxnSpPr>
          <p:cNvPr id="10" name="肘形连接符 10"/>
          <p:cNvCxnSpPr>
            <a:cxnSpLocks noChangeShapeType="1"/>
            <a:stCxn id="8" idx="3"/>
            <a:endCxn id="5" idx="1"/>
          </p:cNvCxnSpPr>
          <p:nvPr/>
        </p:nvCxnSpPr>
        <p:spPr bwMode="auto">
          <a:xfrm flipV="1">
            <a:off x="2584684" y="3229720"/>
            <a:ext cx="600229" cy="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8000"/>
            </a:solidFill>
            <a:prstDash val="sys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肘形连接符 12"/>
          <p:cNvCxnSpPr>
            <a:cxnSpLocks noChangeShapeType="1"/>
          </p:cNvCxnSpPr>
          <p:nvPr/>
        </p:nvCxnSpPr>
        <p:spPr bwMode="auto">
          <a:xfrm rot="16200000" flipH="1">
            <a:off x="4155502" y="2356770"/>
            <a:ext cx="545758" cy="79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29293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箭头连接符 13"/>
          <p:cNvCxnSpPr>
            <a:cxnSpLocks noChangeShapeType="1"/>
            <a:endCxn id="6" idx="0"/>
          </p:cNvCxnSpPr>
          <p:nvPr/>
        </p:nvCxnSpPr>
        <p:spPr bwMode="auto">
          <a:xfrm>
            <a:off x="4428282" y="3829396"/>
            <a:ext cx="0" cy="535485"/>
          </a:xfrm>
          <a:prstGeom prst="straightConnector1">
            <a:avLst/>
          </a:prstGeom>
          <a:noFill/>
          <a:ln w="38100">
            <a:solidFill>
              <a:srgbClr val="2929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圆角矩形 17"/>
          <p:cNvSpPr>
            <a:spLocks noChangeArrowheads="1"/>
          </p:cNvSpPr>
          <p:nvPr/>
        </p:nvSpPr>
        <p:spPr bwMode="auto">
          <a:xfrm>
            <a:off x="6663953" y="5805264"/>
            <a:ext cx="1728787" cy="6715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6425">
            <a:solidFill>
              <a:srgbClr val="79463D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FCDR</a:t>
            </a:r>
            <a:endParaRPr lang="en-US" altLang="zh-CN" sz="2000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cxnSp>
        <p:nvCxnSpPr>
          <p:cNvPr id="15" name="肘形连接符 15"/>
          <p:cNvCxnSpPr>
            <a:cxnSpLocks noChangeShapeType="1"/>
            <a:stCxn id="9" idx="0"/>
            <a:endCxn id="5" idx="3"/>
          </p:cNvCxnSpPr>
          <p:nvPr/>
        </p:nvCxnSpPr>
        <p:spPr bwMode="auto">
          <a:xfrm rot="16200000" flipV="1">
            <a:off x="6234088" y="2791768"/>
            <a:ext cx="859730" cy="1735634"/>
          </a:xfrm>
          <a:prstGeom prst="bentConnector2">
            <a:avLst/>
          </a:prstGeom>
          <a:noFill/>
          <a:ln w="38100">
            <a:solidFill>
              <a:srgbClr val="008000"/>
            </a:solidFill>
            <a:prstDash val="sys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肘形连接符 16"/>
          <p:cNvCxnSpPr>
            <a:cxnSpLocks noChangeShapeType="1"/>
            <a:stCxn id="9" idx="2"/>
            <a:endCxn id="14" idx="0"/>
          </p:cNvCxnSpPr>
          <p:nvPr/>
        </p:nvCxnSpPr>
        <p:spPr bwMode="auto">
          <a:xfrm rot="5400000">
            <a:off x="7271829" y="5545322"/>
            <a:ext cx="516461" cy="342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29293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箭头连接符 17"/>
          <p:cNvCxnSpPr>
            <a:cxnSpLocks noChangeShapeType="1"/>
            <a:stCxn id="6" idx="3"/>
          </p:cNvCxnSpPr>
          <p:nvPr/>
        </p:nvCxnSpPr>
        <p:spPr bwMode="auto">
          <a:xfrm>
            <a:off x="5292676" y="4700638"/>
            <a:ext cx="100751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圆角矩形 23"/>
          <p:cNvSpPr>
            <a:spLocks noChangeArrowheads="1"/>
          </p:cNvSpPr>
          <p:nvPr/>
        </p:nvSpPr>
        <p:spPr bwMode="auto">
          <a:xfrm>
            <a:off x="6386117" y="2630042"/>
            <a:ext cx="2291309" cy="119431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6425">
            <a:solidFill>
              <a:srgbClr val="79463D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292934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On-orbit</a:t>
            </a:r>
            <a:r>
              <a:rPr lang="zh-CN" altLang="en-US" sz="2000" b="1" dirty="0" smtClean="0">
                <a:solidFill>
                  <a:srgbClr val="292934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000" b="1" dirty="0" smtClean="0">
                <a:solidFill>
                  <a:srgbClr val="292934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P</a:t>
            </a:r>
            <a:r>
              <a:rPr lang="en-US" altLang="zh-CN" sz="2000" b="1" dirty="0" smtClean="0">
                <a:solidFill>
                  <a:srgbClr val="292934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erformance</a:t>
            </a:r>
            <a:r>
              <a:rPr lang="zh-CN" altLang="en-US" sz="2000" b="1" dirty="0" smtClean="0">
                <a:solidFill>
                  <a:srgbClr val="292934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2000" b="1" dirty="0" smtClean="0">
                <a:solidFill>
                  <a:srgbClr val="292934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Monitoring</a:t>
            </a:r>
            <a:endParaRPr lang="en-US" altLang="zh-CN" sz="2000" b="1" dirty="0">
              <a:solidFill>
                <a:srgbClr val="292934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22" name="椭圆 24"/>
          <p:cNvSpPr>
            <a:spLocks noChangeArrowheads="1"/>
          </p:cNvSpPr>
          <p:nvPr/>
        </p:nvSpPr>
        <p:spPr bwMode="auto">
          <a:xfrm>
            <a:off x="2720256" y="1052736"/>
            <a:ext cx="3363912" cy="43924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charset="-122"/>
              <a:sym typeface="Arial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4620" y="188640"/>
            <a:ext cx="3906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kern="0" dirty="0">
                <a:solidFill>
                  <a:srgbClr val="0000FF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Calibration Procedure</a:t>
            </a:r>
            <a:endParaRPr lang="zh-CN" altLang="en-US" sz="3200" b="1" kern="0" dirty="0">
              <a:solidFill>
                <a:srgbClr val="0000FF"/>
              </a:solidFill>
              <a:latin typeface="Calibri" panose="020F0502020204030204" pitchFamily="34" charset="0"/>
              <a:ea typeface="宋体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6</a:t>
            </a:fld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84068"/>
              </p:ext>
            </p:extLst>
          </p:nvPr>
        </p:nvGraphicFramePr>
        <p:xfrm>
          <a:off x="790095" y="1196752"/>
          <a:ext cx="7383780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1315626"/>
                <a:gridCol w="1743804"/>
                <a:gridCol w="1424548"/>
                <a:gridCol w="2899802"/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Spectrum</a:t>
                      </a:r>
                      <a:endParaRPr lang="zh-CN" sz="1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On board Calibration</a:t>
                      </a:r>
                      <a:r>
                        <a:rPr lang="en-US" altLang="zh-CN" sz="1600" b="1" kern="100" baseline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 System</a:t>
                      </a:r>
                      <a:endParaRPr lang="zh-CN" sz="1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Instrument</a:t>
                      </a:r>
                      <a:endParaRPr lang="zh-CN" sz="1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Accuracy</a:t>
                      </a:r>
                      <a:r>
                        <a:rPr lang="en-US" altLang="zh-CN" sz="1600" b="1" kern="100" baseline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 of RT Calibration</a:t>
                      </a:r>
                      <a:endParaRPr lang="zh-CN" sz="16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UV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Solar + diffuser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mercury lamp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TOU/FY-3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SBUS/FY-3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5% </a:t>
                      </a:r>
                      <a:r>
                        <a:rPr lang="en-US" sz="1600" kern="100" dirty="0" smtClean="0">
                          <a:effectLst/>
                          <a:latin typeface="宋体"/>
                          <a:ea typeface="宋体"/>
                          <a:cs typeface="Times New Roman" panose="02020603050405020304"/>
                        </a:rPr>
                        <a:t>～ </a:t>
                      </a:r>
                      <a:r>
                        <a:rPr lang="en-US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10%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8195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SRB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VOC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MERSI/FY-3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can’t work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Field</a:t>
                      </a:r>
                      <a:r>
                        <a:rPr lang="en-US" altLang="zh-CN" sz="1600" kern="100" baseline="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Calibration per year, 7%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kern="100" baseline="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Lunar Calibration since FY-3C, 3% </a:t>
                      </a:r>
                      <a:r>
                        <a:rPr lang="zh-CN" altLang="en-US" sz="1600" kern="100" baseline="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～ </a:t>
                      </a:r>
                      <a:r>
                        <a:rPr lang="en-US" altLang="zh-CN" sz="1600" kern="100" baseline="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5%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84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halogen tungsten lamp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ERM/FY-3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?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84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absolute radiometers 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SIM/FY-3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?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TEB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blackbody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VISSR/FY-2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VIRR/FY-3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MERSI/FY-3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IRAS/FY-3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0.5 </a:t>
                      </a:r>
                      <a:r>
                        <a:rPr lang="zh-CN" altLang="en-US" sz="1600" kern="100" dirty="0" smtClean="0">
                          <a:effectLst/>
                          <a:latin typeface="宋体"/>
                          <a:ea typeface="宋体"/>
                          <a:cs typeface="Times New Roman" panose="02020603050405020304"/>
                        </a:rPr>
                        <a:t>～ </a:t>
                      </a:r>
                      <a:r>
                        <a:rPr lang="en-US" altLang="zh-CN" sz="1600" kern="100" dirty="0" smtClean="0">
                          <a:effectLst/>
                          <a:latin typeface="宋体"/>
                          <a:ea typeface="宋体"/>
                          <a:cs typeface="Times New Roman" panose="02020603050405020304"/>
                        </a:rPr>
                        <a:t>1K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blackbody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ERM/FY-3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0.5K </a:t>
                      </a:r>
                      <a:r>
                        <a:rPr lang="en-US" sz="1600" kern="100" dirty="0" smtClean="0">
                          <a:effectLst/>
                          <a:latin typeface="宋体"/>
                          <a:ea typeface="宋体"/>
                          <a:cs typeface="Times New Roman" panose="02020603050405020304"/>
                        </a:rPr>
                        <a:t>～ 1K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WM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blackbody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MWTS/FY-3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MWHS/FY-3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MWRI/FY-3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1K </a:t>
                      </a:r>
                      <a:r>
                        <a:rPr lang="en-US" sz="1600" kern="100" dirty="0" smtClean="0">
                          <a:effectLst/>
                          <a:latin typeface="宋体"/>
                          <a:ea typeface="宋体"/>
                          <a:cs typeface="Times New Roman" panose="02020603050405020304"/>
                        </a:rPr>
                        <a:t>～</a:t>
                      </a:r>
                      <a:r>
                        <a:rPr lang="en-US" sz="1600" kern="100" baseline="0" dirty="0" smtClean="0">
                          <a:effectLst/>
                          <a:latin typeface="宋体"/>
                          <a:ea typeface="宋体"/>
                          <a:cs typeface="Times New Roman" panose="02020603050405020304"/>
                        </a:rPr>
                        <a:t> 2K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94620" y="188640"/>
            <a:ext cx="4187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kern="0" dirty="0">
                <a:solidFill>
                  <a:srgbClr val="0000FF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Status of RT Calibration</a:t>
            </a:r>
            <a:endParaRPr lang="zh-CN" altLang="en-US" sz="3200" b="1" kern="0" dirty="0">
              <a:solidFill>
                <a:srgbClr val="0000FF"/>
              </a:solidFill>
              <a:latin typeface="Calibri" panose="020F0502020204030204" pitchFamily="34" charset="0"/>
              <a:ea typeface="宋体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6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94620" y="188640"/>
            <a:ext cx="71577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kern="0" dirty="0">
                <a:solidFill>
                  <a:srgbClr val="0000FF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Joint Project</a:t>
            </a:r>
          </a:p>
          <a:p>
            <a:pPr marL="742920" lvl="1" indent="-28575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altLang="zh-CN" b="1" dirty="0" smtClean="0">
                <a:solidFill>
                  <a:srgbClr val="0000FF"/>
                </a:solidFill>
                <a:latin typeface="Calibri"/>
                <a:ea typeface="宋体"/>
              </a:rPr>
              <a:t>FY </a:t>
            </a:r>
            <a:r>
              <a:rPr lang="en-US" altLang="zh-CN" b="1" dirty="0">
                <a:solidFill>
                  <a:srgbClr val="0000FF"/>
                </a:solidFill>
                <a:latin typeface="Calibri"/>
                <a:ea typeface="宋体"/>
              </a:rPr>
              <a:t>Polar Satellite Program</a:t>
            </a:r>
            <a:endParaRPr lang="zh-CN" altLang="en-US" b="1" dirty="0">
              <a:solidFill>
                <a:srgbClr val="0000FF"/>
              </a:solidFill>
              <a:latin typeface="Calibri"/>
              <a:ea typeface="宋体"/>
            </a:endParaRPr>
          </a:p>
          <a:p>
            <a:pPr marL="742920" lvl="1" indent="-28575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altLang="zh-CN" b="1" dirty="0" smtClean="0">
                <a:solidFill>
                  <a:srgbClr val="0000FF"/>
                </a:solidFill>
                <a:latin typeface="Calibri"/>
                <a:ea typeface="宋体"/>
              </a:rPr>
              <a:t>National </a:t>
            </a:r>
            <a:r>
              <a:rPr lang="en-US" altLang="zh-CN" b="1" dirty="0">
                <a:solidFill>
                  <a:srgbClr val="0000FF"/>
                </a:solidFill>
                <a:latin typeface="Calibri"/>
                <a:ea typeface="宋体"/>
              </a:rPr>
              <a:t>High Technology Research &amp; Development Program of China (863 program</a:t>
            </a:r>
            <a:r>
              <a:rPr lang="en-US" altLang="zh-CN" b="1" dirty="0" smtClean="0">
                <a:solidFill>
                  <a:srgbClr val="0000FF"/>
                </a:solidFill>
                <a:latin typeface="Calibri"/>
                <a:ea typeface="宋体"/>
              </a:rPr>
              <a:t>)</a:t>
            </a:r>
            <a:endParaRPr lang="en-US" altLang="zh-CN" b="1" dirty="0">
              <a:solidFill>
                <a:srgbClr val="0000FF"/>
              </a:solidFill>
              <a:latin typeface="Calibri"/>
              <a:ea typeface="宋体"/>
            </a:endParaRPr>
          </a:p>
        </p:txBody>
      </p:sp>
      <p:pic>
        <p:nvPicPr>
          <p:cNvPr id="7" name="Picture 3" descr="C:\360安全浏览器下载\2f738bd4b31c8701225c08a4267f9e2f0608ff8e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09" y="2730473"/>
            <a:ext cx="75316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360安全浏览器下载\cdbf6c81800a19d853a90c0933fa828ba61e46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88" y="1450605"/>
            <a:ext cx="1098685" cy="12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360安全浏览器下载\622762d0f703918fd8a4bcb5533d269759eec45c.jpg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83367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09" y="1700808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03159"/>
            <a:ext cx="78520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225284" y="1700808"/>
            <a:ext cx="2393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黑体" charset="-122"/>
              </a:rPr>
              <a:t>National Satellite Meteorological Center (NSMC), CMA</a:t>
            </a:r>
            <a:r>
              <a:rPr lang="zh-CN" altLang="en-US" sz="2000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黑体" charset="-122"/>
              </a:rPr>
              <a:t> 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6255784" y="1621249"/>
            <a:ext cx="2780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黑体" charset="-122"/>
              </a:rPr>
              <a:t>National Astronomical Observatories Of China (NAOC),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黑体" charset="-122"/>
              </a:rPr>
              <a:t>CAS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2195736" y="2948995"/>
            <a:ext cx="1737976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</a:pPr>
            <a:r>
              <a:rPr lang="en-US" altLang="zh-CN" sz="2000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黑体" charset="-122"/>
              </a:rPr>
              <a:t>Jilin University</a:t>
            </a:r>
          </a:p>
        </p:txBody>
      </p:sp>
      <p:sp>
        <p:nvSpPr>
          <p:cNvPr id="15" name="矩形 14"/>
          <p:cNvSpPr/>
          <p:nvPr/>
        </p:nvSpPr>
        <p:spPr>
          <a:xfrm>
            <a:off x="6323640" y="2883823"/>
            <a:ext cx="2148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Nanjing University</a:t>
            </a:r>
          </a:p>
        </p:txBody>
      </p:sp>
      <p:sp>
        <p:nvSpPr>
          <p:cNvPr id="16" name="矩形 15"/>
          <p:cNvSpPr/>
          <p:nvPr/>
        </p:nvSpPr>
        <p:spPr>
          <a:xfrm>
            <a:off x="2154306" y="3501008"/>
            <a:ext cx="2728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Changchun Institute of Optics, Fine Mechanics and Physics </a:t>
            </a:r>
            <a:r>
              <a:rPr lang="en-US" altLang="zh-CN" sz="2000" b="1" ker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altLang="zh-CN" sz="2000" b="1" kern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CIOMP</a:t>
            </a:r>
            <a:r>
              <a:rPr lang="en-US" altLang="zh-CN" sz="2000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), CAS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29" y="3787843"/>
            <a:ext cx="946524" cy="86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6356914" y="3501008"/>
            <a:ext cx="25174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Xi'an Institute of Optics and Precision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Mechanics (XIOPM), CAS</a:t>
            </a:r>
            <a:endParaRPr lang="zh-CN" altLang="en-US" sz="2000" b="1" kern="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107868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2203645" y="4985881"/>
            <a:ext cx="2728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Anhui Institute of Optics and Fine Mechanics (AIOFM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),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CAS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8759" y="5157191"/>
            <a:ext cx="736142" cy="66140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323640" y="5000470"/>
            <a:ext cx="25507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Shanghai Institute of Technical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Physics (SITP), CAS</a:t>
            </a:r>
            <a:endParaRPr lang="zh-CN" altLang="en-US" sz="2000" b="1" kern="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8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1520" y="260648"/>
            <a:ext cx="4455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Key Issues to be involved</a:t>
            </a:r>
            <a:endParaRPr lang="en-US" altLang="zh-CN" sz="3200" b="1" kern="0" dirty="0">
              <a:solidFill>
                <a:srgbClr val="0000FF"/>
              </a:solidFill>
              <a:latin typeface="Calibri" panose="020F0502020204030204" pitchFamily="34" charset="0"/>
              <a:ea typeface="宋体"/>
              <a:cs typeface="Calibri" panose="020F050202020403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9720" y="1274656"/>
            <a:ext cx="2880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Aft>
                <a:spcPts val="600"/>
              </a:spcAft>
              <a:buFont typeface="Arial" charset="0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Grant time: 2015.04</a:t>
            </a:r>
            <a:endParaRPr lang="zh-CN" altLang="en-US" sz="2000" dirty="0">
              <a:solidFill>
                <a:srgbClr val="0432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539720" y="2276920"/>
            <a:ext cx="3960275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en-US" altLang="zh-CN" sz="2000" dirty="0" smtClean="0">
                <a:solidFill>
                  <a:srgbClr val="0432FF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Moon prediction, registration for FY satellite</a:t>
            </a:r>
            <a:endParaRPr lang="en-US" altLang="zh-CN" sz="2000" dirty="0">
              <a:solidFill>
                <a:srgbClr val="0432FF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en-US" altLang="zh-CN" sz="2000" dirty="0" smtClean="0">
                <a:solidFill>
                  <a:srgbClr val="0432FF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High-precision </a:t>
            </a:r>
            <a:r>
              <a:rPr lang="en-US" altLang="zh-CN" sz="2000" dirty="0">
                <a:solidFill>
                  <a:srgbClr val="0432FF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ground-based lunar observation </a:t>
            </a:r>
          </a:p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en-US" altLang="zh-CN" sz="2000" dirty="0" smtClean="0">
                <a:solidFill>
                  <a:srgbClr val="0432FF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Lunar Modeling (Irradiance Model + Radiance Model)</a:t>
            </a:r>
            <a:endParaRPr lang="en-US" altLang="zh-CN" sz="2000" dirty="0">
              <a:solidFill>
                <a:srgbClr val="0432FF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en-US" altLang="zh-CN" sz="2000" dirty="0" smtClean="0">
                <a:solidFill>
                  <a:srgbClr val="0432FF"/>
                </a:solidFill>
                <a:latin typeface="Calibri" charset="0"/>
                <a:ea typeface="Calibri" charset="0"/>
                <a:cs typeface="Calibri" charset="0"/>
                <a:sym typeface="Arial" charset="0"/>
              </a:rPr>
              <a:t>Radiometric calibration based on reflected lunar light for FY satellite</a:t>
            </a:r>
            <a:endParaRPr lang="zh-CN" altLang="en-US" sz="2000" dirty="0">
              <a:solidFill>
                <a:srgbClr val="0432FF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pic>
        <p:nvPicPr>
          <p:cNvPr id="11" name="Picture 2" descr="D:\MyStaff\研究生\张璐\月亮定标综述\Lunar_libration_with_phase_Oct_2007_450p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35" y="2130874"/>
            <a:ext cx="3676533" cy="368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7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11/12/2017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9</a:t>
            </a:fld>
            <a:endParaRPr lang="zh-CN" alt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2726" y="116905"/>
            <a:ext cx="5181525" cy="5847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1" rIns="91422" bIns="45711">
            <a:spAutoFit/>
          </a:bodyPr>
          <a:lstStyle/>
          <a:p>
            <a:pPr>
              <a:defRPr/>
            </a:pPr>
            <a:r>
              <a:rPr kumimoji="1" lang="en-US" altLang="zh-CN" sz="3200" b="1" dirty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2</a:t>
            </a:r>
            <a:r>
              <a:rPr kumimoji="1" lang="en-US" altLang="zh-CN" sz="3200" b="1" dirty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. Moon </a:t>
            </a:r>
            <a:r>
              <a:rPr kumimoji="1" lang="en-US" altLang="zh-CN" sz="3200" b="1" dirty="0" smtClean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Prediction</a:t>
            </a:r>
            <a:endParaRPr kumimoji="1" lang="en-US" altLang="zh-CN" sz="3200" b="1" dirty="0">
              <a:latin typeface="Calibri" panose="020F0502020204030204" pitchFamily="34" charset="0"/>
              <a:ea typeface="隶书" pitchFamily="49" charset="-122"/>
              <a:cs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827" y="640305"/>
            <a:ext cx="5761038" cy="889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91422" tIns="45711" rIns="91422" bIns="457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宋体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14400"/>
            <a:ext cx="5133975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259251" y="1124744"/>
            <a:ext cx="3087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dirty="0" smtClean="0">
                <a:latin typeface="Calibri" charset="0"/>
                <a:ea typeface="Calibri" charset="0"/>
                <a:cs typeface="Calibri" charset="0"/>
                <a:sym typeface="Arial" charset="0"/>
              </a:rPr>
              <a:t>Ground-based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  <a:sym typeface="Arial" charset="0"/>
              </a:rPr>
              <a:t>/Space-based</a:t>
            </a:r>
            <a:endParaRPr lang="en-US" altLang="zh-CN" dirty="0" smtClean="0">
              <a:latin typeface="Calibri" charset="0"/>
              <a:ea typeface="Calibri" charset="0"/>
              <a:cs typeface="Calibri" charset="0"/>
              <a:sym typeface="Arial" charset="0"/>
            </a:endParaRPr>
          </a:p>
          <a:p>
            <a:pPr eaLnBrk="1" hangingPunct="1">
              <a:buFontTx/>
              <a:buNone/>
            </a:pPr>
            <a:r>
              <a:rPr lang="en-US" altLang="zh-CN" dirty="0" smtClean="0">
                <a:latin typeface="Calibri" charset="0"/>
                <a:ea typeface="Calibri" charset="0"/>
                <a:cs typeface="Calibri" charset="0"/>
                <a:sym typeface="Arial" charset="0"/>
              </a:rPr>
              <a:t>lunar observation </a:t>
            </a:r>
            <a:endParaRPr lang="zh-CN" altLang="en-US" dirty="0"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03362" y="4682863"/>
            <a:ext cx="42846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Lunar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prediction (phase angle + geometry condition)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  <a:sym typeface="Arial" charset="0"/>
              </a:rPr>
              <a:t>based 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  <a:sym typeface="Arial" charset="0"/>
              </a:rPr>
              <a:t>on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  <a:sym typeface="Arial" charset="0"/>
              </a:rPr>
              <a:t>the NASA 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  <a:sym typeface="Arial" charset="0"/>
              </a:rPr>
              <a:t>JPL SPICE tool and 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ephemeris,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which can be used for ground/space-based lunar observation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altLang="zh-CN" dirty="0" smtClean="0"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23837" y="305325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Phase </a:t>
            </a:r>
            <a:r>
              <a:rPr lang="en-US" altLang="zh-CN" dirty="0"/>
              <a:t>angle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236296" y="3053259"/>
            <a:ext cx="1373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V</a:t>
            </a:r>
            <a:r>
              <a:rPr lang="en-US" altLang="zh-CN" dirty="0" smtClean="0"/>
              <a:t>iew </a:t>
            </a:r>
            <a:r>
              <a:rPr lang="en-US" altLang="zh-CN" dirty="0"/>
              <a:t>angle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660232" y="4941168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Solar incidence </a:t>
            </a:r>
            <a:r>
              <a:rPr lang="en-US" altLang="zh-CN" dirty="0"/>
              <a:t>angle </a:t>
            </a:r>
            <a:endParaRPr lang="zh-CN" altLang="en-US" dirty="0"/>
          </a:p>
        </p:txBody>
      </p:sp>
      <p:pic>
        <p:nvPicPr>
          <p:cNvPr id="13" name="图片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8" y="1647428"/>
            <a:ext cx="34512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7" descr="fy-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0760" y="3617587"/>
            <a:ext cx="919623" cy="7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3" descr="FY-2卫星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278" y="3661993"/>
            <a:ext cx="553471" cy="66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8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NSMC_PPT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细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NSMC_PPT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细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7571</TotalTime>
  <Words>1744</Words>
  <Application>Microsoft Office PowerPoint</Application>
  <PresentationFormat>全屏显示(4:3)</PresentationFormat>
  <Paragraphs>531</Paragraphs>
  <Slides>32</Slides>
  <Notes>3</Notes>
  <HiddenSlides>1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3_NSMC_PPT模板</vt:lpstr>
      <vt:lpstr>2_默认设计模板</vt:lpstr>
      <vt:lpstr>4_NSMC_PPT模板</vt:lpstr>
      <vt:lpstr>3_默认设计模板</vt:lpstr>
      <vt:lpstr>Document</vt:lpstr>
      <vt:lpstr>Equation</vt:lpstr>
      <vt:lpstr>文档</vt:lpstr>
      <vt:lpstr>Introduction to Chinses Project: Solar Bands Calibration Based on Lunar Radiance Source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</dc:creator>
  <cp:lastModifiedBy>zhangpeng</cp:lastModifiedBy>
  <cp:revision>423</cp:revision>
  <dcterms:created xsi:type="dcterms:W3CDTF">2009-10-28T07:51:24Z</dcterms:created>
  <dcterms:modified xsi:type="dcterms:W3CDTF">2017-11-12T18:57:30Z</dcterms:modified>
</cp:coreProperties>
</file>