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576" r:id="rId3"/>
    <p:sldId id="399" r:id="rId4"/>
    <p:sldId id="476" r:id="rId5"/>
    <p:sldId id="475" r:id="rId6"/>
    <p:sldId id="474" r:id="rId7"/>
    <p:sldId id="492" r:id="rId8"/>
    <p:sldId id="565" r:id="rId9"/>
    <p:sldId id="481" r:id="rId10"/>
    <p:sldId id="571" r:id="rId11"/>
    <p:sldId id="580" r:id="rId12"/>
    <p:sldId id="366" r:id="rId13"/>
    <p:sldId id="367" r:id="rId14"/>
    <p:sldId id="348" r:id="rId15"/>
    <p:sldId id="478" r:id="rId16"/>
    <p:sldId id="526" r:id="rId17"/>
    <p:sldId id="473" r:id="rId18"/>
    <p:sldId id="499" r:id="rId19"/>
    <p:sldId id="496" r:id="rId20"/>
    <p:sldId id="497" r:id="rId21"/>
    <p:sldId id="498" r:id="rId22"/>
    <p:sldId id="500" r:id="rId23"/>
    <p:sldId id="401" r:id="rId24"/>
    <p:sldId id="550" r:id="rId25"/>
    <p:sldId id="542" r:id="rId26"/>
    <p:sldId id="548" r:id="rId27"/>
    <p:sldId id="530" r:id="rId28"/>
    <p:sldId id="537" r:id="rId29"/>
    <p:sldId id="539" r:id="rId30"/>
    <p:sldId id="540" r:id="rId31"/>
    <p:sldId id="557" r:id="rId32"/>
    <p:sldId id="584" r:id="rId33"/>
    <p:sldId id="555" r:id="rId34"/>
    <p:sldId id="564" r:id="rId35"/>
    <p:sldId id="559" r:id="rId36"/>
    <p:sldId id="560" r:id="rId37"/>
    <p:sldId id="561" r:id="rId38"/>
    <p:sldId id="562" r:id="rId39"/>
    <p:sldId id="563" r:id="rId40"/>
    <p:sldId id="568" r:id="rId41"/>
    <p:sldId id="569" r:id="rId42"/>
    <p:sldId id="556" r:id="rId43"/>
    <p:sldId id="509" r:id="rId44"/>
    <p:sldId id="502" r:id="rId45"/>
    <p:sldId id="503" r:id="rId46"/>
    <p:sldId id="504" r:id="rId47"/>
    <p:sldId id="505" r:id="rId48"/>
    <p:sldId id="506" r:id="rId49"/>
    <p:sldId id="572" r:id="rId50"/>
    <p:sldId id="574" r:id="rId51"/>
    <p:sldId id="578" r:id="rId52"/>
    <p:sldId id="585" r:id="rId53"/>
    <p:sldId id="588" r:id="rId54"/>
    <p:sldId id="589" r:id="rId55"/>
    <p:sldId id="59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87638" autoAdjust="0"/>
  </p:normalViewPr>
  <p:slideViewPr>
    <p:cSldViewPr snapToObjects="1">
      <p:cViewPr varScale="1">
        <p:scale>
          <a:sx n="117" d="100"/>
          <a:sy n="117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9420-14A1-45FD-B3F7-6D9F48F39F6D}" type="datetimeFigureOut">
              <a:rPr lang="en-US" smtClean="0"/>
              <a:t>2017-11-13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91986-82C9-47D8-AB00-E5070D4B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>
                <a:solidFill>
                  <a:prstClr val="black"/>
                </a:solidFill>
              </a:rPr>
              <a:pPr defTabSz="917981"/>
              <a:t>2</a:t>
            </a:fld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11BFF3A-7583-4740-B23B-BEBB741E070C}" type="slidenum">
              <a:rPr lang="en-GB" smtClean="0">
                <a:solidFill>
                  <a:prstClr val="black"/>
                </a:solidFill>
              </a:rPr>
              <a:pPr defTabSz="912813"/>
              <a:t>10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jpeg"/><Relationship Id="rId7" Type="http://schemas.openxmlformats.org/officeDocument/2006/relationships/image" Target="../media/image5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77072"/>
            <a:ext cx="8533749" cy="26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341443" y="6638173"/>
            <a:ext cx="6235211" cy="110355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7128" y="6619868"/>
                          <a:ext cx="195796" cy="127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9370" y="6619868"/>
                          <a:ext cx="186303" cy="121473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6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38886" y="534911"/>
            <a:ext cx="5494362" cy="144923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5846921" y="542998"/>
            <a:ext cx="329711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36" y="1019175"/>
            <a:ext cx="241348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99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536" y="6281562"/>
            <a:ext cx="365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alpha val="60000"/>
                  </a:schemeClr>
                </a:solidFill>
              </a:rPr>
              <a:t>2017-10-25      krijger@earthspace.nl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Bent Arrow 14"/>
          <p:cNvSpPr/>
          <p:nvPr userDrawn="1"/>
        </p:nvSpPr>
        <p:spPr>
          <a:xfrm>
            <a:off x="179512" y="6126164"/>
            <a:ext cx="7632848" cy="739794"/>
          </a:xfrm>
          <a:prstGeom prst="bentArrow">
            <a:avLst>
              <a:gd name="adj1" fmla="val 1773"/>
              <a:gd name="adj2" fmla="val 10539"/>
              <a:gd name="adj3" fmla="val 25000"/>
              <a:gd name="adj4" fmla="val 83783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927" y="5589240"/>
            <a:ext cx="3905577" cy="123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-1683568"/>
            <a:ext cx="3168352" cy="3010553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355976" y="6352143"/>
            <a:ext cx="396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AAD635A-B178-5F4C-BAEB-008DE54C1FE7}" type="slidenum">
              <a:rPr lang="en-US" sz="14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536" y="6356350"/>
            <a:ext cx="365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alpha val="60000"/>
                  </a:schemeClr>
                </a:solidFill>
              </a:rPr>
              <a:t>2017-10-25      krijger@earthspace.nl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Bent Arrow 5"/>
          <p:cNvSpPr/>
          <p:nvPr userDrawn="1"/>
        </p:nvSpPr>
        <p:spPr>
          <a:xfrm>
            <a:off x="179512" y="6126164"/>
            <a:ext cx="7632848" cy="739794"/>
          </a:xfrm>
          <a:prstGeom prst="bentArrow">
            <a:avLst>
              <a:gd name="adj1" fmla="val 1773"/>
              <a:gd name="adj2" fmla="val 10539"/>
              <a:gd name="adj3" fmla="val 25000"/>
              <a:gd name="adj4" fmla="val 83783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927" y="5589240"/>
            <a:ext cx="3905577" cy="1230256"/>
          </a:xfrm>
          <a:prstGeom prst="rect">
            <a:avLst/>
          </a:prstGeom>
        </p:spPr>
      </p:pic>
      <p:sp>
        <p:nvSpPr>
          <p:cNvPr id="8" name="Footer Placeholder 20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2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AD635A-B178-5F4C-BAEB-008DE54C1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283968" y="6385023"/>
            <a:ext cx="396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AAD635A-B178-5F4C-BAEB-008DE54C1FE7}" type="slidenum">
              <a:rPr lang="en-US" sz="14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22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F1D2-4929-3A49-988C-E14D140FCE2C}" type="datetimeFigureOut">
              <a:rPr lang="en-US" smtClean="0"/>
              <a:pPr/>
              <a:t>2017-11-13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Study on validation of spectral band adjustment factors using lunar hyperspectral </a:t>
            </a:r>
            <a:r>
              <a:rPr lang="en-US" b="1" dirty="0" smtClean="0"/>
              <a:t>measurements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57388"/>
            <a:ext cx="64008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Activity 4: GOME2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3200" y="3384094"/>
            <a:ext cx="6400800" cy="202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		</a:t>
            </a:r>
            <a:r>
              <a:rPr lang="en-US" u="sng" dirty="0" smtClean="0"/>
              <a:t>Matthijs </a:t>
            </a:r>
            <a:r>
              <a:rPr lang="en-US" u="sng" dirty="0"/>
              <a:t>Krijger</a:t>
            </a:r>
          </a:p>
          <a:p>
            <a:pPr algn="l"/>
            <a:r>
              <a:rPr lang="en-US" smtClean="0"/>
              <a:t>	Ralph </a:t>
            </a:r>
            <a:r>
              <a:rPr lang="en-US" dirty="0" err="1" smtClean="0"/>
              <a:t>Snel</a:t>
            </a:r>
            <a:endParaRPr lang="en-US" dirty="0" smtClean="0"/>
          </a:p>
          <a:p>
            <a:pPr algn="l"/>
            <a:r>
              <a:rPr lang="en-US" dirty="0" smtClean="0"/>
              <a:t>Pieter van der Meer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2562093" cy="2434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460163">
            <a:off x="6163931" y="4195597"/>
            <a:ext cx="192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Study funded by</a:t>
            </a:r>
          </a:p>
        </p:txBody>
      </p:sp>
      <p:pic>
        <p:nvPicPr>
          <p:cNvPr id="8" name="Picture 2" descr="D:\Thijs_Graphic_Collection\logo\EUMETSAT_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0935">
            <a:off x="5857587" y="4154133"/>
            <a:ext cx="3458816" cy="8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7443788" cy="579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b="0" dirty="0" smtClean="0">
                <a:latin typeface="Arial" pitchFamily="34" charset="0"/>
                <a:cs typeface="Arial" pitchFamily="34" charset="0"/>
              </a:rPr>
              <a:t>The GOME-2 UVN instrument on Metop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r>
              <a:rPr lang="en-GB" sz="1600" b="0" dirty="0" smtClean="0">
                <a:latin typeface="Arial" pitchFamily="34" charset="0"/>
                <a:cs typeface="Arial" pitchFamily="34" charset="0"/>
              </a:rPr>
              <a:t>Measuring atmospheric composition</a:t>
            </a:r>
            <a:endParaRPr lang="en-GB" sz="2400" b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107805" y="969635"/>
            <a:ext cx="5103615" cy="3324862"/>
            <a:chOff x="748265" y="1341438"/>
            <a:chExt cx="7933773" cy="4771044"/>
          </a:xfrm>
        </p:grpSpPr>
        <p:sp>
          <p:nvSpPr>
            <p:cNvPr id="9219" name="Text Box 53"/>
            <p:cNvSpPr txBox="1">
              <a:spLocks noChangeArrowheads="1"/>
            </p:cNvSpPr>
            <p:nvPr/>
          </p:nvSpPr>
          <p:spPr bwMode="auto">
            <a:xfrm>
              <a:off x="3916198" y="5715000"/>
              <a:ext cx="2206955" cy="39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90281C"/>
                  </a:solidFill>
                  <a:latin typeface="Arial" pitchFamily="34" charset="0"/>
                  <a:cs typeface="Arial" pitchFamily="34" charset="0"/>
                </a:rPr>
                <a:t>Wavelength [nm]</a:t>
              </a:r>
            </a:p>
          </p:txBody>
        </p:sp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539" b="12621"/>
            <a:stretch>
              <a:fillRect/>
            </a:stretch>
          </p:blipFill>
          <p:spPr bwMode="auto">
            <a:xfrm>
              <a:off x="974725" y="1701800"/>
              <a:ext cx="7707313" cy="381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Text Box 4"/>
            <p:cNvSpPr txBox="1">
              <a:spLocks noChangeArrowheads="1"/>
            </p:cNvSpPr>
            <p:nvPr/>
          </p:nvSpPr>
          <p:spPr bwMode="auto">
            <a:xfrm>
              <a:off x="2560565" y="1341438"/>
              <a:ext cx="4843516" cy="750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90281C"/>
                  </a:solidFill>
                  <a:latin typeface="Arial" pitchFamily="34" charset="0"/>
                  <a:cs typeface="Arial" pitchFamily="34" charset="0"/>
                </a:rPr>
                <a:t>GOME-2 main channel transmittance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65361" y="1797049"/>
              <a:ext cx="3383237" cy="485774"/>
              <a:chOff x="2848" y="950"/>
              <a:chExt cx="2131" cy="306"/>
            </a:xfrm>
          </p:grpSpPr>
          <p:sp>
            <p:nvSpPr>
              <p:cNvPr id="9263" name="Line 6"/>
              <p:cNvSpPr>
                <a:spLocks noChangeShapeType="1"/>
              </p:cNvSpPr>
              <p:nvPr/>
            </p:nvSpPr>
            <p:spPr bwMode="auto">
              <a:xfrm>
                <a:off x="2848" y="1071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4" name="Line 7"/>
              <p:cNvSpPr>
                <a:spLocks noChangeShapeType="1"/>
              </p:cNvSpPr>
              <p:nvPr/>
            </p:nvSpPr>
            <p:spPr bwMode="auto">
              <a:xfrm>
                <a:off x="4526" y="1071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5" name="Text Box 8"/>
              <p:cNvSpPr txBox="1">
                <a:spLocks noChangeArrowheads="1"/>
              </p:cNvSpPr>
              <p:nvPr/>
            </p:nvSpPr>
            <p:spPr bwMode="auto">
              <a:xfrm>
                <a:off x="3435" y="950"/>
                <a:ext cx="928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Aerosol</a:t>
                </a:r>
              </a:p>
            </p:txBody>
          </p:sp>
        </p:grp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1795272" y="3862389"/>
              <a:ext cx="653386" cy="48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>
                  <a:solidFill>
                    <a:srgbClr val="990099"/>
                  </a:solidFill>
                  <a:latin typeface="Helvetica" pitchFamily="34" charset="0"/>
                </a:rPr>
                <a:t>O</a:t>
              </a:r>
              <a:r>
                <a:rPr lang="en-GB" sz="1600" b="1" baseline="-25000">
                  <a:solidFill>
                    <a:srgbClr val="990099"/>
                  </a:solidFill>
                  <a:latin typeface="Helvetica" pitchFamily="34" charset="0"/>
                </a:rPr>
                <a:t>3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61750" y="1846263"/>
              <a:ext cx="1223642" cy="792162"/>
              <a:chOff x="1459" y="981"/>
              <a:chExt cx="772" cy="499"/>
            </a:xfrm>
          </p:grpSpPr>
          <p:sp>
            <p:nvSpPr>
              <p:cNvPr id="9260" name="Text Box 11"/>
              <p:cNvSpPr txBox="1">
                <a:spLocks noChangeArrowheads="1"/>
              </p:cNvSpPr>
              <p:nvPr/>
            </p:nvSpPr>
            <p:spPr bwMode="auto">
              <a:xfrm>
                <a:off x="1459" y="981"/>
                <a:ext cx="77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HCHO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1" name="Line 12"/>
              <p:cNvSpPr>
                <a:spLocks noChangeShapeType="1"/>
              </p:cNvSpPr>
              <p:nvPr/>
            </p:nvSpPr>
            <p:spPr bwMode="auto">
              <a:xfrm flipH="1">
                <a:off x="1759" y="120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62" name="Line 13"/>
              <p:cNvSpPr>
                <a:spLocks noChangeShapeType="1"/>
              </p:cNvSpPr>
              <p:nvPr/>
            </p:nvSpPr>
            <p:spPr bwMode="auto">
              <a:xfrm flipH="1">
                <a:off x="1805" y="1207"/>
                <a:ext cx="45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5720" y="2133600"/>
              <a:ext cx="1451042" cy="3097212"/>
              <a:chOff x="846" y="1162"/>
              <a:chExt cx="913" cy="1951"/>
            </a:xfrm>
          </p:grpSpPr>
          <p:sp>
            <p:nvSpPr>
              <p:cNvPr id="9257" name="Line 15"/>
              <p:cNvSpPr>
                <a:spLocks noChangeShapeType="1"/>
              </p:cNvSpPr>
              <p:nvPr/>
            </p:nvSpPr>
            <p:spPr bwMode="auto">
              <a:xfrm>
                <a:off x="1124" y="1344"/>
                <a:ext cx="318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8" name="Text Box 16"/>
              <p:cNvSpPr txBox="1">
                <a:spLocks noChangeArrowheads="1"/>
              </p:cNvSpPr>
              <p:nvPr/>
            </p:nvSpPr>
            <p:spPr bwMode="auto">
              <a:xfrm>
                <a:off x="846" y="1162"/>
                <a:ext cx="54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SO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59" name="Line 17"/>
              <p:cNvSpPr>
                <a:spLocks noChangeShapeType="1"/>
              </p:cNvSpPr>
              <p:nvPr/>
            </p:nvSpPr>
            <p:spPr bwMode="auto">
              <a:xfrm>
                <a:off x="1124" y="1344"/>
                <a:ext cx="63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833624" y="2493964"/>
              <a:ext cx="890077" cy="1204913"/>
              <a:chOff x="1568" y="1389"/>
              <a:chExt cx="561" cy="759"/>
            </a:xfrm>
          </p:grpSpPr>
          <p:sp>
            <p:nvSpPr>
              <p:cNvPr id="9254" name="Text Box 19"/>
              <p:cNvSpPr txBox="1">
                <a:spLocks noChangeArrowheads="1"/>
              </p:cNvSpPr>
              <p:nvPr/>
            </p:nvSpPr>
            <p:spPr bwMode="auto">
              <a:xfrm>
                <a:off x="1568" y="1842"/>
                <a:ext cx="561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BrO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5" name="Line 20"/>
              <p:cNvSpPr>
                <a:spLocks noChangeShapeType="1"/>
              </p:cNvSpPr>
              <p:nvPr/>
            </p:nvSpPr>
            <p:spPr bwMode="auto">
              <a:xfrm flipH="1" flipV="1">
                <a:off x="1714" y="1389"/>
                <a:ext cx="91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6" name="Line 21"/>
              <p:cNvSpPr>
                <a:spLocks noChangeShapeType="1"/>
              </p:cNvSpPr>
              <p:nvPr/>
            </p:nvSpPr>
            <p:spPr bwMode="auto">
              <a:xfrm flipV="1">
                <a:off x="1805" y="1752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32803" y="3430588"/>
              <a:ext cx="1839584" cy="1727200"/>
              <a:chOff x="1442" y="1979"/>
              <a:chExt cx="1158" cy="1088"/>
            </a:xfrm>
          </p:grpSpPr>
          <p:sp>
            <p:nvSpPr>
              <p:cNvPr id="9251" name="Text Box 23"/>
              <p:cNvSpPr txBox="1">
                <a:spLocks noChangeArrowheads="1"/>
              </p:cNvSpPr>
              <p:nvPr/>
            </p:nvSpPr>
            <p:spPr bwMode="auto">
              <a:xfrm>
                <a:off x="1905" y="2478"/>
                <a:ext cx="695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OClO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2" name="Line 24"/>
              <p:cNvSpPr>
                <a:spLocks noChangeShapeType="1"/>
              </p:cNvSpPr>
              <p:nvPr/>
            </p:nvSpPr>
            <p:spPr bwMode="auto">
              <a:xfrm flipH="1">
                <a:off x="1442" y="2614"/>
                <a:ext cx="635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3" name="Line 25"/>
              <p:cNvSpPr>
                <a:spLocks noChangeShapeType="1"/>
              </p:cNvSpPr>
              <p:nvPr/>
            </p:nvSpPr>
            <p:spPr bwMode="auto">
              <a:xfrm flipV="1">
                <a:off x="2122" y="1979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994003" y="2278063"/>
              <a:ext cx="1732595" cy="1368425"/>
              <a:chOff x="1669" y="1253"/>
              <a:chExt cx="1092" cy="862"/>
            </a:xfrm>
          </p:grpSpPr>
          <p:sp>
            <p:nvSpPr>
              <p:cNvPr id="9248" name="Text Box 27"/>
              <p:cNvSpPr txBox="1">
                <a:spLocks noChangeArrowheads="1"/>
              </p:cNvSpPr>
              <p:nvPr/>
            </p:nvSpPr>
            <p:spPr bwMode="auto">
              <a:xfrm>
                <a:off x="2205" y="1344"/>
                <a:ext cx="556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NO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49" name="Line 28"/>
              <p:cNvSpPr>
                <a:spLocks noChangeShapeType="1"/>
              </p:cNvSpPr>
              <p:nvPr/>
            </p:nvSpPr>
            <p:spPr bwMode="auto">
              <a:xfrm>
                <a:off x="1669" y="1253"/>
                <a:ext cx="68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50" name="Line 29"/>
              <p:cNvSpPr>
                <a:spLocks noChangeShapeType="1"/>
              </p:cNvSpPr>
              <p:nvPr/>
            </p:nvSpPr>
            <p:spPr bwMode="auto">
              <a:xfrm flipH="1" flipV="1">
                <a:off x="2394" y="1525"/>
                <a:ext cx="91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4648641" y="3430587"/>
              <a:ext cx="1172290" cy="1060449"/>
              <a:chOff x="2712" y="1979"/>
              <a:chExt cx="738" cy="668"/>
            </a:xfrm>
          </p:grpSpPr>
          <p:sp>
            <p:nvSpPr>
              <p:cNvPr id="9245" name="Text Box 31"/>
              <p:cNvSpPr txBox="1">
                <a:spLocks noChangeArrowheads="1"/>
              </p:cNvSpPr>
              <p:nvPr/>
            </p:nvSpPr>
            <p:spPr bwMode="auto">
              <a:xfrm>
                <a:off x="2830" y="2341"/>
                <a:ext cx="62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990099"/>
                    </a:solidFill>
                    <a:latin typeface="Helvetica" pitchFamily="34" charset="0"/>
                  </a:rPr>
                  <a:t>(O</a:t>
                </a:r>
                <a:r>
                  <a:rPr lang="en-GB" sz="1600" b="1" baseline="-25000" dirty="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  <a:r>
                  <a:rPr lang="en-GB" sz="1600" b="1" dirty="0">
                    <a:solidFill>
                      <a:srgbClr val="990099"/>
                    </a:solidFill>
                    <a:latin typeface="Helvetica" pitchFamily="34" charset="0"/>
                  </a:rPr>
                  <a:t>)</a:t>
                </a:r>
                <a:r>
                  <a:rPr lang="en-GB" sz="1600" b="1" baseline="-25000" dirty="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46" name="Line 32"/>
              <p:cNvSpPr>
                <a:spLocks noChangeShapeType="1"/>
              </p:cNvSpPr>
              <p:nvPr/>
            </p:nvSpPr>
            <p:spPr bwMode="auto">
              <a:xfrm>
                <a:off x="2712" y="2205"/>
                <a:ext cx="363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7" name="Line 33"/>
              <p:cNvSpPr>
                <a:spLocks noChangeShapeType="1"/>
              </p:cNvSpPr>
              <p:nvPr/>
            </p:nvSpPr>
            <p:spPr bwMode="auto">
              <a:xfrm flipV="1">
                <a:off x="3165" y="1979"/>
                <a:ext cx="227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927962" y="2062163"/>
              <a:ext cx="3746157" cy="1439862"/>
              <a:chOff x="2084" y="1117"/>
              <a:chExt cx="2178" cy="907"/>
            </a:xfrm>
          </p:grpSpPr>
          <p:sp>
            <p:nvSpPr>
              <p:cNvPr id="9242" name="Text Box 35"/>
              <p:cNvSpPr txBox="1">
                <a:spLocks noChangeArrowheads="1"/>
              </p:cNvSpPr>
              <p:nvPr/>
            </p:nvSpPr>
            <p:spPr bwMode="auto">
              <a:xfrm>
                <a:off x="3005" y="1298"/>
                <a:ext cx="32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9243" name="Line 36"/>
              <p:cNvSpPr>
                <a:spLocks noChangeShapeType="1"/>
              </p:cNvSpPr>
              <p:nvPr/>
            </p:nvSpPr>
            <p:spPr bwMode="auto">
              <a:xfrm flipH="1">
                <a:off x="2084" y="1480"/>
                <a:ext cx="1005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4" name="Line 37"/>
              <p:cNvSpPr>
                <a:spLocks noChangeShapeType="1"/>
              </p:cNvSpPr>
              <p:nvPr/>
            </p:nvSpPr>
            <p:spPr bwMode="auto">
              <a:xfrm flipV="1">
                <a:off x="3215" y="1117"/>
                <a:ext cx="104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5945520" y="2638425"/>
              <a:ext cx="1367399" cy="1870074"/>
              <a:chOff x="3257" y="1480"/>
              <a:chExt cx="795" cy="1178"/>
            </a:xfrm>
          </p:grpSpPr>
          <p:sp>
            <p:nvSpPr>
              <p:cNvPr id="9238" name="Text Box 39"/>
              <p:cNvSpPr txBox="1">
                <a:spLocks noChangeArrowheads="1"/>
              </p:cNvSpPr>
              <p:nvPr/>
            </p:nvSpPr>
            <p:spPr bwMode="auto">
              <a:xfrm>
                <a:off x="3388" y="2129"/>
                <a:ext cx="39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H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endParaRPr lang="en-GB" sz="1600" b="1" baseline="-25000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39" name="Line 40"/>
              <p:cNvSpPr>
                <a:spLocks noChangeShapeType="1"/>
              </p:cNvSpPr>
              <p:nvPr/>
            </p:nvSpPr>
            <p:spPr bwMode="auto">
              <a:xfrm flipH="1" flipV="1">
                <a:off x="3257" y="1888"/>
                <a:ext cx="209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0" name="Line 41"/>
              <p:cNvSpPr>
                <a:spLocks noChangeShapeType="1"/>
              </p:cNvSpPr>
              <p:nvPr/>
            </p:nvSpPr>
            <p:spPr bwMode="auto">
              <a:xfrm flipV="1">
                <a:off x="3550" y="1661"/>
                <a:ext cx="4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41" name="Line 42"/>
              <p:cNvSpPr>
                <a:spLocks noChangeShapeType="1"/>
              </p:cNvSpPr>
              <p:nvPr/>
            </p:nvSpPr>
            <p:spPr bwMode="auto">
              <a:xfrm flipV="1">
                <a:off x="3676" y="1480"/>
                <a:ext cx="376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6377240" y="3213101"/>
              <a:ext cx="1367399" cy="1782763"/>
              <a:chOff x="3800" y="1842"/>
              <a:chExt cx="862" cy="1123"/>
            </a:xfrm>
          </p:grpSpPr>
          <p:sp>
            <p:nvSpPr>
              <p:cNvPr id="9234" name="Text Box 44"/>
              <p:cNvSpPr txBox="1">
                <a:spLocks noChangeArrowheads="1"/>
              </p:cNvSpPr>
              <p:nvPr/>
            </p:nvSpPr>
            <p:spPr bwMode="auto">
              <a:xfrm>
                <a:off x="4045" y="2659"/>
                <a:ext cx="41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>
                    <a:solidFill>
                      <a:srgbClr val="990099"/>
                    </a:solidFill>
                    <a:latin typeface="Helvetica" pitchFamily="34" charset="0"/>
                  </a:rPr>
                  <a:t>O</a:t>
                </a:r>
                <a:r>
                  <a:rPr lang="en-GB" sz="1600" b="1" baseline="-25000">
                    <a:solidFill>
                      <a:srgbClr val="990099"/>
                    </a:solidFill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9235" name="Line 45"/>
              <p:cNvSpPr>
                <a:spLocks noChangeShapeType="1"/>
              </p:cNvSpPr>
              <p:nvPr/>
            </p:nvSpPr>
            <p:spPr bwMode="auto">
              <a:xfrm flipV="1">
                <a:off x="4299" y="2115"/>
                <a:ext cx="363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36" name="Line 46"/>
              <p:cNvSpPr>
                <a:spLocks noChangeShapeType="1"/>
              </p:cNvSpPr>
              <p:nvPr/>
            </p:nvSpPr>
            <p:spPr bwMode="auto">
              <a:xfrm flipH="1" flipV="1">
                <a:off x="4182" y="2130"/>
                <a:ext cx="27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37" name="Line 47"/>
              <p:cNvSpPr>
                <a:spLocks noChangeShapeType="1"/>
              </p:cNvSpPr>
              <p:nvPr/>
            </p:nvSpPr>
            <p:spPr bwMode="auto">
              <a:xfrm flipH="1" flipV="1">
                <a:off x="3800" y="1842"/>
                <a:ext cx="318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b="1">
                  <a:solidFill>
                    <a:srgbClr val="990099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48265" y="3501008"/>
              <a:ext cx="673321" cy="485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90281C"/>
                  </a:solidFill>
                  <a:latin typeface="Helvetica" pitchFamily="34" charset="0"/>
                </a:rPr>
                <a:t>I/I</a:t>
              </a:r>
              <a:r>
                <a:rPr lang="en-GB" sz="1600" b="1" baseline="-25000" dirty="0">
                  <a:solidFill>
                    <a:srgbClr val="90281C"/>
                  </a:solidFill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53" name="Rectangle 14"/>
          <p:cNvSpPr txBox="1">
            <a:spLocks noChangeArrowheads="1"/>
          </p:cNvSpPr>
          <p:nvPr/>
        </p:nvSpPr>
        <p:spPr bwMode="auto">
          <a:xfrm>
            <a:off x="5429277" y="914177"/>
            <a:ext cx="3560885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b="1" kern="0" dirty="0">
                <a:solidFill>
                  <a:srgbClr val="9F2D20"/>
                </a:solidFill>
                <a:latin typeface="Arial" pitchFamily="34" charset="0"/>
                <a:cs typeface="Arial" pitchFamily="34" charset="0"/>
              </a:rPr>
              <a:t>GOME-2: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series of 3 instruments on Metop (Metop A launched in 10/2006)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sun-synchronous orbit, 09:30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412 orbits (29 days) repeat cycle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Global coverage 1.5 days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240 nm to 800 nm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0.25 to 0. 5 nm spectral resolution (FWHM)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4 channels with 4098 energy measurements of polarisation corrected radiances (40 x 80 km</a:t>
            </a:r>
            <a:r>
              <a:rPr lang="en-GB" sz="1650" kern="0" baseline="3000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 channels with 512 energy measurements of linear polarised light in perpendicular direction (S/P) (40 x 10 km</a:t>
            </a:r>
            <a:r>
              <a:rPr lang="en-GB" sz="1650" kern="0" baseline="3000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65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4" name="Picture 4" descr="Title_Page_GO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68" y="4581128"/>
            <a:ext cx="1993655" cy="14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2968649" y="4692215"/>
            <a:ext cx="2063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0" dirty="0">
                <a:solidFill>
                  <a:srgbClr val="9F2D20"/>
                </a:solidFill>
                <a:latin typeface="Arial" pitchFamily="34" charset="0"/>
                <a:cs typeface="Arial" pitchFamily="34" charset="0"/>
              </a:rPr>
              <a:t>Orbit file sizes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990099"/>
              </a:solidFill>
              <a:latin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GOME-2 L1B ~ 1GB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kern="0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IASI L1C ~ 2GB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9552" y="3861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240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0" y="3861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790 </a:t>
            </a:r>
          </a:p>
        </p:txBody>
      </p:sp>
    </p:spTree>
    <p:extLst>
      <p:ext uri="{BB962C8B-B14F-4D97-AF65-F5344CB8AC3E}">
        <p14:creationId xmlns:p14="http://schemas.microsoft.com/office/powerpoint/2010/main" val="40069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Mode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558131">
            <a:off x="2145129" y="1101630"/>
            <a:ext cx="288032" cy="2880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Diffusor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46876" y="1988840"/>
            <a:ext cx="26026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GOME2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71800" y="2672916"/>
            <a:ext cx="3096344" cy="2520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691116" y="3616798"/>
            <a:ext cx="1422158" cy="2520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Krijger\AppData\Local\Microsoft\Windows\Temporary Internet Files\Content.IE5\YGSJRKEA\136406397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271" y="4725144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3417" y="4483007"/>
            <a:ext cx="3369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“Irradiance” is Lunar Irradiance </a:t>
            </a:r>
          </a:p>
          <a:p>
            <a:r>
              <a:rPr lang="en-US" dirty="0" smtClean="0"/>
              <a:t>not solar irradiance unless explicit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Mode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35078">
            <a:off x="2005931" y="1293934"/>
            <a:ext cx="28803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Scanning Mirror</a:t>
            </a:r>
            <a:endParaRPr lang="en-US" dirty="0"/>
          </a:p>
        </p:txBody>
      </p:sp>
      <p:pic>
        <p:nvPicPr>
          <p:cNvPr id="2050" name="Picture 2" descr="C:\Users\Krijger\AppData\Local\Microsoft\Windows\Temporary Internet Files\Content.IE5\L2PUYNBB\600px-globe.svg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6876" y="1988840"/>
            <a:ext cx="26026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GOME2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71800" y="2672916"/>
            <a:ext cx="3096344" cy="2520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691116" y="3616798"/>
            <a:ext cx="1422158" cy="2520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153" y="2996952"/>
            <a:ext cx="3164098" cy="3005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Mode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941063">
            <a:off x="2145129" y="1101630"/>
            <a:ext cx="28803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Fixed Mirror</a:t>
            </a:r>
            <a:endParaRPr lang="en-US" dirty="0"/>
          </a:p>
        </p:txBody>
      </p:sp>
      <p:pic>
        <p:nvPicPr>
          <p:cNvPr id="2050" name="Picture 2" descr="C:\Users\Krijger\AppData\Local\Microsoft\Windows\Temporary Internet Files\Content.IE5\L2PUYNBB\600px-globe.svg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6876" y="1988840"/>
            <a:ext cx="26026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GOME2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71800" y="2672916"/>
            <a:ext cx="3096344" cy="2520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861392">
            <a:off x="2509414" y="3427551"/>
            <a:ext cx="3580553" cy="2520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0.16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Lunar Mode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9" t="12743" r="23875" b="12153"/>
          <a:stretch/>
        </p:blipFill>
        <p:spPr>
          <a:xfrm>
            <a:off x="2916055" y="599355"/>
            <a:ext cx="3653185" cy="36937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67744" y="2420888"/>
            <a:ext cx="6192688" cy="11521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3341500">
            <a:off x="5709905" y="4546791"/>
            <a:ext cx="1397930" cy="12988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69001" y="90872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92279" y="2627620"/>
            <a:ext cx="62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IFOV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98570" y="482688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05 -0.27649 L 0.20191 0.4370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35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Lunar Measurement</a:t>
            </a:r>
            <a:endParaRPr lang="en-US" dirty="0"/>
          </a:p>
        </p:txBody>
      </p:sp>
      <p:pic>
        <p:nvPicPr>
          <p:cNvPr id="4" name="Picture 3" descr="imag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7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4" name="Content Placeholder 3" descr="image6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(all per nm per m2)</a:t>
            </a:r>
          </a:p>
          <a:p>
            <a:r>
              <a:rPr lang="en-US" dirty="0" smtClean="0"/>
              <a:t>R = #photons/sec/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/>
              <a:t>S = #photons = </a:t>
            </a:r>
            <a:r>
              <a:rPr lang="en-US" dirty="0" smtClean="0"/>
              <a:t>R*(L*B)*T</a:t>
            </a:r>
          </a:p>
          <a:p>
            <a:r>
              <a:rPr lang="en-US" dirty="0" smtClean="0"/>
              <a:t>Sum Scan </a:t>
            </a:r>
            <a:r>
              <a:rPr lang="el-GR" dirty="0" smtClean="0"/>
              <a:t>Σ</a:t>
            </a:r>
            <a:r>
              <a:rPr lang="en-US" dirty="0" smtClean="0"/>
              <a:t>R</a:t>
            </a:r>
            <a:endParaRPr lang="en-US" dirty="0"/>
          </a:p>
          <a:p>
            <a:r>
              <a:rPr lang="en-US" dirty="0" smtClean="0"/>
              <a:t>I = #photons/sec </a:t>
            </a:r>
          </a:p>
          <a:p>
            <a:r>
              <a:rPr lang="en-US" dirty="0" smtClean="0"/>
              <a:t>I = </a:t>
            </a:r>
            <a:r>
              <a:rPr lang="el-GR" dirty="0" smtClean="0"/>
              <a:t>Σ</a:t>
            </a:r>
            <a:r>
              <a:rPr lang="en-US" dirty="0"/>
              <a:t>S</a:t>
            </a:r>
            <a:r>
              <a:rPr lang="en-US" dirty="0" smtClean="0"/>
              <a:t> / (B/V) </a:t>
            </a:r>
          </a:p>
          <a:p>
            <a:r>
              <a:rPr lang="en-US" dirty="0" smtClean="0"/>
              <a:t>I = </a:t>
            </a:r>
            <a:r>
              <a:rPr lang="el-GR" dirty="0" smtClean="0"/>
              <a:t>Σ</a:t>
            </a:r>
            <a:r>
              <a:rPr lang="en-US" dirty="0" smtClean="0"/>
              <a:t>R*L*B*T / (B/V)</a:t>
            </a:r>
          </a:p>
          <a:p>
            <a:r>
              <a:rPr lang="en-US" dirty="0" smtClean="0"/>
              <a:t>I =</a:t>
            </a:r>
            <a:r>
              <a:rPr lang="el-GR" dirty="0"/>
              <a:t> </a:t>
            </a:r>
            <a:r>
              <a:rPr lang="el-GR" dirty="0" smtClean="0"/>
              <a:t>Σ</a:t>
            </a:r>
            <a:r>
              <a:rPr lang="en-US" dirty="0" smtClean="0"/>
              <a:t>R*L*V*T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Derivation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/>
          <a:stretch/>
        </p:blipFill>
        <p:spPr bwMode="auto">
          <a:xfrm>
            <a:off x="4716616" y="2636912"/>
            <a:ext cx="4171950" cy="37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364088" y="414908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36096" y="43651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Modelling Lunar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GOME2 Irradiance</a:t>
            </a:r>
          </a:p>
          <a:p>
            <a:r>
              <a:rPr lang="en-US" dirty="0" smtClean="0"/>
              <a:t>GOME2 Reflectance</a:t>
            </a:r>
          </a:p>
          <a:p>
            <a:r>
              <a:rPr lang="en-US" dirty="0" smtClean="0"/>
              <a:t>GOME2/GIRO Irradiance</a:t>
            </a:r>
          </a:p>
          <a:p>
            <a:r>
              <a:rPr lang="en-US" dirty="0" smtClean="0"/>
              <a:t>GOME2/GIRO </a:t>
            </a:r>
            <a:r>
              <a:rPr lang="en-US" dirty="0" err="1" smtClean="0"/>
              <a:t>Reflectances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3" y="0"/>
            <a:ext cx="844062" cy="0"/>
          </a:xfrm>
          <a:prstGeom prst="line">
            <a:avLst/>
          </a:prstGeom>
          <a:solidFill>
            <a:schemeClr val="bg2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98" y="2381250"/>
            <a:ext cx="3209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GOME-2 Lunar observations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762254" y="2519436"/>
            <a:ext cx="90560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71450" y="2195513"/>
            <a:ext cx="8425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73"/>
            <a:ext cx="1333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0268" y="5076898"/>
            <a:ext cx="1333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372" y="4783211"/>
            <a:ext cx="710711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86536" y="3212389"/>
            <a:ext cx="8425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3556" y="5076898"/>
            <a:ext cx="13335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1"/>
          <p:cNvSpPr txBox="1">
            <a:spLocks noChangeArrowheads="1"/>
          </p:cNvSpPr>
          <p:nvPr/>
        </p:nvSpPr>
        <p:spPr bwMode="auto">
          <a:xfrm>
            <a:off x="4132386" y="2420888"/>
            <a:ext cx="5011614" cy="18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i="1" dirty="0" smtClean="0">
                <a:solidFill>
                  <a:schemeClr val="bg1"/>
                </a:solidFill>
              </a:rPr>
              <a:t>Ruediger Lang, Roger Huckle, Christian Retscher, Gabriele Poli, Rasmus Lindstrot, Antoine Lacan, Ed Trollope and Rosemary Munro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P[0]*</a:t>
            </a:r>
          </a:p>
          <a:p>
            <a:r>
              <a:rPr lang="en-US" dirty="0" smtClean="0"/>
              <a:t>1+P[1]* (√(</a:t>
            </a:r>
            <a:r>
              <a:rPr lang="en-US" dirty="0" err="1" smtClean="0"/>
              <a:t>lunar_phase</a:t>
            </a:r>
            <a:r>
              <a:rPr lang="en-US" dirty="0"/>
              <a:t>)- √</a:t>
            </a:r>
            <a:r>
              <a:rPr lang="en-US" dirty="0" smtClean="0"/>
              <a:t>(65°))</a:t>
            </a:r>
          </a:p>
          <a:p>
            <a:r>
              <a:rPr lang="en-US" dirty="0" smtClean="0"/>
              <a:t>1+P[2]*</a:t>
            </a:r>
            <a:r>
              <a:rPr lang="en-US" dirty="0" err="1" smtClean="0"/>
              <a:t>Libration_latitiude</a:t>
            </a:r>
            <a:endParaRPr lang="en-US" dirty="0" smtClean="0"/>
          </a:p>
          <a:p>
            <a:r>
              <a:rPr lang="en-US" dirty="0" smtClean="0"/>
              <a:t>1+P[3]*</a:t>
            </a:r>
            <a:r>
              <a:rPr lang="en-US" dirty="0" err="1" smtClean="0"/>
              <a:t>Libration_longitude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1+P[4]*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Solar_longitude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/>
              <a:t>Exp</a:t>
            </a:r>
            <a:r>
              <a:rPr lang="en-US" dirty="0" smtClean="0"/>
              <a:t>(MJD*P[5]+MJD^2*P[6]*MJD^3*P[7])</a:t>
            </a:r>
          </a:p>
          <a:p>
            <a:r>
              <a:rPr lang="en-US" dirty="0" err="1" smtClean="0"/>
              <a:t>Distance_sun_moon^P</a:t>
            </a:r>
            <a:r>
              <a:rPr lang="en-US" dirty="0" smtClean="0"/>
              <a:t>[8]</a:t>
            </a:r>
          </a:p>
          <a:p>
            <a:r>
              <a:rPr lang="en-US" dirty="0" err="1" smtClean="0"/>
              <a:t>Distance_sat_moon^P</a:t>
            </a:r>
            <a:r>
              <a:rPr lang="en-US" dirty="0" smtClean="0"/>
              <a:t>[9]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(for each wavelength)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77448">
            <a:off x="7810237" y="3982367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MJD-4720</a:t>
            </a:r>
          </a:p>
          <a:p>
            <a:r>
              <a:rPr lang="en-US" dirty="0" smtClean="0"/>
              <a:t>(Dec 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64741">
            <a:off x="5614643" y="4944801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764741">
            <a:off x="5614644" y="5449611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64741">
            <a:off x="5434466" y="379267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used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994550">
            <a:off x="165244" y="697272"/>
            <a:ext cx="181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Reproduces GIRO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Weight invalid measurements to zero</a:t>
            </a:r>
          </a:p>
          <a:p>
            <a:r>
              <a:rPr lang="en-US" dirty="0" smtClean="0"/>
              <a:t>Fit degradation relative to GIRO (seed)</a:t>
            </a:r>
          </a:p>
          <a:p>
            <a:r>
              <a:rPr lang="en-US" dirty="0" smtClean="0"/>
              <a:t>Fit model </a:t>
            </a:r>
            <a:r>
              <a:rPr lang="en-US" sz="2000" dirty="0" smtClean="0"/>
              <a:t>(</a:t>
            </a:r>
            <a:r>
              <a:rPr lang="en-US" sz="2000" dirty="0" err="1" smtClean="0"/>
              <a:t>incl</a:t>
            </a:r>
            <a:r>
              <a:rPr lang="en-US" sz="2000" dirty="0" smtClean="0"/>
              <a:t> degradation)</a:t>
            </a:r>
            <a:r>
              <a:rPr lang="en-US" dirty="0" smtClean="0"/>
              <a:t> relative to GIRO</a:t>
            </a:r>
          </a:p>
          <a:p>
            <a:r>
              <a:rPr lang="en-US" dirty="0" smtClean="0"/>
              <a:t>Add distance dependence (P[8:9]=-2)</a:t>
            </a:r>
          </a:p>
          <a:p>
            <a:r>
              <a:rPr lang="en-US" dirty="0" smtClean="0"/>
              <a:t>Fit model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err="1">
                <a:solidFill>
                  <a:prstClr val="black"/>
                </a:solidFill>
              </a:rPr>
              <a:t>incl</a:t>
            </a:r>
            <a:r>
              <a:rPr lang="en-US" sz="2000" dirty="0">
                <a:solidFill>
                  <a:prstClr val="black"/>
                </a:solidFill>
              </a:rPr>
              <a:t> degradation) </a:t>
            </a:r>
            <a:r>
              <a:rPr lang="en-US" dirty="0" smtClean="0"/>
              <a:t>to data</a:t>
            </a:r>
          </a:p>
          <a:p>
            <a:r>
              <a:rPr lang="en-US" dirty="0" smtClean="0"/>
              <a:t>Remove channel overlaps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for Reflectance and Irradiance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5715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51212"/>
            <a:ext cx="5715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5004" y="274638"/>
            <a:ext cx="5721796" cy="778098"/>
          </a:xfrm>
        </p:spPr>
        <p:txBody>
          <a:bodyPr/>
          <a:lstStyle/>
          <a:p>
            <a:r>
              <a:rPr lang="en-US" dirty="0" smtClean="0"/>
              <a:t>P[0]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294411">
            <a:off x="107504" y="4941168"/>
            <a:ext cx="337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MJD 4720, No </a:t>
            </a:r>
            <a:r>
              <a:rPr lang="en-US" dirty="0" err="1" smtClean="0"/>
              <a:t>libration</a:t>
            </a:r>
            <a:r>
              <a:rPr lang="en-US" dirty="0" smtClean="0"/>
              <a:t>, Phase 65°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Degradation</a:t>
            </a:r>
          </a:p>
          <a:p>
            <a:r>
              <a:rPr lang="en-US" dirty="0" smtClean="0"/>
              <a:t>Missing Data</a:t>
            </a:r>
          </a:p>
          <a:p>
            <a:r>
              <a:rPr lang="en-US" dirty="0"/>
              <a:t>Pointing</a:t>
            </a:r>
          </a:p>
          <a:p>
            <a:r>
              <a:rPr lang="en-US" dirty="0"/>
              <a:t>Duration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b="1" dirty="0" err="1" smtClean="0"/>
              <a:t>Straylight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Fitted Degradation</a:t>
            </a:r>
            <a:endParaRPr lang="en-US" dirty="0"/>
          </a:p>
        </p:txBody>
      </p:sp>
      <p:pic>
        <p:nvPicPr>
          <p:cNvPr id="5" name="Content Placeholder 4" descr="image70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7" y="1124744"/>
            <a:ext cx="754327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52320" y="1467583"/>
            <a:ext cx="1152128" cy="3052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Wav [nm]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5733256"/>
            <a:ext cx="490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Degradation is there, but can </a:t>
            </a:r>
            <a:r>
              <a:rPr lang="en-US" smtClean="0"/>
              <a:t>be fitted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hijs_Docs\Dropbox\Work\GOME_lunar_data\WP4\ESS\Plot\Lunar_plots\lunar_plotFB0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1" r="48791" b="39643"/>
          <a:stretch/>
        </p:blipFill>
        <p:spPr bwMode="auto">
          <a:xfrm>
            <a:off x="737552" y="3759686"/>
            <a:ext cx="7575479" cy="23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hijs_Docs\Dropbox\Work\GOME_lunar_data\WP4\ESS\Plot\Lunar_plots\lunar_plotFB0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3" r="12519" b="18928"/>
          <a:stretch/>
        </p:blipFill>
        <p:spPr bwMode="auto">
          <a:xfrm>
            <a:off x="-23479" y="1772816"/>
            <a:ext cx="8877326" cy="1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hijs_Docs\Dropbox\Work\GOME_lunar_data\WP4\ESS\Plot\Lunar_plots\lunar_plotFB0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7" b="79329"/>
          <a:stretch/>
        </p:blipFill>
        <p:spPr bwMode="auto">
          <a:xfrm>
            <a:off x="182880" y="0"/>
            <a:ext cx="547153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5119" y="3471647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Lunar Slit Model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72200" y="548680"/>
            <a:ext cx="1638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Model</a:t>
            </a:r>
          </a:p>
          <a:p>
            <a:r>
              <a:rPr lang="en-US" sz="2000" dirty="0" smtClean="0"/>
              <a:t>as verification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80969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</a:p>
          <a:p>
            <a:r>
              <a:rPr lang="en-US" dirty="0" smtClean="0"/>
              <a:t>lunar signal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67745" y="2132855"/>
            <a:ext cx="1440159" cy="323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1" r="48884"/>
          <a:stretch/>
        </p:blipFill>
        <p:spPr>
          <a:xfrm>
            <a:off x="164916" y="1124744"/>
            <a:ext cx="8696095" cy="45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Sample contaminated Lunar measurement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619508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averages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86093" y="548680"/>
            <a:ext cx="122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Remaining 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6200000">
            <a:off x="5364088" y="411150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8248" y="4869160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76672"/>
            <a:ext cx="518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as function of solar position relative to satellite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287070"/>
            <a:ext cx="6741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Straylight</a:t>
            </a:r>
            <a:r>
              <a:rPr lang="en-US" sz="2800" dirty="0" smtClean="0"/>
              <a:t> Spectra compared to know sources</a:t>
            </a:r>
            <a:endParaRPr lang="en-US" sz="2800" dirty="0"/>
          </a:p>
        </p:txBody>
      </p:sp>
      <p:pic>
        <p:nvPicPr>
          <p:cNvPr id="4" name="Picture 3" descr="imag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5"/>
            <a:ext cx="2808312" cy="1296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ie 4"/>
          <p:cNvSpPr/>
          <p:nvPr/>
        </p:nvSpPr>
        <p:spPr>
          <a:xfrm rot="5400000">
            <a:off x="6222261" y="4227010"/>
            <a:ext cx="1740036" cy="1728192"/>
          </a:xfrm>
          <a:prstGeom prst="pie">
            <a:avLst>
              <a:gd name="adj1" fmla="val 14214939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2212" y="51310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7" name="Pie 6"/>
          <p:cNvSpPr/>
          <p:nvPr/>
        </p:nvSpPr>
        <p:spPr>
          <a:xfrm rot="5400000">
            <a:off x="5955806" y="4221089"/>
            <a:ext cx="2160238" cy="1728192"/>
          </a:xfrm>
          <a:prstGeom prst="pie">
            <a:avLst>
              <a:gd name="adj1" fmla="val 5451722"/>
              <a:gd name="adj2" fmla="val 140466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4547919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761691"/>
            <a:ext cx="108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Earth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48981" y="2852936"/>
            <a:ext cx="14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like sun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7319" y="2965594"/>
            <a:ext cx="218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Incorrect background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4355976" y="2276872"/>
            <a:ext cx="630579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</p:cNvCxnSpPr>
          <p:nvPr/>
        </p:nvCxnSpPr>
        <p:spPr>
          <a:xfrm flipV="1">
            <a:off x="7042010" y="2348880"/>
            <a:ext cx="1103228" cy="616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52599" y="125946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35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1" r="48884"/>
          <a:stretch/>
        </p:blipFill>
        <p:spPr>
          <a:xfrm>
            <a:off x="5181889" y="-15974"/>
            <a:ext cx="3696719" cy="19168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504" y="173173"/>
            <a:ext cx="4738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Impact estimate</a:t>
            </a:r>
            <a:endParaRPr lang="en-US" sz="5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1640" y="3356992"/>
            <a:ext cx="73448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5550331"/>
            <a:ext cx="67687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Conclusion: </a:t>
            </a:r>
            <a:r>
              <a:rPr lang="en-US" sz="2400" dirty="0" err="1" smtClean="0"/>
              <a:t>Straylight</a:t>
            </a:r>
            <a:r>
              <a:rPr lang="en-US" sz="2400" dirty="0" smtClean="0"/>
              <a:t> will impact relative accuracy</a:t>
            </a:r>
          </a:p>
          <a:p>
            <a:r>
              <a:rPr lang="en-US" sz="2400" dirty="0" smtClean="0"/>
              <a:t>Note: </a:t>
            </a:r>
            <a:r>
              <a:rPr lang="en-US" sz="2400" dirty="0" err="1" smtClean="0"/>
              <a:t>Straylight</a:t>
            </a:r>
            <a:r>
              <a:rPr lang="en-US" sz="2400" dirty="0" smtClean="0"/>
              <a:t> not random error!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0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P[0]*</a:t>
            </a:r>
          </a:p>
          <a:p>
            <a:r>
              <a:rPr lang="en-US" dirty="0" smtClean="0"/>
              <a:t>1+P[1]* (√(</a:t>
            </a:r>
            <a:r>
              <a:rPr lang="en-US" dirty="0" err="1" smtClean="0"/>
              <a:t>lunar_phase</a:t>
            </a:r>
            <a:r>
              <a:rPr lang="en-US" dirty="0"/>
              <a:t>)- √</a:t>
            </a:r>
            <a:r>
              <a:rPr lang="en-US" dirty="0" smtClean="0"/>
              <a:t>(65°)) [radians]</a:t>
            </a:r>
          </a:p>
          <a:p>
            <a:r>
              <a:rPr lang="en-US" dirty="0" smtClean="0"/>
              <a:t>1+P[2]*</a:t>
            </a:r>
            <a:r>
              <a:rPr lang="en-US" dirty="0" err="1" smtClean="0"/>
              <a:t>Libration_latitiude</a:t>
            </a:r>
            <a:r>
              <a:rPr lang="en-US" dirty="0" smtClean="0"/>
              <a:t> [degrees]</a:t>
            </a:r>
          </a:p>
          <a:p>
            <a:r>
              <a:rPr lang="en-US" dirty="0" smtClean="0"/>
              <a:t>1+P[3]*</a:t>
            </a:r>
            <a:r>
              <a:rPr lang="en-US" dirty="0" err="1" smtClean="0"/>
              <a:t>Libration_longitude</a:t>
            </a:r>
            <a:r>
              <a:rPr lang="en-US" dirty="0" smtClean="0"/>
              <a:t> [degrees]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1+P[4]*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Solar_longitude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/>
              <a:t>Exp</a:t>
            </a:r>
            <a:r>
              <a:rPr lang="en-US" dirty="0" smtClean="0"/>
              <a:t>(MJD*P[5]+MJD^2*P[6]*MJD^3*P[7])</a:t>
            </a:r>
          </a:p>
          <a:p>
            <a:r>
              <a:rPr lang="en-US" dirty="0" err="1" smtClean="0"/>
              <a:t>Distance_sun_moon^P</a:t>
            </a:r>
            <a:r>
              <a:rPr lang="en-US" dirty="0" smtClean="0"/>
              <a:t>[8]</a:t>
            </a:r>
          </a:p>
          <a:p>
            <a:r>
              <a:rPr lang="en-US" dirty="0" err="1" smtClean="0"/>
              <a:t>Distance_sat_moon^P</a:t>
            </a:r>
            <a:r>
              <a:rPr lang="en-US" dirty="0" smtClean="0"/>
              <a:t>[9]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(for each wavelength)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77448">
            <a:off x="7810237" y="3982367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MJD-4720</a:t>
            </a:r>
          </a:p>
          <a:p>
            <a:r>
              <a:rPr lang="en-US" dirty="0" smtClean="0"/>
              <a:t>(Dec 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64741">
            <a:off x="5614643" y="4944801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764741">
            <a:off x="5614644" y="5449611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64741">
            <a:off x="5434466" y="379267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used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994550">
            <a:off x="165244" y="697272"/>
            <a:ext cx="181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Reproduces GIRO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5715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51212"/>
            <a:ext cx="5715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5004" y="274638"/>
            <a:ext cx="5721796" cy="7780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294411">
            <a:off x="136360" y="4941168"/>
            <a:ext cx="33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2012, No </a:t>
            </a:r>
            <a:r>
              <a:rPr lang="en-US" dirty="0" err="1" smtClean="0"/>
              <a:t>libration</a:t>
            </a:r>
            <a:r>
              <a:rPr lang="en-US" dirty="0" smtClean="0"/>
              <a:t>, Phase 65°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12434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Lunar Reflectance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125834"/>
            <a:ext cx="171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Lunar Irradiance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GIRO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6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268270" y="2979639"/>
                <a:ext cx="1120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/√radian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68270" y="2979639"/>
                <a:ext cx="112088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333" t="-3804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8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97519" y="2979639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/</a:t>
                </a:r>
                <a:r>
                  <a:rPr lang="en-US" dirty="0" err="1" smtClean="0"/>
                  <a:t>Deg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7519" y="2979639"/>
                <a:ext cx="7793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333" t="-5469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3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-97519" y="2979639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/</a:t>
                </a:r>
                <a:r>
                  <a:rPr lang="en-US" dirty="0" err="1" smtClean="0"/>
                  <a:t>Deg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7519" y="2979639"/>
                <a:ext cx="7793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333" t="-5469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0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8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114300"/>
            <a:ext cx="8229600" cy="7224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Lunar Irradiance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vs GOME2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19168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550nm</a:t>
            </a:r>
            <a:endParaRPr lang="en-US" dirty="0"/>
          </a:p>
        </p:txBody>
      </p:sp>
      <p:sp>
        <p:nvSpPr>
          <p:cNvPr id="2" name="Up-Down Arrow 1"/>
          <p:cNvSpPr/>
          <p:nvPr/>
        </p:nvSpPr>
        <p:spPr>
          <a:xfrm>
            <a:off x="2123728" y="2286164"/>
            <a:ext cx="144016" cy="10708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8449" y="3645024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Libration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 rot="5400000">
            <a:off x="3509615" y="1836381"/>
            <a:ext cx="171262" cy="10708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1960" y="2457426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Lunar phase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0272" y="3829690"/>
            <a:ext cx="216024" cy="967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87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19168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550nm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5373216"/>
            <a:ext cx="638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GOME2 very small phase and </a:t>
            </a:r>
            <a:r>
              <a:rPr lang="en-US" dirty="0" err="1" smtClean="0"/>
              <a:t>libration</a:t>
            </a:r>
            <a:r>
              <a:rPr lang="en-US" dirty="0" smtClean="0"/>
              <a:t> range compared SCIAMACY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91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Degradation</a:t>
            </a:r>
            <a:endParaRPr lang="en-US" dirty="0"/>
          </a:p>
          <a:p>
            <a:pPr lvl="1"/>
            <a:r>
              <a:rPr lang="en-US" dirty="0" smtClean="0"/>
              <a:t>Missing Data</a:t>
            </a:r>
          </a:p>
          <a:p>
            <a:pPr lvl="1"/>
            <a:r>
              <a:rPr lang="en-US" dirty="0"/>
              <a:t>Pointing</a:t>
            </a:r>
          </a:p>
          <a:p>
            <a:pPr lvl="1"/>
            <a:r>
              <a:rPr lang="en-US" dirty="0"/>
              <a:t>Duration</a:t>
            </a:r>
          </a:p>
          <a:p>
            <a:pPr lvl="1"/>
            <a:r>
              <a:rPr lang="en-US" dirty="0" smtClean="0"/>
              <a:t>Background</a:t>
            </a:r>
            <a:endParaRPr lang="en-US" dirty="0"/>
          </a:p>
          <a:p>
            <a:pPr lvl="1"/>
            <a:r>
              <a:rPr lang="en-US" b="1" dirty="0" err="1" smtClean="0"/>
              <a:t>Straylight</a:t>
            </a:r>
            <a:endParaRPr lang="en-US" b="1" dirty="0" smtClean="0"/>
          </a:p>
          <a:p>
            <a:r>
              <a:rPr lang="en-US" dirty="0" smtClean="0"/>
              <a:t>Stable lunar irradiance derived</a:t>
            </a:r>
          </a:p>
          <a:p>
            <a:r>
              <a:rPr lang="en-US" dirty="0" smtClean="0"/>
              <a:t>Differences relative </a:t>
            </a:r>
            <a:r>
              <a:rPr lang="en-US" smtClean="0"/>
              <a:t>GIRO due limited </a:t>
            </a:r>
            <a:r>
              <a:rPr lang="en-US" dirty="0" smtClean="0"/>
              <a:t>geometries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63"/>
            <a:ext cx="9144000" cy="326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8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63"/>
            <a:ext cx="9144000" cy="326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49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463"/>
            <a:ext cx="9144000" cy="326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640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77533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481413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GOME-2 Level-0 to 1b specifications: PGS 7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Lunar observation geometry: Section 5.2.8</a:t>
            </a:r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04" y="1133128"/>
            <a:ext cx="77533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0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22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Lunar Reflectance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252">
            <a:off x="2972054" y="3431998"/>
            <a:ext cx="6091705" cy="130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6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GOME-2 Level-0 to 1b specifications: PGS 7/PFS 9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Lunar observation geometry: PGS Section 5.7.2 (AG.2)</a:t>
            </a:r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80728"/>
            <a:ext cx="54927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1052736"/>
            <a:ext cx="333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Geometries provided in the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L1B product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MDR-1B-Moon / GEO_MOON 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118373"/>
            <a:ext cx="88924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latin typeface="Arial" charset="0"/>
              </a:rPr>
              <a:t>GOME-2 optical layout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latin typeface="Arial" charset="0"/>
              </a:rPr>
              <a:t>Scanning grating spectrometer with a </a:t>
            </a:r>
            <a:r>
              <a:rPr lang="it-IT" sz="1600" dirty="0">
                <a:solidFill>
                  <a:srgbClr val="FFFFFF"/>
                </a:solidFill>
                <a:latin typeface="Helvetica" pitchFamily="34" charset="0"/>
              </a:rPr>
              <a:t>random-access linear silicon photodiode array</a:t>
            </a:r>
            <a:r>
              <a:rPr lang="en-GB" sz="1600" dirty="0">
                <a:solidFill>
                  <a:srgbClr val="FFFFFF"/>
                </a:solidFill>
                <a:latin typeface="Arial" charset="0"/>
              </a:rPr>
              <a:t> 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197"/>
          <a:stretch>
            <a:fillRect/>
          </a:stretch>
        </p:blipFill>
        <p:spPr bwMode="auto">
          <a:xfrm>
            <a:off x="1187624" y="1052736"/>
            <a:ext cx="636731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2567339" y="764704"/>
            <a:ext cx="1377300" cy="1080120"/>
            <a:chOff x="2567340" y="764704"/>
            <a:chExt cx="1377300" cy="1080120"/>
          </a:xfrm>
        </p:grpSpPr>
        <p:sp>
          <p:nvSpPr>
            <p:cNvPr id="4" name="Down Arrow 3"/>
            <p:cNvSpPr/>
            <p:nvPr/>
          </p:nvSpPr>
          <p:spPr bwMode="auto">
            <a:xfrm>
              <a:off x="3131840" y="1196752"/>
              <a:ext cx="360040" cy="648072"/>
            </a:xfrm>
            <a:prstGeom prst="down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340" y="764704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Earthshine</a:t>
              </a:r>
              <a:endParaRPr lang="de-DE" b="1" baseline="-25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251520" y="1268760"/>
            <a:ext cx="5616624" cy="1080120"/>
            <a:chOff x="251520" y="1268760"/>
            <a:chExt cx="5616624" cy="1080120"/>
          </a:xfrm>
        </p:grpSpPr>
        <p:grpSp>
          <p:nvGrpSpPr>
            <p:cNvPr id="7" name="Group 6"/>
            <p:cNvGrpSpPr/>
            <p:nvPr/>
          </p:nvGrpSpPr>
          <p:grpSpPr>
            <a:xfrm>
              <a:off x="251520" y="1619508"/>
              <a:ext cx="1556836" cy="729372"/>
              <a:chOff x="2423324" y="971436"/>
              <a:chExt cx="1556836" cy="729372"/>
            </a:xfrm>
          </p:grpSpPr>
          <p:sp>
            <p:nvSpPr>
              <p:cNvPr id="8" name="Down Arrow 7"/>
              <p:cNvSpPr/>
              <p:nvPr/>
            </p:nvSpPr>
            <p:spPr bwMode="auto">
              <a:xfrm rot="16200000">
                <a:off x="2999389" y="908719"/>
                <a:ext cx="360040" cy="122413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de-DE" sz="900" b="1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23324" y="971436"/>
                <a:ext cx="1556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Sun I</a:t>
                </a:r>
                <a:r>
                  <a:rPr lang="de-DE" b="1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de-DE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(daily)</a:t>
                </a:r>
                <a:endParaRPr lang="de-DE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4932040" y="1268760"/>
              <a:ext cx="936104" cy="936104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251520" y="3645024"/>
            <a:ext cx="2160240" cy="1787426"/>
            <a:chOff x="251520" y="3356992"/>
            <a:chExt cx="2160240" cy="1787426"/>
          </a:xfrm>
        </p:grpSpPr>
        <p:cxnSp>
          <p:nvCxnSpPr>
            <p:cNvPr id="13" name="Straight Arrow Connector 12"/>
            <p:cNvCxnSpPr>
              <a:stCxn id="14" idx="0"/>
            </p:cNvCxnSpPr>
            <p:nvPr/>
          </p:nvCxnSpPr>
          <p:spPr bwMode="auto">
            <a:xfrm flipV="1">
              <a:off x="1007604" y="3356992"/>
              <a:ext cx="1404156" cy="864096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51520" y="4221088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Spectral Light Source</a:t>
              </a:r>
            </a:p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SLS (daily)</a:t>
              </a:r>
              <a:endPara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251522" y="2636912"/>
            <a:ext cx="2448272" cy="1499394"/>
            <a:chOff x="179512" y="3645024"/>
            <a:chExt cx="2448272" cy="1499394"/>
          </a:xfrm>
        </p:grpSpPr>
        <p:cxnSp>
          <p:nvCxnSpPr>
            <p:cNvPr id="18" name="Straight Arrow Connector 17"/>
            <p:cNvCxnSpPr>
              <a:stCxn id="19" idx="0"/>
            </p:cNvCxnSpPr>
            <p:nvPr/>
          </p:nvCxnSpPr>
          <p:spPr bwMode="auto">
            <a:xfrm flipV="1">
              <a:off x="935596" y="3645024"/>
              <a:ext cx="1692188" cy="576064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79512" y="4221088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D22A18"/>
                  </a:solidFill>
                  <a:latin typeface="Arial" pitchFamily="34" charset="0"/>
                  <a:cs typeface="Arial" pitchFamily="34" charset="0"/>
                </a:rPr>
                <a:t>White Light Source</a:t>
              </a:r>
            </a:p>
            <a:p>
              <a:r>
                <a:rPr lang="de-DE" dirty="0" smtClean="0">
                  <a:solidFill>
                    <a:srgbClr val="D22A18"/>
                  </a:solidFill>
                  <a:latin typeface="Arial" pitchFamily="34" charset="0"/>
                  <a:cs typeface="Arial" pitchFamily="34" charset="0"/>
                </a:rPr>
                <a:t>WLS (daily)</a:t>
              </a:r>
              <a:endParaRPr lang="de-DE" dirty="0">
                <a:solidFill>
                  <a:srgbClr val="D22A1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251522" y="2132856"/>
            <a:ext cx="2016224" cy="729372"/>
            <a:chOff x="179512" y="3861048"/>
            <a:chExt cx="2016224" cy="729372"/>
          </a:xfrm>
        </p:grpSpPr>
        <p:cxnSp>
          <p:nvCxnSpPr>
            <p:cNvPr id="23" name="Straight Arrow Connector 22"/>
            <p:cNvCxnSpPr>
              <a:stCxn id="24" idx="0"/>
            </p:cNvCxnSpPr>
            <p:nvPr/>
          </p:nvCxnSpPr>
          <p:spPr bwMode="auto">
            <a:xfrm flipV="1">
              <a:off x="1043608" y="3861048"/>
              <a:ext cx="1152128" cy="360040"/>
            </a:xfrm>
            <a:prstGeom prst="straightConnector1">
              <a:avLst/>
            </a:prstGeom>
            <a:solidFill>
              <a:schemeClr val="bg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79512" y="42210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Solar diffuser</a:t>
              </a:r>
              <a:endPara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1938969" y="1828816"/>
            <a:ext cx="1619479" cy="2678579"/>
            <a:chOff x="1938969" y="1828800"/>
            <a:chExt cx="1619479" cy="2678579"/>
          </a:xfrm>
        </p:grpSpPr>
        <p:sp>
          <p:nvSpPr>
            <p:cNvPr id="29" name="Freeform 28"/>
            <p:cNvSpPr/>
            <p:nvPr/>
          </p:nvSpPr>
          <p:spPr bwMode="auto">
            <a:xfrm>
              <a:off x="1938969" y="1828800"/>
              <a:ext cx="1619479" cy="2038669"/>
            </a:xfrm>
            <a:custGeom>
              <a:avLst/>
              <a:gdLst>
                <a:gd name="connsiteX0" fmla="*/ 77118 w 1619479"/>
                <a:gd name="connsiteY0" fmla="*/ 33051 h 2038669"/>
                <a:gd name="connsiteX1" fmla="*/ 77118 w 1619479"/>
                <a:gd name="connsiteY1" fmla="*/ 33051 h 2038669"/>
                <a:gd name="connsiteX2" fmla="*/ 286438 w 1619479"/>
                <a:gd name="connsiteY2" fmla="*/ 44067 h 2038669"/>
                <a:gd name="connsiteX3" fmla="*/ 385590 w 1619479"/>
                <a:gd name="connsiteY3" fmla="*/ 55084 h 2038669"/>
                <a:gd name="connsiteX4" fmla="*/ 583894 w 1619479"/>
                <a:gd name="connsiteY4" fmla="*/ 66101 h 2038669"/>
                <a:gd name="connsiteX5" fmla="*/ 1311007 w 1619479"/>
                <a:gd name="connsiteY5" fmla="*/ 66101 h 2038669"/>
                <a:gd name="connsiteX6" fmla="*/ 1377108 w 1619479"/>
                <a:gd name="connsiteY6" fmla="*/ 88135 h 2038669"/>
                <a:gd name="connsiteX7" fmla="*/ 1410159 w 1619479"/>
                <a:gd name="connsiteY7" fmla="*/ 242371 h 2038669"/>
                <a:gd name="connsiteX8" fmla="*/ 1432192 w 1619479"/>
                <a:gd name="connsiteY8" fmla="*/ 275422 h 2038669"/>
                <a:gd name="connsiteX9" fmla="*/ 1465243 w 1619479"/>
                <a:gd name="connsiteY9" fmla="*/ 297455 h 2038669"/>
                <a:gd name="connsiteX10" fmla="*/ 1520327 w 1619479"/>
                <a:gd name="connsiteY10" fmla="*/ 352540 h 2038669"/>
                <a:gd name="connsiteX11" fmla="*/ 1542361 w 1619479"/>
                <a:gd name="connsiteY11" fmla="*/ 385590 h 2038669"/>
                <a:gd name="connsiteX12" fmla="*/ 1575412 w 1619479"/>
                <a:gd name="connsiteY12" fmla="*/ 429658 h 2038669"/>
                <a:gd name="connsiteX13" fmla="*/ 1586429 w 1619479"/>
                <a:gd name="connsiteY13" fmla="*/ 473725 h 2038669"/>
                <a:gd name="connsiteX14" fmla="*/ 1608462 w 1619479"/>
                <a:gd name="connsiteY14" fmla="*/ 506776 h 2038669"/>
                <a:gd name="connsiteX15" fmla="*/ 1619479 w 1619479"/>
                <a:gd name="connsiteY15" fmla="*/ 561860 h 2038669"/>
                <a:gd name="connsiteX16" fmla="*/ 1608462 w 1619479"/>
                <a:gd name="connsiteY16" fmla="*/ 705080 h 2038669"/>
                <a:gd name="connsiteX17" fmla="*/ 1597445 w 1619479"/>
                <a:gd name="connsiteY17" fmla="*/ 738130 h 2038669"/>
                <a:gd name="connsiteX18" fmla="*/ 1564395 w 1619479"/>
                <a:gd name="connsiteY18" fmla="*/ 771181 h 2038669"/>
                <a:gd name="connsiteX19" fmla="*/ 1542361 w 1619479"/>
                <a:gd name="connsiteY19" fmla="*/ 804231 h 2038669"/>
                <a:gd name="connsiteX20" fmla="*/ 1509311 w 1619479"/>
                <a:gd name="connsiteY20" fmla="*/ 826265 h 2038669"/>
                <a:gd name="connsiteX21" fmla="*/ 1410159 w 1619479"/>
                <a:gd name="connsiteY21" fmla="*/ 914400 h 2038669"/>
                <a:gd name="connsiteX22" fmla="*/ 1355074 w 1619479"/>
                <a:gd name="connsiteY22" fmla="*/ 936434 h 2038669"/>
                <a:gd name="connsiteX23" fmla="*/ 1255923 w 1619479"/>
                <a:gd name="connsiteY23" fmla="*/ 958467 h 2038669"/>
                <a:gd name="connsiteX24" fmla="*/ 1189821 w 1619479"/>
                <a:gd name="connsiteY24" fmla="*/ 969484 h 2038669"/>
                <a:gd name="connsiteX25" fmla="*/ 1068636 w 1619479"/>
                <a:gd name="connsiteY25" fmla="*/ 991518 h 2038669"/>
                <a:gd name="connsiteX26" fmla="*/ 925417 w 1619479"/>
                <a:gd name="connsiteY26" fmla="*/ 1046602 h 2038669"/>
                <a:gd name="connsiteX27" fmla="*/ 837282 w 1619479"/>
                <a:gd name="connsiteY27" fmla="*/ 1123720 h 2038669"/>
                <a:gd name="connsiteX28" fmla="*/ 815248 w 1619479"/>
                <a:gd name="connsiteY28" fmla="*/ 1200839 h 2038669"/>
                <a:gd name="connsiteX29" fmla="*/ 793214 w 1619479"/>
                <a:gd name="connsiteY29" fmla="*/ 1277957 h 2038669"/>
                <a:gd name="connsiteX30" fmla="*/ 782197 w 1619479"/>
                <a:gd name="connsiteY30" fmla="*/ 1355075 h 2038669"/>
                <a:gd name="connsiteX31" fmla="*/ 771180 w 1619479"/>
                <a:gd name="connsiteY31" fmla="*/ 1388125 h 2038669"/>
                <a:gd name="connsiteX32" fmla="*/ 760164 w 1619479"/>
                <a:gd name="connsiteY32" fmla="*/ 1564395 h 2038669"/>
                <a:gd name="connsiteX33" fmla="*/ 738130 w 1619479"/>
                <a:gd name="connsiteY33" fmla="*/ 1707614 h 2038669"/>
                <a:gd name="connsiteX34" fmla="*/ 716096 w 1619479"/>
                <a:gd name="connsiteY34" fmla="*/ 1905918 h 2038669"/>
                <a:gd name="connsiteX35" fmla="*/ 683045 w 1619479"/>
                <a:gd name="connsiteY35" fmla="*/ 1983036 h 2038669"/>
                <a:gd name="connsiteX36" fmla="*/ 627961 w 1619479"/>
                <a:gd name="connsiteY36" fmla="*/ 2005070 h 2038669"/>
                <a:gd name="connsiteX37" fmla="*/ 583894 w 1619479"/>
                <a:gd name="connsiteY37" fmla="*/ 2016087 h 2038669"/>
                <a:gd name="connsiteX38" fmla="*/ 495759 w 1619479"/>
                <a:gd name="connsiteY38" fmla="*/ 2038120 h 2038669"/>
                <a:gd name="connsiteX39" fmla="*/ 374573 w 1619479"/>
                <a:gd name="connsiteY39" fmla="*/ 2027104 h 2038669"/>
                <a:gd name="connsiteX40" fmla="*/ 330506 w 1619479"/>
                <a:gd name="connsiteY40" fmla="*/ 1972019 h 2038669"/>
                <a:gd name="connsiteX41" fmla="*/ 297455 w 1619479"/>
                <a:gd name="connsiteY41" fmla="*/ 1949986 h 2038669"/>
                <a:gd name="connsiteX42" fmla="*/ 242371 w 1619479"/>
                <a:gd name="connsiteY42" fmla="*/ 1883884 h 2038669"/>
                <a:gd name="connsiteX43" fmla="*/ 209320 w 1619479"/>
                <a:gd name="connsiteY43" fmla="*/ 1861851 h 2038669"/>
                <a:gd name="connsiteX44" fmla="*/ 165253 w 1619479"/>
                <a:gd name="connsiteY44" fmla="*/ 1773716 h 2038669"/>
                <a:gd name="connsiteX45" fmla="*/ 132202 w 1619479"/>
                <a:gd name="connsiteY45" fmla="*/ 1707614 h 2038669"/>
                <a:gd name="connsiteX46" fmla="*/ 121185 w 1619479"/>
                <a:gd name="connsiteY46" fmla="*/ 1663547 h 2038669"/>
                <a:gd name="connsiteX47" fmla="*/ 88135 w 1619479"/>
                <a:gd name="connsiteY47" fmla="*/ 1542361 h 2038669"/>
                <a:gd name="connsiteX48" fmla="*/ 66101 w 1619479"/>
                <a:gd name="connsiteY48" fmla="*/ 1410159 h 2038669"/>
                <a:gd name="connsiteX49" fmla="*/ 55084 w 1619479"/>
                <a:gd name="connsiteY49" fmla="*/ 1322024 h 2038669"/>
                <a:gd name="connsiteX50" fmla="*/ 44067 w 1619479"/>
                <a:gd name="connsiteY50" fmla="*/ 1266940 h 2038669"/>
                <a:gd name="connsiteX51" fmla="*/ 33050 w 1619479"/>
                <a:gd name="connsiteY51" fmla="*/ 1178805 h 2038669"/>
                <a:gd name="connsiteX52" fmla="*/ 22033 w 1619479"/>
                <a:gd name="connsiteY52" fmla="*/ 1101687 h 2038669"/>
                <a:gd name="connsiteX53" fmla="*/ 0 w 1619479"/>
                <a:gd name="connsiteY53" fmla="*/ 848299 h 2038669"/>
                <a:gd name="connsiteX54" fmla="*/ 11017 w 1619479"/>
                <a:gd name="connsiteY54" fmla="*/ 760164 h 2038669"/>
                <a:gd name="connsiteX55" fmla="*/ 22033 w 1619479"/>
                <a:gd name="connsiteY55" fmla="*/ 649995 h 2038669"/>
                <a:gd name="connsiteX56" fmla="*/ 44067 w 1619479"/>
                <a:gd name="connsiteY56" fmla="*/ 550843 h 2038669"/>
                <a:gd name="connsiteX57" fmla="*/ 66101 w 1619479"/>
                <a:gd name="connsiteY57" fmla="*/ 440675 h 2038669"/>
                <a:gd name="connsiteX58" fmla="*/ 77118 w 1619479"/>
                <a:gd name="connsiteY58" fmla="*/ 77118 h 2038669"/>
                <a:gd name="connsiteX59" fmla="*/ 132202 w 1619479"/>
                <a:gd name="connsiteY59" fmla="*/ 0 h 2038669"/>
                <a:gd name="connsiteX60" fmla="*/ 176270 w 1619479"/>
                <a:gd name="connsiteY60" fmla="*/ 11017 h 2038669"/>
                <a:gd name="connsiteX61" fmla="*/ 132202 w 1619479"/>
                <a:gd name="connsiteY61" fmla="*/ 11017 h 20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619479" h="2038669">
                  <a:moveTo>
                    <a:pt x="77118" y="33051"/>
                  </a:moveTo>
                  <a:lnTo>
                    <a:pt x="77118" y="33051"/>
                  </a:lnTo>
                  <a:lnTo>
                    <a:pt x="286438" y="44067"/>
                  </a:lnTo>
                  <a:cubicBezTo>
                    <a:pt x="319608" y="46436"/>
                    <a:pt x="352427" y="52627"/>
                    <a:pt x="385590" y="55084"/>
                  </a:cubicBezTo>
                  <a:cubicBezTo>
                    <a:pt x="451612" y="59975"/>
                    <a:pt x="517793" y="62429"/>
                    <a:pt x="583894" y="66101"/>
                  </a:cubicBezTo>
                  <a:cubicBezTo>
                    <a:pt x="886730" y="52934"/>
                    <a:pt x="955200" y="44317"/>
                    <a:pt x="1311007" y="66101"/>
                  </a:cubicBezTo>
                  <a:cubicBezTo>
                    <a:pt x="1334189" y="67520"/>
                    <a:pt x="1377108" y="88135"/>
                    <a:pt x="1377108" y="88135"/>
                  </a:cubicBezTo>
                  <a:cubicBezTo>
                    <a:pt x="1381770" y="125432"/>
                    <a:pt x="1386007" y="206142"/>
                    <a:pt x="1410159" y="242371"/>
                  </a:cubicBezTo>
                  <a:cubicBezTo>
                    <a:pt x="1417503" y="253388"/>
                    <a:pt x="1422829" y="266059"/>
                    <a:pt x="1432192" y="275422"/>
                  </a:cubicBezTo>
                  <a:cubicBezTo>
                    <a:pt x="1441555" y="284785"/>
                    <a:pt x="1454226" y="290111"/>
                    <a:pt x="1465243" y="297455"/>
                  </a:cubicBezTo>
                  <a:cubicBezTo>
                    <a:pt x="1523998" y="385588"/>
                    <a:pt x="1446884" y="279097"/>
                    <a:pt x="1520327" y="352540"/>
                  </a:cubicBezTo>
                  <a:cubicBezTo>
                    <a:pt x="1529689" y="361902"/>
                    <a:pt x="1534665" y="374816"/>
                    <a:pt x="1542361" y="385590"/>
                  </a:cubicBezTo>
                  <a:cubicBezTo>
                    <a:pt x="1553034" y="400531"/>
                    <a:pt x="1564395" y="414969"/>
                    <a:pt x="1575412" y="429658"/>
                  </a:cubicBezTo>
                  <a:cubicBezTo>
                    <a:pt x="1579084" y="444347"/>
                    <a:pt x="1580465" y="459808"/>
                    <a:pt x="1586429" y="473725"/>
                  </a:cubicBezTo>
                  <a:cubicBezTo>
                    <a:pt x="1591645" y="485895"/>
                    <a:pt x="1603813" y="494378"/>
                    <a:pt x="1608462" y="506776"/>
                  </a:cubicBezTo>
                  <a:cubicBezTo>
                    <a:pt x="1615037" y="524309"/>
                    <a:pt x="1615807" y="543499"/>
                    <a:pt x="1619479" y="561860"/>
                  </a:cubicBezTo>
                  <a:cubicBezTo>
                    <a:pt x="1615807" y="609600"/>
                    <a:pt x="1614401" y="657569"/>
                    <a:pt x="1608462" y="705080"/>
                  </a:cubicBezTo>
                  <a:cubicBezTo>
                    <a:pt x="1607022" y="716603"/>
                    <a:pt x="1603886" y="728468"/>
                    <a:pt x="1597445" y="738130"/>
                  </a:cubicBezTo>
                  <a:cubicBezTo>
                    <a:pt x="1588803" y="751094"/>
                    <a:pt x="1574369" y="759212"/>
                    <a:pt x="1564395" y="771181"/>
                  </a:cubicBezTo>
                  <a:cubicBezTo>
                    <a:pt x="1555919" y="781353"/>
                    <a:pt x="1551723" y="794869"/>
                    <a:pt x="1542361" y="804231"/>
                  </a:cubicBezTo>
                  <a:cubicBezTo>
                    <a:pt x="1532999" y="813593"/>
                    <a:pt x="1519207" y="817468"/>
                    <a:pt x="1509311" y="826265"/>
                  </a:cubicBezTo>
                  <a:cubicBezTo>
                    <a:pt x="1471778" y="859627"/>
                    <a:pt x="1453018" y="892970"/>
                    <a:pt x="1410159" y="914400"/>
                  </a:cubicBezTo>
                  <a:cubicBezTo>
                    <a:pt x="1392471" y="923244"/>
                    <a:pt x="1373835" y="930180"/>
                    <a:pt x="1355074" y="936434"/>
                  </a:cubicBezTo>
                  <a:cubicBezTo>
                    <a:pt x="1333848" y="943509"/>
                    <a:pt x="1275141" y="954973"/>
                    <a:pt x="1255923" y="958467"/>
                  </a:cubicBezTo>
                  <a:cubicBezTo>
                    <a:pt x="1233945" y="962463"/>
                    <a:pt x="1211725" y="965103"/>
                    <a:pt x="1189821" y="969484"/>
                  </a:cubicBezTo>
                  <a:cubicBezTo>
                    <a:pt x="1059956" y="995457"/>
                    <a:pt x="1264682" y="963511"/>
                    <a:pt x="1068636" y="991518"/>
                  </a:cubicBezTo>
                  <a:cubicBezTo>
                    <a:pt x="947685" y="1039899"/>
                    <a:pt x="995989" y="1023079"/>
                    <a:pt x="925417" y="1046602"/>
                  </a:cubicBezTo>
                  <a:cubicBezTo>
                    <a:pt x="848298" y="1098014"/>
                    <a:pt x="874004" y="1068636"/>
                    <a:pt x="837282" y="1123720"/>
                  </a:cubicBezTo>
                  <a:cubicBezTo>
                    <a:pt x="802845" y="1261469"/>
                    <a:pt x="846855" y="1090215"/>
                    <a:pt x="815248" y="1200839"/>
                  </a:cubicBezTo>
                  <a:cubicBezTo>
                    <a:pt x="787581" y="1297673"/>
                    <a:pt x="819629" y="1198712"/>
                    <a:pt x="793214" y="1277957"/>
                  </a:cubicBezTo>
                  <a:cubicBezTo>
                    <a:pt x="789542" y="1303663"/>
                    <a:pt x="787290" y="1329612"/>
                    <a:pt x="782197" y="1355075"/>
                  </a:cubicBezTo>
                  <a:cubicBezTo>
                    <a:pt x="779920" y="1366462"/>
                    <a:pt x="772396" y="1376576"/>
                    <a:pt x="771180" y="1388125"/>
                  </a:cubicBezTo>
                  <a:cubicBezTo>
                    <a:pt x="765017" y="1446673"/>
                    <a:pt x="765053" y="1505727"/>
                    <a:pt x="760164" y="1564395"/>
                  </a:cubicBezTo>
                  <a:cubicBezTo>
                    <a:pt x="754447" y="1632996"/>
                    <a:pt x="750132" y="1647604"/>
                    <a:pt x="738130" y="1707614"/>
                  </a:cubicBezTo>
                  <a:cubicBezTo>
                    <a:pt x="730429" y="1800021"/>
                    <a:pt x="731771" y="1827546"/>
                    <a:pt x="716096" y="1905918"/>
                  </a:cubicBezTo>
                  <a:cubicBezTo>
                    <a:pt x="711568" y="1928559"/>
                    <a:pt x="704996" y="1967357"/>
                    <a:pt x="683045" y="1983036"/>
                  </a:cubicBezTo>
                  <a:cubicBezTo>
                    <a:pt x="666953" y="1994530"/>
                    <a:pt x="646722" y="1998816"/>
                    <a:pt x="627961" y="2005070"/>
                  </a:cubicBezTo>
                  <a:cubicBezTo>
                    <a:pt x="613597" y="2009858"/>
                    <a:pt x="598453" y="2011927"/>
                    <a:pt x="583894" y="2016087"/>
                  </a:cubicBezTo>
                  <a:cubicBezTo>
                    <a:pt x="504857" y="2038669"/>
                    <a:pt x="607737" y="2015726"/>
                    <a:pt x="495759" y="2038120"/>
                  </a:cubicBezTo>
                  <a:cubicBezTo>
                    <a:pt x="455364" y="2034448"/>
                    <a:pt x="414235" y="2035603"/>
                    <a:pt x="374573" y="2027104"/>
                  </a:cubicBezTo>
                  <a:cubicBezTo>
                    <a:pt x="321227" y="2015673"/>
                    <a:pt x="355036" y="2002682"/>
                    <a:pt x="330506" y="1972019"/>
                  </a:cubicBezTo>
                  <a:cubicBezTo>
                    <a:pt x="322235" y="1961680"/>
                    <a:pt x="307627" y="1958462"/>
                    <a:pt x="297455" y="1949986"/>
                  </a:cubicBezTo>
                  <a:cubicBezTo>
                    <a:pt x="189162" y="1859744"/>
                    <a:pt x="329032" y="1970545"/>
                    <a:pt x="242371" y="1883884"/>
                  </a:cubicBezTo>
                  <a:cubicBezTo>
                    <a:pt x="233008" y="1874521"/>
                    <a:pt x="220337" y="1869195"/>
                    <a:pt x="209320" y="1861851"/>
                  </a:cubicBezTo>
                  <a:cubicBezTo>
                    <a:pt x="194631" y="1832473"/>
                    <a:pt x="175640" y="1804876"/>
                    <a:pt x="165253" y="1773716"/>
                  </a:cubicBezTo>
                  <a:cubicBezTo>
                    <a:pt x="150049" y="1728104"/>
                    <a:pt x="160678" y="1750328"/>
                    <a:pt x="132202" y="1707614"/>
                  </a:cubicBezTo>
                  <a:cubicBezTo>
                    <a:pt x="128530" y="1692925"/>
                    <a:pt x="125345" y="1678106"/>
                    <a:pt x="121185" y="1663547"/>
                  </a:cubicBezTo>
                  <a:cubicBezTo>
                    <a:pt x="100080" y="1589679"/>
                    <a:pt x="114320" y="1673285"/>
                    <a:pt x="88135" y="1542361"/>
                  </a:cubicBezTo>
                  <a:cubicBezTo>
                    <a:pt x="73996" y="1471668"/>
                    <a:pt x="77033" y="1492149"/>
                    <a:pt x="66101" y="1410159"/>
                  </a:cubicBezTo>
                  <a:cubicBezTo>
                    <a:pt x="62188" y="1380812"/>
                    <a:pt x="59586" y="1351287"/>
                    <a:pt x="55084" y="1322024"/>
                  </a:cubicBezTo>
                  <a:cubicBezTo>
                    <a:pt x="52237" y="1303517"/>
                    <a:pt x="46914" y="1285447"/>
                    <a:pt x="44067" y="1266940"/>
                  </a:cubicBezTo>
                  <a:cubicBezTo>
                    <a:pt x="39565" y="1237677"/>
                    <a:pt x="36963" y="1208152"/>
                    <a:pt x="33050" y="1178805"/>
                  </a:cubicBezTo>
                  <a:cubicBezTo>
                    <a:pt x="29618" y="1153066"/>
                    <a:pt x="24617" y="1127525"/>
                    <a:pt x="22033" y="1101687"/>
                  </a:cubicBezTo>
                  <a:cubicBezTo>
                    <a:pt x="13597" y="1017326"/>
                    <a:pt x="0" y="848299"/>
                    <a:pt x="0" y="848299"/>
                  </a:cubicBezTo>
                  <a:cubicBezTo>
                    <a:pt x="3672" y="818921"/>
                    <a:pt x="7748" y="789590"/>
                    <a:pt x="11017" y="760164"/>
                  </a:cubicBezTo>
                  <a:cubicBezTo>
                    <a:pt x="15092" y="723484"/>
                    <a:pt x="17156" y="686577"/>
                    <a:pt x="22033" y="649995"/>
                  </a:cubicBezTo>
                  <a:cubicBezTo>
                    <a:pt x="29728" y="592282"/>
                    <a:pt x="33596" y="603197"/>
                    <a:pt x="44067" y="550843"/>
                  </a:cubicBezTo>
                  <a:cubicBezTo>
                    <a:pt x="71078" y="415788"/>
                    <a:pt x="40512" y="543028"/>
                    <a:pt x="66101" y="440675"/>
                  </a:cubicBezTo>
                  <a:cubicBezTo>
                    <a:pt x="69773" y="319489"/>
                    <a:pt x="67819" y="198002"/>
                    <a:pt x="77118" y="77118"/>
                  </a:cubicBezTo>
                  <a:cubicBezTo>
                    <a:pt x="82530" y="6764"/>
                    <a:pt x="87264" y="14979"/>
                    <a:pt x="132202" y="0"/>
                  </a:cubicBezTo>
                  <a:lnTo>
                    <a:pt x="176270" y="11017"/>
                  </a:lnTo>
                  <a:lnTo>
                    <a:pt x="132202" y="11017"/>
                  </a:lnTo>
                </a:path>
              </a:pathLst>
            </a:custGeom>
            <a:solidFill>
              <a:schemeClr val="accent6">
                <a:lumMod val="60000"/>
                <a:lumOff val="4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79712" y="3861048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Calibration </a:t>
              </a:r>
            </a:p>
            <a:p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Unit</a:t>
              </a:r>
              <a:endPara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2677099" y="1883887"/>
            <a:ext cx="6322885" cy="4076241"/>
            <a:chOff x="2677099" y="1883884"/>
            <a:chExt cx="6322885" cy="4076241"/>
          </a:xfrm>
        </p:grpSpPr>
        <p:sp>
          <p:nvSpPr>
            <p:cNvPr id="32" name="Freeform 31"/>
            <p:cNvSpPr/>
            <p:nvPr/>
          </p:nvSpPr>
          <p:spPr bwMode="auto">
            <a:xfrm>
              <a:off x="2677099" y="1883884"/>
              <a:ext cx="4173483" cy="4076241"/>
            </a:xfrm>
            <a:custGeom>
              <a:avLst/>
              <a:gdLst>
                <a:gd name="connsiteX0" fmla="*/ 605928 w 4173483"/>
                <a:gd name="connsiteY0" fmla="*/ 0 h 4076241"/>
                <a:gd name="connsiteX1" fmla="*/ 605928 w 4173483"/>
                <a:gd name="connsiteY1" fmla="*/ 0 h 4076241"/>
                <a:gd name="connsiteX2" fmla="*/ 672029 w 4173483"/>
                <a:gd name="connsiteY2" fmla="*/ 77118 h 4076241"/>
                <a:gd name="connsiteX3" fmla="*/ 705079 w 4173483"/>
                <a:gd name="connsiteY3" fmla="*/ 99152 h 4076241"/>
                <a:gd name="connsiteX4" fmla="*/ 716096 w 4173483"/>
                <a:gd name="connsiteY4" fmla="*/ 132203 h 4076241"/>
                <a:gd name="connsiteX5" fmla="*/ 760164 w 4173483"/>
                <a:gd name="connsiteY5" fmla="*/ 198304 h 4076241"/>
                <a:gd name="connsiteX6" fmla="*/ 782197 w 4173483"/>
                <a:gd name="connsiteY6" fmla="*/ 242371 h 4076241"/>
                <a:gd name="connsiteX7" fmla="*/ 826265 w 4173483"/>
                <a:gd name="connsiteY7" fmla="*/ 308473 h 4076241"/>
                <a:gd name="connsiteX8" fmla="*/ 859315 w 4173483"/>
                <a:gd name="connsiteY8" fmla="*/ 374574 h 4076241"/>
                <a:gd name="connsiteX9" fmla="*/ 881349 w 4173483"/>
                <a:gd name="connsiteY9" fmla="*/ 440675 h 4076241"/>
                <a:gd name="connsiteX10" fmla="*/ 892366 w 4173483"/>
                <a:gd name="connsiteY10" fmla="*/ 473726 h 4076241"/>
                <a:gd name="connsiteX11" fmla="*/ 859315 w 4173483"/>
                <a:gd name="connsiteY11" fmla="*/ 782198 h 4076241"/>
                <a:gd name="connsiteX12" fmla="*/ 826265 w 4173483"/>
                <a:gd name="connsiteY12" fmla="*/ 804232 h 4076241"/>
                <a:gd name="connsiteX13" fmla="*/ 804231 w 4173483"/>
                <a:gd name="connsiteY13" fmla="*/ 837282 h 4076241"/>
                <a:gd name="connsiteX14" fmla="*/ 738130 w 4173483"/>
                <a:gd name="connsiteY14" fmla="*/ 870333 h 4076241"/>
                <a:gd name="connsiteX15" fmla="*/ 661012 w 4173483"/>
                <a:gd name="connsiteY15" fmla="*/ 903383 h 4076241"/>
                <a:gd name="connsiteX16" fmla="*/ 594911 w 4173483"/>
                <a:gd name="connsiteY16" fmla="*/ 925417 h 4076241"/>
                <a:gd name="connsiteX17" fmla="*/ 462708 w 4173483"/>
                <a:gd name="connsiteY17" fmla="*/ 969485 h 4076241"/>
                <a:gd name="connsiteX18" fmla="*/ 429658 w 4173483"/>
                <a:gd name="connsiteY18" fmla="*/ 980502 h 4076241"/>
                <a:gd name="connsiteX19" fmla="*/ 352540 w 4173483"/>
                <a:gd name="connsiteY19" fmla="*/ 1002535 h 4076241"/>
                <a:gd name="connsiteX20" fmla="*/ 198303 w 4173483"/>
                <a:gd name="connsiteY20" fmla="*/ 1068636 h 4076241"/>
                <a:gd name="connsiteX21" fmla="*/ 165253 w 4173483"/>
                <a:gd name="connsiteY21" fmla="*/ 1079653 h 4076241"/>
                <a:gd name="connsiteX22" fmla="*/ 132202 w 4173483"/>
                <a:gd name="connsiteY22" fmla="*/ 1090670 h 4076241"/>
                <a:gd name="connsiteX23" fmla="*/ 110168 w 4173483"/>
                <a:gd name="connsiteY23" fmla="*/ 1123721 h 4076241"/>
                <a:gd name="connsiteX24" fmla="*/ 88135 w 4173483"/>
                <a:gd name="connsiteY24" fmla="*/ 1189822 h 4076241"/>
                <a:gd name="connsiteX25" fmla="*/ 77118 w 4173483"/>
                <a:gd name="connsiteY25" fmla="*/ 1498294 h 4076241"/>
                <a:gd name="connsiteX26" fmla="*/ 66101 w 4173483"/>
                <a:gd name="connsiteY26" fmla="*/ 1531345 h 4076241"/>
                <a:gd name="connsiteX27" fmla="*/ 55084 w 4173483"/>
                <a:gd name="connsiteY27" fmla="*/ 1586429 h 4076241"/>
                <a:gd name="connsiteX28" fmla="*/ 33050 w 4173483"/>
                <a:gd name="connsiteY28" fmla="*/ 1652530 h 4076241"/>
                <a:gd name="connsiteX29" fmla="*/ 22034 w 4173483"/>
                <a:gd name="connsiteY29" fmla="*/ 1729649 h 4076241"/>
                <a:gd name="connsiteX30" fmla="*/ 0 w 4173483"/>
                <a:gd name="connsiteY30" fmla="*/ 2093205 h 4076241"/>
                <a:gd name="connsiteX31" fmla="*/ 11017 w 4173483"/>
                <a:gd name="connsiteY31" fmla="*/ 2434728 h 4076241"/>
                <a:gd name="connsiteX32" fmla="*/ 33050 w 4173483"/>
                <a:gd name="connsiteY32" fmla="*/ 2467779 h 4076241"/>
                <a:gd name="connsiteX33" fmla="*/ 66101 w 4173483"/>
                <a:gd name="connsiteY33" fmla="*/ 2533880 h 4076241"/>
                <a:gd name="connsiteX34" fmla="*/ 132202 w 4173483"/>
                <a:gd name="connsiteY34" fmla="*/ 2588964 h 4076241"/>
                <a:gd name="connsiteX35" fmla="*/ 473725 w 4173483"/>
                <a:gd name="connsiteY35" fmla="*/ 2622015 h 4076241"/>
                <a:gd name="connsiteX36" fmla="*/ 550843 w 4173483"/>
                <a:gd name="connsiteY36" fmla="*/ 2633032 h 4076241"/>
                <a:gd name="connsiteX37" fmla="*/ 638978 w 4173483"/>
                <a:gd name="connsiteY37" fmla="*/ 2644049 h 4076241"/>
                <a:gd name="connsiteX38" fmla="*/ 649995 w 4173483"/>
                <a:gd name="connsiteY38" fmla="*/ 2677099 h 4076241"/>
                <a:gd name="connsiteX39" fmla="*/ 661012 w 4173483"/>
                <a:gd name="connsiteY39" fmla="*/ 2919470 h 4076241"/>
                <a:gd name="connsiteX40" fmla="*/ 638978 w 4173483"/>
                <a:gd name="connsiteY40" fmla="*/ 3294044 h 4076241"/>
                <a:gd name="connsiteX41" fmla="*/ 649995 w 4173483"/>
                <a:gd name="connsiteY41" fmla="*/ 3723702 h 4076241"/>
                <a:gd name="connsiteX42" fmla="*/ 683046 w 4173483"/>
                <a:gd name="connsiteY42" fmla="*/ 3844887 h 4076241"/>
                <a:gd name="connsiteX43" fmla="*/ 716096 w 4173483"/>
                <a:gd name="connsiteY43" fmla="*/ 3877938 h 4076241"/>
                <a:gd name="connsiteX44" fmla="*/ 804231 w 4173483"/>
                <a:gd name="connsiteY44" fmla="*/ 3955056 h 4076241"/>
                <a:gd name="connsiteX45" fmla="*/ 848299 w 4173483"/>
                <a:gd name="connsiteY45" fmla="*/ 3966073 h 4076241"/>
                <a:gd name="connsiteX46" fmla="*/ 892366 w 4173483"/>
                <a:gd name="connsiteY46" fmla="*/ 3988106 h 4076241"/>
                <a:gd name="connsiteX47" fmla="*/ 1013552 w 4173483"/>
                <a:gd name="connsiteY47" fmla="*/ 4021157 h 4076241"/>
                <a:gd name="connsiteX48" fmla="*/ 1167788 w 4173483"/>
                <a:gd name="connsiteY48" fmla="*/ 4032174 h 4076241"/>
                <a:gd name="connsiteX49" fmla="*/ 1322024 w 4173483"/>
                <a:gd name="connsiteY49" fmla="*/ 4054208 h 4076241"/>
                <a:gd name="connsiteX50" fmla="*/ 1377108 w 4173483"/>
                <a:gd name="connsiteY50" fmla="*/ 4065224 h 4076241"/>
                <a:gd name="connsiteX51" fmla="*/ 2412694 w 4173483"/>
                <a:gd name="connsiteY51" fmla="*/ 4076241 h 4076241"/>
                <a:gd name="connsiteX52" fmla="*/ 2963537 w 4173483"/>
                <a:gd name="connsiteY52" fmla="*/ 4065224 h 4076241"/>
                <a:gd name="connsiteX53" fmla="*/ 3161841 w 4173483"/>
                <a:gd name="connsiteY53" fmla="*/ 4054208 h 4076241"/>
                <a:gd name="connsiteX54" fmla="*/ 3800819 w 4173483"/>
                <a:gd name="connsiteY54" fmla="*/ 4043191 h 4076241"/>
                <a:gd name="connsiteX55" fmla="*/ 3988106 w 4173483"/>
                <a:gd name="connsiteY55" fmla="*/ 4010140 h 4076241"/>
                <a:gd name="connsiteX56" fmla="*/ 4131325 w 4173483"/>
                <a:gd name="connsiteY56" fmla="*/ 3955056 h 4076241"/>
                <a:gd name="connsiteX57" fmla="*/ 4142342 w 4173483"/>
                <a:gd name="connsiteY57" fmla="*/ 3800820 h 4076241"/>
                <a:gd name="connsiteX58" fmla="*/ 4120308 w 4173483"/>
                <a:gd name="connsiteY58" fmla="*/ 3712685 h 4076241"/>
                <a:gd name="connsiteX59" fmla="*/ 4098274 w 4173483"/>
                <a:gd name="connsiteY59" fmla="*/ 3624550 h 4076241"/>
                <a:gd name="connsiteX60" fmla="*/ 4087258 w 4173483"/>
                <a:gd name="connsiteY60" fmla="*/ 3580482 h 4076241"/>
                <a:gd name="connsiteX61" fmla="*/ 4076241 w 4173483"/>
                <a:gd name="connsiteY61" fmla="*/ 3492347 h 4076241"/>
                <a:gd name="connsiteX62" fmla="*/ 4087258 w 4173483"/>
                <a:gd name="connsiteY62" fmla="*/ 3272010 h 4076241"/>
                <a:gd name="connsiteX63" fmla="*/ 4098274 w 4173483"/>
                <a:gd name="connsiteY63" fmla="*/ 2930487 h 4076241"/>
                <a:gd name="connsiteX64" fmla="*/ 4109291 w 4173483"/>
                <a:gd name="connsiteY64" fmla="*/ 2776251 h 4076241"/>
                <a:gd name="connsiteX65" fmla="*/ 4120308 w 4173483"/>
                <a:gd name="connsiteY65" fmla="*/ 2577947 h 4076241"/>
                <a:gd name="connsiteX66" fmla="*/ 4098274 w 4173483"/>
                <a:gd name="connsiteY66" fmla="*/ 1079653 h 4076241"/>
                <a:gd name="connsiteX67" fmla="*/ 4043190 w 4173483"/>
                <a:gd name="connsiteY67" fmla="*/ 936434 h 4076241"/>
                <a:gd name="connsiteX68" fmla="*/ 4010140 w 4173483"/>
                <a:gd name="connsiteY68" fmla="*/ 925417 h 4076241"/>
                <a:gd name="connsiteX69" fmla="*/ 3977089 w 4173483"/>
                <a:gd name="connsiteY69" fmla="*/ 892367 h 4076241"/>
                <a:gd name="connsiteX70" fmla="*/ 3955055 w 4173483"/>
                <a:gd name="connsiteY70" fmla="*/ 859316 h 4076241"/>
                <a:gd name="connsiteX71" fmla="*/ 3922005 w 4173483"/>
                <a:gd name="connsiteY71" fmla="*/ 848299 h 4076241"/>
                <a:gd name="connsiteX72" fmla="*/ 3888954 w 4173483"/>
                <a:gd name="connsiteY72" fmla="*/ 815249 h 4076241"/>
                <a:gd name="connsiteX73" fmla="*/ 3844887 w 4173483"/>
                <a:gd name="connsiteY73" fmla="*/ 793215 h 4076241"/>
                <a:gd name="connsiteX74" fmla="*/ 3811836 w 4173483"/>
                <a:gd name="connsiteY74" fmla="*/ 771181 h 4076241"/>
                <a:gd name="connsiteX75" fmla="*/ 3712684 w 4173483"/>
                <a:gd name="connsiteY75" fmla="*/ 716097 h 4076241"/>
                <a:gd name="connsiteX76" fmla="*/ 3657600 w 4173483"/>
                <a:gd name="connsiteY76" fmla="*/ 672029 h 4076241"/>
                <a:gd name="connsiteX77" fmla="*/ 3558448 w 4173483"/>
                <a:gd name="connsiteY77" fmla="*/ 627962 h 4076241"/>
                <a:gd name="connsiteX78" fmla="*/ 3525397 w 4173483"/>
                <a:gd name="connsiteY78" fmla="*/ 616945 h 4076241"/>
                <a:gd name="connsiteX79" fmla="*/ 3437262 w 4173483"/>
                <a:gd name="connsiteY79" fmla="*/ 594911 h 4076241"/>
                <a:gd name="connsiteX80" fmla="*/ 3316077 w 4173483"/>
                <a:gd name="connsiteY80" fmla="*/ 550844 h 4076241"/>
                <a:gd name="connsiteX81" fmla="*/ 3260993 w 4173483"/>
                <a:gd name="connsiteY81" fmla="*/ 528810 h 4076241"/>
                <a:gd name="connsiteX82" fmla="*/ 3183874 w 4173483"/>
                <a:gd name="connsiteY82" fmla="*/ 517793 h 4076241"/>
                <a:gd name="connsiteX83" fmla="*/ 3040655 w 4173483"/>
                <a:gd name="connsiteY83" fmla="*/ 484743 h 4076241"/>
                <a:gd name="connsiteX84" fmla="*/ 2996588 w 4173483"/>
                <a:gd name="connsiteY84" fmla="*/ 473726 h 4076241"/>
                <a:gd name="connsiteX85" fmla="*/ 2831335 w 4173483"/>
                <a:gd name="connsiteY85" fmla="*/ 462709 h 4076241"/>
                <a:gd name="connsiteX86" fmla="*/ 2743200 w 4173483"/>
                <a:gd name="connsiteY86" fmla="*/ 451692 h 4076241"/>
                <a:gd name="connsiteX87" fmla="*/ 2710149 w 4173483"/>
                <a:gd name="connsiteY87" fmla="*/ 440675 h 4076241"/>
                <a:gd name="connsiteX88" fmla="*/ 2533879 w 4173483"/>
                <a:gd name="connsiteY88" fmla="*/ 418641 h 4076241"/>
                <a:gd name="connsiteX89" fmla="*/ 2456761 w 4173483"/>
                <a:gd name="connsiteY89" fmla="*/ 407624 h 4076241"/>
                <a:gd name="connsiteX90" fmla="*/ 2412694 w 4173483"/>
                <a:gd name="connsiteY90" fmla="*/ 396608 h 4076241"/>
                <a:gd name="connsiteX91" fmla="*/ 2324559 w 4173483"/>
                <a:gd name="connsiteY91" fmla="*/ 385591 h 4076241"/>
                <a:gd name="connsiteX92" fmla="*/ 2247441 w 4173483"/>
                <a:gd name="connsiteY92" fmla="*/ 363557 h 4076241"/>
                <a:gd name="connsiteX93" fmla="*/ 2214390 w 4173483"/>
                <a:gd name="connsiteY93" fmla="*/ 330506 h 4076241"/>
                <a:gd name="connsiteX94" fmla="*/ 2203373 w 4173483"/>
                <a:gd name="connsiteY94" fmla="*/ 297456 h 4076241"/>
                <a:gd name="connsiteX95" fmla="*/ 2148289 w 4173483"/>
                <a:gd name="connsiteY95" fmla="*/ 242371 h 4076241"/>
                <a:gd name="connsiteX96" fmla="*/ 2093205 w 4173483"/>
                <a:gd name="connsiteY96" fmla="*/ 231355 h 4076241"/>
                <a:gd name="connsiteX97" fmla="*/ 2027103 w 4173483"/>
                <a:gd name="connsiteY97" fmla="*/ 209321 h 4076241"/>
                <a:gd name="connsiteX98" fmla="*/ 1916935 w 4173483"/>
                <a:gd name="connsiteY98" fmla="*/ 187287 h 4076241"/>
                <a:gd name="connsiteX99" fmla="*/ 1817783 w 4173483"/>
                <a:gd name="connsiteY99" fmla="*/ 165253 h 4076241"/>
                <a:gd name="connsiteX100" fmla="*/ 1630496 w 4173483"/>
                <a:gd name="connsiteY100" fmla="*/ 143220 h 4076241"/>
                <a:gd name="connsiteX101" fmla="*/ 1586429 w 4173483"/>
                <a:gd name="connsiteY101" fmla="*/ 132203 h 4076241"/>
                <a:gd name="connsiteX102" fmla="*/ 1520328 w 4173483"/>
                <a:gd name="connsiteY102" fmla="*/ 110169 h 4076241"/>
                <a:gd name="connsiteX103" fmla="*/ 1344058 w 4173483"/>
                <a:gd name="connsiteY103" fmla="*/ 77118 h 4076241"/>
                <a:gd name="connsiteX104" fmla="*/ 1299990 w 4173483"/>
                <a:gd name="connsiteY104" fmla="*/ 66102 h 4076241"/>
                <a:gd name="connsiteX105" fmla="*/ 1244906 w 4173483"/>
                <a:gd name="connsiteY105" fmla="*/ 55085 h 4076241"/>
                <a:gd name="connsiteX106" fmla="*/ 1200838 w 4173483"/>
                <a:gd name="connsiteY106" fmla="*/ 44068 h 4076241"/>
                <a:gd name="connsiteX107" fmla="*/ 1134737 w 4173483"/>
                <a:gd name="connsiteY107" fmla="*/ 22034 h 4076241"/>
                <a:gd name="connsiteX108" fmla="*/ 1013552 w 4173483"/>
                <a:gd name="connsiteY108" fmla="*/ 0 h 4076241"/>
                <a:gd name="connsiteX109" fmla="*/ 727113 w 4173483"/>
                <a:gd name="connsiteY109" fmla="*/ 11017 h 4076241"/>
                <a:gd name="connsiteX110" fmla="*/ 683046 w 4173483"/>
                <a:gd name="connsiteY110" fmla="*/ 22034 h 4076241"/>
                <a:gd name="connsiteX111" fmla="*/ 616944 w 4173483"/>
                <a:gd name="connsiteY111" fmla="*/ 44068 h 4076241"/>
                <a:gd name="connsiteX112" fmla="*/ 605928 w 4173483"/>
                <a:gd name="connsiteY112" fmla="*/ 0 h 407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173483" h="4076241">
                  <a:moveTo>
                    <a:pt x="605928" y="0"/>
                  </a:moveTo>
                  <a:lnTo>
                    <a:pt x="605928" y="0"/>
                  </a:lnTo>
                  <a:cubicBezTo>
                    <a:pt x="627962" y="25706"/>
                    <a:pt x="648089" y="53178"/>
                    <a:pt x="672029" y="77118"/>
                  </a:cubicBezTo>
                  <a:cubicBezTo>
                    <a:pt x="681391" y="86481"/>
                    <a:pt x="696808" y="88813"/>
                    <a:pt x="705079" y="99152"/>
                  </a:cubicBezTo>
                  <a:cubicBezTo>
                    <a:pt x="712333" y="108220"/>
                    <a:pt x="710456" y="122051"/>
                    <a:pt x="716096" y="132203"/>
                  </a:cubicBezTo>
                  <a:cubicBezTo>
                    <a:pt x="728957" y="155352"/>
                    <a:pt x="748321" y="174618"/>
                    <a:pt x="760164" y="198304"/>
                  </a:cubicBezTo>
                  <a:cubicBezTo>
                    <a:pt x="767508" y="212993"/>
                    <a:pt x="773748" y="228289"/>
                    <a:pt x="782197" y="242371"/>
                  </a:cubicBezTo>
                  <a:cubicBezTo>
                    <a:pt x="795822" y="265079"/>
                    <a:pt x="817891" y="283350"/>
                    <a:pt x="826265" y="308473"/>
                  </a:cubicBezTo>
                  <a:cubicBezTo>
                    <a:pt x="866445" y="429010"/>
                    <a:pt x="802363" y="246431"/>
                    <a:pt x="859315" y="374574"/>
                  </a:cubicBezTo>
                  <a:cubicBezTo>
                    <a:pt x="868748" y="395798"/>
                    <a:pt x="874004" y="418641"/>
                    <a:pt x="881349" y="440675"/>
                  </a:cubicBezTo>
                  <a:lnTo>
                    <a:pt x="892366" y="473726"/>
                  </a:lnTo>
                  <a:cubicBezTo>
                    <a:pt x="891373" y="498552"/>
                    <a:pt x="930794" y="710717"/>
                    <a:pt x="859315" y="782198"/>
                  </a:cubicBezTo>
                  <a:cubicBezTo>
                    <a:pt x="849953" y="791561"/>
                    <a:pt x="837282" y="796887"/>
                    <a:pt x="826265" y="804232"/>
                  </a:cubicBezTo>
                  <a:cubicBezTo>
                    <a:pt x="818920" y="815249"/>
                    <a:pt x="813593" y="827920"/>
                    <a:pt x="804231" y="837282"/>
                  </a:cubicBezTo>
                  <a:cubicBezTo>
                    <a:pt x="772657" y="868856"/>
                    <a:pt x="773973" y="852412"/>
                    <a:pt x="738130" y="870333"/>
                  </a:cubicBezTo>
                  <a:cubicBezTo>
                    <a:pt x="641995" y="918400"/>
                    <a:pt x="775656" y="868990"/>
                    <a:pt x="661012" y="903383"/>
                  </a:cubicBezTo>
                  <a:cubicBezTo>
                    <a:pt x="638766" y="910057"/>
                    <a:pt x="616945" y="918072"/>
                    <a:pt x="594911" y="925417"/>
                  </a:cubicBezTo>
                  <a:lnTo>
                    <a:pt x="462708" y="969485"/>
                  </a:lnTo>
                  <a:cubicBezTo>
                    <a:pt x="451691" y="973157"/>
                    <a:pt x="440924" y="977686"/>
                    <a:pt x="429658" y="980502"/>
                  </a:cubicBezTo>
                  <a:cubicBezTo>
                    <a:pt x="410953" y="985178"/>
                    <a:pt x="371862" y="993752"/>
                    <a:pt x="352540" y="1002535"/>
                  </a:cubicBezTo>
                  <a:cubicBezTo>
                    <a:pt x="202787" y="1070605"/>
                    <a:pt x="324447" y="1026589"/>
                    <a:pt x="198303" y="1068636"/>
                  </a:cubicBezTo>
                  <a:lnTo>
                    <a:pt x="165253" y="1079653"/>
                  </a:lnTo>
                  <a:lnTo>
                    <a:pt x="132202" y="1090670"/>
                  </a:lnTo>
                  <a:cubicBezTo>
                    <a:pt x="124857" y="1101687"/>
                    <a:pt x="115546" y="1111621"/>
                    <a:pt x="110168" y="1123721"/>
                  </a:cubicBezTo>
                  <a:cubicBezTo>
                    <a:pt x="100735" y="1144945"/>
                    <a:pt x="88135" y="1189822"/>
                    <a:pt x="88135" y="1189822"/>
                  </a:cubicBezTo>
                  <a:cubicBezTo>
                    <a:pt x="84463" y="1292646"/>
                    <a:pt x="83742" y="1395618"/>
                    <a:pt x="77118" y="1498294"/>
                  </a:cubicBezTo>
                  <a:cubicBezTo>
                    <a:pt x="76370" y="1509883"/>
                    <a:pt x="68918" y="1520079"/>
                    <a:pt x="66101" y="1531345"/>
                  </a:cubicBezTo>
                  <a:cubicBezTo>
                    <a:pt x="61559" y="1549511"/>
                    <a:pt x="60011" y="1568364"/>
                    <a:pt x="55084" y="1586429"/>
                  </a:cubicBezTo>
                  <a:cubicBezTo>
                    <a:pt x="48973" y="1608836"/>
                    <a:pt x="33050" y="1652530"/>
                    <a:pt x="33050" y="1652530"/>
                  </a:cubicBezTo>
                  <a:cubicBezTo>
                    <a:pt x="29378" y="1678236"/>
                    <a:pt x="23436" y="1703720"/>
                    <a:pt x="22034" y="1729649"/>
                  </a:cubicBezTo>
                  <a:cubicBezTo>
                    <a:pt x="2170" y="2097140"/>
                    <a:pt x="46767" y="1952908"/>
                    <a:pt x="0" y="2093205"/>
                  </a:cubicBezTo>
                  <a:cubicBezTo>
                    <a:pt x="3672" y="2207046"/>
                    <a:pt x="1006" y="2321269"/>
                    <a:pt x="11017" y="2434728"/>
                  </a:cubicBezTo>
                  <a:cubicBezTo>
                    <a:pt x="12181" y="2447917"/>
                    <a:pt x="27129" y="2455936"/>
                    <a:pt x="33050" y="2467779"/>
                  </a:cubicBezTo>
                  <a:cubicBezTo>
                    <a:pt x="57891" y="2517461"/>
                    <a:pt x="26638" y="2486525"/>
                    <a:pt x="66101" y="2533880"/>
                  </a:cubicBezTo>
                  <a:cubicBezTo>
                    <a:pt x="81360" y="2552191"/>
                    <a:pt x="109265" y="2578770"/>
                    <a:pt x="132202" y="2588964"/>
                  </a:cubicBezTo>
                  <a:cubicBezTo>
                    <a:pt x="243362" y="2638369"/>
                    <a:pt x="341671" y="2616733"/>
                    <a:pt x="473725" y="2622015"/>
                  </a:cubicBezTo>
                  <a:lnTo>
                    <a:pt x="550843" y="2633032"/>
                  </a:lnTo>
                  <a:cubicBezTo>
                    <a:pt x="580190" y="2636945"/>
                    <a:pt x="611923" y="2632025"/>
                    <a:pt x="638978" y="2644049"/>
                  </a:cubicBezTo>
                  <a:cubicBezTo>
                    <a:pt x="649590" y="2648765"/>
                    <a:pt x="646323" y="2666082"/>
                    <a:pt x="649995" y="2677099"/>
                  </a:cubicBezTo>
                  <a:cubicBezTo>
                    <a:pt x="653667" y="2757889"/>
                    <a:pt x="661012" y="2838596"/>
                    <a:pt x="661012" y="2919470"/>
                  </a:cubicBezTo>
                  <a:cubicBezTo>
                    <a:pt x="661012" y="3238426"/>
                    <a:pt x="684852" y="3156422"/>
                    <a:pt x="638978" y="3294044"/>
                  </a:cubicBezTo>
                  <a:cubicBezTo>
                    <a:pt x="642650" y="3437263"/>
                    <a:pt x="643490" y="3580583"/>
                    <a:pt x="649995" y="3723702"/>
                  </a:cubicBezTo>
                  <a:cubicBezTo>
                    <a:pt x="650815" y="3741733"/>
                    <a:pt x="673389" y="3835229"/>
                    <a:pt x="683046" y="3844887"/>
                  </a:cubicBezTo>
                  <a:cubicBezTo>
                    <a:pt x="694063" y="3855904"/>
                    <a:pt x="706122" y="3865969"/>
                    <a:pt x="716096" y="3877938"/>
                  </a:cubicBezTo>
                  <a:cubicBezTo>
                    <a:pt x="747502" y="3915626"/>
                    <a:pt x="737747" y="3938435"/>
                    <a:pt x="804231" y="3955056"/>
                  </a:cubicBezTo>
                  <a:cubicBezTo>
                    <a:pt x="818920" y="3958728"/>
                    <a:pt x="834122" y="3960757"/>
                    <a:pt x="848299" y="3966073"/>
                  </a:cubicBezTo>
                  <a:cubicBezTo>
                    <a:pt x="863676" y="3971839"/>
                    <a:pt x="877118" y="3982007"/>
                    <a:pt x="892366" y="3988106"/>
                  </a:cubicBezTo>
                  <a:cubicBezTo>
                    <a:pt x="926223" y="4001649"/>
                    <a:pt x="976011" y="4017205"/>
                    <a:pt x="1013552" y="4021157"/>
                  </a:cubicBezTo>
                  <a:cubicBezTo>
                    <a:pt x="1064812" y="4026553"/>
                    <a:pt x="1116376" y="4028502"/>
                    <a:pt x="1167788" y="4032174"/>
                  </a:cubicBezTo>
                  <a:cubicBezTo>
                    <a:pt x="1292308" y="4057078"/>
                    <a:pt x="1138859" y="4028042"/>
                    <a:pt x="1322024" y="4054208"/>
                  </a:cubicBezTo>
                  <a:cubicBezTo>
                    <a:pt x="1340561" y="4056856"/>
                    <a:pt x="1358387" y="4064846"/>
                    <a:pt x="1377108" y="4065224"/>
                  </a:cubicBezTo>
                  <a:lnTo>
                    <a:pt x="2412694" y="4076241"/>
                  </a:lnTo>
                  <a:lnTo>
                    <a:pt x="2963537" y="4065224"/>
                  </a:lnTo>
                  <a:cubicBezTo>
                    <a:pt x="3029712" y="4063278"/>
                    <a:pt x="3095661" y="4055950"/>
                    <a:pt x="3161841" y="4054208"/>
                  </a:cubicBezTo>
                  <a:lnTo>
                    <a:pt x="3800819" y="4043191"/>
                  </a:lnTo>
                  <a:cubicBezTo>
                    <a:pt x="3936451" y="4016064"/>
                    <a:pt x="3873914" y="4026453"/>
                    <a:pt x="3988106" y="4010140"/>
                  </a:cubicBezTo>
                  <a:cubicBezTo>
                    <a:pt x="4109056" y="3961760"/>
                    <a:pt x="4060752" y="3978580"/>
                    <a:pt x="4131325" y="3955056"/>
                  </a:cubicBezTo>
                  <a:cubicBezTo>
                    <a:pt x="4173483" y="3891819"/>
                    <a:pt x="4161835" y="3924275"/>
                    <a:pt x="4142342" y="3800820"/>
                  </a:cubicBezTo>
                  <a:cubicBezTo>
                    <a:pt x="4137619" y="3770908"/>
                    <a:pt x="4127653" y="3742063"/>
                    <a:pt x="4120308" y="3712685"/>
                  </a:cubicBezTo>
                  <a:lnTo>
                    <a:pt x="4098274" y="3624550"/>
                  </a:lnTo>
                  <a:cubicBezTo>
                    <a:pt x="4094602" y="3609861"/>
                    <a:pt x="4089136" y="3595506"/>
                    <a:pt x="4087258" y="3580482"/>
                  </a:cubicBezTo>
                  <a:lnTo>
                    <a:pt x="4076241" y="3492347"/>
                  </a:lnTo>
                  <a:cubicBezTo>
                    <a:pt x="4079913" y="3418901"/>
                    <a:pt x="4084376" y="3345491"/>
                    <a:pt x="4087258" y="3272010"/>
                  </a:cubicBezTo>
                  <a:cubicBezTo>
                    <a:pt x="4091721" y="3158197"/>
                    <a:pt x="4093217" y="3044275"/>
                    <a:pt x="4098274" y="2930487"/>
                  </a:cubicBezTo>
                  <a:cubicBezTo>
                    <a:pt x="4100562" y="2878995"/>
                    <a:pt x="4106076" y="2827694"/>
                    <a:pt x="4109291" y="2776251"/>
                  </a:cubicBezTo>
                  <a:cubicBezTo>
                    <a:pt x="4113421" y="2710177"/>
                    <a:pt x="4116636" y="2644048"/>
                    <a:pt x="4120308" y="2577947"/>
                  </a:cubicBezTo>
                  <a:cubicBezTo>
                    <a:pt x="4118368" y="2418906"/>
                    <a:pt x="4107296" y="1354823"/>
                    <a:pt x="4098274" y="1079653"/>
                  </a:cubicBezTo>
                  <a:cubicBezTo>
                    <a:pt x="4097229" y="1047782"/>
                    <a:pt x="4087675" y="951263"/>
                    <a:pt x="4043190" y="936434"/>
                  </a:cubicBezTo>
                  <a:lnTo>
                    <a:pt x="4010140" y="925417"/>
                  </a:lnTo>
                  <a:cubicBezTo>
                    <a:pt x="3999123" y="914400"/>
                    <a:pt x="3987063" y="904336"/>
                    <a:pt x="3977089" y="892367"/>
                  </a:cubicBezTo>
                  <a:cubicBezTo>
                    <a:pt x="3968612" y="882195"/>
                    <a:pt x="3965394" y="867588"/>
                    <a:pt x="3955055" y="859316"/>
                  </a:cubicBezTo>
                  <a:cubicBezTo>
                    <a:pt x="3945987" y="852062"/>
                    <a:pt x="3933022" y="851971"/>
                    <a:pt x="3922005" y="848299"/>
                  </a:cubicBezTo>
                  <a:cubicBezTo>
                    <a:pt x="3910988" y="837282"/>
                    <a:pt x="3901632" y="824305"/>
                    <a:pt x="3888954" y="815249"/>
                  </a:cubicBezTo>
                  <a:cubicBezTo>
                    <a:pt x="3875590" y="805703"/>
                    <a:pt x="3859146" y="801363"/>
                    <a:pt x="3844887" y="793215"/>
                  </a:cubicBezTo>
                  <a:cubicBezTo>
                    <a:pt x="3833391" y="786646"/>
                    <a:pt x="3823332" y="777750"/>
                    <a:pt x="3811836" y="771181"/>
                  </a:cubicBezTo>
                  <a:cubicBezTo>
                    <a:pt x="3754759" y="738565"/>
                    <a:pt x="3773842" y="758908"/>
                    <a:pt x="3712684" y="716097"/>
                  </a:cubicBezTo>
                  <a:cubicBezTo>
                    <a:pt x="3693420" y="702612"/>
                    <a:pt x="3677165" y="685072"/>
                    <a:pt x="3657600" y="672029"/>
                  </a:cubicBezTo>
                  <a:cubicBezTo>
                    <a:pt x="3636145" y="657726"/>
                    <a:pt x="3580251" y="636138"/>
                    <a:pt x="3558448" y="627962"/>
                  </a:cubicBezTo>
                  <a:cubicBezTo>
                    <a:pt x="3547574" y="623884"/>
                    <a:pt x="3536601" y="620001"/>
                    <a:pt x="3525397" y="616945"/>
                  </a:cubicBezTo>
                  <a:cubicBezTo>
                    <a:pt x="3496182" y="608977"/>
                    <a:pt x="3465096" y="606840"/>
                    <a:pt x="3437262" y="594911"/>
                  </a:cubicBezTo>
                  <a:cubicBezTo>
                    <a:pt x="3231135" y="506572"/>
                    <a:pt x="3449585" y="595348"/>
                    <a:pt x="3316077" y="550844"/>
                  </a:cubicBezTo>
                  <a:cubicBezTo>
                    <a:pt x="3297316" y="544590"/>
                    <a:pt x="3280178" y="533606"/>
                    <a:pt x="3260993" y="528810"/>
                  </a:cubicBezTo>
                  <a:cubicBezTo>
                    <a:pt x="3235801" y="522512"/>
                    <a:pt x="3209580" y="521465"/>
                    <a:pt x="3183874" y="517793"/>
                  </a:cubicBezTo>
                  <a:cubicBezTo>
                    <a:pt x="3042233" y="477324"/>
                    <a:pt x="3169092" y="510430"/>
                    <a:pt x="3040655" y="484743"/>
                  </a:cubicBezTo>
                  <a:cubicBezTo>
                    <a:pt x="3025808" y="481774"/>
                    <a:pt x="3011646" y="475311"/>
                    <a:pt x="2996588" y="473726"/>
                  </a:cubicBezTo>
                  <a:cubicBezTo>
                    <a:pt x="2941685" y="467947"/>
                    <a:pt x="2886334" y="467492"/>
                    <a:pt x="2831335" y="462709"/>
                  </a:cubicBezTo>
                  <a:cubicBezTo>
                    <a:pt x="2801839" y="460144"/>
                    <a:pt x="2772578" y="455364"/>
                    <a:pt x="2743200" y="451692"/>
                  </a:cubicBezTo>
                  <a:cubicBezTo>
                    <a:pt x="2732183" y="448020"/>
                    <a:pt x="2721536" y="442953"/>
                    <a:pt x="2710149" y="440675"/>
                  </a:cubicBezTo>
                  <a:cubicBezTo>
                    <a:pt x="2665879" y="431821"/>
                    <a:pt x="2574615" y="423733"/>
                    <a:pt x="2533879" y="418641"/>
                  </a:cubicBezTo>
                  <a:cubicBezTo>
                    <a:pt x="2508113" y="415420"/>
                    <a:pt x="2482309" y="412269"/>
                    <a:pt x="2456761" y="407624"/>
                  </a:cubicBezTo>
                  <a:cubicBezTo>
                    <a:pt x="2441864" y="404916"/>
                    <a:pt x="2427629" y="399097"/>
                    <a:pt x="2412694" y="396608"/>
                  </a:cubicBezTo>
                  <a:cubicBezTo>
                    <a:pt x="2383490" y="391741"/>
                    <a:pt x="2353763" y="390458"/>
                    <a:pt x="2324559" y="385591"/>
                  </a:cubicBezTo>
                  <a:cubicBezTo>
                    <a:pt x="2296890" y="380979"/>
                    <a:pt x="2273638" y="372290"/>
                    <a:pt x="2247441" y="363557"/>
                  </a:cubicBezTo>
                  <a:cubicBezTo>
                    <a:pt x="2236424" y="352540"/>
                    <a:pt x="2223033" y="343470"/>
                    <a:pt x="2214390" y="330506"/>
                  </a:cubicBezTo>
                  <a:cubicBezTo>
                    <a:pt x="2207948" y="320844"/>
                    <a:pt x="2208566" y="307843"/>
                    <a:pt x="2203373" y="297456"/>
                  </a:cubicBezTo>
                  <a:cubicBezTo>
                    <a:pt x="2190943" y="272596"/>
                    <a:pt x="2175409" y="252541"/>
                    <a:pt x="2148289" y="242371"/>
                  </a:cubicBezTo>
                  <a:cubicBezTo>
                    <a:pt x="2130756" y="235796"/>
                    <a:pt x="2111270" y="236282"/>
                    <a:pt x="2093205" y="231355"/>
                  </a:cubicBezTo>
                  <a:cubicBezTo>
                    <a:pt x="2070797" y="225244"/>
                    <a:pt x="2049635" y="214954"/>
                    <a:pt x="2027103" y="209321"/>
                  </a:cubicBezTo>
                  <a:cubicBezTo>
                    <a:pt x="1924750" y="183732"/>
                    <a:pt x="2051990" y="214298"/>
                    <a:pt x="1916935" y="187287"/>
                  </a:cubicBezTo>
                  <a:cubicBezTo>
                    <a:pt x="1864577" y="176815"/>
                    <a:pt x="1875501" y="172949"/>
                    <a:pt x="1817783" y="165253"/>
                  </a:cubicBezTo>
                  <a:cubicBezTo>
                    <a:pt x="1718097" y="151961"/>
                    <a:pt x="1718594" y="159237"/>
                    <a:pt x="1630496" y="143220"/>
                  </a:cubicBezTo>
                  <a:cubicBezTo>
                    <a:pt x="1615599" y="140512"/>
                    <a:pt x="1600932" y="136554"/>
                    <a:pt x="1586429" y="132203"/>
                  </a:cubicBezTo>
                  <a:cubicBezTo>
                    <a:pt x="1564183" y="125529"/>
                    <a:pt x="1543238" y="113987"/>
                    <a:pt x="1520328" y="110169"/>
                  </a:cubicBezTo>
                  <a:cubicBezTo>
                    <a:pt x="1464540" y="100871"/>
                    <a:pt x="1396907" y="90329"/>
                    <a:pt x="1344058" y="77118"/>
                  </a:cubicBezTo>
                  <a:cubicBezTo>
                    <a:pt x="1329369" y="73446"/>
                    <a:pt x="1314771" y="69387"/>
                    <a:pt x="1299990" y="66102"/>
                  </a:cubicBezTo>
                  <a:cubicBezTo>
                    <a:pt x="1281711" y="62040"/>
                    <a:pt x="1263185" y="59147"/>
                    <a:pt x="1244906" y="55085"/>
                  </a:cubicBezTo>
                  <a:cubicBezTo>
                    <a:pt x="1230125" y="51800"/>
                    <a:pt x="1215341" y="48419"/>
                    <a:pt x="1200838" y="44068"/>
                  </a:cubicBezTo>
                  <a:cubicBezTo>
                    <a:pt x="1178592" y="37394"/>
                    <a:pt x="1157269" y="27667"/>
                    <a:pt x="1134737" y="22034"/>
                  </a:cubicBezTo>
                  <a:cubicBezTo>
                    <a:pt x="1065478" y="4719"/>
                    <a:pt x="1105659" y="13158"/>
                    <a:pt x="1013552" y="0"/>
                  </a:cubicBezTo>
                  <a:cubicBezTo>
                    <a:pt x="918072" y="3672"/>
                    <a:pt x="822452" y="4661"/>
                    <a:pt x="727113" y="11017"/>
                  </a:cubicBezTo>
                  <a:cubicBezTo>
                    <a:pt x="712005" y="12024"/>
                    <a:pt x="697549" y="17683"/>
                    <a:pt x="683046" y="22034"/>
                  </a:cubicBezTo>
                  <a:cubicBezTo>
                    <a:pt x="660800" y="28708"/>
                    <a:pt x="640170" y="44068"/>
                    <a:pt x="616944" y="44068"/>
                  </a:cubicBezTo>
                  <a:lnTo>
                    <a:pt x="605928" y="0"/>
                  </a:lnTo>
                  <a:close/>
                </a:path>
              </a:pathLst>
            </a:custGeom>
            <a:solidFill>
              <a:srgbClr val="92D050">
                <a:alpha val="4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48264" y="4941168"/>
              <a:ext cx="2051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Common (Earth/Solar/Cal) path</a:t>
              </a:r>
              <a:endParaRPr lang="de-DE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6"/>
          <p:cNvGrpSpPr/>
          <p:nvPr/>
        </p:nvGrpSpPr>
        <p:grpSpPr>
          <a:xfrm>
            <a:off x="3175908" y="1628800"/>
            <a:ext cx="1765280" cy="504056"/>
            <a:chOff x="3175908" y="1628800"/>
            <a:chExt cx="1765280" cy="504056"/>
          </a:xfrm>
        </p:grpSpPr>
        <p:sp>
          <p:nvSpPr>
            <p:cNvPr id="27" name="Oval 26"/>
            <p:cNvSpPr/>
            <p:nvPr/>
          </p:nvSpPr>
          <p:spPr bwMode="auto">
            <a:xfrm>
              <a:off x="3175908" y="1844824"/>
              <a:ext cx="288032" cy="28803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de-DE" sz="900" b="1" smtClean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63888" y="16288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Scan Mirror</a:t>
              </a:r>
              <a:endParaRPr lang="de-DE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3347864" y="1988840"/>
            <a:ext cx="914400" cy="9144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62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jger\Desktop\Dropbox\Consultancy\P08_GOME_lunarA4\Meetings\20171025_FP\Images\image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43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variation</a:t>
            </a:r>
            <a:endParaRPr lang="en-US" dirty="0"/>
          </a:p>
        </p:txBody>
      </p:sp>
      <p:pic>
        <p:nvPicPr>
          <p:cNvPr id="10" name="Picture 4" descr="http://sci.esa.int/science-e-media/img/3e/MoonSpect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5651"/>
            <a:ext cx="8229600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1026"/>
              </p:ext>
            </p:extLst>
          </p:nvPr>
        </p:nvGraphicFramePr>
        <p:xfrm>
          <a:off x="5177392" y="4397702"/>
          <a:ext cx="3528392" cy="994410"/>
        </p:xfrm>
        <a:graphic>
          <a:graphicData uri="http://schemas.openxmlformats.org/drawingml/2006/table">
            <a:tbl>
              <a:tblPr/>
              <a:tblGrid>
                <a:gridCol w="678209"/>
                <a:gridCol w="285018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= Kepler crater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= Mare Humorum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Oceanus </a:t>
                      </a:r>
                      <a:r>
                        <a:rPr lang="en-US" dirty="0" err="1"/>
                        <a:t>Procellarum</a:t>
                      </a:r>
                      <a:endParaRPr lang="en-US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71600" y="4237322"/>
            <a:ext cx="36471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  <a:t>Date: 04 March 2005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  <a:t>Satellite: Rosetta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  <a:t>Depicts: Three lunar spectra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Verdana" pitchFamily="34" charset="0"/>
                <a:cs typeface="Arial" pitchFamily="34" charset="0"/>
              </a:rPr>
              <a:t>Copyright: ESA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31E31"/>
                </a:solidFill>
                <a:effectLst/>
                <a:latin typeface="Verdana" pitchFamily="34" charset="0"/>
                <a:cs typeface="Arial" pitchFamily="34" charset="0"/>
              </a:rPr>
              <a:t>Three spectra of three different regions on the Moon: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-1539552"/>
            <a:ext cx="4176464" cy="39684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925488" y="836712"/>
            <a:ext cx="1440160" cy="812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884368" y="1916835"/>
            <a:ext cx="1008112" cy="432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36296" y="1484784"/>
            <a:ext cx="1152128" cy="648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Simular</a:t>
            </a:r>
            <a:r>
              <a:rPr lang="en-US" dirty="0" smtClean="0"/>
              <a:t> results (not shown here)</a:t>
            </a:r>
          </a:p>
          <a:p>
            <a:r>
              <a:rPr lang="en-US" dirty="0" smtClean="0"/>
              <a:t>Additional uncertainty</a:t>
            </a:r>
          </a:p>
          <a:p>
            <a:pPr lvl="1"/>
            <a:r>
              <a:rPr lang="en-US" dirty="0" smtClean="0"/>
              <a:t>Step-function degradation (2</a:t>
            </a:r>
            <a:r>
              <a:rPr lang="en-US" baseline="30000" dirty="0" smtClean="0"/>
              <a:t>nd</a:t>
            </a:r>
            <a:r>
              <a:rPr lang="en-US" dirty="0" smtClean="0"/>
              <a:t> Throughput test)</a:t>
            </a:r>
          </a:p>
          <a:p>
            <a:pPr lvl="1"/>
            <a:r>
              <a:rPr lang="en-US" dirty="0" smtClean="0"/>
              <a:t>Calibration problem early mission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Degradation</a:t>
            </a:r>
          </a:p>
          <a:p>
            <a:pPr lvl="1"/>
            <a:r>
              <a:rPr lang="en-US" dirty="0" smtClean="0"/>
              <a:t>Fact of life</a:t>
            </a:r>
            <a:endParaRPr lang="en-US" dirty="0"/>
          </a:p>
          <a:p>
            <a:r>
              <a:rPr lang="en-US" dirty="0"/>
              <a:t>Missing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Check Lv0/1 for missing data</a:t>
            </a:r>
            <a:endParaRPr lang="en-US" dirty="0"/>
          </a:p>
          <a:p>
            <a:r>
              <a:rPr lang="en-US" dirty="0" smtClean="0"/>
              <a:t>Pointing</a:t>
            </a:r>
          </a:p>
          <a:p>
            <a:pPr lvl="1"/>
            <a:r>
              <a:rPr lang="en-US" dirty="0" smtClean="0"/>
              <a:t>Check Flight Dynamics</a:t>
            </a:r>
            <a:endParaRPr lang="en-US" dirty="0"/>
          </a:p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Extend lunar measurement by 30-60sec both direction</a:t>
            </a:r>
            <a:endParaRPr lang="en-US" dirty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smtClean="0"/>
              <a:t>Investigate </a:t>
            </a:r>
            <a:r>
              <a:rPr lang="en-US" dirty="0" smtClean="0"/>
              <a:t>background from Lv0 (not Lv1)</a:t>
            </a:r>
          </a:p>
          <a:p>
            <a:r>
              <a:rPr lang="en-US" dirty="0" err="1" smtClean="0"/>
              <a:t>Straylight</a:t>
            </a:r>
            <a:endParaRPr lang="en-US" dirty="0" smtClean="0"/>
          </a:p>
          <a:p>
            <a:pPr lvl="1"/>
            <a:r>
              <a:rPr lang="en-US" dirty="0" smtClean="0"/>
              <a:t>Investigate </a:t>
            </a:r>
            <a:r>
              <a:rPr lang="en-US" dirty="0" err="1" smtClean="0"/>
              <a:t>straylight</a:t>
            </a:r>
            <a:r>
              <a:rPr lang="en-US" dirty="0" smtClean="0"/>
              <a:t> at Lv0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GOME2</a:t>
            </a:r>
          </a:p>
          <a:p>
            <a:r>
              <a:rPr lang="en-US" dirty="0" smtClean="0"/>
              <a:t>GOME2 Lunar observations</a:t>
            </a:r>
          </a:p>
          <a:p>
            <a:r>
              <a:rPr lang="en-US" dirty="0" smtClean="0"/>
              <a:t>Lunar Irradiance derivation</a:t>
            </a:r>
          </a:p>
          <a:p>
            <a:r>
              <a:rPr lang="en-US" dirty="0" smtClean="0"/>
              <a:t>Lunar variation model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Comparison GIRO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</a:t>
            </a:r>
            <a:endParaRPr lang="en-US" dirty="0"/>
          </a:p>
        </p:txBody>
      </p:sp>
      <p:pic>
        <p:nvPicPr>
          <p:cNvPr id="5" name="Content Placeholder 5" descr="fig_2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24744"/>
            <a:ext cx="4683766" cy="30671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3088563"/>
            <a:ext cx="4464496" cy="35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stable lunar irradiance from GOME2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Activity 4</a:t>
            </a:r>
            <a:endParaRPr lang="en-US" dirty="0"/>
          </a:p>
        </p:txBody>
      </p:sp>
      <p:pic>
        <p:nvPicPr>
          <p:cNvPr id="5" name="Picture 2" descr="D:\Downloads\GOME-2_is_mounted_to_the_flight_direction_side_of_Me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0"/>
          <a:stretch/>
        </p:blipFill>
        <p:spPr bwMode="auto">
          <a:xfrm>
            <a:off x="1832603" y="2204864"/>
            <a:ext cx="5657453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10350</TotalTime>
  <Words>775</Words>
  <Application>Microsoft Office PowerPoint</Application>
  <PresentationFormat>On-screen Show (4:3)</PresentationFormat>
  <Paragraphs>240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Clip</vt:lpstr>
      <vt:lpstr>Study on validation of spectral band adjustment factors using lunar hyperspectral measurements </vt:lpstr>
      <vt:lpstr>PowerPoint Presentation</vt:lpstr>
      <vt:lpstr>Teaser</vt:lpstr>
      <vt:lpstr>PowerPoint Presentation</vt:lpstr>
      <vt:lpstr>Lunar Reflectance</vt:lpstr>
      <vt:lpstr>Content</vt:lpstr>
      <vt:lpstr>SCIAMACHY</vt:lpstr>
      <vt:lpstr>Objective Activity 4</vt:lpstr>
      <vt:lpstr>GOME2</vt:lpstr>
      <vt:lpstr>The GOME-2 UVN instrument on Metop Measuring atmospheric composition</vt:lpstr>
      <vt:lpstr>Sun Mode</vt:lpstr>
      <vt:lpstr>Earth Mode</vt:lpstr>
      <vt:lpstr>Lunar Mode</vt:lpstr>
      <vt:lpstr> Lunar Mode</vt:lpstr>
      <vt:lpstr>Nominal Lunar Measurement</vt:lpstr>
      <vt:lpstr>Measurements</vt:lpstr>
      <vt:lpstr>Irradiance Derivation</vt:lpstr>
      <vt:lpstr>Modelling Lunar Variation</vt:lpstr>
      <vt:lpstr>4 Models</vt:lpstr>
      <vt:lpstr>Model (for each wavelength)</vt:lpstr>
      <vt:lpstr>Fitting</vt:lpstr>
      <vt:lpstr>P[0]</vt:lpstr>
      <vt:lpstr>Issues</vt:lpstr>
      <vt:lpstr>Degradation</vt:lpstr>
      <vt:lpstr>Fitted Degradation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Model (for each wavelength)</vt:lpstr>
      <vt:lpstr>PowerPoint Presentation</vt:lpstr>
      <vt:lpstr>Compare to GIRO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SCIAMACHY vs GOME2</vt:lpstr>
      <vt:lpstr>PowerPoint Presentation</vt:lpstr>
      <vt:lpstr>Conclusions</vt:lpstr>
      <vt:lpstr>Thank you!</vt:lpstr>
      <vt:lpstr>Extra Slides</vt:lpstr>
      <vt:lpstr>Channel Edges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Spectral variation</vt:lpstr>
      <vt:lpstr>GOME2A</vt:lpstr>
      <vt:lpstr>Recommendations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validation of spectral band adjustment factors using lunar hyperspectral measurements</dc:title>
  <dc:creator>Krijger</dc:creator>
  <cp:lastModifiedBy>Krijger</cp:lastModifiedBy>
  <cp:revision>5</cp:revision>
  <dcterms:modified xsi:type="dcterms:W3CDTF">2017-11-13T05:46:24Z</dcterms:modified>
</cp:coreProperties>
</file>