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8" r:id="rId8"/>
    <p:sldId id="270" r:id="rId9"/>
    <p:sldId id="274" r:id="rId10"/>
    <p:sldId id="275" r:id="rId11"/>
    <p:sldId id="276" r:id="rId12"/>
    <p:sldId id="27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4699"/>
    <a:srgbClr val="31499F"/>
    <a:srgbClr val="2A3F8A"/>
    <a:srgbClr val="000099"/>
    <a:srgbClr val="F0F0F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9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0"/>
                    </a14:imgEffect>
                    <a14:imgEffect>
                      <a14:brightnessContrast bright="15000" contras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50000"/>
                </a:schemeClr>
              </a:gs>
              <a:gs pos="50000">
                <a:schemeClr val="bg1">
                  <a:lumMod val="100000"/>
                  <a:alpha val="75000"/>
                </a:schemeClr>
              </a:gs>
              <a:gs pos="100000">
                <a:schemeClr val="bg1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40480"/>
            <a:ext cx="6400800" cy="237744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94560"/>
            <a:ext cx="7772400" cy="1463040"/>
          </a:xfrm>
          <a:effectLst/>
        </p:spPr>
        <p:txBody>
          <a:bodyPr>
            <a:noAutofit/>
          </a:bodyPr>
          <a:lstStyle>
            <a:lvl1pPr marL="640080" indent="-457200" algn="ctr"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73152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1005840"/>
            <a:ext cx="8229600" cy="530352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6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144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7200" y="1143000"/>
            <a:ext cx="8229600" cy="0"/>
          </a:xfrm>
          <a:prstGeom prst="line">
            <a:avLst/>
          </a:prstGeom>
          <a:ln w="127000" cmpd="thickThin">
            <a:solidFill>
              <a:srgbClr val="608C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457200" y="365760"/>
            <a:ext cx="8229600" cy="594360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000"/>
              </a:lnSpc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1600"/>
              </a:lnSpc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67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A2F62-7C5F-4353-B35C-309C9FDB4034}" type="datetimeFigureOut">
              <a:rPr lang="en-US" smtClean="0"/>
              <a:t>11/8/2017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64EEF-0FCC-45D4-AE7F-5577863897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1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016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 Second level</a:t>
            </a:r>
          </a:p>
          <a:p>
            <a:pPr lvl="2"/>
            <a:r>
              <a:rPr lang="en-US" dirty="0" smtClean="0"/>
              <a:t> 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6400800"/>
            <a:ext cx="1145161" cy="2999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309360"/>
            <a:ext cx="591598" cy="4909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txStyles>
    <p:titleStyle>
      <a:lvl1pPr marL="0" indent="0" algn="ct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Tx/>
        <a:buNone/>
        <a:defRPr sz="2800" b="1" i="0" kern="1200">
          <a:solidFill>
            <a:schemeClr val="tx1"/>
          </a:solidFill>
          <a:effectLst/>
          <a:latin typeface="Times New Roman" pitchFamily="18" charset="0"/>
          <a:ea typeface="+mj-ea"/>
          <a:cs typeface="Times New Roman" pitchFamily="18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0"/>
        </a:spcAft>
        <a:buClrTx/>
        <a:buSzPct val="100000"/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300"/>
        </a:spcAft>
        <a:buClrTx/>
        <a:buSzPct val="100000"/>
        <a:buFont typeface="Trebuchet MS" pitchFamily="34" charset="0"/>
        <a:buChar char="―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182880" algn="l" defTabSz="914400" rtl="0" eaLnBrk="1" latinLnBrk="0" hangingPunct="1">
        <a:lnSpc>
          <a:spcPts val="2000"/>
        </a:lnSpc>
        <a:spcBef>
          <a:spcPct val="20000"/>
        </a:spcBef>
        <a:spcAft>
          <a:spcPts val="300"/>
        </a:spcAft>
        <a:buClrTx/>
        <a:buSzPct val="10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182880" algn="l" defTabSz="914400" rtl="0" eaLnBrk="1" latinLnBrk="0" hangingPunct="1">
        <a:lnSpc>
          <a:spcPts val="1800"/>
        </a:lnSpc>
        <a:spcBef>
          <a:spcPct val="20000"/>
        </a:spcBef>
        <a:spcAft>
          <a:spcPts val="0"/>
        </a:spcAft>
        <a:buClrTx/>
        <a:buSzPct val="100000"/>
        <a:buFont typeface="Helvetica" pitchFamily="34" charset="0"/>
        <a:buChar char="‒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888" indent="-182880" algn="l" defTabSz="914400" rtl="0" eaLnBrk="1" latinLnBrk="0" hangingPunct="1">
        <a:lnSpc>
          <a:spcPts val="16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saturation sat="0"/>
                    </a14:imgEffect>
                    <a14:imgEffect>
                      <a14:brightnessContrast bright="15000" contrast="20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720" y="4206240"/>
            <a:ext cx="7680960" cy="2194560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Thomas C. </a:t>
            </a:r>
            <a:r>
              <a:rPr lang="en-US" sz="1800" dirty="0">
                <a:solidFill>
                  <a:schemeClr val="tx1"/>
                </a:solidFill>
              </a:rPr>
              <a:t>Stone ‒ </a:t>
            </a:r>
            <a:r>
              <a:rPr lang="en-US" sz="1800" dirty="0" smtClean="0">
                <a:solidFill>
                  <a:schemeClr val="tx1"/>
                </a:solidFill>
              </a:rPr>
              <a:t>USGS, Flagstaff, AZ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Constantine </a:t>
            </a:r>
            <a:r>
              <a:rPr lang="en-US" sz="1800" dirty="0" err="1" smtClean="0">
                <a:solidFill>
                  <a:schemeClr val="tx1"/>
                </a:solidFill>
              </a:rPr>
              <a:t>Lukashin</a:t>
            </a:r>
            <a:r>
              <a:rPr lang="en-US" sz="1800" dirty="0">
                <a:solidFill>
                  <a:schemeClr val="tx1"/>
                </a:solidFill>
              </a:rPr>
              <a:t> ‒</a:t>
            </a:r>
            <a:r>
              <a:rPr lang="en-US" sz="1800" dirty="0" smtClean="0">
                <a:solidFill>
                  <a:schemeClr val="tx1"/>
                </a:solidFill>
              </a:rPr>
              <a:t> NASA Langley Research Center, Hampton, VA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ctr">
              <a:lnSpc>
                <a:spcPts val="1600"/>
              </a:lnSpc>
            </a:pP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pPr>
              <a:lnSpc>
                <a:spcPts val="1600"/>
              </a:lnSpc>
            </a:pPr>
            <a:r>
              <a:rPr lang="en-US" sz="1800" dirty="0">
                <a:solidFill>
                  <a:schemeClr val="tx1"/>
                </a:solidFill>
              </a:rPr>
              <a:t>GSICS/IVOS 2</a:t>
            </a:r>
            <a:r>
              <a:rPr lang="en-US" sz="1800" baseline="30000" dirty="0">
                <a:solidFill>
                  <a:schemeClr val="tx1"/>
                </a:solidFill>
              </a:rPr>
              <a:t>nd</a:t>
            </a:r>
            <a:r>
              <a:rPr lang="en-US" sz="1800" dirty="0">
                <a:solidFill>
                  <a:schemeClr val="tx1"/>
                </a:solidFill>
              </a:rPr>
              <a:t> Lunar Calibration Workshop</a:t>
            </a:r>
          </a:p>
          <a:p>
            <a:pPr>
              <a:lnSpc>
                <a:spcPts val="1600"/>
              </a:lnSpc>
            </a:pPr>
            <a:r>
              <a:rPr lang="en-US" sz="1800" dirty="0">
                <a:solidFill>
                  <a:schemeClr val="tx1"/>
                </a:solidFill>
              </a:rPr>
              <a:t>Xi’an, China</a:t>
            </a:r>
          </a:p>
          <a:p>
            <a:pPr>
              <a:lnSpc>
                <a:spcPts val="1600"/>
              </a:lnSpc>
            </a:pPr>
            <a:r>
              <a:rPr lang="en-US" sz="1800" dirty="0">
                <a:solidFill>
                  <a:schemeClr val="tx1"/>
                </a:solidFill>
              </a:rPr>
              <a:t>13-16 November </a:t>
            </a:r>
            <a:r>
              <a:rPr lang="en-US" sz="1800" dirty="0" smtClean="0">
                <a:solidFill>
                  <a:schemeClr val="tx1"/>
                </a:solidFill>
              </a:rPr>
              <a:t>2017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68880"/>
            <a:ext cx="8229600" cy="1645920"/>
          </a:xfrm>
        </p:spPr>
        <p:txBody>
          <a:bodyPr/>
          <a:lstStyle/>
          <a:p>
            <a:pPr algn="ctr"/>
            <a:r>
              <a:rPr lang="en-US" dirty="0" smtClean="0"/>
              <a:t>Measurements of</a:t>
            </a:r>
            <a:r>
              <a:rPr lang="en-US" dirty="0" smtClean="0"/>
              <a:t> </a:t>
            </a:r>
            <a:r>
              <a:rPr lang="en-US" dirty="0" smtClean="0"/>
              <a:t>the Moon by CLARREO </a:t>
            </a:r>
            <a:r>
              <a:rPr lang="en-US" dirty="0" smtClean="0"/>
              <a:t>Pathfinder and ARCSTONE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ARCSTONE Mission Concept of Operations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9466" y="1365307"/>
            <a:ext cx="7868561" cy="478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     Concept of Operations and Data Products:  </a:t>
            </a:r>
          </a:p>
          <a:p>
            <a:pPr algn="l"/>
            <a:endParaRPr lang="en-US" sz="800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Data to collect: Lunar spectral irradiance every 12 hours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Data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to collect: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Solar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spectral irradiance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for calibration (at least weekly)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Collection within 10 min every 12 hours to achieve combined accuracy &lt; 0.5% (k=1)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Spectrometer with single field-of-view about 0.52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</a:p>
          <a:p>
            <a:pPr marL="285750" indent="-285750" algn="l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Spectral range from 350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nm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to 2300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nm </a:t>
            </a:r>
          </a:p>
          <a:p>
            <a:pPr marL="285750" indent="-285750" algn="l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S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pectral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sampling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4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nm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or better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Sun synchronous orbit at 500 – 600 km altitude</a:t>
            </a:r>
          </a:p>
          <a:p>
            <a:pPr algn="l"/>
            <a:r>
              <a:rPr lang="en-US" sz="1400" dirty="0" smtClean="0">
                <a:solidFill>
                  <a:srgbClr val="008000"/>
                </a:solidFill>
                <a:latin typeface="Arial Rounded MT Bold"/>
                <a:ea typeface="ヒラギノ角ゴ Pro W3" charset="0"/>
                <a:cs typeface="Arial Rounded MT Bold"/>
              </a:rPr>
              <a:t>      </a:t>
            </a:r>
          </a:p>
          <a:p>
            <a:pPr algn="l"/>
            <a:endParaRPr lang="en-US" sz="1400" dirty="0">
              <a:solidFill>
                <a:srgbClr val="008000"/>
              </a:solidFill>
              <a:latin typeface="Arial Rounded MT Bold"/>
              <a:ea typeface="ヒラギノ角ゴ Pro W3" charset="0"/>
              <a:cs typeface="Arial Rounded MT Bold"/>
            </a:endParaRPr>
          </a:p>
          <a:p>
            <a:pPr algn="l"/>
            <a:endParaRPr lang="en-US" sz="1400" dirty="0" smtClean="0">
              <a:solidFill>
                <a:srgbClr val="008000"/>
              </a:solidFill>
              <a:latin typeface="Arial Rounded MT Bold"/>
              <a:ea typeface="ヒラギノ角ゴ Pro W3" charset="0"/>
              <a:cs typeface="Arial Rounded MT Bold"/>
            </a:endParaRPr>
          </a:p>
          <a:p>
            <a:pPr algn="l"/>
            <a:endParaRPr lang="en-US" sz="1400" dirty="0" smtClean="0">
              <a:solidFill>
                <a:srgbClr val="008000"/>
              </a:solidFill>
              <a:latin typeface="Arial Rounded MT Bold"/>
              <a:ea typeface="ヒラギノ角ゴ Pro W3" charset="0"/>
              <a:cs typeface="Arial Rounded MT Bold"/>
            </a:endParaRPr>
          </a:p>
          <a:p>
            <a:pPr algn="l"/>
            <a:endParaRPr lang="en-US" sz="1600" dirty="0" smtClean="0">
              <a:solidFill>
                <a:schemeClr val="tx1"/>
              </a:solidFill>
              <a:latin typeface="Arial Rounded MT Bold"/>
              <a:ea typeface="ヒラギノ角ゴ Pro W3" charset="0"/>
              <a:cs typeface="Arial Rounded MT Bold"/>
            </a:endParaRPr>
          </a:p>
          <a:p>
            <a:pPr algn="l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     Key Technologies </a:t>
            </a:r>
            <a:r>
              <a:rPr lang="en-US" sz="1600" dirty="0">
                <a:solidFill>
                  <a:srgbClr val="FF0000"/>
                </a:solidFill>
                <a:latin typeface="Arial Rounded MT Bold"/>
                <a:cs typeface="Arial Rounded MT Bold"/>
              </a:rPr>
              <a:t>to Enable the Concept: </a:t>
            </a:r>
            <a:endParaRPr lang="en-US" sz="1600" dirty="0" smtClean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algn="l"/>
            <a:endParaRPr lang="en-US" sz="8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A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pproach to orbital calibration via referencing Sun using TSIS measurements:</a:t>
            </a:r>
          </a:p>
          <a:p>
            <a:pPr algn="l"/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      Demonstration of lunar and solar measurements with the same optical path</a:t>
            </a:r>
          </a:p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     </a:t>
            </a:r>
            <a:r>
              <a:rPr lang="en-US" sz="1400" i="1" dirty="0" smtClean="0">
                <a:solidFill>
                  <a:srgbClr val="FF0000"/>
                </a:solidFill>
                <a:latin typeface="Arial Rounded MT Bold"/>
                <a:ea typeface="ヒラギノ角ゴ Pro W3" charset="0"/>
                <a:cs typeface="Arial Rounded MT Bold"/>
              </a:rPr>
              <a:t>using integration time to reduce solar signal </a:t>
            </a:r>
            <a:endParaRPr lang="en-US" sz="1400" i="1" dirty="0">
              <a:solidFill>
                <a:srgbClr val="FF0000"/>
              </a:solidFill>
              <a:latin typeface="Arial Rounded MT Bold"/>
              <a:ea typeface="ヒラギノ角ゴ Pro W3" charset="0"/>
              <a:cs typeface="Arial Rounded MT Bold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Pointing ability of small spacecraft now permits obtaining required measurements</a:t>
            </a:r>
          </a:p>
          <a:p>
            <a:pPr algn="l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ea typeface="ヒラギノ角ゴ Pro W3" charset="0"/>
                <a:cs typeface="Arial Rounded MT Bold"/>
              </a:rPr>
              <a:t>      </a:t>
            </a:r>
            <a:r>
              <a:rPr lang="en-US" sz="1400" i="1" dirty="0" smtClean="0">
                <a:solidFill>
                  <a:srgbClr val="FF0000"/>
                </a:solidFill>
                <a:latin typeface="Arial Rounded MT Bold"/>
                <a:ea typeface="ヒラギノ角ゴ Pro W3" charset="0"/>
                <a:cs typeface="Arial Rounded MT Bold"/>
              </a:rPr>
              <a:t>with instrument integrated into spacecraft </a:t>
            </a:r>
            <a:endParaRPr lang="en-US" sz="1400" i="1" dirty="0">
              <a:solidFill>
                <a:srgbClr val="FF0000"/>
              </a:solidFill>
              <a:latin typeface="Arial Rounded MT Bold"/>
              <a:ea typeface="ヒラギノ角ゴ Pro W3" charset="0"/>
              <a:cs typeface="Arial Rounded MT Bold"/>
            </a:endParaRPr>
          </a:p>
        </p:txBody>
      </p:sp>
      <p:pic>
        <p:nvPicPr>
          <p:cNvPr id="5" name="Picture 4" descr="arcstone_mission_concep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256" y="2592948"/>
            <a:ext cx="2911540" cy="195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26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ARCSTONE Instrument Performance Parameters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871004"/>
              </p:ext>
            </p:extLst>
          </p:nvPr>
        </p:nvGraphicFramePr>
        <p:xfrm>
          <a:off x="1511550" y="1186539"/>
          <a:ext cx="6330519" cy="3423920"/>
        </p:xfrm>
        <a:graphic>
          <a:graphicData uri="http://schemas.openxmlformats.org/drawingml/2006/table">
            <a:tbl>
              <a:tblPr firstRow="1" bandRow="1"/>
              <a:tblGrid>
                <a:gridCol w="21101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0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0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00"/>
                          </a:solidFill>
                          <a:latin typeface="Arial Rounded MT Bold"/>
                          <a:cs typeface="Arial Rounded MT Bold"/>
                        </a:rPr>
                        <a:t>Key Performance Parameters (KPP)</a:t>
                      </a:r>
                      <a:endParaRPr lang="en-US" sz="1200" b="0" dirty="0">
                        <a:solidFill>
                          <a:srgbClr val="00000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Threshold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 Value</a:t>
                      </a:r>
                      <a:endParaRPr lang="en-US" sz="1200" b="0" dirty="0" smtClean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  <a:p>
                      <a:endParaRPr lang="en-US" sz="10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Goal</a:t>
                      </a:r>
                      <a:r>
                        <a:rPr lang="en-US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 Value</a:t>
                      </a:r>
                      <a:endParaRPr lang="en-US" sz="1200" b="0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  <a:p>
                      <a:endParaRPr lang="en-US" sz="10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Accuracy (reflectance)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1.0% (k=1)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0.5% (k=1)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Stability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&lt; 0.15% (k=1) per decade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&lt; 0.1% (k=1) per decade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Orbit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Sun-sync 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orbit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Sun-sync </a:t>
                      </a:r>
                      <a:r>
                        <a:rPr lang="en-US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orbit 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Time on-Orbit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1 year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3 years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Frequency of sampling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24 hours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12 hours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Instrument pointing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&lt; 0.2</a:t>
                      </a:r>
                      <a:r>
                        <a:rPr lang="en-US" sz="1200" b="0" baseline="3000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o</a:t>
                      </a:r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 combined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&lt; 0.1</a:t>
                      </a:r>
                      <a:r>
                        <a:rPr lang="en-US" sz="1200" b="0" baseline="300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o </a:t>
                      </a:r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combined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Spectral Range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380</a:t>
                      </a:r>
                      <a:r>
                        <a:rPr lang="en-US" sz="1200" b="0" baseline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 nm – 900 nm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350</a:t>
                      </a:r>
                      <a:r>
                        <a:rPr lang="en-US" sz="1200" b="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 nm – 2300 nm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Spectral Sampling</a:t>
                      </a:r>
                      <a:endParaRPr 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rgbClr val="0000FF"/>
                          </a:solidFill>
                          <a:latin typeface="Arial Rounded MT Bold"/>
                          <a:cs typeface="Arial Rounded MT Bold"/>
                        </a:rPr>
                        <a:t>8 nm</a:t>
                      </a:r>
                      <a:endParaRPr lang="en-US" sz="1200" b="0" dirty="0">
                        <a:solidFill>
                          <a:srgbClr val="0000FF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rial Rounded MT Bold"/>
                          <a:cs typeface="Arial Rounded MT Bold"/>
                        </a:rPr>
                        <a:t>4 nm</a:t>
                      </a:r>
                      <a:endParaRPr lang="en-US" sz="12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47246" y="4972496"/>
            <a:ext cx="6370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Reference  for radiometric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requirements: 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Lunar Phase Angle =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75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o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/>
              <a:cs typeface="Arial Rounded MT Bold"/>
            </a:endParaRP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Irradiance = 0.6 (micro W / m</a:t>
            </a:r>
            <a:r>
              <a:rPr lang="en-US" sz="1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2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 nm)</a:t>
            </a:r>
          </a:p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/>
                <a:cs typeface="Arial Rounded MT Bold"/>
              </a:rPr>
              <a:t>Wavelength = 500 nm</a:t>
            </a:r>
          </a:p>
        </p:txBody>
      </p:sp>
    </p:spTree>
    <p:extLst>
      <p:ext uri="{BB962C8B-B14F-4D97-AF65-F5344CB8AC3E}">
        <p14:creationId xmlns:p14="http://schemas.microsoft.com/office/powerpoint/2010/main" val="2628357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CLARREO Pathfinder and ARCSTONE Mission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97280"/>
            <a:ext cx="8229600" cy="5303520"/>
          </a:xfrm>
        </p:spPr>
        <p:txBody>
          <a:bodyPr>
            <a:normAutofit/>
          </a:bodyPr>
          <a:lstStyle/>
          <a:p>
            <a:pPr marL="45720" indent="0">
              <a:lnSpc>
                <a:spcPts val="2400"/>
              </a:lnSpc>
              <a:buNone/>
            </a:pPr>
            <a:r>
              <a:rPr lang="en-US" u="sng" dirty="0" smtClean="0"/>
              <a:t>CLARREO Pathfinder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System Requirements Review conducted July 2017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Current funding for mission risk reduction activities, next ~6 months</a:t>
            </a:r>
          </a:p>
          <a:p>
            <a:pPr>
              <a:lnSpc>
                <a:spcPts val="2400"/>
              </a:lnSpc>
              <a:spcAft>
                <a:spcPts val="1800"/>
              </a:spcAft>
            </a:pPr>
            <a:r>
              <a:rPr lang="en-US" dirty="0" smtClean="0"/>
              <a:t>Awaiting direction from NASA (and U.S. Congress) on future funding</a:t>
            </a:r>
          </a:p>
          <a:p>
            <a:pPr marL="45720" indent="0">
              <a:lnSpc>
                <a:spcPts val="2400"/>
              </a:lnSpc>
              <a:buNone/>
            </a:pPr>
            <a:r>
              <a:rPr lang="en-US" u="sng" dirty="0" smtClean="0"/>
              <a:t>ARCSTONE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Current funding from NASA Earth Science Technology Office (ESTO) for EDU instrument development</a:t>
            </a:r>
          </a:p>
          <a:p>
            <a:pPr>
              <a:lnSpc>
                <a:spcPts val="2400"/>
              </a:lnSpc>
            </a:pPr>
            <a:r>
              <a:rPr lang="en-US" dirty="0" smtClean="0"/>
              <a:t>Mission design and operations planning supported by NASA Langley Research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0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CLARREO </a:t>
            </a:r>
            <a:r>
              <a:rPr lang="en-US" dirty="0" smtClean="0"/>
              <a:t>Pathfinder Mission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3624" y="1017414"/>
            <a:ext cx="6390618" cy="414966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Wingdings" panose="05000000000000000000" pitchFamily="2" charset="2"/>
              <a:buChar char="Ø"/>
              <a:defRPr sz="2800" b="1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pitchFamily="-109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pitchFamily="-109" charset="-128"/>
                <a:cs typeface="ヒラギノ角ゴ Pro W3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105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anose="02070309020205020404" pitchFamily="49" charset="0"/>
              <a:buChar char="o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800" i="1" dirty="0" smtClean="0">
                <a:solidFill>
                  <a:sysClr val="windowText" lastClr="000000"/>
                </a:solidFill>
                <a:latin typeface="Calibri"/>
              </a:rPr>
              <a:t>CLARREO Pathfinder will demonstrate essential measurement technologies for the Reflected Solar portions of the CLARREO Tier 1 Decadal Survey Mission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Demonstrate on orbit, high accuracy, SI-Traceable calibration</a:t>
            </a:r>
          </a:p>
          <a:p>
            <a:pPr lvl="1">
              <a:spcBef>
                <a:spcPts val="0"/>
              </a:spcBef>
              <a:spcAft>
                <a:spcPts val="900"/>
              </a:spcAft>
              <a:buClr>
                <a:srgbClr val="990000"/>
              </a:buClr>
              <a:defRPr/>
            </a:pPr>
            <a:r>
              <a:rPr lang="en-US" sz="1600" dirty="0" smtClean="0">
                <a:solidFill>
                  <a:sysClr val="windowText" lastClr="000000"/>
                </a:solidFill>
                <a:latin typeface="Calibri"/>
              </a:rPr>
              <a:t>Demonstrate ability to transfer this calibration to other on-orbit assets</a:t>
            </a:r>
            <a:endParaRPr lang="en-US" sz="1400" i="1" dirty="0" smtClean="0">
              <a:solidFill>
                <a:sysClr val="windowText" lastClr="000000"/>
              </a:solidFill>
              <a:latin typeface="Calibri"/>
            </a:endParaRP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Formulation, implementation, launch, operation, and analysis of measurements from a Reflected Solar (RS) Spectrometer, launched to the International Space Station (ISS)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Category 3 / Class D Mission, nominal 1-year mission life</a:t>
            </a:r>
            <a:br>
              <a:rPr lang="en-US" sz="1800" dirty="0" smtClean="0">
                <a:solidFill>
                  <a:sysClr val="windowText" lastClr="000000"/>
                </a:solidFill>
                <a:latin typeface="Calibri"/>
              </a:rPr>
            </a:b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+ 1 year science data analysis</a:t>
            </a:r>
          </a:p>
          <a:p>
            <a:pPr>
              <a:spcBef>
                <a:spcPts val="0"/>
              </a:spcBef>
              <a:spcAft>
                <a:spcPts val="900"/>
              </a:spcAft>
              <a:defRPr/>
            </a:pPr>
            <a:r>
              <a:rPr lang="en-US" sz="1800" dirty="0" smtClean="0">
                <a:solidFill>
                  <a:sysClr val="windowText" lastClr="000000"/>
                </a:solidFill>
                <a:latin typeface="Calibri"/>
              </a:rPr>
              <a:t>Targeted for launch to ISS in early CY2021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0440" y="3006958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kern="0" dirty="0">
                <a:latin typeface="Arial"/>
              </a:rPr>
              <a:t>Instrument </a:t>
            </a:r>
            <a:r>
              <a:rPr lang="en-US" kern="0" dirty="0" smtClean="0">
                <a:latin typeface="Arial"/>
              </a:rPr>
              <a:t>Payload</a:t>
            </a:r>
            <a:endParaRPr lang="en-US" kern="0" dirty="0"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749" y="3376849"/>
            <a:ext cx="3028251" cy="23907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60592" y="5744849"/>
            <a:ext cx="2993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rgbClr val="0000CC"/>
                </a:solidFill>
                <a:ea typeface="ヒラギノ角ゴ Pro W3" pitchFamily="-109" charset="-128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kern="0" dirty="0" smtClean="0">
                <a:latin typeface="Arial"/>
              </a:rPr>
              <a:t>Spectrally-Resolved Earth Reflectance</a:t>
            </a:r>
            <a:endParaRPr lang="en-US" kern="0" dirty="0"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3974" y="5212079"/>
            <a:ext cx="5029200" cy="584775"/>
          </a:xfrm>
          <a:prstGeom prst="rect">
            <a:avLst/>
          </a:prstGeom>
          <a:solidFill>
            <a:sysClr val="window" lastClr="FFFFFF">
              <a:lumMod val="85000"/>
            </a:sys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kern="0" dirty="0" smtClean="0">
                <a:solidFill>
                  <a:srgbClr val="0000FF"/>
                </a:solidFill>
                <a:latin typeface="Arial"/>
                <a:cs typeface="Arial" panose="020B0604020202020204" pitchFamily="34" charset="0"/>
              </a:rPr>
              <a:t>CLARREO Pathfinder is not the end, it is a critical step along the way to a full CLARREO Mission.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0" y="1005840"/>
            <a:ext cx="2020674" cy="204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85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CLARREO Pathfinder — Baseline Mission </a:t>
            </a:r>
            <a:r>
              <a:rPr lang="en-US" dirty="0"/>
              <a:t>O</a:t>
            </a:r>
            <a:r>
              <a:rPr lang="en-US" dirty="0" smtClean="0"/>
              <a:t>bjectives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1422" y="1372047"/>
            <a:ext cx="46724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  <a:latin typeface="Arial"/>
              </a:rPr>
              <a:t>Demonstrate high accuracy SI-Traceable Calibration</a:t>
            </a:r>
            <a:endParaRPr lang="en-US" sz="1400" b="1" i="1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0480" y="1372046"/>
            <a:ext cx="3766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00FF"/>
                </a:solidFill>
                <a:latin typeface="Arial"/>
              </a:rPr>
              <a:t>Demonstrate Inter-Calibration Capabilities</a:t>
            </a:r>
            <a:endParaRPr lang="en-US" sz="1400" b="1" i="1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970" y="1741379"/>
            <a:ext cx="3874575" cy="34289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4" y="1741379"/>
            <a:ext cx="5011614" cy="342899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864" y="518004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u="sng" dirty="0" smtClean="0">
                <a:solidFill>
                  <a:prstClr val="black"/>
                </a:solidFill>
                <a:latin typeface="Arial"/>
              </a:rPr>
              <a:t>Objective #1: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Demonstrate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the ability to conduct, on orbit, SI-Traceable calibration of measured scene spectral reflectance with an advanced accuracy over current on-orbit sensors using a reflected solar spectrometer flying on the International Space Station.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5970" y="5180040"/>
            <a:ext cx="3874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solidFill>
                  <a:prstClr val="black"/>
                </a:solidFill>
                <a:latin typeface="Arial"/>
              </a:rPr>
              <a:t>Objective #2: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 </a:t>
            </a:r>
            <a:r>
              <a:rPr lang="en-US" sz="1200" dirty="0" smtClean="0">
                <a:solidFill>
                  <a:prstClr val="black"/>
                </a:solidFill>
                <a:latin typeface="Arial"/>
              </a:rPr>
              <a:t>Demonstrate 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the ability to use that improved accuracy to serve as an in orbit reference spectrometer for advanced </a:t>
            </a:r>
            <a:r>
              <a:rPr lang="en-US" sz="1200" dirty="0" err="1">
                <a:solidFill>
                  <a:prstClr val="black"/>
                </a:solidFill>
                <a:latin typeface="Arial"/>
              </a:rPr>
              <a:t>intercalibration</a:t>
            </a:r>
            <a:r>
              <a:rPr lang="en-US" sz="1200" dirty="0">
                <a:solidFill>
                  <a:prstClr val="black"/>
                </a:solidFill>
                <a:latin typeface="Arial"/>
              </a:rPr>
              <a:t> of other key satellite sensors across the reflected solar spectrum (350-2300 nm).</a:t>
            </a:r>
          </a:p>
        </p:txBody>
      </p:sp>
    </p:spTree>
    <p:extLst>
      <p:ext uri="{BB962C8B-B14F-4D97-AF65-F5344CB8AC3E}">
        <p14:creationId xmlns:p14="http://schemas.microsoft.com/office/powerpoint/2010/main" val="4200571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CPF Reflected Solar (RS) Instrument Accommodation on ISS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7280"/>
            <a:ext cx="6947777" cy="517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>
            <a:spLocks noChangeAspect="1"/>
          </p:cNvSpPr>
          <p:nvPr/>
        </p:nvSpPr>
        <p:spPr>
          <a:xfrm>
            <a:off x="3017522" y="3291844"/>
            <a:ext cx="3657934" cy="2841291"/>
          </a:xfrm>
          <a:custGeom>
            <a:avLst/>
            <a:gdLst>
              <a:gd name="connsiteX0" fmla="*/ 4099035 w 4099035"/>
              <a:gd name="connsiteY0" fmla="*/ 1334814 h 3111062"/>
              <a:gd name="connsiteX1" fmla="*/ 168166 w 4099035"/>
              <a:gd name="connsiteY1" fmla="*/ 0 h 3111062"/>
              <a:gd name="connsiteX2" fmla="*/ 0 w 4099035"/>
              <a:gd name="connsiteY2" fmla="*/ 0 h 3111062"/>
              <a:gd name="connsiteX3" fmla="*/ 2448911 w 4099035"/>
              <a:gd name="connsiteY3" fmla="*/ 3111062 h 3111062"/>
              <a:gd name="connsiteX4" fmla="*/ 4099035 w 4099035"/>
              <a:gd name="connsiteY4" fmla="*/ 1334814 h 3111062"/>
              <a:gd name="connsiteX0" fmla="*/ 4159995 w 4159995"/>
              <a:gd name="connsiteY0" fmla="*/ 1507534 h 3111062"/>
              <a:gd name="connsiteX1" fmla="*/ 168166 w 4159995"/>
              <a:gd name="connsiteY1" fmla="*/ 0 h 3111062"/>
              <a:gd name="connsiteX2" fmla="*/ 0 w 4159995"/>
              <a:gd name="connsiteY2" fmla="*/ 0 h 3111062"/>
              <a:gd name="connsiteX3" fmla="*/ 2448911 w 4159995"/>
              <a:gd name="connsiteY3" fmla="*/ 3111062 h 3111062"/>
              <a:gd name="connsiteX4" fmla="*/ 4159995 w 4159995"/>
              <a:gd name="connsiteY4" fmla="*/ 1507534 h 3111062"/>
              <a:gd name="connsiteX0" fmla="*/ 4159995 w 4159995"/>
              <a:gd name="connsiteY0" fmla="*/ 1507534 h 3182182"/>
              <a:gd name="connsiteX1" fmla="*/ 168166 w 4159995"/>
              <a:gd name="connsiteY1" fmla="*/ 0 h 3182182"/>
              <a:gd name="connsiteX2" fmla="*/ 0 w 4159995"/>
              <a:gd name="connsiteY2" fmla="*/ 0 h 3182182"/>
              <a:gd name="connsiteX3" fmla="*/ 2032351 w 4159995"/>
              <a:gd name="connsiteY3" fmla="*/ 3182182 h 3182182"/>
              <a:gd name="connsiteX4" fmla="*/ 4159995 w 4159995"/>
              <a:gd name="connsiteY4" fmla="*/ 1507534 h 3182182"/>
              <a:gd name="connsiteX0" fmla="*/ 4109195 w 4109195"/>
              <a:gd name="connsiteY0" fmla="*/ 1507534 h 3182182"/>
              <a:gd name="connsiteX1" fmla="*/ 117366 w 4109195"/>
              <a:gd name="connsiteY1" fmla="*/ 0 h 3182182"/>
              <a:gd name="connsiteX2" fmla="*/ 0 w 4109195"/>
              <a:gd name="connsiteY2" fmla="*/ 162560 h 3182182"/>
              <a:gd name="connsiteX3" fmla="*/ 1981551 w 4109195"/>
              <a:gd name="connsiteY3" fmla="*/ 3182182 h 3182182"/>
              <a:gd name="connsiteX4" fmla="*/ 4109195 w 4109195"/>
              <a:gd name="connsiteY4" fmla="*/ 1507534 h 3182182"/>
              <a:gd name="connsiteX0" fmla="*/ 4109195 w 4109195"/>
              <a:gd name="connsiteY0" fmla="*/ 1517694 h 3192342"/>
              <a:gd name="connsiteX1" fmla="*/ 239286 w 4109195"/>
              <a:gd name="connsiteY1" fmla="*/ 0 h 3192342"/>
              <a:gd name="connsiteX2" fmla="*/ 0 w 4109195"/>
              <a:gd name="connsiteY2" fmla="*/ 172720 h 3192342"/>
              <a:gd name="connsiteX3" fmla="*/ 1981551 w 4109195"/>
              <a:gd name="connsiteY3" fmla="*/ 3192342 h 3192342"/>
              <a:gd name="connsiteX4" fmla="*/ 4109195 w 4109195"/>
              <a:gd name="connsiteY4" fmla="*/ 1517694 h 3192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09195" h="3192342">
                <a:moveTo>
                  <a:pt x="4109195" y="1517694"/>
                </a:moveTo>
                <a:lnTo>
                  <a:pt x="239286" y="0"/>
                </a:lnTo>
                <a:lnTo>
                  <a:pt x="0" y="172720"/>
                </a:lnTo>
                <a:lnTo>
                  <a:pt x="1981551" y="3192342"/>
                </a:lnTo>
                <a:lnTo>
                  <a:pt x="4109195" y="1517694"/>
                </a:lnTo>
                <a:close/>
              </a:path>
            </a:pathLst>
          </a:custGeom>
          <a:solidFill>
            <a:srgbClr val="D9D9D9">
              <a:alpha val="45098"/>
            </a:srgbClr>
          </a:solidFill>
          <a:ln w="3175">
            <a:solidFill>
              <a:srgbClr val="FFFFFF">
                <a:alpha val="47843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3512" y="3931920"/>
            <a:ext cx="5120974" cy="28826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98080" y="1828800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Logistics Carrier ELC-1 Site 3: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8080" y="3017520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ISS port side nadir location, outboard- facing pallet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575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37069" y="5489632"/>
            <a:ext cx="76746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Gimbal configuration: pitch - roll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Wingdings" charset="2"/>
              <a:buChar char="§"/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Approximate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gimbal range of motion at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 ELC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Site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F6FC6"/>
              </a:buClr>
              <a:buFont typeface="Wingdings" charset="2"/>
              <a:buChar char="§"/>
            </a:pP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all pointing angles are available due to ISS </a:t>
            </a: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accommodation.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1232295" y="71924"/>
            <a:ext cx="6679410" cy="8316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RS Instrument </a:t>
            </a:r>
            <a:r>
              <a:rPr lang="en-US" dirty="0" smtClean="0">
                <a:solidFill>
                  <a:schemeClr val="tx1"/>
                </a:solidFill>
              </a:rPr>
              <a:t>Field of Regard: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Pointing for Solar, Lunar, Inter-calibration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22"/>
          <p:cNvSpPr txBox="1">
            <a:spLocks noChangeArrowheads="1"/>
          </p:cNvSpPr>
          <p:nvPr/>
        </p:nvSpPr>
        <p:spPr bwMode="auto">
          <a:xfrm>
            <a:off x="1161518" y="4825625"/>
            <a:ext cx="42130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Accommodation studies by the NASA LaRC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Engineering team: J. </a:t>
            </a:r>
            <a:r>
              <a:rPr lang="en-US" sz="1200" i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Leckey</a:t>
            </a:r>
            <a:r>
              <a:rPr lang="en-US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, C. Boyer, T. Jackson</a:t>
            </a:r>
            <a:endParaRPr lang="en-US" sz="1200" i="1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7566360" y="3429684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100º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TextBox 24"/>
          <p:cNvSpPr txBox="1">
            <a:spLocks noChangeArrowheads="1"/>
          </p:cNvSpPr>
          <p:nvPr/>
        </p:nvSpPr>
        <p:spPr bwMode="auto">
          <a:xfrm>
            <a:off x="5485700" y="4421404"/>
            <a:ext cx="429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-50º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346" y="2481708"/>
            <a:ext cx="3168344" cy="24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4"/>
          <p:cNvSpPr txBox="1">
            <a:spLocks noChangeArrowheads="1"/>
          </p:cNvSpPr>
          <p:nvPr/>
        </p:nvSpPr>
        <p:spPr bwMode="auto">
          <a:xfrm>
            <a:off x="6698661" y="4914311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" name="TextBox 26"/>
          <p:cNvSpPr txBox="1">
            <a:spLocks noChangeArrowheads="1"/>
          </p:cNvSpPr>
          <p:nvPr/>
        </p:nvSpPr>
        <p:spPr bwMode="auto">
          <a:xfrm>
            <a:off x="8079200" y="3268381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100º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3" name="TextBox 22"/>
          <p:cNvSpPr txBox="1">
            <a:spLocks noChangeArrowheads="1"/>
          </p:cNvSpPr>
          <p:nvPr/>
        </p:nvSpPr>
        <p:spPr bwMode="auto">
          <a:xfrm>
            <a:off x="4159981" y="3637805"/>
            <a:ext cx="1229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S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tarboard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4" name="TextBox 22"/>
          <p:cNvSpPr txBox="1">
            <a:spLocks noChangeArrowheads="1"/>
          </p:cNvSpPr>
          <p:nvPr/>
        </p:nvSpPr>
        <p:spPr bwMode="auto">
          <a:xfrm>
            <a:off x="7745541" y="2767795"/>
            <a:ext cx="858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Port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735363" y="2541316"/>
            <a:ext cx="50532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-105º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161518" y="1650480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145º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495" y="1949667"/>
            <a:ext cx="296086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2173944" y="4272893"/>
            <a:ext cx="312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prstClr val="black"/>
                </a:solidFill>
                <a:latin typeface="Arial Rounded MT Bold"/>
                <a:cs typeface="Arial Rounded MT Bold"/>
              </a:rPr>
              <a:t>0</a:t>
            </a: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9" name="TextBox 22"/>
          <p:cNvSpPr txBox="1">
            <a:spLocks noChangeArrowheads="1"/>
          </p:cNvSpPr>
          <p:nvPr/>
        </p:nvSpPr>
        <p:spPr bwMode="auto">
          <a:xfrm>
            <a:off x="3753562" y="2049101"/>
            <a:ext cx="685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Wake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193783" y="2889768"/>
            <a:ext cx="6685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Ram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1" name="TextBox 22"/>
          <p:cNvSpPr txBox="1">
            <a:spLocks noChangeArrowheads="1"/>
          </p:cNvSpPr>
          <p:nvPr/>
        </p:nvSpPr>
        <p:spPr bwMode="auto">
          <a:xfrm flipH="1">
            <a:off x="1628312" y="1498208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Pitch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 flipH="1">
            <a:off x="5869959" y="2018324"/>
            <a:ext cx="1327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Roll</a:t>
            </a:r>
            <a:endParaRPr lang="en-US" sz="16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041195" y="4058034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22300" y="4070734"/>
            <a:ext cx="431493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62355" y="4442905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ea typeface="+mn-ea"/>
                <a:cs typeface="Arial Rounded MT Bold"/>
              </a:rPr>
              <a:t>+z</a:t>
            </a:r>
            <a:endParaRPr lang="en-US" sz="1400" dirty="0">
              <a:solidFill>
                <a:srgbClr val="404040"/>
              </a:solidFill>
              <a:latin typeface="Arial Rounded MT Bold"/>
              <a:ea typeface="+mn-ea"/>
              <a:cs typeface="Arial Rounded MT Bold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694" y="3902519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ea typeface="+mn-ea"/>
                <a:cs typeface="Arial Rounded MT Bold"/>
              </a:rPr>
              <a:t>+x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ea typeface="+mn-ea"/>
              <a:cs typeface="Arial Rounded MT Bold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806893" y="5304086"/>
            <a:ext cx="12598" cy="46108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375400" y="5312690"/>
            <a:ext cx="431493" cy="0"/>
          </a:xfrm>
          <a:prstGeom prst="straightConnector1">
            <a:avLst/>
          </a:prstGeom>
          <a:ln>
            <a:solidFill>
              <a:srgbClr val="40404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615455" y="5693896"/>
            <a:ext cx="382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ea typeface="+mn-ea"/>
                <a:cs typeface="Arial Rounded MT Bold"/>
              </a:rPr>
              <a:t>+z</a:t>
            </a:r>
            <a:endParaRPr lang="en-US" sz="1400" dirty="0">
              <a:solidFill>
                <a:srgbClr val="404040"/>
              </a:solidFill>
              <a:latin typeface="Arial Rounded MT Bold"/>
              <a:ea typeface="+mn-ea"/>
              <a:cs typeface="Arial Rounded MT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43325" y="5147694"/>
            <a:ext cx="386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404040"/>
                </a:solidFill>
                <a:latin typeface="Arial Rounded MT Bold"/>
                <a:ea typeface="+mn-ea"/>
                <a:cs typeface="Arial Rounded MT Bold"/>
              </a:rPr>
              <a:t>+y</a:t>
            </a:r>
            <a:endParaRPr lang="en-US" sz="1400" dirty="0">
              <a:solidFill>
                <a:srgbClr val="404040"/>
              </a:solidFill>
              <a:latin typeface="Arial Rounded MT Bold"/>
              <a:ea typeface="+mn-ea"/>
              <a:cs typeface="Arial Rounded MT Bold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5670694" y="4667625"/>
            <a:ext cx="244130" cy="12832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90131" y="914400"/>
            <a:ext cx="8252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prstClr val="black"/>
                </a:solidFill>
                <a:latin typeface="Arial"/>
                <a:ea typeface="+mn-ea"/>
              </a:rPr>
              <a:t>Accommodations on ISS at Express Logistics Carrier #1 (ELC-1) Site 3 provides adequate viewing to meet CLARREO Pathfinder mission objectives.</a:t>
            </a:r>
            <a:endParaRPr lang="en-US" i="1" dirty="0">
              <a:solidFill>
                <a:prstClr val="black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8521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CPF </a:t>
            </a:r>
            <a:r>
              <a:rPr lang="en-US" dirty="0" smtClean="0"/>
              <a:t>Instrument</a:t>
            </a:r>
            <a:r>
              <a:rPr lang="en-US" dirty="0" smtClean="0"/>
              <a:t> </a:t>
            </a:r>
            <a:r>
              <a:rPr lang="en-US" dirty="0" smtClean="0"/>
              <a:t>Views of the Moon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05840"/>
            <a:ext cx="8229600" cy="5486400"/>
          </a:xfrm>
        </p:spPr>
        <p:txBody>
          <a:bodyPr>
            <a:normAutofit/>
          </a:bodyPr>
          <a:lstStyle/>
          <a:p>
            <a:pPr marL="4572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dirty="0" smtClean="0"/>
              <a:t>On ISS, the RS spectrometer slit will be oriented perpendicular to the roll or elevation gimbal axis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aligned with the ISS ±Y body axis (starboard/port) when nadir-viewing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 </a:t>
            </a:r>
            <a:r>
              <a:rPr lang="en-US" dirty="0" smtClean="0"/>
              <a:t>to accommodate primary mission objective: </a:t>
            </a:r>
            <a:r>
              <a:rPr lang="en-US" dirty="0" err="1" smtClean="0"/>
              <a:t>pushbroom</a:t>
            </a:r>
            <a:r>
              <a:rPr lang="en-US" dirty="0" smtClean="0"/>
              <a:t> imaging of Earth</a:t>
            </a:r>
          </a:p>
          <a:p>
            <a:pPr marL="4572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dirty="0" smtClean="0"/>
              <a:t>Two scanning modes will be used for RS lunar views: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along-slit scans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to sample the same slice of the Moon with all detectors in the spatial direction, for </a:t>
            </a:r>
            <a:r>
              <a:rPr lang="en-US" dirty="0" err="1" smtClean="0"/>
              <a:t>flatfielding</a:t>
            </a: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accomplished with elevation (roll) gimbal movements</a:t>
            </a:r>
            <a:endParaRPr lang="en-US" dirty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 smtClean="0"/>
              <a:t>across-slit scans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to build spectral images, for lunar radiometry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accomplished with azimuth (pitch) gimbal movements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CPF applications of lunar radiometry:</a:t>
            </a:r>
          </a:p>
          <a:p>
            <a:pPr lvl="2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inter-calibration with other instruments, using the                           Moon as a common reference target</a:t>
            </a:r>
          </a:p>
          <a:p>
            <a:pPr lvl="2">
              <a:spcBef>
                <a:spcPts val="0"/>
              </a:spcBef>
            </a:pPr>
            <a:r>
              <a:rPr lang="en-US" dirty="0"/>
              <a:t> </a:t>
            </a:r>
            <a:r>
              <a:rPr lang="en-US" dirty="0" smtClean="0"/>
              <a:t>contributing to a database of high-accuracy lunar                  radiometric measurements, to refine and constrain                             the lunar calibration reference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0" y="3291840"/>
            <a:ext cx="2553380" cy="31313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0" y="6217920"/>
            <a:ext cx="2926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HySICS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spectral image acquired      18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 on high-altitude balloon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02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97280"/>
            <a:ext cx="8229600" cy="5303520"/>
          </a:xfrm>
        </p:spPr>
        <p:txBody>
          <a:bodyPr/>
          <a:lstStyle/>
          <a:p>
            <a:pPr marL="45720" indent="0">
              <a:spcAft>
                <a:spcPts val="1200"/>
              </a:spcAft>
              <a:buNone/>
            </a:pPr>
            <a:r>
              <a:rPr lang="en-US" dirty="0" smtClean="0"/>
              <a:t>The CPF instrument </a:t>
            </a:r>
            <a:r>
              <a:rPr lang="en-US" dirty="0" smtClean="0"/>
              <a:t>location on the nadir side of the ISS restricts views above the horizon.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 smtClean="0"/>
              <a:t>A simulation of potential Moon view opportunities provided preliminary data on possible lunar acquisitions</a:t>
            </a:r>
          </a:p>
          <a:p>
            <a:r>
              <a:rPr lang="en-US" dirty="0" smtClean="0"/>
              <a:t>ISS in stable circular orbit at 51.6° inclination,  LVLH attitude: +XVV</a:t>
            </a:r>
          </a:p>
          <a:p>
            <a:r>
              <a:rPr lang="en-US" dirty="0" smtClean="0"/>
              <a:t>space-viewing constraints imposed as limits on gimbal motions</a:t>
            </a:r>
          </a:p>
          <a:p>
            <a:r>
              <a:rPr lang="en-US" dirty="0" smtClean="0"/>
              <a:t>no accommodation for temporary obstructions or attitude variations</a:t>
            </a:r>
          </a:p>
          <a:p>
            <a:r>
              <a:rPr lang="en-US" dirty="0" smtClean="0"/>
              <a:t>simulation was run for one-year flight (nominal CPF mission)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Viewing Constraints</a:t>
            </a:r>
            <a:endParaRPr lang="en-US" dirty="0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BFC"/>
              </a:clrFrom>
              <a:clrTo>
                <a:srgbClr val="FBFB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346" y="1554480"/>
            <a:ext cx="3168344" cy="246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4023360" y="2194560"/>
            <a:ext cx="12299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S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tarboard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772400" y="1828800"/>
            <a:ext cx="8582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indent="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 Rounded MT Bold"/>
                <a:cs typeface="Arial Rounded MT Bold"/>
              </a:rPr>
              <a:t>Port</a:t>
            </a: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7" name="TextBox 26"/>
          <p:cNvSpPr txBox="1">
            <a:spLocks noChangeArrowheads="1"/>
          </p:cNvSpPr>
          <p:nvPr/>
        </p:nvSpPr>
        <p:spPr bwMode="auto">
          <a:xfrm>
            <a:off x="8079200" y="2743200"/>
            <a:ext cx="4667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100º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8" name="TextBox 24"/>
          <p:cNvSpPr txBox="1">
            <a:spLocks noChangeArrowheads="1"/>
          </p:cNvSpPr>
          <p:nvPr/>
        </p:nvSpPr>
        <p:spPr bwMode="auto">
          <a:xfrm>
            <a:off x="5485700" y="3749040"/>
            <a:ext cx="4291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000" dirty="0" smtClean="0">
                <a:solidFill>
                  <a:prstClr val="black"/>
                </a:solidFill>
                <a:latin typeface="Arial Rounded MT Bold"/>
                <a:cs typeface="Arial Rounded MT Bold"/>
              </a:rPr>
              <a:t>-50º</a:t>
            </a:r>
            <a:endParaRPr lang="en-US" sz="1000" dirty="0">
              <a:solidFill>
                <a:prstClr val="black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828800"/>
            <a:ext cx="45720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Trebuchet MS" pitchFamily="34" charset="0"/>
              <a:buChar char="―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182880" algn="l" defTabSz="914400" rtl="0" eaLnBrk="1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Helvetica" pitchFamily="34" charset="0"/>
              <a:buChar char="‒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</a:pPr>
            <a:r>
              <a:rPr lang="en-US" dirty="0" smtClean="0"/>
              <a:t>starboard-side views will not extend to space</a:t>
            </a:r>
          </a:p>
          <a:p>
            <a:pPr>
              <a:lnSpc>
                <a:spcPts val="2200"/>
              </a:lnSpc>
            </a:pPr>
            <a:r>
              <a:rPr lang="en-US" dirty="0" smtClean="0"/>
              <a:t>port-side views will be partially obstructed by the ISS truss above 100</a:t>
            </a:r>
            <a:r>
              <a:rPr lang="en-US" dirty="0"/>
              <a:t>° from nadir</a:t>
            </a:r>
            <a:endParaRPr lang="en-US" dirty="0" smtClean="0"/>
          </a:p>
          <a:p>
            <a:pPr>
              <a:lnSpc>
                <a:spcPts val="2200"/>
              </a:lnSpc>
            </a:pPr>
            <a:r>
              <a:rPr lang="en-US" dirty="0" smtClean="0"/>
              <a:t>moveable objects (e.g. solar panels) will cause temporary obstructions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3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Moon Viewing </a:t>
            </a:r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005840"/>
            <a:ext cx="8229600" cy="5394960"/>
          </a:xfrm>
        </p:spPr>
        <p:txBody>
          <a:bodyPr>
            <a:normAutofit/>
          </a:bodyPr>
          <a:lstStyle/>
          <a:p>
            <a:pPr marL="45720" indent="0">
              <a:lnSpc>
                <a:spcPts val="2200"/>
              </a:lnSpc>
              <a:spcAft>
                <a:spcPts val="600"/>
              </a:spcAft>
              <a:buNone/>
            </a:pPr>
            <a:r>
              <a:rPr lang="en-US" dirty="0" smtClean="0"/>
              <a:t>To build a database of lunar measurements for a calibration reference, extensive coverage of the geometric parameter space (phase angles and lunar </a:t>
            </a:r>
            <a:r>
              <a:rPr lang="en-US" dirty="0" err="1" smtClean="0"/>
              <a:t>librations</a:t>
            </a:r>
            <a:r>
              <a:rPr lang="en-US" dirty="0" smtClean="0"/>
              <a:t>) is essential.</a:t>
            </a:r>
          </a:p>
          <a:p>
            <a:pPr marL="45720" indent="0">
              <a:lnSpc>
                <a:spcPts val="2200"/>
              </a:lnSpc>
              <a:spcAft>
                <a:spcPts val="2400"/>
              </a:spcAft>
              <a:buNone/>
            </a:pPr>
            <a:r>
              <a:rPr lang="en-US" dirty="0" smtClean="0"/>
              <a:t>Preliminary results from the CPF Moon view simulation:</a:t>
            </a:r>
          </a:p>
          <a:p>
            <a:pPr marL="45720" indent="0">
              <a:lnSpc>
                <a:spcPts val="2200"/>
              </a:lnSpc>
              <a:buNone/>
            </a:pPr>
            <a:endParaRPr lang="en-US" dirty="0"/>
          </a:p>
          <a:p>
            <a:pPr marL="45720" indent="0">
              <a:lnSpc>
                <a:spcPts val="2200"/>
              </a:lnSpc>
              <a:buNone/>
            </a:pPr>
            <a:endParaRPr lang="en-US" dirty="0" smtClean="0"/>
          </a:p>
          <a:p>
            <a:pPr marL="45720" indent="0">
              <a:lnSpc>
                <a:spcPts val="2200"/>
              </a:lnSpc>
              <a:buNone/>
            </a:pPr>
            <a:endParaRPr lang="en-US" dirty="0"/>
          </a:p>
          <a:p>
            <a:pPr marL="45720" indent="0">
              <a:lnSpc>
                <a:spcPts val="2200"/>
              </a:lnSpc>
              <a:buNone/>
            </a:pPr>
            <a:endParaRPr lang="en-US" dirty="0" smtClean="0"/>
          </a:p>
          <a:p>
            <a:pPr marL="45720" indent="0">
              <a:lnSpc>
                <a:spcPts val="2200"/>
              </a:lnSpc>
              <a:buNone/>
            </a:pPr>
            <a:endParaRPr lang="en-US" dirty="0"/>
          </a:p>
          <a:p>
            <a:pPr marL="45720" indent="0">
              <a:lnSpc>
                <a:spcPts val="2200"/>
              </a:lnSpc>
              <a:buNone/>
            </a:pPr>
            <a:endParaRPr lang="en-US" dirty="0" smtClean="0"/>
          </a:p>
          <a:p>
            <a:pPr marL="45720" indent="0">
              <a:lnSpc>
                <a:spcPts val="2200"/>
              </a:lnSpc>
              <a:buNone/>
            </a:pPr>
            <a:endParaRPr lang="en-US" dirty="0"/>
          </a:p>
          <a:p>
            <a:pPr marL="45720" indent="0">
              <a:lnSpc>
                <a:spcPts val="2200"/>
              </a:lnSpc>
              <a:spcAft>
                <a:spcPts val="1800"/>
              </a:spcAft>
              <a:buNone/>
            </a:pPr>
            <a:endParaRPr lang="en-US" dirty="0" smtClean="0"/>
          </a:p>
          <a:p>
            <a:pPr marL="45720" indent="0">
              <a:lnSpc>
                <a:spcPts val="2200"/>
              </a:lnSpc>
              <a:spcAft>
                <a:spcPts val="300"/>
              </a:spcAft>
              <a:buNone/>
            </a:pPr>
            <a:r>
              <a:rPr lang="en-US" dirty="0" smtClean="0"/>
              <a:t>Substantial coverage in one year !</a:t>
            </a:r>
          </a:p>
          <a:p>
            <a:pPr lvl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 </a:t>
            </a:r>
            <a:r>
              <a:rPr lang="en-US" dirty="0" smtClean="0"/>
              <a:t>plot shows all potential opportunities; not likely </a:t>
            </a:r>
            <a:r>
              <a:rPr lang="en-US" dirty="0" smtClean="0"/>
              <a:t>all will acquire the Moon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377440"/>
            <a:ext cx="6583680" cy="32918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2560320"/>
            <a:ext cx="2286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Trebuchet MS" pitchFamily="34" charset="0"/>
              <a:buChar char="―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182880" algn="l" defTabSz="914400" rtl="0" eaLnBrk="1" latinLnBrk="0" hangingPunct="1">
              <a:lnSpc>
                <a:spcPts val="2000"/>
              </a:lnSpc>
              <a:spcBef>
                <a:spcPct val="20000"/>
              </a:spcBef>
              <a:spcAft>
                <a:spcPts val="300"/>
              </a:spcAft>
              <a:buClrTx/>
              <a:buSzPct val="100000"/>
              <a:buFont typeface="Wingdings" panose="05000000000000000000" pitchFamily="2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182880" algn="l" defTabSz="914400" rtl="0" eaLnBrk="1" latinLnBrk="0" hangingPunct="1">
              <a:lnSpc>
                <a:spcPts val="18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Helvetica" pitchFamily="34" charset="0"/>
              <a:buChar char="‒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89888" indent="-182880" algn="l" defTabSz="914400" rtl="0" eaLnBrk="1" latinLnBrk="0" hangingPunct="1">
              <a:lnSpc>
                <a:spcPts val="16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ts val="2200"/>
              </a:lnSpc>
              <a:spcAft>
                <a:spcPts val="1800"/>
              </a:spcAft>
              <a:buFont typeface="Arial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3502 points =   view opportunities with &gt; 4 minutes duration</a:t>
            </a:r>
          </a:p>
          <a:p>
            <a:pPr marL="45720" indent="0">
              <a:lnSpc>
                <a:spcPts val="2200"/>
              </a:lnSpc>
              <a:buFont typeface="Arial" pitchFamily="34" charset="0"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&gt;80% have less than 10 minutes duration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273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ARCSTONE Mission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63694" y="1230620"/>
            <a:ext cx="75270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ARCSTONE mission goals</a:t>
            </a:r>
            <a:r>
              <a:rPr lang="en-US" sz="1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deliver lunar spectral reflectance data with a level of uncertainty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  sufficient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establish lunar spectral reflectance as an SI-traceable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      absolute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calibration standard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To enable on-orbit high-accuracy calibration for reflected solar sensors in low and geostationary orbits by developing a new empirical Lunar spectral irradiance model as function of given satellite geometry and specified wavelength.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ARCSTONE mission </a:t>
            </a:r>
            <a:r>
              <a:rPr lang="en-US" sz="1600" dirty="0" smtClean="0">
                <a:solidFill>
                  <a:srgbClr val="FF0000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constraints: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efined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by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the NASA Earth Venture Instrument (EVI)/</a:t>
            </a:r>
            <a:r>
              <a:rPr lang="en-US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Cubesat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solicitation as a targeted opportunity with the best chances for selection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Cubesat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 platform, ideally 6U spacecraft (size, mass, power, etc.);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Class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mission or Tech Demo;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Font typeface="Geneva" charset="0"/>
              <a:buChar char="-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Low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Earth sun synchronous orbit at 500 km – 600 km altitude range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225058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5099</TotalTime>
  <Words>1108</Words>
  <Application>Microsoft Office PowerPoint</Application>
  <PresentationFormat>On-screen Show (4:3)</PresentationFormat>
  <Paragraphs>181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ＭＳ Ｐゴシック</vt:lpstr>
      <vt:lpstr>Arial</vt:lpstr>
      <vt:lpstr>Arial Rounded MT Bold</vt:lpstr>
      <vt:lpstr>Calibri</vt:lpstr>
      <vt:lpstr>Geneva</vt:lpstr>
      <vt:lpstr>Georgia</vt:lpstr>
      <vt:lpstr>Helvetica</vt:lpstr>
      <vt:lpstr>Times New Roman</vt:lpstr>
      <vt:lpstr>Trebuchet MS</vt:lpstr>
      <vt:lpstr>Wingdings</vt:lpstr>
      <vt:lpstr>ヒラギノ角ゴ Pro W3</vt:lpstr>
      <vt:lpstr>Slipstream</vt:lpstr>
      <vt:lpstr>Measurements of the Moon by CLARREO Pathfinder and ARCSTONE</vt:lpstr>
      <vt:lpstr>CLARREO Pathfinder Mission</vt:lpstr>
      <vt:lpstr>CLARREO Pathfinder — Baseline Mission Objectives</vt:lpstr>
      <vt:lpstr>CPF Reflected Solar (RS) Instrument Accommodation on ISS</vt:lpstr>
      <vt:lpstr>RS Instrument Field of Regard: Pointing for Solar, Lunar, Inter-calibration</vt:lpstr>
      <vt:lpstr>CPF Instrument Views of the Moon</vt:lpstr>
      <vt:lpstr>Moon Viewing Constraints</vt:lpstr>
      <vt:lpstr>Moon Viewing Opportunities</vt:lpstr>
      <vt:lpstr>ARCSTONE Mission</vt:lpstr>
      <vt:lpstr>ARCSTONE Mission Concept of Operations</vt:lpstr>
      <vt:lpstr>ARCSTONE Instrument Performance Parameters</vt:lpstr>
      <vt:lpstr>CLARREO Pathfinder and ARCSTONE Mission Status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Stone, Thomas C.</dc:creator>
  <cp:lastModifiedBy>Stone, Thomas C.</cp:lastModifiedBy>
  <cp:revision>110</cp:revision>
  <dcterms:created xsi:type="dcterms:W3CDTF">2013-06-19T18:48:51Z</dcterms:created>
  <dcterms:modified xsi:type="dcterms:W3CDTF">2017-11-10T02:40:19Z</dcterms:modified>
</cp:coreProperties>
</file>