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58" r:id="rId2"/>
    <p:sldId id="880" r:id="rId3"/>
    <p:sldId id="873" r:id="rId4"/>
    <p:sldId id="857" r:id="rId5"/>
    <p:sldId id="874" r:id="rId6"/>
    <p:sldId id="876" r:id="rId7"/>
    <p:sldId id="877" r:id="rId8"/>
    <p:sldId id="872" r:id="rId9"/>
    <p:sldId id="878" r:id="rId10"/>
    <p:sldId id="867" r:id="rId11"/>
    <p:sldId id="866" r:id="rId12"/>
    <p:sldId id="868" r:id="rId13"/>
    <p:sldId id="865" r:id="rId14"/>
    <p:sldId id="870" r:id="rId15"/>
    <p:sldId id="879" r:id="rId16"/>
    <p:sldId id="780" r:id="rId17"/>
  </p:sldIdLst>
  <p:sldSz cx="9144000" cy="6858000" type="screen4x3"/>
  <p:notesSz cx="7099300" cy="10234613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0000"/>
    <a:srgbClr val="B9E0E5"/>
    <a:srgbClr val="FFFFFF"/>
    <a:srgbClr val="009900"/>
    <a:srgbClr val="00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0"/>
    <p:restoredTop sz="84782"/>
  </p:normalViewPr>
  <p:slideViewPr>
    <p:cSldViewPr showGuides="1">
      <p:cViewPr>
        <p:scale>
          <a:sx n="100" d="100"/>
          <a:sy n="100" d="100"/>
        </p:scale>
        <p:origin x="-582" y="-72"/>
      </p:cViewPr>
      <p:guideLst>
        <p:guide orient="horz" pos="2173"/>
        <p:guide pos="2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defTabSz="990600" eaLnBrk="0" hangingPunct="0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r" defTabSz="990600" eaLnBrk="0" hangingPunct="0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defTabSz="990600" eaLnBrk="0" hangingPunct="0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/>
          <a:p>
            <a:pPr lvl="0" algn="r" defTabSz="990600" fontAlgn="base"/>
            <a:fld id="{9A0DB2DC-4C9A-4742-B13C-FB6460FD3503}" type="slidenum">
              <a:rPr lang="zh-CN" altLang="en-US" sz="13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3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85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defTabSz="990600" eaLnBrk="1" hangingPunct="1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r" defTabSz="990600" eaLnBrk="1" hangingPunct="1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defTabSz="990600" eaLnBrk="1" hangingPunct="1">
              <a:buFontTx/>
              <a:buNone/>
              <a:defRPr sz="13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/>
          <a:p>
            <a:pPr lvl="0" algn="r" defTabSz="990600" eaLnBrk="1" fontAlgn="base" hangingPunct="1"/>
            <a:fld id="{9A0DB2DC-4C9A-4742-B13C-FB6460FD3503}" type="slidenum">
              <a:rPr lang="zh-CN" altLang="en-US" sz="13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3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871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0736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50736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1052513"/>
            <a:ext cx="4281488" cy="24606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25" y="3665538"/>
            <a:ext cx="4281488" cy="24606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50825" y="0"/>
            <a:ext cx="8713788" cy="61261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50736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3125" y="1052513"/>
            <a:ext cx="4281488" cy="24606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3125" y="3665538"/>
            <a:ext cx="4281488" cy="24606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50736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50736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0825" y="1052513"/>
            <a:ext cx="8713788" cy="50736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50825" y="1052513"/>
            <a:ext cx="8713788" cy="5073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8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smtClean="0">
                <a:ea typeface="宋体" panose="02010600030101010101" pitchFamily="2" charset="-122"/>
              </a:rPr>
              <a:t>1</a:t>
            </a:fld>
            <a:endParaRPr lang="en-US" altLang="zh-CN" sz="1400">
              <a:ea typeface="宋体" panose="02010600030101010101" pitchFamily="2" charset="-122"/>
            </a:endParaRPr>
          </a:p>
        </p:txBody>
      </p:sp>
      <p:sp>
        <p:nvSpPr>
          <p:cNvPr id="4098" name="Text Box 3"/>
          <p:cNvSpPr txBox="1"/>
          <p:nvPr/>
        </p:nvSpPr>
        <p:spPr>
          <a:xfrm>
            <a:off x="468312" y="2276872"/>
            <a:ext cx="8424167" cy="12954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ctr" anchorCtr="1"/>
          <a:lstStyle/>
          <a:p>
            <a:pPr algn="ctr">
              <a:lnSpc>
                <a:spcPct val="11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Characterization,calibration and traceability for lunar observation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9" name="Rectangle 6"/>
          <p:cNvSpPr/>
          <p:nvPr/>
        </p:nvSpPr>
        <p:spPr>
          <a:xfrm>
            <a:off x="323528" y="5589711"/>
            <a:ext cx="8712968" cy="93563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Anhui Institute of Optics and Fine </a:t>
            </a:r>
            <a:r>
              <a:rPr lang="en-US" altLang="zh-CN" sz="2400" dirty="0" err="1" smtClean="0">
                <a:solidFill>
                  <a:srgbClr val="000000"/>
                </a:solidFill>
                <a:latin typeface="+mj-lt"/>
              </a:rPr>
              <a:t>Mechanics,Chinese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 Academy of Science   </a:t>
            </a:r>
            <a:endParaRPr lang="zh-CN" alt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18302" y="4365575"/>
            <a:ext cx="8712968" cy="93563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 err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Benyong</a:t>
            </a:r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Yang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byyang@aiofm.ac.cn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332656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nd</a:t>
            </a:r>
            <a:r>
              <a:rPr lang="en-US" altLang="zh-CN" dirty="0" smtClean="0">
                <a:solidFill>
                  <a:srgbClr val="FFC000"/>
                </a:solidFill>
              </a:rPr>
              <a:t>  GSICS/IVOS Lunar calibration workshop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39750" y="1"/>
            <a:ext cx="8217331" cy="692696"/>
          </a:xfrm>
        </p:spPr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5364088" y="980728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cryogenic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radiometer</a:t>
            </a:r>
          </a:p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absolute power scale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491880" y="1628800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Radiance geometrical factor  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(solid angle , aperture area)</a:t>
            </a:r>
            <a:endParaRPr lang="zh-CN" altLang="en-US" sz="1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楷体_GB231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111094" y="1628800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Irradiance geometrical factor  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(aperture area) </a:t>
            </a:r>
            <a:endParaRPr lang="zh-CN" altLang="en-US" sz="1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楷体_GB231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64088" y="22048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TRAP detector</a:t>
            </a:r>
          </a:p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power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responsivity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3888" y="2708920"/>
            <a:ext cx="1656184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Standard radiance photometer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(radiance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responsivity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42856" y="2780928"/>
            <a:ext cx="1749624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Standard irradiance photometer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(irradiance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responsivity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19872" y="3663026"/>
            <a:ext cx="1944216" cy="63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</a:t>
            </a:r>
            <a:r>
              <a:rPr lang="en-US" altLang="zh-CN" sz="1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tunable laser </a:t>
            </a:r>
            <a:r>
              <a:rPr lang="en-US" altLang="zh-CN" sz="10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illumunated</a:t>
            </a:r>
            <a:r>
              <a:rPr lang="en-US" altLang="zh-CN" sz="1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integrating sphere </a:t>
            </a:r>
          </a:p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Standard radiance source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(spectral radiance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20272" y="3663026"/>
            <a:ext cx="2016224" cy="63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l</a:t>
            </a:r>
            <a:r>
              <a:rPr lang="en-US" altLang="zh-CN" sz="1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unar Irradiance simulator  </a:t>
            </a:r>
          </a:p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Standard irradiance source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(spectral irradiance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63888" y="4653136"/>
            <a:ext cx="1656184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lunar photometer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(radiance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responsivity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39000" y="4674003"/>
            <a:ext cx="182548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lunar photometer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(irradiance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responsivity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80112" y="3933056"/>
            <a:ext cx="1296144" cy="4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FOV measurement sit </a:t>
            </a:r>
          </a:p>
        </p:txBody>
      </p:sp>
      <p:cxnSp>
        <p:nvCxnSpPr>
          <p:cNvPr id="9" name="直接箭头连接符 8"/>
          <p:cNvCxnSpPr>
            <a:stCxn id="2" idx="2"/>
            <a:endCxn id="23" idx="0"/>
          </p:cNvCxnSpPr>
          <p:nvPr/>
        </p:nvCxnSpPr>
        <p:spPr>
          <a:xfrm>
            <a:off x="6192180" y="1412776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" name="直接箭头连接符 11263"/>
          <p:cNvCxnSpPr/>
          <p:nvPr/>
        </p:nvCxnSpPr>
        <p:spPr>
          <a:xfrm>
            <a:off x="3923928" y="2132856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肘形连接符 11270"/>
          <p:cNvCxnSpPr>
            <a:stCxn id="23" idx="1"/>
            <a:endCxn id="24" idx="0"/>
          </p:cNvCxnSpPr>
          <p:nvPr/>
        </p:nvCxnSpPr>
        <p:spPr>
          <a:xfrm rot="10800000" flipV="1">
            <a:off x="4391980" y="2420888"/>
            <a:ext cx="972108" cy="288032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肘形连接符 11272"/>
          <p:cNvCxnSpPr>
            <a:stCxn id="23" idx="3"/>
            <a:endCxn id="25" idx="0"/>
          </p:cNvCxnSpPr>
          <p:nvPr/>
        </p:nvCxnSpPr>
        <p:spPr>
          <a:xfrm>
            <a:off x="7020272" y="2420888"/>
            <a:ext cx="997396" cy="36004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直接箭头连接符 11274"/>
          <p:cNvCxnSpPr/>
          <p:nvPr/>
        </p:nvCxnSpPr>
        <p:spPr>
          <a:xfrm>
            <a:off x="8532440" y="2132856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直接箭头连接符 11276"/>
          <p:cNvCxnSpPr>
            <a:stCxn id="24" idx="2"/>
            <a:endCxn id="26" idx="0"/>
          </p:cNvCxnSpPr>
          <p:nvPr/>
        </p:nvCxnSpPr>
        <p:spPr>
          <a:xfrm>
            <a:off x="4391980" y="3248980"/>
            <a:ext cx="0" cy="4140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直接箭头连接符 11280"/>
          <p:cNvCxnSpPr>
            <a:stCxn id="26" idx="2"/>
            <a:endCxn id="28" idx="0"/>
          </p:cNvCxnSpPr>
          <p:nvPr/>
        </p:nvCxnSpPr>
        <p:spPr>
          <a:xfrm>
            <a:off x="4391980" y="4293096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直接箭头连接符 11282"/>
          <p:cNvCxnSpPr>
            <a:stCxn id="25" idx="2"/>
            <a:endCxn id="27" idx="0"/>
          </p:cNvCxnSpPr>
          <p:nvPr/>
        </p:nvCxnSpPr>
        <p:spPr>
          <a:xfrm>
            <a:off x="8017668" y="3320988"/>
            <a:ext cx="10716" cy="3420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直接箭头连接符 11284"/>
          <p:cNvCxnSpPr>
            <a:stCxn id="27" idx="2"/>
            <a:endCxn id="29" idx="0"/>
          </p:cNvCxnSpPr>
          <p:nvPr/>
        </p:nvCxnSpPr>
        <p:spPr>
          <a:xfrm>
            <a:off x="8028384" y="4293096"/>
            <a:ext cx="23360" cy="3809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左右箭头 11285"/>
          <p:cNvSpPr/>
          <p:nvPr/>
        </p:nvSpPr>
        <p:spPr>
          <a:xfrm>
            <a:off x="5317443" y="4671138"/>
            <a:ext cx="181901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dirty="0" smtClean="0">
                <a:solidFill>
                  <a:srgbClr val="FF0000"/>
                </a:solidFill>
              </a:rPr>
              <a:t>Solid angle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1288" name="直接箭头连接符 11287"/>
          <p:cNvCxnSpPr>
            <a:stCxn id="30" idx="2"/>
            <a:endCxn id="11286" idx="1"/>
          </p:cNvCxnSpPr>
          <p:nvPr/>
        </p:nvCxnSpPr>
        <p:spPr>
          <a:xfrm flipH="1">
            <a:off x="6226950" y="4398243"/>
            <a:ext cx="1234" cy="3989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11289"/>
          <p:cNvSpPr txBox="1"/>
          <p:nvPr/>
        </p:nvSpPr>
        <p:spPr>
          <a:xfrm>
            <a:off x="3699286" y="549648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Standard quantity transfer and traceability flow 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17410" name="图片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0079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9303"/>
            <a:ext cx="1980082" cy="70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0356" y="1094935"/>
            <a:ext cx="3311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Radiance  and Irradiance  responsibility coefficient : C(λ) k(λ)  will be </a:t>
            </a:r>
            <a:r>
              <a:rPr lang="en-US" altLang="zh-CN" b="1" dirty="0" smtClean="0">
                <a:solidFill>
                  <a:schemeClr val="accent2"/>
                </a:solidFill>
              </a:rPr>
              <a:t>retrieved: </a:t>
            </a:r>
            <a:endParaRPr lang="en-US" altLang="zh-CN" b="1" dirty="0">
              <a:solidFill>
                <a:schemeClr val="accent2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1.Calibration will be performed </a:t>
            </a:r>
            <a:r>
              <a:rPr lang="en-US" altLang="zh-CN" dirty="0" smtClean="0"/>
              <a:t>using </a:t>
            </a:r>
            <a:r>
              <a:rPr lang="en-US" altLang="zh-CN" dirty="0" err="1"/>
              <a:t>tunabe</a:t>
            </a:r>
            <a:r>
              <a:rPr lang="en-US" altLang="zh-CN" dirty="0"/>
              <a:t> laser </a:t>
            </a:r>
            <a:r>
              <a:rPr lang="en-US" altLang="zh-CN" dirty="0" err="1" smtClean="0"/>
              <a:t>illumunated</a:t>
            </a:r>
            <a:r>
              <a:rPr lang="en-US" altLang="zh-CN" dirty="0" smtClean="0"/>
              <a:t> integrating sphere as reference resource;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2.Standard </a:t>
            </a:r>
            <a:r>
              <a:rPr lang="en-US" altLang="zh-CN" dirty="0">
                <a:solidFill>
                  <a:srgbClr val="FF0000"/>
                </a:solidFill>
              </a:rPr>
              <a:t>transfer </a:t>
            </a:r>
            <a:r>
              <a:rPr lang="en-US" altLang="zh-CN" dirty="0"/>
              <a:t>will be  realized using trap detector ;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3.Standard quantity will be Traced</a:t>
            </a:r>
            <a:r>
              <a:rPr lang="en-US" altLang="zh-CN" dirty="0"/>
              <a:t> from high </a:t>
            </a:r>
            <a:r>
              <a:rPr lang="en-US" altLang="zh-CN" dirty="0" smtClean="0"/>
              <a:t>accuracy  </a:t>
            </a:r>
            <a:r>
              <a:rPr lang="en-US" altLang="zh-CN" dirty="0"/>
              <a:t>cryogenic radiometer</a:t>
            </a:r>
          </a:p>
        </p:txBody>
      </p:sp>
    </p:spTree>
    <p:extLst>
      <p:ext uri="{BB962C8B-B14F-4D97-AF65-F5344CB8AC3E}">
        <p14:creationId xmlns:p14="http://schemas.microsoft.com/office/powerpoint/2010/main" val="20567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39750" y="1"/>
            <a:ext cx="8217331" cy="692696"/>
          </a:xfrm>
        </p:spPr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4" y="764704"/>
            <a:ext cx="63722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04" y="3574579"/>
            <a:ext cx="64865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94" y="2725316"/>
            <a:ext cx="520869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838453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FOV</a:t>
            </a:r>
            <a:r>
              <a:rPr lang="en-US" altLang="zh-CN" sz="2400" dirty="0" smtClean="0"/>
              <a:t> measurement sit Based on </a:t>
            </a:r>
            <a:r>
              <a:rPr lang="en-US" altLang="zh-CN" sz="2400" dirty="0" err="1" smtClean="0"/>
              <a:t>spacial</a:t>
            </a:r>
            <a:r>
              <a:rPr lang="en-US" altLang="zh-CN" sz="2400" dirty="0" smtClean="0"/>
              <a:t> scan  using laser resource</a:t>
            </a:r>
          </a:p>
          <a:p>
            <a:r>
              <a:rPr lang="en-US" altLang="zh-CN" sz="2400" dirty="0" smtClean="0"/>
              <a:t>Transfer between irradiance </a:t>
            </a:r>
            <a:r>
              <a:rPr lang="en-US" altLang="zh-CN" sz="2400" dirty="0" err="1" smtClean="0"/>
              <a:t>responsivity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and radiance </a:t>
            </a:r>
            <a:r>
              <a:rPr lang="en-US" altLang="zh-CN" sz="2400" dirty="0" err="1"/>
              <a:t>responsivity</a:t>
            </a:r>
            <a:endParaRPr lang="zh-CN" altLang="zh-CN" sz="2400" dirty="0"/>
          </a:p>
        </p:txBody>
      </p:sp>
      <p:pic>
        <p:nvPicPr>
          <p:cNvPr id="12291" name="图片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1990"/>
            <a:ext cx="3168352" cy="9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32165"/>
            <a:ext cx="3058169" cy="8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00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7" name="图片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5" y="2766571"/>
            <a:ext cx="4333589" cy="30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095435"/>
            <a:ext cx="4176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20" name="图片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25016" cy="30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79504" y="4141600"/>
            <a:ext cx="41222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Field FOV measurement result using sun as reference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23" name="图片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24616"/>
            <a:ext cx="2095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252536" y="2432737"/>
            <a:ext cx="65756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LAB FOV measurement result using laser</a:t>
            </a:r>
            <a:r>
              <a:rPr kumimoji="0" lang="en-US" altLang="zh-CN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 as reference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27584" y="5967429"/>
            <a:ext cx="41222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Absolute Spectral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responsivity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using irradiance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calibraion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83671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Calibration and scale transfer using  Field calibrated lunar photometer based on </a:t>
            </a:r>
            <a:r>
              <a:rPr lang="en-US" altLang="zh-CN" dirty="0" err="1" smtClean="0"/>
              <a:t>langley_plot</a:t>
            </a:r>
            <a:r>
              <a:rPr lang="en-US" altLang="zh-CN" dirty="0" smtClean="0"/>
              <a:t>  observation as reference;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alibration based on lab irradiance calibration system (equation 1) or lab radiance </a:t>
            </a:r>
            <a:r>
              <a:rPr lang="en-US" altLang="zh-CN" dirty="0"/>
              <a:t>calibration  system (equation </a:t>
            </a:r>
            <a:r>
              <a:rPr lang="en-US" altLang="zh-CN" dirty="0" smtClean="0"/>
              <a:t>2) 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r>
              <a:rPr lang="en-US" altLang="zh-CN" dirty="0" smtClean="0"/>
              <a:t>Inter comparison and testify between lab calibration and field calibration.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53" y="2410990"/>
            <a:ext cx="6068018" cy="23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99768"/>
            <a:ext cx="2905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11" y="5242718"/>
            <a:ext cx="4133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2961" y="468657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2782" y="55485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1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6388"/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Lunar observation calibration and traceability based on Lab system: Irradiance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calibration system based on tunable laser illuminated integrating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sphere, the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scale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trace from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cryogenic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radiometer by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trap detector.</a:t>
            </a:r>
          </a:p>
          <a:p>
            <a:pPr indent="306388"/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Lunar observation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atmosphere correction based on a novel lunar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langley_plot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method by the moon itself (time phase corrected moon)based on ROLO model.</a:t>
            </a:r>
            <a:endParaRPr lang="en-US" altLang="zh-CN" sz="24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楷体_GB231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2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0938" y="2168525"/>
            <a:ext cx="6877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Thanks for attention </a:t>
            </a:r>
            <a:r>
              <a:rPr lang="zh-CN" altLang="en-US" sz="48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！</a:t>
            </a:r>
            <a:endParaRPr lang="zh-CN" altLang="en-US" sz="48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Field calibration and atmospheric correction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for ground </a:t>
            </a:r>
            <a:r>
              <a:rPr lang="en-US" altLang="zh-CN" dirty="0"/>
              <a:t>lunar </a:t>
            </a:r>
            <a:r>
              <a:rPr lang="en-US" altLang="zh-CN" dirty="0" smtClean="0"/>
              <a:t>observation</a:t>
            </a:r>
          </a:p>
          <a:p>
            <a:r>
              <a:rPr lang="en-US" altLang="zh-CN" dirty="0" smtClean="0"/>
              <a:t>Lab </a:t>
            </a:r>
            <a:r>
              <a:rPr lang="en-US" altLang="zh-CN" dirty="0"/>
              <a:t>calibration and </a:t>
            </a:r>
            <a:r>
              <a:rPr lang="en-US" altLang="zh-CN" dirty="0" smtClean="0"/>
              <a:t>comparison </a:t>
            </a:r>
            <a:r>
              <a:rPr lang="en-US" altLang="zh-CN" dirty="0"/>
              <a:t>for ground lunar </a:t>
            </a:r>
            <a:r>
              <a:rPr lang="en-US" altLang="zh-CN" dirty="0" smtClean="0"/>
              <a:t>observation instrument</a:t>
            </a:r>
            <a:endParaRPr lang="en-US" altLang="zh-CN" dirty="0"/>
          </a:p>
          <a:p>
            <a:r>
              <a:rPr lang="en-US" altLang="zh-CN" dirty="0" smtClean="0"/>
              <a:t>Summarization</a:t>
            </a:r>
          </a:p>
          <a:p>
            <a:pPr marL="0" indent="0">
              <a:buNone/>
            </a:pPr>
            <a:r>
              <a:rPr lang="en-US" altLang="zh-CN" dirty="0" smtClean="0"/>
              <a:t>    (Just propose a preliminary calibration plan for </a:t>
            </a:r>
            <a:r>
              <a:rPr lang="en-US" altLang="zh-CN" dirty="0"/>
              <a:t>ground lunar observation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08720"/>
            <a:ext cx="8352928" cy="5256584"/>
          </a:xfrm>
        </p:spPr>
        <p:txBody>
          <a:bodyPr/>
          <a:lstStyle/>
          <a:p>
            <a:r>
              <a:rPr lang="en-US" altLang="zh-CN" sz="2400" dirty="0" smtClean="0"/>
              <a:t>For Current lunar observation and irradiance model, The absolute </a:t>
            </a:r>
            <a:r>
              <a:rPr lang="en-US" altLang="zh-CN" sz="2400" dirty="0"/>
              <a:t>accuracy </a:t>
            </a:r>
            <a:r>
              <a:rPr lang="en-US" altLang="zh-CN" sz="2400" dirty="0" smtClean="0"/>
              <a:t>is not meet the need of in-flight calibration for satellite remote sensors.</a:t>
            </a:r>
          </a:p>
          <a:p>
            <a:r>
              <a:rPr lang="en-US" altLang="zh-CN" sz="2400" dirty="0" smtClean="0"/>
              <a:t>The primary consideration is absolute accuracy with SI traceability</a:t>
            </a:r>
          </a:p>
          <a:p>
            <a:r>
              <a:rPr lang="en-US" altLang="zh-CN" sz="2400" dirty="0" smtClean="0"/>
              <a:t>A new </a:t>
            </a:r>
            <a:r>
              <a:rPr lang="en-US" altLang="zh-CN" sz="2400" dirty="0"/>
              <a:t>lunar </a:t>
            </a:r>
            <a:r>
              <a:rPr lang="en-US" altLang="zh-CN" sz="2400" dirty="0" smtClean="0"/>
              <a:t>measurement set and high accuracy and calibration system become more and more important for lunar observation instruments</a:t>
            </a:r>
          </a:p>
          <a:p>
            <a:r>
              <a:rPr lang="en-US" altLang="zh-CN" sz="2400" dirty="0" smtClean="0"/>
              <a:t>Combination between Field calibration and </a:t>
            </a:r>
            <a:r>
              <a:rPr lang="en-US" altLang="zh-CN" sz="2400" dirty="0"/>
              <a:t>L</a:t>
            </a:r>
            <a:r>
              <a:rPr lang="en-US" altLang="zh-CN" sz="2400" dirty="0" smtClean="0"/>
              <a:t>ab calibration is very necessary   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69403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nd</a:t>
            </a:r>
            <a:r>
              <a:rPr lang="en-US" altLang="zh-CN" dirty="0" smtClean="0">
                <a:solidFill>
                  <a:srgbClr val="FFC000"/>
                </a:solidFill>
              </a:rPr>
              <a:t>  GSICS/IVOS Lunar calibration workshop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3419872" cy="720725"/>
          </a:xfrm>
        </p:spPr>
        <p:txBody>
          <a:bodyPr/>
          <a:lstStyle/>
          <a:p>
            <a:r>
              <a:rPr lang="en-US" altLang="zh-CN" sz="2400" dirty="0" smtClean="0"/>
              <a:t>  Background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7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Field calibration  for lunar observation instruments</a:t>
            </a:r>
            <a:br>
              <a:rPr lang="en-US" altLang="zh-CN" sz="2400" dirty="0" smtClean="0"/>
            </a:br>
            <a:r>
              <a:rPr lang="en-US" altLang="zh-CN" sz="2400" dirty="0" smtClean="0"/>
              <a:t>using sun as reference on Mountain Twilight condition  </a:t>
            </a:r>
            <a:endParaRPr lang="zh-CN" altLang="en-US" sz="2400" dirty="0"/>
          </a:p>
        </p:txBody>
      </p:sp>
      <p:sp>
        <p:nvSpPr>
          <p:cNvPr id="4" name="文本占位符 123906"/>
          <p:cNvSpPr>
            <a:spLocks noGrp="1"/>
          </p:cNvSpPr>
          <p:nvPr>
            <p:ph idx="1"/>
          </p:nvPr>
        </p:nvSpPr>
        <p:spPr>
          <a:xfrm>
            <a:off x="323528" y="1052513"/>
            <a:ext cx="8640960" cy="494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Using the sun as iradiance calibration reference</a:t>
            </a:r>
          </a:p>
          <a:p>
            <a:r>
              <a:rPr lang="en-US" altLang="zh-CN" sz="2000" dirty="0" smtClean="0"/>
              <a:t>Using lanley_plot method to correct atmosphere effect and esteblish response relation between response voltage of instruments/V0 and TOA solar irradiance </a:t>
            </a:r>
          </a:p>
          <a:p>
            <a:r>
              <a:rPr lang="en-US" altLang="zh-CN" sz="2000" dirty="0" smtClean="0"/>
              <a:t>Scale can be traced </a:t>
            </a:r>
            <a:r>
              <a:rPr lang="en-US" altLang="zh-CN" sz="2000" dirty="0"/>
              <a:t>from </a:t>
            </a:r>
            <a:r>
              <a:rPr lang="en-US" altLang="zh-CN" sz="2000" dirty="0" smtClean="0"/>
              <a:t>TOA  solar spectral irradiance </a:t>
            </a:r>
          </a:p>
          <a:p>
            <a:r>
              <a:rPr lang="en-US" altLang="zh-CN" sz="2000" dirty="0" smtClean="0"/>
              <a:t>Calibration be performed in dawn and dusk (sun </a:t>
            </a:r>
            <a:r>
              <a:rPr lang="en-US" altLang="zh-CN" sz="2000" dirty="0"/>
              <a:t>zenith angle &gt;60°,airmass 3</a:t>
            </a:r>
            <a:r>
              <a:rPr lang="en-US" altLang="zh-CN" sz="2000" dirty="0" smtClean="0"/>
              <a:t>~) when the direct sunlight is weak ,close to lunar and meet the response dynamic range of observation instruments)</a:t>
            </a:r>
          </a:p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Calibration site will be selected on  high moutain: altitude high ,for example:</a:t>
            </a:r>
          </a:p>
          <a:p>
            <a:pPr marL="0" indent="0">
              <a:buNone/>
            </a:pPr>
            <a:r>
              <a:rPr lang="en-US" altLang="zh-CN" sz="2000" dirty="0" smtClean="0"/>
              <a:t>        Bright </a:t>
            </a:r>
            <a:r>
              <a:rPr lang="en-US" altLang="zh-CN" sz="2000" dirty="0"/>
              <a:t>summit in yellow moutain,1860 meters above sea level;</a:t>
            </a:r>
          </a:p>
          <a:p>
            <a:pPr marL="0" indent="0">
              <a:buNone/>
            </a:pPr>
            <a:r>
              <a:rPr lang="en-US" altLang="zh-CN" sz="2000" dirty="0"/>
              <a:t>        Ling moutain in Beijing</a:t>
            </a:r>
            <a:r>
              <a:rPr lang="en-US" altLang="zh-CN" sz="2000" dirty="0" smtClean="0"/>
              <a:t>, about 2000 meters </a:t>
            </a:r>
            <a:r>
              <a:rPr lang="en-US" altLang="zh-CN" sz="2000" dirty="0"/>
              <a:t>avove sea level;</a:t>
            </a:r>
          </a:p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Stable  atmosphere during the calibration observation procedue</a:t>
            </a:r>
          </a:p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endParaRPr lang="en-US" altLang="zh-CN" sz="2000" dirty="0" smtClean="0"/>
          </a:p>
          <a:p>
            <a:pPr eaLnBrk="0" hangingPunct="0">
              <a:spcBef>
                <a:spcPct val="20000"/>
              </a:spcBef>
              <a:buClr>
                <a:srgbClr val="0000FF"/>
              </a:buClr>
            </a:pPr>
            <a:endParaRPr lang="zh-CN" altLang="en-US" sz="2000" dirty="0">
              <a:latin typeface="黑体" panose="02010609060101010101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7" y="2612879"/>
            <a:ext cx="4625916" cy="124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777828"/>
            <a:ext cx="36337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196" y="3207965"/>
            <a:ext cx="2664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/>
              </a:rPr>
              <a:t>Ground lunar observation instrument: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/>
              </a:rPr>
              <a:t>lunar photometer(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楷体_GB2312"/>
                <a:cs typeface="楷体_GB2312"/>
              </a:rPr>
              <a:t>CE-318U)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F</a:t>
            </a:r>
            <a:r>
              <a:rPr lang="en-US" altLang="zh-CN" sz="2400" dirty="0" smtClean="0"/>
              <a:t>ield calibration for lunar observation instruments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C000"/>
                </a:solidFill>
              </a:rPr>
              <a:t>1.R</a:t>
            </a:r>
            <a:r>
              <a:rPr lang="en-US" altLang="zh-CN" sz="2400" dirty="0" smtClean="0">
                <a:solidFill>
                  <a:srgbClr val="FFC000"/>
                </a:solidFill>
              </a:rPr>
              <a:t>etrieval irradiance response </a:t>
            </a:r>
            <a:r>
              <a:rPr lang="en-US" altLang="zh-CN" sz="2400" dirty="0">
                <a:solidFill>
                  <a:srgbClr val="FFC000"/>
                </a:solidFill>
              </a:rPr>
              <a:t>coefficient</a:t>
            </a:r>
            <a:r>
              <a:rPr lang="en-US" altLang="zh-CN" sz="2400" dirty="0" smtClean="0">
                <a:solidFill>
                  <a:srgbClr val="FFC000"/>
                </a:solidFill>
              </a:rPr>
              <a:t> 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Step3</a:t>
            </a:r>
            <a:r>
              <a:rPr lang="en-US" altLang="zh-CN" dirty="0" smtClean="0">
                <a:solidFill>
                  <a:srgbClr val="000099"/>
                </a:solidFill>
              </a:rPr>
              <a:t>:Irradiance response coefficient will be retrieved :  k(λ</a:t>
            </a:r>
            <a:r>
              <a:rPr lang="zh-CN" altLang="en-US" dirty="0" smtClean="0">
                <a:solidFill>
                  <a:srgbClr val="000099"/>
                </a:solidFill>
              </a:rPr>
              <a:t>）</a:t>
            </a:r>
            <a:r>
              <a:rPr lang="en-US" altLang="zh-CN" dirty="0" smtClean="0">
                <a:solidFill>
                  <a:srgbClr val="000099"/>
                </a:solidFill>
              </a:rPr>
              <a:t>=E</a:t>
            </a:r>
            <a:r>
              <a:rPr lang="en-US" altLang="zh-CN" baseline="-25000" dirty="0" smtClean="0">
                <a:solidFill>
                  <a:srgbClr val="000099"/>
                </a:solidFill>
              </a:rPr>
              <a:t>0</a:t>
            </a:r>
            <a:r>
              <a:rPr lang="en-US" altLang="zh-CN" dirty="0" smtClean="0">
                <a:solidFill>
                  <a:srgbClr val="000099"/>
                </a:solidFill>
              </a:rPr>
              <a:t>(λ)/V</a:t>
            </a:r>
            <a:r>
              <a:rPr lang="en-US" altLang="zh-CN" baseline="-25000" dirty="0" smtClean="0">
                <a:solidFill>
                  <a:srgbClr val="000099"/>
                </a:solidFill>
              </a:rPr>
              <a:t>0</a:t>
            </a:r>
            <a:r>
              <a:rPr lang="en-US" altLang="zh-CN" dirty="0">
                <a:solidFill>
                  <a:srgbClr val="000099"/>
                </a:solidFill>
              </a:rPr>
              <a:t> </a:t>
            </a:r>
            <a:r>
              <a:rPr lang="en-US" altLang="zh-CN" dirty="0" smtClean="0">
                <a:solidFill>
                  <a:srgbClr val="000099"/>
                </a:solidFill>
              </a:rPr>
              <a:t>(λ</a:t>
            </a:r>
            <a:r>
              <a:rPr lang="zh-CN" altLang="en-US" dirty="0" smtClean="0">
                <a:solidFill>
                  <a:srgbClr val="000099"/>
                </a:solidFill>
              </a:rPr>
              <a:t>）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74437"/>
            <a:ext cx="484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Step1: </a:t>
            </a:r>
            <a:r>
              <a:rPr lang="en-US" altLang="zh-CN" b="1" dirty="0" smtClean="0">
                <a:solidFill>
                  <a:srgbClr val="000099"/>
                </a:solidFill>
              </a:rPr>
              <a:t>continuously auto-measurements </a:t>
            </a:r>
            <a:r>
              <a:rPr lang="en-US" altLang="zh-CN" dirty="0" smtClean="0">
                <a:solidFill>
                  <a:srgbClr val="000099"/>
                </a:solidFill>
              </a:rPr>
              <a:t>will be </a:t>
            </a:r>
            <a:r>
              <a:rPr lang="en-US" altLang="zh-CN" dirty="0" err="1" smtClean="0">
                <a:solidFill>
                  <a:srgbClr val="000099"/>
                </a:solidFill>
              </a:rPr>
              <a:t>permormed</a:t>
            </a:r>
            <a:r>
              <a:rPr lang="en-US" altLang="zh-CN" dirty="0" smtClean="0">
                <a:solidFill>
                  <a:srgbClr val="000099"/>
                </a:solidFill>
              </a:rPr>
              <a:t> (dawn </a:t>
            </a:r>
            <a:r>
              <a:rPr lang="en-US" altLang="zh-CN" dirty="0">
                <a:solidFill>
                  <a:srgbClr val="000099"/>
                </a:solidFill>
              </a:rPr>
              <a:t>of a </a:t>
            </a:r>
            <a:r>
              <a:rPr lang="en-US" altLang="zh-CN" dirty="0" smtClean="0">
                <a:solidFill>
                  <a:srgbClr val="000099"/>
                </a:solidFill>
              </a:rPr>
              <a:t>day </a:t>
            </a:r>
            <a:r>
              <a:rPr lang="en-US" altLang="zh-CN" dirty="0">
                <a:solidFill>
                  <a:srgbClr val="000099"/>
                </a:solidFill>
              </a:rPr>
              <a:t>)</a:t>
            </a:r>
            <a:endParaRPr lang="zh-CN" altLang="en-US" dirty="0">
              <a:solidFill>
                <a:srgbClr val="000099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31" y="755526"/>
            <a:ext cx="21812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768748"/>
            <a:ext cx="541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Step2: </a:t>
            </a:r>
            <a:r>
              <a:rPr lang="en-US" altLang="zh-CN" b="1" dirty="0" smtClean="0">
                <a:solidFill>
                  <a:srgbClr val="000099"/>
                </a:solidFill>
              </a:rPr>
              <a:t>Lanley_plot using measurement value vs airmass and get V</a:t>
            </a:r>
            <a:r>
              <a:rPr lang="en-US" altLang="zh-CN" b="1" baseline="-25000" dirty="0" smtClean="0">
                <a:solidFill>
                  <a:srgbClr val="000099"/>
                </a:solidFill>
              </a:rPr>
              <a:t>0</a:t>
            </a:r>
            <a:r>
              <a:rPr lang="en-US" altLang="zh-CN" b="1" dirty="0"/>
              <a:t> </a:t>
            </a:r>
            <a:r>
              <a:rPr lang="en-US" altLang="zh-CN" dirty="0" smtClean="0"/>
              <a:t>(response </a:t>
            </a:r>
            <a:r>
              <a:rPr lang="en-US" altLang="zh-CN" dirty="0"/>
              <a:t>voltage of </a:t>
            </a:r>
            <a:r>
              <a:rPr lang="en-US" altLang="zh-CN" dirty="0" smtClean="0"/>
              <a:t>instruments for TOA solar iradiance) </a:t>
            </a:r>
            <a:endParaRPr lang="en-US" altLang="zh-CN" dirty="0" smtClean="0">
              <a:solidFill>
                <a:srgbClr val="000099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521" y="4509120"/>
            <a:ext cx="5904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A brief summary: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Calibration result: </a:t>
            </a:r>
            <a:r>
              <a:rPr lang="en-US" altLang="zh-CN" dirty="0">
                <a:solidFill>
                  <a:srgbClr val="000099"/>
                </a:solidFill>
              </a:rPr>
              <a:t>Irradiance </a:t>
            </a:r>
            <a:r>
              <a:rPr lang="en-US" altLang="zh-CN" dirty="0" smtClean="0">
                <a:solidFill>
                  <a:srgbClr val="000099"/>
                </a:solidFill>
              </a:rPr>
              <a:t>response </a:t>
            </a:r>
            <a:r>
              <a:rPr lang="en-US" altLang="zh-CN" dirty="0">
                <a:solidFill>
                  <a:srgbClr val="000099"/>
                </a:solidFill>
              </a:rPr>
              <a:t>coefficient :k(λ</a:t>
            </a:r>
            <a:r>
              <a:rPr lang="zh-CN" altLang="en-US" dirty="0">
                <a:solidFill>
                  <a:srgbClr val="000099"/>
                </a:solidFill>
              </a:rPr>
              <a:t>）</a:t>
            </a:r>
            <a:endParaRPr lang="en-US" altLang="zh-CN" dirty="0">
              <a:solidFill>
                <a:srgbClr val="000099"/>
              </a:solidFill>
            </a:endParaRPr>
          </a:p>
          <a:p>
            <a:r>
              <a:rPr lang="en-US" altLang="zh-CN" dirty="0">
                <a:solidFill>
                  <a:srgbClr val="000099"/>
                </a:solidFill>
              </a:rPr>
              <a:t>Traceabilit </a:t>
            </a:r>
            <a:r>
              <a:rPr lang="en-US" altLang="zh-CN" dirty="0" smtClean="0">
                <a:solidFill>
                  <a:srgbClr val="000099"/>
                </a:solidFill>
              </a:rPr>
              <a:t>: TOA </a:t>
            </a:r>
            <a:r>
              <a:rPr lang="en-US" altLang="zh-CN" dirty="0">
                <a:solidFill>
                  <a:srgbClr val="000099"/>
                </a:solidFill>
              </a:rPr>
              <a:t>solar irradiance</a:t>
            </a:r>
          </a:p>
          <a:p>
            <a:r>
              <a:rPr lang="en-US" altLang="zh-CN" dirty="0">
                <a:solidFill>
                  <a:srgbClr val="000099"/>
                </a:solidFill>
              </a:rPr>
              <a:t>Disadvantage</a:t>
            </a:r>
            <a:r>
              <a:rPr lang="en-US" altLang="zh-CN" dirty="0" smtClean="0">
                <a:solidFill>
                  <a:srgbClr val="000099"/>
                </a:solidFill>
              </a:rPr>
              <a:t>: Time </a:t>
            </a:r>
            <a:r>
              <a:rPr lang="en-US" altLang="zh-CN" dirty="0">
                <a:solidFill>
                  <a:srgbClr val="000099"/>
                </a:solidFill>
              </a:rPr>
              <a:t>consuming   and </a:t>
            </a:r>
            <a:r>
              <a:rPr lang="en-US" altLang="zh-CN" dirty="0" smtClean="0">
                <a:solidFill>
                  <a:srgbClr val="000099"/>
                </a:solidFill>
              </a:rPr>
              <a:t> regorous   conditions,</a:t>
            </a:r>
            <a:r>
              <a:rPr lang="en-US" altLang="zh-CN" dirty="0">
                <a:solidFill>
                  <a:srgbClr val="000099"/>
                </a:solidFill>
              </a:rPr>
              <a:t> </a:t>
            </a:r>
            <a:r>
              <a:rPr lang="en-US" altLang="zh-CN" dirty="0" smtClean="0">
                <a:solidFill>
                  <a:srgbClr val="000099"/>
                </a:solidFill>
              </a:rPr>
              <a:t>few opportunities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May low accuracy because of response dynamic range 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" y="2492896"/>
            <a:ext cx="77311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741834" y="40432"/>
            <a:ext cx="82296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/>
              <a:t>F</a:t>
            </a:r>
            <a:r>
              <a:rPr lang="en-US" altLang="zh-CN" sz="2400" dirty="0" smtClean="0"/>
              <a:t>ield calibration for lunar observation instruments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130011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Field </a:t>
            </a:r>
            <a:r>
              <a:rPr lang="en-US" altLang="zh-CN" dirty="0" smtClean="0">
                <a:solidFill>
                  <a:srgbClr val="000099"/>
                </a:solidFill>
              </a:rPr>
              <a:t>inter calibration </a:t>
            </a:r>
            <a:r>
              <a:rPr lang="en-US" altLang="zh-CN" dirty="0" smtClean="0">
                <a:solidFill>
                  <a:srgbClr val="000099"/>
                </a:solidFill>
              </a:rPr>
              <a:t>for </a:t>
            </a:r>
            <a:r>
              <a:rPr lang="en-US" altLang="zh-CN" dirty="0">
                <a:solidFill>
                  <a:srgbClr val="000099"/>
                </a:solidFill>
              </a:rPr>
              <a:t>lunar observation instrument </a:t>
            </a:r>
            <a:r>
              <a:rPr lang="en-US" altLang="zh-CN" dirty="0" smtClean="0">
                <a:solidFill>
                  <a:srgbClr val="000099"/>
                </a:solidFill>
              </a:rPr>
              <a:t> using standard lunar photometer as reference;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For business and </a:t>
            </a:r>
            <a:r>
              <a:rPr lang="en-US" altLang="zh-CN" dirty="0" smtClean="0">
                <a:solidFill>
                  <a:srgbClr val="000099"/>
                </a:solidFill>
              </a:rPr>
              <a:t>operation?</a:t>
            </a:r>
            <a:endParaRPr lang="en-US" altLang="zh-CN" dirty="0" smtClean="0">
              <a:solidFill>
                <a:srgbClr val="00009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9178" y="752317"/>
            <a:ext cx="6929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Field </a:t>
            </a:r>
            <a:r>
              <a:rPr lang="en-US" altLang="zh-CN" sz="2000" dirty="0">
                <a:solidFill>
                  <a:srgbClr val="FF0000"/>
                </a:solidFill>
              </a:rPr>
              <a:t>Cross-calibration to transfer solar irradiance scale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62880" y="0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A novel lunar Langley_plot observation by time </a:t>
            </a:r>
            <a:r>
              <a:rPr lang="en-US" altLang="zh-CN" sz="2400" dirty="0"/>
              <a:t>phase </a:t>
            </a:r>
            <a:r>
              <a:rPr lang="en-US" altLang="zh-CN" sz="2400" dirty="0" smtClean="0"/>
              <a:t>correction based </a:t>
            </a:r>
            <a:r>
              <a:rPr lang="en-US" altLang="zh-CN" sz="2400" dirty="0"/>
              <a:t>on lunar irradiance </a:t>
            </a:r>
            <a:r>
              <a:rPr lang="en-US" altLang="zh-CN" sz="2400" dirty="0" smtClean="0"/>
              <a:t>model</a:t>
            </a:r>
            <a:endParaRPr lang="zh-CN" alt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611103"/>
            <a:ext cx="813690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6388" rtl="0" eaLnBrk="0" hangingPunct="0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Although  the absolute radiometric uncertanty is high(5%~10%) but the temporal relative uncertanty is low(about 1% maybe)  for Current lunar irrdiance model (ROLO or GIRO)  </a:t>
            </a: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Using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Time phase correction method based on ROLO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model, the moon become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a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irradiance relatively invariant  planet for the ground observator </a:t>
            </a:r>
          </a:p>
          <a:p>
            <a:pPr indent="306388"/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Perform the langley_plot  lunar</a:t>
            </a:r>
            <a:r>
              <a:rPr kumimoji="0" lang="en-US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 observation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using the post timephase-correction</a:t>
            </a:r>
            <a:r>
              <a:rPr kumimoji="0" lang="en-US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  lunar  irradiance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 as relative stability reference.</a:t>
            </a:r>
          </a:p>
          <a:p>
            <a:pPr indent="306388"/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Nomalizing</a:t>
            </a:r>
            <a:r>
              <a:rPr kumimoji="0" lang="en-US" altLang="zh-CN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  refrence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V</a:t>
            </a:r>
            <a:r>
              <a:rPr kumimoji="0" lang="en-US" altLang="zh-CN" sz="20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楷体_GB2312" charset="-122"/>
              </a:rPr>
              <a:t>0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through the whole night lunar observation  will be  retrieved  by langley_plot  procedue.</a:t>
            </a: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Using  time-phase nomalized  measurement V and instrument’s  irradiance response coefficent (k) ,the lunar TOA  irradiance  will be retrieved.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477101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A brief summary: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Retrieve :lunar  TOA </a:t>
            </a:r>
            <a:r>
              <a:rPr lang="zh-CN" altLang="en-US" dirty="0" smtClean="0">
                <a:solidFill>
                  <a:srgbClr val="000099"/>
                </a:solidFill>
              </a:rPr>
              <a:t> </a:t>
            </a:r>
            <a:r>
              <a:rPr lang="en-US" altLang="zh-CN" dirty="0" smtClean="0">
                <a:solidFill>
                  <a:srgbClr val="000099"/>
                </a:solidFill>
              </a:rPr>
              <a:t>Irradiance  and  V</a:t>
            </a:r>
            <a:r>
              <a:rPr lang="en-US" altLang="zh-CN" b="1" baseline="-25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0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(observation reference time)</a:t>
            </a:r>
            <a:endParaRPr lang="en-US" altLang="zh-CN" dirty="0" smtClean="0">
              <a:solidFill>
                <a:srgbClr val="000099"/>
              </a:solidFill>
            </a:endParaRPr>
          </a:p>
          <a:p>
            <a:r>
              <a:rPr lang="en-US" altLang="zh-CN" dirty="0" smtClean="0">
                <a:solidFill>
                  <a:srgbClr val="000099"/>
                </a:solidFill>
              </a:rPr>
              <a:t>Irradiance </a:t>
            </a:r>
            <a:r>
              <a:rPr lang="en-US" altLang="zh-CN" dirty="0">
                <a:solidFill>
                  <a:srgbClr val="000099"/>
                </a:solidFill>
              </a:rPr>
              <a:t>sponse </a:t>
            </a:r>
            <a:r>
              <a:rPr lang="en-US" altLang="zh-CN" dirty="0" smtClean="0">
                <a:solidFill>
                  <a:srgbClr val="000099"/>
                </a:solidFill>
              </a:rPr>
              <a:t>coefficient  k(λ) ; relative time phase accuracy of lunar </a:t>
            </a:r>
            <a:r>
              <a:rPr lang="en-US" altLang="zh-CN" dirty="0">
                <a:solidFill>
                  <a:srgbClr val="000099"/>
                </a:solidFill>
              </a:rPr>
              <a:t>irradiance model </a:t>
            </a:r>
            <a:r>
              <a:rPr lang="en-US" altLang="zh-CN" dirty="0" smtClean="0">
                <a:solidFill>
                  <a:srgbClr val="000099"/>
                </a:solidFill>
              </a:rPr>
              <a:t> is </a:t>
            </a:r>
            <a:r>
              <a:rPr lang="en-US" altLang="zh-CN" dirty="0" smtClean="0">
                <a:solidFill>
                  <a:srgbClr val="000099"/>
                </a:solidFill>
              </a:rPr>
              <a:t>need, not </a:t>
            </a:r>
            <a:r>
              <a:rPr lang="en-US" altLang="zh-CN" dirty="0" smtClean="0">
                <a:solidFill>
                  <a:srgbClr val="000099"/>
                </a:solidFill>
              </a:rPr>
              <a:t>need low uncertanty for absolue accuracy.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Traceabilit : TOA </a:t>
            </a:r>
            <a:r>
              <a:rPr lang="en-US" altLang="zh-CN" dirty="0">
                <a:solidFill>
                  <a:srgbClr val="000099"/>
                </a:solidFill>
              </a:rPr>
              <a:t>solar irradiance</a:t>
            </a:r>
          </a:p>
          <a:p>
            <a:r>
              <a:rPr lang="en-US" altLang="zh-CN" dirty="0" smtClean="0">
                <a:solidFill>
                  <a:srgbClr val="000099"/>
                </a:solidFill>
              </a:rPr>
              <a:t>Advantage</a:t>
            </a:r>
            <a:r>
              <a:rPr lang="en-US" altLang="zh-CN" dirty="0" smtClean="0">
                <a:solidFill>
                  <a:srgbClr val="000099"/>
                </a:solidFill>
              </a:rPr>
              <a:t>: effective </a:t>
            </a:r>
            <a:r>
              <a:rPr lang="en-US" altLang="zh-CN" dirty="0" smtClean="0">
                <a:solidFill>
                  <a:srgbClr val="000099"/>
                </a:solidFill>
              </a:rPr>
              <a:t>correction of atmosphere , maybe low </a:t>
            </a:r>
            <a:r>
              <a:rPr lang="en-US" altLang="zh-CN" dirty="0" smtClean="0">
                <a:solidFill>
                  <a:srgbClr val="000099"/>
                </a:solidFill>
              </a:rPr>
              <a:t>uncertainty</a:t>
            </a:r>
            <a:r>
              <a:rPr lang="en-US" altLang="zh-CN" dirty="0" smtClean="0">
                <a:solidFill>
                  <a:srgbClr val="000099"/>
                </a:solidFill>
              </a:rPr>
              <a:t>.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25" y="3484984"/>
            <a:ext cx="43746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01548"/>
              </p:ext>
            </p:extLst>
          </p:nvPr>
        </p:nvGraphicFramePr>
        <p:xfrm>
          <a:off x="683568" y="2689913"/>
          <a:ext cx="2664296" cy="59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0" name="Equation" r:id="rId4" imgW="1879600" imgH="419100" progId="Equation.DSMT4">
                  <p:embed/>
                </p:oleObj>
              </mc:Choice>
              <mc:Fallback>
                <p:oleObj name="Equation" r:id="rId4" imgW="1879600" imgH="4191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89913"/>
                        <a:ext cx="2664296" cy="59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421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75" y="952500"/>
            <a:ext cx="19907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62880" y="0"/>
            <a:ext cx="8229600" cy="720725"/>
          </a:xfrm>
        </p:spPr>
        <p:txBody>
          <a:bodyPr/>
          <a:lstStyle/>
          <a:p>
            <a:r>
              <a:rPr lang="en-US" altLang="zh-CN" sz="2400" dirty="0" smtClean="0"/>
              <a:t>A novel lunar Langley_plot observation by time </a:t>
            </a:r>
            <a:r>
              <a:rPr lang="en-US" altLang="zh-CN" sz="2400" dirty="0"/>
              <a:t>phase </a:t>
            </a:r>
            <a:r>
              <a:rPr lang="en-US" altLang="zh-CN" sz="2400" dirty="0" smtClean="0"/>
              <a:t>correction based </a:t>
            </a:r>
            <a:r>
              <a:rPr lang="en-US" altLang="zh-CN" sz="2400" dirty="0"/>
              <a:t>on lunar irradiance </a:t>
            </a:r>
            <a:r>
              <a:rPr lang="en-US" altLang="zh-CN" sz="2400" dirty="0" smtClean="0"/>
              <a:t>model</a:t>
            </a:r>
            <a:endParaRPr lang="zh-CN" altLang="en-US" sz="2400" dirty="0"/>
          </a:p>
        </p:txBody>
      </p:sp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00" y="1124744"/>
            <a:ext cx="285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49067"/>
              </p:ext>
            </p:extLst>
          </p:nvPr>
        </p:nvGraphicFramePr>
        <p:xfrm>
          <a:off x="899592" y="5229201"/>
          <a:ext cx="239961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1" name="公式" r:id="rId8" imgW="1333440" imgH="253800" progId="Equation.3">
                  <p:embed/>
                </p:oleObj>
              </mc:Choice>
              <mc:Fallback>
                <p:oleObj name="公式" r:id="rId8" imgW="1333440" imgH="2538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29201"/>
                        <a:ext cx="239961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880616"/>
            <a:ext cx="42755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u="sng" dirty="0" smtClean="0">
                <a:solidFill>
                  <a:srgbClr val="FF0000"/>
                </a:solidFill>
              </a:rPr>
              <a:t>V</a:t>
            </a:r>
            <a:r>
              <a:rPr lang="en-US" altLang="zh-CN" sz="1500" b="1" u="sng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500" b="1" u="sng" dirty="0" smtClean="0">
                <a:solidFill>
                  <a:srgbClr val="FF0000"/>
                </a:solidFill>
              </a:rPr>
              <a:t>(t</a:t>
            </a:r>
            <a:r>
              <a:rPr lang="en-US" altLang="zh-CN" sz="1500" b="1" u="sng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500" b="1" u="sng" dirty="0" smtClean="0">
                <a:solidFill>
                  <a:srgbClr val="FF0000"/>
                </a:solidFill>
              </a:rPr>
              <a:t>) </a:t>
            </a:r>
            <a:r>
              <a:rPr lang="en-US" altLang="zh-CN" sz="1500" b="1" u="sng" dirty="0">
                <a:solidFill>
                  <a:srgbClr val="FF0000"/>
                </a:solidFill>
              </a:rPr>
              <a:t>and</a:t>
            </a:r>
            <a:r>
              <a:rPr lang="en-US" altLang="zh-CN" sz="1500" b="1" u="sng" dirty="0" smtClean="0">
                <a:solidFill>
                  <a:srgbClr val="FF0000"/>
                </a:solidFill>
              </a:rPr>
              <a:t> τ was retrieved  based on </a:t>
            </a:r>
            <a:r>
              <a:rPr lang="en-US" altLang="zh-CN" sz="1500" b="1" u="sng" dirty="0" err="1" smtClean="0">
                <a:solidFill>
                  <a:srgbClr val="FF0000"/>
                </a:solidFill>
              </a:rPr>
              <a:t>Langley_plot</a:t>
            </a:r>
            <a:r>
              <a:rPr lang="en-US" altLang="zh-CN" sz="1500" b="1" u="sng" dirty="0" smtClean="0">
                <a:solidFill>
                  <a:srgbClr val="FF0000"/>
                </a:solidFill>
              </a:rPr>
              <a:t>  </a:t>
            </a:r>
            <a:r>
              <a:rPr lang="en-US" altLang="zh-CN" sz="1500" b="1" u="sng" dirty="0">
                <a:solidFill>
                  <a:srgbClr val="FF0000"/>
                </a:solidFill>
              </a:rPr>
              <a:t>equation </a:t>
            </a:r>
            <a:endParaRPr lang="en-US" altLang="zh-CN" sz="1500" b="1" u="sng" dirty="0" smtClean="0">
              <a:solidFill>
                <a:srgbClr val="FF0000"/>
              </a:solidFill>
            </a:endParaRPr>
          </a:p>
          <a:p>
            <a:r>
              <a:rPr lang="en-US" altLang="zh-CN" sz="1500" b="1" dirty="0">
                <a:solidFill>
                  <a:srgbClr val="FF0000"/>
                </a:solidFill>
              </a:rPr>
              <a:t>V</a:t>
            </a:r>
            <a:r>
              <a:rPr lang="en-US" altLang="zh-CN" sz="1500" b="1" baseline="-25000" dirty="0">
                <a:solidFill>
                  <a:srgbClr val="FF0000"/>
                </a:solidFill>
              </a:rPr>
              <a:t>0</a:t>
            </a:r>
            <a:r>
              <a:rPr lang="en-US" altLang="zh-CN" sz="1500" b="1" dirty="0">
                <a:solidFill>
                  <a:srgbClr val="FF0000"/>
                </a:solidFill>
              </a:rPr>
              <a:t>(t</a:t>
            </a:r>
            <a:r>
              <a:rPr lang="en-US" altLang="zh-CN" sz="1500" b="1" baseline="-25000" dirty="0">
                <a:solidFill>
                  <a:srgbClr val="FF0000"/>
                </a:solidFill>
              </a:rPr>
              <a:t>0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): </a:t>
            </a:r>
            <a:r>
              <a:rPr lang="en-US" altLang="zh-CN" sz="1500" b="1" dirty="0" smtClean="0">
                <a:solidFill>
                  <a:srgbClr val="000099"/>
                </a:solidFill>
              </a:rPr>
              <a:t>Instrument’s response voltage of lunar                       TOA irradiance  in t</a:t>
            </a:r>
            <a:r>
              <a:rPr lang="en-US" altLang="zh-CN" sz="1500" b="1" baseline="-25000" dirty="0" smtClean="0">
                <a:solidFill>
                  <a:srgbClr val="000099"/>
                </a:solidFill>
              </a:rPr>
              <a:t>0</a:t>
            </a:r>
            <a:r>
              <a:rPr lang="en-US" altLang="zh-CN" sz="1500" b="1" dirty="0" smtClean="0">
                <a:solidFill>
                  <a:srgbClr val="000099"/>
                </a:solidFill>
              </a:rPr>
              <a:t> ;</a:t>
            </a:r>
          </a:p>
          <a:p>
            <a:r>
              <a:rPr lang="el-GR" altLang="zh-CN" sz="1500" b="1" dirty="0" smtClean="0">
                <a:solidFill>
                  <a:srgbClr val="FF0000"/>
                </a:solidFill>
              </a:rPr>
              <a:t>Τ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: </a:t>
            </a:r>
            <a:r>
              <a:rPr lang="en-US" altLang="zh-CN" sz="1500" b="1" dirty="0">
                <a:solidFill>
                  <a:srgbClr val="000099"/>
                </a:solidFill>
              </a:rPr>
              <a:t>night </a:t>
            </a:r>
            <a:r>
              <a:rPr lang="en-US" altLang="zh-CN" sz="1500" b="1" dirty="0" smtClean="0">
                <a:solidFill>
                  <a:srgbClr val="000099"/>
                </a:solidFill>
              </a:rPr>
              <a:t>aerosol </a:t>
            </a:r>
            <a:r>
              <a:rPr lang="en-US" altLang="zh-CN" sz="1500" b="1" dirty="0">
                <a:solidFill>
                  <a:srgbClr val="000099"/>
                </a:solidFill>
              </a:rPr>
              <a:t>optical depth</a:t>
            </a: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σ(t</a:t>
            </a:r>
            <a:r>
              <a:rPr lang="en-US" altLang="zh-CN" sz="1500" b="1" dirty="0">
                <a:solidFill>
                  <a:srgbClr val="FF0000"/>
                </a:solidFill>
              </a:rPr>
              <a:t>): </a:t>
            </a:r>
            <a:r>
              <a:rPr lang="en-US" altLang="zh-CN" sz="1500" b="1" dirty="0" smtClean="0">
                <a:solidFill>
                  <a:srgbClr val="000099"/>
                </a:solidFill>
              </a:rPr>
              <a:t>time phase correction factor based on  Lunar model</a:t>
            </a:r>
            <a:endParaRPr lang="en-US" altLang="zh-CN" sz="1500" b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238404"/>
            <a:ext cx="427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u="sng" dirty="0" smtClean="0">
                <a:solidFill>
                  <a:srgbClr val="FF0000"/>
                </a:solidFill>
              </a:rPr>
              <a:t>TOA  Lunar </a:t>
            </a:r>
            <a:r>
              <a:rPr lang="en-US" altLang="zh-CN" sz="1400" b="1" u="sng" dirty="0">
                <a:solidFill>
                  <a:srgbClr val="FF0000"/>
                </a:solidFill>
              </a:rPr>
              <a:t>irradiance </a:t>
            </a:r>
            <a:r>
              <a:rPr lang="en-US" altLang="zh-CN" sz="1400" b="1" u="sng" dirty="0" smtClean="0">
                <a:solidFill>
                  <a:srgbClr val="FF0000"/>
                </a:solidFill>
              </a:rPr>
              <a:t> at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400" b="1" baseline="-25000" dirty="0" smtClean="0">
                <a:solidFill>
                  <a:srgbClr val="FF0000"/>
                </a:solidFill>
              </a:rPr>
              <a:t>0 </a:t>
            </a:r>
            <a:r>
              <a:rPr lang="en-US" altLang="zh-CN" sz="1400" b="1" u="sng" dirty="0" smtClean="0">
                <a:solidFill>
                  <a:srgbClr val="FF0000"/>
                </a:solidFill>
              </a:rPr>
              <a:t>was retrieved based on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V</a:t>
            </a:r>
            <a:r>
              <a:rPr lang="en-US" altLang="zh-CN" sz="1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(t</a:t>
            </a:r>
            <a:r>
              <a:rPr lang="en-US" altLang="zh-CN" sz="14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400" b="1" u="sng" dirty="0" smtClean="0">
                <a:solidFill>
                  <a:srgbClr val="FF0000"/>
                </a:solidFill>
              </a:rPr>
              <a:t>)   and  irradiance response </a:t>
            </a:r>
            <a:r>
              <a:rPr lang="en-US" altLang="zh-CN" sz="1400" b="1" u="sng" dirty="0" err="1" smtClean="0">
                <a:solidFill>
                  <a:srgbClr val="FF0000"/>
                </a:solidFill>
              </a:rPr>
              <a:t>coeffitient</a:t>
            </a:r>
            <a:r>
              <a:rPr lang="en-US" altLang="zh-CN" sz="1400" b="1" u="sng" dirty="0" smtClean="0">
                <a:solidFill>
                  <a:srgbClr val="FF0000"/>
                </a:solidFill>
              </a:rPr>
              <a:t>  k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62510"/>
              </p:ext>
            </p:extLst>
          </p:nvPr>
        </p:nvGraphicFramePr>
        <p:xfrm>
          <a:off x="611560" y="3302943"/>
          <a:ext cx="25923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2" name="公式" r:id="rId10" imgW="1765080" imgH="609480" progId="Equation.3">
                  <p:embed/>
                </p:oleObj>
              </mc:Choice>
              <mc:Fallback>
                <p:oleObj name="公式" r:id="rId10" imgW="1765080" imgH="609480" progId="Equation.3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02943"/>
                        <a:ext cx="25923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45653" y="6052303"/>
            <a:ext cx="469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u="sng" dirty="0" smtClean="0">
                <a:solidFill>
                  <a:srgbClr val="FF0000"/>
                </a:solidFill>
              </a:rPr>
              <a:t>Lunar  </a:t>
            </a:r>
            <a:r>
              <a:rPr lang="en-US" altLang="zh-CN" sz="1400" b="1" u="sng" dirty="0" err="1" smtClean="0">
                <a:solidFill>
                  <a:srgbClr val="FF0000"/>
                </a:solidFill>
              </a:rPr>
              <a:t>langley_plot</a:t>
            </a:r>
            <a:r>
              <a:rPr lang="en-US" altLang="zh-CN" sz="1400" b="1" u="sng" dirty="0" smtClean="0">
                <a:solidFill>
                  <a:srgbClr val="FF0000"/>
                </a:solidFill>
              </a:rPr>
              <a:t>  observation  and algorithm  flow      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/>
              <a:t>Lab calibration </a:t>
            </a:r>
            <a:r>
              <a:rPr lang="en-US" altLang="zh-CN" sz="2400" dirty="0"/>
              <a:t>for lunar observation instruments </a:t>
            </a:r>
            <a:endParaRPr lang="zh-CN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1673" y="1052736"/>
            <a:ext cx="8136904" cy="4339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p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Field calibration using sun and lunar as reference is  time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consuming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,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regorous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  conditions  and few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opportunities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; lab calibration system for business operation  must be  developed;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楷体_GB2312" charset="-122"/>
            </a:endParaRP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Irradiance calibration system based on tunable laser illuminated integrating sphere: monochromatic and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modulate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intensity meet the weak light  detect;</a:t>
            </a: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The scale can be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transfered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by trap detector and traced from cryogenic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radiometer(low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uncertainty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0.02 %) </a:t>
            </a:r>
            <a:endParaRPr lang="en-US" altLang="zh-CN" sz="2000" b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楷体_GB2312" charset="-122"/>
            </a:endParaRP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FOV of  instrument  will be measured based on  fine spatial  scan using laser as reference ;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Fov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 will be used to realize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transferation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 between irradiance coefficient and radiance coefficient.</a:t>
            </a:r>
          </a:p>
          <a:p>
            <a:pPr indent="306388"/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A moon simulator has been developed  using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tunable laser illuminated integrating sphere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楷体_GB231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1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1077</Words>
  <Application>Microsoft Office PowerPoint</Application>
  <PresentationFormat>全屏显示(4:3)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默认设计模板</vt:lpstr>
      <vt:lpstr>Equation</vt:lpstr>
      <vt:lpstr>公式</vt:lpstr>
      <vt:lpstr>PowerPoint 演示文稿</vt:lpstr>
      <vt:lpstr>Outline</vt:lpstr>
      <vt:lpstr>  Background</vt:lpstr>
      <vt:lpstr>Field calibration  for lunar observation instruments using sun as reference on Mountain Twilight condition  </vt:lpstr>
      <vt:lpstr>Field calibration for lunar observation instruments  1.Retrieval irradiance response coefficient </vt:lpstr>
      <vt:lpstr>PowerPoint 演示文稿</vt:lpstr>
      <vt:lpstr>A novel lunar Langley_plot observation by time phase correction based on lunar irradiance model</vt:lpstr>
      <vt:lpstr>A novel lunar Langley_plot observation by time phase correction based on lunar irradiance model</vt:lpstr>
      <vt:lpstr>Lab calibration for lunar observation instruments </vt:lpstr>
      <vt:lpstr>Lab calibration for lunar observation instruments </vt:lpstr>
      <vt:lpstr>Lab calibration for lunar observation instruments </vt:lpstr>
      <vt:lpstr>Lab calibration for lunar observation instruments </vt:lpstr>
      <vt:lpstr>Lab calibration for lunar observation instruments </vt:lpstr>
      <vt:lpstr>Lab calibration for lunar observation instruments </vt:lpstr>
      <vt:lpstr>summarization</vt:lpstr>
      <vt:lpstr>PowerPoint 演示文稿</vt:lpstr>
    </vt:vector>
  </TitlesOfParts>
  <Company>lzw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lise</dc:creator>
  <cp:lastModifiedBy>yby</cp:lastModifiedBy>
  <cp:revision>1158</cp:revision>
  <dcterms:created xsi:type="dcterms:W3CDTF">2006-03-24T00:39:50Z</dcterms:created>
  <dcterms:modified xsi:type="dcterms:W3CDTF">2017-11-13T06:49:06Z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