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382" r:id="rId3"/>
    <p:sldId id="393" r:id="rId4"/>
    <p:sldId id="392" r:id="rId5"/>
    <p:sldId id="394" r:id="rId6"/>
    <p:sldId id="385" r:id="rId7"/>
    <p:sldId id="386" r:id="rId8"/>
    <p:sldId id="387" r:id="rId9"/>
    <p:sldId id="388" r:id="rId10"/>
    <p:sldId id="399" r:id="rId11"/>
    <p:sldId id="400" r:id="rId12"/>
    <p:sldId id="391" r:id="rId13"/>
    <p:sldId id="396" r:id="rId14"/>
    <p:sldId id="383" r:id="rId15"/>
    <p:sldId id="398" r:id="rId16"/>
    <p:sldId id="40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CC0D6-BEDB-4E86-B7E7-7FDE55412516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DBDF0-F7DC-4E73-9251-1F78FE916C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36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DBDF0-F7DC-4E73-9251-1F78FE916C8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115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8C1D9-8E91-492E-BF14-689115B4C0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12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Lunar Calibration Workshop, Xi'an, China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E326-3D4E-4230-940F-B93570119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>
                <a:solidFill>
                  <a:srgbClr val="002060"/>
                </a:solidFill>
              </a:defRPr>
            </a:lvl2pPr>
            <a:lvl3pPr>
              <a:defRPr sz="1400" b="1">
                <a:solidFill>
                  <a:srgbClr val="C00000"/>
                </a:solidFill>
              </a:defRPr>
            </a:lvl3pPr>
            <a:lvl4pPr>
              <a:defRPr sz="1000" b="1">
                <a:solidFill>
                  <a:srgbClr val="FF0000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Lunar Calibration Workshop, Xi'an, China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E326-3D4E-4230-940F-B93570119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Lunar Calibration Workshop, Xi'an, China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E326-3D4E-4230-940F-B93570119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37325"/>
            <a:ext cx="21336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11/13/2017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37325"/>
            <a:ext cx="28956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2nd Lunar Calibration Workshop, Xi'an, China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37325"/>
            <a:ext cx="21336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2E326-3D4E-4230-940F-B935701198D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914400"/>
            <a:ext cx="9144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GOES-R_LOGO_SMALL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8153400" y="152400"/>
            <a:ext cx="914400" cy="685800"/>
          </a:xfrm>
          <a:prstGeom prst="rect">
            <a:avLst/>
          </a:prstGeom>
        </p:spPr>
      </p:pic>
      <p:pic>
        <p:nvPicPr>
          <p:cNvPr id="11" name="Picture 10" descr="noaa-logo-144x144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1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ncc.nesdis.noaa.gov/GOESR/ABI.php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00200"/>
            <a:ext cx="8229600" cy="147002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Lunar Dataset Cataloging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6038" y="3200400"/>
            <a:ext cx="6396361" cy="99060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</a:rPr>
              <a:t>Fangfang</a:t>
            </a:r>
            <a:r>
              <a:rPr lang="en-US" sz="2800" dirty="0" smtClean="0">
                <a:solidFill>
                  <a:srgbClr val="0070C0"/>
                </a:solidFill>
              </a:rPr>
              <a:t> Yu</a:t>
            </a:r>
            <a:r>
              <a:rPr lang="en-US" sz="2800" baseline="30000" dirty="0" smtClean="0">
                <a:solidFill>
                  <a:srgbClr val="0070C0"/>
                </a:solidFill>
              </a:rPr>
              <a:t>1</a:t>
            </a:r>
            <a:r>
              <a:rPr lang="en-US" sz="2800" dirty="0" smtClean="0">
                <a:solidFill>
                  <a:srgbClr val="0070C0"/>
                </a:solidFill>
              </a:rPr>
              <a:t> and </a:t>
            </a:r>
            <a:r>
              <a:rPr lang="en-US" sz="2800" dirty="0" err="1" smtClean="0">
                <a:solidFill>
                  <a:srgbClr val="0070C0"/>
                </a:solidFill>
              </a:rPr>
              <a:t>Xiangqian</a:t>
            </a:r>
            <a:r>
              <a:rPr lang="en-US" sz="2800" dirty="0" smtClean="0">
                <a:solidFill>
                  <a:srgbClr val="0070C0"/>
                </a:solidFill>
              </a:rPr>
              <a:t> Wu</a:t>
            </a:r>
            <a:r>
              <a:rPr lang="en-US" sz="2800" baseline="30000" dirty="0" smtClean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7800" y="43434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1: ERT, </a:t>
            </a:r>
            <a:r>
              <a:rPr lang="en-US" b="1" dirty="0" err="1" smtClean="0"/>
              <a:t>Inc@NOAA</a:t>
            </a:r>
            <a:r>
              <a:rPr lang="en-US" b="1" dirty="0" smtClean="0"/>
              <a:t>/NESDIS/STAR</a:t>
            </a:r>
          </a:p>
          <a:p>
            <a:pPr algn="ctr"/>
            <a:r>
              <a:rPr lang="en-US" b="1" dirty="0" smtClean="0"/>
              <a:t>2: NOAA/NESDIS/Center for Satellite Application and Research (STAR) 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00201" y="5851525"/>
            <a:ext cx="6172198" cy="396875"/>
          </a:xfrm>
        </p:spPr>
        <p:txBody>
          <a:bodyPr/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GSICS/CEOS 2nd Lunar Calibration Workshop, Xi'an, China, Nov. 13-17, 2017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161" y="1143000"/>
            <a:ext cx="2293040" cy="2286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15" y="3886199"/>
            <a:ext cx="2316208" cy="23284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584" y="3886199"/>
            <a:ext cx="2238415" cy="22777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161" y="3886199"/>
            <a:ext cx="2293040" cy="22777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15" y="1143001"/>
            <a:ext cx="2316207" cy="22859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172" y="1136342"/>
            <a:ext cx="2608628" cy="22926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8200" y="1193508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B1 (047)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92189" y="1167840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B2 (064)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39940" y="1193508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B3 (087)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24050" y="4055838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B4 (138)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7103" y="4055838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B5 (161)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07638" y="4055838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B6 (225)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8261" y="281421"/>
            <a:ext cx="7331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ABI </a:t>
            </a:r>
            <a:r>
              <a:rPr lang="en-US" sz="2800" b="1" dirty="0"/>
              <a:t>Lunar Images, </a:t>
            </a:r>
            <a:r>
              <a:rPr lang="en-US" sz="2800" b="1" dirty="0" err="1"/>
              <a:t>Radiometrically</a:t>
            </a:r>
            <a:r>
              <a:rPr lang="en-US" sz="2800" b="1" dirty="0"/>
              <a:t> Calibrated </a:t>
            </a:r>
            <a:r>
              <a:rPr lang="en-US" sz="2800" b="1" dirty="0" smtClean="0"/>
              <a:t>…</a:t>
            </a:r>
            <a:endParaRPr lang="en-US" sz="2800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Lunar Calibration Workshop, Xi'an, China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E326-3D4E-4230-940F-B935701198D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04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75" y="1143000"/>
            <a:ext cx="2344369" cy="228178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143000"/>
            <a:ext cx="243840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248" y="1153611"/>
            <a:ext cx="2334983" cy="22817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81" y="3911353"/>
            <a:ext cx="2303756" cy="22551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0" y="3886200"/>
            <a:ext cx="2286001" cy="22551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248" y="3886200"/>
            <a:ext cx="2334983" cy="225519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38200" y="1193508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B1 (047)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92189" y="1167840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B2 (064)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39940" y="1193508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B3 (087)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24050" y="4055838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B4 (138)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7103" y="4055838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B5 (161)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07638" y="4055838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B6 (225)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Lunar Calibration Workshop, Xi'an, China</a:t>
            </a:r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E326-3D4E-4230-940F-B935701198D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57201" y="281421"/>
            <a:ext cx="7772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… and Aligned with Relative Detector Position RDP)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7246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315200" cy="5635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Irradiance Calculation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314749"/>
            <a:ext cx="7886700" cy="5158922"/>
          </a:xfrm>
        </p:spPr>
        <p:txBody>
          <a:bodyPr/>
          <a:lstStyle/>
          <a:p>
            <a:r>
              <a:rPr lang="en-US" dirty="0" smtClean="0"/>
              <a:t>Irradiance: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292757" y="1818558"/>
          <a:ext cx="3667308" cy="577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" name="Equation" r:id="rId3" imgW="2781000" imgH="444240" progId="Equation.3">
                  <p:embed/>
                </p:oleObj>
              </mc:Choice>
              <mc:Fallback>
                <p:oleObj name="Equation" r:id="rId3" imgW="27810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2757" y="1818558"/>
                        <a:ext cx="3667308" cy="5779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93989" y="2525097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Ω:  Sample solid angle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083364" y="3309729"/>
            <a:ext cx="1004017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5506453"/>
              </p:ext>
            </p:extLst>
          </p:nvPr>
        </p:nvGraphicFramePr>
        <p:xfrm>
          <a:off x="1292757" y="3580399"/>
          <a:ext cx="3922712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" name="Equation" r:id="rId5" imgW="2577960" imgH="660240" progId="Equation.3">
                  <p:embed/>
                </p:oleObj>
              </mc:Choice>
              <mc:Fallback>
                <p:oleObj name="Equation" r:id="rId5" imgW="257796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2757" y="3580399"/>
                        <a:ext cx="3922712" cy="1006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292757" y="2999574"/>
            <a:ext cx="5342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Radiance</a:t>
            </a:r>
            <a:r>
              <a:rPr lang="en-US" i="1" baseline="-25000" dirty="0" err="1" smtClean="0"/>
              <a:t>i,j</a:t>
            </a:r>
            <a:r>
              <a:rPr lang="en-US" i="1" baseline="-25000" dirty="0" smtClean="0"/>
              <a:t> </a:t>
            </a:r>
            <a:r>
              <a:rPr lang="en-US" dirty="0" smtClean="0"/>
              <a:t>: calibrated radiance at (</a:t>
            </a:r>
            <a:r>
              <a:rPr lang="en-US" dirty="0" err="1" smtClean="0"/>
              <a:t>i,j</a:t>
            </a:r>
            <a:r>
              <a:rPr lang="en-US" dirty="0" smtClean="0"/>
              <a:t>) image coordinate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Lunar Calibration Workshop, Xi'an, China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E326-3D4E-4230-940F-B935701198D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83364" y="4916269"/>
            <a:ext cx="722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Calculations of the measured and physical areal sizes of the Moon, and estimation of the oversampling factor for the ABI-like instruments will be presented and discussed during the workshop on Nov. 14 (#2m)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012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315200" cy="5635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New Data Set for Solar Reflective Wavelengths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E326-3D4E-4230-940F-B935701198D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Lunar Calibration Workshop, Xi'an, China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1676400"/>
            <a:ext cx="9058275" cy="203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21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315200" cy="5635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Application in New </a:t>
            </a:r>
            <a:r>
              <a:rPr lang="en-US" sz="2800" dirty="0"/>
              <a:t>W</a:t>
            </a:r>
            <a:r>
              <a:rPr lang="en-US" sz="2800" dirty="0" smtClean="0"/>
              <a:t>avelength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106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Chair of MW GRWG sub-group encourages introducing MHS and planned ground observations provided by Dr. </a:t>
            </a:r>
            <a:r>
              <a:rPr lang="en-US" dirty="0" err="1" smtClean="0"/>
              <a:t>Burgdorf</a:t>
            </a:r>
            <a:r>
              <a:rPr lang="en-US" dirty="0" smtClean="0"/>
              <a:t> as the first cases in this workshop</a:t>
            </a:r>
          </a:p>
          <a:p>
            <a:pPr marL="0" indent="0">
              <a:buNone/>
            </a:pPr>
            <a:endParaRPr lang="en-US" sz="900" dirty="0" smtClean="0"/>
          </a:p>
          <a:p>
            <a:r>
              <a:rPr lang="en-US" dirty="0" smtClean="0"/>
              <a:t>MHS Lunar </a:t>
            </a:r>
            <a:r>
              <a:rPr lang="en-US" dirty="0"/>
              <a:t>observations</a:t>
            </a:r>
          </a:p>
          <a:p>
            <a:pPr lvl="1"/>
            <a:r>
              <a:rPr lang="en-US" b="0" dirty="0" smtClean="0"/>
              <a:t>Moon </a:t>
            </a:r>
            <a:r>
              <a:rPr lang="en-US" b="0" dirty="0"/>
              <a:t>appears in deep space view in certain months</a:t>
            </a:r>
          </a:p>
          <a:p>
            <a:pPr lvl="1"/>
            <a:r>
              <a:rPr lang="en-US" dirty="0" smtClean="0"/>
              <a:t>Narrow </a:t>
            </a:r>
            <a:r>
              <a:rPr lang="en-US" dirty="0"/>
              <a:t>phase angle </a:t>
            </a:r>
            <a:r>
              <a:rPr lang="en-US" dirty="0" smtClean="0"/>
              <a:t>range</a:t>
            </a:r>
            <a:r>
              <a:rPr lang="en-US" b="0" dirty="0" smtClean="0"/>
              <a:t> (Phase angle &gt;90</a:t>
            </a:r>
            <a:r>
              <a:rPr lang="en-US" b="0" baseline="30000" dirty="0" smtClean="0"/>
              <a:t>o</a:t>
            </a:r>
            <a:r>
              <a:rPr lang="en-US" b="0" dirty="0" smtClean="0"/>
              <a:t>) </a:t>
            </a:r>
            <a:r>
              <a:rPr lang="en-US" b="0" dirty="0"/>
              <a:t>for given local equator crossing time of </a:t>
            </a:r>
            <a:r>
              <a:rPr lang="en-US" b="0" dirty="0" smtClean="0"/>
              <a:t>satellite</a:t>
            </a:r>
            <a:endParaRPr lang="en-US" b="0" dirty="0"/>
          </a:p>
          <a:p>
            <a:pPr lvl="1"/>
            <a:r>
              <a:rPr lang="en-US" b="0" dirty="0" smtClean="0"/>
              <a:t>“Light </a:t>
            </a:r>
            <a:r>
              <a:rPr lang="en-US" b="0" dirty="0"/>
              <a:t>curve” can be fitted with Gaussian</a:t>
            </a:r>
          </a:p>
          <a:p>
            <a:pPr lvl="1"/>
            <a:r>
              <a:rPr lang="en-US" b="0" dirty="0" smtClean="0"/>
              <a:t>Particularly </a:t>
            </a:r>
            <a:r>
              <a:rPr lang="en-US" b="0" dirty="0"/>
              <a:t>suited for checks of </a:t>
            </a:r>
            <a:r>
              <a:rPr lang="en-US" i="1" u="sng" dirty="0"/>
              <a:t>inter-channel uniformity and </a:t>
            </a:r>
            <a:r>
              <a:rPr lang="en-US" i="1" u="sng" dirty="0" smtClean="0"/>
              <a:t>photometric stability</a:t>
            </a:r>
            <a:r>
              <a:rPr lang="en-US" i="1" u="sng" dirty="0"/>
              <a:t>,</a:t>
            </a:r>
            <a:r>
              <a:rPr lang="en-US" b="0" dirty="0"/>
              <a:t> since flux differences easier measured than absolute level</a:t>
            </a:r>
          </a:p>
          <a:p>
            <a:pPr lvl="1"/>
            <a:r>
              <a:rPr lang="en-US" b="0" dirty="0" smtClean="0"/>
              <a:t>Also </a:t>
            </a:r>
            <a:r>
              <a:rPr lang="en-US" b="0" dirty="0"/>
              <a:t>useful for determination of </a:t>
            </a:r>
            <a:r>
              <a:rPr lang="en-US" i="1" u="sng" dirty="0"/>
              <a:t>pointing accuracy</a:t>
            </a:r>
            <a:r>
              <a:rPr lang="en-US" b="0" dirty="0"/>
              <a:t> for </a:t>
            </a:r>
            <a:r>
              <a:rPr lang="en-US" b="0" dirty="0" smtClean="0"/>
              <a:t>sounding channels</a:t>
            </a:r>
            <a:r>
              <a:rPr lang="en-US" b="0" dirty="0"/>
              <a:t>, because they cannot see Earth’s surface (</a:t>
            </a:r>
            <a:r>
              <a:rPr lang="en-US" b="0" dirty="0" err="1"/>
              <a:t>Bonsignori</a:t>
            </a:r>
            <a:r>
              <a:rPr lang="en-US" b="0" dirty="0"/>
              <a:t> 2017)</a:t>
            </a:r>
          </a:p>
          <a:p>
            <a:endParaRPr lang="en-US" sz="900" dirty="0" smtClean="0"/>
          </a:p>
          <a:p>
            <a:r>
              <a:rPr lang="en-US" dirty="0" smtClean="0"/>
              <a:t>Model </a:t>
            </a:r>
            <a:r>
              <a:rPr lang="en-US" dirty="0"/>
              <a:t>(Mo &amp; </a:t>
            </a:r>
            <a:r>
              <a:rPr lang="en-US" dirty="0" err="1"/>
              <a:t>Kigawa</a:t>
            </a:r>
            <a:r>
              <a:rPr lang="en-US" dirty="0"/>
              <a:t>, 2007) of brightness temperature of </a:t>
            </a:r>
            <a:r>
              <a:rPr lang="en-US" dirty="0" smtClean="0"/>
              <a:t>Moon gives </a:t>
            </a:r>
            <a:r>
              <a:rPr lang="en-US" dirty="0"/>
              <a:t>maximum values at full moon, independent of </a:t>
            </a:r>
            <a:r>
              <a:rPr lang="en-US" dirty="0" smtClean="0"/>
              <a:t>frequency</a:t>
            </a:r>
          </a:p>
          <a:p>
            <a:pPr lvl="1"/>
            <a:r>
              <a:rPr lang="en-US" b="0" dirty="0" smtClean="0"/>
              <a:t>Improvement </a:t>
            </a:r>
            <a:r>
              <a:rPr lang="en-US" b="0" dirty="0"/>
              <a:t>requires observations </a:t>
            </a:r>
            <a:r>
              <a:rPr lang="en-US" dirty="0"/>
              <a:t>over large range of phase angles</a:t>
            </a:r>
          </a:p>
          <a:p>
            <a:pPr lvl="1"/>
            <a:r>
              <a:rPr lang="en-US" b="0" dirty="0" smtClean="0"/>
              <a:t>All </a:t>
            </a:r>
            <a:r>
              <a:rPr lang="en-US" b="0" dirty="0"/>
              <a:t>phase angles available with observations from ground</a:t>
            </a:r>
          </a:p>
          <a:p>
            <a:pPr lvl="1"/>
            <a:r>
              <a:rPr lang="en-US" b="0" dirty="0" smtClean="0"/>
              <a:t>Test observations </a:t>
            </a:r>
            <a:r>
              <a:rPr lang="en-US" b="0" dirty="0"/>
              <a:t>planned with Swedish Kiruna Millimeter </a:t>
            </a:r>
            <a:r>
              <a:rPr lang="en-US" b="0" dirty="0" smtClean="0"/>
              <a:t>Wave Radiometer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E326-3D4E-4230-940F-B935701198D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Lunar Calibration Workshop, Xi'an, China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35169" y="6248400"/>
            <a:ext cx="1805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- Courtesy of M. </a:t>
            </a:r>
            <a:r>
              <a:rPr lang="en-US" sz="1200" b="1" dirty="0" err="1" smtClean="0"/>
              <a:t>Burgdorf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59077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315200" cy="5635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Summary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New high quality lunar observation data to enrich the data collection for calibration purpose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wo new next-generation GEO satellite instruments</a:t>
            </a:r>
          </a:p>
          <a:p>
            <a:pPr lvl="1"/>
            <a:r>
              <a:rPr lang="en-US" dirty="0" smtClean="0"/>
              <a:t>More high spatial observations of the Moon</a:t>
            </a:r>
          </a:p>
          <a:p>
            <a:pPr lvl="1"/>
            <a:r>
              <a:rPr lang="en-US" dirty="0" smtClean="0"/>
              <a:t>New observation schemes of GEO and LEO instruments</a:t>
            </a:r>
          </a:p>
          <a:p>
            <a:r>
              <a:rPr lang="en-US" dirty="0" smtClean="0"/>
              <a:t>Extension from multiple to hyperspectral measurements</a:t>
            </a:r>
          </a:p>
          <a:p>
            <a:r>
              <a:rPr lang="en-US" dirty="0" smtClean="0"/>
              <a:t>Extension from spacecraft to ground</a:t>
            </a:r>
          </a:p>
          <a:p>
            <a:r>
              <a:rPr lang="en-US" dirty="0" smtClean="0"/>
              <a:t>SI-traceable measurements</a:t>
            </a:r>
          </a:p>
          <a:p>
            <a:r>
              <a:rPr lang="en-US" dirty="0" smtClean="0"/>
              <a:t>New uses of the Moon</a:t>
            </a:r>
          </a:p>
          <a:p>
            <a:pPr lvl="1"/>
            <a:r>
              <a:rPr lang="en-US" dirty="0" smtClean="0"/>
              <a:t>Common MTF method</a:t>
            </a:r>
          </a:p>
          <a:p>
            <a:pPr lvl="1"/>
            <a:r>
              <a:rPr lang="en-US" dirty="0" smtClean="0"/>
              <a:t>Radiance model</a:t>
            </a:r>
          </a:p>
          <a:p>
            <a:pPr lvl="1"/>
            <a:r>
              <a:rPr lang="en-US" dirty="0" smtClean="0"/>
              <a:t>Microwave calibration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E326-3D4E-4230-940F-B935701198D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Lunar Calibration Workshop, Xi'an, China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1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315200" cy="5635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Discussions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4096"/>
            <a:ext cx="8229600" cy="5322903"/>
          </a:xfrm>
        </p:spPr>
        <p:txBody>
          <a:bodyPr>
            <a:normAutofit/>
          </a:bodyPr>
          <a:lstStyle/>
          <a:p>
            <a:r>
              <a:rPr lang="en-US" dirty="0" smtClean="0"/>
              <a:t>Mistakes in the data presented?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smtClean="0"/>
              <a:t>Missing instrument / dataset?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smtClean="0"/>
              <a:t>Desirable information that may be available?</a:t>
            </a:r>
          </a:p>
          <a:p>
            <a:pPr lvl="1"/>
            <a:r>
              <a:rPr lang="en-US" dirty="0" smtClean="0"/>
              <a:t>BRDF for radiance calibration</a:t>
            </a:r>
          </a:p>
          <a:p>
            <a:pPr lvl="2"/>
            <a:r>
              <a:rPr lang="en-US" dirty="0" smtClean="0"/>
              <a:t>Merging AHI/ABI/AMI</a:t>
            </a:r>
          </a:p>
          <a:p>
            <a:pPr lvl="2"/>
            <a:r>
              <a:rPr lang="en-US" dirty="0" smtClean="0"/>
              <a:t>Other data?</a:t>
            </a:r>
          </a:p>
          <a:p>
            <a:pPr lvl="2"/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E326-3D4E-4230-940F-B935701198D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Lunar Calibration Workshop, Xi'an, China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46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315200" cy="5635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Outlines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Outcome of the data survey from 1</a:t>
            </a:r>
            <a:r>
              <a:rPr lang="en-US" baseline="30000" dirty="0" smtClean="0"/>
              <a:t>st</a:t>
            </a:r>
            <a:r>
              <a:rPr lang="en-US" dirty="0" smtClean="0"/>
              <a:t> workshop</a:t>
            </a:r>
          </a:p>
          <a:p>
            <a:r>
              <a:rPr lang="en-US" dirty="0" smtClean="0"/>
              <a:t>New data survey for 2</a:t>
            </a:r>
            <a:r>
              <a:rPr lang="en-US" baseline="30000" dirty="0" smtClean="0"/>
              <a:t>nd</a:t>
            </a:r>
            <a:r>
              <a:rPr lang="en-US" dirty="0" smtClean="0"/>
              <a:t> workshop</a:t>
            </a:r>
          </a:p>
          <a:p>
            <a:pPr lvl="1"/>
            <a:r>
              <a:rPr lang="en-US" dirty="0" smtClean="0"/>
              <a:t>Goal</a:t>
            </a:r>
          </a:p>
          <a:p>
            <a:pPr lvl="2"/>
            <a:r>
              <a:rPr lang="en-US" dirty="0" smtClean="0"/>
              <a:t>Irradiance</a:t>
            </a:r>
          </a:p>
          <a:p>
            <a:pPr lvl="2"/>
            <a:r>
              <a:rPr lang="en-US" dirty="0" smtClean="0"/>
              <a:t>New applications</a:t>
            </a:r>
          </a:p>
          <a:p>
            <a:pPr lvl="1"/>
            <a:r>
              <a:rPr lang="en-US" dirty="0" smtClean="0"/>
              <a:t>New data</a:t>
            </a:r>
          </a:p>
          <a:p>
            <a:pPr lvl="2"/>
            <a:r>
              <a:rPr lang="en-US" dirty="0" smtClean="0"/>
              <a:t>New satellite instruments</a:t>
            </a:r>
          </a:p>
          <a:p>
            <a:pPr lvl="2"/>
            <a:r>
              <a:rPr lang="en-US" dirty="0" smtClean="0"/>
              <a:t>Ground measurements</a:t>
            </a:r>
          </a:p>
          <a:p>
            <a:pPr lvl="2"/>
            <a:r>
              <a:rPr lang="en-US" dirty="0" smtClean="0"/>
              <a:t>Expansion from radiometric calibration of VNIR wavelength</a:t>
            </a:r>
          </a:p>
          <a:p>
            <a:r>
              <a:rPr lang="en-US" dirty="0" smtClean="0"/>
              <a:t>Feedbacks</a:t>
            </a:r>
          </a:p>
          <a:p>
            <a:pPr lvl="1"/>
            <a:r>
              <a:rPr lang="en-US" dirty="0" smtClean="0"/>
              <a:t>GEO: GOES-16/ABI, Himawari-8/AHI, COMS/MI, FY2-VISSR</a:t>
            </a:r>
          </a:p>
          <a:p>
            <a:pPr lvl="1"/>
            <a:r>
              <a:rPr lang="en-US" dirty="0" smtClean="0"/>
              <a:t>LEO: GCOM-C/SGLI, Terra/ASTER, MERBE, NOAA and </a:t>
            </a:r>
            <a:r>
              <a:rPr lang="en-US" dirty="0" err="1" smtClean="0"/>
              <a:t>Metop</a:t>
            </a:r>
            <a:r>
              <a:rPr lang="en-US" dirty="0" smtClean="0"/>
              <a:t> MHS</a:t>
            </a:r>
          </a:p>
          <a:p>
            <a:pPr lvl="1"/>
            <a:r>
              <a:rPr lang="en-US" dirty="0" smtClean="0"/>
              <a:t>Ground: NIST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E326-3D4E-4230-940F-B935701198D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2nd Lunar Calibration Workshop, Xi'an, China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20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315200" cy="5635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Objectives of New Data Survey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/>
          <a:lstStyle/>
          <a:p>
            <a:r>
              <a:rPr lang="en-US" dirty="0" smtClean="0"/>
              <a:t>Collect information of new lunar observation data since after 1</a:t>
            </a:r>
            <a:r>
              <a:rPr lang="en-US" baseline="30000" dirty="0" smtClean="0"/>
              <a:t>st</a:t>
            </a:r>
            <a:r>
              <a:rPr lang="en-US" dirty="0" smtClean="0"/>
              <a:t> workshop at Darmstadt, Germany in December 2014</a:t>
            </a:r>
          </a:p>
          <a:p>
            <a:pPr lvl="1"/>
            <a:r>
              <a:rPr lang="en-US" dirty="0" smtClean="0"/>
              <a:t>GIRO irradiance model as a common reference physical model for inter-calibration</a:t>
            </a:r>
          </a:p>
          <a:p>
            <a:pPr lvl="1"/>
            <a:endParaRPr lang="en-US" dirty="0"/>
          </a:p>
          <a:p>
            <a:r>
              <a:rPr lang="en-US" dirty="0" smtClean="0"/>
              <a:t>Collect data to work on common method for the new applications of the Moon in VNIR bands</a:t>
            </a:r>
          </a:p>
          <a:p>
            <a:pPr lvl="1"/>
            <a:r>
              <a:rPr lang="en-US" dirty="0" smtClean="0"/>
              <a:t>MTF</a:t>
            </a:r>
          </a:p>
          <a:p>
            <a:pPr lvl="1"/>
            <a:r>
              <a:rPr lang="en-US" dirty="0" smtClean="0"/>
              <a:t>Radiance model</a:t>
            </a:r>
          </a:p>
          <a:p>
            <a:pPr lvl="1"/>
            <a:endParaRPr lang="en-US" dirty="0"/>
          </a:p>
          <a:p>
            <a:r>
              <a:rPr lang="en-US" dirty="0" smtClean="0"/>
              <a:t>Other new applications of the Moon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E326-3D4E-4230-940F-B935701198D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Lunar Calibration Workshop, Xi'an, China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9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315200" cy="5635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Outcome of the Data Survey from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Workshop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E326-3D4E-4230-940F-B935701198D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46" y="1066800"/>
            <a:ext cx="7612508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Lunar Calibration Workshop, Xi'an, China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81800" y="6488668"/>
            <a:ext cx="1676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 of </a:t>
            </a:r>
            <a:r>
              <a:rPr lang="en-US" sz="1200" dirty="0" err="1" smtClean="0"/>
              <a:t>Fougnie</a:t>
            </a:r>
            <a:r>
              <a:rPr lang="en-US" sz="1200" dirty="0" smtClean="0"/>
              <a:t>, B.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52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315200" cy="5635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Data Survey Contents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General description of the satellite (orbit, mission duration, etc.)</a:t>
            </a:r>
          </a:p>
          <a:p>
            <a:r>
              <a:rPr lang="en-US" dirty="0" smtClean="0"/>
              <a:t>General description of the sensor (spectral bands, spatial resolution, quantization, etc.)</a:t>
            </a:r>
          </a:p>
          <a:p>
            <a:r>
              <a:rPr lang="en-US" dirty="0" smtClean="0"/>
              <a:t>Calibration method</a:t>
            </a:r>
          </a:p>
          <a:p>
            <a:pPr lvl="1"/>
            <a:r>
              <a:rPr lang="en-US" dirty="0" smtClean="0"/>
              <a:t>reference/document, if available</a:t>
            </a:r>
          </a:p>
          <a:p>
            <a:r>
              <a:rPr lang="en-US" dirty="0" smtClean="0"/>
              <a:t>Lunar observations (or in plan)</a:t>
            </a:r>
          </a:p>
          <a:p>
            <a:pPr lvl="1"/>
            <a:r>
              <a:rPr lang="en-US" dirty="0"/>
              <a:t>Description of the Moon acquisition (Maneuver)</a:t>
            </a:r>
          </a:p>
          <a:p>
            <a:pPr lvl="1"/>
            <a:r>
              <a:rPr lang="en-US" dirty="0" smtClean="0"/>
              <a:t>Phase angle range</a:t>
            </a:r>
          </a:p>
          <a:p>
            <a:pPr lvl="1"/>
            <a:r>
              <a:rPr lang="en-US" dirty="0" smtClean="0"/>
              <a:t>Sample images</a:t>
            </a:r>
          </a:p>
          <a:p>
            <a:pPr lvl="1"/>
            <a:r>
              <a:rPr lang="en-US" dirty="0" smtClean="0"/>
              <a:t>Sample data (including the observation time) and data accessibility (GLOD, public available?)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mage processing procedure to derive smoothly edged moon or actual physical lunar images, if any</a:t>
            </a:r>
          </a:p>
          <a:p>
            <a:r>
              <a:rPr lang="en-US" dirty="0" smtClean="0"/>
              <a:t>Lunar irradiation calculation (or in plan)</a:t>
            </a:r>
          </a:p>
          <a:p>
            <a:pPr lvl="1"/>
            <a:r>
              <a:rPr lang="en-US" dirty="0" smtClean="0"/>
              <a:t>Integration </a:t>
            </a:r>
            <a:r>
              <a:rPr lang="en-US" dirty="0"/>
              <a:t>step</a:t>
            </a:r>
          </a:p>
          <a:p>
            <a:pPr lvl="1"/>
            <a:r>
              <a:rPr lang="en-US" dirty="0"/>
              <a:t>Dark signal handling</a:t>
            </a:r>
          </a:p>
          <a:p>
            <a:pPr lvl="1"/>
            <a:r>
              <a:rPr lang="en-US" dirty="0"/>
              <a:t>Oversampling consideration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3A981-CB2E-4235-A228-07F688029724}" type="slidenum">
              <a:rPr lang="en-US" smtClean="0"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Lunar Calibration Workshop, Xi'an, China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315200" cy="5635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GOES-16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1326"/>
            <a:ext cx="8229600" cy="5265674"/>
          </a:xfrm>
        </p:spPr>
        <p:txBody>
          <a:bodyPr/>
          <a:lstStyle/>
          <a:p>
            <a:r>
              <a:rPr lang="en-US" dirty="0" smtClean="0"/>
              <a:t>First NOAA Geostationary Operational Environmental satellite in the GOES-R Series</a:t>
            </a:r>
          </a:p>
          <a:p>
            <a:pPr lvl="1"/>
            <a:r>
              <a:rPr lang="en-US" dirty="0" smtClean="0"/>
              <a:t>Launched on November 19, 2016</a:t>
            </a:r>
          </a:p>
          <a:p>
            <a:pPr lvl="1"/>
            <a:r>
              <a:rPr lang="en-US" dirty="0" smtClean="0"/>
              <a:t>Key payload: Advanced Baseline Imager (ABI)</a:t>
            </a:r>
          </a:p>
          <a:p>
            <a:pPr lvl="1"/>
            <a:r>
              <a:rPr lang="en-US" dirty="0" smtClean="0"/>
              <a:t>Locations:</a:t>
            </a:r>
          </a:p>
          <a:p>
            <a:pPr lvl="2"/>
            <a:r>
              <a:rPr lang="en-US" dirty="0" smtClean="0"/>
              <a:t>Parked at 89.5W for PLT/PLPT tests.  </a:t>
            </a:r>
          </a:p>
          <a:p>
            <a:pPr lvl="2"/>
            <a:r>
              <a:rPr lang="en-US" dirty="0" smtClean="0"/>
              <a:t>Moved from 89.5W to 89.3W between August 8, 2017 and Sept. 3, 2017.  </a:t>
            </a:r>
          </a:p>
          <a:p>
            <a:pPr lvl="2"/>
            <a:r>
              <a:rPr lang="en-US" dirty="0" smtClean="0"/>
              <a:t>Plan to move from 89.3W to 75.2W for operation in December 2017.</a:t>
            </a:r>
          </a:p>
          <a:p>
            <a:pPr lvl="1"/>
            <a:endParaRPr lang="en-US" dirty="0"/>
          </a:p>
        </p:txBody>
      </p:sp>
      <p:pic>
        <p:nvPicPr>
          <p:cNvPr id="1026" name="Picture 2" descr="GOES-R SPACECRAF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4191000"/>
            <a:ext cx="247650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Lunar Calibration Workshop, Xi'an, China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E326-3D4E-4230-940F-B935701198D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64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5055" y="1097369"/>
            <a:ext cx="2016499" cy="3001618"/>
          </a:xfrm>
        </p:spPr>
        <p:txBody>
          <a:bodyPr>
            <a:normAutofit fontScale="85000" lnSpcReduction="20000"/>
          </a:bodyPr>
          <a:lstStyle/>
          <a:p>
            <a:pPr marL="168275" indent="-168275"/>
            <a:r>
              <a:rPr lang="en-US" dirty="0" smtClean="0"/>
              <a:t>GOES-16 </a:t>
            </a:r>
            <a:r>
              <a:rPr lang="en-US" dirty="0"/>
              <a:t>ABI </a:t>
            </a:r>
            <a:r>
              <a:rPr lang="en-US" dirty="0" smtClean="0"/>
              <a:t>SRF: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ncc.nesdis.noaa.gov/GOESR/ABI.php</a:t>
            </a:r>
            <a:endParaRPr lang="en-US" dirty="0" smtClean="0"/>
          </a:p>
          <a:p>
            <a:pPr marL="168275" indent="-168275"/>
            <a:endParaRPr lang="en-US" dirty="0" smtClean="0"/>
          </a:p>
          <a:p>
            <a:pPr marL="168275" indent="-168275"/>
            <a:r>
              <a:rPr lang="en-US" dirty="0" smtClean="0"/>
              <a:t>GOES-16 ABI MTF:  to be presented in the coming 2</a:t>
            </a:r>
            <a:r>
              <a:rPr lang="en-US" baseline="30000" dirty="0" smtClean="0"/>
              <a:t>nd</a:t>
            </a:r>
            <a:r>
              <a:rPr lang="en-US" dirty="0" smtClean="0"/>
              <a:t> workshop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075086"/>
              </p:ext>
            </p:extLst>
          </p:nvPr>
        </p:nvGraphicFramePr>
        <p:xfrm>
          <a:off x="692428" y="1027047"/>
          <a:ext cx="6176096" cy="4577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4348"/>
                <a:gridCol w="897655"/>
                <a:gridCol w="890366"/>
                <a:gridCol w="1254907"/>
                <a:gridCol w="1170774"/>
                <a:gridCol w="1128046"/>
              </a:tblGrid>
              <a:tr h="67566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ABI </a:t>
                      </a:r>
                    </a:p>
                    <a:p>
                      <a:pPr algn="ctr"/>
                      <a:r>
                        <a:rPr lang="en-US" sz="1000" dirty="0" smtClean="0"/>
                        <a:t>Band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Wavelength range </a:t>
                      </a:r>
                      <a:r>
                        <a:rPr lang="en-US" sz="1000" baseline="0" dirty="0" smtClean="0"/>
                        <a:t>(µm)</a:t>
                      </a: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Central</a:t>
                      </a:r>
                      <a:r>
                        <a:rPr lang="en-US" sz="1000" baseline="0" dirty="0" smtClean="0"/>
                        <a:t> Wavelength (µm)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Angular</a:t>
                      </a:r>
                      <a:r>
                        <a:rPr lang="en-US" sz="1000" baseline="0" dirty="0" smtClean="0"/>
                        <a:t> Sample Distance (µrad)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Nominal earth image</a:t>
                      </a:r>
                      <a:r>
                        <a:rPr lang="en-US" sz="1000" baseline="0" dirty="0" smtClean="0"/>
                        <a:t> resolution (km)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Bit Depth</a:t>
                      </a:r>
                      <a:endParaRPr lang="en-US" sz="1000" dirty="0"/>
                    </a:p>
                  </a:txBody>
                  <a:tcPr/>
                </a:tc>
              </a:tr>
              <a:tr h="22522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0.45-0.49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0.47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22x22.9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12</a:t>
                      </a:r>
                      <a:endParaRPr lang="en-US" sz="1000" dirty="0"/>
                    </a:p>
                  </a:txBody>
                  <a:tcPr/>
                </a:tc>
              </a:tr>
              <a:tr h="22522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0.59-0.69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0.64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11x10.5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0.5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12</a:t>
                      </a:r>
                      <a:endParaRPr lang="en-US" sz="1000" dirty="0"/>
                    </a:p>
                  </a:txBody>
                  <a:tcPr/>
                </a:tc>
              </a:tr>
              <a:tr h="22522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0.846-0.885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0.865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22x22.9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12</a:t>
                      </a:r>
                      <a:endParaRPr lang="en-US" sz="1000" dirty="0"/>
                    </a:p>
                  </a:txBody>
                  <a:tcPr/>
                </a:tc>
              </a:tr>
              <a:tr h="22522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4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1.371-1.386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1.378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44x42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12</a:t>
                      </a:r>
                      <a:endParaRPr lang="en-US" sz="1000" dirty="0"/>
                    </a:p>
                  </a:txBody>
                  <a:tcPr/>
                </a:tc>
              </a:tr>
              <a:tr h="22522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1.58-1.64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1.61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22x22.9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12</a:t>
                      </a:r>
                      <a:endParaRPr lang="en-US" sz="1000" dirty="0"/>
                    </a:p>
                  </a:txBody>
                  <a:tcPr/>
                </a:tc>
              </a:tr>
              <a:tr h="22522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6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2.225-2.275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2.25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44x42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12</a:t>
                      </a:r>
                      <a:endParaRPr lang="en-US" sz="1000" dirty="0"/>
                    </a:p>
                  </a:txBody>
                  <a:tcPr/>
                </a:tc>
              </a:tr>
              <a:tr h="22522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7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3.80-4.00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3.90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44x44.7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14</a:t>
                      </a:r>
                      <a:endParaRPr lang="en-US" sz="1000" dirty="0"/>
                    </a:p>
                  </a:txBody>
                  <a:tcPr/>
                </a:tc>
              </a:tr>
              <a:tr h="22522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8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5.77-6.6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6.19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44x44.7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12</a:t>
                      </a:r>
                      <a:endParaRPr lang="en-US" sz="1000" dirty="0"/>
                    </a:p>
                  </a:txBody>
                  <a:tcPr/>
                </a:tc>
              </a:tr>
              <a:tr h="22522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9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6.75-7.15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6.95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44x44.7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12</a:t>
                      </a:r>
                      <a:endParaRPr lang="en-US" sz="1000" dirty="0"/>
                    </a:p>
                  </a:txBody>
                  <a:tcPr/>
                </a:tc>
              </a:tr>
              <a:tr h="22522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7.24-7.44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7.34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44x44.7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12</a:t>
                      </a:r>
                      <a:endParaRPr lang="en-US" sz="1000" dirty="0"/>
                    </a:p>
                  </a:txBody>
                  <a:tcPr/>
                </a:tc>
              </a:tr>
              <a:tr h="22522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8.3-8.7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8.5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44x44.7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12</a:t>
                      </a:r>
                      <a:endParaRPr lang="en-US" sz="1000" dirty="0"/>
                    </a:p>
                  </a:txBody>
                  <a:tcPr/>
                </a:tc>
              </a:tr>
              <a:tr h="22522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9.42-9.8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9.61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44x44.7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12</a:t>
                      </a:r>
                      <a:endParaRPr lang="en-US" sz="1000" dirty="0"/>
                    </a:p>
                  </a:txBody>
                  <a:tcPr/>
                </a:tc>
              </a:tr>
              <a:tr h="22522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13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10.1-10.6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10.35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44x38.1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12</a:t>
                      </a:r>
                      <a:endParaRPr lang="en-US" sz="1000" dirty="0"/>
                    </a:p>
                  </a:txBody>
                  <a:tcPr/>
                </a:tc>
              </a:tr>
              <a:tr h="22522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14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10.8-11.6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11.2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44x38.1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12</a:t>
                      </a:r>
                      <a:endParaRPr lang="en-US" sz="1000" dirty="0"/>
                    </a:p>
                  </a:txBody>
                  <a:tcPr/>
                </a:tc>
              </a:tr>
              <a:tr h="22522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11.8-12.8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12.3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44x38.1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12</a:t>
                      </a:r>
                      <a:endParaRPr lang="en-US" sz="1000" dirty="0"/>
                    </a:p>
                  </a:txBody>
                  <a:tcPr/>
                </a:tc>
              </a:tr>
              <a:tr h="22522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16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13.0-13.6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13.3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44x38.1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12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5055" y="4422641"/>
            <a:ext cx="2145241" cy="2080653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11/13/2017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Lunar Calibration Workshop, Xi'an, China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E326-3D4E-4230-940F-B935701198D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315200" cy="5635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GOES-16 ABI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5774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47" y="274638"/>
            <a:ext cx="7363654" cy="5635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GOES-16 ABI VNIR Band Calibration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/>
          <a:lstStyle/>
          <a:p>
            <a:r>
              <a:rPr lang="en-US" dirty="0" smtClean="0"/>
              <a:t>Two-point on-orbit calibration targets:</a:t>
            </a:r>
          </a:p>
          <a:p>
            <a:pPr lvl="1"/>
            <a:r>
              <a:rPr lang="en-US" dirty="0" err="1" smtClean="0"/>
              <a:t>Spectralon</a:t>
            </a:r>
            <a:r>
              <a:rPr lang="en-US" dirty="0" smtClean="0"/>
              <a:t> Solar Diffuser</a:t>
            </a:r>
          </a:p>
          <a:p>
            <a:pPr lvl="1"/>
            <a:r>
              <a:rPr lang="en-US" dirty="0" smtClean="0"/>
              <a:t>Deep space</a:t>
            </a:r>
          </a:p>
          <a:p>
            <a:r>
              <a:rPr lang="en-US" dirty="0" smtClean="0"/>
              <a:t>Quadratic detector responsivity correction</a:t>
            </a:r>
          </a:p>
          <a:p>
            <a:pPr lvl="1"/>
            <a:r>
              <a:rPr lang="en-US" dirty="0" smtClean="0"/>
              <a:t>Quadratic term (q) determined on-ground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667" y="4505199"/>
            <a:ext cx="3833133" cy="9456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5946" y="5862935"/>
            <a:ext cx="7973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/>
              <a:t>Dalta</a:t>
            </a:r>
            <a:r>
              <a:rPr lang="en-US" sz="1200" b="1" dirty="0" smtClean="0"/>
              <a:t> et al. 2016, Comparison of the calibration algorithms and SI Traceability of MODIS, VIIRS, GOES and GOES-R ABI Sensors, </a:t>
            </a:r>
            <a:r>
              <a:rPr lang="en-US" sz="1200" b="1" dirty="0"/>
              <a:t>Remote Sensing, 8(126), </a:t>
            </a:r>
            <a:r>
              <a:rPr lang="en-US" sz="1200" b="1" dirty="0" smtClean="0"/>
              <a:t>doi:10.3390/rs8020126, http</a:t>
            </a:r>
            <a:r>
              <a:rPr lang="en-US" sz="1200" b="1" dirty="0"/>
              <a:t>://www.mdpi.com/2072-4292/8/2/126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11/13/2017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Lunar Calibration Workshop, Xi'an, China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E326-3D4E-4230-940F-B935701198D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725" y="3352800"/>
            <a:ext cx="4867275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65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45786"/>
            <a:ext cx="7315200" cy="5635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Moon Observations from GOES-16 ABI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6431"/>
            <a:ext cx="8229600" cy="210017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Tracing or trending the Moon when the Moon transits across the ABI Field of Regard</a:t>
            </a:r>
          </a:p>
          <a:p>
            <a:r>
              <a:rPr lang="en-US" dirty="0" smtClean="0"/>
              <a:t>Phase angle range: -90</a:t>
            </a:r>
            <a:r>
              <a:rPr lang="en-US" baseline="30000" dirty="0" smtClean="0"/>
              <a:t>o</a:t>
            </a:r>
            <a:r>
              <a:rPr lang="en-US" dirty="0" smtClean="0"/>
              <a:t> – 90</a:t>
            </a:r>
            <a:r>
              <a:rPr lang="en-US" baseline="30000" dirty="0" smtClean="0"/>
              <a:t>o</a:t>
            </a:r>
          </a:p>
          <a:p>
            <a:r>
              <a:rPr lang="en-US" dirty="0" smtClean="0"/>
              <a:t>L1alpha data in </a:t>
            </a:r>
            <a:r>
              <a:rPr lang="en-US" dirty="0" err="1" smtClean="0"/>
              <a:t>netCDF</a:t>
            </a:r>
            <a:r>
              <a:rPr lang="en-US" dirty="0" smtClean="0"/>
              <a:t> format available at NOAA/CLASS</a:t>
            </a:r>
          </a:p>
          <a:p>
            <a:r>
              <a:rPr lang="en-US" dirty="0" smtClean="0"/>
              <a:t>To be provided to GLOD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44" y="3276600"/>
            <a:ext cx="3177858" cy="2922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141694" y="4132729"/>
            <a:ext cx="682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Earth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Lunar Calibration Workshop, Xi'an, China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E326-3D4E-4230-940F-B935701198D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7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5942</TotalTime>
  <Words>1124</Words>
  <Application>Microsoft Office PowerPoint</Application>
  <PresentationFormat>On-screen Show (4:3)</PresentationFormat>
  <Paragraphs>279</Paragraphs>
  <Slides>16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Office Theme</vt:lpstr>
      <vt:lpstr>Equation</vt:lpstr>
      <vt:lpstr>Lunar Dataset Cataloging</vt:lpstr>
      <vt:lpstr>Outlines</vt:lpstr>
      <vt:lpstr>Objectives of New Data Survey</vt:lpstr>
      <vt:lpstr>Outcome of the Data Survey from 1st Workshop</vt:lpstr>
      <vt:lpstr>Data Survey Contents</vt:lpstr>
      <vt:lpstr>GOES-16</vt:lpstr>
      <vt:lpstr>GOES-16 ABI</vt:lpstr>
      <vt:lpstr>GOES-16 ABI VNIR Band Calibration</vt:lpstr>
      <vt:lpstr>Moon Observations from GOES-16 ABI</vt:lpstr>
      <vt:lpstr>PowerPoint Presentation</vt:lpstr>
      <vt:lpstr>PowerPoint Presentation</vt:lpstr>
      <vt:lpstr>Irradiance Calculation</vt:lpstr>
      <vt:lpstr>New Data Set for Solar Reflective Wavelengths</vt:lpstr>
      <vt:lpstr>Application in New Wavelength</vt:lpstr>
      <vt:lpstr>Summary</vt:lpstr>
      <vt:lpstr>Discussions</vt:lpstr>
    </vt:vector>
  </TitlesOfParts>
  <Company>NOAA / NESDIS / STAR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fyu</dc:creator>
  <cp:lastModifiedBy>Fang-fang Yu</cp:lastModifiedBy>
  <cp:revision>742</cp:revision>
  <dcterms:created xsi:type="dcterms:W3CDTF">2016-08-12T15:38:50Z</dcterms:created>
  <dcterms:modified xsi:type="dcterms:W3CDTF">2017-11-12T22:47:56Z</dcterms:modified>
</cp:coreProperties>
</file>