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52" r:id="rId1"/>
    <p:sldMasterId id="2147487671" r:id="rId2"/>
    <p:sldMasterId id="2147487683" r:id="rId3"/>
    <p:sldMasterId id="2147487695" r:id="rId4"/>
    <p:sldMasterId id="2147487710" r:id="rId5"/>
  </p:sldMasterIdLst>
  <p:notesMasterIdLst>
    <p:notesMasterId r:id="rId15"/>
  </p:notesMasterIdLst>
  <p:handoutMasterIdLst>
    <p:handoutMasterId r:id="rId16"/>
  </p:handoutMasterIdLst>
  <p:sldIdLst>
    <p:sldId id="589" r:id="rId6"/>
    <p:sldId id="618" r:id="rId7"/>
    <p:sldId id="622" r:id="rId8"/>
    <p:sldId id="623" r:id="rId9"/>
    <p:sldId id="620" r:id="rId10"/>
    <p:sldId id="621" r:id="rId11"/>
    <p:sldId id="619" r:id="rId12"/>
    <p:sldId id="624" r:id="rId13"/>
    <p:sldId id="625" r:id="rId14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205B"/>
    <a:srgbClr val="069833"/>
    <a:srgbClr val="000000"/>
    <a:srgbClr val="FE5000"/>
    <a:srgbClr val="C5B9AC"/>
    <a:srgbClr val="00B5E2"/>
    <a:srgbClr val="CB333B"/>
    <a:srgbClr val="FEDB00"/>
    <a:srgbClr val="96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299" autoAdjust="0"/>
  </p:normalViewPr>
  <p:slideViewPr>
    <p:cSldViewPr snapToGrid="0">
      <p:cViewPr varScale="1">
        <p:scale>
          <a:sx n="126" d="100"/>
          <a:sy n="126" d="100"/>
        </p:scale>
        <p:origin x="126" y="18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750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751" name="Clip" r:id="rId7" imgW="2835360" imgH="1920600" progId="">
                    <p:embed/>
                  </p:oleObj>
                </mc:Choice>
                <mc:Fallback>
                  <p:oleObj name="Clip" r:id="rId7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678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555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12785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37136" y="115889"/>
            <a:ext cx="2184135" cy="59769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84730" y="115889"/>
            <a:ext cx="6387306" cy="59769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686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90761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463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13371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3795" y="1125538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14616" y="1125538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2732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64707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2314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096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0695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31552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40071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699508" y="274638"/>
            <a:ext cx="2400829" cy="5314950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7039108" cy="5314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82087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3684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5099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89428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4729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6097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740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860789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68106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082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696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64775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18179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37136" y="115889"/>
            <a:ext cx="2184135" cy="59769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84730" y="115889"/>
            <a:ext cx="6387306" cy="59769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0760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308726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8416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09454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4729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9028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629187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70417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6458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946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865088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910700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0211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37136" y="115889"/>
            <a:ext cx="2184135" cy="59769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84730" y="115889"/>
            <a:ext cx="6387306" cy="59769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1033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82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4729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8763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9567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191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1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3" y="6652878"/>
            <a:ext cx="52450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800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su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12258" y="5799138"/>
            <a:ext cx="179374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84729" y="115889"/>
            <a:ext cx="873654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TITRE DE LA PAGE – MAJUSCULE Arial 22  </a:t>
            </a:r>
            <a:br>
              <a:rPr lang="fr-FR" altLang="en-US" smtClean="0"/>
            </a:br>
            <a:r>
              <a:rPr lang="fr-FR" altLang="en-US" smtClean="0"/>
              <a:t>IL PEUT S’ÉTENDRE SUR UNE OU DEUX LIGNES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84729" y="1628775"/>
            <a:ext cx="873654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Sous-titre Arial 20</a:t>
            </a:r>
          </a:p>
          <a:p>
            <a:pPr lvl="0"/>
            <a:endParaRPr lang="fr-FR" altLang="en-US" smtClean="0"/>
          </a:p>
          <a:p>
            <a:pPr lvl="1"/>
            <a:r>
              <a:rPr lang="fr-FR" altLang="en-US" smtClean="0"/>
              <a:t> Puce de niveau 1Arial 18</a:t>
            </a:r>
          </a:p>
          <a:p>
            <a:pPr lvl="2"/>
            <a:r>
              <a:rPr lang="fr-FR" altLang="en-US" smtClean="0"/>
              <a:t> Puce de niveau 2 Arial 16</a:t>
            </a:r>
          </a:p>
          <a:p>
            <a:pPr lvl="3"/>
            <a:r>
              <a:rPr lang="fr-FR" altLang="en-US" smtClean="0"/>
              <a:t> Puce de niveau 3 Arial 14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0" y="6527801"/>
            <a:ext cx="46778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D5544A3B-C107-4A4F-9B7B-AAAC61C1819F}" type="slidenum">
              <a:rPr lang="fr-FR" altLang="en-US" sz="800" smtClean="0">
                <a:solidFill>
                  <a:srgbClr val="005191"/>
                </a:solidFill>
                <a:ea typeface="ヒラギノ角ゴ Pro W3" charset="-128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fr-FR" altLang="en-US" sz="800" smtClean="0">
              <a:solidFill>
                <a:srgbClr val="005191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2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72" r:id="rId1"/>
    <p:sldLayoutId id="2147487673" r:id="rId2"/>
    <p:sldLayoutId id="2147487674" r:id="rId3"/>
    <p:sldLayoutId id="2147487675" r:id="rId4"/>
    <p:sldLayoutId id="2147487676" r:id="rId5"/>
    <p:sldLayoutId id="2147487677" r:id="rId6"/>
    <p:sldLayoutId id="2147487678" r:id="rId7"/>
    <p:sldLayoutId id="2147487679" r:id="rId8"/>
    <p:sldLayoutId id="2147487680" r:id="rId9"/>
    <p:sldLayoutId id="2147487681" r:id="rId10"/>
    <p:sldLayoutId id="214748768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88" indent="-1588" algn="just" rtl="0" eaLnBrk="0" fontAlgn="base" hangingPunct="0">
        <a:spcBef>
          <a:spcPct val="0"/>
        </a:spcBef>
        <a:spcAft>
          <a:spcPct val="6000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18415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"/>
        <a:defRPr>
          <a:solidFill>
            <a:srgbClr val="000000"/>
          </a:solidFill>
          <a:latin typeface="+mn-lt"/>
          <a:cs typeface="+mn-cs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è"/>
        <a:defRPr sz="1600">
          <a:solidFill>
            <a:srgbClr val="000000"/>
          </a:solidFill>
          <a:latin typeface="+mn-lt"/>
          <a:cs typeface="+mn-cs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+mn-lt"/>
          <a:cs typeface="+mn-cs"/>
        </a:defRPr>
      </a:lvl4pPr>
      <a:lvl5pPr marL="735013" indent="-1936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5pPr>
      <a:lvl6pPr marL="11922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6pPr>
      <a:lvl7pPr marL="16494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7pPr>
      <a:lvl8pPr marL="21066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8pPr>
      <a:lvl9pPr marL="25638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su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12258" y="5799138"/>
            <a:ext cx="179374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6"/>
          <p:cNvSpPr>
            <a:spLocks noChangeShapeType="1"/>
          </p:cNvSpPr>
          <p:nvPr/>
        </p:nvSpPr>
        <p:spPr bwMode="gray">
          <a:xfrm>
            <a:off x="877094" y="549275"/>
            <a:ext cx="1720" cy="554355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 b="0" smtClean="0">
              <a:solidFill>
                <a:srgbClr val="EC7405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Oval 7"/>
          <p:cNvSpPr>
            <a:spLocks noChangeArrowheads="1"/>
          </p:cNvSpPr>
          <p:nvPr/>
        </p:nvSpPr>
        <p:spPr bwMode="gray">
          <a:xfrm>
            <a:off x="780785" y="512764"/>
            <a:ext cx="194337" cy="17938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 smtClean="0">
              <a:solidFill>
                <a:srgbClr val="EC7405"/>
              </a:solidFill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86404" y="1268413"/>
            <a:ext cx="873654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 rot="-5400000">
            <a:off x="-1818415" y="2980537"/>
            <a:ext cx="446405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4300" smtClean="0">
                <a:solidFill>
                  <a:srgbClr val="005191"/>
                </a:solidFill>
              </a:rPr>
              <a:t>Summary</a:t>
            </a: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gray">
          <a:xfrm>
            <a:off x="780785" y="5986464"/>
            <a:ext cx="194337" cy="17938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 smtClean="0">
              <a:solidFill>
                <a:srgbClr val="EC7405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0" y="6527801"/>
            <a:ext cx="46778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0BBDBE26-1396-4246-9297-5FE295F7D533}" type="slidenum">
              <a:rPr lang="fr-FR" altLang="en-US" sz="800" smtClean="0">
                <a:solidFill>
                  <a:srgbClr val="005191"/>
                </a:solidFill>
                <a:ea typeface="ヒラギノ角ゴ Pro W3" charset="-128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fr-FR" altLang="en-US" sz="800" smtClean="0">
              <a:solidFill>
                <a:srgbClr val="005191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33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84" r:id="rId1"/>
    <p:sldLayoutId id="2147487685" r:id="rId2"/>
    <p:sldLayoutId id="2147487686" r:id="rId3"/>
    <p:sldLayoutId id="2147487687" r:id="rId4"/>
    <p:sldLayoutId id="2147487688" r:id="rId5"/>
    <p:sldLayoutId id="2147487689" r:id="rId6"/>
    <p:sldLayoutId id="2147487690" r:id="rId7"/>
    <p:sldLayoutId id="2147487691" r:id="rId8"/>
    <p:sldLayoutId id="2147487692" r:id="rId9"/>
    <p:sldLayoutId id="2147487693" r:id="rId10"/>
    <p:sldLayoutId id="214748769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88" indent="-1588" algn="just" rtl="0" eaLnBrk="0" fontAlgn="base" hangingPunct="0">
        <a:spcBef>
          <a:spcPct val="0"/>
        </a:spcBef>
        <a:spcAft>
          <a:spcPct val="6000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18415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"/>
        <a:defRPr>
          <a:solidFill>
            <a:srgbClr val="000000"/>
          </a:solidFill>
          <a:latin typeface="+mn-lt"/>
          <a:cs typeface="+mn-cs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è"/>
        <a:defRPr sz="1600">
          <a:solidFill>
            <a:srgbClr val="000000"/>
          </a:solidFill>
          <a:latin typeface="+mn-lt"/>
          <a:cs typeface="+mn-cs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+mn-lt"/>
          <a:cs typeface="+mn-cs"/>
        </a:defRPr>
      </a:lvl4pPr>
      <a:lvl5pPr marL="735013" indent="-1936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5pPr>
      <a:lvl6pPr marL="11922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6pPr>
      <a:lvl7pPr marL="16494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7pPr>
      <a:lvl8pPr marL="21066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8pPr>
      <a:lvl9pPr marL="25638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su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12258" y="5799138"/>
            <a:ext cx="179374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84729" y="115889"/>
            <a:ext cx="873654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TITRE DE LA PAGE – MAJUSCULE Arial 22  </a:t>
            </a:r>
            <a:br>
              <a:rPr lang="fr-FR" altLang="en-US" smtClean="0"/>
            </a:br>
            <a:r>
              <a:rPr lang="fr-FR" altLang="en-US" smtClean="0"/>
              <a:t>IL PEUT S’ÉTENDRE SUR UNE OU DEUX LIGNES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84729" y="1628775"/>
            <a:ext cx="873654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Sous-titre Arial 20</a:t>
            </a:r>
          </a:p>
          <a:p>
            <a:pPr lvl="0"/>
            <a:endParaRPr lang="fr-FR" altLang="en-US" smtClean="0"/>
          </a:p>
          <a:p>
            <a:pPr lvl="1"/>
            <a:r>
              <a:rPr lang="fr-FR" altLang="en-US" smtClean="0"/>
              <a:t> Puce de niveau 1Arial 18</a:t>
            </a:r>
          </a:p>
          <a:p>
            <a:pPr lvl="2"/>
            <a:r>
              <a:rPr lang="fr-FR" altLang="en-US" smtClean="0"/>
              <a:t> Puce de niveau 2 Arial 16</a:t>
            </a:r>
          </a:p>
          <a:p>
            <a:pPr lvl="3"/>
            <a:r>
              <a:rPr lang="fr-FR" altLang="en-US" smtClean="0"/>
              <a:t> Puce de niveau 3 Arial 14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gray">
          <a:xfrm rot="5400000">
            <a:off x="9172245" y="757701"/>
            <a:ext cx="179388" cy="194336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 smtClean="0">
              <a:solidFill>
                <a:srgbClr val="EC7405"/>
              </a:solidFill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gray">
          <a:xfrm rot="5400000">
            <a:off x="4953000" y="-3495146"/>
            <a:ext cx="0" cy="8736542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 b="0" smtClean="0">
              <a:solidFill>
                <a:srgbClr val="EC7405"/>
              </a:solidFill>
              <a:latin typeface="Arial" panose="020B0604020202020204" pitchFamily="34" charset="0"/>
            </a:endParaRP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gray">
          <a:xfrm rot="5400000">
            <a:off x="554368" y="757701"/>
            <a:ext cx="179388" cy="19433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 smtClean="0">
              <a:solidFill>
                <a:srgbClr val="EC7405"/>
              </a:solidFill>
            </a:endParaRP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0" y="6527801"/>
            <a:ext cx="46778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4D63F98B-7961-4CD5-A9EC-C5560B9E9179}" type="slidenum">
              <a:rPr lang="fr-FR" altLang="en-US" sz="800" smtClean="0">
                <a:solidFill>
                  <a:srgbClr val="005191"/>
                </a:solidFill>
                <a:ea typeface="ヒラギノ角ゴ Pro W3" charset="-128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fr-FR" altLang="en-US" sz="800" smtClean="0">
              <a:solidFill>
                <a:srgbClr val="005191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07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96" r:id="rId1"/>
    <p:sldLayoutId id="2147487697" r:id="rId2"/>
    <p:sldLayoutId id="2147487698" r:id="rId3"/>
    <p:sldLayoutId id="2147487699" r:id="rId4"/>
    <p:sldLayoutId id="2147487700" r:id="rId5"/>
    <p:sldLayoutId id="2147487701" r:id="rId6"/>
    <p:sldLayoutId id="2147487702" r:id="rId7"/>
    <p:sldLayoutId id="2147487703" r:id="rId8"/>
    <p:sldLayoutId id="2147487704" r:id="rId9"/>
    <p:sldLayoutId id="2147487705" r:id="rId10"/>
    <p:sldLayoutId id="214748770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88" indent="-1588" algn="just" rtl="0" eaLnBrk="0" fontAlgn="base" hangingPunct="0">
        <a:spcBef>
          <a:spcPct val="0"/>
        </a:spcBef>
        <a:spcAft>
          <a:spcPct val="6000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18415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"/>
        <a:defRPr>
          <a:solidFill>
            <a:srgbClr val="000000"/>
          </a:solidFill>
          <a:latin typeface="+mn-lt"/>
          <a:cs typeface="+mn-cs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è"/>
        <a:defRPr sz="1600">
          <a:solidFill>
            <a:srgbClr val="000000"/>
          </a:solidFill>
          <a:latin typeface="+mn-lt"/>
          <a:cs typeface="+mn-cs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+mn-lt"/>
          <a:cs typeface="+mn-cs"/>
        </a:defRPr>
      </a:lvl4pPr>
      <a:lvl5pPr marL="735013" indent="-1936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5pPr>
      <a:lvl6pPr marL="11922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6pPr>
      <a:lvl7pPr marL="16494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7pPr>
      <a:lvl8pPr marL="21066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8pPr>
      <a:lvl9pPr marL="25638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su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12258" y="5799138"/>
            <a:ext cx="179374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84729" y="115889"/>
            <a:ext cx="873654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TITRE DE LA PAGE – MAJUSCULE Arial 22  </a:t>
            </a:r>
            <a:br>
              <a:rPr lang="fr-FR" altLang="en-US" smtClean="0"/>
            </a:br>
            <a:r>
              <a:rPr lang="fr-FR" altLang="en-US" smtClean="0"/>
              <a:t>IL PEUT S’ÉTENDRE SUR UNE OU DEUX LIGNES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84729" y="1628775"/>
            <a:ext cx="873654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Sous-titre Arial 20</a:t>
            </a:r>
          </a:p>
          <a:p>
            <a:pPr lvl="0"/>
            <a:endParaRPr lang="fr-FR" altLang="en-US" smtClean="0"/>
          </a:p>
          <a:p>
            <a:pPr lvl="1"/>
            <a:r>
              <a:rPr lang="fr-FR" altLang="en-US" smtClean="0"/>
              <a:t> Puce de niveau 1Arial 18</a:t>
            </a:r>
          </a:p>
          <a:p>
            <a:pPr lvl="2"/>
            <a:r>
              <a:rPr lang="fr-FR" altLang="en-US" smtClean="0"/>
              <a:t> Puce de niveau 2 Arial 16</a:t>
            </a:r>
          </a:p>
          <a:p>
            <a:pPr lvl="3"/>
            <a:r>
              <a:rPr lang="fr-FR" altLang="en-US" smtClean="0"/>
              <a:t> Puce de niveau 3 Arial 14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gray">
          <a:xfrm rot="5400000">
            <a:off x="9172245" y="757701"/>
            <a:ext cx="179388" cy="194336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 smtClean="0">
              <a:solidFill>
                <a:srgbClr val="EC7405"/>
              </a:solidFill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gray">
          <a:xfrm rot="5400000">
            <a:off x="4953000" y="-3495146"/>
            <a:ext cx="0" cy="8736542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 b="0" smtClean="0">
              <a:solidFill>
                <a:srgbClr val="EC7405"/>
              </a:solidFill>
              <a:latin typeface="Arial" panose="020B0604020202020204" pitchFamily="34" charset="0"/>
            </a:endParaRP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gray">
          <a:xfrm rot="5400000">
            <a:off x="554368" y="757701"/>
            <a:ext cx="179388" cy="19433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 smtClean="0">
              <a:solidFill>
                <a:srgbClr val="EC7405"/>
              </a:solidFill>
            </a:endParaRP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0" y="6527801"/>
            <a:ext cx="46778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FCB9F8AD-BEA4-41D5-BF49-43BBD6EE32B3}" type="slidenum">
              <a:rPr lang="fr-FR" altLang="en-US" sz="800" smtClean="0">
                <a:solidFill>
                  <a:srgbClr val="005191"/>
                </a:solidFill>
                <a:ea typeface="ヒラギノ角ゴ Pro W3" charset="-128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fr-FR" altLang="en-US" sz="800" smtClean="0">
              <a:solidFill>
                <a:srgbClr val="005191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235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11" r:id="rId1"/>
    <p:sldLayoutId id="2147487712" r:id="rId2"/>
    <p:sldLayoutId id="2147487713" r:id="rId3"/>
    <p:sldLayoutId id="2147487714" r:id="rId4"/>
    <p:sldLayoutId id="2147487715" r:id="rId5"/>
    <p:sldLayoutId id="2147487716" r:id="rId6"/>
    <p:sldLayoutId id="2147487717" r:id="rId7"/>
    <p:sldLayoutId id="2147487718" r:id="rId8"/>
    <p:sldLayoutId id="2147487719" r:id="rId9"/>
    <p:sldLayoutId id="2147487720" r:id="rId10"/>
    <p:sldLayoutId id="214748772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88" indent="-1588" algn="just" rtl="0" eaLnBrk="0" fontAlgn="base" hangingPunct="0">
        <a:spcBef>
          <a:spcPct val="0"/>
        </a:spcBef>
        <a:spcAft>
          <a:spcPct val="6000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18415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"/>
        <a:defRPr>
          <a:solidFill>
            <a:srgbClr val="000000"/>
          </a:solidFill>
          <a:latin typeface="+mn-lt"/>
          <a:cs typeface="+mn-cs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è"/>
        <a:defRPr sz="1600">
          <a:solidFill>
            <a:srgbClr val="000000"/>
          </a:solidFill>
          <a:latin typeface="+mn-lt"/>
          <a:cs typeface="+mn-cs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+mn-lt"/>
          <a:cs typeface="+mn-cs"/>
        </a:defRPr>
      </a:lvl4pPr>
      <a:lvl5pPr marL="735013" indent="-1936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5pPr>
      <a:lvl6pPr marL="11922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6pPr>
      <a:lvl7pPr marL="16494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7pPr>
      <a:lvl8pPr marL="21066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8pPr>
      <a:lvl9pPr marL="25638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557133" y="3096929"/>
            <a:ext cx="5120268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S. Wagner, 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EUMETSAT</a:t>
            </a:r>
          </a:p>
        </p:txBody>
      </p:sp>
      <p:sp>
        <p:nvSpPr>
          <p:cNvPr id="6" name="Title 247"/>
          <p:cNvSpPr txBox="1">
            <a:spLocks/>
          </p:cNvSpPr>
          <p:nvPr/>
        </p:nvSpPr>
        <p:spPr>
          <a:xfrm>
            <a:off x="1248937" y="1103029"/>
            <a:ext cx="8428463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The GSICS Lunar Observation Dataset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US" dirty="0" smtClean="0"/>
              <a:t>Scope and purpose of the benchmark</a:t>
            </a:r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15184" y="974160"/>
            <a:ext cx="9447213" cy="5451024"/>
          </a:xfrm>
        </p:spPr>
        <p:txBody>
          <a:bodyPr>
            <a:noAutofit/>
          </a:bodyPr>
          <a:lstStyle/>
          <a:p>
            <a:pPr marL="446088" lvl="1"/>
            <a:r>
              <a:rPr lang="en-GB" sz="2400" dirty="0" smtClean="0"/>
              <a:t>Definition of a reference synthetic dataset</a:t>
            </a:r>
          </a:p>
          <a:p>
            <a:pPr marL="446088" lvl="1"/>
            <a:endParaRPr lang="en-GB" sz="2400" dirty="0" smtClean="0"/>
          </a:p>
          <a:p>
            <a:pPr marL="446088" lvl="1"/>
            <a:r>
              <a:rPr lang="en-GB" sz="2400" dirty="0" smtClean="0"/>
              <a:t>Assessment of the GIRO performances with respect to the current lunar calibration reference model ROLO:</a:t>
            </a:r>
          </a:p>
          <a:p>
            <a:pPr marL="846138" lvl="2"/>
            <a:r>
              <a:rPr lang="en-US" sz="2400" dirty="0" smtClean="0"/>
              <a:t>Verification / Validation of new developments</a:t>
            </a:r>
          </a:p>
          <a:p>
            <a:pPr marL="846138" lvl="2"/>
            <a:r>
              <a:rPr lang="en-US" sz="2400" dirty="0" smtClean="0"/>
              <a:t>Uncertainty assessment</a:t>
            </a:r>
          </a:p>
          <a:p>
            <a:pPr marL="846138" lvl="2">
              <a:buNone/>
            </a:pPr>
            <a:r>
              <a:rPr lang="en-US" sz="2400" dirty="0" smtClean="0">
                <a:sym typeface="Wingdings" pitchFamily="2" charset="2"/>
              </a:rPr>
              <a:t> Traceability</a:t>
            </a:r>
            <a:endParaRPr lang="en-GB" sz="2400" dirty="0" smtClean="0"/>
          </a:p>
          <a:p>
            <a:pPr marL="446088" lvl="1"/>
            <a:endParaRPr lang="en-US" sz="2400" dirty="0" smtClean="0"/>
          </a:p>
          <a:p>
            <a:pPr marL="446088" lvl="1"/>
            <a:r>
              <a:rPr lang="en-US" sz="2400" dirty="0" smtClean="0"/>
              <a:t>Uncertainty assessment / traceability to the GIRO for local implementations</a:t>
            </a:r>
          </a:p>
          <a:p>
            <a:pPr marL="446088" lvl="1"/>
            <a:endParaRPr lang="en-GB" sz="2400" dirty="0" smtClean="0"/>
          </a:p>
          <a:p>
            <a:pPr marL="446088" lvl="1"/>
            <a:r>
              <a:rPr lang="en-US" sz="2400" dirty="0" smtClean="0"/>
              <a:t>Possibility to perform a similar assessment for newly developed models with respect to the GIRO</a:t>
            </a:r>
          </a:p>
        </p:txBody>
      </p:sp>
    </p:spTree>
    <p:extLst>
      <p:ext uri="{BB962C8B-B14F-4D97-AF65-F5344CB8AC3E}">
        <p14:creationId xmlns:p14="http://schemas.microsoft.com/office/powerpoint/2010/main" val="1093377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2" y="44450"/>
            <a:ext cx="9480550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011" y="2735765"/>
            <a:ext cx="9221972" cy="85407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From the Lunar Calibration Workshop in 2014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36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2" y="44450"/>
            <a:ext cx="9480550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801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Datasets currently in the GLOD… or could be…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247"/>
            <a:ext cx="9906000" cy="5700022"/>
          </a:xfrm>
        </p:spPr>
        <p:txBody>
          <a:bodyPr wrap="square">
            <a:spAutoFit/>
          </a:bodyPr>
          <a:lstStyle/>
          <a:p>
            <a:r>
              <a:rPr lang="en-GB" sz="1400" dirty="0" smtClean="0"/>
              <a:t>AIST</a:t>
            </a:r>
          </a:p>
          <a:p>
            <a:pPr lvl="1"/>
            <a:r>
              <a:rPr lang="en-GB" sz="1400" dirty="0" smtClean="0">
                <a:sym typeface="Wingdings" panose="05000000000000000000" pitchFamily="2" charset="2"/>
              </a:rPr>
              <a:t>Terra  ASTER: 1 image (v1.0) + 1 image (v1.1) + 1 image (v1.2) – </a:t>
            </a:r>
            <a:r>
              <a:rPr lang="en-GB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Problem for processing it with the GIRO</a:t>
            </a:r>
          </a:p>
          <a:p>
            <a:pPr lvl="1"/>
            <a:endParaRPr lang="en-GB" sz="1000" dirty="0" smtClean="0">
              <a:sym typeface="Wingdings" panose="05000000000000000000" pitchFamily="2" charset="2"/>
            </a:endParaRPr>
          </a:p>
          <a:p>
            <a:r>
              <a:rPr lang="en-GB" sz="1400" dirty="0" smtClean="0"/>
              <a:t>CMA:</a:t>
            </a:r>
          </a:p>
          <a:p>
            <a:pPr lvl="1"/>
            <a:r>
              <a:rPr lang="en-GB" sz="1400" dirty="0"/>
              <a:t>FY2E: 130 </a:t>
            </a:r>
            <a:r>
              <a:rPr lang="en-GB" sz="1400" dirty="0" smtClean="0"/>
              <a:t>images</a:t>
            </a:r>
            <a:r>
              <a:rPr lang="en-GB" sz="1400" dirty="0"/>
              <a:t> – Phase = [-92</a:t>
            </a:r>
            <a:r>
              <a:rPr lang="en-GB" sz="1400" dirty="0" smtClean="0"/>
              <a:t>, 92</a:t>
            </a:r>
            <a:r>
              <a:rPr lang="en-GB" sz="1400" dirty="0"/>
              <a:t>]</a:t>
            </a:r>
          </a:p>
          <a:p>
            <a:pPr lvl="1"/>
            <a:r>
              <a:rPr lang="en-GB" sz="1400" dirty="0"/>
              <a:t>FY3C: 6 </a:t>
            </a:r>
            <a:r>
              <a:rPr lang="en-GB" sz="1400" dirty="0" smtClean="0"/>
              <a:t>images – Phase = [44, 57] </a:t>
            </a:r>
          </a:p>
          <a:p>
            <a:pPr lvl="1"/>
            <a:endParaRPr lang="en-GB" sz="1000" dirty="0"/>
          </a:p>
          <a:p>
            <a:r>
              <a:rPr lang="en-GB" sz="1400" dirty="0" smtClean="0"/>
              <a:t>CNES:</a:t>
            </a:r>
          </a:p>
          <a:p>
            <a:pPr lvl="1"/>
            <a:r>
              <a:rPr lang="en-GB" sz="1400" dirty="0"/>
              <a:t>Pleiades 1A: 10 </a:t>
            </a:r>
            <a:r>
              <a:rPr lang="en-GB" sz="1400" dirty="0" smtClean="0"/>
              <a:t>images </a:t>
            </a:r>
            <a:r>
              <a:rPr lang="en-GB" sz="1400" dirty="0"/>
              <a:t>– Phase = </a:t>
            </a:r>
            <a:r>
              <a:rPr lang="en-GB" sz="1400" dirty="0" smtClean="0"/>
              <a:t>[-41,-37] + [38, 40]</a:t>
            </a:r>
            <a:endParaRPr lang="en-GB" sz="1400" dirty="0"/>
          </a:p>
          <a:p>
            <a:pPr lvl="1"/>
            <a:r>
              <a:rPr lang="en-GB" sz="1400" dirty="0"/>
              <a:t>Pleiades 1B:10 </a:t>
            </a:r>
            <a:r>
              <a:rPr lang="en-GB" sz="1400" dirty="0" smtClean="0"/>
              <a:t>images</a:t>
            </a:r>
            <a:r>
              <a:rPr lang="en-GB" sz="1400" dirty="0"/>
              <a:t> – Phase = [-</a:t>
            </a:r>
            <a:r>
              <a:rPr lang="en-GB" sz="1400" dirty="0" smtClean="0"/>
              <a:t>42,-39] </a:t>
            </a:r>
            <a:r>
              <a:rPr lang="en-GB" sz="1400" dirty="0"/>
              <a:t>+ [</a:t>
            </a:r>
            <a:r>
              <a:rPr lang="en-GB" sz="1400" dirty="0" smtClean="0"/>
              <a:t>39, 41]</a:t>
            </a:r>
          </a:p>
          <a:p>
            <a:pPr lvl="1"/>
            <a:endParaRPr lang="en-GB" sz="1000" dirty="0"/>
          </a:p>
          <a:p>
            <a:r>
              <a:rPr lang="en-GB" sz="1400" dirty="0" smtClean="0"/>
              <a:t>ESA:</a:t>
            </a:r>
          </a:p>
          <a:p>
            <a:pPr lvl="1"/>
            <a:r>
              <a:rPr lang="en-GB" sz="1400" dirty="0"/>
              <a:t>SCIAMACHY </a:t>
            </a:r>
            <a:r>
              <a:rPr lang="en-GB" sz="1400" dirty="0" smtClean="0"/>
              <a:t>– 1133 raw spectra </a:t>
            </a:r>
            <a:r>
              <a:rPr lang="en-GB" sz="1400" dirty="0"/>
              <a:t>(not GIRO-formatted</a:t>
            </a:r>
            <a:r>
              <a:rPr lang="en-GB" sz="1400" dirty="0" smtClean="0"/>
              <a:t>) – Phase </a:t>
            </a:r>
            <a:r>
              <a:rPr lang="en-GB" sz="1400" dirty="0"/>
              <a:t>= [-85, 20] – Not yet part of the GLOD (to be agreed</a:t>
            </a:r>
            <a:r>
              <a:rPr lang="en-GB" sz="1400" dirty="0" smtClean="0"/>
              <a:t>)</a:t>
            </a:r>
          </a:p>
          <a:p>
            <a:pPr lvl="1"/>
            <a:endParaRPr lang="en-GB" sz="1000" dirty="0" smtClean="0"/>
          </a:p>
          <a:p>
            <a:r>
              <a:rPr lang="en-GB" sz="1400" dirty="0" smtClean="0"/>
              <a:t>EUMETSAT:</a:t>
            </a:r>
          </a:p>
          <a:p>
            <a:pPr lvl="1"/>
            <a:r>
              <a:rPr lang="en-GB" sz="1400" dirty="0" smtClean="0"/>
              <a:t>Meteosat-7 – 483 images – Phase = [-92,92]</a:t>
            </a:r>
            <a:endParaRPr lang="en-GB" sz="1400" dirty="0"/>
          </a:p>
          <a:p>
            <a:pPr lvl="1"/>
            <a:r>
              <a:rPr lang="en-GB" sz="1400" dirty="0" smtClean="0"/>
              <a:t>Meteosat-8 – 1092 images – Phase </a:t>
            </a:r>
            <a:r>
              <a:rPr lang="en-GB" sz="1400" dirty="0"/>
              <a:t>= [-92,92</a:t>
            </a:r>
            <a:r>
              <a:rPr lang="en-GB" sz="1400" dirty="0" smtClean="0"/>
              <a:t>]</a:t>
            </a:r>
            <a:endParaRPr lang="en-GB" sz="1400" dirty="0"/>
          </a:p>
          <a:p>
            <a:pPr lvl="1"/>
            <a:r>
              <a:rPr lang="en-GB" sz="1400" dirty="0" smtClean="0"/>
              <a:t>Meteosat-9</a:t>
            </a:r>
            <a:r>
              <a:rPr lang="en-GB" sz="1400" dirty="0"/>
              <a:t> – </a:t>
            </a:r>
            <a:r>
              <a:rPr lang="en-GB" sz="1400" dirty="0" smtClean="0"/>
              <a:t>1051 images – Phase </a:t>
            </a:r>
            <a:r>
              <a:rPr lang="en-GB" sz="1400" dirty="0"/>
              <a:t>= [-92,92]</a:t>
            </a:r>
          </a:p>
          <a:p>
            <a:pPr lvl="1"/>
            <a:r>
              <a:rPr lang="en-GB" sz="1400" dirty="0" smtClean="0"/>
              <a:t>Meteosat-10</a:t>
            </a:r>
            <a:r>
              <a:rPr lang="en-GB" sz="1400" dirty="0"/>
              <a:t> – </a:t>
            </a:r>
            <a:r>
              <a:rPr lang="en-GB" sz="1400" dirty="0" smtClean="0"/>
              <a:t>422 images </a:t>
            </a:r>
            <a:r>
              <a:rPr lang="en-GB" sz="1400" dirty="0"/>
              <a:t>– Phase = [-92,92]</a:t>
            </a:r>
          </a:p>
          <a:p>
            <a:pPr lvl="1"/>
            <a:r>
              <a:rPr lang="en-GB" sz="1400" dirty="0" smtClean="0"/>
              <a:t>Meteosat-11</a:t>
            </a:r>
            <a:r>
              <a:rPr lang="en-GB" sz="1400" dirty="0"/>
              <a:t> – </a:t>
            </a:r>
            <a:r>
              <a:rPr lang="en-GB" sz="1400" dirty="0" smtClean="0"/>
              <a:t>19 images (low resolution channels) + 18 images (high resolution) - Phase </a:t>
            </a:r>
            <a:r>
              <a:rPr lang="en-GB" sz="1400" dirty="0"/>
              <a:t>= </a:t>
            </a:r>
            <a:r>
              <a:rPr lang="en-GB" sz="1400" dirty="0" smtClean="0"/>
              <a:t>[-7,12] </a:t>
            </a:r>
            <a:r>
              <a:rPr lang="en-GB" sz="1400" dirty="0" smtClean="0">
                <a:sym typeface="Wingdings" panose="05000000000000000000" pitchFamily="2" charset="2"/>
              </a:rPr>
              <a:t> dedicated scan during commissioning – Not yet part of the GLOD</a:t>
            </a:r>
            <a:endParaRPr lang="en-GB" sz="1400" dirty="0"/>
          </a:p>
          <a:p>
            <a:pPr lvl="1"/>
            <a:r>
              <a:rPr lang="en-GB" sz="1400" dirty="0"/>
              <a:t>GOME-2A (not GIRO-formatted</a:t>
            </a:r>
            <a:r>
              <a:rPr lang="en-GB" sz="1400" dirty="0" smtClean="0"/>
              <a:t>): 305 raw spectra (224 valid meas.) - </a:t>
            </a:r>
            <a:r>
              <a:rPr lang="en-GB" sz="1400" dirty="0"/>
              <a:t>Phase = </a:t>
            </a:r>
            <a:r>
              <a:rPr lang="en-GB" sz="1400" dirty="0" smtClean="0"/>
              <a:t>[55, 80] – Not yet part of the GLOD</a:t>
            </a:r>
            <a:endParaRPr lang="en-GB" sz="1400" dirty="0"/>
          </a:p>
          <a:p>
            <a:pPr lvl="1"/>
            <a:r>
              <a:rPr lang="en-GB" sz="1400" dirty="0"/>
              <a:t>GOME-2B (not GIRO-formatted</a:t>
            </a:r>
            <a:r>
              <a:rPr lang="en-GB" sz="1400" dirty="0" smtClean="0"/>
              <a:t>): 566 raw spectra (333 valid meas.) - </a:t>
            </a:r>
            <a:r>
              <a:rPr lang="en-GB" sz="1400" dirty="0"/>
              <a:t>Phase = </a:t>
            </a:r>
            <a:r>
              <a:rPr lang="en-GB" sz="1400" dirty="0" smtClean="0"/>
              <a:t>[55, 80] – Not yet part of the GLOD</a:t>
            </a:r>
          </a:p>
        </p:txBody>
      </p:sp>
    </p:spTree>
    <p:extLst>
      <p:ext uri="{BB962C8B-B14F-4D97-AF65-F5344CB8AC3E}">
        <p14:creationId xmlns:p14="http://schemas.microsoft.com/office/powerpoint/2010/main" val="876139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14" y="947587"/>
            <a:ext cx="9447213" cy="4893647"/>
          </a:xfrm>
        </p:spPr>
        <p:txBody>
          <a:bodyPr>
            <a:spAutoFit/>
          </a:bodyPr>
          <a:lstStyle/>
          <a:p>
            <a:pPr marL="457200" lvl="1" indent="0">
              <a:buNone/>
            </a:pPr>
            <a:endParaRPr lang="en-GB" sz="1200" dirty="0" smtClean="0"/>
          </a:p>
          <a:p>
            <a:r>
              <a:rPr lang="en-GB" sz="1400" dirty="0"/>
              <a:t>GIRO </a:t>
            </a:r>
            <a:r>
              <a:rPr lang="en-GB" sz="1400" dirty="0" smtClean="0"/>
              <a:t>Benchmark </a:t>
            </a:r>
            <a:r>
              <a:rPr lang="en-GB" sz="1400" dirty="0" smtClean="0">
                <a:sym typeface="Wingdings" panose="05000000000000000000" pitchFamily="2" charset="2"/>
              </a:rPr>
              <a:t> See presentation 3b (Tuesday afternoon)</a:t>
            </a: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1400" dirty="0" smtClean="0"/>
              <a:t>ISRO:</a:t>
            </a:r>
          </a:p>
          <a:p>
            <a:pPr lvl="1"/>
            <a:r>
              <a:rPr lang="en-GB" sz="1400" dirty="0"/>
              <a:t>INSAT-3D: 2 images </a:t>
            </a:r>
            <a:r>
              <a:rPr lang="en-GB" sz="1400" dirty="0" smtClean="0"/>
              <a:t>– </a:t>
            </a:r>
            <a:r>
              <a:rPr lang="en-GB" sz="1400" dirty="0"/>
              <a:t>Phase = </a:t>
            </a:r>
            <a:r>
              <a:rPr lang="en-GB" sz="1400" dirty="0" smtClean="0"/>
              <a:t>[8, 11]</a:t>
            </a:r>
            <a:endParaRPr lang="en-GB" sz="1400" dirty="0"/>
          </a:p>
          <a:p>
            <a:pPr lvl="1"/>
            <a:r>
              <a:rPr lang="en-GB" sz="1400" dirty="0"/>
              <a:t>OCM-2: 2 </a:t>
            </a:r>
            <a:r>
              <a:rPr lang="en-GB" sz="1400" dirty="0" smtClean="0"/>
              <a:t>images</a:t>
            </a:r>
            <a:r>
              <a:rPr lang="en-GB" sz="1400" dirty="0"/>
              <a:t> – Phase = </a:t>
            </a:r>
            <a:r>
              <a:rPr lang="en-GB" sz="1400" dirty="0" smtClean="0"/>
              <a:t>[7, 9]</a:t>
            </a:r>
          </a:p>
          <a:p>
            <a:pPr lvl="1"/>
            <a:endParaRPr lang="en-GB" sz="1400" dirty="0"/>
          </a:p>
          <a:p>
            <a:r>
              <a:rPr lang="en-GB" sz="1400" dirty="0" smtClean="0"/>
              <a:t>JAXA:</a:t>
            </a:r>
          </a:p>
          <a:p>
            <a:pPr lvl="1"/>
            <a:r>
              <a:rPr lang="en-GB" sz="1400" dirty="0"/>
              <a:t>GLI: 5 images (QK) + 8 images (SW) + 8 images (VN</a:t>
            </a:r>
            <a:r>
              <a:rPr lang="en-GB" sz="1400" dirty="0" smtClean="0"/>
              <a:t>) </a:t>
            </a:r>
            <a:r>
              <a:rPr lang="en-GB" sz="1400" dirty="0" smtClean="0">
                <a:sym typeface="Wingdings" panose="05000000000000000000" pitchFamily="2" charset="2"/>
              </a:rPr>
              <a:t> </a:t>
            </a:r>
            <a:r>
              <a:rPr lang="en-GB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Do not have the </a:t>
            </a:r>
            <a:r>
              <a:rPr lang="en-GB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SRFs</a:t>
            </a:r>
          </a:p>
          <a:p>
            <a:pPr marL="457200" lvl="1" indent="0">
              <a:buNone/>
            </a:pPr>
            <a:endParaRPr lang="en-GB" sz="14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sz="1400" dirty="0"/>
              <a:t>JMA</a:t>
            </a:r>
          </a:p>
          <a:p>
            <a:pPr lvl="1"/>
            <a:r>
              <a:rPr lang="en-GB" sz="1400" dirty="0"/>
              <a:t>GMS5: 50 images – Phase = [-79, 85]</a:t>
            </a:r>
          </a:p>
          <a:p>
            <a:pPr lvl="1"/>
            <a:r>
              <a:rPr lang="en-GB" sz="1400" dirty="0"/>
              <a:t>MTSAT2: 98 images – Phase = [-92, 92] (many images have a phase outside that range </a:t>
            </a:r>
            <a:r>
              <a:rPr lang="en-GB" sz="1400" dirty="0">
                <a:sym typeface="Wingdings" panose="05000000000000000000" pitchFamily="2" charset="2"/>
              </a:rPr>
              <a:t> not applicable</a:t>
            </a:r>
            <a:r>
              <a:rPr lang="en-GB" sz="1400" dirty="0"/>
              <a:t>)</a:t>
            </a:r>
          </a:p>
          <a:p>
            <a:pPr lvl="1"/>
            <a:r>
              <a:rPr lang="en-GB" sz="1400" dirty="0"/>
              <a:t>Himawari-8: 1 image (but more images </a:t>
            </a:r>
            <a:r>
              <a:rPr lang="en-GB" sz="1400" dirty="0" smtClean="0"/>
              <a:t>shared </a:t>
            </a:r>
            <a:r>
              <a:rPr lang="en-GB" sz="1400" dirty="0"/>
              <a:t>with EUM in bilateral) – Problem of input file size. [-92, 92</a:t>
            </a:r>
            <a:r>
              <a:rPr lang="en-GB" sz="1400" dirty="0" smtClean="0"/>
              <a:t>]</a:t>
            </a:r>
          </a:p>
          <a:p>
            <a:pPr lvl="1"/>
            <a:endParaRPr lang="en-GB" sz="1400" dirty="0"/>
          </a:p>
          <a:p>
            <a:r>
              <a:rPr lang="en-GB" sz="1400" dirty="0"/>
              <a:t>KMA:</a:t>
            </a:r>
          </a:p>
          <a:p>
            <a:pPr lvl="1"/>
            <a:r>
              <a:rPr lang="en-GB" sz="1400" dirty="0">
                <a:ea typeface="+mn-ea"/>
              </a:rPr>
              <a:t>COMS1: 78 images – Phase = [-88, 80]</a:t>
            </a:r>
          </a:p>
          <a:p>
            <a:pPr lvl="1"/>
            <a:endParaRPr lang="en-GB" sz="1400" dirty="0"/>
          </a:p>
          <a:p>
            <a:pPr lvl="1"/>
            <a:endParaRPr lang="en-GB" sz="1200" dirty="0"/>
          </a:p>
          <a:p>
            <a:pPr marL="457200" lvl="1" indent="0">
              <a:buNone/>
            </a:pP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Datasets currently in the GLOD… or could be…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655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14" y="865813"/>
            <a:ext cx="9447213" cy="4530471"/>
          </a:xfrm>
        </p:spPr>
        <p:txBody>
          <a:bodyPr>
            <a:spAutoFit/>
          </a:bodyPr>
          <a:lstStyle/>
          <a:p>
            <a:r>
              <a:rPr lang="en-GB" sz="1400" dirty="0" smtClean="0"/>
              <a:t>NASA</a:t>
            </a:r>
            <a:endParaRPr lang="en-GB" sz="1400" dirty="0" smtClean="0"/>
          </a:p>
          <a:p>
            <a:pPr lvl="1"/>
            <a:r>
              <a:rPr lang="en-GB" sz="1400" dirty="0" smtClean="0"/>
              <a:t>Aqua MODIS: 24 images – Phase = [-56, -51]</a:t>
            </a:r>
          </a:p>
          <a:p>
            <a:pPr lvl="1"/>
            <a:r>
              <a:rPr lang="en-GB" sz="1400" dirty="0" smtClean="0"/>
              <a:t>Terra MODIS: 29 images – Phase = [50, 56]</a:t>
            </a:r>
          </a:p>
          <a:p>
            <a:pPr lvl="1"/>
            <a:r>
              <a:rPr lang="en-GB" sz="1400" dirty="0" smtClean="0"/>
              <a:t>Suomi NPP VIIRS: </a:t>
            </a:r>
          </a:p>
          <a:p>
            <a:pPr lvl="2"/>
            <a:r>
              <a:rPr lang="en-GB" sz="1400" dirty="0" smtClean="0"/>
              <a:t>v1.0.0 </a:t>
            </a:r>
            <a:r>
              <a:rPr lang="en-GB" sz="1400" dirty="0" smtClean="0">
                <a:sym typeface="Wingdings" panose="05000000000000000000" pitchFamily="2" charset="2"/>
              </a:rPr>
              <a:t> 1 image</a:t>
            </a:r>
          </a:p>
          <a:p>
            <a:pPr lvl="2"/>
            <a:r>
              <a:rPr lang="en-GB" sz="1400" dirty="0" smtClean="0">
                <a:sym typeface="Wingdings" panose="05000000000000000000" pitchFamily="2" charset="2"/>
              </a:rPr>
              <a:t>V2.0.0  7 images</a:t>
            </a:r>
            <a:endParaRPr lang="en-GB" sz="1400" dirty="0">
              <a:sym typeface="Wingdings" panose="05000000000000000000" pitchFamily="2" charset="2"/>
            </a:endParaRPr>
          </a:p>
          <a:p>
            <a:pPr lvl="2"/>
            <a:r>
              <a:rPr lang="en-GB" sz="1400" dirty="0" smtClean="0">
                <a:solidFill>
                  <a:srgbClr val="FF0000"/>
                </a:solidFill>
              </a:rPr>
              <a:t>V2.1.0 </a:t>
            </a:r>
            <a:r>
              <a:rPr lang="en-GB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GB" sz="1400" dirty="0" smtClean="0">
                <a:solidFill>
                  <a:srgbClr val="FF0000"/>
                </a:solidFill>
              </a:rPr>
              <a:t>41 images</a:t>
            </a:r>
          </a:p>
          <a:p>
            <a:pPr lvl="2"/>
            <a:endParaRPr lang="en-GB" sz="1400" dirty="0"/>
          </a:p>
          <a:p>
            <a:r>
              <a:rPr lang="en-GB" sz="1400" dirty="0" smtClean="0"/>
              <a:t>NOAA</a:t>
            </a:r>
          </a:p>
          <a:p>
            <a:pPr lvl="1"/>
            <a:r>
              <a:rPr lang="en-GB" sz="1400" dirty="0" smtClean="0"/>
              <a:t>GOES-12: 53 images (v1) + 52 images (v2) – Phase = [-80, 67]</a:t>
            </a:r>
            <a:endParaRPr lang="en-GB" sz="1400" dirty="0"/>
          </a:p>
          <a:p>
            <a:pPr lvl="1"/>
            <a:r>
              <a:rPr lang="en-GB" sz="1400" dirty="0" smtClean="0"/>
              <a:t>GOES-15: 31 images (v1) + 31 images (v2) – Phase = [-52,70]</a:t>
            </a:r>
            <a:endParaRPr lang="en-GB" sz="1400" dirty="0"/>
          </a:p>
          <a:p>
            <a:pPr lvl="1"/>
            <a:r>
              <a:rPr lang="en-GB" sz="1400" dirty="0" smtClean="0"/>
              <a:t>VIIRS: 19 images – Phase = [-54,-50]</a:t>
            </a:r>
          </a:p>
          <a:p>
            <a:pPr lvl="1"/>
            <a:endParaRPr lang="en-GB" sz="1400" dirty="0"/>
          </a:p>
          <a:p>
            <a:r>
              <a:rPr lang="en-GB" sz="1400" dirty="0" smtClean="0"/>
              <a:t>USGS: </a:t>
            </a:r>
          </a:p>
          <a:p>
            <a:pPr lvl="1"/>
            <a:r>
              <a:rPr lang="en-GB" sz="1400" dirty="0">
                <a:ea typeface="+mn-ea"/>
              </a:rPr>
              <a:t>OLI: 3 </a:t>
            </a:r>
            <a:r>
              <a:rPr lang="en-GB" sz="1400" dirty="0" smtClean="0">
                <a:ea typeface="+mn-ea"/>
              </a:rPr>
              <a:t>images – Phase = [5.5, 9.5]</a:t>
            </a:r>
            <a:endParaRPr lang="en-GB" sz="1400" dirty="0">
              <a:ea typeface="+mn-ea"/>
            </a:endParaRP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 smtClean="0"/>
              <a:t>VITO: </a:t>
            </a:r>
          </a:p>
          <a:p>
            <a:pPr lvl="1"/>
            <a:r>
              <a:rPr lang="en-GB" sz="1400" dirty="0"/>
              <a:t>PROBAV: 116 </a:t>
            </a:r>
            <a:r>
              <a:rPr lang="en-GB" sz="1400" dirty="0" smtClean="0"/>
              <a:t>images – Phase = [-7.5, 7.5]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Datasets currently in the GLOD… or could be…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719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t="7626" r="3116" b="-601"/>
          <a:stretch/>
        </p:blipFill>
        <p:spPr bwMode="auto">
          <a:xfrm>
            <a:off x="21677" y="165463"/>
            <a:ext cx="9879970" cy="674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1677" y="6177775"/>
            <a:ext cx="9879969" cy="26168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677" y="6439461"/>
            <a:ext cx="9879969" cy="40647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389" y="4607369"/>
            <a:ext cx="9879969" cy="112807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031" y="4200407"/>
            <a:ext cx="9879969" cy="20072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676" y="2636719"/>
            <a:ext cx="9879969" cy="44364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138167" y="4179577"/>
            <a:ext cx="7767833" cy="23657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800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sz="1400" kern="0" dirty="0" smtClean="0">
                <a:solidFill>
                  <a:schemeClr val="tx1"/>
                </a:solidFill>
              </a:rPr>
              <a:t>Can we investigate what is available? For 2014 LCWS, contact point was Lars Chapsky</a:t>
            </a:r>
            <a:endParaRPr lang="en-GB" sz="1400" kern="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37054" y="5053121"/>
            <a:ext cx="4360878" cy="236573"/>
          </a:xfr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GOES-10, -11 and -13? What about ABI?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520918" y="6190330"/>
            <a:ext cx="4377014" cy="23657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800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sz="1400" kern="0" dirty="0" smtClean="0">
                <a:solidFill>
                  <a:schemeClr val="tx1"/>
                </a:solidFill>
              </a:rPr>
              <a:t>Investigate what is the problem with the data…</a:t>
            </a:r>
            <a:endParaRPr lang="en-GB" sz="1400" kern="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223552" y="6524412"/>
            <a:ext cx="4674380" cy="23657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800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sz="1400" kern="0" dirty="0" smtClean="0">
                <a:solidFill>
                  <a:schemeClr val="tx1"/>
                </a:solidFill>
              </a:rPr>
              <a:t>Any updates? What about interaction with IMD?</a:t>
            </a:r>
            <a:endParaRPr lang="en-GB" sz="1400" kern="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6055" y="3988358"/>
            <a:ext cx="9879969" cy="20690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537054" y="3972174"/>
            <a:ext cx="4377014" cy="23472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800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sz="1400" kern="0" dirty="0" smtClean="0">
                <a:solidFill>
                  <a:schemeClr val="tx1"/>
                </a:solidFill>
              </a:rPr>
              <a:t>Any updates? What about Landsat-8?</a:t>
            </a:r>
            <a:endParaRPr lang="en-GB" sz="1400" kern="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5389" y="3752488"/>
            <a:ext cx="9879969" cy="20690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449352" y="3744518"/>
            <a:ext cx="3464716" cy="23472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800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sz="1400" kern="0" dirty="0" smtClean="0">
                <a:solidFill>
                  <a:schemeClr val="tx1"/>
                </a:solidFill>
              </a:rPr>
              <a:t>No data provided</a:t>
            </a:r>
            <a:endParaRPr lang="en-GB" sz="1400" kern="0" dirty="0">
              <a:solidFill>
                <a:schemeClr val="tx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5537054" y="2741177"/>
            <a:ext cx="4360854" cy="23472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800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sz="1400" kern="0" dirty="0" smtClean="0">
                <a:solidFill>
                  <a:schemeClr val="tx1"/>
                </a:solidFill>
              </a:rPr>
              <a:t>Possibility to share more data?</a:t>
            </a:r>
            <a:endParaRPr lang="en-GB" sz="1400" kern="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5389" y="160322"/>
            <a:ext cx="9879969" cy="88923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449352" y="490166"/>
            <a:ext cx="3448556" cy="23657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800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sz="1400" kern="0" dirty="0" smtClean="0">
                <a:solidFill>
                  <a:schemeClr val="tx1"/>
                </a:solidFill>
              </a:rPr>
              <a:t>FY-2D and 2F? Other data sets</a:t>
            </a:r>
            <a:endParaRPr lang="en-GB" sz="1400" kern="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5389" y="1049560"/>
            <a:ext cx="9879969" cy="69005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449352" y="1276335"/>
            <a:ext cx="3448556" cy="23472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800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sz="1400" kern="0" dirty="0" smtClean="0">
                <a:solidFill>
                  <a:schemeClr val="tx1"/>
                </a:solidFill>
              </a:rPr>
              <a:t>AHI-9?</a:t>
            </a:r>
            <a:endParaRPr lang="en-GB" sz="1400" kern="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5389" y="3078068"/>
            <a:ext cx="9879969" cy="66644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6433192" y="3295075"/>
            <a:ext cx="3464716" cy="23472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800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sz="1400" kern="0" dirty="0" smtClean="0">
                <a:solidFill>
                  <a:schemeClr val="tx1"/>
                </a:solidFill>
              </a:rPr>
              <a:t>Not all are in the GLOD…</a:t>
            </a:r>
            <a:endParaRPr lang="en-GB" sz="1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56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563688"/>
            <a:ext cx="9447213" cy="4770537"/>
          </a:xfrm>
        </p:spPr>
        <p:txBody>
          <a:bodyPr>
            <a:spAutoFit/>
          </a:bodyPr>
          <a:lstStyle/>
          <a:p>
            <a:r>
              <a:rPr lang="en-GB" sz="2400" dirty="0" smtClean="0"/>
              <a:t>How to handle the updates of the GLOD?</a:t>
            </a:r>
          </a:p>
          <a:p>
            <a:endParaRPr lang="en-GB" sz="2400" dirty="0"/>
          </a:p>
          <a:p>
            <a:r>
              <a:rPr lang="en-GB" sz="2400" dirty="0" smtClean="0"/>
              <a:t>Users of the GIRO shall send data for EACH instrument they apply the GIRO to.</a:t>
            </a:r>
          </a:p>
          <a:p>
            <a:endParaRPr lang="en-GB" sz="2400" dirty="0" smtClean="0"/>
          </a:p>
          <a:p>
            <a:r>
              <a:rPr lang="en-GB" sz="2400" dirty="0" smtClean="0"/>
              <a:t>Do we want to change the scope of the GLOD?</a:t>
            </a:r>
          </a:p>
          <a:p>
            <a:endParaRPr lang="en-GB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sym typeface="Wingdings" panose="05000000000000000000" pitchFamily="2" charset="2"/>
              </a:rPr>
              <a:t>Currently: static dataset for improving the lunar calibration reference + verification/validation/comparisons for new developments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sym typeface="Wingdings" panose="05000000000000000000" pitchFamily="2" charset="2"/>
              </a:rPr>
              <a:t>Potential: inter-calibration:</a:t>
            </a:r>
          </a:p>
          <a:p>
            <a:pPr marL="1165225" lvl="2" indent="-266700">
              <a:buFont typeface="Wingdings" panose="05000000000000000000" pitchFamily="2" charset="2"/>
              <a:buChar char="è"/>
            </a:pPr>
            <a:r>
              <a:rPr lang="en-GB" sz="2000" dirty="0" smtClean="0">
                <a:sym typeface="Wingdings" panose="05000000000000000000" pitchFamily="2" charset="2"/>
              </a:rPr>
              <a:t>The GLOD can provide a database of instruments for inter-calibration cross-calibrations</a:t>
            </a:r>
          </a:p>
          <a:p>
            <a:pPr marL="1165225" lvl="2" indent="-266700">
              <a:buFont typeface="Wingdings" panose="05000000000000000000" pitchFamily="2" charset="2"/>
              <a:buChar char="è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9078891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ewgraph Landscape Template (004).pptx" id="{CD9FBEF1-995B-422B-B87C-A72B43592E4F}" vid="{AE41CD4D-EB5A-452A-A3E2-F9048FC49520}"/>
    </a:ext>
  </a:extLst>
</a:theme>
</file>

<file path=ppt/theme/theme2.xml><?xml version="1.0" encoding="utf-8"?>
<a:theme xmlns:a="http://schemas.openxmlformats.org/drawingml/2006/main" name="4_CNES_v4">
  <a:themeElements>
    <a:clrScheme name="4_CNES_v4 1">
      <a:dk1>
        <a:srgbClr val="EC7405"/>
      </a:dk1>
      <a:lt1>
        <a:srgbClr val="FFFFFF"/>
      </a:lt1>
      <a:dk2>
        <a:srgbClr val="005191"/>
      </a:dk2>
      <a:lt2>
        <a:srgbClr val="808080"/>
      </a:lt2>
      <a:accent1>
        <a:srgbClr val="00A7E3"/>
      </a:accent1>
      <a:accent2>
        <a:srgbClr val="B1C800"/>
      </a:accent2>
      <a:accent3>
        <a:srgbClr val="FFFFFF"/>
      </a:accent3>
      <a:accent4>
        <a:srgbClr val="C96203"/>
      </a:accent4>
      <a:accent5>
        <a:srgbClr val="AAD0EF"/>
      </a:accent5>
      <a:accent6>
        <a:srgbClr val="A0B500"/>
      </a:accent6>
      <a:hlink>
        <a:srgbClr val="E2007A"/>
      </a:hlink>
      <a:folHlink>
        <a:srgbClr val="7F408E"/>
      </a:folHlink>
    </a:clrScheme>
    <a:fontScheme name="4_CNES_v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NES_v4 1">
        <a:dk1>
          <a:srgbClr val="EC7405"/>
        </a:dk1>
        <a:lt1>
          <a:srgbClr val="FFFFFF"/>
        </a:lt1>
        <a:dk2>
          <a:srgbClr val="005191"/>
        </a:dk2>
        <a:lt2>
          <a:srgbClr val="808080"/>
        </a:lt2>
        <a:accent1>
          <a:srgbClr val="00A7E3"/>
        </a:accent1>
        <a:accent2>
          <a:srgbClr val="B1C800"/>
        </a:accent2>
        <a:accent3>
          <a:srgbClr val="FFFFFF"/>
        </a:accent3>
        <a:accent4>
          <a:srgbClr val="C96203"/>
        </a:accent4>
        <a:accent5>
          <a:srgbClr val="AAD0EF"/>
        </a:accent5>
        <a:accent6>
          <a:srgbClr val="A0B500"/>
        </a:accent6>
        <a:hlink>
          <a:srgbClr val="E2007A"/>
        </a:hlink>
        <a:folHlink>
          <a:srgbClr val="7F40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NES_v4">
  <a:themeElements>
    <a:clrScheme name="5_CNES_v4 1">
      <a:dk1>
        <a:srgbClr val="EC7405"/>
      </a:dk1>
      <a:lt1>
        <a:srgbClr val="FFFFFF"/>
      </a:lt1>
      <a:dk2>
        <a:srgbClr val="005191"/>
      </a:dk2>
      <a:lt2>
        <a:srgbClr val="808080"/>
      </a:lt2>
      <a:accent1>
        <a:srgbClr val="00A7E3"/>
      </a:accent1>
      <a:accent2>
        <a:srgbClr val="B1C800"/>
      </a:accent2>
      <a:accent3>
        <a:srgbClr val="FFFFFF"/>
      </a:accent3>
      <a:accent4>
        <a:srgbClr val="C96203"/>
      </a:accent4>
      <a:accent5>
        <a:srgbClr val="AAD0EF"/>
      </a:accent5>
      <a:accent6>
        <a:srgbClr val="A0B500"/>
      </a:accent6>
      <a:hlink>
        <a:srgbClr val="E2007A"/>
      </a:hlink>
      <a:folHlink>
        <a:srgbClr val="7F408E"/>
      </a:folHlink>
    </a:clrScheme>
    <a:fontScheme name="5_CNES_v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NES_v4 1">
        <a:dk1>
          <a:srgbClr val="EC7405"/>
        </a:dk1>
        <a:lt1>
          <a:srgbClr val="FFFFFF"/>
        </a:lt1>
        <a:dk2>
          <a:srgbClr val="005191"/>
        </a:dk2>
        <a:lt2>
          <a:srgbClr val="808080"/>
        </a:lt2>
        <a:accent1>
          <a:srgbClr val="00A7E3"/>
        </a:accent1>
        <a:accent2>
          <a:srgbClr val="B1C800"/>
        </a:accent2>
        <a:accent3>
          <a:srgbClr val="FFFFFF"/>
        </a:accent3>
        <a:accent4>
          <a:srgbClr val="C96203"/>
        </a:accent4>
        <a:accent5>
          <a:srgbClr val="AAD0EF"/>
        </a:accent5>
        <a:accent6>
          <a:srgbClr val="A0B500"/>
        </a:accent6>
        <a:hlink>
          <a:srgbClr val="E2007A"/>
        </a:hlink>
        <a:folHlink>
          <a:srgbClr val="7F40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NES_v4">
  <a:themeElements>
    <a:clrScheme name="1_CNES_v4 1">
      <a:dk1>
        <a:srgbClr val="EC7405"/>
      </a:dk1>
      <a:lt1>
        <a:srgbClr val="FFFFFF"/>
      </a:lt1>
      <a:dk2>
        <a:srgbClr val="005191"/>
      </a:dk2>
      <a:lt2>
        <a:srgbClr val="808080"/>
      </a:lt2>
      <a:accent1>
        <a:srgbClr val="00A7E3"/>
      </a:accent1>
      <a:accent2>
        <a:srgbClr val="B1C800"/>
      </a:accent2>
      <a:accent3>
        <a:srgbClr val="FFFFFF"/>
      </a:accent3>
      <a:accent4>
        <a:srgbClr val="C96203"/>
      </a:accent4>
      <a:accent5>
        <a:srgbClr val="AAD0EF"/>
      </a:accent5>
      <a:accent6>
        <a:srgbClr val="A0B500"/>
      </a:accent6>
      <a:hlink>
        <a:srgbClr val="E2007A"/>
      </a:hlink>
      <a:folHlink>
        <a:srgbClr val="7F408E"/>
      </a:folHlink>
    </a:clrScheme>
    <a:fontScheme name="1_CNES_v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NES_v4 1">
        <a:dk1>
          <a:srgbClr val="EC7405"/>
        </a:dk1>
        <a:lt1>
          <a:srgbClr val="FFFFFF"/>
        </a:lt1>
        <a:dk2>
          <a:srgbClr val="005191"/>
        </a:dk2>
        <a:lt2>
          <a:srgbClr val="808080"/>
        </a:lt2>
        <a:accent1>
          <a:srgbClr val="00A7E3"/>
        </a:accent1>
        <a:accent2>
          <a:srgbClr val="B1C800"/>
        </a:accent2>
        <a:accent3>
          <a:srgbClr val="FFFFFF"/>
        </a:accent3>
        <a:accent4>
          <a:srgbClr val="C96203"/>
        </a:accent4>
        <a:accent5>
          <a:srgbClr val="AAD0EF"/>
        </a:accent5>
        <a:accent6>
          <a:srgbClr val="A0B500"/>
        </a:accent6>
        <a:hlink>
          <a:srgbClr val="E2007A"/>
        </a:hlink>
        <a:folHlink>
          <a:srgbClr val="7F40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CNES_v4">
  <a:themeElements>
    <a:clrScheme name="1_CNES_v4 1">
      <a:dk1>
        <a:srgbClr val="EC7405"/>
      </a:dk1>
      <a:lt1>
        <a:srgbClr val="FFFFFF"/>
      </a:lt1>
      <a:dk2>
        <a:srgbClr val="005191"/>
      </a:dk2>
      <a:lt2>
        <a:srgbClr val="808080"/>
      </a:lt2>
      <a:accent1>
        <a:srgbClr val="00A7E3"/>
      </a:accent1>
      <a:accent2>
        <a:srgbClr val="B1C800"/>
      </a:accent2>
      <a:accent3>
        <a:srgbClr val="FFFFFF"/>
      </a:accent3>
      <a:accent4>
        <a:srgbClr val="C96203"/>
      </a:accent4>
      <a:accent5>
        <a:srgbClr val="AAD0EF"/>
      </a:accent5>
      <a:accent6>
        <a:srgbClr val="A0B500"/>
      </a:accent6>
      <a:hlink>
        <a:srgbClr val="E2007A"/>
      </a:hlink>
      <a:folHlink>
        <a:srgbClr val="7F408E"/>
      </a:folHlink>
    </a:clrScheme>
    <a:fontScheme name="1_CNES_v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NES_v4 1">
        <a:dk1>
          <a:srgbClr val="EC7405"/>
        </a:dk1>
        <a:lt1>
          <a:srgbClr val="FFFFFF"/>
        </a:lt1>
        <a:dk2>
          <a:srgbClr val="005191"/>
        </a:dk2>
        <a:lt2>
          <a:srgbClr val="808080"/>
        </a:lt2>
        <a:accent1>
          <a:srgbClr val="00A7E3"/>
        </a:accent1>
        <a:accent2>
          <a:srgbClr val="B1C800"/>
        </a:accent2>
        <a:accent3>
          <a:srgbClr val="FFFFFF"/>
        </a:accent3>
        <a:accent4>
          <a:srgbClr val="C96203"/>
        </a:accent4>
        <a:accent5>
          <a:srgbClr val="AAD0EF"/>
        </a:accent5>
        <a:accent6>
          <a:srgbClr val="A0B500"/>
        </a:accent6>
        <a:hlink>
          <a:srgbClr val="E2007A"/>
        </a:hlink>
        <a:folHlink>
          <a:srgbClr val="7F40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3279</TotalTime>
  <Words>779</Words>
  <Application>Microsoft Office PowerPoint</Application>
  <PresentationFormat>A4 Paper (210x297 mm)</PresentationFormat>
  <Paragraphs>96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Century Gothic</vt:lpstr>
      <vt:lpstr>Helvetica</vt:lpstr>
      <vt:lpstr>Tahoma</vt:lpstr>
      <vt:lpstr>Times New Roman</vt:lpstr>
      <vt:lpstr>Wingdings</vt:lpstr>
      <vt:lpstr>Wingdings 2</vt:lpstr>
      <vt:lpstr>ヒラギノ角ゴ Pro W3</vt:lpstr>
      <vt:lpstr>Viewgraph Landscape Template</vt:lpstr>
      <vt:lpstr>4_CNES_v4</vt:lpstr>
      <vt:lpstr>5_CNES_v4</vt:lpstr>
      <vt:lpstr>1_CNES_v4</vt:lpstr>
      <vt:lpstr>6_CNES_v4</vt:lpstr>
      <vt:lpstr>Clip</vt:lpstr>
      <vt:lpstr>PowerPoint Presentation</vt:lpstr>
      <vt:lpstr>Scope and purpose of the benchmark</vt:lpstr>
      <vt:lpstr>From the Lunar Calibration Workshop in 2014</vt:lpstr>
      <vt:lpstr>PowerPoint Presentation</vt:lpstr>
      <vt:lpstr>Datasets currently in the GLOD… or could be…</vt:lpstr>
      <vt:lpstr>Datasets currently in the GLOD… or could be…</vt:lpstr>
      <vt:lpstr>Datasets currently in the GLOD… or could be…</vt:lpstr>
      <vt:lpstr>GOES-10, -11 and -13? What about ABI?</vt:lpstr>
      <vt:lpstr>Discussion points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Sebastien Wagner</dc:creator>
  <cp:lastModifiedBy>Sebastien Wagner</cp:lastModifiedBy>
  <cp:revision>142</cp:revision>
  <cp:lastPrinted>2006-03-06T14:11:17Z</cp:lastPrinted>
  <dcterms:created xsi:type="dcterms:W3CDTF">2017-10-25T21:09:19Z</dcterms:created>
  <dcterms:modified xsi:type="dcterms:W3CDTF">2017-11-08T15:48:39Z</dcterms:modified>
</cp:coreProperties>
</file>