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699"/>
    <a:srgbClr val="31499F"/>
    <a:srgbClr val="2A3F8A"/>
    <a:srgbClr val="000099"/>
    <a:srgbClr val="F0F0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saturation sat="0"/>
                    </a14:imgEffect>
                    <a14:imgEffect>
                      <a14:brightnessContrast bright="15000" contrast="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  <a:alpha val="50000"/>
                </a:schemeClr>
              </a:gs>
              <a:gs pos="50000">
                <a:schemeClr val="bg1">
                  <a:lumMod val="100000"/>
                  <a:alpha val="75000"/>
                </a:schemeClr>
              </a:gs>
              <a:gs pos="100000">
                <a:schemeClr val="bg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40480"/>
            <a:ext cx="6400800" cy="237744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4560"/>
            <a:ext cx="7772400" cy="1463040"/>
          </a:xfrm>
          <a:effectLst/>
        </p:spPr>
        <p:txBody>
          <a:bodyPr>
            <a:noAutofit/>
          </a:bodyPr>
          <a:lstStyle>
            <a:lvl1pPr marL="640080" indent="-457200" algn="ctr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73152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57200" y="1005840"/>
            <a:ext cx="8229600" cy="530352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16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57200" y="365760"/>
            <a:ext cx="8229600" cy="594360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16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7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1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6309360"/>
            <a:ext cx="1145161" cy="299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Tx/>
        <a:buNone/>
        <a:defRPr sz="2800" b="1" i="0" kern="1200">
          <a:solidFill>
            <a:schemeClr val="tx1"/>
          </a:solidFill>
          <a:effectLst/>
          <a:latin typeface="Times New Roman" pitchFamily="18" charset="0"/>
          <a:ea typeface="+mj-ea"/>
          <a:cs typeface="Times New Roman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lnSpc>
          <a:spcPts val="2000"/>
        </a:lnSpc>
        <a:spcBef>
          <a:spcPct val="20000"/>
        </a:spcBef>
        <a:spcAft>
          <a:spcPts val="0"/>
        </a:spcAft>
        <a:buClrTx/>
        <a:buSzPct val="10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182880" algn="l" defTabSz="914400" rtl="0" eaLnBrk="1" latinLnBrk="0" hangingPunct="1">
        <a:lnSpc>
          <a:spcPts val="2000"/>
        </a:lnSpc>
        <a:spcBef>
          <a:spcPct val="20000"/>
        </a:spcBef>
        <a:spcAft>
          <a:spcPts val="300"/>
        </a:spcAft>
        <a:buClrTx/>
        <a:buSzPct val="100000"/>
        <a:buFont typeface="Trebuchet MS" pitchFamily="34" charset="0"/>
        <a:buChar char="―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182880" algn="l" defTabSz="914400" rtl="0" eaLnBrk="1" latinLnBrk="0" hangingPunct="1">
        <a:lnSpc>
          <a:spcPts val="2000"/>
        </a:lnSpc>
        <a:spcBef>
          <a:spcPct val="20000"/>
        </a:spcBef>
        <a:spcAft>
          <a:spcPts val="300"/>
        </a:spcAft>
        <a:buClrTx/>
        <a:buSzPct val="100000"/>
        <a:buFont typeface="Wingdings" panose="05000000000000000000" pitchFamily="2" charset="2"/>
        <a:buChar char="Ø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182880" algn="l" defTabSz="914400" rtl="0" eaLnBrk="1" latinLnBrk="0" hangingPunct="1">
        <a:lnSpc>
          <a:spcPts val="1800"/>
        </a:lnSpc>
        <a:spcBef>
          <a:spcPct val="20000"/>
        </a:spcBef>
        <a:spcAft>
          <a:spcPts val="0"/>
        </a:spcAft>
        <a:buClrTx/>
        <a:buSzPct val="100000"/>
        <a:buFont typeface="Helvetica" pitchFamily="34" charset="0"/>
        <a:buChar char="‒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defTabSz="914400" rtl="0" eaLnBrk="1" latinLnBrk="0" hangingPunct="1">
        <a:lnSpc>
          <a:spcPts val="16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457200"/>
            <a:ext cx="8229600" cy="58521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8640" indent="-182880" algn="l" defTabSz="914400" rtl="0" eaLnBrk="1" latinLnBrk="0" hangingPunct="1">
              <a:lnSpc>
                <a:spcPts val="2000"/>
              </a:lnSpc>
              <a:spcBef>
                <a:spcPct val="20000"/>
              </a:spcBef>
              <a:spcAft>
                <a:spcPts val="300"/>
              </a:spcAft>
              <a:buClrTx/>
              <a:buSzPct val="100000"/>
              <a:buFont typeface="Trebuchet MS" pitchFamily="34" charset="0"/>
              <a:buChar char="―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22960" indent="-182880" algn="l" defTabSz="914400" rtl="0" eaLnBrk="1" latinLnBrk="0" hangingPunct="1">
              <a:lnSpc>
                <a:spcPts val="2000"/>
              </a:lnSpc>
              <a:spcBef>
                <a:spcPct val="20000"/>
              </a:spcBef>
              <a:spcAft>
                <a:spcPts val="300"/>
              </a:spcAft>
              <a:buClrTx/>
              <a:buSzPct val="10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97280" indent="-182880" algn="l" defTabSz="914400" rtl="0" eaLnBrk="1" latinLnBrk="0" hangingPunct="1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Helvetica" pitchFamily="34" charset="0"/>
              <a:buChar char="‒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defTabSz="914400" rtl="0" eaLnBrk="1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ts val="3200"/>
              </a:lnSpc>
              <a:spcAft>
                <a:spcPts val="2400"/>
              </a:spcAft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Preparation for Using the               ROLO / GIRO Model</a:t>
            </a:r>
          </a:p>
          <a:p>
            <a:pPr marL="4572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Objectives of the session, and topics for presentation and discussion: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Methods for measuring lunar irradiance from images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US" dirty="0" smtClean="0"/>
              <a:t> to identify potential sources of error</a:t>
            </a:r>
          </a:p>
          <a:p>
            <a:pPr lvl="1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covering all aspects of lunar irradiance measurements from images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Comparisons of lunar irradiance measurements to model outputs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individually, for each instrument</a:t>
            </a:r>
          </a:p>
          <a:p>
            <a:pPr lvl="1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collectively, to identify common characteristics that may indicate potential errors in the lunar model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New developments toward advancing lunar models for a calibration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Irradiance Measurements from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lnSpc>
                <a:spcPts val="2400"/>
              </a:lnSpc>
              <a:spcAft>
                <a:spcPts val="2400"/>
              </a:spcAft>
              <a:buNone/>
            </a:pPr>
            <a:r>
              <a:rPr lang="en-US" dirty="0"/>
              <a:t>The irradiance summation equation:</a:t>
            </a:r>
          </a:p>
          <a:p>
            <a:pPr marL="45720" indent="0">
              <a:lnSpc>
                <a:spcPts val="2400"/>
              </a:lnSpc>
              <a:buNone/>
            </a:pPr>
            <a:endParaRPr lang="en-US" dirty="0"/>
          </a:p>
          <a:p>
            <a:pPr marL="45720" indent="0">
              <a:lnSpc>
                <a:spcPts val="2400"/>
              </a:lnSpc>
              <a:buNone/>
            </a:pPr>
            <a:endParaRPr lang="en-US" dirty="0"/>
          </a:p>
          <a:p>
            <a:pPr marL="45720" indent="0">
              <a:lnSpc>
                <a:spcPts val="2400"/>
              </a:lnSpc>
              <a:buNone/>
            </a:pPr>
            <a:endParaRPr lang="en-US" dirty="0"/>
          </a:p>
          <a:p>
            <a:pPr marL="45720" indent="0">
              <a:lnSpc>
                <a:spcPts val="2400"/>
              </a:lnSpc>
              <a:buNone/>
            </a:pPr>
            <a:endParaRPr lang="en-US" dirty="0"/>
          </a:p>
          <a:p>
            <a:pPr marL="45720" indent="0">
              <a:lnSpc>
                <a:spcPts val="2400"/>
              </a:lnSpc>
              <a:spcAft>
                <a:spcPts val="1200"/>
              </a:spcAft>
              <a:buNone/>
            </a:pPr>
            <a:r>
              <a:rPr lang="en-US" dirty="0"/>
              <a:t>We will discuss each component of the equation as applied for preparing data for using the GIRO or ROLO, including oversampling:</a:t>
            </a:r>
          </a:p>
          <a:p>
            <a:pPr marL="45720" indent="0">
              <a:lnSpc>
                <a:spcPts val="2400"/>
              </a:lnSpc>
              <a:buNone/>
            </a:pPr>
            <a:r>
              <a:rPr lang="en-US" u="sng" dirty="0"/>
              <a:t>Oversampling</a:t>
            </a:r>
            <a:r>
              <a:rPr lang="en-US" dirty="0"/>
              <a:t> </a:t>
            </a:r>
            <a:r>
              <a:rPr lang="el-G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en-US" dirty="0"/>
              <a:t>Method used for determining the oversampling factor</a:t>
            </a:r>
          </a:p>
          <a:p>
            <a:pPr>
              <a:lnSpc>
                <a:spcPts val="2400"/>
              </a:lnSpc>
            </a:pPr>
            <a:r>
              <a:rPr lang="en-US" dirty="0"/>
              <a:t>Accounting for non-uniform spatial sampling</a:t>
            </a:r>
          </a:p>
          <a:p>
            <a:pPr lvl="1">
              <a:lnSpc>
                <a:spcPts val="2400"/>
              </a:lnSpc>
              <a:spcAft>
                <a:spcPts val="0"/>
              </a:spcAft>
            </a:pPr>
            <a:r>
              <a:rPr lang="en-US" dirty="0"/>
              <a:t> e.g. motion of the Moon disk relative to the line of sight, including rotation</a:t>
            </a:r>
          </a:p>
          <a:p>
            <a:pPr lvl="1">
              <a:lnSpc>
                <a:spcPts val="2400"/>
              </a:lnSpc>
              <a:spcAft>
                <a:spcPts val="0"/>
              </a:spcAft>
            </a:pPr>
            <a:r>
              <a:rPr lang="en-US" dirty="0"/>
              <a:t> potential rotating or accelerating scans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371599"/>
            <a:ext cx="2798064" cy="174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4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Irradiance Measurements from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05840"/>
            <a:ext cx="8229600" cy="5303520"/>
          </a:xfrm>
        </p:spPr>
        <p:txBody>
          <a:bodyPr>
            <a:normAutofit/>
          </a:bodyPr>
          <a:lstStyle/>
          <a:p>
            <a:pPr marL="45720" indent="0">
              <a:lnSpc>
                <a:spcPts val="2200"/>
              </a:lnSpc>
              <a:spcBef>
                <a:spcPts val="300"/>
              </a:spcBef>
              <a:buNone/>
            </a:pPr>
            <a:r>
              <a:rPr lang="en-US" u="sng" dirty="0"/>
              <a:t>Radiance</a:t>
            </a:r>
            <a:r>
              <a:rPr lang="en-US" dirty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dirty="0"/>
              <a:t>Level of image processing, e.g. raw DN (level 0), level 1A, level 1B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dirty="0"/>
              <a:t>Calibration used to convert DN to physical units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dirty="0"/>
              <a:t>Dark/space-level evaluation and subtraction</a:t>
            </a:r>
          </a:p>
          <a:p>
            <a:pPr>
              <a:lnSpc>
                <a:spcPts val="22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dirty="0"/>
              <a:t>Handling extraneous signals, e.g. ghost images, stray light, electronic crosstalk, light from the </a:t>
            </a:r>
            <a:r>
              <a:rPr lang="en-US" dirty="0" err="1"/>
              <a:t>Earthlimb</a:t>
            </a:r>
            <a:endParaRPr lang="en-US" dirty="0"/>
          </a:p>
          <a:p>
            <a:pPr marL="45720" indent="0">
              <a:lnSpc>
                <a:spcPts val="2200"/>
              </a:lnSpc>
              <a:spcBef>
                <a:spcPts val="300"/>
              </a:spcBef>
              <a:buNone/>
            </a:pPr>
            <a:r>
              <a:rPr lang="en-US" u="sng" dirty="0"/>
              <a:t>Pixel IFOV</a:t>
            </a:r>
            <a:r>
              <a:rPr lang="en-US" dirty="0"/>
              <a:t>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dirty="0"/>
              <a:t>Method for evaluating, and uncertainty in its value</a:t>
            </a:r>
          </a:p>
          <a:p>
            <a:pPr>
              <a:lnSpc>
                <a:spcPts val="22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dirty="0"/>
              <a:t>Possible dependence on the detector position in the focal plane array</a:t>
            </a:r>
          </a:p>
          <a:p>
            <a:pPr marL="45720" indent="0">
              <a:lnSpc>
                <a:spcPts val="2200"/>
              </a:lnSpc>
              <a:spcBef>
                <a:spcPts val="300"/>
              </a:spcBef>
              <a:buNone/>
            </a:pPr>
            <a:r>
              <a:rPr lang="en-US" u="sng" dirty="0"/>
              <a:t>Moon pixel selection</a:t>
            </a:r>
            <a:r>
              <a:rPr lang="en-US" dirty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dirty="0"/>
              <a:t>Method for determining pixels on the Moon, e.g. limb-fitting, threshold</a:t>
            </a:r>
          </a:p>
          <a:p>
            <a:pPr>
              <a:lnSpc>
                <a:spcPts val="22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dirty="0" smtClean="0"/>
              <a:t>Method for eliminating cosmic hits</a:t>
            </a:r>
            <a:endParaRPr lang="en-US" dirty="0"/>
          </a:p>
          <a:p>
            <a:pPr marL="45720" indent="0">
              <a:lnSpc>
                <a:spcPts val="2200"/>
              </a:lnSpc>
              <a:spcBef>
                <a:spcPts val="300"/>
              </a:spcBef>
              <a:buNone/>
            </a:pPr>
            <a:r>
              <a:rPr lang="en-US" u="sng" dirty="0"/>
              <a:t>Other requirements for using the GIRO or ROLO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dirty="0"/>
              <a:t>Determining the observation time and spacecraft position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dirty="0"/>
              <a:t>Finding Moon images in a data archive</a:t>
            </a:r>
          </a:p>
          <a:p>
            <a:pPr>
              <a:lnSpc>
                <a:spcPts val="2400"/>
              </a:lnSpc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7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Lunar Model Development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en-US" dirty="0" smtClean="0"/>
              <a:t>Current status of ROLO and its future development at USGS</a:t>
            </a:r>
          </a:p>
          <a:p>
            <a:pPr>
              <a:lnSpc>
                <a:spcPts val="2400"/>
              </a:lnSpc>
            </a:pPr>
            <a:r>
              <a:rPr lang="en-US" dirty="0" smtClean="0"/>
              <a:t>Validation against ROLO: the GIRO benchmark</a:t>
            </a:r>
          </a:p>
          <a:p>
            <a:pPr lvl="1">
              <a:lnSpc>
                <a:spcPts val="24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currently in development phase</a:t>
            </a:r>
          </a:p>
          <a:p>
            <a:pPr lvl="1">
              <a:lnSpc>
                <a:spcPts val="2400"/>
              </a:lnSpc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to be used by GSICS lunar model developers</a:t>
            </a:r>
            <a:endParaRPr lang="en-US" dirty="0"/>
          </a:p>
          <a:p>
            <a:pPr>
              <a:lnSpc>
                <a:spcPts val="2400"/>
              </a:lnSpc>
            </a:pPr>
            <a:r>
              <a:rPr lang="en-US" dirty="0" smtClean="0"/>
              <a:t>New models developed using recent lunar measurements</a:t>
            </a:r>
          </a:p>
          <a:p>
            <a:pPr lvl="1">
              <a:lnSpc>
                <a:spcPts val="24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including radiance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1942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328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Georgia</vt:lpstr>
      <vt:lpstr>Helvetica</vt:lpstr>
      <vt:lpstr>Times New Roman</vt:lpstr>
      <vt:lpstr>Trebuchet MS</vt:lpstr>
      <vt:lpstr>Wingdings</vt:lpstr>
      <vt:lpstr>Slipstream</vt:lpstr>
      <vt:lpstr>PowerPoint Presentation</vt:lpstr>
      <vt:lpstr>Lunar Irradiance Measurements from Images</vt:lpstr>
      <vt:lpstr>Lunar Irradiance Measurements from Images</vt:lpstr>
      <vt:lpstr>Part 2: Lunar Model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Thomas C.</dc:creator>
  <cp:lastModifiedBy>Stone, Thomas C.</cp:lastModifiedBy>
  <cp:revision>53</cp:revision>
  <dcterms:created xsi:type="dcterms:W3CDTF">2013-06-19T18:48:51Z</dcterms:created>
  <dcterms:modified xsi:type="dcterms:W3CDTF">2017-11-07T19:15:29Z</dcterms:modified>
</cp:coreProperties>
</file>