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1" r:id="rId3"/>
    <p:sldId id="272" r:id="rId4"/>
    <p:sldId id="279" r:id="rId5"/>
    <p:sldId id="299" r:id="rId6"/>
    <p:sldId id="280" r:id="rId7"/>
    <p:sldId id="296" r:id="rId8"/>
    <p:sldId id="302" r:id="rId9"/>
    <p:sldId id="303" r:id="rId10"/>
    <p:sldId id="269" r:id="rId11"/>
    <p:sldId id="309" r:id="rId12"/>
    <p:sldId id="291" r:id="rId13"/>
    <p:sldId id="275" r:id="rId14"/>
    <p:sldId id="304" r:id="rId15"/>
    <p:sldId id="294" r:id="rId16"/>
    <p:sldId id="305" r:id="rId17"/>
    <p:sldId id="273" r:id="rId18"/>
    <p:sldId id="307" r:id="rId19"/>
    <p:sldId id="308" r:id="rId20"/>
    <p:sldId id="298" r:id="rId21"/>
    <p:sldId id="297" r:id="rId22"/>
    <p:sldId id="306" r:id="rId23"/>
    <p:sldId id="289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7" autoAdjust="0"/>
    <p:restoredTop sz="84188" autoAdjust="0"/>
  </p:normalViewPr>
  <p:slideViewPr>
    <p:cSldViewPr snapToGrid="0">
      <p:cViewPr varScale="1">
        <p:scale>
          <a:sx n="53" d="100"/>
          <a:sy n="53" d="100"/>
        </p:scale>
        <p:origin x="6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996B3-43C7-4405-AC42-800EAC05B40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8C1D9-8E91-492E-BF14-689115B4C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8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Accoding</a:t>
            </a:r>
            <a:r>
              <a:rPr kumimoji="1" lang="en-US" altLang="ja-JP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guide line, at first  I introduce terra and aster</a:t>
            </a:r>
          </a:p>
          <a:p>
            <a:r>
              <a:rPr kumimoji="1" lang="en-US" altLang="ja-JP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know terra has several sensors such as aster and </a:t>
            </a:r>
            <a:r>
              <a:rPr kumimoji="1" lang="en-US" altLang="ja-JP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modis</a:t>
            </a:r>
            <a:r>
              <a:rPr kumimoji="1" lang="en-US" altLang="ja-JP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</a:t>
            </a:r>
          </a:p>
          <a:p>
            <a:r>
              <a:rPr kumimoji="1" lang="en-US" altLang="ja-JP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orbit type is polar sun synchronous orbit.</a:t>
            </a:r>
          </a:p>
          <a:p>
            <a:r>
              <a:rPr kumimoji="1" lang="en-US" altLang="ja-JP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Terra was launched in 1999 and the mission has been continued.</a:t>
            </a:r>
          </a:p>
          <a:p>
            <a:r>
              <a:rPr kumimoji="1" lang="en-US" altLang="ja-JP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aster is not one sensor, aster is composed of three sensors</a:t>
            </a:r>
          </a:p>
          <a:p>
            <a:r>
              <a:rPr kumimoji="1" lang="en-US" altLang="ja-JP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for </a:t>
            </a:r>
            <a:r>
              <a:rPr kumimoji="1" lang="en-US" altLang="ja-JP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vnir</a:t>
            </a:r>
            <a:r>
              <a:rPr kumimoji="1" lang="en-US" altLang="ja-JP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weir these are </a:t>
            </a:r>
            <a:r>
              <a:rPr kumimoji="1" lang="en-US" altLang="ja-JP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pushbroom</a:t>
            </a:r>
            <a:r>
              <a:rPr kumimoji="1" lang="en-US" altLang="ja-JP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sensors</a:t>
            </a:r>
          </a:p>
          <a:p>
            <a:r>
              <a:rPr kumimoji="1" lang="en-US" altLang="ja-JP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kumimoji="1" lang="en-US" altLang="ja-JP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vnir</a:t>
            </a:r>
            <a:r>
              <a:rPr kumimoji="1" lang="en-US" altLang="ja-JP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nadir and backward camera for taking </a:t>
            </a:r>
            <a:r>
              <a:rPr kumimoji="1" lang="en-US" altLang="ja-JP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steleo</a:t>
            </a:r>
            <a:r>
              <a:rPr kumimoji="1" lang="en-US" altLang="ja-JP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images</a:t>
            </a:r>
          </a:p>
          <a:p>
            <a:r>
              <a:rPr kumimoji="1" lang="en-US" altLang="ja-JP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one of important products of aster is digital elevation model from these </a:t>
            </a:r>
            <a:r>
              <a:rPr kumimoji="1" lang="en-US" altLang="ja-JP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steleo</a:t>
            </a:r>
            <a:r>
              <a:rPr kumimoji="1" lang="en-US" altLang="ja-JP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images</a:t>
            </a:r>
          </a:p>
          <a:p>
            <a:endParaRPr kumimoji="1" lang="en-US" altLang="ja-JP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Ground track repeat cycle:16 days, i.e. every 16 days (or 233 orbits) the pattern of orbits repeats itself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4053-9C04-49D5-9CA2-1B8D4CEAB1E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11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8C1D9-8E91-492E-BF14-689115B4C0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72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49B2C-DD52-42D6-B2B2-91FD1692893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836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4053-9C04-49D5-9CA2-1B8D4CEAB1E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42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2971"/>
            <a:ext cx="7772400" cy="69668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DD8E-2518-46E4-B5BC-BAA33A9AF5F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A981-CB2E-4235-A228-07F688029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4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DD8E-2518-46E4-B5BC-BAA33A9AF5F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A981-CB2E-4235-A228-07F688029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8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DD8E-2518-46E4-B5BC-BAA33A9AF5F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A981-CB2E-4235-A228-07F688029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3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DD8E-2518-46E4-B5BC-BAA33A9AF5F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A981-CB2E-4235-A228-07F688029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5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DD8E-2518-46E4-B5BC-BAA33A9AF5F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A981-CB2E-4235-A228-07F688029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6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DD8E-2518-46E4-B5BC-BAA33A9AF5F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A981-CB2E-4235-A228-07F688029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8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DD8E-2518-46E4-B5BC-BAA33A9AF5F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A981-CB2E-4235-A228-07F688029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6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DD8E-2518-46E4-B5BC-BAA33A9AF5F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A981-CB2E-4235-A228-07F688029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1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DD8E-2518-46E4-B5BC-BAA33A9AF5F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A981-CB2E-4235-A228-07F688029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7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DD8E-2518-46E4-B5BC-BAA33A9AF5F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A981-CB2E-4235-A228-07F688029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2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DD8E-2518-46E4-B5BC-BAA33A9AF5F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A981-CB2E-4235-A228-07F688029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7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0955"/>
            <a:ext cx="7886700" cy="810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97429"/>
            <a:ext cx="7886700" cy="5158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DDD8E-2518-46E4-B5BC-BAA33A9AF5F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3A981-CB2E-4235-A228-07F688029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7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760" y="629920"/>
            <a:ext cx="6446520" cy="672164"/>
          </a:xfrm>
        </p:spPr>
        <p:txBody>
          <a:bodyPr>
            <a:normAutofit/>
          </a:bodyPr>
          <a:lstStyle/>
          <a:p>
            <a:r>
              <a:rPr lang="en-US" dirty="0"/>
              <a:t>Data Preparation for ASTER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D7EF7BA-DC64-455B-96B5-93E6CD4DE2DB}"/>
              </a:ext>
            </a:extLst>
          </p:cNvPr>
          <p:cNvSpPr/>
          <p:nvPr/>
        </p:nvSpPr>
        <p:spPr>
          <a:xfrm>
            <a:off x="409922" y="2339984"/>
            <a:ext cx="448719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/>
              <a:t>Terra / ASTER </a:t>
            </a:r>
            <a:endParaRPr lang="ja-JP" altLang="en-US" sz="36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2A3196E-D111-4E65-8B49-3E3DA01F4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280" y="599569"/>
            <a:ext cx="2103697" cy="21036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4" descr="http://www.asc-csa.gc.ca/images/satellites/mopitt-EOSAM1_2.jpg">
            <a:extLst>
              <a:ext uri="{FF2B5EF4-FFF2-40B4-BE49-F238E27FC236}">
                <a16:creationId xmlns:a16="http://schemas.microsoft.com/office/drawing/2014/main" id="{35C156A7-4F2D-4757-A8A6-D81138F22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01"/>
          <a:stretch/>
        </p:blipFill>
        <p:spPr bwMode="auto">
          <a:xfrm>
            <a:off x="500351" y="3171605"/>
            <a:ext cx="1889777" cy="238431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D8F234-CBEB-4AA0-8932-3C8E9863D0A0}"/>
              </a:ext>
            </a:extLst>
          </p:cNvPr>
          <p:cNvSpPr txBox="1"/>
          <p:nvPr/>
        </p:nvSpPr>
        <p:spPr>
          <a:xfrm>
            <a:off x="2824480" y="4670547"/>
            <a:ext cx="5819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Toru Kouyama, </a:t>
            </a:r>
            <a:r>
              <a:rPr kumimoji="1" lang="en-US" altLang="ja-JP" sz="2400" dirty="0" err="1"/>
              <a:t>Soushi</a:t>
            </a:r>
            <a:r>
              <a:rPr kumimoji="1" lang="en-US" altLang="ja-JP" sz="2400" dirty="0"/>
              <a:t> Kato (AIST), </a:t>
            </a:r>
            <a:r>
              <a:rPr kumimoji="1" lang="en-US" altLang="ja-JP" sz="2400" dirty="0" err="1"/>
              <a:t>Masakuni</a:t>
            </a:r>
            <a:r>
              <a:rPr kumimoji="1" lang="en-US" altLang="ja-JP" sz="2400" dirty="0"/>
              <a:t> Kikuchi, </a:t>
            </a:r>
            <a:r>
              <a:rPr kumimoji="1" lang="en-US" altLang="ja-JP" sz="2400" dirty="0" err="1"/>
              <a:t>Fumihiko</a:t>
            </a:r>
            <a:r>
              <a:rPr kumimoji="1" lang="en-US" altLang="ja-JP" sz="2400" dirty="0"/>
              <a:t> Sakuma (JSS)</a:t>
            </a:r>
          </a:p>
          <a:p>
            <a:r>
              <a:rPr kumimoji="1" lang="en-US" altLang="ja-JP" sz="2400" dirty="0"/>
              <a:t>ASTER science team/Calibration team</a:t>
            </a:r>
            <a:endParaRPr kumimoji="1"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27AE10-D181-43DC-8C72-EC731C266F8D}"/>
              </a:ext>
            </a:extLst>
          </p:cNvPr>
          <p:cNvSpPr txBox="1"/>
          <p:nvPr/>
        </p:nvSpPr>
        <p:spPr>
          <a:xfrm>
            <a:off x="1995858" y="6312103"/>
            <a:ext cx="505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2</a:t>
            </a:r>
            <a:r>
              <a:rPr kumimoji="1" lang="en-US" altLang="ja-JP" sz="2400" baseline="30000" dirty="0"/>
              <a:t>nd</a:t>
            </a:r>
            <a:r>
              <a:rPr kumimoji="1" lang="en-US" altLang="ja-JP" sz="2400" dirty="0"/>
              <a:t> Lunar calibration workshop in Xi’an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0334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Irradiance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934464"/>
            <a:ext cx="7886700" cy="518976"/>
          </a:xfrm>
        </p:spPr>
        <p:txBody>
          <a:bodyPr/>
          <a:lstStyle/>
          <a:p>
            <a:r>
              <a:rPr lang="en-US" dirty="0"/>
              <a:t>Irradiance: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388597"/>
              </p:ext>
            </p:extLst>
          </p:nvPr>
        </p:nvGraphicFramePr>
        <p:xfrm>
          <a:off x="1343055" y="1462974"/>
          <a:ext cx="4790581" cy="75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8" name="Equation" r:id="rId3" imgW="2781000" imgH="444240" progId="Equation.3">
                  <p:embed/>
                </p:oleObj>
              </mc:Choice>
              <mc:Fallback>
                <p:oleObj name="Equation" r:id="rId3" imgW="278100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55" y="1462974"/>
                        <a:ext cx="4790581" cy="75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2639" y="2471744"/>
            <a:ext cx="8077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Ω:  Sample solid angle  (IFOV: 21.6” from </a:t>
            </a:r>
            <a:r>
              <a:rPr lang="en-US" sz="2000" dirty="0">
                <a:solidFill>
                  <a:srgbClr val="FF0000"/>
                </a:solidFill>
              </a:rPr>
              <a:t>ASTER’s specification</a:t>
            </a:r>
            <a:r>
              <a:rPr lang="en-US" sz="2000" dirty="0"/>
              <a:t> document)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1089" y="2877530"/>
            <a:ext cx="5954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Radiance</a:t>
            </a:r>
            <a:r>
              <a:rPr lang="en-US" sz="2000" i="1" baseline="-25000" dirty="0" err="1"/>
              <a:t>i,j</a:t>
            </a:r>
            <a:r>
              <a:rPr lang="en-US" sz="2000" i="1" baseline="-25000" dirty="0"/>
              <a:t> </a:t>
            </a:r>
            <a:r>
              <a:rPr lang="en-US" sz="2000" dirty="0"/>
              <a:t>: calibrated radiance at (</a:t>
            </a:r>
            <a:r>
              <a:rPr lang="en-US" sz="2000" dirty="0" err="1"/>
              <a:t>i,j</a:t>
            </a:r>
            <a:r>
              <a:rPr lang="en-US" sz="2000" dirty="0"/>
              <a:t>) image coordinate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2495D6-EE38-4FD7-BABE-35928D1D2E5B}"/>
              </a:ext>
            </a:extLst>
          </p:cNvPr>
          <p:cNvSpPr txBox="1"/>
          <p:nvPr/>
        </p:nvSpPr>
        <p:spPr>
          <a:xfrm>
            <a:off x="5476239" y="3278550"/>
            <a:ext cx="340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u="sng" dirty="0"/>
              <a:t>We integrated all image pixels.</a:t>
            </a:r>
            <a:endParaRPr kumimoji="1" lang="ja-JP" altLang="en-US" sz="2000" u="sng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CEDC7B0-BD8C-43FA-87EB-D141B081ECE7}"/>
              </a:ext>
            </a:extLst>
          </p:cNvPr>
          <p:cNvSpPr txBox="1">
            <a:spLocks/>
          </p:cNvSpPr>
          <p:nvPr/>
        </p:nvSpPr>
        <p:spPr>
          <a:xfrm>
            <a:off x="628649" y="3843384"/>
            <a:ext cx="7886700" cy="1142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Oversampling factor: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A8283F4-F0A4-47F3-86BE-8385A7E30BC9}"/>
              </a:ext>
            </a:extLst>
          </p:cNvPr>
          <p:cNvSpPr txBox="1"/>
          <p:nvPr/>
        </p:nvSpPr>
        <p:spPr>
          <a:xfrm>
            <a:off x="873759" y="4351001"/>
            <a:ext cx="74847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Measured from attitude information from 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onboard attitude sensors</a:t>
            </a:r>
            <a:r>
              <a:rPr kumimoji="1" lang="en-US" altLang="ja-JP" sz="2000" dirty="0"/>
              <a:t> provided from NASA flight operation team. Based on their report, oversampling factor was stable (=</a:t>
            </a:r>
            <a:r>
              <a:rPr kumimoji="1" lang="en-US" altLang="ja-JP" sz="2000" b="1" dirty="0">
                <a:solidFill>
                  <a:srgbClr val="0070C0"/>
                </a:solidFill>
              </a:rPr>
              <a:t>constant</a:t>
            </a:r>
            <a:r>
              <a:rPr kumimoji="1" lang="en-US" altLang="ja-JP" sz="2000" dirty="0"/>
              <a:t>) during the observation.</a:t>
            </a:r>
          </a:p>
          <a:p>
            <a:endParaRPr kumimoji="1" lang="en-US" altLang="ja-JP" sz="2000" dirty="0"/>
          </a:p>
          <a:p>
            <a:r>
              <a:rPr kumimoji="1" lang="en-US" altLang="ja-JP" sz="2000" dirty="0"/>
              <a:t>Also we have performed an image analyzing procedure (ellipse fitting to the Moon limb) to validate the oversampling factor.</a:t>
            </a:r>
          </a:p>
          <a:p>
            <a:r>
              <a:rPr kumimoji="1" lang="en-US" altLang="ja-JP" sz="2000" dirty="0"/>
              <a:t>They showed good agreement.</a:t>
            </a:r>
            <a:endParaRPr kumimoji="1" lang="ja-JP" altLang="en-US" sz="20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81F2E9C-273E-43EB-B0FE-1E4D6A581AC7}"/>
              </a:ext>
            </a:extLst>
          </p:cNvPr>
          <p:cNvSpPr/>
          <p:nvPr/>
        </p:nvSpPr>
        <p:spPr>
          <a:xfrm>
            <a:off x="5314739" y="68574"/>
            <a:ext cx="372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+mj-lt"/>
              <a:buAutoNum type="arabicPeriod" startAt="5"/>
            </a:pPr>
            <a:r>
              <a:rPr lang="en-US" altLang="ja-JP" dirty="0"/>
              <a:t>Calculation of the total irradiance:</a:t>
            </a:r>
            <a:endParaRPr lang="ja-JP" altLang="ja-JP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8287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B7DACBB-C0C2-4707-9E0D-63A64EA92DF6}"/>
              </a:ext>
            </a:extLst>
          </p:cNvPr>
          <p:cNvSpPr/>
          <p:nvPr/>
        </p:nvSpPr>
        <p:spPr>
          <a:xfrm>
            <a:off x="216568" y="733450"/>
            <a:ext cx="8578516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8"/>
            </a:pPr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Are there known issues with straylight or cross-talk?</a:t>
            </a:r>
          </a:p>
          <a:p>
            <a:pPr marL="514350" lvl="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8"/>
            </a:pPr>
            <a:endParaRPr lang="en-US" altLang="ja-JP" sz="2800" dirty="0">
              <a:solidFill>
                <a:srgbClr val="000000"/>
              </a:solidFill>
              <a:latin typeface="Arial" panose="020B0604020202020204" pitchFamily="34" charset="0"/>
              <a:ea typeface="游明朝" panose="02020400000000000000" pitchFamily="18" charset="-128"/>
            </a:endParaRPr>
          </a:p>
          <a:p>
            <a:pPr marL="514350" lvl="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8"/>
            </a:pPr>
            <a:endParaRPr lang="en-US" altLang="ja-JP" sz="2800" dirty="0">
              <a:solidFill>
                <a:srgbClr val="000000"/>
              </a:solidFill>
              <a:latin typeface="Arial" panose="020B0604020202020204" pitchFamily="34" charset="0"/>
              <a:ea typeface="游明朝" panose="02020400000000000000" pitchFamily="18" charset="-128"/>
            </a:endParaRPr>
          </a:p>
          <a:p>
            <a:pPr marL="514350" lvl="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8"/>
            </a:pPr>
            <a:endParaRPr lang="ja-JP" altLang="ja-JP" sz="2800" dirty="0">
              <a:solidFill>
                <a:srgbClr val="000000"/>
              </a:solidFill>
              <a:latin typeface="Arial" panose="020B0604020202020204" pitchFamily="34" charset="0"/>
              <a:ea typeface="游明朝" panose="02020400000000000000" pitchFamily="18" charset="-128"/>
            </a:endParaRPr>
          </a:p>
          <a:p>
            <a:pPr marL="514350" lvl="0" indent="-514350">
              <a:buFont typeface="+mj-lt"/>
              <a:buAutoNum type="arabicPeriod" startAt="8"/>
            </a:pPr>
            <a:r>
              <a:rPr lang="en-US" altLang="ja-JP" sz="2800" dirty="0"/>
              <a:t>How are the Moon imaging time and the spacecraft position determined?</a:t>
            </a:r>
            <a:endParaRPr lang="ja-JP" altLang="ja-JP" sz="2800" u="none" strike="noStrike" dirty="0">
              <a:effectLst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91C76E-0480-427D-B647-51EF64744DD8}"/>
              </a:ext>
            </a:extLst>
          </p:cNvPr>
          <p:cNvSpPr txBox="1"/>
          <p:nvPr/>
        </p:nvSpPr>
        <p:spPr>
          <a:xfrm>
            <a:off x="1758705" y="1849139"/>
            <a:ext cx="4608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No in VNIR instrument</a:t>
            </a:r>
          </a:p>
          <a:p>
            <a:r>
              <a:rPr kumimoji="1" lang="en-US" altLang="ja-JP" sz="2400" dirty="0"/>
              <a:t>SWIR has cross-talk issues</a:t>
            </a:r>
          </a:p>
          <a:p>
            <a:r>
              <a:rPr kumimoji="1" lang="en-US" altLang="ja-JP" sz="2400" dirty="0"/>
              <a:t>TIR has straylight issue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9584799-7E53-4AD1-967A-253199CCDDE8}"/>
              </a:ext>
            </a:extLst>
          </p:cNvPr>
          <p:cNvSpPr txBox="1"/>
          <p:nvPr/>
        </p:nvSpPr>
        <p:spPr>
          <a:xfrm>
            <a:off x="1758705" y="4714623"/>
            <a:ext cx="6115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We used the scheduled Moon acquisition time.</a:t>
            </a:r>
          </a:p>
          <a:p>
            <a:r>
              <a:rPr kumimoji="1" lang="en-US" altLang="ja-JP" sz="2400" dirty="0"/>
              <a:t>The observation times were confirmed in real time operation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27099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38656D0C-D878-4507-81AA-044075A26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941184"/>
              </p:ext>
            </p:extLst>
          </p:nvPr>
        </p:nvGraphicFramePr>
        <p:xfrm>
          <a:off x="340361" y="843280"/>
          <a:ext cx="8463280" cy="2765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5719">
                  <a:extLst>
                    <a:ext uri="{9D8B030D-6E8A-4147-A177-3AD203B41FA5}">
                      <a16:colId xmlns:a16="http://schemas.microsoft.com/office/drawing/2014/main" val="2334370766"/>
                    </a:ext>
                  </a:extLst>
                </a:gridCol>
                <a:gridCol w="905375">
                  <a:extLst>
                    <a:ext uri="{9D8B030D-6E8A-4147-A177-3AD203B41FA5}">
                      <a16:colId xmlns:a16="http://schemas.microsoft.com/office/drawing/2014/main" val="3093796872"/>
                    </a:ext>
                  </a:extLst>
                </a:gridCol>
                <a:gridCol w="1456470">
                  <a:extLst>
                    <a:ext uri="{9D8B030D-6E8A-4147-A177-3AD203B41FA5}">
                      <a16:colId xmlns:a16="http://schemas.microsoft.com/office/drawing/2014/main" val="2419072246"/>
                    </a:ext>
                  </a:extLst>
                </a:gridCol>
                <a:gridCol w="1259651">
                  <a:extLst>
                    <a:ext uri="{9D8B030D-6E8A-4147-A177-3AD203B41FA5}">
                      <a16:colId xmlns:a16="http://schemas.microsoft.com/office/drawing/2014/main" val="3070620712"/>
                    </a:ext>
                  </a:extLst>
                </a:gridCol>
                <a:gridCol w="1443350">
                  <a:extLst>
                    <a:ext uri="{9D8B030D-6E8A-4147-A177-3AD203B41FA5}">
                      <a16:colId xmlns:a16="http://schemas.microsoft.com/office/drawing/2014/main" val="1779884403"/>
                    </a:ext>
                  </a:extLst>
                </a:gridCol>
                <a:gridCol w="1482715">
                  <a:extLst>
                    <a:ext uri="{9D8B030D-6E8A-4147-A177-3AD203B41FA5}">
                      <a16:colId xmlns:a16="http://schemas.microsoft.com/office/drawing/2014/main" val="264321727"/>
                    </a:ext>
                  </a:extLst>
                </a:gridCol>
              </a:tblGrid>
              <a:tr h="45682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u="none" strike="noStrike" dirty="0">
                          <a:effectLst/>
                        </a:rPr>
                        <a:t>　</a:t>
                      </a:r>
                      <a:r>
                        <a:rPr lang="en-US" altLang="ja-JP" sz="1800" b="1" u="none" strike="noStrike" dirty="0">
                          <a:effectLst/>
                        </a:rPr>
                        <a:t>Date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83127" marR="83127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800" b="1" u="none" strike="noStrike" dirty="0">
                          <a:effectLst/>
                        </a:rPr>
                        <a:t>2003-04-14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83127" marR="83127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800" b="1" u="none" strike="noStrike" dirty="0">
                          <a:effectLst/>
                        </a:rPr>
                        <a:t>2017-08-05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83127" marR="83127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638856"/>
                  </a:ext>
                </a:extLst>
              </a:tr>
              <a:tr h="45682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u="none" strike="noStrike" dirty="0">
                          <a:effectLst/>
                        </a:rPr>
                        <a:t>OS factor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83127" marR="83127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u="none" strike="noStrike" dirty="0">
                          <a:effectLst/>
                        </a:rPr>
                        <a:t>4.57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773" marR="5773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800" u="none" strike="noStrike" dirty="0">
                          <a:effectLst/>
                        </a:rPr>
                        <a:t>4.55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773" marR="5773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69379293"/>
                  </a:ext>
                </a:extLst>
              </a:tr>
              <a:tr h="45682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Degradation Correction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83127" marR="83127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Corrected</a:t>
                      </a:r>
                    </a:p>
                    <a:p>
                      <a:pPr algn="ctr" fontAlgn="b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(RCC v4.14)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Corrected</a:t>
                      </a:r>
                    </a:p>
                    <a:p>
                      <a:pPr algn="ctr" fontAlgn="b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(RCC v4.14)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3077268"/>
                  </a:ext>
                </a:extLst>
              </a:tr>
              <a:tr h="4568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Irradiance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(</a:t>
                      </a:r>
                      <a:r>
                        <a:rPr lang="en-US" altLang="ja-JP" sz="1800" u="none" strike="noStrike" dirty="0" err="1">
                          <a:effectLst/>
                        </a:rPr>
                        <a:t>μ</a:t>
                      </a:r>
                      <a:r>
                        <a:rPr lang="en-US" sz="1800" u="none" strike="noStrike" dirty="0" err="1">
                          <a:effectLst/>
                        </a:rPr>
                        <a:t>W</a:t>
                      </a:r>
                      <a:r>
                        <a:rPr lang="en-US" sz="1800" u="none" strike="noStrike" dirty="0">
                          <a:effectLst/>
                        </a:rPr>
                        <a:t>/m2/nm)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83127" marR="83127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B1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u="none" strike="noStrike" dirty="0">
                          <a:effectLst/>
                        </a:rPr>
                        <a:t>2.097965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u="none" strike="noStrike" dirty="0">
                          <a:effectLst/>
                        </a:rPr>
                        <a:t>2.594057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u="none" strike="noStrike" dirty="0">
                          <a:effectLst/>
                        </a:rPr>
                        <a:t>1.961157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u="none" strike="noStrike" dirty="0">
                          <a:effectLst/>
                        </a:rPr>
                        <a:t>2.494914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90677003"/>
                  </a:ext>
                </a:extLst>
              </a:tr>
              <a:tr h="44447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B2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u="none" strike="noStrike" dirty="0">
                          <a:effectLst/>
                        </a:rPr>
                        <a:t>2.140942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u="none" strike="noStrike" dirty="0">
                          <a:effectLst/>
                        </a:rPr>
                        <a:t>2.510323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u="none" strike="noStrike" dirty="0">
                          <a:effectLst/>
                        </a:rPr>
                        <a:t>1.950643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u="none" strike="noStrike" dirty="0">
                          <a:effectLst/>
                        </a:rPr>
                        <a:t>2.319944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5578448"/>
                  </a:ext>
                </a:extLst>
              </a:tr>
              <a:tr h="4568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B3N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u="none" strike="noStrike" dirty="0">
                          <a:effectLst/>
                        </a:rPr>
                        <a:t>1.711176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u="none" strike="noStrike" dirty="0">
                          <a:effectLst/>
                        </a:rPr>
                        <a:t>1.911712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u="none" strike="noStrike" dirty="0">
                          <a:effectLst/>
                        </a:rPr>
                        <a:t>1.537224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u="none" strike="noStrike" dirty="0">
                          <a:effectLst/>
                        </a:rPr>
                        <a:t>1.861272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47673852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C243DB54-B8DE-411C-9095-19C141062580}"/>
              </a:ext>
            </a:extLst>
          </p:cNvPr>
          <p:cNvSpPr txBox="1">
            <a:spLocks/>
          </p:cNvSpPr>
          <p:nvPr/>
        </p:nvSpPr>
        <p:spPr>
          <a:xfrm>
            <a:off x="628650" y="190955"/>
            <a:ext cx="7886700" cy="8105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Irradiance Calculation</a:t>
            </a:r>
            <a:endParaRPr 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2A8391A0-F08A-4405-B07E-6C7A9DDCB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215823"/>
              </p:ext>
            </p:extLst>
          </p:nvPr>
        </p:nvGraphicFramePr>
        <p:xfrm>
          <a:off x="4621930" y="3936037"/>
          <a:ext cx="4181710" cy="259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55">
                  <a:extLst>
                    <a:ext uri="{9D8B030D-6E8A-4147-A177-3AD203B41FA5}">
                      <a16:colId xmlns:a16="http://schemas.microsoft.com/office/drawing/2014/main" val="1525018848"/>
                    </a:ext>
                  </a:extLst>
                </a:gridCol>
                <a:gridCol w="2090855">
                  <a:extLst>
                    <a:ext uri="{9D8B030D-6E8A-4147-A177-3AD203B41FA5}">
                      <a16:colId xmlns:a16="http://schemas.microsoft.com/office/drawing/2014/main" val="3624352102"/>
                    </a:ext>
                  </a:extLst>
                </a:gridCol>
              </a:tblGrid>
              <a:tr h="62600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Lunar Calibration</a:t>
                      </a:r>
                    </a:p>
                    <a:p>
                      <a:pPr algn="ctr"/>
                      <a:r>
                        <a:rPr kumimoji="1" lang="en-US" altLang="ja-JP" dirty="0"/>
                        <a:t>(SELENE/SP)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1803942"/>
                  </a:ext>
                </a:extLst>
              </a:tr>
              <a:tr h="626005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Band 1 (Green)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/>
                        <a:t>3.0 %</a:t>
                      </a:r>
                      <a:endParaRPr kumimoji="1" lang="ja-JP" altLang="en-US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6291999"/>
                  </a:ext>
                </a:extLst>
              </a:tr>
              <a:tr h="626005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Band 2 (Red)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/>
                        <a:t>5.2 %</a:t>
                      </a:r>
                      <a:endParaRPr kumimoji="1" lang="ja-JP" altLang="en-US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9677145"/>
                  </a:ext>
                </a:extLst>
              </a:tr>
              <a:tr h="626005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Band 3N (Near infrared)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/>
                        <a:t>5.7 %</a:t>
                      </a:r>
                      <a:endParaRPr kumimoji="1" lang="ja-JP" altLang="en-US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347874"/>
                  </a:ext>
                </a:extLst>
              </a:tr>
            </a:tbl>
          </a:graphicData>
        </a:graphic>
      </p:graphicFrame>
      <p:pic>
        <p:nvPicPr>
          <p:cNvPr id="5" name="Picture 2" descr="Moons">
            <a:extLst>
              <a:ext uri="{FF2B5EF4-FFF2-40B4-BE49-F238E27FC236}">
                <a16:creationId xmlns:a16="http://schemas.microsoft.com/office/drawing/2014/main" id="{C124E6F2-120E-465A-90F2-3B517F605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" t="14543" r="54569" b="13650"/>
          <a:stretch/>
        </p:blipFill>
        <p:spPr bwMode="auto">
          <a:xfrm>
            <a:off x="209313" y="4754880"/>
            <a:ext cx="1728457" cy="152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Moons">
            <a:extLst>
              <a:ext uri="{FF2B5EF4-FFF2-40B4-BE49-F238E27FC236}">
                <a16:creationId xmlns:a16="http://schemas.microsoft.com/office/drawing/2014/main" id="{A870F1D3-8C81-42D5-B5E4-F84AE7609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4" t="14543" r="2526" b="13650"/>
          <a:stretch/>
        </p:blipFill>
        <p:spPr bwMode="auto">
          <a:xfrm>
            <a:off x="2242373" y="4754880"/>
            <a:ext cx="1846592" cy="152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3250E7-3DE8-4321-9DB3-DE4B10F21EAC}"/>
              </a:ext>
            </a:extLst>
          </p:cNvPr>
          <p:cNvSpPr txBox="1"/>
          <p:nvPr/>
        </p:nvSpPr>
        <p:spPr>
          <a:xfrm>
            <a:off x="340360" y="3936037"/>
            <a:ext cx="321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Irradiance comparison between observations and models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E3E5F44-024D-4FE2-9498-C6A2C1A79112}"/>
              </a:ext>
            </a:extLst>
          </p:cNvPr>
          <p:cNvSpPr txBox="1"/>
          <p:nvPr/>
        </p:nvSpPr>
        <p:spPr>
          <a:xfrm>
            <a:off x="81216" y="6267448"/>
            <a:ext cx="195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Observation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70077AF-FC66-48B5-81E4-CF98844B54F4}"/>
              </a:ext>
            </a:extLst>
          </p:cNvPr>
          <p:cNvSpPr txBox="1"/>
          <p:nvPr/>
        </p:nvSpPr>
        <p:spPr>
          <a:xfrm>
            <a:off x="2188285" y="6267448"/>
            <a:ext cx="195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SP model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801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B218-CB91-49CB-9385-3CE3340BC5D6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DF9586B-B162-42B0-9B38-1FDA11E1B670}"/>
              </a:ext>
            </a:extLst>
          </p:cNvPr>
          <p:cNvSpPr txBox="1"/>
          <p:nvPr/>
        </p:nvSpPr>
        <p:spPr>
          <a:xfrm>
            <a:off x="1068852" y="757844"/>
            <a:ext cx="700629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Discrepancy between Onboard calibration</a:t>
            </a:r>
          </a:p>
          <a:p>
            <a:pPr algn="ctr"/>
            <a:r>
              <a:rPr kumimoji="1" lang="en-US" altLang="ja-JP" sz="2400" dirty="0"/>
              <a:t>and Vicarious/Cross calibration</a:t>
            </a:r>
            <a:endParaRPr kumimoji="1" lang="ja-JP" altLang="en-US" sz="2400" dirty="0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F120C681-976B-414F-8EA8-7A7F13BFE4B1}"/>
              </a:ext>
            </a:extLst>
          </p:cNvPr>
          <p:cNvGrpSpPr/>
          <p:nvPr/>
        </p:nvGrpSpPr>
        <p:grpSpPr>
          <a:xfrm>
            <a:off x="0" y="1706756"/>
            <a:ext cx="9091930" cy="4658034"/>
            <a:chOff x="0" y="1143960"/>
            <a:chExt cx="9091930" cy="4658034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43960"/>
              <a:ext cx="6633348" cy="4444463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8C410CCE-FB88-4B08-A1B0-3605F1D72E1B}"/>
                </a:ext>
              </a:extLst>
            </p:cNvPr>
            <p:cNvSpPr txBox="1"/>
            <p:nvPr/>
          </p:nvSpPr>
          <p:spPr>
            <a:xfrm>
              <a:off x="628885" y="4531399"/>
              <a:ext cx="1463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Onboard Cal.</a:t>
              </a:r>
              <a:endParaRPr kumimoji="1" lang="ja-JP" altLang="en-US" dirty="0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87699081-F8CB-4282-A0B4-95ACC5E6FCC6}"/>
                </a:ext>
              </a:extLst>
            </p:cNvPr>
            <p:cNvSpPr/>
            <p:nvPr/>
          </p:nvSpPr>
          <p:spPr>
            <a:xfrm>
              <a:off x="1372373" y="3711693"/>
              <a:ext cx="243067" cy="853805"/>
            </a:xfrm>
            <a:custGeom>
              <a:avLst/>
              <a:gdLst>
                <a:gd name="connsiteX0" fmla="*/ 0 w 314960"/>
                <a:gd name="connsiteY0" fmla="*/ 619760 h 619760"/>
                <a:gd name="connsiteX1" fmla="*/ 121920 w 314960"/>
                <a:gd name="connsiteY1" fmla="*/ 223520 h 619760"/>
                <a:gd name="connsiteX2" fmla="*/ 314960 w 314960"/>
                <a:gd name="connsiteY2" fmla="*/ 0 h 61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960" h="619760">
                  <a:moveTo>
                    <a:pt x="0" y="619760"/>
                  </a:moveTo>
                  <a:cubicBezTo>
                    <a:pt x="34713" y="473286"/>
                    <a:pt x="69427" y="326813"/>
                    <a:pt x="121920" y="223520"/>
                  </a:cubicBezTo>
                  <a:cubicBezTo>
                    <a:pt x="174413" y="120227"/>
                    <a:pt x="244686" y="60113"/>
                    <a:pt x="31496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95E73541-6A30-40A8-A554-6E8C209BF8AD}"/>
                </a:ext>
              </a:extLst>
            </p:cNvPr>
            <p:cNvCxnSpPr/>
            <p:nvPr/>
          </p:nvCxnSpPr>
          <p:spPr>
            <a:xfrm>
              <a:off x="6457950" y="5161280"/>
              <a:ext cx="26314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B0F29DE3-B0EC-454E-B623-43DA2E6ED377}"/>
                </a:ext>
              </a:extLst>
            </p:cNvPr>
            <p:cNvCxnSpPr/>
            <p:nvPr/>
          </p:nvCxnSpPr>
          <p:spPr>
            <a:xfrm>
              <a:off x="6457950" y="3901440"/>
              <a:ext cx="254381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8BE91BF6-A8BE-417C-8CD2-72690B7CB443}"/>
                </a:ext>
              </a:extLst>
            </p:cNvPr>
            <p:cNvSpPr/>
            <p:nvPr/>
          </p:nvSpPr>
          <p:spPr>
            <a:xfrm>
              <a:off x="6390640" y="4500880"/>
              <a:ext cx="2520453" cy="105831"/>
            </a:xfrm>
            <a:custGeom>
              <a:avLst/>
              <a:gdLst>
                <a:gd name="connsiteX0" fmla="*/ 0 w 2570480"/>
                <a:gd name="connsiteY0" fmla="*/ 0 h 71120"/>
                <a:gd name="connsiteX1" fmla="*/ 2570480 w 2570480"/>
                <a:gd name="connsiteY1" fmla="*/ 71120 h 7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0480" h="71120">
                  <a:moveTo>
                    <a:pt x="0" y="0"/>
                  </a:moveTo>
                  <a:lnTo>
                    <a:pt x="2570480" y="7112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2D32E091-D9AF-4CD7-B244-B3735AC20E47}"/>
                </a:ext>
              </a:extLst>
            </p:cNvPr>
            <p:cNvCxnSpPr/>
            <p:nvPr/>
          </p:nvCxnSpPr>
          <p:spPr>
            <a:xfrm flipV="1">
              <a:off x="2277745" y="1757680"/>
              <a:ext cx="0" cy="3403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4587E69A-2F43-48FC-96C6-DB62C00359F4}"/>
                </a:ext>
              </a:extLst>
            </p:cNvPr>
            <p:cNvCxnSpPr/>
            <p:nvPr/>
          </p:nvCxnSpPr>
          <p:spPr>
            <a:xfrm flipV="1">
              <a:off x="8859520" y="1757680"/>
              <a:ext cx="0" cy="3403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08656C0E-A887-4003-B6AA-BDA63C7E9059}"/>
                </a:ext>
              </a:extLst>
            </p:cNvPr>
            <p:cNvSpPr/>
            <p:nvPr/>
          </p:nvSpPr>
          <p:spPr>
            <a:xfrm>
              <a:off x="6447789" y="1757680"/>
              <a:ext cx="2631441" cy="3403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A1480685-8AD2-40DB-A05F-61C16E50FD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0850" y="3673157"/>
              <a:ext cx="180000" cy="18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86DBE540-ADB3-46B8-91DD-9D33B05C1E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70495" y="3796370"/>
              <a:ext cx="180000" cy="18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1901E6DD-8201-4482-B1B7-E59B8F9DCA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0850" y="3955078"/>
              <a:ext cx="180000" cy="18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205413FA-DEF3-42BB-8513-287B7E323A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69520" y="4520241"/>
              <a:ext cx="180000" cy="18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B1278E96-B894-4B63-A9AF-C21A9AC75F65}"/>
                </a:ext>
              </a:extLst>
            </p:cNvPr>
            <p:cNvSpPr txBox="1"/>
            <p:nvPr/>
          </p:nvSpPr>
          <p:spPr>
            <a:xfrm>
              <a:off x="1488210" y="5432662"/>
              <a:ext cx="1605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2003-04-14</a:t>
              </a:r>
              <a:endParaRPr kumimoji="1" lang="ja-JP" altLang="en-US" dirty="0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DE9E9F6B-50FE-42A9-800E-4B373B6E6705}"/>
                </a:ext>
              </a:extLst>
            </p:cNvPr>
            <p:cNvSpPr txBox="1"/>
            <p:nvPr/>
          </p:nvSpPr>
          <p:spPr>
            <a:xfrm>
              <a:off x="7486650" y="5260732"/>
              <a:ext cx="1605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2017-008-05</a:t>
              </a:r>
              <a:endParaRPr kumimoji="1" lang="ja-JP" altLang="en-US" dirty="0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BEF8F8B-783D-4BB5-A842-43082909A655}"/>
              </a:ext>
            </a:extLst>
          </p:cNvPr>
          <p:cNvSpPr txBox="1">
            <a:spLocks/>
          </p:cNvSpPr>
          <p:nvPr/>
        </p:nvSpPr>
        <p:spPr>
          <a:xfrm>
            <a:off x="628650" y="190955"/>
            <a:ext cx="7886700" cy="8105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ASTER VNIR Band Calibration issues</a:t>
            </a:r>
            <a:endParaRPr lang="en-US" dirty="0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2DE0F6D4-A9C6-4F05-A466-C4EFDC7AB170}"/>
              </a:ext>
            </a:extLst>
          </p:cNvPr>
          <p:cNvCxnSpPr/>
          <p:nvPr/>
        </p:nvCxnSpPr>
        <p:spPr>
          <a:xfrm>
            <a:off x="2502770" y="4301839"/>
            <a:ext cx="0" cy="369407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E0DD6C96-ADC3-44AB-8525-AC0482D71A5A}"/>
              </a:ext>
            </a:extLst>
          </p:cNvPr>
          <p:cNvCxnSpPr>
            <a:cxnSpLocks/>
          </p:cNvCxnSpPr>
          <p:nvPr/>
        </p:nvCxnSpPr>
        <p:spPr>
          <a:xfrm>
            <a:off x="8619090" y="4509455"/>
            <a:ext cx="0" cy="61884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4581700" y="6029368"/>
            <a:ext cx="272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[</a:t>
            </a:r>
            <a:r>
              <a:rPr kumimoji="1" lang="en-US" altLang="ja-JP" dirty="0" err="1"/>
              <a:t>Tsuchida</a:t>
            </a:r>
            <a:r>
              <a:rPr kumimoji="1" lang="en-US" altLang="ja-JP" dirty="0"/>
              <a:t>, 2012]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8DD84C-D327-497E-AF3D-6E443FD765B1}"/>
              </a:ext>
            </a:extLst>
          </p:cNvPr>
          <p:cNvSpPr txBox="1"/>
          <p:nvPr/>
        </p:nvSpPr>
        <p:spPr>
          <a:xfrm>
            <a:off x="6715760" y="3434080"/>
            <a:ext cx="179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Vicarious + Cross</a:t>
            </a:r>
            <a:endParaRPr kumimoji="1" lang="ja-JP" altLang="en-US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8927211-5ECB-4EC3-BAB3-C30CBAC80429}"/>
              </a:ext>
            </a:extLst>
          </p:cNvPr>
          <p:cNvCxnSpPr/>
          <p:nvPr/>
        </p:nvCxnSpPr>
        <p:spPr>
          <a:xfrm flipH="1">
            <a:off x="7030720" y="3744686"/>
            <a:ext cx="182880" cy="6712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721CB95-7640-4E0A-9513-A2D99F56F0B9}"/>
              </a:ext>
            </a:extLst>
          </p:cNvPr>
          <p:cNvSpPr txBox="1"/>
          <p:nvPr/>
        </p:nvSpPr>
        <p:spPr>
          <a:xfrm>
            <a:off x="243840" y="6364790"/>
            <a:ext cx="500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Degradation of onboard calibration system?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4257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685AFA73-267C-4DBB-80C7-824E75AB0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362858"/>
              </p:ext>
            </p:extLst>
          </p:nvPr>
        </p:nvGraphicFramePr>
        <p:xfrm>
          <a:off x="482265" y="2412572"/>
          <a:ext cx="8363420" cy="259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55">
                  <a:extLst>
                    <a:ext uri="{9D8B030D-6E8A-4147-A177-3AD203B41FA5}">
                      <a16:colId xmlns:a16="http://schemas.microsoft.com/office/drawing/2014/main" val="1525018848"/>
                    </a:ext>
                  </a:extLst>
                </a:gridCol>
                <a:gridCol w="2090855">
                  <a:extLst>
                    <a:ext uri="{9D8B030D-6E8A-4147-A177-3AD203B41FA5}">
                      <a16:colId xmlns:a16="http://schemas.microsoft.com/office/drawing/2014/main" val="3872489256"/>
                    </a:ext>
                  </a:extLst>
                </a:gridCol>
                <a:gridCol w="2090855">
                  <a:extLst>
                    <a:ext uri="{9D8B030D-6E8A-4147-A177-3AD203B41FA5}">
                      <a16:colId xmlns:a16="http://schemas.microsoft.com/office/drawing/2014/main" val="3453507602"/>
                    </a:ext>
                  </a:extLst>
                </a:gridCol>
                <a:gridCol w="2090855">
                  <a:extLst>
                    <a:ext uri="{9D8B030D-6E8A-4147-A177-3AD203B41FA5}">
                      <a16:colId xmlns:a16="http://schemas.microsoft.com/office/drawing/2014/main" val="3624352102"/>
                    </a:ext>
                  </a:extLst>
                </a:gridCol>
              </a:tblGrid>
              <a:tr h="62600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Onboard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Vicarious</a:t>
                      </a:r>
                    </a:p>
                    <a:p>
                      <a:pPr algn="ctr"/>
                      <a:r>
                        <a:rPr kumimoji="1" lang="en-US" altLang="ja-JP" dirty="0"/>
                        <a:t>[Obata et al., 2015]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Lunar Calibration</a:t>
                      </a:r>
                    </a:p>
                    <a:p>
                      <a:pPr algn="ctr"/>
                      <a:r>
                        <a:rPr kumimoji="1" lang="en-US" altLang="ja-JP" dirty="0"/>
                        <a:t>(SELENE/SP)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1803942"/>
                  </a:ext>
                </a:extLst>
              </a:tr>
              <a:tr h="626005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Band 1 (Green)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9.9 %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2.8 %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3.0 %</a:t>
                      </a:r>
                      <a:endParaRPr kumimoji="1" lang="ja-JP" alt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6291999"/>
                  </a:ext>
                </a:extLst>
              </a:tr>
              <a:tr h="626005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Band 2 (Red)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11.2 %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5.1 %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5.2 %</a:t>
                      </a:r>
                      <a:endParaRPr kumimoji="1" lang="ja-JP" alt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9677145"/>
                  </a:ext>
                </a:extLst>
              </a:tr>
              <a:tr h="626005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Band 3N (Near infrared)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11.2 %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5.8 %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5.7 %</a:t>
                      </a:r>
                      <a:endParaRPr kumimoji="1" lang="ja-JP" alt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347874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FC6AF4-D604-46D1-8FC2-B1CCE0AE84F7}"/>
              </a:ext>
            </a:extLst>
          </p:cNvPr>
          <p:cNvSpPr txBox="1"/>
          <p:nvPr/>
        </p:nvSpPr>
        <p:spPr>
          <a:xfrm>
            <a:off x="1068852" y="962652"/>
            <a:ext cx="700629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/>
              <a:t>Comparison with Onboard and Vicarious calibrations</a:t>
            </a:r>
            <a:endParaRPr kumimoji="1" lang="ja-JP" altLang="en-US" sz="24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49624A-0CF4-44F7-B03E-6F389D45D3FD}"/>
              </a:ext>
            </a:extLst>
          </p:cNvPr>
          <p:cNvSpPr txBox="1">
            <a:spLocks/>
          </p:cNvSpPr>
          <p:nvPr/>
        </p:nvSpPr>
        <p:spPr>
          <a:xfrm>
            <a:off x="628650" y="190955"/>
            <a:ext cx="7886700" cy="8105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ASTER VNIR Band Calibration issues</a:t>
            </a:r>
            <a:endParaRPr 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9B38D7B-DB5F-45A8-B24B-C248A53EBAAB}"/>
              </a:ext>
            </a:extLst>
          </p:cNvPr>
          <p:cNvSpPr txBox="1"/>
          <p:nvPr/>
        </p:nvSpPr>
        <p:spPr>
          <a:xfrm>
            <a:off x="482265" y="1697129"/>
            <a:ext cx="5711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Degradation rate from 2003 to 2017</a:t>
            </a:r>
            <a:endParaRPr kumimoji="1"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37A17D1-BCF7-436E-AD70-E773E879BEB9}"/>
              </a:ext>
            </a:extLst>
          </p:cNvPr>
          <p:cNvSpPr txBox="1"/>
          <p:nvPr/>
        </p:nvSpPr>
        <p:spPr>
          <a:xfrm>
            <a:off x="482265" y="5226784"/>
            <a:ext cx="825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Lunar calibration result supports vicarious calibration result.</a:t>
            </a:r>
          </a:p>
          <a:p>
            <a:endParaRPr kumimoji="1" lang="en-US" altLang="ja-JP" sz="2000" dirty="0"/>
          </a:p>
          <a:p>
            <a:r>
              <a:rPr kumimoji="1" lang="en-US" altLang="ja-JP" sz="2000" dirty="0"/>
              <a:t>Current ASTER RCC is generated from a combination of onboard, vicarious, and cross calibrations.</a:t>
            </a:r>
          </a:p>
          <a:p>
            <a:r>
              <a:rPr kumimoji="1" lang="en-US" altLang="ja-JP" sz="2000" dirty="0"/>
              <a:t>=&gt; We now reconsider the RCC.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16829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BEEA8B-D994-4BA1-9FB0-826F9C60A9D7}"/>
              </a:ext>
            </a:extLst>
          </p:cNvPr>
          <p:cNvSpPr txBox="1"/>
          <p:nvPr/>
        </p:nvSpPr>
        <p:spPr>
          <a:xfrm>
            <a:off x="548640" y="264160"/>
            <a:ext cx="453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Summary</a:t>
            </a:r>
            <a:endParaRPr kumimoji="1" lang="ja-JP" altLang="en-US" sz="3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6AB94D-95E9-4F8C-809D-B0CC34B4BBCA}"/>
              </a:ext>
            </a:extLst>
          </p:cNvPr>
          <p:cNvSpPr txBox="1"/>
          <p:nvPr/>
        </p:nvSpPr>
        <p:spPr>
          <a:xfrm>
            <a:off x="548640" y="1178560"/>
            <a:ext cx="8290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ASTER successfully observed the Moon in 2017 again, and it has two lunar images in 2003 and 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Lunar calibration result provides a good reference to reconsider RCC for ASTER mission.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Lunar image in 2003 has been provided to GIRO (last WS), but 2017 is not. ASTER calibration team basically agreed to share. We will discuss this with ASTER team leaders.</a:t>
            </a:r>
          </a:p>
        </p:txBody>
      </p:sp>
    </p:spTree>
    <p:extLst>
      <p:ext uri="{BB962C8B-B14F-4D97-AF65-F5344CB8AC3E}">
        <p14:creationId xmlns:p14="http://schemas.microsoft.com/office/powerpoint/2010/main" val="2615909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392DD7-89F5-40D7-BB74-26B5A43618E6}"/>
              </a:ext>
            </a:extLst>
          </p:cNvPr>
          <p:cNvSpPr txBox="1"/>
          <p:nvPr/>
        </p:nvSpPr>
        <p:spPr>
          <a:xfrm>
            <a:off x="558800" y="426720"/>
            <a:ext cx="613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Thank you </a:t>
            </a:r>
            <a:endParaRPr kumimoji="1" lang="ja-JP" altLang="en-US" sz="3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5DB3062-8F84-4AB8-8D4F-0D160718AF2B}"/>
              </a:ext>
            </a:extLst>
          </p:cNvPr>
          <p:cNvSpPr txBox="1"/>
          <p:nvPr/>
        </p:nvSpPr>
        <p:spPr>
          <a:xfrm>
            <a:off x="558800" y="5334000"/>
            <a:ext cx="613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Backup slides..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4630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59"/>
          <a:stretch/>
        </p:blipFill>
        <p:spPr>
          <a:xfrm>
            <a:off x="651404" y="595313"/>
            <a:ext cx="8010525" cy="4700588"/>
          </a:xfrm>
          <a:prstGeom prst="rect">
            <a:avLst/>
          </a:prstGeom>
          <a:effectLst/>
        </p:spPr>
      </p:pic>
      <p:sp>
        <p:nvSpPr>
          <p:cNvPr id="4" name="正方形/長方形 3"/>
          <p:cNvSpPr/>
          <p:nvPr/>
        </p:nvSpPr>
        <p:spPr>
          <a:xfrm>
            <a:off x="224589" y="160344"/>
            <a:ext cx="2133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6191" lvl="1" indent="-246191">
              <a:lnSpc>
                <a:spcPct val="150000"/>
              </a:lnSpc>
            </a:pPr>
            <a:r>
              <a:rPr lang="en-IE" altLang="ja-JP" sz="2800" dirty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ASTER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B218-CB91-49CB-9385-3CE3340BC5D6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8132" y="237066"/>
            <a:ext cx="5604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/>
              <a:t>Spectral Response Functions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76400" y="540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0.4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26267" y="540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0.5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93068" y="540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0.6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00600" y="540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0.7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50467" y="540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0.8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17268" y="540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0.9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73968" y="5933400"/>
            <a:ext cx="2817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Wavelength [</a:t>
            </a:r>
            <a:r>
              <a:rPr lang="en-US" altLang="ja-JP" sz="2000" dirty="0" err="1"/>
              <a:t>μm</a:t>
            </a:r>
            <a:r>
              <a:rPr lang="en-US" altLang="ja-JP" sz="2000" dirty="0"/>
              <a:t>]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98802" y="458893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0070C0"/>
                </a:solidFill>
              </a:rPr>
              <a:t>Band 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368802" y="458893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</a:rPr>
              <a:t>Band 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54136" y="4605866"/>
            <a:ext cx="138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Band 3N/B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37203" y="1727200"/>
            <a:ext cx="138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3B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045203" y="1066800"/>
            <a:ext cx="138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3N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3472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981FCB3-492D-4334-9E40-F0AFBED90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68" y="636607"/>
            <a:ext cx="7642064" cy="613295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2F64FE-E26D-4AFC-A6C1-4342EA6BE5B7}"/>
              </a:ext>
            </a:extLst>
          </p:cNvPr>
          <p:cNvSpPr txBox="1"/>
          <p:nvPr/>
        </p:nvSpPr>
        <p:spPr>
          <a:xfrm>
            <a:off x="312516" y="0"/>
            <a:ext cx="738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3600" dirty="0"/>
              <a:t>Vicarious calibration</a:t>
            </a:r>
          </a:p>
        </p:txBody>
      </p:sp>
    </p:spTree>
    <p:extLst>
      <p:ext uri="{BB962C8B-B14F-4D97-AF65-F5344CB8AC3E}">
        <p14:creationId xmlns:p14="http://schemas.microsoft.com/office/powerpoint/2010/main" val="2816917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F4A9CF3-B2D7-4418-AA16-A158D1974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933" y="4783876"/>
            <a:ext cx="4871210" cy="192403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2F64FE-E26D-4AFC-A6C1-4342EA6BE5B7}"/>
              </a:ext>
            </a:extLst>
          </p:cNvPr>
          <p:cNvSpPr txBox="1"/>
          <p:nvPr/>
        </p:nvSpPr>
        <p:spPr>
          <a:xfrm>
            <a:off x="312516" y="0"/>
            <a:ext cx="738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3600" dirty="0"/>
              <a:t>Vicarious calibration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E5C564D-C044-4B96-9145-8AE1B4031E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33" t="20149" r="2063" b="7231"/>
          <a:stretch/>
        </p:blipFill>
        <p:spPr>
          <a:xfrm>
            <a:off x="312516" y="1221689"/>
            <a:ext cx="4683230" cy="3707512"/>
          </a:xfrm>
          <a:prstGeom prst="rect">
            <a:avLst/>
          </a:prstGeom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5FBFAA1E-5816-4418-8D51-FC63287C5471}"/>
              </a:ext>
            </a:extLst>
          </p:cNvPr>
          <p:cNvSpPr/>
          <p:nvPr/>
        </p:nvSpPr>
        <p:spPr>
          <a:xfrm>
            <a:off x="691790" y="2827111"/>
            <a:ext cx="1572280" cy="1306919"/>
          </a:xfrm>
          <a:custGeom>
            <a:avLst/>
            <a:gdLst>
              <a:gd name="connsiteX0" fmla="*/ 1182029 w 1606133"/>
              <a:gd name="connsiteY0" fmla="*/ 216847 h 1339296"/>
              <a:gd name="connsiteX1" fmla="*/ 1605776 w 1606133"/>
              <a:gd name="connsiteY1" fmla="*/ 1164701 h 1339296"/>
              <a:gd name="connsiteX2" fmla="*/ 1248937 w 1606133"/>
              <a:gd name="connsiteY2" fmla="*/ 1120096 h 1339296"/>
              <a:gd name="connsiteX3" fmla="*/ 914400 w 1606133"/>
              <a:gd name="connsiteY3" fmla="*/ 149940 h 1339296"/>
              <a:gd name="connsiteX4" fmla="*/ 814039 w 1606133"/>
              <a:gd name="connsiteY4" fmla="*/ 172242 h 1339296"/>
              <a:gd name="connsiteX5" fmla="*/ 869795 w 1606133"/>
              <a:gd name="connsiteY5" fmla="*/ 1198154 h 1339296"/>
              <a:gd name="connsiteX6" fmla="*/ 412595 w 1606133"/>
              <a:gd name="connsiteY6" fmla="*/ 1209306 h 1339296"/>
              <a:gd name="connsiteX7" fmla="*/ 211873 w 1606133"/>
              <a:gd name="connsiteY7" fmla="*/ 71881 h 1339296"/>
              <a:gd name="connsiteX8" fmla="*/ 111512 w 1606133"/>
              <a:gd name="connsiteY8" fmla="*/ 216847 h 1339296"/>
              <a:gd name="connsiteX9" fmla="*/ 0 w 1606133"/>
              <a:gd name="connsiteY9" fmla="*/ 1030886 h 1339296"/>
              <a:gd name="connsiteX0" fmla="*/ 1182029 w 1606133"/>
              <a:gd name="connsiteY0" fmla="*/ 216847 h 1340300"/>
              <a:gd name="connsiteX1" fmla="*/ 1605776 w 1606133"/>
              <a:gd name="connsiteY1" fmla="*/ 1164701 h 1340300"/>
              <a:gd name="connsiteX2" fmla="*/ 1248937 w 1606133"/>
              <a:gd name="connsiteY2" fmla="*/ 1120096 h 1340300"/>
              <a:gd name="connsiteX3" fmla="*/ 914400 w 1606133"/>
              <a:gd name="connsiteY3" fmla="*/ 149940 h 1340300"/>
              <a:gd name="connsiteX4" fmla="*/ 678572 w 1606133"/>
              <a:gd name="connsiteY4" fmla="*/ 155309 h 1340300"/>
              <a:gd name="connsiteX5" fmla="*/ 869795 w 1606133"/>
              <a:gd name="connsiteY5" fmla="*/ 1198154 h 1340300"/>
              <a:gd name="connsiteX6" fmla="*/ 412595 w 1606133"/>
              <a:gd name="connsiteY6" fmla="*/ 1209306 h 1340300"/>
              <a:gd name="connsiteX7" fmla="*/ 211873 w 1606133"/>
              <a:gd name="connsiteY7" fmla="*/ 71881 h 1340300"/>
              <a:gd name="connsiteX8" fmla="*/ 111512 w 1606133"/>
              <a:gd name="connsiteY8" fmla="*/ 216847 h 1340300"/>
              <a:gd name="connsiteX9" fmla="*/ 0 w 1606133"/>
              <a:gd name="connsiteY9" fmla="*/ 1030886 h 1340300"/>
              <a:gd name="connsiteX0" fmla="*/ 1182029 w 1606147"/>
              <a:gd name="connsiteY0" fmla="*/ 216847 h 1340300"/>
              <a:gd name="connsiteX1" fmla="*/ 1605776 w 1606147"/>
              <a:gd name="connsiteY1" fmla="*/ 1164701 h 1340300"/>
              <a:gd name="connsiteX2" fmla="*/ 1248937 w 1606147"/>
              <a:gd name="connsiteY2" fmla="*/ 1120096 h 1340300"/>
              <a:gd name="connsiteX3" fmla="*/ 855133 w 1606147"/>
              <a:gd name="connsiteY3" fmla="*/ 149940 h 1340300"/>
              <a:gd name="connsiteX4" fmla="*/ 678572 w 1606147"/>
              <a:gd name="connsiteY4" fmla="*/ 155309 h 1340300"/>
              <a:gd name="connsiteX5" fmla="*/ 869795 w 1606147"/>
              <a:gd name="connsiteY5" fmla="*/ 1198154 h 1340300"/>
              <a:gd name="connsiteX6" fmla="*/ 412595 w 1606147"/>
              <a:gd name="connsiteY6" fmla="*/ 1209306 h 1340300"/>
              <a:gd name="connsiteX7" fmla="*/ 211873 w 1606147"/>
              <a:gd name="connsiteY7" fmla="*/ 71881 h 1340300"/>
              <a:gd name="connsiteX8" fmla="*/ 111512 w 1606147"/>
              <a:gd name="connsiteY8" fmla="*/ 216847 h 1340300"/>
              <a:gd name="connsiteX9" fmla="*/ 0 w 1606147"/>
              <a:gd name="connsiteY9" fmla="*/ 1030886 h 1340300"/>
              <a:gd name="connsiteX0" fmla="*/ 1182029 w 1606147"/>
              <a:gd name="connsiteY0" fmla="*/ 219430 h 1342883"/>
              <a:gd name="connsiteX1" fmla="*/ 1605776 w 1606147"/>
              <a:gd name="connsiteY1" fmla="*/ 1167284 h 1342883"/>
              <a:gd name="connsiteX2" fmla="*/ 1248937 w 1606147"/>
              <a:gd name="connsiteY2" fmla="*/ 1122679 h 1342883"/>
              <a:gd name="connsiteX3" fmla="*/ 855133 w 1606147"/>
              <a:gd name="connsiteY3" fmla="*/ 152523 h 1342883"/>
              <a:gd name="connsiteX4" fmla="*/ 678572 w 1606147"/>
              <a:gd name="connsiteY4" fmla="*/ 157892 h 1342883"/>
              <a:gd name="connsiteX5" fmla="*/ 869795 w 1606147"/>
              <a:gd name="connsiteY5" fmla="*/ 1200737 h 1342883"/>
              <a:gd name="connsiteX6" fmla="*/ 412595 w 1606147"/>
              <a:gd name="connsiteY6" fmla="*/ 1211889 h 1342883"/>
              <a:gd name="connsiteX7" fmla="*/ 211873 w 1606147"/>
              <a:gd name="connsiteY7" fmla="*/ 74464 h 1342883"/>
              <a:gd name="connsiteX8" fmla="*/ 43779 w 1606147"/>
              <a:gd name="connsiteY8" fmla="*/ 210963 h 1342883"/>
              <a:gd name="connsiteX9" fmla="*/ 0 w 1606147"/>
              <a:gd name="connsiteY9" fmla="*/ 1033469 h 1342883"/>
              <a:gd name="connsiteX0" fmla="*/ 1148162 w 1572280"/>
              <a:gd name="connsiteY0" fmla="*/ 225205 h 1348658"/>
              <a:gd name="connsiteX1" fmla="*/ 1571909 w 1572280"/>
              <a:gd name="connsiteY1" fmla="*/ 1173059 h 1348658"/>
              <a:gd name="connsiteX2" fmla="*/ 1215070 w 1572280"/>
              <a:gd name="connsiteY2" fmla="*/ 1128454 h 1348658"/>
              <a:gd name="connsiteX3" fmla="*/ 821266 w 1572280"/>
              <a:gd name="connsiteY3" fmla="*/ 158298 h 1348658"/>
              <a:gd name="connsiteX4" fmla="*/ 644705 w 1572280"/>
              <a:gd name="connsiteY4" fmla="*/ 163667 h 1348658"/>
              <a:gd name="connsiteX5" fmla="*/ 835928 w 1572280"/>
              <a:gd name="connsiteY5" fmla="*/ 1206512 h 1348658"/>
              <a:gd name="connsiteX6" fmla="*/ 378728 w 1572280"/>
              <a:gd name="connsiteY6" fmla="*/ 1217664 h 1348658"/>
              <a:gd name="connsiteX7" fmla="*/ 178006 w 1572280"/>
              <a:gd name="connsiteY7" fmla="*/ 80239 h 1348658"/>
              <a:gd name="connsiteX8" fmla="*/ 9912 w 1572280"/>
              <a:gd name="connsiteY8" fmla="*/ 216738 h 1348658"/>
              <a:gd name="connsiteX9" fmla="*/ 0 w 1572280"/>
              <a:gd name="connsiteY9" fmla="*/ 1200111 h 1348658"/>
              <a:gd name="connsiteX0" fmla="*/ 1148162 w 1572280"/>
              <a:gd name="connsiteY0" fmla="*/ 190038 h 1306919"/>
              <a:gd name="connsiteX1" fmla="*/ 1571909 w 1572280"/>
              <a:gd name="connsiteY1" fmla="*/ 1137892 h 1306919"/>
              <a:gd name="connsiteX2" fmla="*/ 1215070 w 1572280"/>
              <a:gd name="connsiteY2" fmla="*/ 1093287 h 1306919"/>
              <a:gd name="connsiteX3" fmla="*/ 821266 w 1572280"/>
              <a:gd name="connsiteY3" fmla="*/ 123131 h 1306919"/>
              <a:gd name="connsiteX4" fmla="*/ 644705 w 1572280"/>
              <a:gd name="connsiteY4" fmla="*/ 128500 h 1306919"/>
              <a:gd name="connsiteX5" fmla="*/ 835928 w 1572280"/>
              <a:gd name="connsiteY5" fmla="*/ 1171345 h 1306919"/>
              <a:gd name="connsiteX6" fmla="*/ 378728 w 1572280"/>
              <a:gd name="connsiteY6" fmla="*/ 1182497 h 1306919"/>
              <a:gd name="connsiteX7" fmla="*/ 186473 w 1572280"/>
              <a:gd name="connsiteY7" fmla="*/ 146672 h 1306919"/>
              <a:gd name="connsiteX8" fmla="*/ 9912 w 1572280"/>
              <a:gd name="connsiteY8" fmla="*/ 181571 h 1306919"/>
              <a:gd name="connsiteX9" fmla="*/ 0 w 1572280"/>
              <a:gd name="connsiteY9" fmla="*/ 1164944 h 130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2280" h="1306919">
                <a:moveTo>
                  <a:pt x="1148162" y="190038"/>
                </a:moveTo>
                <a:cubicBezTo>
                  <a:pt x="1354460" y="588694"/>
                  <a:pt x="1560758" y="987351"/>
                  <a:pt x="1571909" y="1137892"/>
                </a:cubicBezTo>
                <a:cubicBezTo>
                  <a:pt x="1583060" y="1288433"/>
                  <a:pt x="1340177" y="1262414"/>
                  <a:pt x="1215070" y="1093287"/>
                </a:cubicBezTo>
                <a:cubicBezTo>
                  <a:pt x="1089963" y="924160"/>
                  <a:pt x="916327" y="283929"/>
                  <a:pt x="821266" y="123131"/>
                </a:cubicBezTo>
                <a:cubicBezTo>
                  <a:pt x="726205" y="-37667"/>
                  <a:pt x="642261" y="-46202"/>
                  <a:pt x="644705" y="128500"/>
                </a:cubicBezTo>
                <a:cubicBezTo>
                  <a:pt x="647149" y="303202"/>
                  <a:pt x="880258" y="995679"/>
                  <a:pt x="835928" y="1171345"/>
                </a:cubicBezTo>
                <a:cubicBezTo>
                  <a:pt x="791598" y="1347011"/>
                  <a:pt x="486971" y="1353276"/>
                  <a:pt x="378728" y="1182497"/>
                </a:cubicBezTo>
                <a:cubicBezTo>
                  <a:pt x="270485" y="1011718"/>
                  <a:pt x="247942" y="313493"/>
                  <a:pt x="186473" y="146672"/>
                </a:cubicBezTo>
                <a:cubicBezTo>
                  <a:pt x="125004" y="-20149"/>
                  <a:pt x="40991" y="11859"/>
                  <a:pt x="9912" y="181571"/>
                </a:cubicBezTo>
                <a:cubicBezTo>
                  <a:pt x="-21167" y="351283"/>
                  <a:pt x="38100" y="837841"/>
                  <a:pt x="0" y="1164944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「onboard calibration blackbody aster」の画像検索結果">
            <a:extLst>
              <a:ext uri="{FF2B5EF4-FFF2-40B4-BE49-F238E27FC236}">
                <a16:creationId xmlns:a16="http://schemas.microsoft.com/office/drawing/2014/main" id="{58C2FAEC-B469-46C5-A47B-602829F02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71" y="545971"/>
            <a:ext cx="4121388" cy="20227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矢印: 折線 7">
            <a:extLst>
              <a:ext uri="{FF2B5EF4-FFF2-40B4-BE49-F238E27FC236}">
                <a16:creationId xmlns:a16="http://schemas.microsoft.com/office/drawing/2014/main" id="{F5393B82-601F-49A8-9264-36F0B7A7B17E}"/>
              </a:ext>
            </a:extLst>
          </p:cNvPr>
          <p:cNvSpPr/>
          <p:nvPr/>
        </p:nvSpPr>
        <p:spPr>
          <a:xfrm rot="5400000">
            <a:off x="5834605" y="3069105"/>
            <a:ext cx="1238914" cy="2190627"/>
          </a:xfrm>
          <a:prstGeom prst="bentArrow">
            <a:avLst>
              <a:gd name="adj1" fmla="val 22734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5EC2D0B-B3F7-4452-A149-28F286D8FC9C}"/>
              </a:ext>
            </a:extLst>
          </p:cNvPr>
          <p:cNvSpPr txBox="1"/>
          <p:nvPr/>
        </p:nvSpPr>
        <p:spPr>
          <a:xfrm>
            <a:off x="8156104" y="6488668"/>
            <a:ext cx="98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16 years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75D2656-3DBF-4B04-977C-5858451CD7E4}"/>
              </a:ext>
            </a:extLst>
          </p:cNvPr>
          <p:cNvSpPr txBox="1"/>
          <p:nvPr/>
        </p:nvSpPr>
        <p:spPr>
          <a:xfrm>
            <a:off x="312516" y="814039"/>
            <a:ext cx="316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Nevada case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75602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386667" y="0"/>
            <a:ext cx="5757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6191" lvl="1" indent="-246191" algn="r">
              <a:lnSpc>
                <a:spcPct val="150000"/>
              </a:lnSpc>
            </a:pPr>
            <a:r>
              <a:rPr lang="en-IE" altLang="ja-JP" sz="2400" dirty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General description of “Terra” and “ASTER”</a:t>
            </a:r>
          </a:p>
        </p:txBody>
      </p:sp>
      <p:pic>
        <p:nvPicPr>
          <p:cNvPr id="9" name="Picture 2" descr="https://www.jspacesystems.or.jp/ersdac/GDEM/E/image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01" y="4892840"/>
            <a:ext cx="2019478" cy="177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959508" y="988887"/>
            <a:ext cx="5555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  <a:latin typeface="MS PGothic" panose="020B0600070205080204" pitchFamily="50" charset="-128"/>
                <a:ea typeface="MS PGothic" panose="020B0600070205080204" pitchFamily="50" charset="-128"/>
              </a:rPr>
              <a:t>Sensors: </a:t>
            </a:r>
            <a:r>
              <a:rPr lang="en-US" altLang="ja-JP" sz="2000" b="1" dirty="0">
                <a:solidFill>
                  <a:srgbClr val="000000"/>
                </a:solidFill>
                <a:latin typeface="MS PGothic" panose="020B0600070205080204" pitchFamily="50" charset="-128"/>
                <a:ea typeface="MS PGothic" panose="020B0600070205080204" pitchFamily="50" charset="-128"/>
              </a:rPr>
              <a:t>ASTER</a:t>
            </a:r>
            <a:r>
              <a:rPr lang="en-US" altLang="ja-JP" sz="2000" dirty="0">
                <a:solidFill>
                  <a:srgbClr val="000000"/>
                </a:solidFill>
                <a:latin typeface="MS PGothic" panose="020B0600070205080204" pitchFamily="50" charset="-128"/>
                <a:ea typeface="MS PGothic" panose="020B0600070205080204" pitchFamily="50" charset="-128"/>
              </a:rPr>
              <a:t>, </a:t>
            </a:r>
            <a:r>
              <a:rPr lang="en-US" altLang="ja-JP" sz="2000" b="1" dirty="0">
                <a:solidFill>
                  <a:srgbClr val="000000"/>
                </a:solidFill>
                <a:latin typeface="MS PGothic" panose="020B0600070205080204" pitchFamily="50" charset="-128"/>
                <a:ea typeface="MS PGothic" panose="020B0600070205080204" pitchFamily="50" charset="-128"/>
              </a:rPr>
              <a:t>MODIS</a:t>
            </a:r>
            <a:r>
              <a:rPr lang="en-US" altLang="ja-JP" sz="2000" dirty="0">
                <a:solidFill>
                  <a:srgbClr val="000000"/>
                </a:solidFill>
                <a:latin typeface="MS PGothic" panose="020B0600070205080204" pitchFamily="50" charset="-128"/>
                <a:ea typeface="MS PGothic" panose="020B0600070205080204" pitchFamily="50" charset="-128"/>
              </a:rPr>
              <a:t>, </a:t>
            </a:r>
            <a:r>
              <a:rPr lang="en-US" altLang="ja-JP" sz="2000" b="1" dirty="0">
                <a:solidFill>
                  <a:srgbClr val="000000"/>
                </a:solidFill>
                <a:latin typeface="MS PGothic" panose="020B0600070205080204" pitchFamily="50" charset="-128"/>
                <a:ea typeface="MS PGothic" panose="020B0600070205080204" pitchFamily="50" charset="-128"/>
              </a:rPr>
              <a:t>MISR</a:t>
            </a:r>
            <a:r>
              <a:rPr lang="en-US" altLang="ja-JP" sz="2000" dirty="0">
                <a:solidFill>
                  <a:srgbClr val="000000"/>
                </a:solidFill>
                <a:latin typeface="MS PGothic" panose="020B0600070205080204" pitchFamily="50" charset="-128"/>
                <a:ea typeface="MS PGothic" panose="020B0600070205080204" pitchFamily="50" charset="-128"/>
              </a:rPr>
              <a:t>, CERES, MOPITT</a:t>
            </a:r>
            <a:endParaRPr lang="ja-JP" altLang="en-US" sz="20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B218-CB91-49CB-9385-3CE3340BC5D6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3" name="Picture 4" descr="http://www.asc-csa.gc.ca/images/satellites/mopitt-EOSAM1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01"/>
          <a:stretch/>
        </p:blipFill>
        <p:spPr bwMode="auto">
          <a:xfrm>
            <a:off x="312672" y="1016616"/>
            <a:ext cx="1889777" cy="238431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/>
          <p:cNvGrpSpPr>
            <a:grpSpLocks noChangeAspect="1"/>
          </p:cNvGrpSpPr>
          <p:nvPr/>
        </p:nvGrpSpPr>
        <p:grpSpPr>
          <a:xfrm>
            <a:off x="2229853" y="3332462"/>
            <a:ext cx="5021179" cy="1536316"/>
            <a:chOff x="2141368" y="914402"/>
            <a:chExt cx="6842211" cy="2093493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5"/>
            <a:srcRect b="63239"/>
            <a:stretch/>
          </p:blipFill>
          <p:spPr>
            <a:xfrm>
              <a:off x="2141368" y="914402"/>
              <a:ext cx="2369770" cy="1989220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5"/>
            <a:srcRect t="36614" b="33740"/>
            <a:stretch/>
          </p:blipFill>
          <p:spPr>
            <a:xfrm>
              <a:off x="4363200" y="1331496"/>
              <a:ext cx="2369770" cy="1604210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5"/>
            <a:srcRect t="66055"/>
            <a:stretch/>
          </p:blipFill>
          <p:spPr>
            <a:xfrm>
              <a:off x="6613809" y="1171074"/>
              <a:ext cx="2369770" cy="1836821"/>
            </a:xfrm>
            <a:prstGeom prst="rect">
              <a:avLst/>
            </a:prstGeom>
          </p:spPr>
        </p:pic>
      </p:grpSp>
      <p:sp>
        <p:nvSpPr>
          <p:cNvPr id="16" name="正方形/長方形 15"/>
          <p:cNvSpPr/>
          <p:nvPr/>
        </p:nvSpPr>
        <p:spPr>
          <a:xfrm>
            <a:off x="224014" y="4968863"/>
            <a:ext cx="6994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0" i="0" dirty="0">
                <a:solidFill>
                  <a:srgbClr val="000000"/>
                </a:solidFill>
                <a:effectLst/>
                <a:latin typeface="MS PGothic" panose="020B0600070205080204" pitchFamily="50" charset="-128"/>
                <a:ea typeface="MS PGothic" panose="020B0600070205080204" pitchFamily="50" charset="-128"/>
              </a:rPr>
              <a:t>(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MS PGothic" panose="020B0600070205080204" pitchFamily="50" charset="-128"/>
                <a:ea typeface="MS PGothic" panose="020B0600070205080204" pitchFamily="50" charset="-128"/>
              </a:rPr>
              <a:t>A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S PGothic" panose="020B0600070205080204" pitchFamily="50" charset="-128"/>
                <a:ea typeface="MS PGothic" panose="020B0600070205080204" pitchFamily="50" charset="-128"/>
              </a:rPr>
              <a:t>dvanced </a:t>
            </a:r>
            <a:r>
              <a:rPr lang="en-US" altLang="ja-JP" b="1" i="0" dirty="0" err="1">
                <a:solidFill>
                  <a:srgbClr val="000000"/>
                </a:solidFill>
                <a:effectLst/>
                <a:latin typeface="MS PGothic" panose="020B0600070205080204" pitchFamily="50" charset="-128"/>
                <a:ea typeface="MS PGothic" panose="020B0600070205080204" pitchFamily="50" charset="-128"/>
              </a:rPr>
              <a:t>S</a:t>
            </a:r>
            <a:r>
              <a:rPr lang="en-US" altLang="ja-JP" b="0" i="0" dirty="0" err="1">
                <a:solidFill>
                  <a:srgbClr val="000000"/>
                </a:solidFill>
                <a:effectLst/>
                <a:latin typeface="MS PGothic" panose="020B0600070205080204" pitchFamily="50" charset="-128"/>
                <a:ea typeface="MS PGothic" panose="020B0600070205080204" pitchFamily="50" charset="-128"/>
              </a:rPr>
              <a:t>paceborne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S PGothic" panose="020B0600070205080204" pitchFamily="50" charset="-128"/>
                <a:ea typeface="MS PGothic" panose="020B0600070205080204" pitchFamily="50" charset="-128"/>
              </a:rPr>
              <a:t> 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MS PGothic" panose="020B0600070205080204" pitchFamily="50" charset="-128"/>
                <a:ea typeface="MS PGothic" panose="020B0600070205080204" pitchFamily="50" charset="-128"/>
              </a:rPr>
              <a:t>T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S PGothic" panose="020B0600070205080204" pitchFamily="50" charset="-128"/>
                <a:ea typeface="MS PGothic" panose="020B0600070205080204" pitchFamily="50" charset="-128"/>
              </a:rPr>
              <a:t>hermal 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MS PGothic" panose="020B0600070205080204" pitchFamily="50" charset="-128"/>
                <a:ea typeface="MS PGothic" panose="020B0600070205080204" pitchFamily="50" charset="-128"/>
              </a:rPr>
              <a:t>E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S PGothic" panose="020B0600070205080204" pitchFamily="50" charset="-128"/>
                <a:ea typeface="MS PGothic" panose="020B0600070205080204" pitchFamily="50" charset="-128"/>
              </a:rPr>
              <a:t>mission and 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MS PGothic" panose="020B0600070205080204" pitchFamily="50" charset="-128"/>
                <a:ea typeface="MS PGothic" panose="020B0600070205080204" pitchFamily="50" charset="-128"/>
              </a:rPr>
              <a:t>R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S PGothic" panose="020B0600070205080204" pitchFamily="50" charset="-128"/>
                <a:ea typeface="MS PGothic" panose="020B0600070205080204" pitchFamily="50" charset="-128"/>
              </a:rPr>
              <a:t>eflection Radiometer)</a:t>
            </a:r>
          </a:p>
          <a:p>
            <a:r>
              <a:rPr lang="en-US" altLang="ja-JP" dirty="0">
                <a:solidFill>
                  <a:srgbClr val="000000"/>
                </a:solidFill>
                <a:latin typeface="MS PGothic" panose="020B0600070205080204" pitchFamily="50" charset="-128"/>
                <a:ea typeface="MS PGothic" panose="020B0600070205080204" pitchFamily="50" charset="-128"/>
              </a:rPr>
              <a:t>operated by METI/JSS &amp; NASA</a:t>
            </a:r>
          </a:p>
          <a:p>
            <a:endParaRPr lang="en-US" altLang="ja-JP" b="0" i="0" dirty="0">
              <a:solidFill>
                <a:srgbClr val="000000"/>
              </a:solidFill>
              <a:effectLst/>
              <a:latin typeface="MS PGothic" panose="020B0600070205080204" pitchFamily="50" charset="-128"/>
              <a:ea typeface="MS PGothic" panose="020B0600070205080204" pitchFamily="50" charset="-128"/>
            </a:endParaRPr>
          </a:p>
          <a:p>
            <a:r>
              <a:rPr lang="en-US" altLang="ja-JP" b="0" i="0" dirty="0">
                <a:solidFill>
                  <a:srgbClr val="000000"/>
                </a:solidFill>
                <a:effectLst/>
                <a:latin typeface="MS PGothic" panose="020B0600070205080204" pitchFamily="50" charset="-128"/>
                <a:ea typeface="MS PGothic" panose="020B0600070205080204" pitchFamily="50" charset="-128"/>
              </a:rPr>
              <a:t>Push broom sensor </a:t>
            </a:r>
            <a:r>
              <a:rPr lang="en-US" altLang="ja-JP" dirty="0">
                <a:solidFill>
                  <a:srgbClr val="000000"/>
                </a:solidFill>
                <a:latin typeface="MS PGothic" panose="020B0600070205080204" pitchFamily="50" charset="-128"/>
                <a:ea typeface="MS PGothic" panose="020B0600070205080204" pitchFamily="50" charset="-128"/>
              </a:rPr>
              <a:t>c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S PGothic" panose="020B0600070205080204" pitchFamily="50" charset="-128"/>
                <a:ea typeface="MS PGothic" panose="020B0600070205080204" pitchFamily="50" charset="-128"/>
              </a:rPr>
              <a:t>omposed of three instruments</a:t>
            </a:r>
          </a:p>
          <a:p>
            <a:r>
              <a:rPr lang="en-US" altLang="ja-JP" dirty="0">
                <a:solidFill>
                  <a:srgbClr val="000000"/>
                </a:solidFill>
                <a:latin typeface="MS PGothic" panose="020B0600070205080204" pitchFamily="50" charset="-128"/>
                <a:ea typeface="MS PGothic" panose="020B0600070205080204" pitchFamily="50" charset="-128"/>
              </a:rPr>
              <a:t>(VNIR, 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S PGothic" panose="020B0600070205080204" pitchFamily="50" charset="-128"/>
                <a:ea typeface="MS PGothic" panose="020B0600070205080204" pitchFamily="50" charset="-128"/>
              </a:rPr>
              <a:t>SWIR, </a:t>
            </a:r>
            <a:r>
              <a:rPr lang="en-US" altLang="ja-JP" dirty="0">
                <a:solidFill>
                  <a:srgbClr val="000000"/>
                </a:solidFill>
                <a:latin typeface="MS PGothic" panose="020B0600070205080204" pitchFamily="50" charset="-128"/>
                <a:ea typeface="MS PGothic" panose="020B0600070205080204" pitchFamily="50" charset="-128"/>
              </a:rPr>
              <a:t>TIR)</a:t>
            </a:r>
          </a:p>
          <a:p>
            <a:r>
              <a:rPr lang="en-US" altLang="ja-JP" dirty="0">
                <a:solidFill>
                  <a:srgbClr val="000000"/>
                </a:solidFill>
                <a:latin typeface="MS PGothic" panose="020B0600070205080204" pitchFamily="50" charset="-128"/>
                <a:ea typeface="MS PGothic" panose="020B0600070205080204" pitchFamily="50" charset="-128"/>
              </a:rPr>
              <a:t>VNIR has nadir and backward cameras for taking stereo images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21541" y="3821849"/>
            <a:ext cx="1422184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3200" b="0" i="0" dirty="0">
                <a:solidFill>
                  <a:srgbClr val="000000"/>
                </a:solidFill>
                <a:effectLst/>
                <a:latin typeface="MS PGothic" panose="020B0600070205080204" pitchFamily="50" charset="-128"/>
                <a:ea typeface="MS PGothic" panose="020B0600070205080204" pitchFamily="50" charset="-128"/>
              </a:rPr>
              <a:t>ASTER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617744" y="212376"/>
            <a:ext cx="1112805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3200" b="0" i="0" dirty="0">
                <a:solidFill>
                  <a:srgbClr val="000000"/>
                </a:solidFill>
                <a:effectLst/>
                <a:latin typeface="MS PGothic" panose="020B0600070205080204" pitchFamily="50" charset="-128"/>
                <a:ea typeface="MS PGothic" panose="020B0600070205080204" pitchFamily="50" charset="-128"/>
              </a:rPr>
              <a:t>Terra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46821" y="3320716"/>
            <a:ext cx="320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From JSS’s </a:t>
            </a:r>
            <a:r>
              <a:rPr lang="en-US" altLang="ja-JP" dirty="0"/>
              <a:t>brochure</a:t>
            </a:r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998019"/>
              </p:ext>
            </p:extLst>
          </p:nvPr>
        </p:nvGraphicFramePr>
        <p:xfrm>
          <a:off x="3194853" y="1435774"/>
          <a:ext cx="4938964" cy="181156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387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Orbit Type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Polar, Sun Synchronous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Mean Altitude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705 km +/-5km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Orbit Period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98.8 minutes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Orbit Inclination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98.2 degrees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Equatorial Crossing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10:30 AM +/- 15 minutes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Ground Track Repeat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 days (233 orbits)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1026694" y="1058780"/>
            <a:ext cx="105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>
                <a:solidFill>
                  <a:schemeClr val="bg1"/>
                </a:solidFill>
              </a:rPr>
              <a:t>1999~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FBA1F7-B815-42D6-B7DE-5614D87FD39B}"/>
              </a:ext>
            </a:extLst>
          </p:cNvPr>
          <p:cNvSpPr txBox="1"/>
          <p:nvPr/>
        </p:nvSpPr>
        <p:spPr>
          <a:xfrm>
            <a:off x="2959508" y="658293"/>
            <a:ext cx="534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Operation: 1999 ~ (Current)</a:t>
            </a:r>
            <a:endParaRPr kumimoji="1" lang="ja-JP" altLang="en-US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788174-1F34-48F5-9A34-1B8D5916FF09}"/>
              </a:ext>
            </a:extLst>
          </p:cNvPr>
          <p:cNvSpPr txBox="1"/>
          <p:nvPr/>
        </p:nvSpPr>
        <p:spPr>
          <a:xfrm>
            <a:off x="8133817" y="1706880"/>
            <a:ext cx="72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LEO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347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B218-CB91-49CB-9385-3CE3340BC5D6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86974" y="67732"/>
            <a:ext cx="8128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6191" lvl="1" indent="-246191">
              <a:lnSpc>
                <a:spcPct val="150000"/>
              </a:lnSpc>
            </a:pPr>
            <a:r>
              <a:rPr lang="en-IE" altLang="ja-JP" sz="2800" dirty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Operation of the GIRO: status and calibration results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BFD4365-95DC-4EC5-B51D-8D18DAC5CDA1}"/>
              </a:ext>
            </a:extLst>
          </p:cNvPr>
          <p:cNvGrpSpPr/>
          <p:nvPr/>
        </p:nvGrpSpPr>
        <p:grpSpPr>
          <a:xfrm>
            <a:off x="0" y="881443"/>
            <a:ext cx="7477220" cy="5976557"/>
            <a:chOff x="0" y="881443"/>
            <a:chExt cx="7477220" cy="5976557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1443"/>
              <a:ext cx="7477220" cy="5976557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2974447" y="1037165"/>
              <a:ext cx="84243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-27.7</a:t>
              </a:r>
              <a:endParaRPr kumimoji="1" lang="ja-JP" altLang="en-US" dirty="0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308197" y="2527299"/>
              <a:ext cx="186266" cy="2032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1129923" y="4160761"/>
              <a:ext cx="59508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円/楕円 11"/>
            <p:cNvSpPr/>
            <p:nvPr/>
          </p:nvSpPr>
          <p:spPr>
            <a:xfrm>
              <a:off x="1786997" y="3035299"/>
              <a:ext cx="186266" cy="2032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3272897" y="5245099"/>
              <a:ext cx="186266" cy="2032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4796897" y="5537199"/>
              <a:ext cx="186266" cy="2032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1693333" y="3860800"/>
              <a:ext cx="2827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Onboard calibration</a:t>
              </a:r>
              <a:endParaRPr kumimoji="1" lang="ja-JP" altLang="en-US" dirty="0"/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4351420" y="1075193"/>
            <a:ext cx="4667045" cy="3344405"/>
            <a:chOff x="4064000" y="376084"/>
            <a:chExt cx="4667045" cy="3344405"/>
          </a:xfrm>
        </p:grpSpPr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0555" y="376084"/>
              <a:ext cx="4660490" cy="3344405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円/楕円 29"/>
            <p:cNvSpPr/>
            <p:nvPr/>
          </p:nvSpPr>
          <p:spPr>
            <a:xfrm>
              <a:off x="4845050" y="1793875"/>
              <a:ext cx="88900" cy="889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5041900" y="2990850"/>
              <a:ext cx="88900" cy="889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5295900" y="3159125"/>
              <a:ext cx="88900" cy="889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778171" y="3091543"/>
              <a:ext cx="1756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/>
                <a:t>[</a:t>
              </a:r>
              <a:r>
                <a:rPr kumimoji="1" lang="en-US" altLang="ja-JP" sz="1200" dirty="0" err="1"/>
                <a:t>Kieffer</a:t>
              </a:r>
              <a:r>
                <a:rPr kumimoji="1" lang="en-US" altLang="ja-JP" sz="1200" dirty="0"/>
                <a:t> &amp; Stone, 2005]</a:t>
              </a:r>
              <a:endParaRPr kumimoji="1" lang="ja-JP" altLang="en-US" sz="1200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4131733" y="1693333"/>
              <a:ext cx="524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5</a:t>
              </a:r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131733" y="2235199"/>
              <a:ext cx="524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0</a:t>
              </a:r>
              <a:endParaRPr kumimoji="1" lang="ja-JP" altLang="en-US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080933" y="2726266"/>
              <a:ext cx="524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-5</a:t>
              </a:r>
              <a:endParaRPr kumimoji="1" lang="ja-JP" altLang="en-US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097866" y="1270000"/>
              <a:ext cx="524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10</a:t>
              </a:r>
              <a:endParaRPr kumimoji="1" lang="ja-JP" altLang="en-US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064000" y="3166533"/>
              <a:ext cx="524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/>
                <a:t>-10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8851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B1564ED-2997-463F-A0A3-7B6B1D8FC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9"/>
          <a:stretch/>
        </p:blipFill>
        <p:spPr bwMode="auto">
          <a:xfrm>
            <a:off x="970279" y="2380747"/>
            <a:ext cx="7203440" cy="208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BBF379-5FCF-489A-B497-ADAED4FBDCE4}"/>
              </a:ext>
            </a:extLst>
          </p:cNvPr>
          <p:cNvSpPr txBox="1"/>
          <p:nvPr/>
        </p:nvSpPr>
        <p:spPr>
          <a:xfrm>
            <a:off x="1068852" y="859826"/>
            <a:ext cx="700629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/>
              <a:t>Comparison of Onboard and </a:t>
            </a:r>
            <a:r>
              <a:rPr kumimoji="1" lang="en-US" altLang="ja-JP" sz="2400" b="1" dirty="0" err="1"/>
              <a:t>Vical+Cross</a:t>
            </a:r>
            <a:r>
              <a:rPr kumimoji="1" lang="en-US" altLang="ja-JP" sz="2400" b="1" dirty="0"/>
              <a:t> calibrations</a:t>
            </a:r>
            <a:endParaRPr kumimoji="1" lang="ja-JP" altLang="en-US" sz="24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D76BE1-A26A-4060-BE94-9BE5B0FFFFB6}"/>
              </a:ext>
            </a:extLst>
          </p:cNvPr>
          <p:cNvSpPr txBox="1">
            <a:spLocks/>
          </p:cNvSpPr>
          <p:nvPr/>
        </p:nvSpPr>
        <p:spPr>
          <a:xfrm>
            <a:off x="628650" y="190955"/>
            <a:ext cx="7886700" cy="8105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ASTER VNIR Band Calibration issues</a:t>
            </a:r>
            <a:endParaRPr 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7A67CD-F176-472E-AA55-C00A4307BBE1}"/>
              </a:ext>
            </a:extLst>
          </p:cNvPr>
          <p:cNvSpPr txBox="1"/>
          <p:nvPr/>
        </p:nvSpPr>
        <p:spPr>
          <a:xfrm>
            <a:off x="354328" y="1670357"/>
            <a:ext cx="473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Degradation ratio from 2003 to 2017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86295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ASTER VNIR Band Calibration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272177"/>
            <a:ext cx="8515350" cy="3740331"/>
          </a:xfrm>
        </p:spPr>
        <p:txBody>
          <a:bodyPr>
            <a:normAutofit/>
          </a:bodyPr>
          <a:lstStyle/>
          <a:p>
            <a:r>
              <a:rPr lang="en-US" dirty="0"/>
              <a:t>Discrepancy between Onboard and Vicarious/Cross calibrations:</a:t>
            </a:r>
          </a:p>
          <a:p>
            <a:pPr lvl="1"/>
            <a:r>
              <a:rPr lang="en-US" altLang="ja-JP" dirty="0"/>
              <a:t>Onboard calibration:</a:t>
            </a:r>
            <a:br>
              <a:rPr lang="en-US" altLang="ja-JP" dirty="0"/>
            </a:br>
            <a:r>
              <a:rPr lang="en-US" dirty="0"/>
              <a:t>Onboard lamp, but </a:t>
            </a:r>
            <a:r>
              <a:rPr lang="en-US" altLang="ja-JP" dirty="0"/>
              <a:t>lamp itself </a:t>
            </a:r>
            <a:r>
              <a:rPr lang="en-US" dirty="0"/>
              <a:t>is suspected to be degradation</a:t>
            </a:r>
          </a:p>
          <a:p>
            <a:pPr lvl="1"/>
            <a:r>
              <a:rPr lang="en-US" dirty="0"/>
              <a:t>Lunar and Deep space observation was conducted once, but has not been included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Current official Radiometric Correction Coefficients (RCC) are combination of parameters from three calibration methods.</a:t>
            </a:r>
            <a:br>
              <a:rPr lang="en-US" dirty="0"/>
            </a:br>
            <a:br>
              <a:rPr lang="en-US" dirty="0"/>
            </a:br>
            <a:r>
              <a:rPr lang="ja-JP" altLang="en-US" b="0" dirty="0"/>
              <a:t>→</a:t>
            </a:r>
            <a:r>
              <a:rPr lang="en-US" altLang="ja-JP" b="0" dirty="0"/>
              <a:t> Lunar calibration is expected to provide well determined RCC.</a:t>
            </a:r>
            <a:endParaRPr lang="en-US" b="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5AB6994-C855-4802-ACF8-3CC86EAF07A3}"/>
              </a:ext>
            </a:extLst>
          </p:cNvPr>
          <p:cNvSpPr/>
          <p:nvPr/>
        </p:nvSpPr>
        <p:spPr>
          <a:xfrm>
            <a:off x="194310" y="5283200"/>
            <a:ext cx="8615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References:</a:t>
            </a:r>
          </a:p>
          <a:p>
            <a:r>
              <a:rPr lang="en-US" altLang="ja-JP" sz="1600" dirty="0"/>
              <a:t>- Sakuma et al., (2005) Onboard calibration of the ASTER instrument (TGRS)</a:t>
            </a:r>
          </a:p>
          <a:p>
            <a:r>
              <a:rPr lang="en-US" altLang="ja-JP" sz="1600" dirty="0"/>
              <a:t>- Kurt et al (2008) Vicarious Calibration of ASTER via the Reflectance-Based Approach (TGRS)</a:t>
            </a:r>
          </a:p>
          <a:p>
            <a:r>
              <a:rPr lang="en-US" altLang="ja-JP" sz="1600" dirty="0"/>
              <a:t>- Obata et al (2017) Cross-Calibration between ASTER and MODIS Visible to Near-Infrared Bands for Improvement of ASTER Radiometric Calibration (Sensors)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27863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B218-CB91-49CB-9385-3CE3340BC5D6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25" y="469177"/>
            <a:ext cx="8891949" cy="586884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791200" y="6282267"/>
            <a:ext cx="272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[</a:t>
            </a:r>
            <a:r>
              <a:rPr kumimoji="1" lang="en-US" altLang="ja-JP" dirty="0" err="1"/>
              <a:t>Tsuchida</a:t>
            </a:r>
            <a:r>
              <a:rPr kumimoji="1" lang="en-US" altLang="ja-JP" dirty="0"/>
              <a:t>, 2012]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0A76BC-60FE-4291-BFC1-30C66F8259F5}"/>
              </a:ext>
            </a:extLst>
          </p:cNvPr>
          <p:cNvSpPr txBox="1"/>
          <p:nvPr/>
        </p:nvSpPr>
        <p:spPr>
          <a:xfrm>
            <a:off x="126025" y="80784"/>
            <a:ext cx="56651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Comparison of Onboard, </a:t>
            </a:r>
            <a:r>
              <a:rPr kumimoji="1" lang="en-US" altLang="ja-JP" b="1" dirty="0" err="1"/>
              <a:t>Vical</a:t>
            </a:r>
            <a:r>
              <a:rPr kumimoji="1" lang="en-US" altLang="ja-JP" b="1" dirty="0"/>
              <a:t>, and Cross calibrations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390762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B218-CB91-49CB-9385-3CE3340BC5D6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25" y="545374"/>
            <a:ext cx="8891949" cy="589425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791200" y="6282267"/>
            <a:ext cx="272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[</a:t>
            </a:r>
            <a:r>
              <a:rPr kumimoji="1" lang="en-US" altLang="ja-JP" dirty="0" err="1"/>
              <a:t>Tsuchida</a:t>
            </a:r>
            <a:r>
              <a:rPr kumimoji="1" lang="en-US" altLang="ja-JP" dirty="0"/>
              <a:t>, 2012]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CF116B4-8AC1-4D53-9485-4F6A3FE014ED}"/>
              </a:ext>
            </a:extLst>
          </p:cNvPr>
          <p:cNvSpPr txBox="1"/>
          <p:nvPr/>
        </p:nvSpPr>
        <p:spPr>
          <a:xfrm>
            <a:off x="126025" y="80784"/>
            <a:ext cx="56651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Comparison of Onboard, </a:t>
            </a:r>
            <a:r>
              <a:rPr kumimoji="1" lang="en-US" altLang="ja-JP" b="1" dirty="0" err="1"/>
              <a:t>Vical</a:t>
            </a:r>
            <a:r>
              <a:rPr kumimoji="1" lang="en-US" altLang="ja-JP" b="1" dirty="0"/>
              <a:t>, and Cross calibrations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34130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24589" y="160344"/>
            <a:ext cx="2133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6191" lvl="1" indent="-246191">
              <a:lnSpc>
                <a:spcPct val="150000"/>
              </a:lnSpc>
            </a:pPr>
            <a:r>
              <a:rPr lang="en-IE" altLang="ja-JP" sz="2800" dirty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ASTER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0169"/>
            <a:ext cx="2233707" cy="5100498"/>
          </a:xfrm>
          <a:prstGeom prst="rect">
            <a:avLst/>
          </a:prstGeom>
        </p:spPr>
      </p:pic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15291"/>
              </p:ext>
            </p:extLst>
          </p:nvPr>
        </p:nvGraphicFramePr>
        <p:xfrm>
          <a:off x="2370666" y="142418"/>
          <a:ext cx="6538215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9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78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8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Sensor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Band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Wavelength</a:t>
                      </a:r>
                    </a:p>
                    <a:p>
                      <a:pPr algn="ctr"/>
                      <a:r>
                        <a:rPr kumimoji="1" lang="en-US" altLang="ja-JP" dirty="0"/>
                        <a:t>(</a:t>
                      </a:r>
                      <a:r>
                        <a:rPr kumimoji="1" lang="en-US" altLang="ja-JP" dirty="0" err="1"/>
                        <a:t>μm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Res.</a:t>
                      </a:r>
                      <a:br>
                        <a:rPr kumimoji="1" lang="en-US" altLang="ja-JP" dirty="0"/>
                      </a:br>
                      <a:r>
                        <a:rPr kumimoji="1" lang="en-US" altLang="ja-JP" dirty="0"/>
                        <a:t>(</a:t>
                      </a:r>
                      <a:r>
                        <a:rPr kumimoji="1" lang="en-US" altLang="ja-JP" dirty="0" err="1"/>
                        <a:t>μrad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GSD</a:t>
                      </a:r>
                    </a:p>
                    <a:p>
                      <a:pPr algn="ctr"/>
                      <a:r>
                        <a:rPr kumimoji="1" lang="en-US" altLang="ja-JP" dirty="0"/>
                        <a:t>(m)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Swath</a:t>
                      </a:r>
                    </a:p>
                    <a:p>
                      <a:pPr algn="ctr"/>
                      <a:r>
                        <a:rPr kumimoji="1" lang="en-US" altLang="ja-JP" dirty="0"/>
                        <a:t>(km)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Quantization (bit)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760"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VNIR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(Visible</a:t>
                      </a:r>
                      <a:r>
                        <a:rPr kumimoji="1" lang="en-US" altLang="ja-JP" baseline="0" dirty="0"/>
                        <a:t> &amp; </a:t>
                      </a:r>
                      <a:r>
                        <a:rPr kumimoji="1" lang="en-US" altLang="ja-JP" dirty="0"/>
                        <a:t>Near</a:t>
                      </a:r>
                      <a:r>
                        <a:rPr kumimoji="1" lang="en-US" altLang="ja-JP" baseline="0" dirty="0"/>
                        <a:t> Infrared)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0.52-0.60</a:t>
                      </a:r>
                      <a:endParaRPr kumimoji="1" lang="ja-JP" altLang="en-US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21.6</a:t>
                      </a:r>
                      <a:endParaRPr kumimoji="1" lang="ja-JP" altLang="en-US" sz="24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15</a:t>
                      </a:r>
                      <a:endParaRPr kumimoji="1" lang="ja-JP" altLang="en-US" sz="24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60</a:t>
                      </a:r>
                      <a:endParaRPr kumimoji="1" lang="ja-JP" altLang="en-US" sz="24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8</a:t>
                      </a:r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76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0.63-0.69</a:t>
                      </a:r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76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3N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0.76-0.86</a:t>
                      </a:r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76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3B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0.76-0.86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18.6</a:t>
                      </a:r>
                      <a:endParaRPr kumimoji="1" lang="ja-JP" altLang="en-US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760">
                <a:tc rowSpan="6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SWIR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(Short</a:t>
                      </a:r>
                      <a:r>
                        <a:rPr kumimoji="1" lang="en-US" altLang="ja-JP" baseline="0" dirty="0"/>
                        <a:t> wave Infrared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1.600-1.700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43.2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30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60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8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76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2.145-2.185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76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2.185-2.225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76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2.235-2.285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76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2.295-2.365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76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2.360-2.430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760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TIR</a:t>
                      </a:r>
                      <a:br>
                        <a:rPr kumimoji="1" lang="en-US" altLang="ja-JP" dirty="0"/>
                      </a:br>
                      <a:r>
                        <a:rPr kumimoji="1" lang="en-US" altLang="ja-JP" dirty="0"/>
                        <a:t>(Thermal Infrared)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8.125-8.475</a:t>
                      </a:r>
                      <a:endParaRPr kumimoji="1" lang="ja-JP" altLang="en-US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128</a:t>
                      </a:r>
                      <a:endParaRPr kumimoji="1" lang="ja-JP" altLang="en-US" sz="24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90</a:t>
                      </a:r>
                      <a:endParaRPr kumimoji="1" lang="ja-JP" altLang="en-US" sz="24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60</a:t>
                      </a:r>
                      <a:endParaRPr kumimoji="1" lang="ja-JP" altLang="en-US" sz="24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12</a:t>
                      </a:r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8760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8.475-8.825</a:t>
                      </a:r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8760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8.925-9.275</a:t>
                      </a:r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8760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13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10.25-10.95</a:t>
                      </a:r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8760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10.95-11.65</a:t>
                      </a:r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B218-CB91-49CB-9385-3CE3340BC5D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319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DBA1438-EC90-4F79-B715-B993870B3C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639" y="748570"/>
            <a:ext cx="1914524" cy="2662677"/>
          </a:xfrm>
          <a:prstGeom prst="rect">
            <a:avLst/>
          </a:prstGeom>
        </p:spPr>
      </p:pic>
      <p:pic>
        <p:nvPicPr>
          <p:cNvPr id="1026" name="Picture 2" descr="https://ssl.jspacesystems.or.jp/wp-content/uploads/2017/08/LunarCal2.jpg">
            <a:extLst>
              <a:ext uri="{FF2B5EF4-FFF2-40B4-BE49-F238E27FC236}">
                <a16:creationId xmlns:a16="http://schemas.microsoft.com/office/drawing/2014/main" id="{8E991421-AAF3-46CE-9A89-AC44C78A4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934" y="748570"/>
            <a:ext cx="4146874" cy="26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矢印: 下 5">
            <a:extLst>
              <a:ext uri="{FF2B5EF4-FFF2-40B4-BE49-F238E27FC236}">
                <a16:creationId xmlns:a16="http://schemas.microsoft.com/office/drawing/2014/main" id="{CDF7B488-F555-4355-98F2-042A23C910B6}"/>
              </a:ext>
            </a:extLst>
          </p:cNvPr>
          <p:cNvSpPr/>
          <p:nvPr/>
        </p:nvSpPr>
        <p:spPr>
          <a:xfrm>
            <a:off x="4073289" y="2448346"/>
            <a:ext cx="373665" cy="731084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668E5A-3B4D-476F-8859-20FD978AEB35}"/>
              </a:ext>
            </a:extLst>
          </p:cNvPr>
          <p:cNvSpPr txBox="1"/>
          <p:nvPr/>
        </p:nvSpPr>
        <p:spPr>
          <a:xfrm>
            <a:off x="6119901" y="2903415"/>
            <a:ext cx="2286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350" dirty="0">
                <a:solidFill>
                  <a:schemeClr val="bg1"/>
                </a:solidFill>
              </a:rPr>
              <a:t>Oversampling factor</a:t>
            </a:r>
          </a:p>
          <a:p>
            <a:pPr algn="ctr"/>
            <a:r>
              <a:rPr kumimoji="1" lang="en-US" altLang="ja-JP" sz="1350" dirty="0">
                <a:solidFill>
                  <a:schemeClr val="bg1"/>
                </a:solidFill>
              </a:rPr>
              <a:t>~ 4.6</a:t>
            </a:r>
            <a:endParaRPr kumimoji="1" lang="ja-JP" altLang="en-US" sz="1350" dirty="0">
              <a:solidFill>
                <a:schemeClr val="bg1"/>
              </a:solidFill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4A05D66C-0573-4273-BD62-D56C8D734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318311"/>
              </p:ext>
            </p:extLst>
          </p:nvPr>
        </p:nvGraphicFramePr>
        <p:xfrm>
          <a:off x="784834" y="4097109"/>
          <a:ext cx="7679716" cy="2647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2998">
                  <a:extLst>
                    <a:ext uri="{9D8B030D-6E8A-4147-A177-3AD203B41FA5}">
                      <a16:colId xmlns:a16="http://schemas.microsoft.com/office/drawing/2014/main" val="1500470204"/>
                    </a:ext>
                  </a:extLst>
                </a:gridCol>
                <a:gridCol w="2651531">
                  <a:extLst>
                    <a:ext uri="{9D8B030D-6E8A-4147-A177-3AD203B41FA5}">
                      <a16:colId xmlns:a16="http://schemas.microsoft.com/office/drawing/2014/main" val="1181931333"/>
                    </a:ext>
                  </a:extLst>
                </a:gridCol>
                <a:gridCol w="2915187">
                  <a:extLst>
                    <a:ext uri="{9D8B030D-6E8A-4147-A177-3AD203B41FA5}">
                      <a16:colId xmlns:a16="http://schemas.microsoft.com/office/drawing/2014/main" val="3506783238"/>
                    </a:ext>
                  </a:extLst>
                </a:gridCol>
              </a:tblGrid>
              <a:tr h="334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en-US" sz="2000" dirty="0">
                          <a:effectLst/>
                        </a:rPr>
                        <a:t> Date</a:t>
                      </a:r>
                      <a:endParaRPr lang="ja-JP" sz="2000" dirty="0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en-US" sz="2000">
                          <a:effectLst/>
                        </a:rPr>
                        <a:t>2003-04-14</a:t>
                      </a:r>
                      <a:endParaRPr lang="ja-JP" sz="2000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en-US" sz="2000">
                          <a:effectLst/>
                        </a:rPr>
                        <a:t>2017-08-05</a:t>
                      </a:r>
                      <a:endParaRPr lang="ja-JP" sz="2000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065992885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en-US" sz="2000">
                          <a:effectLst/>
                        </a:rPr>
                        <a:t>Phase angle</a:t>
                      </a:r>
                      <a:endParaRPr lang="ja-JP" sz="2000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-27.7°</a:t>
                      </a:r>
                      <a:endParaRPr lang="ja-JP" sz="2000" b="1" dirty="0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-20.3°</a:t>
                      </a:r>
                      <a:endParaRPr lang="ja-JP" sz="2000" b="1" dirty="0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695856574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en-US" sz="2000">
                          <a:effectLst/>
                        </a:rPr>
                        <a:t>Sub solar lon.</a:t>
                      </a:r>
                      <a:endParaRPr lang="ja-JP" sz="2000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en-US" sz="2000">
                          <a:effectLst/>
                        </a:rPr>
                        <a:t>22.1°</a:t>
                      </a:r>
                      <a:endParaRPr lang="ja-JP" sz="2000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en-US" sz="2000">
                          <a:effectLst/>
                        </a:rPr>
                        <a:t>17.5°</a:t>
                      </a:r>
                      <a:endParaRPr lang="ja-JP" sz="2000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810856745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en-US" sz="2000">
                          <a:effectLst/>
                        </a:rPr>
                        <a:t>Sub solar lat.</a:t>
                      </a:r>
                      <a:endParaRPr lang="ja-JP" sz="2000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en-US" sz="2000">
                          <a:effectLst/>
                        </a:rPr>
                        <a:t>-0.9°</a:t>
                      </a:r>
                      <a:endParaRPr lang="ja-JP" sz="2000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en-US" sz="2000">
                          <a:effectLst/>
                        </a:rPr>
                        <a:t>-0.3°</a:t>
                      </a:r>
                      <a:endParaRPr lang="ja-JP" sz="2000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489626800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en-US" sz="2000">
                          <a:effectLst/>
                        </a:rPr>
                        <a:t>Sub observer lon.</a:t>
                      </a:r>
                      <a:endParaRPr lang="ja-JP" sz="2000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-5.1°</a:t>
                      </a:r>
                      <a:endParaRPr lang="ja-JP" sz="2000" b="1" dirty="0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-2.6°</a:t>
                      </a:r>
                      <a:endParaRPr lang="ja-JP" sz="2000" b="1" dirty="0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32897060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en-US" sz="2000">
                          <a:effectLst/>
                        </a:rPr>
                        <a:t>Sub observer lat.</a:t>
                      </a:r>
                      <a:endParaRPr lang="ja-JP" sz="2000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en-US" sz="2000" b="1">
                          <a:effectLst/>
                        </a:rPr>
                        <a:t>-6.8°</a:t>
                      </a:r>
                      <a:endParaRPr lang="ja-JP" sz="2000" b="1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-4.2°</a:t>
                      </a:r>
                      <a:endParaRPr lang="ja-JP" sz="2000" b="1" dirty="0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527256112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en-US" sz="2000" dirty="0">
                          <a:effectLst/>
                        </a:rPr>
                        <a:t>Dist. Sun-Moon</a:t>
                      </a:r>
                      <a:endParaRPr lang="ja-JP" sz="2000" dirty="0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en-US" sz="2000">
                          <a:effectLst/>
                        </a:rPr>
                        <a:t>1.005 AU</a:t>
                      </a:r>
                      <a:endParaRPr lang="ja-JP" sz="2000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en-US" sz="2000">
                          <a:effectLst/>
                        </a:rPr>
                        <a:t>1.017 AU</a:t>
                      </a:r>
                      <a:endParaRPr lang="ja-JP" sz="2000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882744039"/>
                  </a:ext>
                </a:extLst>
              </a:tr>
              <a:tr h="2778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en-US" sz="2000">
                          <a:effectLst/>
                        </a:rPr>
                        <a:t>Dist. Moon-Terra</a:t>
                      </a:r>
                      <a:endParaRPr lang="ja-JP" sz="2000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en-US" sz="2000">
                          <a:effectLst/>
                        </a:rPr>
                        <a:t>359,021 km</a:t>
                      </a:r>
                      <a:endParaRPr lang="ja-JP" sz="2000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en-US" sz="2000" dirty="0">
                          <a:effectLst/>
                        </a:rPr>
                        <a:t>394,856 km</a:t>
                      </a:r>
                      <a:endParaRPr lang="ja-JP" sz="2000" dirty="0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662659320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ACEEDC98-CB00-4D57-9D33-502690E23B5C}"/>
              </a:ext>
            </a:extLst>
          </p:cNvPr>
          <p:cNvSpPr txBox="1">
            <a:spLocks/>
          </p:cNvSpPr>
          <p:nvPr/>
        </p:nvSpPr>
        <p:spPr>
          <a:xfrm>
            <a:off x="628650" y="190955"/>
            <a:ext cx="7886700" cy="5724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Moon Observations from ASTER/Terra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76335A-B7FA-47CD-AFB8-E0B76502577E}"/>
              </a:ext>
            </a:extLst>
          </p:cNvPr>
          <p:cNvSpPr txBox="1"/>
          <p:nvPr/>
        </p:nvSpPr>
        <p:spPr>
          <a:xfrm>
            <a:off x="190500" y="3611294"/>
            <a:ext cx="728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Observation geometries in 2003 and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2017</a:t>
            </a:r>
            <a:r>
              <a:rPr kumimoji="1" lang="en-US" altLang="ja-JP" sz="2400" dirty="0">
                <a:solidFill>
                  <a:srgbClr val="FF0000"/>
                </a:solidFill>
              </a:rPr>
              <a:t> (</a:t>
            </a:r>
            <a:r>
              <a:rPr kumimoji="1" lang="ja-JP" altLang="en-US" sz="2400" dirty="0">
                <a:solidFill>
                  <a:srgbClr val="FF0000"/>
                </a:solidFill>
              </a:rPr>
              <a:t>← </a:t>
            </a:r>
            <a:r>
              <a:rPr kumimoji="1" lang="en-US" altLang="ja-JP" sz="2400" dirty="0">
                <a:solidFill>
                  <a:srgbClr val="FF0000"/>
                </a:solidFill>
              </a:rPr>
              <a:t>new!)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48E385-A6DE-49F6-932A-E9C4833637B0}"/>
              </a:ext>
            </a:extLst>
          </p:cNvPr>
          <p:cNvSpPr txBox="1"/>
          <p:nvPr/>
        </p:nvSpPr>
        <p:spPr>
          <a:xfrm>
            <a:off x="3423435" y="799154"/>
            <a:ext cx="167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Pitch m</a:t>
            </a:r>
            <a:r>
              <a:rPr lang="en-US" altLang="ja-JP" dirty="0">
                <a:solidFill>
                  <a:schemeClr val="bg1"/>
                </a:solidFill>
              </a:rPr>
              <a:t>aneuver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ABCF8AD-4099-4D3B-A04E-1BE6F1EAA1B7}"/>
              </a:ext>
            </a:extLst>
          </p:cNvPr>
          <p:cNvSpPr txBox="1"/>
          <p:nvPr/>
        </p:nvSpPr>
        <p:spPr>
          <a:xfrm>
            <a:off x="6305639" y="715651"/>
            <a:ext cx="1934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Raw image sample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6D51B8-95CC-4C01-B188-E417688C965E}"/>
              </a:ext>
            </a:extLst>
          </p:cNvPr>
          <p:cNvSpPr txBox="1"/>
          <p:nvPr/>
        </p:nvSpPr>
        <p:spPr>
          <a:xfrm>
            <a:off x="3578197" y="3083697"/>
            <a:ext cx="1528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Scan direction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A4C5824-C497-40EA-BB57-4E0E18EE5182}"/>
              </a:ext>
            </a:extLst>
          </p:cNvPr>
          <p:cNvSpPr txBox="1"/>
          <p:nvPr/>
        </p:nvSpPr>
        <p:spPr>
          <a:xfrm>
            <a:off x="2523457" y="3358951"/>
            <a:ext cx="2573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Image from Japan space systems</a:t>
            </a:r>
            <a:endParaRPr kumimoji="1" lang="ja-JP" altLang="en-US" sz="1400" dirty="0"/>
          </a:p>
        </p:txBody>
      </p:sp>
      <p:sp>
        <p:nvSpPr>
          <p:cNvPr id="11" name="円弧 10">
            <a:extLst>
              <a:ext uri="{FF2B5EF4-FFF2-40B4-BE49-F238E27FC236}">
                <a16:creationId xmlns:a16="http://schemas.microsoft.com/office/drawing/2014/main" id="{52E3200E-9DDB-4F78-A804-FEF197A3DDEF}"/>
              </a:ext>
            </a:extLst>
          </p:cNvPr>
          <p:cNvSpPr/>
          <p:nvPr/>
        </p:nvSpPr>
        <p:spPr>
          <a:xfrm>
            <a:off x="3276600" y="2079908"/>
            <a:ext cx="550333" cy="597558"/>
          </a:xfrm>
          <a:prstGeom prst="arc">
            <a:avLst>
              <a:gd name="adj1" fmla="val 17441125"/>
              <a:gd name="adj2" fmla="val 8128477"/>
            </a:avLst>
          </a:prstGeom>
          <a:ln w="190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CFC3E37-9C9F-4045-BCEE-3EC3C64CFE87}"/>
              </a:ext>
            </a:extLst>
          </p:cNvPr>
          <p:cNvSpPr txBox="1"/>
          <p:nvPr/>
        </p:nvSpPr>
        <p:spPr>
          <a:xfrm>
            <a:off x="7273051" y="3748247"/>
            <a:ext cx="165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SPICE/TLE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1302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44904" y="119330"/>
            <a:ext cx="35307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6191" lvl="1" indent="-246191">
              <a:lnSpc>
                <a:spcPct val="150000"/>
              </a:lnSpc>
            </a:pPr>
            <a:r>
              <a:rPr lang="en-IE" altLang="ja-JP" sz="2800" dirty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ASTER lunar images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B218-CB91-49CB-9385-3CE3340BC5D6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45093" t="7834" r="21258" b="11393"/>
          <a:stretch/>
        </p:blipFill>
        <p:spPr>
          <a:xfrm>
            <a:off x="481262" y="1042736"/>
            <a:ext cx="3080085" cy="527785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737809" y="953479"/>
            <a:ext cx="47965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Oversampling ratio: 4.57 / 4.55</a:t>
            </a:r>
          </a:p>
          <a:p>
            <a:r>
              <a:rPr lang="en-US" altLang="ja-JP" sz="2000" dirty="0"/>
              <a:t>Moon Diameter:</a:t>
            </a:r>
          </a:p>
          <a:p>
            <a:r>
              <a:rPr lang="en-US" altLang="ja-JP" sz="2000" dirty="0"/>
              <a:t>   Cross track: ~450 pix</a:t>
            </a:r>
          </a:p>
          <a:p>
            <a:r>
              <a:rPr lang="en-US" altLang="ja-JP" sz="2000" dirty="0"/>
              <a:t>   Along track: ~2,100 pix</a:t>
            </a:r>
          </a:p>
          <a:p>
            <a:r>
              <a:rPr lang="en-US" altLang="ja-JP" sz="2000" dirty="0"/>
              <a:t>Observation period: ~5 sec</a:t>
            </a: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169333" y="6400800"/>
            <a:ext cx="33866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78928" y="6471735"/>
            <a:ext cx="242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Cross track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287867" y="999066"/>
            <a:ext cx="16933" cy="541866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 rot="5400000">
            <a:off x="-237066" y="34205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Along track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A21C593-E29D-4F96-B072-E5A4DEFD3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001" y="3010427"/>
            <a:ext cx="1199132" cy="252984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F7DFF5-69FE-4FBB-AE2B-FC87852884CD}"/>
              </a:ext>
            </a:extLst>
          </p:cNvPr>
          <p:cNvSpPr txBox="1"/>
          <p:nvPr/>
        </p:nvSpPr>
        <p:spPr>
          <a:xfrm>
            <a:off x="3875694" y="5825404"/>
            <a:ext cx="4639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Due to the Pitch m</a:t>
            </a:r>
            <a:r>
              <a:rPr lang="en-US" altLang="ja-JP" sz="2000" dirty="0"/>
              <a:t>aneuver observation, Earth is out of image frame.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9AF7ABE-FEA7-4700-A72F-5C30D3B4B2BA}"/>
              </a:ext>
            </a:extLst>
          </p:cNvPr>
          <p:cNvCxnSpPr/>
          <p:nvPr/>
        </p:nvCxnSpPr>
        <p:spPr>
          <a:xfrm>
            <a:off x="3845214" y="5262880"/>
            <a:ext cx="1131439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CE59F08-388D-4269-842A-1F5796241F21}"/>
              </a:ext>
            </a:extLst>
          </p:cNvPr>
          <p:cNvCxnSpPr/>
          <p:nvPr/>
        </p:nvCxnSpPr>
        <p:spPr>
          <a:xfrm>
            <a:off x="4744720" y="3210560"/>
            <a:ext cx="0" cy="224536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D83966D-0E9D-45CA-B711-142EF857433E}"/>
              </a:ext>
            </a:extLst>
          </p:cNvPr>
          <p:cNvSpPr txBox="1"/>
          <p:nvPr/>
        </p:nvSpPr>
        <p:spPr>
          <a:xfrm>
            <a:off x="4036727" y="4893548"/>
            <a:ext cx="74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4100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FC8C75E-6E49-4066-BD99-E621F78164B0}"/>
              </a:ext>
            </a:extLst>
          </p:cNvPr>
          <p:cNvSpPr txBox="1"/>
          <p:nvPr/>
        </p:nvSpPr>
        <p:spPr>
          <a:xfrm>
            <a:off x="3845214" y="3270899"/>
            <a:ext cx="113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8200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296D72C-2164-4F6D-9A06-44009CA1E682}"/>
              </a:ext>
            </a:extLst>
          </p:cNvPr>
          <p:cNvSpPr txBox="1"/>
          <p:nvPr/>
        </p:nvSpPr>
        <p:spPr>
          <a:xfrm>
            <a:off x="5253787" y="2964584"/>
            <a:ext cx="3515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Image size:</a:t>
            </a:r>
          </a:p>
          <a:p>
            <a:r>
              <a:rPr kumimoji="1" lang="en-US" altLang="ja-JP" sz="2000" dirty="0"/>
              <a:t> Cross track: 4,100 pixels</a:t>
            </a:r>
          </a:p>
          <a:p>
            <a:r>
              <a:rPr kumimoji="1" lang="en-US" altLang="ja-JP" sz="2000" dirty="0"/>
              <a:t> Along track:</a:t>
            </a:r>
          </a:p>
          <a:p>
            <a:r>
              <a:rPr kumimoji="1" lang="en-US" altLang="ja-JP" sz="2000" dirty="0"/>
              <a:t>  (Original) &gt; 100,000</a:t>
            </a:r>
          </a:p>
          <a:p>
            <a:r>
              <a:rPr kumimoji="1" lang="en-US" altLang="ja-JP" sz="2000" dirty="0"/>
              <a:t>  -&gt; 8,200 pixels</a:t>
            </a:r>
            <a:endParaRPr kumimoji="1" lang="ja-JP" altLang="en-US" sz="20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BDB376-42EB-4819-B431-0B5287138BC7}"/>
              </a:ext>
            </a:extLst>
          </p:cNvPr>
          <p:cNvSpPr txBox="1"/>
          <p:nvPr/>
        </p:nvSpPr>
        <p:spPr>
          <a:xfrm>
            <a:off x="5331640" y="4748034"/>
            <a:ext cx="351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Integrating all pixels for measuring irradiance</a:t>
            </a:r>
            <a:endParaRPr kumimoji="1" lang="ja-JP" altLang="en-US" sz="20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C0BA7A5-D947-4E69-AECE-6C79109B7B66}"/>
              </a:ext>
            </a:extLst>
          </p:cNvPr>
          <p:cNvSpPr/>
          <p:nvPr/>
        </p:nvSpPr>
        <p:spPr>
          <a:xfrm>
            <a:off x="4216957" y="66082"/>
            <a:ext cx="5203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altLang="ja-JP" dirty="0"/>
              <a:t>How is the Moon located in the image?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dirty="0"/>
              <a:t>How is the extraction performed?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dirty="0"/>
              <a:t>How are the Moon pixels selected/integrated?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59577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F6E1BA7-6890-4375-ABCC-873248543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524" y="852405"/>
            <a:ext cx="6574039" cy="532251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487A70-4741-489B-B90A-DC454C5B0C1A}"/>
              </a:ext>
            </a:extLst>
          </p:cNvPr>
          <p:cNvSpPr txBox="1"/>
          <p:nvPr/>
        </p:nvSpPr>
        <p:spPr>
          <a:xfrm>
            <a:off x="916940" y="136634"/>
            <a:ext cx="592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Image samples (after correcting oversampling effect)</a:t>
            </a:r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9E72F1A-A700-40A0-A149-593D50A9ACE3}"/>
              </a:ext>
            </a:extLst>
          </p:cNvPr>
          <p:cNvGrpSpPr>
            <a:grpSpLocks noChangeAspect="1"/>
          </p:cNvGrpSpPr>
          <p:nvPr/>
        </p:nvGrpSpPr>
        <p:grpSpPr>
          <a:xfrm>
            <a:off x="5770880" y="2413786"/>
            <a:ext cx="3168186" cy="4267353"/>
            <a:chOff x="5962316" y="2671639"/>
            <a:chExt cx="2976750" cy="4009500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8C80AB77-6FEF-42AF-A088-77204F78C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2316" y="2671639"/>
              <a:ext cx="2976750" cy="40095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CF2513F6-7065-403B-A056-A89E150DDF61}"/>
                </a:ext>
              </a:extLst>
            </p:cNvPr>
            <p:cNvSpPr txBox="1"/>
            <p:nvPr/>
          </p:nvSpPr>
          <p:spPr>
            <a:xfrm>
              <a:off x="6215449" y="5913122"/>
              <a:ext cx="2470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/>
                <a:t>Japanese Remote</a:t>
              </a:r>
            </a:p>
            <a:p>
              <a:pPr algn="ctr"/>
              <a:r>
                <a:rPr kumimoji="1" lang="en-US" altLang="ja-JP" sz="1600" b="1" dirty="0"/>
                <a:t>Sensing journal</a:t>
              </a:r>
              <a:endParaRPr kumimoji="1" lang="ja-JP" alt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1092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6163733" y="778933"/>
            <a:ext cx="2709334" cy="58589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B218-CB91-49CB-9385-3CE3340BC5D6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4267" y="1219198"/>
            <a:ext cx="149013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/>
              <a:t>L0B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52801" y="1202265"/>
            <a:ext cx="149013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/>
              <a:t>L1A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05600" y="1202265"/>
            <a:ext cx="149013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/>
              <a:t>L1R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3334" y="2031998"/>
            <a:ext cx="2218266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Raw data</a:t>
            </a:r>
          </a:p>
          <a:p>
            <a:r>
              <a:rPr lang="en-US" altLang="ja-JP" sz="2400" dirty="0"/>
              <a:t>(non-calibrated)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14134" y="2065864"/>
            <a:ext cx="2218266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Raw data</a:t>
            </a:r>
          </a:p>
          <a:p>
            <a:r>
              <a:rPr lang="en-US" altLang="ja-JP" sz="2400" dirty="0"/>
              <a:t>(non-calibrated)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98800" y="3166531"/>
            <a:ext cx="206586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 Calibration</a:t>
            </a:r>
          </a:p>
          <a:p>
            <a:r>
              <a:rPr lang="en-US" altLang="ja-JP" sz="2400" dirty="0"/>
              <a:t>   parameters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51600" y="2116663"/>
            <a:ext cx="221826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Calibrated Data</a:t>
            </a:r>
            <a:endParaRPr kumimoji="1"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l="45093" t="7834" r="21258" b="11393"/>
          <a:stretch/>
        </p:blipFill>
        <p:spPr>
          <a:xfrm>
            <a:off x="6625274" y="2907951"/>
            <a:ext cx="1890076" cy="3238724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>
            <a:off x="5300134" y="1354666"/>
            <a:ext cx="1117600" cy="321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41601" y="4267198"/>
            <a:ext cx="3056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Dark signal level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Coefficients for converting count to radiance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344904" y="207812"/>
            <a:ext cx="812532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6191" lvl="1" indent="-246191">
              <a:lnSpc>
                <a:spcPct val="150000"/>
              </a:lnSpc>
            </a:pPr>
            <a:r>
              <a:rPr lang="en-IE" altLang="ja-JP" sz="2800" dirty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Product levels of ASTER</a:t>
            </a:r>
          </a:p>
        </p:txBody>
      </p:sp>
      <p:sp>
        <p:nvSpPr>
          <p:cNvPr id="21" name="右矢印 14">
            <a:extLst>
              <a:ext uri="{FF2B5EF4-FFF2-40B4-BE49-F238E27FC236}">
                <a16:creationId xmlns:a16="http://schemas.microsoft.com/office/drawing/2014/main" id="{035D1F5C-6AA1-4F7D-A1BE-CEAFFF1B649F}"/>
              </a:ext>
            </a:extLst>
          </p:cNvPr>
          <p:cNvSpPr/>
          <p:nvPr/>
        </p:nvSpPr>
        <p:spPr>
          <a:xfrm>
            <a:off x="2370666" y="1395306"/>
            <a:ext cx="677333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F4C83D-DB7C-4C36-8F6E-00FFCC47750E}"/>
              </a:ext>
            </a:extLst>
          </p:cNvPr>
          <p:cNvSpPr txBox="1"/>
          <p:nvPr/>
        </p:nvSpPr>
        <p:spPr>
          <a:xfrm>
            <a:off x="2641600" y="5537200"/>
            <a:ext cx="316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Degradation correction can be selected to be performed or not to be performed.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2853E9D-7964-4246-893B-3DD15A18E72F}"/>
              </a:ext>
            </a:extLst>
          </p:cNvPr>
          <p:cNvSpPr/>
          <p:nvPr/>
        </p:nvSpPr>
        <p:spPr>
          <a:xfrm>
            <a:off x="3352801" y="74978"/>
            <a:ext cx="5791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4"/>
            </a:pPr>
            <a:r>
              <a:rPr lang="en-US" altLang="ja-JP" dirty="0"/>
              <a:t>At what level of processing is the image data extracted?</a:t>
            </a:r>
            <a:endParaRPr lang="ja-JP" altLang="ja-JP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242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73332C8-4584-4B07-82F6-B49AFD3D9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919" y="1279481"/>
            <a:ext cx="3766069" cy="2678093"/>
          </a:xfrm>
          <a:prstGeom prst="rect">
            <a:avLst/>
          </a:prstGeom>
        </p:spPr>
      </p:pic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CB50AA6B-D6C4-496D-97CE-1F45BF7DFFCA}"/>
              </a:ext>
            </a:extLst>
          </p:cNvPr>
          <p:cNvGrpSpPr>
            <a:grpSpLocks noChangeAspect="1"/>
          </p:cNvGrpSpPr>
          <p:nvPr/>
        </p:nvGrpSpPr>
        <p:grpSpPr>
          <a:xfrm>
            <a:off x="477520" y="2027462"/>
            <a:ext cx="2013598" cy="3981581"/>
            <a:chOff x="294640" y="259080"/>
            <a:chExt cx="1910196" cy="3777119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E3257EBA-8736-4FE0-A7E3-9ABFA121DC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88" t="8296" r="1234" b="1185"/>
            <a:stretch/>
          </p:blipFill>
          <p:spPr>
            <a:xfrm>
              <a:off x="294640" y="259080"/>
              <a:ext cx="1910196" cy="3777119"/>
            </a:xfrm>
            <a:prstGeom prst="rect">
              <a:avLst/>
            </a:prstGeom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3DFB3347-3FF3-40C7-BEB2-41C089D35359}"/>
                </a:ext>
              </a:extLst>
            </p:cNvPr>
            <p:cNvSpPr/>
            <p:nvPr/>
          </p:nvSpPr>
          <p:spPr>
            <a:xfrm>
              <a:off x="294640" y="819794"/>
              <a:ext cx="1910196" cy="46166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68DA984-61B3-4F82-89F5-23EAC888CF20}"/>
                </a:ext>
              </a:extLst>
            </p:cNvPr>
            <p:cNvSpPr/>
            <p:nvPr/>
          </p:nvSpPr>
          <p:spPr>
            <a:xfrm>
              <a:off x="294640" y="2901197"/>
              <a:ext cx="1910196" cy="48228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FB9E9E4-DB8F-47E0-B420-76789B27E008}"/>
              </a:ext>
            </a:extLst>
          </p:cNvPr>
          <p:cNvSpPr txBox="1"/>
          <p:nvPr/>
        </p:nvSpPr>
        <p:spPr>
          <a:xfrm>
            <a:off x="477520" y="713136"/>
            <a:ext cx="8469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Dark level was measured from mean deep space radiance for each line</a:t>
            </a:r>
          </a:p>
          <a:p>
            <a:r>
              <a:rPr kumimoji="1" lang="en-US" altLang="ja-JP" sz="2000" dirty="0"/>
              <a:t>(below and above Moon position), and subtracted.</a:t>
            </a:r>
            <a:endParaRPr kumimoji="1" lang="ja-JP" altLang="en-US" sz="2000" dirty="0"/>
          </a:p>
        </p:txBody>
      </p:sp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8DAD6E62-1575-4BD3-A6BE-55288BDF455F}"/>
              </a:ext>
            </a:extLst>
          </p:cNvPr>
          <p:cNvCxnSpPr>
            <a:cxnSpLocks/>
            <a:stCxn id="10" idx="3"/>
            <a:endCxn id="4" idx="1"/>
          </p:cNvCxnSpPr>
          <p:nvPr/>
        </p:nvCxnSpPr>
        <p:spPr>
          <a:xfrm flipV="1">
            <a:off x="2491118" y="2618528"/>
            <a:ext cx="1694801" cy="243328"/>
          </a:xfrm>
          <a:prstGeom prst="bentConnector3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コネクタ: カギ線 23">
            <a:extLst>
              <a:ext uri="{FF2B5EF4-FFF2-40B4-BE49-F238E27FC236}">
                <a16:creationId xmlns:a16="http://schemas.microsoft.com/office/drawing/2014/main" id="{26F93CBB-66C2-4BA3-BBB1-6CF6DDB359C3}"/>
              </a:ext>
            </a:extLst>
          </p:cNvPr>
          <p:cNvCxnSpPr>
            <a:cxnSpLocks/>
            <a:stCxn id="11" idx="3"/>
            <a:endCxn id="4" idx="1"/>
          </p:cNvCxnSpPr>
          <p:nvPr/>
        </p:nvCxnSpPr>
        <p:spPr>
          <a:xfrm flipV="1">
            <a:off x="2491118" y="2618528"/>
            <a:ext cx="1694801" cy="2448268"/>
          </a:xfrm>
          <a:prstGeom prst="bentConnector3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図 34">
            <a:extLst>
              <a:ext uri="{FF2B5EF4-FFF2-40B4-BE49-F238E27FC236}">
                <a16:creationId xmlns:a16="http://schemas.microsoft.com/office/drawing/2014/main" id="{36B5BFFC-1BB4-4D05-8553-A46101FFA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301" y="4176182"/>
            <a:ext cx="3771306" cy="2681818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0AF91944-700A-44C7-99B6-5D31139B32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4" t="8148" r="1867" b="1630"/>
          <a:stretch/>
        </p:blipFill>
        <p:spPr>
          <a:xfrm>
            <a:off x="7951988" y="4583214"/>
            <a:ext cx="994929" cy="1960880"/>
          </a:xfrm>
          <a:prstGeom prst="rect">
            <a:avLst/>
          </a:prstGeom>
        </p:spPr>
      </p:pic>
      <p:sp>
        <p:nvSpPr>
          <p:cNvPr id="39" name="矢印: 右 38">
            <a:extLst>
              <a:ext uri="{FF2B5EF4-FFF2-40B4-BE49-F238E27FC236}">
                <a16:creationId xmlns:a16="http://schemas.microsoft.com/office/drawing/2014/main" id="{52380E94-0EFB-47B4-84FE-B88EEDCE2C8C}"/>
              </a:ext>
            </a:extLst>
          </p:cNvPr>
          <p:cNvSpPr/>
          <p:nvPr/>
        </p:nvSpPr>
        <p:spPr>
          <a:xfrm rot="5400000">
            <a:off x="5564063" y="3804680"/>
            <a:ext cx="438091" cy="43688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7210755-D13A-4B95-B08C-DA6DE5F569DE}"/>
              </a:ext>
            </a:extLst>
          </p:cNvPr>
          <p:cNvSpPr txBox="1"/>
          <p:nvPr/>
        </p:nvSpPr>
        <p:spPr>
          <a:xfrm>
            <a:off x="5783108" y="3833587"/>
            <a:ext cx="257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After subtraction</a:t>
            </a:r>
            <a:endParaRPr kumimoji="1" lang="ja-JP" altLang="en-US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4227013-67C2-4DB8-B3AF-D7F3C35BE225}"/>
              </a:ext>
            </a:extLst>
          </p:cNvPr>
          <p:cNvSpPr txBox="1">
            <a:spLocks/>
          </p:cNvSpPr>
          <p:nvPr/>
        </p:nvSpPr>
        <p:spPr>
          <a:xfrm>
            <a:off x="291505" y="81821"/>
            <a:ext cx="7886700" cy="5189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Dark signal handling:</a:t>
            </a: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AD92423F-0989-4262-8689-6BB1B6B0461D}"/>
              </a:ext>
            </a:extLst>
          </p:cNvPr>
          <p:cNvCxnSpPr>
            <a:cxnSpLocks/>
          </p:cNvCxnSpPr>
          <p:nvPr/>
        </p:nvCxnSpPr>
        <p:spPr>
          <a:xfrm>
            <a:off x="6448588" y="2104423"/>
            <a:ext cx="0" cy="90921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1F60CCB-FA45-4D80-8E9B-69956C86FEDF}"/>
              </a:ext>
            </a:extLst>
          </p:cNvPr>
          <p:cNvSpPr txBox="1"/>
          <p:nvPr/>
        </p:nvSpPr>
        <p:spPr>
          <a:xfrm>
            <a:off x="6715758" y="2206068"/>
            <a:ext cx="2231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Different offsets</a:t>
            </a:r>
          </a:p>
          <a:p>
            <a:r>
              <a:rPr kumimoji="1" lang="en-US" altLang="ja-JP" dirty="0"/>
              <a:t>in even / odd pixels</a:t>
            </a:r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D9B8BCA-83B1-4EE2-8251-8AA7635D3E0B}"/>
              </a:ext>
            </a:extLst>
          </p:cNvPr>
          <p:cNvSpPr/>
          <p:nvPr/>
        </p:nvSpPr>
        <p:spPr>
          <a:xfrm>
            <a:off x="4296774" y="361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+mj-lt"/>
              <a:buAutoNum type="arabicPeriod" startAt="7"/>
            </a:pPr>
            <a:r>
              <a:rPr lang="en-US" altLang="ja-JP" dirty="0"/>
              <a:t>What is the deep space offset and dark signal level?  How is it determined?</a:t>
            </a:r>
            <a:endParaRPr lang="ja-JP" altLang="ja-JP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430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F653B39-AE8A-499B-AFCA-3155C500C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05" y="914400"/>
            <a:ext cx="3348033" cy="53543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87B9A-4938-4EEE-9C9D-BCD5BCB88023}"/>
              </a:ext>
            </a:extLst>
          </p:cNvPr>
          <p:cNvSpPr txBox="1">
            <a:spLocks/>
          </p:cNvSpPr>
          <p:nvPr/>
        </p:nvSpPr>
        <p:spPr>
          <a:xfrm>
            <a:off x="291505" y="81821"/>
            <a:ext cx="7886700" cy="5189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Dark signal handling: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5373EE-E1A1-49D6-AC25-AA364B7132C5}"/>
              </a:ext>
            </a:extLst>
          </p:cNvPr>
          <p:cNvSpPr txBox="1"/>
          <p:nvPr/>
        </p:nvSpPr>
        <p:spPr>
          <a:xfrm>
            <a:off x="4011335" y="1056640"/>
            <a:ext cx="4573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Dark count (offset) was reduced, but some patterns were still remaining…</a:t>
            </a:r>
            <a:endParaRPr kumimoji="1" lang="ja-JP" altLang="en-US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6C76D09-80B0-4107-B9EB-413E87A7ED91}"/>
              </a:ext>
            </a:extLst>
          </p:cNvPr>
          <p:cNvSpPr txBox="1"/>
          <p:nvPr/>
        </p:nvSpPr>
        <p:spPr>
          <a:xfrm>
            <a:off x="4011335" y="1940559"/>
            <a:ext cx="3141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Source of uncertainty?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2FBFBC4-4954-4508-8B63-9BD59043EB4D}"/>
              </a:ext>
            </a:extLst>
          </p:cNvPr>
          <p:cNvSpPr txBox="1"/>
          <p:nvPr/>
        </p:nvSpPr>
        <p:spPr>
          <a:xfrm>
            <a:off x="4871720" y="3034003"/>
            <a:ext cx="340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We integrated all pixels for measuring irradiance</a:t>
            </a:r>
            <a:endParaRPr kumimoji="1" lang="ja-JP" altLang="en-US" sz="2000" dirty="0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22B3D643-2BE5-4ED3-AD9A-8C8BC23D8781}"/>
              </a:ext>
            </a:extLst>
          </p:cNvPr>
          <p:cNvSpPr/>
          <p:nvPr/>
        </p:nvSpPr>
        <p:spPr>
          <a:xfrm>
            <a:off x="4130040" y="3152289"/>
            <a:ext cx="615524" cy="47131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DE0A316-7B12-4669-A15F-3B5E68D656A0}"/>
              </a:ext>
            </a:extLst>
          </p:cNvPr>
          <p:cNvSpPr/>
          <p:nvPr/>
        </p:nvSpPr>
        <p:spPr>
          <a:xfrm>
            <a:off x="4871720" y="3884414"/>
            <a:ext cx="3780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dirty="0"/>
              <a:t>Statistically uncertainty from the patterns should be reduced.</a:t>
            </a:r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162F688-E009-4CBC-9F30-EA8DDE61A2AC}"/>
              </a:ext>
            </a:extLst>
          </p:cNvPr>
          <p:cNvSpPr/>
          <p:nvPr/>
        </p:nvSpPr>
        <p:spPr>
          <a:xfrm>
            <a:off x="4296774" y="361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+mj-lt"/>
              <a:buAutoNum type="arabicPeriod" startAt="7"/>
            </a:pPr>
            <a:r>
              <a:rPr lang="en-US" altLang="ja-JP" dirty="0"/>
              <a:t>What is the deep space offset and dark signal level?  How is it determined?</a:t>
            </a:r>
            <a:endParaRPr lang="ja-JP" altLang="ja-JP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1755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6748</TotalTime>
  <Words>1360</Words>
  <Application>Microsoft Office PowerPoint</Application>
  <PresentationFormat>画面に合わせる (4:3)</PresentationFormat>
  <Paragraphs>345</Paragraphs>
  <Slides>24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8" baseType="lpstr">
      <vt:lpstr>ＭＳ Ｐゴシック</vt:lpstr>
      <vt:lpstr>ＭＳ Ｐゴシック</vt:lpstr>
      <vt:lpstr>ＭＳ 明朝</vt:lpstr>
      <vt:lpstr>游ゴシック</vt:lpstr>
      <vt:lpstr>游明朝</vt:lpstr>
      <vt:lpstr>Arial</vt:lpstr>
      <vt:lpstr>Calibri</vt:lpstr>
      <vt:lpstr>Courier New</vt:lpstr>
      <vt:lpstr>Symbol</vt:lpstr>
      <vt:lpstr>Times</vt:lpstr>
      <vt:lpstr>Times New Roman</vt:lpstr>
      <vt:lpstr>Wingdings</vt:lpstr>
      <vt:lpstr>Office Theme</vt:lpstr>
      <vt:lpstr>Equation</vt:lpstr>
      <vt:lpstr>Data Preparation for ASTER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Irradiance Calculation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ASTER VNIR Band Calibration issues</vt:lpstr>
      <vt:lpstr>PowerPoint プレゼンテーション</vt:lpstr>
      <vt:lpstr>PowerPoint プレゼンテーション</vt:lpstr>
    </vt:vector>
  </TitlesOfParts>
  <Company>DOC\NOAA\NESDIS\OACIO-S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Fang-fang Yu</dc:creator>
  <cp:lastModifiedBy>Toru Kouyama</cp:lastModifiedBy>
  <cp:revision>437</cp:revision>
  <dcterms:created xsi:type="dcterms:W3CDTF">2017-09-22T12:39:29Z</dcterms:created>
  <dcterms:modified xsi:type="dcterms:W3CDTF">2017-11-14T01:12:15Z</dcterms:modified>
</cp:coreProperties>
</file>