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39"/>
  </p:notesMasterIdLst>
  <p:handoutMasterIdLst>
    <p:handoutMasterId r:id="rId40"/>
  </p:handoutMasterIdLst>
  <p:sldIdLst>
    <p:sldId id="256" r:id="rId2"/>
    <p:sldId id="506" r:id="rId3"/>
    <p:sldId id="507" r:id="rId4"/>
    <p:sldId id="508" r:id="rId5"/>
    <p:sldId id="509" r:id="rId6"/>
    <p:sldId id="510" r:id="rId7"/>
    <p:sldId id="526" r:id="rId8"/>
    <p:sldId id="527" r:id="rId9"/>
    <p:sldId id="529" r:id="rId10"/>
    <p:sldId id="528" r:id="rId11"/>
    <p:sldId id="495" r:id="rId12"/>
    <p:sldId id="496" r:id="rId13"/>
    <p:sldId id="502" r:id="rId14"/>
    <p:sldId id="498" r:id="rId15"/>
    <p:sldId id="499" r:id="rId16"/>
    <p:sldId id="505" r:id="rId17"/>
    <p:sldId id="532" r:id="rId18"/>
    <p:sldId id="523" r:id="rId19"/>
    <p:sldId id="524" r:id="rId20"/>
    <p:sldId id="544" r:id="rId21"/>
    <p:sldId id="539" r:id="rId22"/>
    <p:sldId id="558" r:id="rId23"/>
    <p:sldId id="540" r:id="rId24"/>
    <p:sldId id="557" r:id="rId25"/>
    <p:sldId id="560" r:id="rId26"/>
    <p:sldId id="547" r:id="rId27"/>
    <p:sldId id="548" r:id="rId28"/>
    <p:sldId id="549" r:id="rId29"/>
    <p:sldId id="559" r:id="rId30"/>
    <p:sldId id="561" r:id="rId31"/>
    <p:sldId id="550" r:id="rId32"/>
    <p:sldId id="551" r:id="rId33"/>
    <p:sldId id="552" r:id="rId34"/>
    <p:sldId id="553" r:id="rId35"/>
    <p:sldId id="554" r:id="rId36"/>
    <p:sldId id="555" r:id="rId37"/>
    <p:sldId id="504" r:id="rId38"/>
  </p:sldIdLst>
  <p:sldSz cx="9144000" cy="6858000" type="screen4x3"/>
  <p:notesSz cx="6797675" cy="9928225"/>
  <p:defaultTextStyle>
    <a:defPPr>
      <a:defRPr lang="en-US"/>
    </a:defPPr>
    <a:lvl1pPr algn="l" defTabSz="457200" rtl="0" eaLnBrk="0" fontAlgn="base" hangingPunct="0">
      <a:spcBef>
        <a:spcPct val="0"/>
      </a:spcBef>
      <a:spcAft>
        <a:spcPct val="0"/>
      </a:spcAft>
      <a:defRPr kern="1200">
        <a:solidFill>
          <a:schemeClr val="tx1"/>
        </a:solidFill>
        <a:latin typeface="Corbel"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itchFamily="34" charset="0"/>
        <a:ea typeface="+mn-ea"/>
        <a:cs typeface="+mn-cs"/>
      </a:defRPr>
    </a:lvl5pPr>
    <a:lvl6pPr marL="2286000" algn="l" defTabSz="914400" rtl="0" eaLnBrk="1" latinLnBrk="0" hangingPunct="1">
      <a:defRPr kern="1200">
        <a:solidFill>
          <a:schemeClr val="tx1"/>
        </a:solidFill>
        <a:latin typeface="Corbel" pitchFamily="34" charset="0"/>
        <a:ea typeface="+mn-ea"/>
        <a:cs typeface="+mn-cs"/>
      </a:defRPr>
    </a:lvl6pPr>
    <a:lvl7pPr marL="2743200" algn="l" defTabSz="914400" rtl="0" eaLnBrk="1" latinLnBrk="0" hangingPunct="1">
      <a:defRPr kern="1200">
        <a:solidFill>
          <a:schemeClr val="tx1"/>
        </a:solidFill>
        <a:latin typeface="Corbel" pitchFamily="34" charset="0"/>
        <a:ea typeface="+mn-ea"/>
        <a:cs typeface="+mn-cs"/>
      </a:defRPr>
    </a:lvl7pPr>
    <a:lvl8pPr marL="3200400" algn="l" defTabSz="914400" rtl="0" eaLnBrk="1" latinLnBrk="0" hangingPunct="1">
      <a:defRPr kern="1200">
        <a:solidFill>
          <a:schemeClr val="tx1"/>
        </a:solidFill>
        <a:latin typeface="Corbel" pitchFamily="34" charset="0"/>
        <a:ea typeface="+mn-ea"/>
        <a:cs typeface="+mn-cs"/>
      </a:defRPr>
    </a:lvl8pPr>
    <a:lvl9pPr marL="3657600" algn="l" defTabSz="914400" rtl="0" eaLnBrk="1" latinLnBrk="0" hangingPunct="1">
      <a:defRPr kern="1200">
        <a:solidFill>
          <a:schemeClr val="tx1"/>
        </a:solidFill>
        <a:latin typeface="Corbe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用户" initials="W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85029" autoAdjust="0"/>
  </p:normalViewPr>
  <p:slideViewPr>
    <p:cSldViewPr snapToGrid="0">
      <p:cViewPr varScale="1">
        <p:scale>
          <a:sx n="75" d="100"/>
          <a:sy n="75" d="100"/>
        </p:scale>
        <p:origin x="1212" y="-24"/>
      </p:cViewPr>
      <p:guideLst>
        <p:guide orient="horz" pos="2160"/>
        <p:guide pos="2880"/>
      </p:guideLst>
    </p:cSldViewPr>
  </p:slideViewPr>
  <p:outlineViewPr>
    <p:cViewPr>
      <p:scale>
        <a:sx n="33" d="100"/>
        <a:sy n="33" d="100"/>
      </p:scale>
      <p:origin x="0" y="1362"/>
    </p:cViewPr>
  </p:outlineViewPr>
  <p:notesTextViewPr>
    <p:cViewPr>
      <p:scale>
        <a:sx n="1" d="1"/>
        <a:sy n="1" d="1"/>
      </p:scale>
      <p:origin x="0" y="0"/>
    </p:cViewPr>
  </p:notesTextViewPr>
  <p:notesViewPr>
    <p:cSldViewPr snapToGrid="0">
      <p:cViewPr varScale="1">
        <p:scale>
          <a:sx n="66" d="100"/>
          <a:sy n="66" d="100"/>
        </p:scale>
        <p:origin x="-339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25991;&#29486;2013&#24180;\&#20219;&#21153;20%20FY3C%20&#26376;&#20142;&#23450;&#26631;\2014-&#26376;&#20142;&#25991;&#31456;V4\&#26376;&#20142;&#31283;&#23450;&#24615;V4-&#25968;&#25454;&#22788;&#29702;&#34920;.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D:\WorkFiles\BigBasket\OK-11-CAPI&#21644;&#30899;&#21355;&#26143;\02_&#22312;&#36712;&#27979;&#35797;-CAPI-&#30899;&#21355;&#26143;\&#23545;&#26376;&#23450;&#26631;\&#26376;&#20142;&#36752;&#29031;&#24230;&#35266;&#27979;&#20540;-2017-11-7.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D:\WorkFiles\BigBasket\OK-11-CAPI&#21644;&#30899;&#21355;&#26143;\02_&#22312;&#36712;&#27979;&#35797;-CAPI-&#30899;&#21355;&#26143;\&#23545;&#26376;&#23450;&#26631;\&#26376;&#20142;&#36752;&#29031;&#24230;&#35266;&#27979;&#20540;-2017-11-7.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D:\WorkFiles\BigBasket\OK-11-CAPI&#21644;&#30899;&#21355;&#26143;\02_&#22312;&#36712;&#27979;&#35797;-CAPI-&#30899;&#21355;&#26143;\&#23545;&#26376;&#23450;&#26631;\&#26376;&#20142;&#36752;&#29031;&#24230;&#35266;&#27979;&#20540;-2017-11-7.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D:\WorkFiles\BigBasket\OK-11-CAPI&#21644;&#30899;&#21355;&#26143;\02_&#22312;&#36712;&#27979;&#35797;-CAPI-&#30899;&#21355;&#26143;\&#23545;&#26376;&#23450;&#26631;\&#26376;&#20142;&#36752;&#29031;&#24230;&#35266;&#27979;&#20540;-2017-11-7.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D:\WorkFiles\BigBasket\OK-11-CAPI&#21644;&#30899;&#21355;&#26143;\02_&#22312;&#36712;&#27979;&#35797;-CAPI-&#30899;&#21355;&#26143;\&#23545;&#26376;&#23450;&#26631;\&#26376;&#20142;&#36752;&#29031;&#24230;&#35266;&#27979;&#20540;-2017-11-7.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D:\WorkFiles\BigBasket\OK-11-CAPI&#21644;&#30899;&#21355;&#26143;\02_&#22312;&#36712;&#27979;&#35797;-CAPI-&#30899;&#21355;&#26143;\&#23545;&#26376;&#23450;&#26631;\&#26376;&#20142;&#36752;&#29031;&#24230;&#35266;&#27979;&#20540;-2017-11-7.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D:\WorkFiles\BigBasket\OK-11-CAPI&#21644;&#30899;&#21355;&#26143;\02_&#22312;&#36712;&#27979;&#35797;-CAPI-&#30899;&#21355;&#26143;\&#23545;&#26376;&#23450;&#26631;\&#26376;&#20142;&#36752;&#29031;&#24230;&#35266;&#27979;&#20540;-2017-11-7.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file:///D:\WorkFiles\BigBasket\OK-11-CAPI&#21644;&#30899;&#21355;&#26143;\02_&#22312;&#36712;&#27979;&#35797;-CAPI-&#30899;&#21355;&#26143;\&#23545;&#26376;&#23450;&#26631;\&#26376;&#20142;&#36752;&#29031;&#24230;&#35266;&#27979;&#20540;-2017-11-7.xlsx"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D:\WorkFiles\BigBasket\OK-11-CAPI&#21644;&#30899;&#21355;&#26143;\02_&#22312;&#36712;&#27979;&#35797;-CAPI-&#30899;&#21355;&#26143;\&#23545;&#26376;&#23450;&#26631;\&#26376;&#20142;&#36752;&#29031;&#24230;&#35266;&#27979;&#20540;-2017-11-7.xlsx"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file:///D:\WorkFiles\BigBasket\OK-11-CAPI&#21644;&#30899;&#21355;&#26143;\02_&#22312;&#36712;&#27979;&#35797;-CAPI-&#30899;&#21355;&#26143;\&#23545;&#26376;&#23450;&#26631;\&#26376;&#20142;&#36752;&#29031;&#24230;&#35266;&#27979;&#20540;-2017-11-7.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1" Type="http://schemas.openxmlformats.org/officeDocument/2006/relationships/oleObject" Target="file:///D:\&#25991;&#29486;2013&#24180;\&#20219;&#21153;20%20FY3C%20&#26376;&#20142;&#23450;&#26631;\2014-&#26376;&#20142;&#25991;&#31456;V4\&#26376;&#20142;&#31283;&#23450;&#24615;V4-&#25968;&#25454;&#22788;&#29702;&#34920;.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D:\WorkFiles\BigBasket\OK-11-CAPI&#21644;&#30899;&#21355;&#26143;\02_&#22312;&#36712;&#27979;&#35797;-CAPI-&#30899;&#21355;&#26143;\&#23545;&#26376;&#23450;&#26631;\&#26376;&#20142;&#36752;&#29031;&#24230;&#35266;&#27979;&#20540;-2017-11-7.xlsx" TargetMode="External"/><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3" Type="http://schemas.openxmlformats.org/officeDocument/2006/relationships/oleObject" Target="file:///C:\Users\1\Desktop\MERSI-GIRO-YMG.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1\Desktop\MERSI-GIRO-YMG.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1\Desktop\MERSI-GIRO-YMG.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___2.xlsx"/></Relationships>
</file>

<file path=ppt/charts/_rels/chart8.xml.rels><?xml version="1.0" encoding="UTF-8" standalone="yes"?>
<Relationships xmlns="http://schemas.openxmlformats.org/package/2006/relationships"><Relationship Id="rId3" Type="http://schemas.openxmlformats.org/officeDocument/2006/relationships/oleObject" Target="file:///C:\Users\1\Desktop\MERSI-GIRO-YMG.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D:\WorkFiles\BigBasket\OK-11-CAPI&#21644;&#30899;&#21355;&#26143;\02_&#22312;&#36712;&#27979;&#35797;-CAPI-&#30899;&#21355;&#26143;\&#23545;&#26376;&#23450;&#26631;\&#26376;&#20142;&#36752;&#29031;&#24230;&#35266;&#27979;&#20540;-2017-11-7.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589129483814523"/>
          <c:y val="5.9391919075808958E-2"/>
          <c:w val="0.78355314960629918"/>
          <c:h val="0.66664674214993203"/>
        </c:manualLayout>
      </c:layout>
      <c:barChart>
        <c:barDir val="col"/>
        <c:grouping val="clustered"/>
        <c:varyColors val="0"/>
        <c:ser>
          <c:idx val="0"/>
          <c:order val="0"/>
          <c:invertIfNegative val="0"/>
          <c:dPt>
            <c:idx val="1"/>
            <c:invertIfNegative val="0"/>
            <c:bubble3D val="0"/>
            <c:spPr>
              <a:solidFill>
                <a:srgbClr val="00B050"/>
              </a:solidFill>
            </c:spPr>
          </c:dPt>
          <c:dPt>
            <c:idx val="3"/>
            <c:invertIfNegative val="0"/>
            <c:bubble3D val="0"/>
            <c:spPr>
              <a:solidFill>
                <a:srgbClr val="00B050"/>
              </a:solidFill>
            </c:spPr>
          </c:dPt>
          <c:dPt>
            <c:idx val="5"/>
            <c:invertIfNegative val="0"/>
            <c:bubble3D val="0"/>
            <c:spPr>
              <a:solidFill>
                <a:srgbClr val="FF0000"/>
              </a:solidFill>
            </c:spPr>
          </c:dPt>
          <c:dPt>
            <c:idx val="7"/>
            <c:invertIfNegative val="0"/>
            <c:bubble3D val="0"/>
            <c:spPr>
              <a:solidFill>
                <a:srgbClr val="FF0000"/>
              </a:solidFill>
            </c:spPr>
          </c:dPt>
          <c:dPt>
            <c:idx val="8"/>
            <c:invertIfNegative val="0"/>
            <c:bubble3D val="0"/>
            <c:spPr>
              <a:solidFill>
                <a:srgbClr val="FF0000"/>
              </a:solidFill>
            </c:spPr>
          </c:dPt>
          <c:dPt>
            <c:idx val="12"/>
            <c:invertIfNegative val="0"/>
            <c:bubble3D val="0"/>
            <c:spPr>
              <a:solidFill>
                <a:srgbClr val="00B050"/>
              </a:solidFill>
            </c:spPr>
          </c:dPt>
          <c:dPt>
            <c:idx val="13"/>
            <c:invertIfNegative val="0"/>
            <c:bubble3D val="0"/>
            <c:spPr>
              <a:solidFill>
                <a:srgbClr val="00B050"/>
              </a:solidFill>
            </c:spPr>
          </c:dPt>
          <c:dPt>
            <c:idx val="14"/>
            <c:invertIfNegative val="0"/>
            <c:bubble3D val="0"/>
            <c:spPr>
              <a:solidFill>
                <a:srgbClr val="00B050"/>
              </a:solidFill>
            </c:spPr>
          </c:dPt>
          <c:dPt>
            <c:idx val="18"/>
            <c:invertIfNegative val="0"/>
            <c:bubble3D val="0"/>
            <c:spPr>
              <a:solidFill>
                <a:srgbClr val="00B050"/>
              </a:solidFill>
            </c:spPr>
          </c:dPt>
          <c:val>
            <c:numRef>
              <c:f>MERSI_Irr_Norm!$AH$2:$AH$21</c:f>
              <c:numCache>
                <c:formatCode>0.00</c:formatCode>
                <c:ptCount val="20"/>
                <c:pt idx="0">
                  <c:v>1.3947989883890199</c:v>
                </c:pt>
                <c:pt idx="1">
                  <c:v>0.48121139855755102</c:v>
                </c:pt>
                <c:pt idx="2">
                  <c:v>0</c:v>
                </c:pt>
                <c:pt idx="3">
                  <c:v>0.80876502806230899</c:v>
                </c:pt>
                <c:pt idx="4">
                  <c:v>0</c:v>
                </c:pt>
                <c:pt idx="5">
                  <c:v>2.4788067314541302</c:v>
                </c:pt>
                <c:pt idx="6">
                  <c:v>1.9885739817680601</c:v>
                </c:pt>
                <c:pt idx="7">
                  <c:v>6.7644927123310596</c:v>
                </c:pt>
                <c:pt idx="8">
                  <c:v>3.80968127542199</c:v>
                </c:pt>
                <c:pt idx="9">
                  <c:v>1.57214168768452</c:v>
                </c:pt>
                <c:pt idx="10">
                  <c:v>1.0351309099766199</c:v>
                </c:pt>
                <c:pt idx="11">
                  <c:v>1.1255677290153501</c:v>
                </c:pt>
                <c:pt idx="12">
                  <c:v>0.65414209884085195</c:v>
                </c:pt>
                <c:pt idx="13">
                  <c:v>0.80692654777611705</c:v>
                </c:pt>
                <c:pt idx="14">
                  <c:v>0.72448503964070099</c:v>
                </c:pt>
                <c:pt idx="15">
                  <c:v>1.89271143101249</c:v>
                </c:pt>
                <c:pt idx="16">
                  <c:v>1.0339489218990401</c:v>
                </c:pt>
                <c:pt idx="17">
                  <c:v>1.867379449572</c:v>
                </c:pt>
                <c:pt idx="18">
                  <c:v>0.60229953153716498</c:v>
                </c:pt>
                <c:pt idx="19">
                  <c:v>1.3113792800250601</c:v>
                </c:pt>
              </c:numCache>
            </c:numRef>
          </c:val>
        </c:ser>
        <c:dLbls>
          <c:showLegendKey val="0"/>
          <c:showVal val="0"/>
          <c:showCatName val="0"/>
          <c:showSerName val="0"/>
          <c:showPercent val="0"/>
          <c:showBubbleSize val="0"/>
        </c:dLbls>
        <c:gapWidth val="150"/>
        <c:axId val="188530416"/>
        <c:axId val="188530024"/>
      </c:barChart>
      <c:catAx>
        <c:axId val="188530416"/>
        <c:scaling>
          <c:orientation val="minMax"/>
        </c:scaling>
        <c:delete val="0"/>
        <c:axPos val="b"/>
        <c:title>
          <c:tx>
            <c:rich>
              <a:bodyPr/>
              <a:lstStyle/>
              <a:p>
                <a:pPr>
                  <a:defRPr/>
                </a:pPr>
                <a:r>
                  <a:rPr lang="en-US" altLang="en-US"/>
                  <a:t>Band</a:t>
                </a:r>
              </a:p>
            </c:rich>
          </c:tx>
          <c:layout>
            <c:manualLayout>
              <c:xMode val="edge"/>
              <c:yMode val="edge"/>
              <c:x val="0.54683442694663165"/>
              <c:y val="0.85201908155641126"/>
            </c:manualLayout>
          </c:layout>
          <c:overlay val="0"/>
        </c:title>
        <c:majorTickMark val="out"/>
        <c:minorTickMark val="none"/>
        <c:tickLblPos val="nextTo"/>
        <c:crossAx val="188530024"/>
        <c:crosses val="autoZero"/>
        <c:auto val="1"/>
        <c:lblAlgn val="ctr"/>
        <c:lblOffset val="100"/>
        <c:noMultiLvlLbl val="0"/>
      </c:catAx>
      <c:valAx>
        <c:axId val="188530024"/>
        <c:scaling>
          <c:orientation val="minMax"/>
          <c:max val="8"/>
          <c:min val="0"/>
        </c:scaling>
        <c:delete val="0"/>
        <c:axPos val="l"/>
        <c:majorGridlines/>
        <c:title>
          <c:tx>
            <c:rich>
              <a:bodyPr rot="-5400000" vert="horz"/>
              <a:lstStyle/>
              <a:p>
                <a:pPr>
                  <a:defRPr/>
                </a:pPr>
                <a:r>
                  <a:rPr lang="en-US" altLang="en-US" dirty="0"/>
                  <a:t>Relative Uncertainty </a:t>
                </a:r>
                <a:endParaRPr lang="en-US" altLang="en-US" dirty="0" smtClean="0"/>
              </a:p>
              <a:p>
                <a:pPr>
                  <a:defRPr/>
                </a:pPr>
                <a:r>
                  <a:rPr lang="en-US" altLang="en-US" dirty="0" smtClean="0"/>
                  <a:t>(%)</a:t>
                </a:r>
                <a:endParaRPr lang="en-US" altLang="en-US" dirty="0"/>
              </a:p>
            </c:rich>
          </c:tx>
          <c:layout/>
          <c:overlay val="0"/>
        </c:title>
        <c:numFmt formatCode="0.00" sourceLinked="1"/>
        <c:majorTickMark val="out"/>
        <c:minorTickMark val="none"/>
        <c:tickLblPos val="nextTo"/>
        <c:crossAx val="188530416"/>
        <c:crosses val="autoZero"/>
        <c:crossBetween val="between"/>
        <c:majorUnit val="2"/>
      </c:valAx>
    </c:plotArea>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2"/>
          <c:tx>
            <c:strRef>
              <c:f>'汇总数据 -作图'!$B$4</c:f>
              <c:strCache>
                <c:ptCount val="1"/>
                <c:pt idx="0">
                  <c:v>2017 06 09</c:v>
                </c:pt>
              </c:strCache>
            </c:strRef>
          </c:tx>
          <c:spPr>
            <a:ln w="28575" cap="rnd">
              <a:solidFill>
                <a:schemeClr val="accent3"/>
              </a:solidFill>
              <a:round/>
            </a:ln>
            <a:effectLst/>
          </c:spPr>
          <c:marker>
            <c:symbol val="none"/>
          </c:marker>
          <c:cat>
            <c:strRef>
              <c:f>'汇总数据 -作图'!$AZ$1:$BH$1</c:f>
              <c:strCache>
                <c:ptCount val="9"/>
                <c:pt idx="0">
                  <c:v>Band 1</c:v>
                </c:pt>
                <c:pt idx="1">
                  <c:v>Band 2</c:v>
                </c:pt>
                <c:pt idx="2">
                  <c:v>Band 3</c:v>
                </c:pt>
                <c:pt idx="3">
                  <c:v>Band 4</c:v>
                </c:pt>
                <c:pt idx="4">
                  <c:v>Band 5</c:v>
                </c:pt>
                <c:pt idx="5">
                  <c:v>Band 6</c:v>
                </c:pt>
                <c:pt idx="6">
                  <c:v>Band 7</c:v>
                </c:pt>
                <c:pt idx="7">
                  <c:v>Band 8</c:v>
                </c:pt>
                <c:pt idx="8">
                  <c:v>Band 9</c:v>
                </c:pt>
              </c:strCache>
            </c:strRef>
          </c:cat>
          <c:val>
            <c:numRef>
              <c:f>'汇总数据 -作图'!$AZ$4:$BH$4</c:f>
              <c:numCache>
                <c:formatCode>General</c:formatCode>
                <c:ptCount val="9"/>
                <c:pt idx="0">
                  <c:v>1.2708852636933443E-6</c:v>
                </c:pt>
                <c:pt idx="1">
                  <c:v>2.8746017051162198E-6</c:v>
                </c:pt>
                <c:pt idx="2">
                  <c:v>2.4745559130678885E-6</c:v>
                </c:pt>
                <c:pt idx="3">
                  <c:v>2.6214772788080154E-6</c:v>
                </c:pt>
                <c:pt idx="4">
                  <c:v>1.4244119483919349E-6</c:v>
                </c:pt>
                <c:pt idx="5">
                  <c:v>7.5424202350404812E-7</c:v>
                </c:pt>
                <c:pt idx="6">
                  <c:v>4.3505457369974465E-7</c:v>
                </c:pt>
                <c:pt idx="7">
                  <c:v>4.6178558932297165E-7</c:v>
                </c:pt>
                <c:pt idx="8">
                  <c:v>4.5770454448756936E-7</c:v>
                </c:pt>
              </c:numCache>
            </c:numRef>
          </c:val>
          <c:smooth val="0"/>
        </c:ser>
        <c:ser>
          <c:idx val="8"/>
          <c:order val="8"/>
          <c:tx>
            <c:strRef>
              <c:f>'汇总数据 -作图'!$B$10</c:f>
              <c:strCache>
                <c:ptCount val="1"/>
                <c:pt idx="0">
                  <c:v>2017 07 09</c:v>
                </c:pt>
              </c:strCache>
            </c:strRef>
          </c:tx>
          <c:spPr>
            <a:ln w="28575" cap="rnd">
              <a:solidFill>
                <a:schemeClr val="accent3">
                  <a:lumMod val="60000"/>
                </a:schemeClr>
              </a:solidFill>
              <a:round/>
            </a:ln>
            <a:effectLst/>
          </c:spPr>
          <c:marker>
            <c:symbol val="none"/>
          </c:marker>
          <c:cat>
            <c:strRef>
              <c:f>'汇总数据 -作图'!$AZ$1:$BH$1</c:f>
              <c:strCache>
                <c:ptCount val="9"/>
                <c:pt idx="0">
                  <c:v>Band 1</c:v>
                </c:pt>
                <c:pt idx="1">
                  <c:v>Band 2</c:v>
                </c:pt>
                <c:pt idx="2">
                  <c:v>Band 3</c:v>
                </c:pt>
                <c:pt idx="3">
                  <c:v>Band 4</c:v>
                </c:pt>
                <c:pt idx="4">
                  <c:v>Band 5</c:v>
                </c:pt>
                <c:pt idx="5">
                  <c:v>Band 6</c:v>
                </c:pt>
                <c:pt idx="6">
                  <c:v>Band 7</c:v>
                </c:pt>
                <c:pt idx="7">
                  <c:v>Band 8</c:v>
                </c:pt>
                <c:pt idx="8">
                  <c:v>Band 9</c:v>
                </c:pt>
              </c:strCache>
            </c:strRef>
          </c:cat>
          <c:val>
            <c:numRef>
              <c:f>'汇总数据 -作图'!$AZ$10:$BH$10</c:f>
              <c:numCache>
                <c:formatCode>General</c:formatCode>
                <c:ptCount val="9"/>
                <c:pt idx="0">
                  <c:v>1.4078594858801807E-6</c:v>
                </c:pt>
                <c:pt idx="1">
                  <c:v>3.1654999474994838E-6</c:v>
                </c:pt>
                <c:pt idx="2">
                  <c:v>2.7318401407683268E-6</c:v>
                </c:pt>
                <c:pt idx="3">
                  <c:v>2.8990332339162705E-6</c:v>
                </c:pt>
                <c:pt idx="4">
                  <c:v>1.5827579318283824E-6</c:v>
                </c:pt>
                <c:pt idx="5">
                  <c:v>8.2677519230855978E-7</c:v>
                </c:pt>
                <c:pt idx="6">
                  <c:v>4.7457780283366446E-7</c:v>
                </c:pt>
                <c:pt idx="7">
                  <c:v>5.0204118906549411E-7</c:v>
                </c:pt>
                <c:pt idx="8">
                  <c:v>5.0011516350423335E-7</c:v>
                </c:pt>
              </c:numCache>
            </c:numRef>
          </c:val>
          <c:smooth val="0"/>
        </c:ser>
        <c:ser>
          <c:idx val="14"/>
          <c:order val="14"/>
          <c:tx>
            <c:strRef>
              <c:f>'汇总数据 -作图'!$B$16</c:f>
              <c:strCache>
                <c:ptCount val="1"/>
                <c:pt idx="0">
                  <c:v>2017 08 07</c:v>
                </c:pt>
              </c:strCache>
            </c:strRef>
          </c:tx>
          <c:spPr>
            <a:ln w="28575" cap="rnd">
              <a:solidFill>
                <a:schemeClr val="accent3">
                  <a:lumMod val="80000"/>
                  <a:lumOff val="20000"/>
                </a:schemeClr>
              </a:solidFill>
              <a:round/>
            </a:ln>
            <a:effectLst/>
          </c:spPr>
          <c:marker>
            <c:symbol val="none"/>
          </c:marker>
          <c:cat>
            <c:strRef>
              <c:f>'汇总数据 -作图'!$AZ$1:$BH$1</c:f>
              <c:strCache>
                <c:ptCount val="9"/>
                <c:pt idx="0">
                  <c:v>Band 1</c:v>
                </c:pt>
                <c:pt idx="1">
                  <c:v>Band 2</c:v>
                </c:pt>
                <c:pt idx="2">
                  <c:v>Band 3</c:v>
                </c:pt>
                <c:pt idx="3">
                  <c:v>Band 4</c:v>
                </c:pt>
                <c:pt idx="4">
                  <c:v>Band 5</c:v>
                </c:pt>
                <c:pt idx="5">
                  <c:v>Band 6</c:v>
                </c:pt>
                <c:pt idx="6">
                  <c:v>Band 7</c:v>
                </c:pt>
                <c:pt idx="7">
                  <c:v>Band 8</c:v>
                </c:pt>
                <c:pt idx="8">
                  <c:v>Band 9</c:v>
                </c:pt>
              </c:strCache>
            </c:strRef>
          </c:cat>
          <c:val>
            <c:numRef>
              <c:f>'汇总数据 -作图'!$AZ$16:$BH$16</c:f>
              <c:numCache>
                <c:formatCode>General</c:formatCode>
                <c:ptCount val="9"/>
                <c:pt idx="0">
                  <c:v>1.7255955526707112E-6</c:v>
                </c:pt>
                <c:pt idx="1">
                  <c:v>3.8757766560593154E-6</c:v>
                </c:pt>
                <c:pt idx="2">
                  <c:v>3.327650574647123E-6</c:v>
                </c:pt>
                <c:pt idx="3">
                  <c:v>3.5664015740621835E-6</c:v>
                </c:pt>
                <c:pt idx="4">
                  <c:v>1.9385613541089697E-6</c:v>
                </c:pt>
                <c:pt idx="5">
                  <c:v>1.0120045317307813E-6</c:v>
                </c:pt>
                <c:pt idx="6">
                  <c:v>5.7690846233526827E-7</c:v>
                </c:pt>
                <c:pt idx="7">
                  <c:v>6.0473888652268215E-7</c:v>
                </c:pt>
                <c:pt idx="8">
                  <c:v>6.1443267895811005E-7</c:v>
                </c:pt>
              </c:numCache>
            </c:numRef>
          </c:val>
          <c:smooth val="0"/>
        </c:ser>
        <c:ser>
          <c:idx val="22"/>
          <c:order val="22"/>
          <c:tx>
            <c:strRef>
              <c:f>'汇总数据 -作图'!$B$24</c:f>
              <c:strCache>
                <c:ptCount val="1"/>
                <c:pt idx="0">
                  <c:v>2017 09 06</c:v>
                </c:pt>
              </c:strCache>
            </c:strRef>
          </c:tx>
          <c:spPr>
            <a:ln w="28575" cap="rnd">
              <a:solidFill>
                <a:schemeClr val="accent5">
                  <a:lumMod val="80000"/>
                </a:schemeClr>
              </a:solidFill>
              <a:round/>
            </a:ln>
            <a:effectLst/>
          </c:spPr>
          <c:marker>
            <c:symbol val="none"/>
          </c:marker>
          <c:cat>
            <c:strRef>
              <c:f>'汇总数据 -作图'!$AZ$1:$BH$1</c:f>
              <c:strCache>
                <c:ptCount val="9"/>
                <c:pt idx="0">
                  <c:v>Band 1</c:v>
                </c:pt>
                <c:pt idx="1">
                  <c:v>Band 2</c:v>
                </c:pt>
                <c:pt idx="2">
                  <c:v>Band 3</c:v>
                </c:pt>
                <c:pt idx="3">
                  <c:v>Band 4</c:v>
                </c:pt>
                <c:pt idx="4">
                  <c:v>Band 5</c:v>
                </c:pt>
                <c:pt idx="5">
                  <c:v>Band 6</c:v>
                </c:pt>
                <c:pt idx="6">
                  <c:v>Band 7</c:v>
                </c:pt>
                <c:pt idx="7">
                  <c:v>Band 8</c:v>
                </c:pt>
                <c:pt idx="8">
                  <c:v>Band 9</c:v>
                </c:pt>
              </c:strCache>
            </c:strRef>
          </c:cat>
          <c:val>
            <c:numRef>
              <c:f>'汇总数据 -作图'!$AZ$24:$BH$24</c:f>
              <c:numCache>
                <c:formatCode>General</c:formatCode>
                <c:ptCount val="9"/>
                <c:pt idx="0">
                  <c:v>1.5981704564183019E-6</c:v>
                </c:pt>
                <c:pt idx="1">
                  <c:v>3.5488217235979391E-6</c:v>
                </c:pt>
                <c:pt idx="2">
                  <c:v>3.0457613320322707E-6</c:v>
                </c:pt>
                <c:pt idx="3">
                  <c:v>3.2648765682097292E-6</c:v>
                </c:pt>
                <c:pt idx="4">
                  <c:v>1.7342322280455846E-6</c:v>
                </c:pt>
                <c:pt idx="5">
                  <c:v>9.1716930228358251E-7</c:v>
                </c:pt>
                <c:pt idx="6">
                  <c:v>5.3601473837261437E-7</c:v>
                </c:pt>
                <c:pt idx="7">
                  <c:v>5.6952416116473614E-7</c:v>
                </c:pt>
                <c:pt idx="8">
                  <c:v>5.7280783494206844E-7</c:v>
                </c:pt>
              </c:numCache>
            </c:numRef>
          </c:val>
          <c:smooth val="0"/>
        </c:ser>
        <c:ser>
          <c:idx val="25"/>
          <c:order val="25"/>
          <c:tx>
            <c:strRef>
              <c:f>'汇总数据 -作图'!$B$27</c:f>
              <c:strCache>
                <c:ptCount val="1"/>
                <c:pt idx="0">
                  <c:v>2017 10 13</c:v>
                </c:pt>
              </c:strCache>
            </c:strRef>
          </c:tx>
          <c:spPr>
            <a:ln w="28575" cap="rnd">
              <a:solidFill>
                <a:schemeClr val="accent2">
                  <a:lumMod val="60000"/>
                  <a:lumOff val="40000"/>
                </a:schemeClr>
              </a:solidFill>
              <a:round/>
            </a:ln>
            <a:effectLst/>
          </c:spPr>
          <c:marker>
            <c:symbol val="none"/>
          </c:marker>
          <c:cat>
            <c:strRef>
              <c:f>'汇总数据 -作图'!$AZ$1:$BH$1</c:f>
              <c:strCache>
                <c:ptCount val="9"/>
                <c:pt idx="0">
                  <c:v>Band 1</c:v>
                </c:pt>
                <c:pt idx="1">
                  <c:v>Band 2</c:v>
                </c:pt>
                <c:pt idx="2">
                  <c:v>Band 3</c:v>
                </c:pt>
                <c:pt idx="3">
                  <c:v>Band 4</c:v>
                </c:pt>
                <c:pt idx="4">
                  <c:v>Band 5</c:v>
                </c:pt>
                <c:pt idx="5">
                  <c:v>Band 6</c:v>
                </c:pt>
                <c:pt idx="6">
                  <c:v>Band 7</c:v>
                </c:pt>
                <c:pt idx="7">
                  <c:v>Band 8</c:v>
                </c:pt>
                <c:pt idx="8">
                  <c:v>Band 9</c:v>
                </c:pt>
              </c:strCache>
            </c:strRef>
          </c:cat>
          <c:val>
            <c:numRef>
              <c:f>'汇总数据 -作图'!$AZ$27:$BH$27</c:f>
              <c:numCache>
                <c:formatCode>General</c:formatCode>
                <c:ptCount val="9"/>
                <c:pt idx="0">
                  <c:v>7.5036048485799256E-8</c:v>
                </c:pt>
                <c:pt idx="1">
                  <c:v>1.9103532622466446E-7</c:v>
                </c:pt>
                <c:pt idx="2">
                  <c:v>1.7141314856417011E-7</c:v>
                </c:pt>
                <c:pt idx="3">
                  <c:v>1.9671571749313443E-7</c:v>
                </c:pt>
                <c:pt idx="4">
                  <c:v>1.0349987178415176E-7</c:v>
                </c:pt>
                <c:pt idx="5">
                  <c:v>6.502104810124365E-8</c:v>
                </c:pt>
                <c:pt idx="6">
                  <c:v>3.7449702006142616E-8</c:v>
                </c:pt>
                <c:pt idx="7">
                  <c:v>3.7821234144530536E-8</c:v>
                </c:pt>
                <c:pt idx="8">
                  <c:v>4.6328551661645179E-8</c:v>
                </c:pt>
              </c:numCache>
            </c:numRef>
          </c:val>
          <c:smooth val="0"/>
        </c:ser>
        <c:dLbls>
          <c:showLegendKey val="0"/>
          <c:showVal val="0"/>
          <c:showCatName val="0"/>
          <c:showSerName val="0"/>
          <c:showPercent val="0"/>
          <c:showBubbleSize val="0"/>
        </c:dLbls>
        <c:smooth val="0"/>
        <c:axId val="176996000"/>
        <c:axId val="176996392"/>
        <c:extLst>
          <c:ext xmlns:c15="http://schemas.microsoft.com/office/drawing/2012/chart" uri="{02D57815-91ED-43cb-92C2-25804820EDAC}">
            <c15:filteredLineSeries>
              <c15:ser>
                <c:idx val="0"/>
                <c:order val="0"/>
                <c:tx>
                  <c:strRef>
                    <c:extLst>
                      <c:ext uri="{02D57815-91ED-43cb-92C2-25804820EDAC}">
                        <c15:formulaRef>
                          <c15:sqref>'汇总数据 -作图'!$B$2</c15:sqref>
                        </c15:formulaRef>
                      </c:ext>
                    </c:extLst>
                    <c:strCache>
                      <c:ptCount val="1"/>
                      <c:pt idx="0">
                        <c:v>2017 06 09</c:v>
                      </c:pt>
                    </c:strCache>
                  </c:strRef>
                </c:tx>
                <c:spPr>
                  <a:ln w="28575" cap="rnd">
                    <a:solidFill>
                      <a:schemeClr val="accent1"/>
                    </a:solidFill>
                    <a:round/>
                  </a:ln>
                  <a:effectLst/>
                </c:spPr>
                <c:marker>
                  <c:symbol val="none"/>
                </c:marker>
                <c:cat>
                  <c:strRef>
                    <c:extLst>
                      <c:ext uri="{02D57815-91ED-43cb-92C2-25804820EDAC}">
                        <c15:formulaRef>
                          <c15:sqref>'汇总数据 -作图'!$AZ$1:$BH$1</c15:sqref>
                        </c15:formulaRef>
                      </c:ext>
                    </c:extLst>
                    <c:strCache>
                      <c:ptCount val="9"/>
                      <c:pt idx="0">
                        <c:v>Band 1</c:v>
                      </c:pt>
                      <c:pt idx="1">
                        <c:v>Band 2</c:v>
                      </c:pt>
                      <c:pt idx="2">
                        <c:v>Band 3</c:v>
                      </c:pt>
                      <c:pt idx="3">
                        <c:v>Band 4</c:v>
                      </c:pt>
                      <c:pt idx="4">
                        <c:v>Band 5</c:v>
                      </c:pt>
                      <c:pt idx="5">
                        <c:v>Band 6</c:v>
                      </c:pt>
                      <c:pt idx="6">
                        <c:v>Band 7</c:v>
                      </c:pt>
                      <c:pt idx="7">
                        <c:v>Band 8</c:v>
                      </c:pt>
                      <c:pt idx="8">
                        <c:v>Band 9</c:v>
                      </c:pt>
                    </c:strCache>
                  </c:strRef>
                </c:cat>
                <c:val>
                  <c:numRef>
                    <c:extLst>
                      <c:ext uri="{02D57815-91ED-43cb-92C2-25804820EDAC}">
                        <c15:formulaRef>
                          <c15:sqref>'汇总数据 -作图'!$AZ$2:$BH$2</c15:sqref>
                        </c15:formulaRef>
                      </c:ext>
                    </c:extLst>
                    <c:numCache>
                      <c:formatCode>General</c:formatCode>
                      <c:ptCount val="9"/>
                      <c:pt idx="0">
                        <c:v>1.2727044804705656E-6</c:v>
                      </c:pt>
                      <c:pt idx="1">
                        <c:v>2.8653601020778297E-6</c:v>
                      </c:pt>
                      <c:pt idx="2">
                        <c:v>2.462746124365367E-6</c:v>
                      </c:pt>
                      <c:pt idx="3">
                        <c:v>2.6082616386702284E-6</c:v>
                      </c:pt>
                      <c:pt idx="4">
                        <c:v>1.4013022564540734E-6</c:v>
                      </c:pt>
                      <c:pt idx="5">
                        <c:v>7.4787482162719243E-7</c:v>
                      </c:pt>
                      <c:pt idx="6">
                        <c:v>4.3865227894457348E-7</c:v>
                      </c:pt>
                      <c:pt idx="7">
                        <c:v>4.6443736323453777E-7</c:v>
                      </c:pt>
                      <c:pt idx="8">
                        <c:v>4.6002364229025261E-7</c:v>
                      </c:pt>
                    </c:numCache>
                  </c:numRef>
                </c:val>
                <c:smooth val="0"/>
              </c15:ser>
            </c15:filteredLineSeries>
            <c15:filteredLineSeries>
              <c15:ser>
                <c:idx val="1"/>
                <c:order val="1"/>
                <c:tx>
                  <c:strRef>
                    <c:extLst xmlns:c15="http://schemas.microsoft.com/office/drawing/2012/chart">
                      <c:ext xmlns:c15="http://schemas.microsoft.com/office/drawing/2012/chart" uri="{02D57815-91ED-43cb-92C2-25804820EDAC}">
                        <c15:formulaRef>
                          <c15:sqref>'汇总数据 -作图'!$B$3</c15:sqref>
                        </c15:formulaRef>
                      </c:ext>
                    </c:extLst>
                    <c:strCache>
                      <c:ptCount val="1"/>
                      <c:pt idx="0">
                        <c:v>2017 06 09</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'汇总数据 -作图'!$AZ$1:$BH$1</c15:sqref>
                        </c15:formulaRef>
                      </c:ext>
                    </c:extLst>
                    <c:strCache>
                      <c:ptCount val="9"/>
                      <c:pt idx="0">
                        <c:v>Band 1</c:v>
                      </c:pt>
                      <c:pt idx="1">
                        <c:v>Band 2</c:v>
                      </c:pt>
                      <c:pt idx="2">
                        <c:v>Band 3</c:v>
                      </c:pt>
                      <c:pt idx="3">
                        <c:v>Band 4</c:v>
                      </c:pt>
                      <c:pt idx="4">
                        <c:v>Band 5</c:v>
                      </c:pt>
                      <c:pt idx="5">
                        <c:v>Band 6</c:v>
                      </c:pt>
                      <c:pt idx="6">
                        <c:v>Band 7</c:v>
                      </c:pt>
                      <c:pt idx="7">
                        <c:v>Band 8</c:v>
                      </c:pt>
                      <c:pt idx="8">
                        <c:v>Band 9</c:v>
                      </c:pt>
                    </c:strCache>
                  </c:strRef>
                </c:cat>
                <c:val>
                  <c:numRef>
                    <c:extLst xmlns:c15="http://schemas.microsoft.com/office/drawing/2012/chart">
                      <c:ext xmlns:c15="http://schemas.microsoft.com/office/drawing/2012/chart" uri="{02D57815-91ED-43cb-92C2-25804820EDAC}">
                        <c15:formulaRef>
                          <c15:sqref>'汇总数据 -作图'!$AZ$3:$BH$3</c15:sqref>
                        </c15:formulaRef>
                      </c:ext>
                    </c:extLst>
                    <c:numCache>
                      <c:formatCode>General</c:formatCode>
                      <c:ptCount val="9"/>
                      <c:pt idx="0">
                        <c:v>1.2787812693204614E-6</c:v>
                      </c:pt>
                      <c:pt idx="1">
                        <c:v>2.867539478756953E-6</c:v>
                      </c:pt>
                      <c:pt idx="2">
                        <c:v>2.4648256840009708E-6</c:v>
                      </c:pt>
                      <c:pt idx="3">
                        <c:v>2.6161499135923805E-6</c:v>
                      </c:pt>
                      <c:pt idx="4">
                        <c:v>1.3911139831179753E-6</c:v>
                      </c:pt>
                      <c:pt idx="5">
                        <c:v>7.4896325941153918E-7</c:v>
                      </c:pt>
                      <c:pt idx="6">
                        <c:v>4.3981097519463219E-7</c:v>
                      </c:pt>
                      <c:pt idx="7">
                        <c:v>4.577757124479831E-7</c:v>
                      </c:pt>
                      <c:pt idx="8">
                        <c:v>4.6308667833727668E-7</c:v>
                      </c:pt>
                    </c:numCache>
                  </c:numRef>
                </c:val>
                <c:smooth val="0"/>
              </c15:ser>
            </c15:filteredLineSeries>
            <c15:filteredLineSeries>
              <c15:ser>
                <c:idx val="3"/>
                <c:order val="3"/>
                <c:tx>
                  <c:strRef>
                    <c:extLst xmlns:c15="http://schemas.microsoft.com/office/drawing/2012/chart">
                      <c:ext xmlns:c15="http://schemas.microsoft.com/office/drawing/2012/chart" uri="{02D57815-91ED-43cb-92C2-25804820EDAC}">
                        <c15:formulaRef>
                          <c15:sqref>'汇总数据 -作图'!$B$5</c15:sqref>
                        </c15:formulaRef>
                      </c:ext>
                    </c:extLst>
                    <c:strCache>
                      <c:ptCount val="1"/>
                      <c:pt idx="0">
                        <c:v>2017 06 09</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'汇总数据 -作图'!$AZ$1:$BH$1</c15:sqref>
                        </c15:formulaRef>
                      </c:ext>
                    </c:extLst>
                    <c:strCache>
                      <c:ptCount val="9"/>
                      <c:pt idx="0">
                        <c:v>Band 1</c:v>
                      </c:pt>
                      <c:pt idx="1">
                        <c:v>Band 2</c:v>
                      </c:pt>
                      <c:pt idx="2">
                        <c:v>Band 3</c:v>
                      </c:pt>
                      <c:pt idx="3">
                        <c:v>Band 4</c:v>
                      </c:pt>
                      <c:pt idx="4">
                        <c:v>Band 5</c:v>
                      </c:pt>
                      <c:pt idx="5">
                        <c:v>Band 6</c:v>
                      </c:pt>
                      <c:pt idx="6">
                        <c:v>Band 7</c:v>
                      </c:pt>
                      <c:pt idx="7">
                        <c:v>Band 8</c:v>
                      </c:pt>
                      <c:pt idx="8">
                        <c:v>Band 9</c:v>
                      </c:pt>
                    </c:strCache>
                  </c:strRef>
                </c:cat>
                <c:val>
                  <c:numRef>
                    <c:extLst xmlns:c15="http://schemas.microsoft.com/office/drawing/2012/chart">
                      <c:ext xmlns:c15="http://schemas.microsoft.com/office/drawing/2012/chart" uri="{02D57815-91ED-43cb-92C2-25804820EDAC}">
                        <c15:formulaRef>
                          <c15:sqref>'汇总数据 -作图'!$AZ$5:$BH$5</c15:sqref>
                        </c15:formulaRef>
                      </c:ext>
                    </c:extLst>
                    <c:numCache>
                      <c:formatCode>General</c:formatCode>
                      <c:ptCount val="9"/>
                      <c:pt idx="0">
                        <c:v>1.2969171621080022E-6</c:v>
                      </c:pt>
                      <c:pt idx="1">
                        <c:v>2.8808540264435578E-6</c:v>
                      </c:pt>
                      <c:pt idx="2">
                        <c:v>2.4753353500273079E-6</c:v>
                      </c:pt>
                      <c:pt idx="3">
                        <c:v>2.6237496513203951E-6</c:v>
                      </c:pt>
                      <c:pt idx="4">
                        <c:v>1.4005488537804922E-6</c:v>
                      </c:pt>
                      <c:pt idx="5">
                        <c:v>7.5367421459304751E-7</c:v>
                      </c:pt>
                      <c:pt idx="6">
                        <c:v>4.4128344711680256E-7</c:v>
                      </c:pt>
                      <c:pt idx="7">
                        <c:v>4.5815539806426386E-7</c:v>
                      </c:pt>
                      <c:pt idx="8">
                        <c:v>4.627743805940554E-7</c:v>
                      </c:pt>
                    </c:numCache>
                  </c:numRef>
                </c:val>
                <c:smooth val="0"/>
              </c15:ser>
            </c15:filteredLineSeries>
            <c15:filteredLineSeries>
              <c15:ser>
                <c:idx val="4"/>
                <c:order val="4"/>
                <c:tx>
                  <c:strRef>
                    <c:extLst xmlns:c15="http://schemas.microsoft.com/office/drawing/2012/chart">
                      <c:ext xmlns:c15="http://schemas.microsoft.com/office/drawing/2012/chart" uri="{02D57815-91ED-43cb-92C2-25804820EDAC}">
                        <c15:formulaRef>
                          <c15:sqref>'汇总数据 -作图'!$B$6</c15:sqref>
                        </c15:formulaRef>
                      </c:ext>
                    </c:extLst>
                    <c:strCache>
                      <c:ptCount val="1"/>
                      <c:pt idx="0">
                        <c:v>2017 06 09</c:v>
                      </c:pt>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'汇总数据 -作图'!$AZ$1:$BH$1</c15:sqref>
                        </c15:formulaRef>
                      </c:ext>
                    </c:extLst>
                    <c:strCache>
                      <c:ptCount val="9"/>
                      <c:pt idx="0">
                        <c:v>Band 1</c:v>
                      </c:pt>
                      <c:pt idx="1">
                        <c:v>Band 2</c:v>
                      </c:pt>
                      <c:pt idx="2">
                        <c:v>Band 3</c:v>
                      </c:pt>
                      <c:pt idx="3">
                        <c:v>Band 4</c:v>
                      </c:pt>
                      <c:pt idx="4">
                        <c:v>Band 5</c:v>
                      </c:pt>
                      <c:pt idx="5">
                        <c:v>Band 6</c:v>
                      </c:pt>
                      <c:pt idx="6">
                        <c:v>Band 7</c:v>
                      </c:pt>
                      <c:pt idx="7">
                        <c:v>Band 8</c:v>
                      </c:pt>
                      <c:pt idx="8">
                        <c:v>Band 9</c:v>
                      </c:pt>
                    </c:strCache>
                  </c:strRef>
                </c:cat>
                <c:val>
                  <c:numRef>
                    <c:extLst xmlns:c15="http://schemas.microsoft.com/office/drawing/2012/chart">
                      <c:ext xmlns:c15="http://schemas.microsoft.com/office/drawing/2012/chart" uri="{02D57815-91ED-43cb-92C2-25804820EDAC}">
                        <c15:formulaRef>
                          <c15:sqref>'汇总数据 -作图'!$AZ$6:$BH$6</c15:sqref>
                        </c15:formulaRef>
                      </c:ext>
                    </c:extLst>
                    <c:numCache>
                      <c:formatCode>General</c:formatCode>
                      <c:ptCount val="9"/>
                      <c:pt idx="0">
                        <c:v>1.2823263659811346E-6</c:v>
                      </c:pt>
                      <c:pt idx="1">
                        <c:v>2.9038521915936144E-6</c:v>
                      </c:pt>
                      <c:pt idx="2">
                        <c:v>2.489619646439678E-6</c:v>
                      </c:pt>
                      <c:pt idx="3">
                        <c:v>2.6446105039212853E-6</c:v>
                      </c:pt>
                      <c:pt idx="4">
                        <c:v>1.4362706224346766E-6</c:v>
                      </c:pt>
                      <c:pt idx="5">
                        <c:v>7.6540266036317917E-7</c:v>
                      </c:pt>
                      <c:pt idx="6">
                        <c:v>4.3977647123938368E-7</c:v>
                      </c:pt>
                      <c:pt idx="7">
                        <c:v>4.5639845325240458E-7</c:v>
                      </c:pt>
                      <c:pt idx="8">
                        <c:v>4.6007446030671417E-7</c:v>
                      </c:pt>
                    </c:numCache>
                  </c:numRef>
                </c:val>
                <c:smooth val="0"/>
              </c15:ser>
            </c15:filteredLineSeries>
            <c15:filteredLineSeries>
              <c15:ser>
                <c:idx val="5"/>
                <c:order val="5"/>
                <c:tx>
                  <c:strRef>
                    <c:extLst xmlns:c15="http://schemas.microsoft.com/office/drawing/2012/chart">
                      <c:ext xmlns:c15="http://schemas.microsoft.com/office/drawing/2012/chart" uri="{02D57815-91ED-43cb-92C2-25804820EDAC}">
                        <c15:formulaRef>
                          <c15:sqref>'汇总数据 -作图'!$B$7</c15:sqref>
                        </c15:formulaRef>
                      </c:ext>
                    </c:extLst>
                    <c:strCache>
                      <c:ptCount val="1"/>
                      <c:pt idx="0">
                        <c:v>2017 06 09</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'汇总数据 -作图'!$AZ$1:$BH$1</c15:sqref>
                        </c15:formulaRef>
                      </c:ext>
                    </c:extLst>
                    <c:strCache>
                      <c:ptCount val="9"/>
                      <c:pt idx="0">
                        <c:v>Band 1</c:v>
                      </c:pt>
                      <c:pt idx="1">
                        <c:v>Band 2</c:v>
                      </c:pt>
                      <c:pt idx="2">
                        <c:v>Band 3</c:v>
                      </c:pt>
                      <c:pt idx="3">
                        <c:v>Band 4</c:v>
                      </c:pt>
                      <c:pt idx="4">
                        <c:v>Band 5</c:v>
                      </c:pt>
                      <c:pt idx="5">
                        <c:v>Band 6</c:v>
                      </c:pt>
                      <c:pt idx="6">
                        <c:v>Band 7</c:v>
                      </c:pt>
                      <c:pt idx="7">
                        <c:v>Band 8</c:v>
                      </c:pt>
                      <c:pt idx="8">
                        <c:v>Band 9</c:v>
                      </c:pt>
                    </c:strCache>
                  </c:strRef>
                </c:cat>
                <c:val>
                  <c:numRef>
                    <c:extLst xmlns:c15="http://schemas.microsoft.com/office/drawing/2012/chart">
                      <c:ext xmlns:c15="http://schemas.microsoft.com/office/drawing/2012/chart" uri="{02D57815-91ED-43cb-92C2-25804820EDAC}">
                        <c15:formulaRef>
                          <c15:sqref>'汇总数据 -作图'!$AZ$7:$BH$7</c15:sqref>
                        </c15:formulaRef>
                      </c:ext>
                    </c:extLst>
                    <c:numCache>
                      <c:formatCode>General</c:formatCode>
                      <c:ptCount val="9"/>
                      <c:pt idx="0">
                        <c:v>1.2801083357771859E-6</c:v>
                      </c:pt>
                      <c:pt idx="1">
                        <c:v>2.8875995212729322E-6</c:v>
                      </c:pt>
                      <c:pt idx="2">
                        <c:v>2.4711234800633974E-6</c:v>
                      </c:pt>
                      <c:pt idx="3">
                        <c:v>2.6201753371424275E-6</c:v>
                      </c:pt>
                      <c:pt idx="4">
                        <c:v>1.4027859833731782E-6</c:v>
                      </c:pt>
                      <c:pt idx="5">
                        <c:v>7.5349964845372597E-7</c:v>
                      </c:pt>
                      <c:pt idx="6">
                        <c:v>4.4068988813705801E-7</c:v>
                      </c:pt>
                      <c:pt idx="7">
                        <c:v>4.5728813802270452E-7</c:v>
                      </c:pt>
                      <c:pt idx="8">
                        <c:v>4.6107575712994731E-7</c:v>
                      </c:pt>
                    </c:numCache>
                  </c:numRef>
                </c:val>
                <c:smooth val="0"/>
              </c15:ser>
            </c15:filteredLineSeries>
            <c15:filteredLineSeries>
              <c15:ser>
                <c:idx val="6"/>
                <c:order val="6"/>
                <c:tx>
                  <c:strRef>
                    <c:extLst xmlns:c15="http://schemas.microsoft.com/office/drawing/2012/chart">
                      <c:ext xmlns:c15="http://schemas.microsoft.com/office/drawing/2012/chart" uri="{02D57815-91ED-43cb-92C2-25804820EDAC}">
                        <c15:formulaRef>
                          <c15:sqref>'汇总数据 -作图'!$B$8</c15:sqref>
                        </c15:formulaRef>
                      </c:ext>
                    </c:extLst>
                    <c:strCache>
                      <c:ptCount val="1"/>
                      <c:pt idx="0">
                        <c:v>2017 07 09</c:v>
                      </c:pt>
                    </c:strCache>
                  </c:strRef>
                </c:tx>
                <c:spPr>
                  <a:ln w="285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'汇总数据 -作图'!$AZ$1:$BH$1</c15:sqref>
                        </c15:formulaRef>
                      </c:ext>
                    </c:extLst>
                    <c:strCache>
                      <c:ptCount val="9"/>
                      <c:pt idx="0">
                        <c:v>Band 1</c:v>
                      </c:pt>
                      <c:pt idx="1">
                        <c:v>Band 2</c:v>
                      </c:pt>
                      <c:pt idx="2">
                        <c:v>Band 3</c:v>
                      </c:pt>
                      <c:pt idx="3">
                        <c:v>Band 4</c:v>
                      </c:pt>
                      <c:pt idx="4">
                        <c:v>Band 5</c:v>
                      </c:pt>
                      <c:pt idx="5">
                        <c:v>Band 6</c:v>
                      </c:pt>
                      <c:pt idx="6">
                        <c:v>Band 7</c:v>
                      </c:pt>
                      <c:pt idx="7">
                        <c:v>Band 8</c:v>
                      </c:pt>
                      <c:pt idx="8">
                        <c:v>Band 9</c:v>
                      </c:pt>
                    </c:strCache>
                  </c:strRef>
                </c:cat>
                <c:val>
                  <c:numRef>
                    <c:extLst xmlns:c15="http://schemas.microsoft.com/office/drawing/2012/chart">
                      <c:ext xmlns:c15="http://schemas.microsoft.com/office/drawing/2012/chart" uri="{02D57815-91ED-43cb-92C2-25804820EDAC}">
                        <c15:formulaRef>
                          <c15:sqref>'汇总数据 -作图'!$AZ$8:$BH$8</c15:sqref>
                        </c15:formulaRef>
                      </c:ext>
                    </c:extLst>
                    <c:numCache>
                      <c:formatCode>General</c:formatCode>
                      <c:ptCount val="9"/>
                      <c:pt idx="0">
                        <c:v>1.4209732626113691E-6</c:v>
                      </c:pt>
                      <c:pt idx="1">
                        <c:v>3.174244966430706E-6</c:v>
                      </c:pt>
                      <c:pt idx="2">
                        <c:v>2.7364999368728604E-6</c:v>
                      </c:pt>
                      <c:pt idx="3">
                        <c:v>2.9072305096633499E-6</c:v>
                      </c:pt>
                      <c:pt idx="4">
                        <c:v>1.5594670230711927E-6</c:v>
                      </c:pt>
                      <c:pt idx="5">
                        <c:v>8.2457341932240524E-7</c:v>
                      </c:pt>
                      <c:pt idx="6">
                        <c:v>4.7818446091696387E-7</c:v>
                      </c:pt>
                      <c:pt idx="7">
                        <c:v>5.0845312671299325E-7</c:v>
                      </c:pt>
                      <c:pt idx="8">
                        <c:v>5.0378145033391775E-7</c:v>
                      </c:pt>
                    </c:numCache>
                  </c:numRef>
                </c:val>
                <c:smooth val="0"/>
              </c15:ser>
            </c15:filteredLineSeries>
            <c15:filteredLineSeries>
              <c15:ser>
                <c:idx val="7"/>
                <c:order val="7"/>
                <c:tx>
                  <c:strRef>
                    <c:extLst xmlns:c15="http://schemas.microsoft.com/office/drawing/2012/chart">
                      <c:ext xmlns:c15="http://schemas.microsoft.com/office/drawing/2012/chart" uri="{02D57815-91ED-43cb-92C2-25804820EDAC}">
                        <c15:formulaRef>
                          <c15:sqref>'汇总数据 -作图'!$B$9</c15:sqref>
                        </c15:formulaRef>
                      </c:ext>
                    </c:extLst>
                    <c:strCache>
                      <c:ptCount val="1"/>
                      <c:pt idx="0">
                        <c:v>2017 07 09</c:v>
                      </c:pt>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'汇总数据 -作图'!$AZ$1:$BH$1</c15:sqref>
                        </c15:formulaRef>
                      </c:ext>
                    </c:extLst>
                    <c:strCache>
                      <c:ptCount val="9"/>
                      <c:pt idx="0">
                        <c:v>Band 1</c:v>
                      </c:pt>
                      <c:pt idx="1">
                        <c:v>Band 2</c:v>
                      </c:pt>
                      <c:pt idx="2">
                        <c:v>Band 3</c:v>
                      </c:pt>
                      <c:pt idx="3">
                        <c:v>Band 4</c:v>
                      </c:pt>
                      <c:pt idx="4">
                        <c:v>Band 5</c:v>
                      </c:pt>
                      <c:pt idx="5">
                        <c:v>Band 6</c:v>
                      </c:pt>
                      <c:pt idx="6">
                        <c:v>Band 7</c:v>
                      </c:pt>
                      <c:pt idx="7">
                        <c:v>Band 8</c:v>
                      </c:pt>
                      <c:pt idx="8">
                        <c:v>Band 9</c:v>
                      </c:pt>
                    </c:strCache>
                  </c:strRef>
                </c:cat>
                <c:val>
                  <c:numRef>
                    <c:extLst xmlns:c15="http://schemas.microsoft.com/office/drawing/2012/chart">
                      <c:ext xmlns:c15="http://schemas.microsoft.com/office/drawing/2012/chart" uri="{02D57815-91ED-43cb-92C2-25804820EDAC}">
                        <c15:formulaRef>
                          <c15:sqref>'汇总数据 -作图'!$AZ$9:$BH$9</c15:sqref>
                        </c15:formulaRef>
                      </c:ext>
                    </c:extLst>
                    <c:numCache>
                      <c:formatCode>General</c:formatCode>
                      <c:ptCount val="9"/>
                      <c:pt idx="0">
                        <c:v>1.4074463479119004E-6</c:v>
                      </c:pt>
                      <c:pt idx="1">
                        <c:v>3.1400381885759998E-6</c:v>
                      </c:pt>
                      <c:pt idx="2">
                        <c:v>2.7106968900625361E-6</c:v>
                      </c:pt>
                      <c:pt idx="3">
                        <c:v>2.8818390092055779E-6</c:v>
                      </c:pt>
                      <c:pt idx="4">
                        <c:v>1.5455400443897815E-6</c:v>
                      </c:pt>
                      <c:pt idx="5">
                        <c:v>8.0662658774599549E-7</c:v>
                      </c:pt>
                      <c:pt idx="6">
                        <c:v>4.6773365625085717E-7</c:v>
                      </c:pt>
                      <c:pt idx="7">
                        <c:v>4.9178851213582675E-7</c:v>
                      </c:pt>
                      <c:pt idx="8">
                        <c:v>4.9500931709189899E-7</c:v>
                      </c:pt>
                    </c:numCache>
                  </c:numRef>
                </c:val>
                <c:smooth val="0"/>
              </c15:ser>
            </c15:filteredLineSeries>
            <c15:filteredLineSeries>
              <c15:ser>
                <c:idx val="9"/>
                <c:order val="9"/>
                <c:tx>
                  <c:strRef>
                    <c:extLst xmlns:c15="http://schemas.microsoft.com/office/drawing/2012/chart">
                      <c:ext xmlns:c15="http://schemas.microsoft.com/office/drawing/2012/chart" uri="{02D57815-91ED-43cb-92C2-25804820EDAC}">
                        <c15:formulaRef>
                          <c15:sqref>'汇总数据 -作图'!$B$11</c15:sqref>
                        </c15:formulaRef>
                      </c:ext>
                    </c:extLst>
                    <c:strCache>
                      <c:ptCount val="1"/>
                      <c:pt idx="0">
                        <c:v>2017 07 09</c:v>
                      </c:pt>
                    </c:strCache>
                  </c:strRef>
                </c:tx>
                <c:spPr>
                  <a:ln w="28575" cap="rnd">
                    <a:solidFill>
                      <a:schemeClr val="accent4">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'汇总数据 -作图'!$AZ$1:$BH$1</c15:sqref>
                        </c15:formulaRef>
                      </c:ext>
                    </c:extLst>
                    <c:strCache>
                      <c:ptCount val="9"/>
                      <c:pt idx="0">
                        <c:v>Band 1</c:v>
                      </c:pt>
                      <c:pt idx="1">
                        <c:v>Band 2</c:v>
                      </c:pt>
                      <c:pt idx="2">
                        <c:v>Band 3</c:v>
                      </c:pt>
                      <c:pt idx="3">
                        <c:v>Band 4</c:v>
                      </c:pt>
                      <c:pt idx="4">
                        <c:v>Band 5</c:v>
                      </c:pt>
                      <c:pt idx="5">
                        <c:v>Band 6</c:v>
                      </c:pt>
                      <c:pt idx="6">
                        <c:v>Band 7</c:v>
                      </c:pt>
                      <c:pt idx="7">
                        <c:v>Band 8</c:v>
                      </c:pt>
                      <c:pt idx="8">
                        <c:v>Band 9</c:v>
                      </c:pt>
                    </c:strCache>
                  </c:strRef>
                </c:cat>
                <c:val>
                  <c:numRef>
                    <c:extLst xmlns:c15="http://schemas.microsoft.com/office/drawing/2012/chart">
                      <c:ext xmlns:c15="http://schemas.microsoft.com/office/drawing/2012/chart" uri="{02D57815-91ED-43cb-92C2-25804820EDAC}">
                        <c15:formulaRef>
                          <c15:sqref>'汇总数据 -作图'!$AZ$11:$BH$11</c15:sqref>
                        </c15:formulaRef>
                      </c:ext>
                    </c:extLst>
                    <c:numCache>
                      <c:formatCode>General</c:formatCode>
                      <c:ptCount val="9"/>
                      <c:pt idx="0">
                        <c:v>1.4184139445205801E-6</c:v>
                      </c:pt>
                      <c:pt idx="1">
                        <c:v>3.1687550290371291E-6</c:v>
                      </c:pt>
                      <c:pt idx="2">
                        <c:v>2.708342208279646E-6</c:v>
                      </c:pt>
                      <c:pt idx="3">
                        <c:v>2.8829308575950563E-6</c:v>
                      </c:pt>
                      <c:pt idx="4">
                        <c:v>1.5319666317736846E-6</c:v>
                      </c:pt>
                      <c:pt idx="5">
                        <c:v>8.1845178101502825E-7</c:v>
                      </c:pt>
                      <c:pt idx="6">
                        <c:v>4.7961424343156978E-7</c:v>
                      </c:pt>
                      <c:pt idx="7">
                        <c:v>4.9579728056414751E-7</c:v>
                      </c:pt>
                      <c:pt idx="8">
                        <c:v>5.0381441951685701E-7</c:v>
                      </c:pt>
                    </c:numCache>
                  </c:numRef>
                </c:val>
                <c:smooth val="0"/>
              </c15:ser>
            </c15:filteredLineSeries>
            <c15:filteredLineSeries>
              <c15:ser>
                <c:idx val="10"/>
                <c:order val="10"/>
                <c:tx>
                  <c:strRef>
                    <c:extLst xmlns:c15="http://schemas.microsoft.com/office/drawing/2012/chart">
                      <c:ext xmlns:c15="http://schemas.microsoft.com/office/drawing/2012/chart" uri="{02D57815-91ED-43cb-92C2-25804820EDAC}">
                        <c15:formulaRef>
                          <c15:sqref>'汇总数据 -作图'!$B$12</c15:sqref>
                        </c15:formulaRef>
                      </c:ext>
                    </c:extLst>
                    <c:strCache>
                      <c:ptCount val="1"/>
                      <c:pt idx="0">
                        <c:v>2017 07 09</c:v>
                      </c:pt>
                    </c:strCache>
                  </c:strRef>
                </c:tx>
                <c:spPr>
                  <a:ln w="28575" cap="rnd">
                    <a:solidFill>
                      <a:schemeClr val="accent5">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'汇总数据 -作图'!$AZ$1:$BH$1</c15:sqref>
                        </c15:formulaRef>
                      </c:ext>
                    </c:extLst>
                    <c:strCache>
                      <c:ptCount val="9"/>
                      <c:pt idx="0">
                        <c:v>Band 1</c:v>
                      </c:pt>
                      <c:pt idx="1">
                        <c:v>Band 2</c:v>
                      </c:pt>
                      <c:pt idx="2">
                        <c:v>Band 3</c:v>
                      </c:pt>
                      <c:pt idx="3">
                        <c:v>Band 4</c:v>
                      </c:pt>
                      <c:pt idx="4">
                        <c:v>Band 5</c:v>
                      </c:pt>
                      <c:pt idx="5">
                        <c:v>Band 6</c:v>
                      </c:pt>
                      <c:pt idx="6">
                        <c:v>Band 7</c:v>
                      </c:pt>
                      <c:pt idx="7">
                        <c:v>Band 8</c:v>
                      </c:pt>
                      <c:pt idx="8">
                        <c:v>Band 9</c:v>
                      </c:pt>
                    </c:strCache>
                  </c:strRef>
                </c:cat>
                <c:val>
                  <c:numRef>
                    <c:extLst xmlns:c15="http://schemas.microsoft.com/office/drawing/2012/chart">
                      <c:ext xmlns:c15="http://schemas.microsoft.com/office/drawing/2012/chart" uri="{02D57815-91ED-43cb-92C2-25804820EDAC}">
                        <c15:formulaRef>
                          <c15:sqref>'汇总数据 -作图'!$AZ$12:$BH$12</c15:sqref>
                        </c15:formulaRef>
                      </c:ext>
                    </c:extLst>
                    <c:numCache>
                      <c:formatCode>General</c:formatCode>
                      <c:ptCount val="9"/>
                      <c:pt idx="0">
                        <c:v>1.3995996823723544E-6</c:v>
                      </c:pt>
                      <c:pt idx="1">
                        <c:v>3.1558588489133399E-6</c:v>
                      </c:pt>
                      <c:pt idx="2">
                        <c:v>2.694181603146717E-6</c:v>
                      </c:pt>
                      <c:pt idx="3">
                        <c:v>2.8757624477293575E-6</c:v>
                      </c:pt>
                      <c:pt idx="4">
                        <c:v>1.5779698969708988E-6</c:v>
                      </c:pt>
                      <c:pt idx="5">
                        <c:v>8.2671806467260467E-7</c:v>
                      </c:pt>
                      <c:pt idx="6">
                        <c:v>4.726886970729538E-7</c:v>
                      </c:pt>
                      <c:pt idx="7">
                        <c:v>4.9245426225752453E-7</c:v>
                      </c:pt>
                      <c:pt idx="8">
                        <c:v>4.977799790140125E-7</c:v>
                      </c:pt>
                    </c:numCache>
                  </c:numRef>
                </c:val>
                <c:smooth val="0"/>
              </c15:ser>
            </c15:filteredLineSeries>
            <c15:filteredLineSeries>
              <c15:ser>
                <c:idx val="11"/>
                <c:order val="11"/>
                <c:tx>
                  <c:strRef>
                    <c:extLst xmlns:c15="http://schemas.microsoft.com/office/drawing/2012/chart">
                      <c:ext xmlns:c15="http://schemas.microsoft.com/office/drawing/2012/chart" uri="{02D57815-91ED-43cb-92C2-25804820EDAC}">
                        <c15:formulaRef>
                          <c15:sqref>'汇总数据 -作图'!$B$13</c15:sqref>
                        </c15:formulaRef>
                      </c:ext>
                    </c:extLst>
                    <c:strCache>
                      <c:ptCount val="1"/>
                      <c:pt idx="0">
                        <c:v>2017 07 09</c:v>
                      </c:pt>
                    </c:strCache>
                  </c:strRef>
                </c:tx>
                <c:spPr>
                  <a:ln w="28575" cap="rnd">
                    <a:solidFill>
                      <a:schemeClr val="accent6">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'汇总数据 -作图'!$AZ$1:$BH$1</c15:sqref>
                        </c15:formulaRef>
                      </c:ext>
                    </c:extLst>
                    <c:strCache>
                      <c:ptCount val="9"/>
                      <c:pt idx="0">
                        <c:v>Band 1</c:v>
                      </c:pt>
                      <c:pt idx="1">
                        <c:v>Band 2</c:v>
                      </c:pt>
                      <c:pt idx="2">
                        <c:v>Band 3</c:v>
                      </c:pt>
                      <c:pt idx="3">
                        <c:v>Band 4</c:v>
                      </c:pt>
                      <c:pt idx="4">
                        <c:v>Band 5</c:v>
                      </c:pt>
                      <c:pt idx="5">
                        <c:v>Band 6</c:v>
                      </c:pt>
                      <c:pt idx="6">
                        <c:v>Band 7</c:v>
                      </c:pt>
                      <c:pt idx="7">
                        <c:v>Band 8</c:v>
                      </c:pt>
                      <c:pt idx="8">
                        <c:v>Band 9</c:v>
                      </c:pt>
                    </c:strCache>
                  </c:strRef>
                </c:cat>
                <c:val>
                  <c:numRef>
                    <c:extLst xmlns:c15="http://schemas.microsoft.com/office/drawing/2012/chart">
                      <c:ext xmlns:c15="http://schemas.microsoft.com/office/drawing/2012/chart" uri="{02D57815-91ED-43cb-92C2-25804820EDAC}">
                        <c15:formulaRef>
                          <c15:sqref>'汇总数据 -作图'!$AZ$13:$BH$13</c15:sqref>
                        </c15:formulaRef>
                      </c:ext>
                    </c:extLst>
                    <c:numCache>
                      <c:formatCode>General</c:formatCode>
                      <c:ptCount val="9"/>
                      <c:pt idx="0">
                        <c:v>1.3961436025056173E-6</c:v>
                      </c:pt>
                      <c:pt idx="1">
                        <c:v>3.1375541311717825E-6</c:v>
                      </c:pt>
                      <c:pt idx="2">
                        <c:v>2.6655227429728257E-6</c:v>
                      </c:pt>
                      <c:pt idx="3">
                        <c:v>2.8392903459462104E-6</c:v>
                      </c:pt>
                      <c:pt idx="4">
                        <c:v>1.5155566188695957E-6</c:v>
                      </c:pt>
                      <c:pt idx="5">
                        <c:v>8.093564929367858E-7</c:v>
                      </c:pt>
                      <c:pt idx="6">
                        <c:v>4.7544074277539039E-7</c:v>
                      </c:pt>
                      <c:pt idx="7">
                        <c:v>4.8776422545415699E-7</c:v>
                      </c:pt>
                      <c:pt idx="8">
                        <c:v>4.9739850283003761E-7</c:v>
                      </c:pt>
                    </c:numCache>
                  </c:numRef>
                </c:val>
                <c:smooth val="0"/>
              </c15:ser>
            </c15:filteredLineSeries>
            <c15:filteredLineSeries>
              <c15:ser>
                <c:idx val="12"/>
                <c:order val="12"/>
                <c:tx>
                  <c:strRef>
                    <c:extLst xmlns:c15="http://schemas.microsoft.com/office/drawing/2012/chart">
                      <c:ext xmlns:c15="http://schemas.microsoft.com/office/drawing/2012/chart" uri="{02D57815-91ED-43cb-92C2-25804820EDAC}">
                        <c15:formulaRef>
                          <c15:sqref>'汇总数据 -作图'!$B$14</c15:sqref>
                        </c15:formulaRef>
                      </c:ext>
                    </c:extLst>
                    <c:strCache>
                      <c:ptCount val="1"/>
                      <c:pt idx="0">
                        <c:v>2017 08 07</c:v>
                      </c:pt>
                    </c:strCache>
                  </c:strRef>
                </c:tx>
                <c:spPr>
                  <a:ln w="28575" cap="rnd">
                    <a:solidFill>
                      <a:schemeClr val="accent1">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'汇总数据 -作图'!$AZ$1:$BH$1</c15:sqref>
                        </c15:formulaRef>
                      </c:ext>
                    </c:extLst>
                    <c:strCache>
                      <c:ptCount val="9"/>
                      <c:pt idx="0">
                        <c:v>Band 1</c:v>
                      </c:pt>
                      <c:pt idx="1">
                        <c:v>Band 2</c:v>
                      </c:pt>
                      <c:pt idx="2">
                        <c:v>Band 3</c:v>
                      </c:pt>
                      <c:pt idx="3">
                        <c:v>Band 4</c:v>
                      </c:pt>
                      <c:pt idx="4">
                        <c:v>Band 5</c:v>
                      </c:pt>
                      <c:pt idx="5">
                        <c:v>Band 6</c:v>
                      </c:pt>
                      <c:pt idx="6">
                        <c:v>Band 7</c:v>
                      </c:pt>
                      <c:pt idx="7">
                        <c:v>Band 8</c:v>
                      </c:pt>
                      <c:pt idx="8">
                        <c:v>Band 9</c:v>
                      </c:pt>
                    </c:strCache>
                  </c:strRef>
                </c:cat>
                <c:val>
                  <c:numRef>
                    <c:extLst xmlns:c15="http://schemas.microsoft.com/office/drawing/2012/chart">
                      <c:ext xmlns:c15="http://schemas.microsoft.com/office/drawing/2012/chart" uri="{02D57815-91ED-43cb-92C2-25804820EDAC}">
                        <c15:formulaRef>
                          <c15:sqref>'汇总数据 -作图'!$AZ$14:$BH$14</c15:sqref>
                        </c15:formulaRef>
                      </c:ext>
                    </c:extLst>
                    <c:numCache>
                      <c:formatCode>General</c:formatCode>
                      <c:ptCount val="9"/>
                      <c:pt idx="0">
                        <c:v>1.0221026514045661E-6</c:v>
                      </c:pt>
                      <c:pt idx="1">
                        <c:v>2.3335089736065129E-6</c:v>
                      </c:pt>
                      <c:pt idx="2">
                        <c:v>2.0054042124684202E-6</c:v>
                      </c:pt>
                      <c:pt idx="3">
                        <c:v>2.1402543097792659E-6</c:v>
                      </c:pt>
                      <c:pt idx="4">
                        <c:v>1.1465041325209313E-6</c:v>
                      </c:pt>
                      <c:pt idx="5">
                        <c:v>6.2020779978411156E-7</c:v>
                      </c:pt>
                      <c:pt idx="6">
                        <c:v>3.6037553741152806E-7</c:v>
                      </c:pt>
                      <c:pt idx="7">
                        <c:v>3.796784824317001E-7</c:v>
                      </c:pt>
                      <c:pt idx="8">
                        <c:v>3.7957201470817381E-7</c:v>
                      </c:pt>
                    </c:numCache>
                  </c:numRef>
                </c:val>
                <c:smooth val="0"/>
              </c15:ser>
            </c15:filteredLineSeries>
            <c15:filteredLineSeries>
              <c15:ser>
                <c:idx val="13"/>
                <c:order val="13"/>
                <c:tx>
                  <c:strRef>
                    <c:extLst xmlns:c15="http://schemas.microsoft.com/office/drawing/2012/chart">
                      <c:ext xmlns:c15="http://schemas.microsoft.com/office/drawing/2012/chart" uri="{02D57815-91ED-43cb-92C2-25804820EDAC}">
                        <c15:formulaRef>
                          <c15:sqref>'汇总数据 -作图'!$B$15</c15:sqref>
                        </c15:formulaRef>
                      </c:ext>
                    </c:extLst>
                    <c:strCache>
                      <c:ptCount val="1"/>
                      <c:pt idx="0">
                        <c:v>2017 08 07</c:v>
                      </c:pt>
                    </c:strCache>
                  </c:strRef>
                </c:tx>
                <c:spPr>
                  <a:ln w="28575"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'汇总数据 -作图'!$AZ$1:$BH$1</c15:sqref>
                        </c15:formulaRef>
                      </c:ext>
                    </c:extLst>
                    <c:strCache>
                      <c:ptCount val="9"/>
                      <c:pt idx="0">
                        <c:v>Band 1</c:v>
                      </c:pt>
                      <c:pt idx="1">
                        <c:v>Band 2</c:v>
                      </c:pt>
                      <c:pt idx="2">
                        <c:v>Band 3</c:v>
                      </c:pt>
                      <c:pt idx="3">
                        <c:v>Band 4</c:v>
                      </c:pt>
                      <c:pt idx="4">
                        <c:v>Band 5</c:v>
                      </c:pt>
                      <c:pt idx="5">
                        <c:v>Band 6</c:v>
                      </c:pt>
                      <c:pt idx="6">
                        <c:v>Band 7</c:v>
                      </c:pt>
                      <c:pt idx="7">
                        <c:v>Band 8</c:v>
                      </c:pt>
                      <c:pt idx="8">
                        <c:v>Band 9</c:v>
                      </c:pt>
                    </c:strCache>
                  </c:strRef>
                </c:cat>
                <c:val>
                  <c:numRef>
                    <c:extLst xmlns:c15="http://schemas.microsoft.com/office/drawing/2012/chart">
                      <c:ext xmlns:c15="http://schemas.microsoft.com/office/drawing/2012/chart" uri="{02D57815-91ED-43cb-92C2-25804820EDAC}">
                        <c15:formulaRef>
                          <c15:sqref>'汇总数据 -作图'!$AZ$15:$BH$15</c15:sqref>
                        </c15:formulaRef>
                      </c:ext>
                    </c:extLst>
                    <c:numCache>
                      <c:formatCode>General</c:formatCode>
                      <c:ptCount val="9"/>
                      <c:pt idx="0">
                        <c:v>1.0317289707018062E-6</c:v>
                      </c:pt>
                      <c:pt idx="1">
                        <c:v>2.3388715817418415E-6</c:v>
                      </c:pt>
                      <c:pt idx="2">
                        <c:v>2.0014642814203398E-6</c:v>
                      </c:pt>
                      <c:pt idx="3">
                        <c:v>2.1379098598117707E-6</c:v>
                      </c:pt>
                      <c:pt idx="4">
                        <c:v>1.1328070286253933E-6</c:v>
                      </c:pt>
                      <c:pt idx="5">
                        <c:v>6.1553652130896808E-7</c:v>
                      </c:pt>
                      <c:pt idx="6">
                        <c:v>3.6126607483311091E-7</c:v>
                      </c:pt>
                      <c:pt idx="7">
                        <c:v>3.7298403299246274E-7</c:v>
                      </c:pt>
                      <c:pt idx="8">
                        <c:v>3.8171165783751348E-7</c:v>
                      </c:pt>
                    </c:numCache>
                  </c:numRef>
                </c:val>
                <c:smooth val="0"/>
              </c15:ser>
            </c15:filteredLineSeries>
            <c15:filteredLineSeries>
              <c15:ser>
                <c:idx val="15"/>
                <c:order val="15"/>
                <c:tx>
                  <c:strRef>
                    <c:extLst xmlns:c15="http://schemas.microsoft.com/office/drawing/2012/chart">
                      <c:ext xmlns:c15="http://schemas.microsoft.com/office/drawing/2012/chart" uri="{02D57815-91ED-43cb-92C2-25804820EDAC}">
                        <c15:formulaRef>
                          <c15:sqref>'汇总数据 -作图'!$B$17</c15:sqref>
                        </c15:formulaRef>
                      </c:ext>
                    </c:extLst>
                    <c:strCache>
                      <c:ptCount val="1"/>
                      <c:pt idx="0">
                        <c:v>2017 08 07</c:v>
                      </c:pt>
                    </c:strCache>
                  </c:strRef>
                </c:tx>
                <c:spPr>
                  <a:ln w="28575" cap="rnd">
                    <a:solidFill>
                      <a:schemeClr val="accent4">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'汇总数据 -作图'!$AZ$1:$BH$1</c15:sqref>
                        </c15:formulaRef>
                      </c:ext>
                    </c:extLst>
                    <c:strCache>
                      <c:ptCount val="9"/>
                      <c:pt idx="0">
                        <c:v>Band 1</c:v>
                      </c:pt>
                      <c:pt idx="1">
                        <c:v>Band 2</c:v>
                      </c:pt>
                      <c:pt idx="2">
                        <c:v>Band 3</c:v>
                      </c:pt>
                      <c:pt idx="3">
                        <c:v>Band 4</c:v>
                      </c:pt>
                      <c:pt idx="4">
                        <c:v>Band 5</c:v>
                      </c:pt>
                      <c:pt idx="5">
                        <c:v>Band 6</c:v>
                      </c:pt>
                      <c:pt idx="6">
                        <c:v>Band 7</c:v>
                      </c:pt>
                      <c:pt idx="7">
                        <c:v>Band 8</c:v>
                      </c:pt>
                      <c:pt idx="8">
                        <c:v>Band 9</c:v>
                      </c:pt>
                    </c:strCache>
                  </c:strRef>
                </c:cat>
                <c:val>
                  <c:numRef>
                    <c:extLst xmlns:c15="http://schemas.microsoft.com/office/drawing/2012/chart">
                      <c:ext xmlns:c15="http://schemas.microsoft.com/office/drawing/2012/chart" uri="{02D57815-91ED-43cb-92C2-25804820EDAC}">
                        <c15:formulaRef>
                          <c15:sqref>'汇总数据 -作图'!$AZ$17:$BH$17</c15:sqref>
                        </c15:formulaRef>
                      </c:ext>
                    </c:extLst>
                    <c:numCache>
                      <c:formatCode>General</c:formatCode>
                      <c:ptCount val="9"/>
                      <c:pt idx="0">
                        <c:v>1.7369959550705971E-6</c:v>
                      </c:pt>
                      <c:pt idx="1">
                        <c:v>3.8868183764861897E-6</c:v>
                      </c:pt>
                      <c:pt idx="2">
                        <c:v>3.300188154753414E-6</c:v>
                      </c:pt>
                      <c:pt idx="3">
                        <c:v>3.5393100006331224E-6</c:v>
                      </c:pt>
                      <c:pt idx="4">
                        <c:v>1.8758021269604797E-6</c:v>
                      </c:pt>
                      <c:pt idx="5">
                        <c:v>9.9515409601735882E-7</c:v>
                      </c:pt>
                      <c:pt idx="6">
                        <c:v>5.813467396365013E-7</c:v>
                      </c:pt>
                      <c:pt idx="7">
                        <c:v>5.9434864851937164E-7</c:v>
                      </c:pt>
                      <c:pt idx="8">
                        <c:v>6.1397389572448446E-7</c:v>
                      </c:pt>
                    </c:numCache>
                  </c:numRef>
                </c:val>
                <c:smooth val="0"/>
              </c15:ser>
            </c15:filteredLineSeries>
            <c15:filteredLineSeries>
              <c15:ser>
                <c:idx val="16"/>
                <c:order val="16"/>
                <c:tx>
                  <c:strRef>
                    <c:extLst xmlns:c15="http://schemas.microsoft.com/office/drawing/2012/chart">
                      <c:ext xmlns:c15="http://schemas.microsoft.com/office/drawing/2012/chart" uri="{02D57815-91ED-43cb-92C2-25804820EDAC}">
                        <c15:formulaRef>
                          <c15:sqref>'汇总数据 -作图'!$B$18</c15:sqref>
                        </c15:formulaRef>
                      </c:ext>
                    </c:extLst>
                    <c:strCache>
                      <c:ptCount val="1"/>
                      <c:pt idx="0">
                        <c:v>2017 08 07</c:v>
                      </c:pt>
                    </c:strCache>
                  </c:strRef>
                </c:tx>
                <c:spPr>
                  <a:ln w="28575" cap="rnd">
                    <a:solidFill>
                      <a:schemeClr val="accent5">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'汇总数据 -作图'!$AZ$1:$BH$1</c15:sqref>
                        </c15:formulaRef>
                      </c:ext>
                    </c:extLst>
                    <c:strCache>
                      <c:ptCount val="9"/>
                      <c:pt idx="0">
                        <c:v>Band 1</c:v>
                      </c:pt>
                      <c:pt idx="1">
                        <c:v>Band 2</c:v>
                      </c:pt>
                      <c:pt idx="2">
                        <c:v>Band 3</c:v>
                      </c:pt>
                      <c:pt idx="3">
                        <c:v>Band 4</c:v>
                      </c:pt>
                      <c:pt idx="4">
                        <c:v>Band 5</c:v>
                      </c:pt>
                      <c:pt idx="5">
                        <c:v>Band 6</c:v>
                      </c:pt>
                      <c:pt idx="6">
                        <c:v>Band 7</c:v>
                      </c:pt>
                      <c:pt idx="7">
                        <c:v>Band 8</c:v>
                      </c:pt>
                      <c:pt idx="8">
                        <c:v>Band 9</c:v>
                      </c:pt>
                    </c:strCache>
                  </c:strRef>
                </c:cat>
                <c:val>
                  <c:numRef>
                    <c:extLst xmlns:c15="http://schemas.microsoft.com/office/drawing/2012/chart">
                      <c:ext xmlns:c15="http://schemas.microsoft.com/office/drawing/2012/chart" uri="{02D57815-91ED-43cb-92C2-25804820EDAC}">
                        <c15:formulaRef>
                          <c15:sqref>'汇总数据 -作图'!$AZ$18:$BH$18</c15:sqref>
                        </c15:formulaRef>
                      </c:ext>
                    </c:extLst>
                    <c:numCache>
                      <c:formatCode>General</c:formatCode>
                      <c:ptCount val="9"/>
                      <c:pt idx="0">
                        <c:v>1.6055913647505804E-6</c:v>
                      </c:pt>
                      <c:pt idx="1">
                        <c:v>3.5943901366408681E-6</c:v>
                      </c:pt>
                      <c:pt idx="2">
                        <c:v>3.0920332392270211E-6</c:v>
                      </c:pt>
                      <c:pt idx="3">
                        <c:v>3.3190888188983081E-6</c:v>
                      </c:pt>
                      <c:pt idx="4">
                        <c:v>1.8494063169782748E-6</c:v>
                      </c:pt>
                      <c:pt idx="5">
                        <c:v>9.4565331210105796E-7</c:v>
                      </c:pt>
                      <c:pt idx="6">
                        <c:v>5.3373810260382015E-7</c:v>
                      </c:pt>
                      <c:pt idx="7">
                        <c:v>5.6494582167943008E-7</c:v>
                      </c:pt>
                      <c:pt idx="8">
                        <c:v>5.6745705023786286E-7</c:v>
                      </c:pt>
                    </c:numCache>
                  </c:numRef>
                </c:val>
                <c:smooth val="0"/>
              </c15:ser>
            </c15:filteredLineSeries>
            <c15:filteredLineSeries>
              <c15:ser>
                <c:idx val="17"/>
                <c:order val="17"/>
                <c:tx>
                  <c:strRef>
                    <c:extLst xmlns:c15="http://schemas.microsoft.com/office/drawing/2012/chart">
                      <c:ext xmlns:c15="http://schemas.microsoft.com/office/drawing/2012/chart" uri="{02D57815-91ED-43cb-92C2-25804820EDAC}">
                        <c15:formulaRef>
                          <c15:sqref>'汇总数据 -作图'!$B$19</c15:sqref>
                        </c15:formulaRef>
                      </c:ext>
                    </c:extLst>
                    <c:strCache>
                      <c:ptCount val="1"/>
                      <c:pt idx="0">
                        <c:v>2017 08 07</c:v>
                      </c:pt>
                    </c:strCache>
                  </c:strRef>
                </c:tx>
                <c:spPr>
                  <a:ln w="28575" cap="rnd">
                    <a:solidFill>
                      <a:schemeClr val="accent6">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'汇总数据 -作图'!$AZ$1:$BH$1</c15:sqref>
                        </c15:formulaRef>
                      </c:ext>
                    </c:extLst>
                    <c:strCache>
                      <c:ptCount val="9"/>
                      <c:pt idx="0">
                        <c:v>Band 1</c:v>
                      </c:pt>
                      <c:pt idx="1">
                        <c:v>Band 2</c:v>
                      </c:pt>
                      <c:pt idx="2">
                        <c:v>Band 3</c:v>
                      </c:pt>
                      <c:pt idx="3">
                        <c:v>Band 4</c:v>
                      </c:pt>
                      <c:pt idx="4">
                        <c:v>Band 5</c:v>
                      </c:pt>
                      <c:pt idx="5">
                        <c:v>Band 6</c:v>
                      </c:pt>
                      <c:pt idx="6">
                        <c:v>Band 7</c:v>
                      </c:pt>
                      <c:pt idx="7">
                        <c:v>Band 8</c:v>
                      </c:pt>
                      <c:pt idx="8">
                        <c:v>Band 9</c:v>
                      </c:pt>
                    </c:strCache>
                  </c:strRef>
                </c:cat>
                <c:val>
                  <c:numRef>
                    <c:extLst xmlns:c15="http://schemas.microsoft.com/office/drawing/2012/chart">
                      <c:ext xmlns:c15="http://schemas.microsoft.com/office/drawing/2012/chart" uri="{02D57815-91ED-43cb-92C2-25804820EDAC}">
                        <c15:formulaRef>
                          <c15:sqref>'汇总数据 -作图'!$AZ$19:$BH$19</c15:sqref>
                        </c15:formulaRef>
                      </c:ext>
                    </c:extLst>
                    <c:numCache>
                      <c:formatCode>General</c:formatCode>
                      <c:ptCount val="9"/>
                      <c:pt idx="0">
                        <c:v>1.6097797015390825E-6</c:v>
                      </c:pt>
                      <c:pt idx="1">
                        <c:v>3.5978946471004747E-6</c:v>
                      </c:pt>
                      <c:pt idx="2">
                        <c:v>3.0458731998805888E-6</c:v>
                      </c:pt>
                      <c:pt idx="3">
                        <c:v>3.2803686735860538E-6</c:v>
                      </c:pt>
                      <c:pt idx="4">
                        <c:v>1.7321231098321732E-6</c:v>
                      </c:pt>
                      <c:pt idx="5">
                        <c:v>9.2063470447101281E-7</c:v>
                      </c:pt>
                      <c:pt idx="6">
                        <c:v>5.3824555834580678E-7</c:v>
                      </c:pt>
                      <c:pt idx="7">
                        <c:v>5.4873783028597245E-7</c:v>
                      </c:pt>
                      <c:pt idx="8">
                        <c:v>5.7000585229616263E-7</c:v>
                      </c:pt>
                    </c:numCache>
                  </c:numRef>
                </c:val>
                <c:smooth val="0"/>
              </c15:ser>
            </c15:filteredLineSeries>
            <c15:filteredLineSeries>
              <c15:ser>
                <c:idx val="18"/>
                <c:order val="18"/>
                <c:tx>
                  <c:strRef>
                    <c:extLst xmlns:c15="http://schemas.microsoft.com/office/drawing/2012/chart">
                      <c:ext xmlns:c15="http://schemas.microsoft.com/office/drawing/2012/chart" uri="{02D57815-91ED-43cb-92C2-25804820EDAC}">
                        <c15:formulaRef>
                          <c15:sqref>'汇总数据 -作图'!$B$20</c15:sqref>
                        </c15:formulaRef>
                      </c:ext>
                    </c:extLst>
                    <c:strCache>
                      <c:ptCount val="1"/>
                      <c:pt idx="0">
                        <c:v>2017 09 06</c:v>
                      </c:pt>
                    </c:strCache>
                  </c:strRef>
                </c:tx>
                <c:spPr>
                  <a:ln w="28575" cap="rnd">
                    <a:solidFill>
                      <a:schemeClr val="accent1">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'汇总数据 -作图'!$AZ$1:$BH$1</c15:sqref>
                        </c15:formulaRef>
                      </c:ext>
                    </c:extLst>
                    <c:strCache>
                      <c:ptCount val="9"/>
                      <c:pt idx="0">
                        <c:v>Band 1</c:v>
                      </c:pt>
                      <c:pt idx="1">
                        <c:v>Band 2</c:v>
                      </c:pt>
                      <c:pt idx="2">
                        <c:v>Band 3</c:v>
                      </c:pt>
                      <c:pt idx="3">
                        <c:v>Band 4</c:v>
                      </c:pt>
                      <c:pt idx="4">
                        <c:v>Band 5</c:v>
                      </c:pt>
                      <c:pt idx="5">
                        <c:v>Band 6</c:v>
                      </c:pt>
                      <c:pt idx="6">
                        <c:v>Band 7</c:v>
                      </c:pt>
                      <c:pt idx="7">
                        <c:v>Band 8</c:v>
                      </c:pt>
                      <c:pt idx="8">
                        <c:v>Band 9</c:v>
                      </c:pt>
                    </c:strCache>
                  </c:strRef>
                </c:cat>
                <c:val>
                  <c:numRef>
                    <c:extLst xmlns:c15="http://schemas.microsoft.com/office/drawing/2012/chart">
                      <c:ext xmlns:c15="http://schemas.microsoft.com/office/drawing/2012/chart" uri="{02D57815-91ED-43cb-92C2-25804820EDAC}">
                        <c15:formulaRef>
                          <c15:sqref>'汇总数据 -作图'!$AZ$20:$BH$20</c15:sqref>
                        </c15:formulaRef>
                      </c:ext>
                    </c:extLst>
                    <c:numCache>
                      <c:formatCode>General</c:formatCode>
                      <c:ptCount val="9"/>
                      <c:pt idx="0">
                        <c:v>1.597030632183305E-6</c:v>
                      </c:pt>
                      <c:pt idx="1">
                        <c:v>3.586462298699189E-6</c:v>
                      </c:pt>
                      <c:pt idx="2">
                        <c:v>3.0758965294808149E-6</c:v>
                      </c:pt>
                      <c:pt idx="3">
                        <c:v>3.268904492870206E-6</c:v>
                      </c:pt>
                      <c:pt idx="4">
                        <c:v>1.7582705140739563E-6</c:v>
                      </c:pt>
                      <c:pt idx="5">
                        <c:v>9.3637248710365384E-7</c:v>
                      </c:pt>
                      <c:pt idx="6">
                        <c:v>5.432286229734018E-7</c:v>
                      </c:pt>
                      <c:pt idx="7">
                        <c:v>5.6769795264699496E-7</c:v>
                      </c:pt>
                      <c:pt idx="8">
                        <c:v>5.7169461342709837E-7</c:v>
                      </c:pt>
                    </c:numCache>
                  </c:numRef>
                </c:val>
                <c:smooth val="0"/>
              </c15:ser>
            </c15:filteredLineSeries>
            <c15:filteredLineSeries>
              <c15:ser>
                <c:idx val="19"/>
                <c:order val="19"/>
                <c:tx>
                  <c:strRef>
                    <c:extLst xmlns:c15="http://schemas.microsoft.com/office/drawing/2012/chart">
                      <c:ext xmlns:c15="http://schemas.microsoft.com/office/drawing/2012/chart" uri="{02D57815-91ED-43cb-92C2-25804820EDAC}">
                        <c15:formulaRef>
                          <c15:sqref>'汇总数据 -作图'!$B$21</c15:sqref>
                        </c15:formulaRef>
                      </c:ext>
                    </c:extLst>
                    <c:strCache>
                      <c:ptCount val="1"/>
                      <c:pt idx="0">
                        <c:v>2017 09 06</c:v>
                      </c:pt>
                    </c:strCache>
                  </c:strRef>
                </c:tx>
                <c:spPr>
                  <a:ln w="28575" cap="rnd">
                    <a:solidFill>
                      <a:schemeClr val="accent2">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'汇总数据 -作图'!$AZ$1:$BH$1</c15:sqref>
                        </c15:formulaRef>
                      </c:ext>
                    </c:extLst>
                    <c:strCache>
                      <c:ptCount val="9"/>
                      <c:pt idx="0">
                        <c:v>Band 1</c:v>
                      </c:pt>
                      <c:pt idx="1">
                        <c:v>Band 2</c:v>
                      </c:pt>
                      <c:pt idx="2">
                        <c:v>Band 3</c:v>
                      </c:pt>
                      <c:pt idx="3">
                        <c:v>Band 4</c:v>
                      </c:pt>
                      <c:pt idx="4">
                        <c:v>Band 5</c:v>
                      </c:pt>
                      <c:pt idx="5">
                        <c:v>Band 6</c:v>
                      </c:pt>
                      <c:pt idx="6">
                        <c:v>Band 7</c:v>
                      </c:pt>
                      <c:pt idx="7">
                        <c:v>Band 8</c:v>
                      </c:pt>
                      <c:pt idx="8">
                        <c:v>Band 9</c:v>
                      </c:pt>
                    </c:strCache>
                  </c:strRef>
                </c:cat>
                <c:val>
                  <c:numRef>
                    <c:extLst xmlns:c15="http://schemas.microsoft.com/office/drawing/2012/chart">
                      <c:ext xmlns:c15="http://schemas.microsoft.com/office/drawing/2012/chart" uri="{02D57815-91ED-43cb-92C2-25804820EDAC}">
                        <c15:formulaRef>
                          <c15:sqref>'汇总数据 -作图'!$AZ$21:$BH$21</c15:sqref>
                        </c15:formulaRef>
                      </c:ext>
                    </c:extLst>
                    <c:numCache>
                      <c:formatCode>General</c:formatCode>
                      <c:ptCount val="9"/>
                      <c:pt idx="0">
                        <c:v>1.6395234752053511E-6</c:v>
                      </c:pt>
                      <c:pt idx="1">
                        <c:v>3.6666892810899299E-6</c:v>
                      </c:pt>
                      <c:pt idx="2">
                        <c:v>3.1421625408256659E-6</c:v>
                      </c:pt>
                      <c:pt idx="3">
                        <c:v>3.3373496535205049E-6</c:v>
                      </c:pt>
                      <c:pt idx="4">
                        <c:v>1.7697013845463516E-6</c:v>
                      </c:pt>
                      <c:pt idx="5">
                        <c:v>9.4703210606894572E-7</c:v>
                      </c:pt>
                      <c:pt idx="6">
                        <c:v>5.5599673487449763E-7</c:v>
                      </c:pt>
                      <c:pt idx="7">
                        <c:v>5.7131143194055767E-7</c:v>
                      </c:pt>
                      <c:pt idx="8">
                        <c:v>5.8498920907368301E-7</c:v>
                      </c:pt>
                    </c:numCache>
                  </c:numRef>
                </c:val>
                <c:smooth val="0"/>
              </c15:ser>
            </c15:filteredLineSeries>
            <c15:filteredLineSeries>
              <c15:ser>
                <c:idx val="20"/>
                <c:order val="20"/>
                <c:tx>
                  <c:strRef>
                    <c:extLst xmlns:c15="http://schemas.microsoft.com/office/drawing/2012/chart">
                      <c:ext xmlns:c15="http://schemas.microsoft.com/office/drawing/2012/chart" uri="{02D57815-91ED-43cb-92C2-25804820EDAC}">
                        <c15:formulaRef>
                          <c15:sqref>'汇总数据 -作图'!$B$22</c15:sqref>
                        </c15:formulaRef>
                      </c:ext>
                    </c:extLst>
                    <c:strCache>
                      <c:ptCount val="1"/>
                      <c:pt idx="0">
                        <c:v>2017 09 06</c:v>
                      </c:pt>
                    </c:strCache>
                  </c:strRef>
                </c:tx>
                <c:spPr>
                  <a:ln w="28575" cap="rnd">
                    <a:solidFill>
                      <a:schemeClr val="accent3">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'汇总数据 -作图'!$AZ$1:$BH$1</c15:sqref>
                        </c15:formulaRef>
                      </c:ext>
                    </c:extLst>
                    <c:strCache>
                      <c:ptCount val="9"/>
                      <c:pt idx="0">
                        <c:v>Band 1</c:v>
                      </c:pt>
                      <c:pt idx="1">
                        <c:v>Band 2</c:v>
                      </c:pt>
                      <c:pt idx="2">
                        <c:v>Band 3</c:v>
                      </c:pt>
                      <c:pt idx="3">
                        <c:v>Band 4</c:v>
                      </c:pt>
                      <c:pt idx="4">
                        <c:v>Band 5</c:v>
                      </c:pt>
                      <c:pt idx="5">
                        <c:v>Band 6</c:v>
                      </c:pt>
                      <c:pt idx="6">
                        <c:v>Band 7</c:v>
                      </c:pt>
                      <c:pt idx="7">
                        <c:v>Band 8</c:v>
                      </c:pt>
                      <c:pt idx="8">
                        <c:v>Band 9</c:v>
                      </c:pt>
                    </c:strCache>
                  </c:strRef>
                </c:cat>
                <c:val>
                  <c:numRef>
                    <c:extLst xmlns:c15="http://schemas.microsoft.com/office/drawing/2012/chart">
                      <c:ext xmlns:c15="http://schemas.microsoft.com/office/drawing/2012/chart" uri="{02D57815-91ED-43cb-92C2-25804820EDAC}">
                        <c15:formulaRef>
                          <c15:sqref>'汇总数据 -作图'!$AZ$22:$BH$22</c15:sqref>
                        </c15:formulaRef>
                      </c:ext>
                    </c:extLst>
                    <c:numCache>
                      <c:formatCode>General</c:formatCode>
                      <c:ptCount val="9"/>
                      <c:pt idx="0">
                        <c:v>1.6285215451716795E-6</c:v>
                      </c:pt>
                      <c:pt idx="1">
                        <c:v>3.6220703805156518E-6</c:v>
                      </c:pt>
                      <c:pt idx="2">
                        <c:v>3.1060849323694129E-6</c:v>
                      </c:pt>
                      <c:pt idx="3">
                        <c:v>3.3170790629810654E-6</c:v>
                      </c:pt>
                      <c:pt idx="4">
                        <c:v>1.7639210909692338E-6</c:v>
                      </c:pt>
                      <c:pt idx="5">
                        <c:v>9.3505423137685284E-7</c:v>
                      </c:pt>
                      <c:pt idx="6">
                        <c:v>5.4567908591707237E-7</c:v>
                      </c:pt>
                      <c:pt idx="7">
                        <c:v>5.7746575521377963E-7</c:v>
                      </c:pt>
                      <c:pt idx="8">
                        <c:v>5.7960136246038019E-7</c:v>
                      </c:pt>
                    </c:numCache>
                  </c:numRef>
                </c:val>
                <c:smooth val="0"/>
              </c15:ser>
            </c15:filteredLineSeries>
            <c15:filteredLineSeries>
              <c15:ser>
                <c:idx val="21"/>
                <c:order val="21"/>
                <c:tx>
                  <c:strRef>
                    <c:extLst xmlns:c15="http://schemas.microsoft.com/office/drawing/2012/chart">
                      <c:ext xmlns:c15="http://schemas.microsoft.com/office/drawing/2012/chart" uri="{02D57815-91ED-43cb-92C2-25804820EDAC}">
                        <c15:formulaRef>
                          <c15:sqref>'汇总数据 -作图'!$B$23</c15:sqref>
                        </c15:formulaRef>
                      </c:ext>
                    </c:extLst>
                    <c:strCache>
                      <c:ptCount val="1"/>
                      <c:pt idx="0">
                        <c:v>2017 09 06</c:v>
                      </c:pt>
                    </c:strCache>
                  </c:strRef>
                </c:tx>
                <c:spPr>
                  <a:ln w="28575" cap="rnd">
                    <a:solidFill>
                      <a:schemeClr val="accent4">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'汇总数据 -作图'!$AZ$1:$BH$1</c15:sqref>
                        </c15:formulaRef>
                      </c:ext>
                    </c:extLst>
                    <c:strCache>
                      <c:ptCount val="9"/>
                      <c:pt idx="0">
                        <c:v>Band 1</c:v>
                      </c:pt>
                      <c:pt idx="1">
                        <c:v>Band 2</c:v>
                      </c:pt>
                      <c:pt idx="2">
                        <c:v>Band 3</c:v>
                      </c:pt>
                      <c:pt idx="3">
                        <c:v>Band 4</c:v>
                      </c:pt>
                      <c:pt idx="4">
                        <c:v>Band 5</c:v>
                      </c:pt>
                      <c:pt idx="5">
                        <c:v>Band 6</c:v>
                      </c:pt>
                      <c:pt idx="6">
                        <c:v>Band 7</c:v>
                      </c:pt>
                      <c:pt idx="7">
                        <c:v>Band 8</c:v>
                      </c:pt>
                      <c:pt idx="8">
                        <c:v>Band 9</c:v>
                      </c:pt>
                    </c:strCache>
                  </c:strRef>
                </c:cat>
                <c:val>
                  <c:numRef>
                    <c:extLst xmlns:c15="http://schemas.microsoft.com/office/drawing/2012/chart">
                      <c:ext xmlns:c15="http://schemas.microsoft.com/office/drawing/2012/chart" uri="{02D57815-91ED-43cb-92C2-25804820EDAC}">
                        <c15:formulaRef>
                          <c15:sqref>'汇总数据 -作图'!$AZ$23:$BH$23</c15:sqref>
                        </c15:formulaRef>
                      </c:ext>
                    </c:extLst>
                    <c:numCache>
                      <c:formatCode>General</c:formatCode>
                      <c:ptCount val="9"/>
                      <c:pt idx="0">
                        <c:v>1.654315497034986E-6</c:v>
                      </c:pt>
                      <c:pt idx="1">
                        <c:v>3.6653850656875875E-6</c:v>
                      </c:pt>
                      <c:pt idx="2">
                        <c:v>3.1276667868951336E-6</c:v>
                      </c:pt>
                      <c:pt idx="3">
                        <c:v>3.3406499824195635E-6</c:v>
                      </c:pt>
                      <c:pt idx="4">
                        <c:v>1.7757985233401996E-6</c:v>
                      </c:pt>
                      <c:pt idx="5">
                        <c:v>9.4054286137179588E-7</c:v>
                      </c:pt>
                      <c:pt idx="6">
                        <c:v>5.5223551953531569E-7</c:v>
                      </c:pt>
                      <c:pt idx="7">
                        <c:v>5.8294125437896582E-7</c:v>
                      </c:pt>
                      <c:pt idx="8">
                        <c:v>5.8798502777790418E-7</c:v>
                      </c:pt>
                    </c:numCache>
                  </c:numRef>
                </c:val>
                <c:smooth val="0"/>
              </c15:ser>
            </c15:filteredLineSeries>
            <c15:filteredLineSeries>
              <c15:ser>
                <c:idx val="23"/>
                <c:order val="23"/>
                <c:tx>
                  <c:strRef>
                    <c:extLst xmlns:c15="http://schemas.microsoft.com/office/drawing/2012/chart">
                      <c:ext xmlns:c15="http://schemas.microsoft.com/office/drawing/2012/chart" uri="{02D57815-91ED-43cb-92C2-25804820EDAC}">
                        <c15:formulaRef>
                          <c15:sqref>'汇总数据 -作图'!$B$25</c15:sqref>
                        </c15:formulaRef>
                      </c:ext>
                    </c:extLst>
                    <c:strCache>
                      <c:ptCount val="1"/>
                      <c:pt idx="0">
                        <c:v>2017 09 06</c:v>
                      </c:pt>
                    </c:strCache>
                  </c:strRef>
                </c:tx>
                <c:spPr>
                  <a:ln w="28575" cap="rnd">
                    <a:solidFill>
                      <a:schemeClr val="accent6">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'汇总数据 -作图'!$AZ$1:$BH$1</c15:sqref>
                        </c15:formulaRef>
                      </c:ext>
                    </c:extLst>
                    <c:strCache>
                      <c:ptCount val="9"/>
                      <c:pt idx="0">
                        <c:v>Band 1</c:v>
                      </c:pt>
                      <c:pt idx="1">
                        <c:v>Band 2</c:v>
                      </c:pt>
                      <c:pt idx="2">
                        <c:v>Band 3</c:v>
                      </c:pt>
                      <c:pt idx="3">
                        <c:v>Band 4</c:v>
                      </c:pt>
                      <c:pt idx="4">
                        <c:v>Band 5</c:v>
                      </c:pt>
                      <c:pt idx="5">
                        <c:v>Band 6</c:v>
                      </c:pt>
                      <c:pt idx="6">
                        <c:v>Band 7</c:v>
                      </c:pt>
                      <c:pt idx="7">
                        <c:v>Band 8</c:v>
                      </c:pt>
                      <c:pt idx="8">
                        <c:v>Band 9</c:v>
                      </c:pt>
                    </c:strCache>
                  </c:strRef>
                </c:cat>
                <c:val>
                  <c:numRef>
                    <c:extLst xmlns:c15="http://schemas.microsoft.com/office/drawing/2012/chart">
                      <c:ext xmlns:c15="http://schemas.microsoft.com/office/drawing/2012/chart" uri="{02D57815-91ED-43cb-92C2-25804820EDAC}">
                        <c15:formulaRef>
                          <c15:sqref>'汇总数据 -作图'!$AZ$25:$BH$25</c15:sqref>
                        </c15:formulaRef>
                      </c:ext>
                    </c:extLst>
                    <c:numCache>
                      <c:formatCode>General</c:formatCode>
                      <c:ptCount val="9"/>
                      <c:pt idx="0">
                        <c:v>1.624041374270746E-6</c:v>
                      </c:pt>
                      <c:pt idx="1">
                        <c:v>3.5917075820179889E-6</c:v>
                      </c:pt>
                      <c:pt idx="2">
                        <c:v>3.065356168008293E-6</c:v>
                      </c:pt>
                      <c:pt idx="3">
                        <c:v>3.2907064451137558E-6</c:v>
                      </c:pt>
                      <c:pt idx="4">
                        <c:v>1.7404069012627588E-6</c:v>
                      </c:pt>
                      <c:pt idx="5">
                        <c:v>9.2486232006194768E-7</c:v>
                      </c:pt>
                      <c:pt idx="6">
                        <c:v>5.4084028988654609E-7</c:v>
                      </c:pt>
                      <c:pt idx="7">
                        <c:v>5.7173826917278348E-7</c:v>
                      </c:pt>
                      <c:pt idx="8">
                        <c:v>5.7980525980383391E-7</c:v>
                      </c:pt>
                    </c:numCache>
                  </c:numRef>
                </c:val>
                <c:smooth val="0"/>
              </c15:ser>
            </c15:filteredLineSeries>
            <c15:filteredLineSeries>
              <c15:ser>
                <c:idx val="24"/>
                <c:order val="24"/>
                <c:tx>
                  <c:strRef>
                    <c:extLst xmlns:c15="http://schemas.microsoft.com/office/drawing/2012/chart">
                      <c:ext xmlns:c15="http://schemas.microsoft.com/office/drawing/2012/chart" uri="{02D57815-91ED-43cb-92C2-25804820EDAC}">
                        <c15:formulaRef>
                          <c15:sqref>'汇总数据 -作图'!$B$26</c15:sqref>
                        </c15:formulaRef>
                      </c:ext>
                    </c:extLst>
                    <c:strCache>
                      <c:ptCount val="1"/>
                      <c:pt idx="0">
                        <c:v>2017 10 13</c:v>
                      </c:pt>
                    </c:strCache>
                  </c:strRef>
                </c:tx>
                <c:spPr>
                  <a:ln w="28575" cap="rnd">
                    <a:solidFill>
                      <a:schemeClr val="accent1">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'汇总数据 -作图'!$AZ$1:$BH$1</c15:sqref>
                        </c15:formulaRef>
                      </c:ext>
                    </c:extLst>
                    <c:strCache>
                      <c:ptCount val="9"/>
                      <c:pt idx="0">
                        <c:v>Band 1</c:v>
                      </c:pt>
                      <c:pt idx="1">
                        <c:v>Band 2</c:v>
                      </c:pt>
                      <c:pt idx="2">
                        <c:v>Band 3</c:v>
                      </c:pt>
                      <c:pt idx="3">
                        <c:v>Band 4</c:v>
                      </c:pt>
                      <c:pt idx="4">
                        <c:v>Band 5</c:v>
                      </c:pt>
                      <c:pt idx="5">
                        <c:v>Band 6</c:v>
                      </c:pt>
                      <c:pt idx="6">
                        <c:v>Band 7</c:v>
                      </c:pt>
                      <c:pt idx="7">
                        <c:v>Band 8</c:v>
                      </c:pt>
                      <c:pt idx="8">
                        <c:v>Band 9</c:v>
                      </c:pt>
                    </c:strCache>
                  </c:strRef>
                </c:cat>
                <c:val>
                  <c:numRef>
                    <c:extLst xmlns:c15="http://schemas.microsoft.com/office/drawing/2012/chart">
                      <c:ext xmlns:c15="http://schemas.microsoft.com/office/drawing/2012/chart" uri="{02D57815-91ED-43cb-92C2-25804820EDAC}">
                        <c15:formulaRef>
                          <c15:sqref>'汇总数据 -作图'!$AZ$26:$BH$26</c15:sqref>
                        </c15:formulaRef>
                      </c:ext>
                    </c:extLst>
                    <c:numCache>
                      <c:formatCode>General</c:formatCode>
                      <c:ptCount val="9"/>
                      <c:pt idx="0">
                        <c:v>7.4716460574109078E-8</c:v>
                      </c:pt>
                      <c:pt idx="1">
                        <c:v>1.9437338494299183E-7</c:v>
                      </c:pt>
                      <c:pt idx="2">
                        <c:v>1.6719543793897174E-7</c:v>
                      </c:pt>
                      <c:pt idx="3">
                        <c:v>1.9873746737175679E-7</c:v>
                      </c:pt>
                      <c:pt idx="4">
                        <c:v>1.0596617272540243E-7</c:v>
                      </c:pt>
                      <c:pt idx="5">
                        <c:v>6.5461115639209311E-8</c:v>
                      </c:pt>
                      <c:pt idx="6">
                        <c:v>3.5657112817943926E-8</c:v>
                      </c:pt>
                      <c:pt idx="7">
                        <c:v>3.7285907694695197E-8</c:v>
                      </c:pt>
                      <c:pt idx="8">
                        <c:v>4.5323663044882778E-8</c:v>
                      </c:pt>
                    </c:numCache>
                  </c:numRef>
                </c:val>
                <c:smooth val="0"/>
              </c15:ser>
            </c15:filteredLineSeries>
          </c:ext>
        </c:extLst>
      </c:lineChart>
      <c:catAx>
        <c:axId val="17699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6996392"/>
        <c:crosses val="autoZero"/>
        <c:auto val="1"/>
        <c:lblAlgn val="ctr"/>
        <c:lblOffset val="100"/>
        <c:noMultiLvlLbl val="0"/>
      </c:catAx>
      <c:valAx>
        <c:axId val="176996392"/>
        <c:scaling>
          <c:orientation val="minMax"/>
        </c:scaling>
        <c:delete val="0"/>
        <c:axPos val="l"/>
        <c:majorGridlines>
          <c:spPr>
            <a:ln w="9525" cap="flat" cmpd="sng" algn="ctr">
              <a:solidFill>
                <a:schemeClr val="tx1">
                  <a:lumMod val="15000"/>
                  <a:lumOff val="85000"/>
                </a:schemeClr>
              </a:solidFill>
              <a:round/>
            </a:ln>
            <a:effectLst/>
          </c:spPr>
        </c:majorGridlines>
        <c:numFmt formatCode="0.00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699600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altLang="zh-CN" sz="1800" b="0" i="0" baseline="0" dirty="0" smtClean="0">
                <a:effectLst/>
              </a:rPr>
              <a:t>Irradiance</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US" altLang="zh-CN" sz="1800" b="0" i="0" baseline="0" dirty="0" smtClean="0">
                <a:effectLst/>
              </a:rPr>
              <a:t> </a:t>
            </a:r>
            <a:r>
              <a:rPr lang="en-US" altLang="zh-CN" sz="1800" b="0" i="0" baseline="0" dirty="0">
                <a:effectLst/>
              </a:rPr>
              <a:t>(CAPI Band 2 670nm)</a:t>
            </a:r>
            <a:endParaRPr lang="zh-CN" altLang="zh-CN" dirty="0">
              <a:effectLst/>
            </a:endParaRP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zh-CN"/>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('汇总数据 -作图'!$L$4,'汇总数据 -作图'!$L$10,'汇总数据 -作图'!$L$17,'汇总数据 -作图'!$L$22)</c:f>
              <c:numCache>
                <c:formatCode>General</c:formatCode>
                <c:ptCount val="4"/>
                <c:pt idx="0">
                  <c:v>4.099639892578125</c:v>
                </c:pt>
                <c:pt idx="1">
                  <c:v>2.6391561031341553</c:v>
                </c:pt>
                <c:pt idx="2">
                  <c:v>0.94750022888183594</c:v>
                </c:pt>
                <c:pt idx="3">
                  <c:v>2.2287948131561279</c:v>
                </c:pt>
              </c:numCache>
            </c:numRef>
          </c:xVal>
          <c:yVal>
            <c:numRef>
              <c:f>('汇总数据 -作图'!$CB$4,'汇总数据 -作图'!$CB$10,'汇总数据 -作图'!$CB$17,'汇总数据 -作图'!$CB$22)</c:f>
              <c:numCache>
                <c:formatCode>General</c:formatCode>
                <c:ptCount val="4"/>
                <c:pt idx="0">
                  <c:v>3.2220075354416622E-6</c:v>
                </c:pt>
                <c:pt idx="1">
                  <c:v>3.4917384255095385E-6</c:v>
                </c:pt>
                <c:pt idx="2">
                  <c:v>4.0819745663611684E-6</c:v>
                </c:pt>
                <c:pt idx="3">
                  <c:v>3.5798561839328613E-6</c:v>
                </c:pt>
              </c:numCache>
            </c:numRef>
          </c:yVal>
          <c:smooth val="0"/>
        </c:ser>
        <c:dLbls>
          <c:showLegendKey val="0"/>
          <c:showVal val="0"/>
          <c:showCatName val="0"/>
          <c:showSerName val="0"/>
          <c:showPercent val="0"/>
          <c:showBubbleSize val="0"/>
        </c:dLbls>
        <c:axId val="177559056"/>
        <c:axId val="177559448"/>
      </c:scatterChart>
      <c:valAx>
        <c:axId val="1775590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phase angle</a:t>
                </a:r>
                <a:endParaRPr lang="zh-CN" alt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7559448"/>
        <c:crosses val="autoZero"/>
        <c:crossBetween val="midCat"/>
      </c:valAx>
      <c:valAx>
        <c:axId val="177559448"/>
        <c:scaling>
          <c:orientation val="minMax"/>
          <c:min val="2.5000000000000011E-6"/>
        </c:scaling>
        <c:delete val="0"/>
        <c:axPos val="l"/>
        <c:majorGridlines>
          <c:spPr>
            <a:ln w="9525" cap="flat" cmpd="sng" algn="ctr">
              <a:solidFill>
                <a:schemeClr val="tx1">
                  <a:lumMod val="15000"/>
                  <a:lumOff val="85000"/>
                </a:schemeClr>
              </a:solidFill>
              <a:round/>
            </a:ln>
            <a:effectLst/>
          </c:spPr>
        </c:majorGridlines>
        <c:numFmt formatCode="0.0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75590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lineMarker"/>
        <c:varyColors val="0"/>
        <c:ser>
          <c:idx val="0"/>
          <c:order val="0"/>
          <c:tx>
            <c:strRef>
              <c:f>作图!$D$4</c:f>
              <c:strCache>
                <c:ptCount val="1"/>
                <c:pt idx="0">
                  <c:v>Reflectance</c:v>
                </c:pt>
              </c:strCache>
            </c:strRef>
          </c:tx>
          <c:spPr>
            <a:ln w="19050" cap="rnd">
              <a:noFill/>
              <a:round/>
            </a:ln>
            <a:effectLst/>
          </c:spPr>
          <c:marker>
            <c:symbol val="circle"/>
            <c:size val="5"/>
            <c:spPr>
              <a:solidFill>
                <a:schemeClr val="accent1"/>
              </a:solidFill>
              <a:ln w="9525">
                <a:solidFill>
                  <a:schemeClr val="accent1"/>
                </a:solidFill>
              </a:ln>
              <a:effectLst/>
            </c:spPr>
          </c:marker>
          <c:xVal>
            <c:numRef>
              <c:f>作图!$C$5:$C$13</c:f>
              <c:numCache>
                <c:formatCode>General</c:formatCode>
                <c:ptCount val="9"/>
                <c:pt idx="0">
                  <c:v>380</c:v>
                </c:pt>
                <c:pt idx="1">
                  <c:v>670</c:v>
                </c:pt>
                <c:pt idx="2">
                  <c:v>670</c:v>
                </c:pt>
                <c:pt idx="3">
                  <c:v>670</c:v>
                </c:pt>
                <c:pt idx="4">
                  <c:v>870</c:v>
                </c:pt>
                <c:pt idx="5">
                  <c:v>1375</c:v>
                </c:pt>
                <c:pt idx="6">
                  <c:v>1640</c:v>
                </c:pt>
                <c:pt idx="7">
                  <c:v>1640</c:v>
                </c:pt>
                <c:pt idx="8">
                  <c:v>1640</c:v>
                </c:pt>
              </c:numCache>
            </c:numRef>
          </c:xVal>
          <c:yVal>
            <c:numRef>
              <c:f>作图!$D$5:$D$13</c:f>
              <c:numCache>
                <c:formatCode>General</c:formatCode>
                <c:ptCount val="9"/>
                <c:pt idx="0">
                  <c:v>5.8382280170917511E-2</c:v>
                </c:pt>
                <c:pt idx="1">
                  <c:v>0.11028962582349777</c:v>
                </c:pt>
                <c:pt idx="2">
                  <c:v>9.4512470066547394E-2</c:v>
                </c:pt>
                <c:pt idx="3">
                  <c:v>0.10076536238193512</c:v>
                </c:pt>
                <c:pt idx="4">
                  <c:v>8.9229710400104523E-2</c:v>
                </c:pt>
                <c:pt idx="5">
                  <c:v>0.11735684424638748</c:v>
                </c:pt>
                <c:pt idx="6">
                  <c:v>0.1076505035161972</c:v>
                </c:pt>
                <c:pt idx="7">
                  <c:v>0.11335872113704681</c:v>
                </c:pt>
                <c:pt idx="8">
                  <c:v>0.11183800548315048</c:v>
                </c:pt>
              </c:numCache>
            </c:numRef>
          </c:yVal>
          <c:smooth val="0"/>
        </c:ser>
        <c:dLbls>
          <c:showLegendKey val="0"/>
          <c:showVal val="0"/>
          <c:showCatName val="0"/>
          <c:showSerName val="0"/>
          <c:showPercent val="0"/>
          <c:showBubbleSize val="0"/>
        </c:dLbls>
        <c:axId val="177560232"/>
        <c:axId val="177560624"/>
      </c:scatterChart>
      <c:valAx>
        <c:axId val="177560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7560624"/>
        <c:crosses val="autoZero"/>
        <c:crossBetween val="midCat"/>
      </c:valAx>
      <c:valAx>
        <c:axId val="177560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75602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Normalized</a:t>
            </a:r>
            <a:r>
              <a:rPr lang="en-US" altLang="zh-CN" baseline="0"/>
              <a:t> Irradiance (By Band 6)</a:t>
            </a:r>
            <a:endParaRPr lang="zh-CN" alt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作图!$K$21</c:f>
              <c:strCache>
                <c:ptCount val="1"/>
                <c:pt idx="0">
                  <c:v>2017 06 09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作图!$L$21:$T$21</c:f>
              <c:numCache>
                <c:formatCode>General</c:formatCode>
                <c:ptCount val="9"/>
                <c:pt idx="0">
                  <c:v>1.6849833661999918</c:v>
                </c:pt>
                <c:pt idx="1">
                  <c:v>3.8112457480974493</c:v>
                </c:pt>
                <c:pt idx="2">
                  <c:v>3.2808512863969415</c:v>
                </c:pt>
                <c:pt idx="3">
                  <c:v>3.4756446831604384</c:v>
                </c:pt>
                <c:pt idx="4">
                  <c:v>1.888534321880422</c:v>
                </c:pt>
                <c:pt idx="5">
                  <c:v>1</c:v>
                </c:pt>
                <c:pt idx="6">
                  <c:v>0.57681030775582298</c:v>
                </c:pt>
                <c:pt idx="7">
                  <c:v>0.61225120708285907</c:v>
                </c:pt>
                <c:pt idx="8">
                  <c:v>0.60684041756407492</c:v>
                </c:pt>
              </c:numCache>
            </c:numRef>
          </c:val>
          <c:smooth val="0"/>
        </c:ser>
        <c:ser>
          <c:idx val="1"/>
          <c:order val="1"/>
          <c:tx>
            <c:strRef>
              <c:f>作图!$K$27</c:f>
              <c:strCache>
                <c:ptCount val="1"/>
                <c:pt idx="0">
                  <c:v>2017 07 09</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作图!$L$27:$T$27</c:f>
              <c:numCache>
                <c:formatCode>General</c:formatCode>
                <c:ptCount val="9"/>
                <c:pt idx="0">
                  <c:v>1.7028322801378337</c:v>
                </c:pt>
                <c:pt idx="1">
                  <c:v>3.8287311677321001</c:v>
                </c:pt>
                <c:pt idx="2">
                  <c:v>3.30421155131706</c:v>
                </c:pt>
                <c:pt idx="3">
                  <c:v>3.5064347127076423</c:v>
                </c:pt>
                <c:pt idx="4">
                  <c:v>1.9143752093104449</c:v>
                </c:pt>
                <c:pt idx="5">
                  <c:v>1</c:v>
                </c:pt>
                <c:pt idx="6">
                  <c:v>0.57401069510627967</c:v>
                </c:pt>
                <c:pt idx="7">
                  <c:v>0.6072281724656875</c:v>
                </c:pt>
                <c:pt idx="8">
                  <c:v>0.60489860866263867</c:v>
                </c:pt>
              </c:numCache>
            </c:numRef>
          </c:val>
          <c:smooth val="0"/>
        </c:ser>
        <c:ser>
          <c:idx val="2"/>
          <c:order val="2"/>
          <c:tx>
            <c:strRef>
              <c:f>作图!$K$33</c:f>
              <c:strCache>
                <c:ptCount val="1"/>
                <c:pt idx="0">
                  <c:v>2017 08 07</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val>
            <c:numRef>
              <c:f>作图!$L$33:$T$33</c:f>
              <c:numCache>
                <c:formatCode>General</c:formatCode>
                <c:ptCount val="9"/>
                <c:pt idx="0">
                  <c:v>1.7051263097799676</c:v>
                </c:pt>
                <c:pt idx="1">
                  <c:v>3.8298016802659629</c:v>
                </c:pt>
                <c:pt idx="2">
                  <c:v>3.2881775429957876</c:v>
                </c:pt>
                <c:pt idx="3">
                  <c:v>3.5240964464484592</c:v>
                </c:pt>
                <c:pt idx="4">
                  <c:v>1.9155658826878414</c:v>
                </c:pt>
                <c:pt idx="5">
                  <c:v>1</c:v>
                </c:pt>
                <c:pt idx="6">
                  <c:v>0.57006509778035308</c:v>
                </c:pt>
                <c:pt idx="7">
                  <c:v>0.59756539379169293</c:v>
                </c:pt>
                <c:pt idx="8">
                  <c:v>0.60714419717792789</c:v>
                </c:pt>
              </c:numCache>
            </c:numRef>
          </c:val>
          <c:smooth val="0"/>
        </c:ser>
        <c:ser>
          <c:idx val="3"/>
          <c:order val="3"/>
          <c:tx>
            <c:strRef>
              <c:f>作图!$K$39</c:f>
              <c:strCache>
                <c:ptCount val="1"/>
                <c:pt idx="0">
                  <c:v>2017 09 06</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f>作图!$L$39:$T$39</c:f>
              <c:numCache>
                <c:formatCode>General</c:formatCode>
                <c:ptCount val="9"/>
                <c:pt idx="0">
                  <c:v>1.7416332556173846</c:v>
                </c:pt>
                <c:pt idx="1">
                  <c:v>3.8736473874699326</c:v>
                </c:pt>
                <c:pt idx="2">
                  <c:v>3.3218232998055641</c:v>
                </c:pt>
                <c:pt idx="3">
                  <c:v>3.5474723836035884</c:v>
                </c:pt>
                <c:pt idx="4">
                  <c:v>1.8864372052216558</c:v>
                </c:pt>
                <c:pt idx="5">
                  <c:v>1</c:v>
                </c:pt>
                <c:pt idx="6">
                  <c:v>0.58358014712533668</c:v>
                </c:pt>
                <c:pt idx="7">
                  <c:v>0.61757461314673723</c:v>
                </c:pt>
                <c:pt idx="8">
                  <c:v>0.61985855259638378</c:v>
                </c:pt>
              </c:numCache>
            </c:numRef>
          </c:val>
          <c:smooth val="0"/>
        </c:ser>
        <c:dLbls>
          <c:showLegendKey val="0"/>
          <c:showVal val="0"/>
          <c:showCatName val="0"/>
          <c:showSerName val="0"/>
          <c:showPercent val="0"/>
          <c:showBubbleSize val="0"/>
        </c:dLbls>
        <c:marker val="1"/>
        <c:smooth val="0"/>
        <c:axId val="177561408"/>
        <c:axId val="177561800"/>
        <c:extLst>
          <c:ext xmlns:c15="http://schemas.microsoft.com/office/drawing/2012/chart" uri="{02D57815-91ED-43cb-92C2-25804820EDAC}">
            <c15:filteredLineSeries>
              <c15:ser>
                <c:idx val="4"/>
                <c:order val="4"/>
                <c:tx>
                  <c:strRef>
                    <c:extLst>
                      <c:ext uri="{02D57815-91ED-43cb-92C2-25804820EDAC}">
                        <c15:formulaRef>
                          <c15:sqref>作图!$K$44</c15:sqref>
                        </c15:formulaRef>
                      </c:ext>
                    </c:extLst>
                    <c:strCache>
                      <c:ptCount val="1"/>
                      <c:pt idx="0">
                        <c:v>2017 10 13</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val>
                  <c:numRef>
                    <c:extLst>
                      <c:ext uri="{02D57815-91ED-43cb-92C2-25804820EDAC}">
                        <c15:formulaRef>
                          <c15:sqref>作图!$L$44:$T$44</c15:sqref>
                        </c15:formulaRef>
                      </c:ext>
                    </c:extLst>
                    <c:numCache>
                      <c:formatCode>General</c:formatCode>
                      <c:ptCount val="9"/>
                      <c:pt idx="0">
                        <c:v>1.1540270524240297</c:v>
                      </c:pt>
                      <c:pt idx="1">
                        <c:v>2.9380536272993507</c:v>
                      </c:pt>
                      <c:pt idx="2">
                        <c:v>2.6362716930872039</c:v>
                      </c:pt>
                      <c:pt idx="3">
                        <c:v>3.0254159727913073</c:v>
                      </c:pt>
                      <c:pt idx="4">
                        <c:v>1.5917902710979543</c:v>
                      </c:pt>
                      <c:pt idx="5">
                        <c:v>1</c:v>
                      </c:pt>
                      <c:pt idx="6">
                        <c:v>0.57596275513476869</c:v>
                      </c:pt>
                      <c:pt idx="7">
                        <c:v>0.58167678388757216</c:v>
                      </c:pt>
                      <c:pt idx="8">
                        <c:v>0.71251622381582402</c:v>
                      </c:pt>
                    </c:numCache>
                  </c:numRef>
                </c:val>
                <c:smooth val="0"/>
              </c15:ser>
            </c15:filteredLineSeries>
          </c:ext>
        </c:extLst>
      </c:lineChart>
      <c:catAx>
        <c:axId val="17756140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7561800"/>
        <c:crosses val="autoZero"/>
        <c:auto val="1"/>
        <c:lblAlgn val="ctr"/>
        <c:lblOffset val="100"/>
        <c:noMultiLvlLbl val="0"/>
      </c:catAx>
      <c:valAx>
        <c:axId val="177561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7561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Uncertainty(%)</a:t>
            </a:r>
            <a:endParaRPr lang="zh-CN" alt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spPr>
            <a:solidFill>
              <a:schemeClr val="accent1"/>
            </a:solidFill>
            <a:ln>
              <a:noFill/>
            </a:ln>
            <a:effectLst/>
          </c:spPr>
          <c:invertIfNegative val="0"/>
          <c:cat>
            <c:strRef>
              <c:f>作图!$V$20:$AD$20</c:f>
              <c:strCache>
                <c:ptCount val="9"/>
                <c:pt idx="0">
                  <c:v>Band 1</c:v>
                </c:pt>
                <c:pt idx="1">
                  <c:v>Band 2</c:v>
                </c:pt>
                <c:pt idx="2">
                  <c:v>Band 3</c:v>
                </c:pt>
                <c:pt idx="3">
                  <c:v>Band 4</c:v>
                </c:pt>
                <c:pt idx="4">
                  <c:v>Band 5</c:v>
                </c:pt>
                <c:pt idx="5">
                  <c:v>Band 6</c:v>
                </c:pt>
                <c:pt idx="6">
                  <c:v>Band 7</c:v>
                </c:pt>
                <c:pt idx="7">
                  <c:v>Band 8</c:v>
                </c:pt>
                <c:pt idx="8">
                  <c:v>Band 9</c:v>
                </c:pt>
              </c:strCache>
            </c:strRef>
          </c:cat>
          <c:val>
            <c:numRef>
              <c:f>作图!$V$27:$AD$27</c:f>
              <c:numCache>
                <c:formatCode>General</c:formatCode>
                <c:ptCount val="9"/>
                <c:pt idx="0">
                  <c:v>1.501113640305636</c:v>
                </c:pt>
                <c:pt idx="1">
                  <c:v>0.74931505481152405</c:v>
                </c:pt>
                <c:pt idx="2">
                  <c:v>0.59673092947048412</c:v>
                </c:pt>
                <c:pt idx="3">
                  <c:v>0.93100957672969731</c:v>
                </c:pt>
                <c:pt idx="4">
                  <c:v>0.90362191457609065</c:v>
                </c:pt>
                <c:pt idx="5">
                  <c:v>0</c:v>
                </c:pt>
                <c:pt idx="6">
                  <c:v>1.0674972979079433</c:v>
                </c:pt>
                <c:pt idx="7">
                  <c:v>1.5098456032316481</c:v>
                </c:pt>
                <c:pt idx="8">
                  <c:v>1.2141246098327614</c:v>
                </c:pt>
              </c:numCache>
            </c:numRef>
          </c:val>
        </c:ser>
        <c:dLbls>
          <c:showLegendKey val="0"/>
          <c:showVal val="0"/>
          <c:showCatName val="0"/>
          <c:showSerName val="0"/>
          <c:showPercent val="0"/>
          <c:showBubbleSize val="0"/>
        </c:dLbls>
        <c:gapWidth val="219"/>
        <c:overlap val="-27"/>
        <c:axId val="177562584"/>
        <c:axId val="186796352"/>
      </c:barChart>
      <c:catAx>
        <c:axId val="177562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796352"/>
        <c:crosses val="autoZero"/>
        <c:auto val="1"/>
        <c:lblAlgn val="ctr"/>
        <c:lblOffset val="100"/>
        <c:noMultiLvlLbl val="0"/>
      </c:catAx>
      <c:valAx>
        <c:axId val="186796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7562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800" b="0" i="0" baseline="0" dirty="0">
                <a:effectLst/>
              </a:rPr>
              <a:t>Normalized </a:t>
            </a:r>
            <a:r>
              <a:rPr lang="en-US" altLang="zh-CN" sz="1800" b="0" i="0" baseline="0" dirty="0" smtClean="0">
                <a:effectLst/>
              </a:rPr>
              <a:t>Irradiance</a:t>
            </a:r>
            <a:endParaRPr lang="zh-CN" altLang="zh-CN" dirty="0">
              <a:effectLst/>
            </a:endParaRPr>
          </a:p>
        </c:rich>
      </c:tx>
      <c:layout>
        <c:manualLayout>
          <c:xMode val="edge"/>
          <c:yMode val="edge"/>
          <c:x val="0.18356905858465805"/>
          <c:y val="5.55555555555555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作图!$V$20</c:f>
              <c:strCache>
                <c:ptCount val="1"/>
                <c:pt idx="0">
                  <c:v>Band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作图!$U$21:$U$24</c:f>
              <c:strCache>
                <c:ptCount val="4"/>
                <c:pt idx="0">
                  <c:v>2017 06 09</c:v>
                </c:pt>
                <c:pt idx="1">
                  <c:v>2017 07 09</c:v>
                </c:pt>
                <c:pt idx="2">
                  <c:v>2017 08 07</c:v>
                </c:pt>
                <c:pt idx="3">
                  <c:v>2017 09 06</c:v>
                </c:pt>
              </c:strCache>
            </c:strRef>
          </c:cat>
          <c:val>
            <c:numRef>
              <c:f>作图!$V$21:$V$24</c:f>
              <c:numCache>
                <c:formatCode>General</c:formatCode>
                <c:ptCount val="4"/>
                <c:pt idx="0">
                  <c:v>1.6849833661999918</c:v>
                </c:pt>
                <c:pt idx="1">
                  <c:v>1.7028322801378337</c:v>
                </c:pt>
                <c:pt idx="2">
                  <c:v>1.7051263097799676</c:v>
                </c:pt>
                <c:pt idx="3">
                  <c:v>1.7416332556173846</c:v>
                </c:pt>
              </c:numCache>
            </c:numRef>
          </c:val>
          <c:smooth val="0"/>
        </c:ser>
        <c:ser>
          <c:idx val="1"/>
          <c:order val="1"/>
          <c:tx>
            <c:strRef>
              <c:f>作图!$W$20</c:f>
              <c:strCache>
                <c:ptCount val="1"/>
                <c:pt idx="0">
                  <c:v>Band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作图!$U$21:$U$24</c:f>
              <c:strCache>
                <c:ptCount val="4"/>
                <c:pt idx="0">
                  <c:v>2017 06 09</c:v>
                </c:pt>
                <c:pt idx="1">
                  <c:v>2017 07 09</c:v>
                </c:pt>
                <c:pt idx="2">
                  <c:v>2017 08 07</c:v>
                </c:pt>
                <c:pt idx="3">
                  <c:v>2017 09 06</c:v>
                </c:pt>
              </c:strCache>
            </c:strRef>
          </c:cat>
          <c:val>
            <c:numRef>
              <c:f>作图!$W$21:$W$24</c:f>
              <c:numCache>
                <c:formatCode>General</c:formatCode>
                <c:ptCount val="4"/>
                <c:pt idx="0">
                  <c:v>3.8112457480974493</c:v>
                </c:pt>
                <c:pt idx="1">
                  <c:v>3.8287311677321001</c:v>
                </c:pt>
                <c:pt idx="2">
                  <c:v>3.8298016802659629</c:v>
                </c:pt>
                <c:pt idx="3">
                  <c:v>3.8736473874699326</c:v>
                </c:pt>
              </c:numCache>
            </c:numRef>
          </c:val>
          <c:smooth val="0"/>
        </c:ser>
        <c:ser>
          <c:idx val="2"/>
          <c:order val="2"/>
          <c:tx>
            <c:strRef>
              <c:f>作图!$X$20</c:f>
              <c:strCache>
                <c:ptCount val="1"/>
                <c:pt idx="0">
                  <c:v>Band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作图!$U$21:$U$24</c:f>
              <c:strCache>
                <c:ptCount val="4"/>
                <c:pt idx="0">
                  <c:v>2017 06 09</c:v>
                </c:pt>
                <c:pt idx="1">
                  <c:v>2017 07 09</c:v>
                </c:pt>
                <c:pt idx="2">
                  <c:v>2017 08 07</c:v>
                </c:pt>
                <c:pt idx="3">
                  <c:v>2017 09 06</c:v>
                </c:pt>
              </c:strCache>
            </c:strRef>
          </c:cat>
          <c:val>
            <c:numRef>
              <c:f>作图!$X$21:$X$24</c:f>
              <c:numCache>
                <c:formatCode>General</c:formatCode>
                <c:ptCount val="4"/>
                <c:pt idx="0">
                  <c:v>3.2808512863969415</c:v>
                </c:pt>
                <c:pt idx="1">
                  <c:v>3.30421155131706</c:v>
                </c:pt>
                <c:pt idx="2">
                  <c:v>3.2881775429957876</c:v>
                </c:pt>
                <c:pt idx="3">
                  <c:v>3.3218232998055641</c:v>
                </c:pt>
              </c:numCache>
            </c:numRef>
          </c:val>
          <c:smooth val="0"/>
        </c:ser>
        <c:ser>
          <c:idx val="3"/>
          <c:order val="3"/>
          <c:tx>
            <c:strRef>
              <c:f>作图!$Y$20</c:f>
              <c:strCache>
                <c:ptCount val="1"/>
                <c:pt idx="0">
                  <c:v>Band 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作图!$U$21:$U$24</c:f>
              <c:strCache>
                <c:ptCount val="4"/>
                <c:pt idx="0">
                  <c:v>2017 06 09</c:v>
                </c:pt>
                <c:pt idx="1">
                  <c:v>2017 07 09</c:v>
                </c:pt>
                <c:pt idx="2">
                  <c:v>2017 08 07</c:v>
                </c:pt>
                <c:pt idx="3">
                  <c:v>2017 09 06</c:v>
                </c:pt>
              </c:strCache>
            </c:strRef>
          </c:cat>
          <c:val>
            <c:numRef>
              <c:f>作图!$Y$21:$Y$24</c:f>
              <c:numCache>
                <c:formatCode>General</c:formatCode>
                <c:ptCount val="4"/>
                <c:pt idx="0">
                  <c:v>3.4756446831604384</c:v>
                </c:pt>
                <c:pt idx="1">
                  <c:v>3.5064347127076423</c:v>
                </c:pt>
                <c:pt idx="2">
                  <c:v>3.5240964464484592</c:v>
                </c:pt>
                <c:pt idx="3">
                  <c:v>3.5474723836035884</c:v>
                </c:pt>
              </c:numCache>
            </c:numRef>
          </c:val>
          <c:smooth val="0"/>
        </c:ser>
        <c:ser>
          <c:idx val="4"/>
          <c:order val="4"/>
          <c:tx>
            <c:strRef>
              <c:f>作图!$Z$20</c:f>
              <c:strCache>
                <c:ptCount val="1"/>
                <c:pt idx="0">
                  <c:v>Band 5</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作图!$U$21:$U$24</c:f>
              <c:strCache>
                <c:ptCount val="4"/>
                <c:pt idx="0">
                  <c:v>2017 06 09</c:v>
                </c:pt>
                <c:pt idx="1">
                  <c:v>2017 07 09</c:v>
                </c:pt>
                <c:pt idx="2">
                  <c:v>2017 08 07</c:v>
                </c:pt>
                <c:pt idx="3">
                  <c:v>2017 09 06</c:v>
                </c:pt>
              </c:strCache>
            </c:strRef>
          </c:cat>
          <c:val>
            <c:numRef>
              <c:f>作图!$Z$21:$Z$24</c:f>
              <c:numCache>
                <c:formatCode>General</c:formatCode>
                <c:ptCount val="4"/>
                <c:pt idx="0">
                  <c:v>1.888534321880422</c:v>
                </c:pt>
                <c:pt idx="1">
                  <c:v>1.9143752093104449</c:v>
                </c:pt>
                <c:pt idx="2">
                  <c:v>1.9155658826878414</c:v>
                </c:pt>
                <c:pt idx="3">
                  <c:v>1.8864372052216558</c:v>
                </c:pt>
              </c:numCache>
            </c:numRef>
          </c:val>
          <c:smooth val="0"/>
        </c:ser>
        <c:ser>
          <c:idx val="5"/>
          <c:order val="5"/>
          <c:tx>
            <c:strRef>
              <c:f>作图!$AA$20</c:f>
              <c:strCache>
                <c:ptCount val="1"/>
                <c:pt idx="0">
                  <c:v>Band 6</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作图!$U$21:$U$24</c:f>
              <c:strCache>
                <c:ptCount val="4"/>
                <c:pt idx="0">
                  <c:v>2017 06 09</c:v>
                </c:pt>
                <c:pt idx="1">
                  <c:v>2017 07 09</c:v>
                </c:pt>
                <c:pt idx="2">
                  <c:v>2017 08 07</c:v>
                </c:pt>
                <c:pt idx="3">
                  <c:v>2017 09 06</c:v>
                </c:pt>
              </c:strCache>
            </c:strRef>
          </c:cat>
          <c:val>
            <c:numRef>
              <c:f>作图!$AA$21:$AA$24</c:f>
              <c:numCache>
                <c:formatCode>General</c:formatCode>
                <c:ptCount val="4"/>
                <c:pt idx="0">
                  <c:v>1</c:v>
                </c:pt>
                <c:pt idx="1">
                  <c:v>1</c:v>
                </c:pt>
                <c:pt idx="2">
                  <c:v>1</c:v>
                </c:pt>
                <c:pt idx="3">
                  <c:v>1</c:v>
                </c:pt>
              </c:numCache>
            </c:numRef>
          </c:val>
          <c:smooth val="0"/>
        </c:ser>
        <c:ser>
          <c:idx val="6"/>
          <c:order val="6"/>
          <c:tx>
            <c:strRef>
              <c:f>作图!$AB$20</c:f>
              <c:strCache>
                <c:ptCount val="1"/>
                <c:pt idx="0">
                  <c:v>Band 7</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作图!$U$21:$U$24</c:f>
              <c:strCache>
                <c:ptCount val="4"/>
                <c:pt idx="0">
                  <c:v>2017 06 09</c:v>
                </c:pt>
                <c:pt idx="1">
                  <c:v>2017 07 09</c:v>
                </c:pt>
                <c:pt idx="2">
                  <c:v>2017 08 07</c:v>
                </c:pt>
                <c:pt idx="3">
                  <c:v>2017 09 06</c:v>
                </c:pt>
              </c:strCache>
            </c:strRef>
          </c:cat>
          <c:val>
            <c:numRef>
              <c:f>作图!$AB$21:$AB$24</c:f>
              <c:numCache>
                <c:formatCode>General</c:formatCode>
                <c:ptCount val="4"/>
                <c:pt idx="0">
                  <c:v>0.57681030775582298</c:v>
                </c:pt>
                <c:pt idx="1">
                  <c:v>0.57401069510627967</c:v>
                </c:pt>
                <c:pt idx="2">
                  <c:v>0.57006509778035308</c:v>
                </c:pt>
                <c:pt idx="3">
                  <c:v>0.58358014712533668</c:v>
                </c:pt>
              </c:numCache>
            </c:numRef>
          </c:val>
          <c:smooth val="0"/>
        </c:ser>
        <c:ser>
          <c:idx val="7"/>
          <c:order val="7"/>
          <c:tx>
            <c:strRef>
              <c:f>作图!$AC$20</c:f>
              <c:strCache>
                <c:ptCount val="1"/>
                <c:pt idx="0">
                  <c:v>Band 8</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作图!$U$21:$U$24</c:f>
              <c:strCache>
                <c:ptCount val="4"/>
                <c:pt idx="0">
                  <c:v>2017 06 09</c:v>
                </c:pt>
                <c:pt idx="1">
                  <c:v>2017 07 09</c:v>
                </c:pt>
                <c:pt idx="2">
                  <c:v>2017 08 07</c:v>
                </c:pt>
                <c:pt idx="3">
                  <c:v>2017 09 06</c:v>
                </c:pt>
              </c:strCache>
            </c:strRef>
          </c:cat>
          <c:val>
            <c:numRef>
              <c:f>作图!$AC$21:$AC$24</c:f>
              <c:numCache>
                <c:formatCode>General</c:formatCode>
                <c:ptCount val="4"/>
                <c:pt idx="0">
                  <c:v>0.61225120708285907</c:v>
                </c:pt>
                <c:pt idx="1">
                  <c:v>0.6072281724656875</c:v>
                </c:pt>
                <c:pt idx="2">
                  <c:v>0.59756539379169293</c:v>
                </c:pt>
                <c:pt idx="3">
                  <c:v>0.61757461314673723</c:v>
                </c:pt>
              </c:numCache>
            </c:numRef>
          </c:val>
          <c:smooth val="0"/>
        </c:ser>
        <c:ser>
          <c:idx val="8"/>
          <c:order val="8"/>
          <c:tx>
            <c:strRef>
              <c:f>作图!$AD$20</c:f>
              <c:strCache>
                <c:ptCount val="1"/>
                <c:pt idx="0">
                  <c:v>Band 9</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作图!$U$21:$U$24</c:f>
              <c:strCache>
                <c:ptCount val="4"/>
                <c:pt idx="0">
                  <c:v>2017 06 09</c:v>
                </c:pt>
                <c:pt idx="1">
                  <c:v>2017 07 09</c:v>
                </c:pt>
                <c:pt idx="2">
                  <c:v>2017 08 07</c:v>
                </c:pt>
                <c:pt idx="3">
                  <c:v>2017 09 06</c:v>
                </c:pt>
              </c:strCache>
            </c:strRef>
          </c:cat>
          <c:val>
            <c:numRef>
              <c:f>作图!$AD$21:$AD$24</c:f>
              <c:numCache>
                <c:formatCode>General</c:formatCode>
                <c:ptCount val="4"/>
                <c:pt idx="0">
                  <c:v>0.60684041756407492</c:v>
                </c:pt>
                <c:pt idx="1">
                  <c:v>0.60489860866263867</c:v>
                </c:pt>
                <c:pt idx="2">
                  <c:v>0.60714419717792789</c:v>
                </c:pt>
                <c:pt idx="3">
                  <c:v>0.61985855259638378</c:v>
                </c:pt>
              </c:numCache>
            </c:numRef>
          </c:val>
          <c:smooth val="0"/>
        </c:ser>
        <c:dLbls>
          <c:showLegendKey val="0"/>
          <c:showVal val="0"/>
          <c:showCatName val="0"/>
          <c:showSerName val="0"/>
          <c:showPercent val="0"/>
          <c:showBubbleSize val="0"/>
        </c:dLbls>
        <c:marker val="1"/>
        <c:smooth val="0"/>
        <c:axId val="186797136"/>
        <c:axId val="186797528"/>
      </c:lineChart>
      <c:catAx>
        <c:axId val="18679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797528"/>
        <c:crosses val="autoZero"/>
        <c:auto val="1"/>
        <c:lblAlgn val="ctr"/>
        <c:lblOffset val="100"/>
        <c:noMultiLvlLbl val="0"/>
      </c:catAx>
      <c:valAx>
        <c:axId val="186797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797136"/>
        <c:crosses val="autoZero"/>
        <c:crossBetween val="between"/>
      </c:valAx>
      <c:spPr>
        <a:noFill/>
        <a:ln>
          <a:noFill/>
        </a:ln>
        <a:effectLst/>
      </c:spPr>
    </c:plotArea>
    <c:legend>
      <c:legendPos val="r"/>
      <c:layout>
        <c:manualLayout>
          <c:xMode val="edge"/>
          <c:yMode val="edge"/>
          <c:x val="0.78982692021987821"/>
          <c:y val="0.11583114610673663"/>
          <c:w val="0.17558188481156836"/>
          <c:h val="0.7458372703412073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ROLO</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'汇总数据 -作图'!$AZ$1:$BH$1</c:f>
              <c:strCache>
                <c:ptCount val="9"/>
                <c:pt idx="0">
                  <c:v>Band 1</c:v>
                </c:pt>
                <c:pt idx="1">
                  <c:v>Band 2</c:v>
                </c:pt>
                <c:pt idx="2">
                  <c:v>Band 3</c:v>
                </c:pt>
                <c:pt idx="3">
                  <c:v>Band 4</c:v>
                </c:pt>
                <c:pt idx="4">
                  <c:v>Band 5</c:v>
                </c:pt>
                <c:pt idx="5">
                  <c:v>Band 6</c:v>
                </c:pt>
                <c:pt idx="6">
                  <c:v>Band 7</c:v>
                </c:pt>
                <c:pt idx="7">
                  <c:v>Band 8</c:v>
                </c:pt>
                <c:pt idx="8">
                  <c:v>Band 9</c:v>
                </c:pt>
              </c:strCache>
            </c:strRef>
          </c:cat>
          <c:val>
            <c:numRef>
              <c:f>'汇总数据 -作图'!$CS$2:$DA$2</c:f>
              <c:numCache>
                <c:formatCode>General</c:formatCode>
                <c:ptCount val="9"/>
                <c:pt idx="0">
                  <c:v>1.9361487497799527E-6</c:v>
                </c:pt>
                <c:pt idx="1">
                  <c:v>3.7308373111763631E-6</c:v>
                </c:pt>
                <c:pt idx="2">
                  <c:v>3.7474900378572811E-6</c:v>
                </c:pt>
                <c:pt idx="3">
                  <c:v>3.7371675528717447E-6</c:v>
                </c:pt>
                <c:pt idx="4">
                  <c:v>2.6538098275565346E-6</c:v>
                </c:pt>
                <c:pt idx="5">
                  <c:v>1.3584663036300198E-6</c:v>
                </c:pt>
                <c:pt idx="6">
                  <c:v>9.5535409745332126E-7</c:v>
                </c:pt>
                <c:pt idx="7">
                  <c:v>9.6020909675000246E-7</c:v>
                </c:pt>
                <c:pt idx="8">
                  <c:v>9.6200081333256795E-7</c:v>
                </c:pt>
              </c:numCache>
            </c:numRef>
          </c:val>
          <c:smooth val="0"/>
        </c:ser>
        <c:ser>
          <c:idx val="1"/>
          <c:order val="1"/>
          <c:tx>
            <c:v>CAPI</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'汇总数据 -作图'!$AZ$1:$BH$1</c:f>
              <c:strCache>
                <c:ptCount val="9"/>
                <c:pt idx="0">
                  <c:v>Band 1</c:v>
                </c:pt>
                <c:pt idx="1">
                  <c:v>Band 2</c:v>
                </c:pt>
                <c:pt idx="2">
                  <c:v>Band 3</c:v>
                </c:pt>
                <c:pt idx="3">
                  <c:v>Band 4</c:v>
                </c:pt>
                <c:pt idx="4">
                  <c:v>Band 5</c:v>
                </c:pt>
                <c:pt idx="5">
                  <c:v>Band 6</c:v>
                </c:pt>
                <c:pt idx="6">
                  <c:v>Band 7</c:v>
                </c:pt>
                <c:pt idx="7">
                  <c:v>Band 8</c:v>
                </c:pt>
                <c:pt idx="8">
                  <c:v>Band 9</c:v>
                </c:pt>
              </c:strCache>
            </c:strRef>
          </c:cat>
          <c:val>
            <c:numRef>
              <c:f>'汇总数据 -作图'!$AZ$2:$BH$2</c:f>
              <c:numCache>
                <c:formatCode>General</c:formatCode>
                <c:ptCount val="9"/>
                <c:pt idx="0">
                  <c:v>1.2727044804705656E-6</c:v>
                </c:pt>
                <c:pt idx="1">
                  <c:v>2.8653601020778297E-6</c:v>
                </c:pt>
                <c:pt idx="2">
                  <c:v>2.462746124365367E-6</c:v>
                </c:pt>
                <c:pt idx="3">
                  <c:v>2.6082616386702284E-6</c:v>
                </c:pt>
                <c:pt idx="4">
                  <c:v>1.4013022564540734E-6</c:v>
                </c:pt>
                <c:pt idx="5">
                  <c:v>7.4787482162719243E-7</c:v>
                </c:pt>
                <c:pt idx="6">
                  <c:v>4.3865227894457348E-7</c:v>
                </c:pt>
                <c:pt idx="7">
                  <c:v>4.6443736323453777E-7</c:v>
                </c:pt>
                <c:pt idx="8">
                  <c:v>4.6002364229025261E-7</c:v>
                </c:pt>
              </c:numCache>
            </c:numRef>
          </c:val>
          <c:smooth val="0"/>
        </c:ser>
        <c:dLbls>
          <c:showLegendKey val="0"/>
          <c:showVal val="0"/>
          <c:showCatName val="0"/>
          <c:showSerName val="0"/>
          <c:showPercent val="0"/>
          <c:showBubbleSize val="0"/>
        </c:dLbls>
        <c:marker val="1"/>
        <c:smooth val="0"/>
        <c:axId val="186798312"/>
        <c:axId val="186798704"/>
      </c:lineChart>
      <c:catAx>
        <c:axId val="186798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798704"/>
        <c:crosses val="autoZero"/>
        <c:auto val="1"/>
        <c:lblAlgn val="ctr"/>
        <c:lblOffset val="100"/>
        <c:noMultiLvlLbl val="0"/>
      </c:catAx>
      <c:valAx>
        <c:axId val="186798704"/>
        <c:scaling>
          <c:orientation val="minMax"/>
        </c:scaling>
        <c:delete val="0"/>
        <c:axPos val="l"/>
        <c:majorGridlines>
          <c:spPr>
            <a:ln w="9525" cap="flat" cmpd="sng" algn="ctr">
              <a:solidFill>
                <a:schemeClr val="tx1">
                  <a:lumMod val="15000"/>
                  <a:lumOff val="85000"/>
                </a:schemeClr>
              </a:solidFill>
              <a:round/>
            </a:ln>
            <a:effectLst/>
          </c:spPr>
        </c:majorGridlines>
        <c:numFmt formatCode="0.00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79831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CAPI vs</a:t>
            </a:r>
            <a:r>
              <a:rPr lang="en-US" altLang="zh-CN" baseline="0"/>
              <a:t> ROLO</a:t>
            </a:r>
            <a:endParaRPr lang="zh-CN" alt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'汇总数据 -作图'!$AZ$1:$BH$1</c:f>
              <c:strCache>
                <c:ptCount val="9"/>
                <c:pt idx="0">
                  <c:v>Band 1</c:v>
                </c:pt>
                <c:pt idx="1">
                  <c:v>Band 2</c:v>
                </c:pt>
                <c:pt idx="2">
                  <c:v>Band 3</c:v>
                </c:pt>
                <c:pt idx="3">
                  <c:v>Band 4</c:v>
                </c:pt>
                <c:pt idx="4">
                  <c:v>Band 5</c:v>
                </c:pt>
                <c:pt idx="5">
                  <c:v>Band 6</c:v>
                </c:pt>
                <c:pt idx="6">
                  <c:v>Band 7</c:v>
                </c:pt>
                <c:pt idx="7">
                  <c:v>Band 8</c:v>
                </c:pt>
                <c:pt idx="8">
                  <c:v>Band 9</c:v>
                </c:pt>
              </c:strCache>
            </c:strRef>
          </c:cat>
          <c:val>
            <c:numRef>
              <c:f>'汇总数据 -作图'!$DB$2:$DJ$2</c:f>
              <c:numCache>
                <c:formatCode>General</c:formatCode>
                <c:ptCount val="9"/>
                <c:pt idx="0">
                  <c:v>0.65733817229446401</c:v>
                </c:pt>
                <c:pt idx="1">
                  <c:v>0.76802065142163989</c:v>
                </c:pt>
                <c:pt idx="2">
                  <c:v>0.65717216042914484</c:v>
                </c:pt>
                <c:pt idx="3">
                  <c:v>0.69792472554942497</c:v>
                </c:pt>
                <c:pt idx="4">
                  <c:v>0.52803416503446543</c:v>
                </c:pt>
                <c:pt idx="5">
                  <c:v>0.55052879826960888</c:v>
                </c:pt>
                <c:pt idx="6">
                  <c:v>0.45915151263168796</c:v>
                </c:pt>
                <c:pt idx="7">
                  <c:v>0.48368356934599782</c:v>
                </c:pt>
                <c:pt idx="8">
                  <c:v>0.47819465006129924</c:v>
                </c:pt>
              </c:numCache>
            </c:numRef>
          </c:val>
          <c:smooth val="0"/>
        </c:ser>
        <c:dLbls>
          <c:showLegendKey val="0"/>
          <c:showVal val="0"/>
          <c:showCatName val="0"/>
          <c:showSerName val="0"/>
          <c:showPercent val="0"/>
          <c:showBubbleSize val="0"/>
        </c:dLbls>
        <c:marker val="1"/>
        <c:smooth val="0"/>
        <c:axId val="186799488"/>
        <c:axId val="186799880"/>
      </c:lineChart>
      <c:catAx>
        <c:axId val="18679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799880"/>
        <c:crosses val="autoZero"/>
        <c:auto val="1"/>
        <c:lblAlgn val="ctr"/>
        <c:lblOffset val="100"/>
        <c:noMultiLvlLbl val="0"/>
      </c:catAx>
      <c:valAx>
        <c:axId val="186799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799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CAPI vs ROLO</a:t>
            </a:r>
            <a:endParaRPr lang="zh-CN" alt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作图!$AE$21</c:f>
              <c:strCache>
                <c:ptCount val="1"/>
                <c:pt idx="0">
                  <c:v>2017 06 09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作图!$AF$20:$AN$20</c:f>
              <c:strCache>
                <c:ptCount val="9"/>
                <c:pt idx="0">
                  <c:v>Band 1</c:v>
                </c:pt>
                <c:pt idx="1">
                  <c:v>Band 2</c:v>
                </c:pt>
                <c:pt idx="2">
                  <c:v>Band 3</c:v>
                </c:pt>
                <c:pt idx="3">
                  <c:v>Band 4</c:v>
                </c:pt>
                <c:pt idx="4">
                  <c:v>Band 5</c:v>
                </c:pt>
                <c:pt idx="5">
                  <c:v>Band 6</c:v>
                </c:pt>
                <c:pt idx="6">
                  <c:v>Band 7</c:v>
                </c:pt>
                <c:pt idx="7">
                  <c:v>Band 8</c:v>
                </c:pt>
                <c:pt idx="8">
                  <c:v>Band 9</c:v>
                </c:pt>
              </c:strCache>
            </c:strRef>
          </c:cat>
          <c:val>
            <c:numRef>
              <c:f>作图!$AF$21:$AN$21</c:f>
              <c:numCache>
                <c:formatCode>General</c:formatCode>
                <c:ptCount val="9"/>
                <c:pt idx="0">
                  <c:v>0.65733817229446401</c:v>
                </c:pt>
                <c:pt idx="1">
                  <c:v>0.76650584708065805</c:v>
                </c:pt>
                <c:pt idx="2">
                  <c:v>0.65689995306603632</c:v>
                </c:pt>
                <c:pt idx="3">
                  <c:v>0.69782605647572216</c:v>
                </c:pt>
                <c:pt idx="4">
                  <c:v>0.53405960148671228</c:v>
                </c:pt>
                <c:pt idx="5">
                  <c:v>0.55268666540840583</c:v>
                </c:pt>
                <c:pt idx="6">
                  <c:v>0.45342060284847635</c:v>
                </c:pt>
                <c:pt idx="7">
                  <c:v>0.47884453820161804</c:v>
                </c:pt>
                <c:pt idx="8">
                  <c:v>0.47372822807705534</c:v>
                </c:pt>
              </c:numCache>
            </c:numRef>
          </c:val>
          <c:smooth val="0"/>
        </c:ser>
        <c:ser>
          <c:idx val="1"/>
          <c:order val="1"/>
          <c:tx>
            <c:strRef>
              <c:f>作图!$AE$22</c:f>
              <c:strCache>
                <c:ptCount val="1"/>
                <c:pt idx="0">
                  <c:v>2017 07 09</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作图!$AF$20:$AN$20</c:f>
              <c:strCache>
                <c:ptCount val="9"/>
                <c:pt idx="0">
                  <c:v>Band 1</c:v>
                </c:pt>
                <c:pt idx="1">
                  <c:v>Band 2</c:v>
                </c:pt>
                <c:pt idx="2">
                  <c:v>Band 3</c:v>
                </c:pt>
                <c:pt idx="3">
                  <c:v>Band 4</c:v>
                </c:pt>
                <c:pt idx="4">
                  <c:v>Band 5</c:v>
                </c:pt>
                <c:pt idx="5">
                  <c:v>Band 6</c:v>
                </c:pt>
                <c:pt idx="6">
                  <c:v>Band 7</c:v>
                </c:pt>
                <c:pt idx="7">
                  <c:v>Band 8</c:v>
                </c:pt>
                <c:pt idx="8">
                  <c:v>Band 9</c:v>
                </c:pt>
              </c:strCache>
            </c:strRef>
          </c:cat>
          <c:val>
            <c:numRef>
              <c:f>作图!$AF$22:$AN$22</c:f>
              <c:numCache>
                <c:formatCode>General</c:formatCode>
                <c:ptCount val="9"/>
                <c:pt idx="0">
                  <c:v>0.6438536450460014</c:v>
                </c:pt>
                <c:pt idx="1">
                  <c:v>0.75441507036719069</c:v>
                </c:pt>
                <c:pt idx="2">
                  <c:v>0.64813072352327528</c:v>
                </c:pt>
                <c:pt idx="3">
                  <c:v>0.68972754419953852</c:v>
                </c:pt>
                <c:pt idx="4">
                  <c:v>0.5318464572778161</c:v>
                </c:pt>
                <c:pt idx="5">
                  <c:v>0.54661882318144095</c:v>
                </c:pt>
                <c:pt idx="6">
                  <c:v>0.4478958604519408</c:v>
                </c:pt>
                <c:pt idx="7">
                  <c:v>0.47138647100028269</c:v>
                </c:pt>
                <c:pt idx="8">
                  <c:v>0.46869463165944503</c:v>
                </c:pt>
              </c:numCache>
            </c:numRef>
          </c:val>
          <c:smooth val="0"/>
        </c:ser>
        <c:ser>
          <c:idx val="2"/>
          <c:order val="2"/>
          <c:tx>
            <c:strRef>
              <c:f>作图!$AE$23</c:f>
              <c:strCache>
                <c:ptCount val="1"/>
                <c:pt idx="0">
                  <c:v>2017 08 07</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作图!$AF$20:$AN$20</c:f>
              <c:strCache>
                <c:ptCount val="9"/>
                <c:pt idx="0">
                  <c:v>Band 1</c:v>
                </c:pt>
                <c:pt idx="1">
                  <c:v>Band 2</c:v>
                </c:pt>
                <c:pt idx="2">
                  <c:v>Band 3</c:v>
                </c:pt>
                <c:pt idx="3">
                  <c:v>Band 4</c:v>
                </c:pt>
                <c:pt idx="4">
                  <c:v>Band 5</c:v>
                </c:pt>
                <c:pt idx="5">
                  <c:v>Band 6</c:v>
                </c:pt>
                <c:pt idx="6">
                  <c:v>Band 7</c:v>
                </c:pt>
                <c:pt idx="7">
                  <c:v>Band 8</c:v>
                </c:pt>
                <c:pt idx="8">
                  <c:v>Band 9</c:v>
                </c:pt>
              </c:strCache>
            </c:strRef>
          </c:cat>
          <c:val>
            <c:numRef>
              <c:f>作图!$AF$23:$AN$23</c:f>
              <c:numCache>
                <c:formatCode>General</c:formatCode>
                <c:ptCount val="9"/>
                <c:pt idx="0">
                  <c:v>0.63954799032909082</c:v>
                </c:pt>
                <c:pt idx="1">
                  <c:v>0.75226475509316737</c:v>
                </c:pt>
                <c:pt idx="2">
                  <c:v>0.64292061679389734</c:v>
                </c:pt>
                <c:pt idx="3">
                  <c:v>0.69101854486706005</c:v>
                </c:pt>
                <c:pt idx="4">
                  <c:v>0.53235918097710844</c:v>
                </c:pt>
                <c:pt idx="5">
                  <c:v>0.55153601627390314</c:v>
                </c:pt>
                <c:pt idx="6">
                  <c:v>0.45095195853621339</c:v>
                </c:pt>
                <c:pt idx="7">
                  <c:v>0.47024212316660297</c:v>
                </c:pt>
                <c:pt idx="8">
                  <c:v>0.47687004450392734</c:v>
                </c:pt>
              </c:numCache>
            </c:numRef>
          </c:val>
          <c:smooth val="0"/>
        </c:ser>
        <c:ser>
          <c:idx val="3"/>
          <c:order val="3"/>
          <c:tx>
            <c:strRef>
              <c:f>作图!$AE$24</c:f>
              <c:strCache>
                <c:ptCount val="1"/>
                <c:pt idx="0">
                  <c:v>2017 09 06</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作图!$AF$20:$AN$20</c:f>
              <c:strCache>
                <c:ptCount val="9"/>
                <c:pt idx="0">
                  <c:v>Band 1</c:v>
                </c:pt>
                <c:pt idx="1">
                  <c:v>Band 2</c:v>
                </c:pt>
                <c:pt idx="2">
                  <c:v>Band 3</c:v>
                </c:pt>
                <c:pt idx="3">
                  <c:v>Band 4</c:v>
                </c:pt>
                <c:pt idx="4">
                  <c:v>Band 5</c:v>
                </c:pt>
                <c:pt idx="5">
                  <c:v>Band 6</c:v>
                </c:pt>
                <c:pt idx="6">
                  <c:v>Band 7</c:v>
                </c:pt>
                <c:pt idx="7">
                  <c:v>Band 8</c:v>
                </c:pt>
                <c:pt idx="8">
                  <c:v>Band 9</c:v>
                </c:pt>
              </c:strCache>
            </c:strRef>
          </c:cat>
          <c:val>
            <c:numRef>
              <c:f>作图!$AF$24:$AN$24</c:f>
              <c:numCache>
                <c:formatCode>General</c:formatCode>
                <c:ptCount val="9"/>
                <c:pt idx="0">
                  <c:v>0.64360903279180137</c:v>
                </c:pt>
                <c:pt idx="1">
                  <c:v>0.74681822816695409</c:v>
                </c:pt>
                <c:pt idx="2">
                  <c:v>0.63753401609957305</c:v>
                </c:pt>
                <c:pt idx="3">
                  <c:v>0.68276009917713154</c:v>
                </c:pt>
                <c:pt idx="4">
                  <c:v>0.51319894665905763</c:v>
                </c:pt>
                <c:pt idx="5">
                  <c:v>0.5363133961800356</c:v>
                </c:pt>
                <c:pt idx="6">
                  <c:v>0.44725720116636086</c:v>
                </c:pt>
                <c:pt idx="7">
                  <c:v>0.4708749708708484</c:v>
                </c:pt>
                <c:pt idx="8">
                  <c:v>0.47172481547189155</c:v>
                </c:pt>
              </c:numCache>
            </c:numRef>
          </c:val>
          <c:smooth val="0"/>
        </c:ser>
        <c:dLbls>
          <c:showLegendKey val="0"/>
          <c:showVal val="0"/>
          <c:showCatName val="0"/>
          <c:showSerName val="0"/>
          <c:showPercent val="0"/>
          <c:showBubbleSize val="0"/>
        </c:dLbls>
        <c:marker val="1"/>
        <c:smooth val="0"/>
        <c:axId val="186800664"/>
        <c:axId val="186801056"/>
      </c:lineChart>
      <c:catAx>
        <c:axId val="186800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801056"/>
        <c:crosses val="autoZero"/>
        <c:auto val="1"/>
        <c:lblAlgn val="ctr"/>
        <c:lblOffset val="100"/>
        <c:noMultiLvlLbl val="0"/>
      </c:catAx>
      <c:valAx>
        <c:axId val="186801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800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CAPI vs ROLO</a:t>
            </a:r>
            <a:endParaRPr lang="zh-CN" alt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作图!$AF$20</c:f>
              <c:strCache>
                <c:ptCount val="1"/>
                <c:pt idx="0">
                  <c:v>Band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作图!$AE$21:$AE$24</c:f>
              <c:strCache>
                <c:ptCount val="4"/>
                <c:pt idx="0">
                  <c:v>2017 06 09</c:v>
                </c:pt>
                <c:pt idx="1">
                  <c:v>2017 07 09</c:v>
                </c:pt>
                <c:pt idx="2">
                  <c:v>2017 08 07</c:v>
                </c:pt>
                <c:pt idx="3">
                  <c:v>2017 09 06</c:v>
                </c:pt>
              </c:strCache>
            </c:strRef>
          </c:cat>
          <c:val>
            <c:numRef>
              <c:f>作图!$AF$21:$AF$24</c:f>
              <c:numCache>
                <c:formatCode>General</c:formatCode>
                <c:ptCount val="4"/>
                <c:pt idx="0">
                  <c:v>0.65733817229446401</c:v>
                </c:pt>
                <c:pt idx="1">
                  <c:v>0.6438536450460014</c:v>
                </c:pt>
                <c:pt idx="2">
                  <c:v>0.63954799032909082</c:v>
                </c:pt>
                <c:pt idx="3">
                  <c:v>0.64360903279180137</c:v>
                </c:pt>
              </c:numCache>
            </c:numRef>
          </c:val>
          <c:smooth val="0"/>
        </c:ser>
        <c:ser>
          <c:idx val="1"/>
          <c:order val="1"/>
          <c:tx>
            <c:strRef>
              <c:f>作图!$AG$20</c:f>
              <c:strCache>
                <c:ptCount val="1"/>
                <c:pt idx="0">
                  <c:v>Band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作图!$AE$21:$AE$24</c:f>
              <c:strCache>
                <c:ptCount val="4"/>
                <c:pt idx="0">
                  <c:v>2017 06 09</c:v>
                </c:pt>
                <c:pt idx="1">
                  <c:v>2017 07 09</c:v>
                </c:pt>
                <c:pt idx="2">
                  <c:v>2017 08 07</c:v>
                </c:pt>
                <c:pt idx="3">
                  <c:v>2017 09 06</c:v>
                </c:pt>
              </c:strCache>
            </c:strRef>
          </c:cat>
          <c:val>
            <c:numRef>
              <c:f>作图!$AG$21:$AG$24</c:f>
              <c:numCache>
                <c:formatCode>General</c:formatCode>
                <c:ptCount val="4"/>
                <c:pt idx="0">
                  <c:v>0.76650584708065805</c:v>
                </c:pt>
                <c:pt idx="1">
                  <c:v>0.75441507036719069</c:v>
                </c:pt>
                <c:pt idx="2">
                  <c:v>0.75226475509316737</c:v>
                </c:pt>
                <c:pt idx="3">
                  <c:v>0.74681822816695409</c:v>
                </c:pt>
              </c:numCache>
            </c:numRef>
          </c:val>
          <c:smooth val="0"/>
        </c:ser>
        <c:ser>
          <c:idx val="2"/>
          <c:order val="2"/>
          <c:tx>
            <c:strRef>
              <c:f>作图!$AH$20</c:f>
              <c:strCache>
                <c:ptCount val="1"/>
                <c:pt idx="0">
                  <c:v>Band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作图!$AE$21:$AE$24</c:f>
              <c:strCache>
                <c:ptCount val="4"/>
                <c:pt idx="0">
                  <c:v>2017 06 09</c:v>
                </c:pt>
                <c:pt idx="1">
                  <c:v>2017 07 09</c:v>
                </c:pt>
                <c:pt idx="2">
                  <c:v>2017 08 07</c:v>
                </c:pt>
                <c:pt idx="3">
                  <c:v>2017 09 06</c:v>
                </c:pt>
              </c:strCache>
            </c:strRef>
          </c:cat>
          <c:val>
            <c:numRef>
              <c:f>作图!$AH$21:$AH$24</c:f>
              <c:numCache>
                <c:formatCode>General</c:formatCode>
                <c:ptCount val="4"/>
                <c:pt idx="0">
                  <c:v>0.65689995306603632</c:v>
                </c:pt>
                <c:pt idx="1">
                  <c:v>0.64813072352327528</c:v>
                </c:pt>
                <c:pt idx="2">
                  <c:v>0.64292061679389734</c:v>
                </c:pt>
                <c:pt idx="3">
                  <c:v>0.63753401609957305</c:v>
                </c:pt>
              </c:numCache>
            </c:numRef>
          </c:val>
          <c:smooth val="0"/>
        </c:ser>
        <c:ser>
          <c:idx val="3"/>
          <c:order val="3"/>
          <c:tx>
            <c:strRef>
              <c:f>作图!$AI$20</c:f>
              <c:strCache>
                <c:ptCount val="1"/>
                <c:pt idx="0">
                  <c:v>Band 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作图!$AE$21:$AE$24</c:f>
              <c:strCache>
                <c:ptCount val="4"/>
                <c:pt idx="0">
                  <c:v>2017 06 09</c:v>
                </c:pt>
                <c:pt idx="1">
                  <c:v>2017 07 09</c:v>
                </c:pt>
                <c:pt idx="2">
                  <c:v>2017 08 07</c:v>
                </c:pt>
                <c:pt idx="3">
                  <c:v>2017 09 06</c:v>
                </c:pt>
              </c:strCache>
            </c:strRef>
          </c:cat>
          <c:val>
            <c:numRef>
              <c:f>作图!$AI$21:$AI$24</c:f>
              <c:numCache>
                <c:formatCode>General</c:formatCode>
                <c:ptCount val="4"/>
                <c:pt idx="0">
                  <c:v>0.69782605647572216</c:v>
                </c:pt>
                <c:pt idx="1">
                  <c:v>0.68972754419953852</c:v>
                </c:pt>
                <c:pt idx="2">
                  <c:v>0.69101854486706005</c:v>
                </c:pt>
                <c:pt idx="3">
                  <c:v>0.68276009917713154</c:v>
                </c:pt>
              </c:numCache>
            </c:numRef>
          </c:val>
          <c:smooth val="0"/>
        </c:ser>
        <c:ser>
          <c:idx val="4"/>
          <c:order val="4"/>
          <c:tx>
            <c:strRef>
              <c:f>作图!$AJ$20</c:f>
              <c:strCache>
                <c:ptCount val="1"/>
                <c:pt idx="0">
                  <c:v>Band 5</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作图!$AE$21:$AE$24</c:f>
              <c:strCache>
                <c:ptCount val="4"/>
                <c:pt idx="0">
                  <c:v>2017 06 09</c:v>
                </c:pt>
                <c:pt idx="1">
                  <c:v>2017 07 09</c:v>
                </c:pt>
                <c:pt idx="2">
                  <c:v>2017 08 07</c:v>
                </c:pt>
                <c:pt idx="3">
                  <c:v>2017 09 06</c:v>
                </c:pt>
              </c:strCache>
            </c:strRef>
          </c:cat>
          <c:val>
            <c:numRef>
              <c:f>作图!$AJ$21:$AJ$24</c:f>
              <c:numCache>
                <c:formatCode>General</c:formatCode>
                <c:ptCount val="4"/>
                <c:pt idx="0">
                  <c:v>0.53405960148671228</c:v>
                </c:pt>
                <c:pt idx="1">
                  <c:v>0.5318464572778161</c:v>
                </c:pt>
                <c:pt idx="2">
                  <c:v>0.53235918097710844</c:v>
                </c:pt>
                <c:pt idx="3">
                  <c:v>0.51319894665905763</c:v>
                </c:pt>
              </c:numCache>
            </c:numRef>
          </c:val>
          <c:smooth val="0"/>
        </c:ser>
        <c:ser>
          <c:idx val="5"/>
          <c:order val="5"/>
          <c:tx>
            <c:strRef>
              <c:f>作图!$AK$20</c:f>
              <c:strCache>
                <c:ptCount val="1"/>
                <c:pt idx="0">
                  <c:v>Band 6</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作图!$AE$21:$AE$24</c:f>
              <c:strCache>
                <c:ptCount val="4"/>
                <c:pt idx="0">
                  <c:v>2017 06 09</c:v>
                </c:pt>
                <c:pt idx="1">
                  <c:v>2017 07 09</c:v>
                </c:pt>
                <c:pt idx="2">
                  <c:v>2017 08 07</c:v>
                </c:pt>
                <c:pt idx="3">
                  <c:v>2017 09 06</c:v>
                </c:pt>
              </c:strCache>
            </c:strRef>
          </c:cat>
          <c:val>
            <c:numRef>
              <c:f>作图!$AK$21:$AK$24</c:f>
              <c:numCache>
                <c:formatCode>General</c:formatCode>
                <c:ptCount val="4"/>
                <c:pt idx="0">
                  <c:v>0.55268666540840583</c:v>
                </c:pt>
                <c:pt idx="1">
                  <c:v>0.54661882318144095</c:v>
                </c:pt>
                <c:pt idx="2">
                  <c:v>0.55153601627390314</c:v>
                </c:pt>
                <c:pt idx="3">
                  <c:v>0.5363133961800356</c:v>
                </c:pt>
              </c:numCache>
            </c:numRef>
          </c:val>
          <c:smooth val="0"/>
        </c:ser>
        <c:ser>
          <c:idx val="6"/>
          <c:order val="6"/>
          <c:tx>
            <c:strRef>
              <c:f>作图!$AL$20</c:f>
              <c:strCache>
                <c:ptCount val="1"/>
                <c:pt idx="0">
                  <c:v>Band 7</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作图!$AE$21:$AE$24</c:f>
              <c:strCache>
                <c:ptCount val="4"/>
                <c:pt idx="0">
                  <c:v>2017 06 09</c:v>
                </c:pt>
                <c:pt idx="1">
                  <c:v>2017 07 09</c:v>
                </c:pt>
                <c:pt idx="2">
                  <c:v>2017 08 07</c:v>
                </c:pt>
                <c:pt idx="3">
                  <c:v>2017 09 06</c:v>
                </c:pt>
              </c:strCache>
            </c:strRef>
          </c:cat>
          <c:val>
            <c:numRef>
              <c:f>作图!$AL$21:$AL$24</c:f>
              <c:numCache>
                <c:formatCode>General</c:formatCode>
                <c:ptCount val="4"/>
                <c:pt idx="0">
                  <c:v>0.45342060284847635</c:v>
                </c:pt>
                <c:pt idx="1">
                  <c:v>0.4478958604519408</c:v>
                </c:pt>
                <c:pt idx="2">
                  <c:v>0.45095195853621339</c:v>
                </c:pt>
                <c:pt idx="3">
                  <c:v>0.44725720116636086</c:v>
                </c:pt>
              </c:numCache>
            </c:numRef>
          </c:val>
          <c:smooth val="0"/>
        </c:ser>
        <c:ser>
          <c:idx val="7"/>
          <c:order val="7"/>
          <c:tx>
            <c:strRef>
              <c:f>作图!$AM$20</c:f>
              <c:strCache>
                <c:ptCount val="1"/>
                <c:pt idx="0">
                  <c:v>Band 8</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作图!$AE$21:$AE$24</c:f>
              <c:strCache>
                <c:ptCount val="4"/>
                <c:pt idx="0">
                  <c:v>2017 06 09</c:v>
                </c:pt>
                <c:pt idx="1">
                  <c:v>2017 07 09</c:v>
                </c:pt>
                <c:pt idx="2">
                  <c:v>2017 08 07</c:v>
                </c:pt>
                <c:pt idx="3">
                  <c:v>2017 09 06</c:v>
                </c:pt>
              </c:strCache>
            </c:strRef>
          </c:cat>
          <c:val>
            <c:numRef>
              <c:f>作图!$AM$21:$AM$24</c:f>
              <c:numCache>
                <c:formatCode>General</c:formatCode>
                <c:ptCount val="4"/>
                <c:pt idx="0">
                  <c:v>0.47884453820161804</c:v>
                </c:pt>
                <c:pt idx="1">
                  <c:v>0.47138647100028269</c:v>
                </c:pt>
                <c:pt idx="2">
                  <c:v>0.47024212316660297</c:v>
                </c:pt>
                <c:pt idx="3">
                  <c:v>0.4708749708708484</c:v>
                </c:pt>
              </c:numCache>
            </c:numRef>
          </c:val>
          <c:smooth val="0"/>
        </c:ser>
        <c:ser>
          <c:idx val="8"/>
          <c:order val="8"/>
          <c:tx>
            <c:strRef>
              <c:f>作图!$AN$20</c:f>
              <c:strCache>
                <c:ptCount val="1"/>
                <c:pt idx="0">
                  <c:v>Band 9</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作图!$AE$21:$AE$24</c:f>
              <c:strCache>
                <c:ptCount val="4"/>
                <c:pt idx="0">
                  <c:v>2017 06 09</c:v>
                </c:pt>
                <c:pt idx="1">
                  <c:v>2017 07 09</c:v>
                </c:pt>
                <c:pt idx="2">
                  <c:v>2017 08 07</c:v>
                </c:pt>
                <c:pt idx="3">
                  <c:v>2017 09 06</c:v>
                </c:pt>
              </c:strCache>
            </c:strRef>
          </c:cat>
          <c:val>
            <c:numRef>
              <c:f>作图!$AN$21:$AN$24</c:f>
              <c:numCache>
                <c:formatCode>General</c:formatCode>
                <c:ptCount val="4"/>
                <c:pt idx="0">
                  <c:v>0.47372822807705534</c:v>
                </c:pt>
                <c:pt idx="1">
                  <c:v>0.46869463165944503</c:v>
                </c:pt>
                <c:pt idx="2">
                  <c:v>0.47687004450392734</c:v>
                </c:pt>
                <c:pt idx="3">
                  <c:v>0.47172481547189155</c:v>
                </c:pt>
              </c:numCache>
            </c:numRef>
          </c:val>
          <c:smooth val="0"/>
        </c:ser>
        <c:dLbls>
          <c:showLegendKey val="0"/>
          <c:showVal val="0"/>
          <c:showCatName val="0"/>
          <c:showSerName val="0"/>
          <c:showPercent val="0"/>
          <c:showBubbleSize val="0"/>
        </c:dLbls>
        <c:marker val="1"/>
        <c:smooth val="0"/>
        <c:axId val="186801840"/>
        <c:axId val="186802232"/>
      </c:lineChart>
      <c:catAx>
        <c:axId val="18680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802232"/>
        <c:crosses val="autoZero"/>
        <c:auto val="1"/>
        <c:lblAlgn val="ctr"/>
        <c:lblOffset val="100"/>
        <c:noMultiLvlLbl val="0"/>
      </c:catAx>
      <c:valAx>
        <c:axId val="186802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801840"/>
        <c:crosses val="autoZero"/>
        <c:crossBetween val="between"/>
      </c:valAx>
      <c:spPr>
        <a:noFill/>
        <a:ln>
          <a:noFill/>
        </a:ln>
        <a:effectLst/>
      </c:spPr>
    </c:plotArea>
    <c:legend>
      <c:legendPos val="r"/>
      <c:layout>
        <c:manualLayout>
          <c:xMode val="edge"/>
          <c:yMode val="edge"/>
          <c:x val="0.77098133566637506"/>
          <c:y val="6.1617575580830183E-2"/>
          <c:w val="0.20679644211140275"/>
          <c:h val="0.883492757849713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772462817147856"/>
          <c:y val="6.3567913385826777E-2"/>
          <c:w val="0.79005314960629935"/>
          <c:h val="0.64294455380577431"/>
        </c:manualLayout>
      </c:layout>
      <c:barChart>
        <c:barDir val="col"/>
        <c:grouping val="clustered"/>
        <c:varyColors val="0"/>
        <c:ser>
          <c:idx val="0"/>
          <c:order val="0"/>
          <c:invertIfNegative val="0"/>
          <c:val>
            <c:numRef>
              <c:f>MERSI_IRR!$AL$2:$AL$21</c:f>
              <c:numCache>
                <c:formatCode>0.00</c:formatCode>
                <c:ptCount val="20"/>
                <c:pt idx="0">
                  <c:v>7.5665507498761304</c:v>
                </c:pt>
                <c:pt idx="1">
                  <c:v>7.6938708821619501</c:v>
                </c:pt>
                <c:pt idx="2">
                  <c:v>7.3444705290824803</c:v>
                </c:pt>
                <c:pt idx="3">
                  <c:v>7.8983217027600601</c:v>
                </c:pt>
                <c:pt idx="4">
                  <c:v>0</c:v>
                </c:pt>
                <c:pt idx="5">
                  <c:v>7.2196618756796296</c:v>
                </c:pt>
                <c:pt idx="6">
                  <c:v>6.77511131152046</c:v>
                </c:pt>
                <c:pt idx="7">
                  <c:v>9.6171603011782505</c:v>
                </c:pt>
                <c:pt idx="8">
                  <c:v>7.56847930829161</c:v>
                </c:pt>
                <c:pt idx="9">
                  <c:v>7.4804559428577502</c:v>
                </c:pt>
                <c:pt idx="10">
                  <c:v>7.9447600822904603</c:v>
                </c:pt>
                <c:pt idx="11">
                  <c:v>7.78116787746018</c:v>
                </c:pt>
                <c:pt idx="12">
                  <c:v>7.5503868312080797</c:v>
                </c:pt>
                <c:pt idx="13">
                  <c:v>7.32167749735257</c:v>
                </c:pt>
                <c:pt idx="14">
                  <c:v>8.0553409119086208</c:v>
                </c:pt>
                <c:pt idx="15">
                  <c:v>5.6714529389220498</c:v>
                </c:pt>
                <c:pt idx="16">
                  <c:v>7.7495824728766296</c:v>
                </c:pt>
                <c:pt idx="17">
                  <c:v>6.0507132620609996</c:v>
                </c:pt>
                <c:pt idx="18">
                  <c:v>8.0959158143656005</c:v>
                </c:pt>
                <c:pt idx="19">
                  <c:v>5.21675489996416</c:v>
                </c:pt>
              </c:numCache>
            </c:numRef>
          </c:val>
        </c:ser>
        <c:dLbls>
          <c:showLegendKey val="0"/>
          <c:showVal val="0"/>
          <c:showCatName val="0"/>
          <c:showSerName val="0"/>
          <c:showPercent val="0"/>
          <c:showBubbleSize val="0"/>
        </c:dLbls>
        <c:gapWidth val="150"/>
        <c:axId val="188533552"/>
        <c:axId val="176989336"/>
      </c:barChart>
      <c:catAx>
        <c:axId val="188533552"/>
        <c:scaling>
          <c:orientation val="minMax"/>
        </c:scaling>
        <c:delete val="0"/>
        <c:axPos val="b"/>
        <c:title>
          <c:tx>
            <c:rich>
              <a:bodyPr/>
              <a:lstStyle/>
              <a:p>
                <a:pPr>
                  <a:defRPr/>
                </a:pPr>
                <a:r>
                  <a:rPr lang="en-US" altLang="en-US"/>
                  <a:t>Band</a:t>
                </a:r>
              </a:p>
            </c:rich>
          </c:tx>
          <c:layout/>
          <c:overlay val="0"/>
        </c:title>
        <c:majorTickMark val="out"/>
        <c:minorTickMark val="none"/>
        <c:tickLblPos val="nextTo"/>
        <c:crossAx val="176989336"/>
        <c:crosses val="autoZero"/>
        <c:auto val="1"/>
        <c:lblAlgn val="ctr"/>
        <c:lblOffset val="100"/>
        <c:noMultiLvlLbl val="0"/>
      </c:catAx>
      <c:valAx>
        <c:axId val="176989336"/>
        <c:scaling>
          <c:orientation val="minMax"/>
        </c:scaling>
        <c:delete val="0"/>
        <c:axPos val="l"/>
        <c:majorGridlines/>
        <c:title>
          <c:tx>
            <c:rich>
              <a:bodyPr rot="-5400000" vert="horz"/>
              <a:lstStyle/>
              <a:p>
                <a:pPr>
                  <a:defRPr/>
                </a:pPr>
                <a:r>
                  <a:rPr lang="en-US" altLang="zh-CN" dirty="0" smtClean="0"/>
                  <a:t>Irradiance</a:t>
                </a:r>
                <a:r>
                  <a:rPr lang="en-US" altLang="zh-CN" baseline="0" dirty="0" smtClean="0"/>
                  <a:t> </a:t>
                </a:r>
                <a:r>
                  <a:rPr lang="en-US" altLang="zh-CN" baseline="0" dirty="0"/>
                  <a:t>Uncertainty</a:t>
                </a:r>
              </a:p>
              <a:p>
                <a:pPr>
                  <a:defRPr/>
                </a:pPr>
                <a:r>
                  <a:rPr lang="en-US" altLang="zh-CN" baseline="0" dirty="0"/>
                  <a:t>(%)</a:t>
                </a:r>
                <a:endParaRPr lang="zh-CN" altLang="en-US" dirty="0"/>
              </a:p>
            </c:rich>
          </c:tx>
          <c:layout/>
          <c:overlay val="0"/>
        </c:title>
        <c:numFmt formatCode="#,##0.0_);[Red]\(#,##0.0\)" sourceLinked="0"/>
        <c:majorTickMark val="out"/>
        <c:minorTickMark val="none"/>
        <c:tickLblPos val="nextTo"/>
        <c:crossAx val="188533552"/>
        <c:crosses val="autoZero"/>
        <c:crossBetween val="between"/>
      </c:valAx>
    </c:plotArea>
    <c:plotVisOnly val="1"/>
    <c:dispBlanksAs val="gap"/>
    <c:showDLblsOverMax val="0"/>
  </c:chart>
  <c:spPr>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altLang="zh-CN" sz="1800" b="0" i="0" baseline="0">
                <a:effectLst/>
              </a:rPr>
              <a:t>Uncertainty(%)</a:t>
            </a:r>
            <a:endParaRPr lang="zh-CN" altLang="zh-CN">
              <a:effectLst/>
            </a:endParaRPr>
          </a:p>
        </c:rich>
      </c:tx>
      <c:layout>
        <c:manualLayout>
          <c:xMode val="edge"/>
          <c:yMode val="edge"/>
          <c:x val="0.3888888888888889"/>
          <c:y val="2.7777777777777776E-2"/>
        </c:manualLayout>
      </c:layout>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zh-CN"/>
        </a:p>
      </c:txPr>
    </c:title>
    <c:autoTitleDeleted val="0"/>
    <c:plotArea>
      <c:layout/>
      <c:barChart>
        <c:barDir val="bar"/>
        <c:grouping val="clustered"/>
        <c:varyColors val="0"/>
        <c:ser>
          <c:idx val="0"/>
          <c:order val="0"/>
          <c:spPr>
            <a:solidFill>
              <a:schemeClr val="accent1"/>
            </a:solidFill>
            <a:ln>
              <a:noFill/>
            </a:ln>
            <a:effectLst/>
          </c:spPr>
          <c:invertIfNegative val="0"/>
          <c:val>
            <c:numRef>
              <c:f>作图!$AF$27</c:f>
              <c:numCache>
                <c:formatCode>General</c:formatCode>
                <c:ptCount val="1"/>
                <c:pt idx="0">
                  <c:v>1.2961967920581372</c:v>
                </c:pt>
              </c:numCache>
            </c:numRef>
          </c:val>
        </c:ser>
        <c:ser>
          <c:idx val="1"/>
          <c:order val="1"/>
          <c:spPr>
            <a:solidFill>
              <a:schemeClr val="accent2"/>
            </a:solidFill>
            <a:ln>
              <a:noFill/>
            </a:ln>
            <a:effectLst/>
          </c:spPr>
          <c:invertIfNegative val="0"/>
          <c:val>
            <c:numRef>
              <c:f>作图!$AG$27</c:f>
              <c:numCache>
                <c:formatCode>General</c:formatCode>
                <c:ptCount val="1"/>
                <c:pt idx="0">
                  <c:v>1.1886142140624092</c:v>
                </c:pt>
              </c:numCache>
            </c:numRef>
          </c:val>
        </c:ser>
        <c:ser>
          <c:idx val="2"/>
          <c:order val="2"/>
          <c:spPr>
            <a:solidFill>
              <a:schemeClr val="accent3"/>
            </a:solidFill>
            <a:ln>
              <a:noFill/>
            </a:ln>
            <a:effectLst/>
          </c:spPr>
          <c:invertIfNegative val="0"/>
          <c:val>
            <c:numRef>
              <c:f>作图!$AH$27</c:f>
              <c:numCache>
                <c:formatCode>General</c:formatCode>
                <c:ptCount val="1"/>
                <c:pt idx="0">
                  <c:v>1.3770988066401733</c:v>
                </c:pt>
              </c:numCache>
            </c:numRef>
          </c:val>
        </c:ser>
        <c:ser>
          <c:idx val="3"/>
          <c:order val="3"/>
          <c:spPr>
            <a:solidFill>
              <a:schemeClr val="accent4"/>
            </a:solidFill>
            <a:ln>
              <a:noFill/>
            </a:ln>
            <a:effectLst/>
          </c:spPr>
          <c:invertIfNegative val="0"/>
          <c:val>
            <c:numRef>
              <c:f>作图!$AI$27</c:f>
              <c:numCache>
                <c:formatCode>General</c:formatCode>
                <c:ptCount val="1"/>
                <c:pt idx="0">
                  <c:v>0.9661928586705264</c:v>
                </c:pt>
              </c:numCache>
            </c:numRef>
          </c:val>
        </c:ser>
        <c:ser>
          <c:idx val="4"/>
          <c:order val="4"/>
          <c:spPr>
            <a:solidFill>
              <a:schemeClr val="accent5"/>
            </a:solidFill>
            <a:ln>
              <a:noFill/>
            </a:ln>
            <a:effectLst/>
          </c:spPr>
          <c:invertIfNegative val="0"/>
          <c:val>
            <c:numRef>
              <c:f>作图!$AJ$27</c:f>
              <c:numCache>
                <c:formatCode>General</c:formatCode>
                <c:ptCount val="1"/>
                <c:pt idx="0">
                  <c:v>2.0065321251690369</c:v>
                </c:pt>
              </c:numCache>
            </c:numRef>
          </c:val>
        </c:ser>
        <c:ser>
          <c:idx val="5"/>
          <c:order val="5"/>
          <c:spPr>
            <a:solidFill>
              <a:schemeClr val="accent6"/>
            </a:solidFill>
            <a:ln>
              <a:noFill/>
            </a:ln>
            <a:effectLst/>
          </c:spPr>
          <c:invertIfNegative val="0"/>
          <c:val>
            <c:numRef>
              <c:f>作图!$AK$27</c:f>
              <c:numCache>
                <c:formatCode>General</c:formatCode>
                <c:ptCount val="1"/>
                <c:pt idx="0">
                  <c:v>1.4731476007462569</c:v>
                </c:pt>
              </c:numCache>
            </c:numRef>
          </c:val>
        </c:ser>
        <c:ser>
          <c:idx val="6"/>
          <c:order val="6"/>
          <c:spPr>
            <a:solidFill>
              <a:schemeClr val="accent1">
                <a:lumMod val="60000"/>
              </a:schemeClr>
            </a:solidFill>
            <a:ln>
              <a:noFill/>
            </a:ln>
            <a:effectLst/>
          </c:spPr>
          <c:invertIfNegative val="0"/>
          <c:val>
            <c:numRef>
              <c:f>作图!$AL$27</c:f>
              <c:numCache>
                <c:formatCode>General</c:formatCode>
                <c:ptCount val="1"/>
                <c:pt idx="0">
                  <c:v>0.68671347924870507</c:v>
                </c:pt>
              </c:numCache>
            </c:numRef>
          </c:val>
        </c:ser>
        <c:ser>
          <c:idx val="7"/>
          <c:order val="7"/>
          <c:spPr>
            <a:solidFill>
              <a:schemeClr val="accent2">
                <a:lumMod val="60000"/>
              </a:schemeClr>
            </a:solidFill>
            <a:ln>
              <a:noFill/>
            </a:ln>
            <a:effectLst/>
          </c:spPr>
          <c:invertIfNegative val="0"/>
          <c:val>
            <c:numRef>
              <c:f>作图!$AM$27</c:f>
              <c:numCache>
                <c:formatCode>General</c:formatCode>
                <c:ptCount val="1"/>
                <c:pt idx="0">
                  <c:v>0.92146145131082546</c:v>
                </c:pt>
              </c:numCache>
            </c:numRef>
          </c:val>
        </c:ser>
        <c:ser>
          <c:idx val="8"/>
          <c:order val="8"/>
          <c:spPr>
            <a:solidFill>
              <a:schemeClr val="accent3">
                <a:lumMod val="60000"/>
              </a:schemeClr>
            </a:solidFill>
            <a:ln>
              <a:noFill/>
            </a:ln>
            <a:effectLst/>
          </c:spPr>
          <c:invertIfNegative val="0"/>
          <c:val>
            <c:numRef>
              <c:f>作图!$AN$27</c:f>
              <c:numCache>
                <c:formatCode>General</c:formatCode>
                <c:ptCount val="1"/>
                <c:pt idx="0">
                  <c:v>0.78566726049615188</c:v>
                </c:pt>
              </c:numCache>
            </c:numRef>
          </c:val>
        </c:ser>
        <c:dLbls>
          <c:showLegendKey val="0"/>
          <c:showVal val="0"/>
          <c:showCatName val="0"/>
          <c:showSerName val="0"/>
          <c:showPercent val="0"/>
          <c:showBubbleSize val="0"/>
        </c:dLbls>
        <c:gapWidth val="269"/>
        <c:overlap val="-48"/>
        <c:axId val="186803016"/>
        <c:axId val="186803408"/>
      </c:barChart>
      <c:catAx>
        <c:axId val="186803016"/>
        <c:scaling>
          <c:orientation val="maxMin"/>
        </c:scaling>
        <c:delete val="1"/>
        <c:axPos val="l"/>
        <c:majorTickMark val="out"/>
        <c:minorTickMark val="none"/>
        <c:tickLblPos val="nextTo"/>
        <c:crossAx val="186803408"/>
        <c:crosses val="autoZero"/>
        <c:auto val="1"/>
        <c:lblAlgn val="ctr"/>
        <c:lblOffset val="100"/>
        <c:noMultiLvlLbl val="0"/>
      </c:catAx>
      <c:valAx>
        <c:axId val="186803408"/>
        <c:scaling>
          <c:orientation val="minMax"/>
        </c:scaling>
        <c:delete val="0"/>
        <c:axPos val="t"/>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803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90048118985126"/>
          <c:y val="5.0925925925925923E-2"/>
          <c:w val="0.76509951881014859"/>
          <c:h val="0.74350320793234181"/>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'MERSI-IK-1day'!$D$82:$D$101</c:f>
              <c:numCache>
                <c:formatCode>General</c:formatCode>
                <c:ptCount val="20"/>
                <c:pt idx="0">
                  <c:v>470</c:v>
                </c:pt>
                <c:pt idx="1">
                  <c:v>550</c:v>
                </c:pt>
                <c:pt idx="2">
                  <c:v>650</c:v>
                </c:pt>
                <c:pt idx="3">
                  <c:v>865</c:v>
                </c:pt>
                <c:pt idx="5">
                  <c:v>1640</c:v>
                </c:pt>
                <c:pt idx="6">
                  <c:v>2130</c:v>
                </c:pt>
                <c:pt idx="7">
                  <c:v>412</c:v>
                </c:pt>
                <c:pt idx="8">
                  <c:v>443</c:v>
                </c:pt>
                <c:pt idx="9">
                  <c:v>490</c:v>
                </c:pt>
                <c:pt idx="10">
                  <c:v>520</c:v>
                </c:pt>
                <c:pt idx="11">
                  <c:v>565</c:v>
                </c:pt>
                <c:pt idx="12">
                  <c:v>650</c:v>
                </c:pt>
                <c:pt idx="13">
                  <c:v>685</c:v>
                </c:pt>
                <c:pt idx="14">
                  <c:v>765</c:v>
                </c:pt>
                <c:pt idx="15">
                  <c:v>865</c:v>
                </c:pt>
                <c:pt idx="16">
                  <c:v>905</c:v>
                </c:pt>
                <c:pt idx="17">
                  <c:v>940</c:v>
                </c:pt>
                <c:pt idx="18">
                  <c:v>980</c:v>
                </c:pt>
                <c:pt idx="19">
                  <c:v>1030</c:v>
                </c:pt>
              </c:numCache>
            </c:numRef>
          </c:xVal>
          <c:yVal>
            <c:numRef>
              <c:f>'MERSI-IK-1day'!$G$82:$G$101</c:f>
              <c:numCache>
                <c:formatCode>General</c:formatCode>
                <c:ptCount val="20"/>
                <c:pt idx="0">
                  <c:v>0.99673733250863705</c:v>
                </c:pt>
                <c:pt idx="1">
                  <c:v>0.96715928678861796</c:v>
                </c:pt>
                <c:pt idx="2">
                  <c:v>0.91356645927478697</c:v>
                </c:pt>
                <c:pt idx="3">
                  <c:v>0.95667102631844403</c:v>
                </c:pt>
                <c:pt idx="5">
                  <c:v>1.2941835665297301</c:v>
                </c:pt>
                <c:pt idx="6">
                  <c:v>1.2774911319303299</c:v>
                </c:pt>
                <c:pt idx="7">
                  <c:v>0.79974967518094797</c:v>
                </c:pt>
                <c:pt idx="8">
                  <c:v>0.93756183054085496</c:v>
                </c:pt>
                <c:pt idx="9">
                  <c:v>0.97082712686077099</c:v>
                </c:pt>
                <c:pt idx="10">
                  <c:v>0.943696335259125</c:v>
                </c:pt>
                <c:pt idx="11">
                  <c:v>0.98846582032513397</c:v>
                </c:pt>
                <c:pt idx="12">
                  <c:v>0.86058518130126405</c:v>
                </c:pt>
                <c:pt idx="13">
                  <c:v>0.88242765970321602</c:v>
                </c:pt>
                <c:pt idx="14">
                  <c:v>0.93035552850443604</c:v>
                </c:pt>
                <c:pt idx="15">
                  <c:v>0.83747263710689801</c:v>
                </c:pt>
                <c:pt idx="16">
                  <c:v>0.810790001914796</c:v>
                </c:pt>
                <c:pt idx="17">
                  <c:v>0.99785495679346603</c:v>
                </c:pt>
                <c:pt idx="18">
                  <c:v>0.82253314378116904</c:v>
                </c:pt>
                <c:pt idx="19">
                  <c:v>0.58344903208065901</c:v>
                </c:pt>
              </c:numCache>
            </c:numRef>
          </c:yVal>
          <c:smooth val="0"/>
        </c:ser>
        <c:dLbls>
          <c:showLegendKey val="0"/>
          <c:showVal val="0"/>
          <c:showCatName val="0"/>
          <c:showSerName val="0"/>
          <c:showPercent val="0"/>
          <c:showBubbleSize val="0"/>
        </c:dLbls>
        <c:axId val="360551768"/>
        <c:axId val="360552160"/>
      </c:scatterChart>
      <c:valAx>
        <c:axId val="3605517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Wave length (nm)</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60552160"/>
        <c:crosses val="autoZero"/>
        <c:crossBetween val="midCat"/>
      </c:valAx>
      <c:valAx>
        <c:axId val="360552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Ratio</a:t>
                </a:r>
                <a:r>
                  <a:rPr lang="en-US" altLang="zh-CN" baseline="0"/>
                  <a:t> of MERSI and ROLO</a:t>
                </a:r>
                <a:endParaRPr lang="en-US" altLang="zh-CN"/>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605517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44225721784777"/>
          <c:y val="5.0925925925925923E-2"/>
          <c:w val="0.76355774278215227"/>
          <c:h val="0.74350320793234181"/>
        </c:manualLayout>
      </c:layout>
      <c:scatterChart>
        <c:scatterStyle val="lineMarker"/>
        <c:varyColors val="0"/>
        <c:ser>
          <c:idx val="0"/>
          <c:order val="0"/>
          <c:tx>
            <c:strRef>
              <c:f>'MERSI-IK-1day'!$E$81</c:f>
              <c:strCache>
                <c:ptCount val="1"/>
                <c:pt idx="0">
                  <c:v>ROLO</c:v>
                </c:pt>
              </c:strCache>
            </c:strRef>
          </c:tx>
          <c:spPr>
            <a:ln w="19050" cap="rnd">
              <a:noFill/>
              <a:round/>
            </a:ln>
            <a:effectLst/>
          </c:spPr>
          <c:marker>
            <c:symbol val="circle"/>
            <c:size val="5"/>
            <c:spPr>
              <a:solidFill>
                <a:schemeClr val="accent1"/>
              </a:solidFill>
              <a:ln w="9525">
                <a:solidFill>
                  <a:schemeClr val="accent1"/>
                </a:solidFill>
              </a:ln>
              <a:effectLst/>
            </c:spPr>
          </c:marker>
          <c:xVal>
            <c:numRef>
              <c:f>'MERSI-IK-1day'!$D$82:$D$101</c:f>
              <c:numCache>
                <c:formatCode>General</c:formatCode>
                <c:ptCount val="20"/>
                <c:pt idx="0">
                  <c:v>470</c:v>
                </c:pt>
                <c:pt idx="1">
                  <c:v>550</c:v>
                </c:pt>
                <c:pt idx="2">
                  <c:v>650</c:v>
                </c:pt>
                <c:pt idx="3">
                  <c:v>865</c:v>
                </c:pt>
                <c:pt idx="5">
                  <c:v>1640</c:v>
                </c:pt>
                <c:pt idx="6">
                  <c:v>2130</c:v>
                </c:pt>
                <c:pt idx="7">
                  <c:v>412</c:v>
                </c:pt>
                <c:pt idx="8">
                  <c:v>443</c:v>
                </c:pt>
                <c:pt idx="9">
                  <c:v>490</c:v>
                </c:pt>
                <c:pt idx="10">
                  <c:v>520</c:v>
                </c:pt>
                <c:pt idx="11">
                  <c:v>565</c:v>
                </c:pt>
                <c:pt idx="12">
                  <c:v>650</c:v>
                </c:pt>
                <c:pt idx="13">
                  <c:v>685</c:v>
                </c:pt>
                <c:pt idx="14">
                  <c:v>765</c:v>
                </c:pt>
                <c:pt idx="15">
                  <c:v>865</c:v>
                </c:pt>
                <c:pt idx="16">
                  <c:v>905</c:v>
                </c:pt>
                <c:pt idx="17">
                  <c:v>940</c:v>
                </c:pt>
                <c:pt idx="18">
                  <c:v>980</c:v>
                </c:pt>
                <c:pt idx="19">
                  <c:v>1030</c:v>
                </c:pt>
              </c:numCache>
            </c:numRef>
          </c:xVal>
          <c:yVal>
            <c:numRef>
              <c:f>'MERSI-IK-1day'!$E$82:$E$101</c:f>
              <c:numCache>
                <c:formatCode>0.00E+00</c:formatCode>
                <c:ptCount val="20"/>
                <c:pt idx="0">
                  <c:v>1.0228576398623801E-6</c:v>
                </c:pt>
                <c:pt idx="1">
                  <c:v>1.1756307243663399E-6</c:v>
                </c:pt>
                <c:pt idx="2">
                  <c:v>1.21874401108951E-6</c:v>
                </c:pt>
                <c:pt idx="3">
                  <c:v>9.06518397206208E-7</c:v>
                </c:pt>
                <c:pt idx="5">
                  <c:v>3.4655378442061603E-7</c:v>
                </c:pt>
                <c:pt idx="6">
                  <c:v>1.4819612093128901E-7</c:v>
                </c:pt>
                <c:pt idx="7">
                  <c:v>8.0722971545244401E-7</c:v>
                </c:pt>
                <c:pt idx="8">
                  <c:v>8.9317998798898499E-7</c:v>
                </c:pt>
                <c:pt idx="9">
                  <c:v>1.03834858639253E-6</c:v>
                </c:pt>
                <c:pt idx="10">
                  <c:v>1.0899279953081899E-6</c:v>
                </c:pt>
                <c:pt idx="11">
                  <c:v>1.1508252611137901E-6</c:v>
                </c:pt>
                <c:pt idx="12">
                  <c:v>1.21874401108951E-6</c:v>
                </c:pt>
                <c:pt idx="13">
                  <c:v>1.15758683664392E-6</c:v>
                </c:pt>
                <c:pt idx="14">
                  <c:v>1.02607279392006E-6</c:v>
                </c:pt>
                <c:pt idx="15">
                  <c:v>9.06518397206208E-7</c:v>
                </c:pt>
                <c:pt idx="16">
                  <c:v>8.2981695711465203E-7</c:v>
                </c:pt>
                <c:pt idx="17">
                  <c:v>7.0087938234795097E-7</c:v>
                </c:pt>
                <c:pt idx="18">
                  <c:v>7.0271097530706402E-7</c:v>
                </c:pt>
                <c:pt idx="19">
                  <c:v>6.8720227272681795E-7</c:v>
                </c:pt>
              </c:numCache>
            </c:numRef>
          </c:yVal>
          <c:smooth val="0"/>
        </c:ser>
        <c:ser>
          <c:idx val="1"/>
          <c:order val="1"/>
          <c:tx>
            <c:strRef>
              <c:f>'MERSI-IK-1day'!$F$81</c:f>
              <c:strCache>
                <c:ptCount val="1"/>
                <c:pt idx="0">
                  <c:v>MERSI</c:v>
                </c:pt>
              </c:strCache>
            </c:strRef>
          </c:tx>
          <c:spPr>
            <a:ln w="25400" cap="rnd">
              <a:noFill/>
              <a:round/>
            </a:ln>
            <a:effectLst/>
          </c:spPr>
          <c:marker>
            <c:symbol val="circle"/>
            <c:size val="5"/>
            <c:spPr>
              <a:solidFill>
                <a:schemeClr val="accent2"/>
              </a:solidFill>
              <a:ln w="9525">
                <a:solidFill>
                  <a:schemeClr val="accent2"/>
                </a:solidFill>
              </a:ln>
              <a:effectLst/>
            </c:spPr>
          </c:marker>
          <c:xVal>
            <c:numRef>
              <c:f>'MERSI-IK-1day'!$D$82:$D$101</c:f>
              <c:numCache>
                <c:formatCode>General</c:formatCode>
                <c:ptCount val="20"/>
                <c:pt idx="0">
                  <c:v>470</c:v>
                </c:pt>
                <c:pt idx="1">
                  <c:v>550</c:v>
                </c:pt>
                <c:pt idx="2">
                  <c:v>650</c:v>
                </c:pt>
                <c:pt idx="3">
                  <c:v>865</c:v>
                </c:pt>
                <c:pt idx="5">
                  <c:v>1640</c:v>
                </c:pt>
                <c:pt idx="6">
                  <c:v>2130</c:v>
                </c:pt>
                <c:pt idx="7">
                  <c:v>412</c:v>
                </c:pt>
                <c:pt idx="8">
                  <c:v>443</c:v>
                </c:pt>
                <c:pt idx="9">
                  <c:v>490</c:v>
                </c:pt>
                <c:pt idx="10">
                  <c:v>520</c:v>
                </c:pt>
                <c:pt idx="11">
                  <c:v>565</c:v>
                </c:pt>
                <c:pt idx="12">
                  <c:v>650</c:v>
                </c:pt>
                <c:pt idx="13">
                  <c:v>685</c:v>
                </c:pt>
                <c:pt idx="14">
                  <c:v>765</c:v>
                </c:pt>
                <c:pt idx="15">
                  <c:v>865</c:v>
                </c:pt>
                <c:pt idx="16">
                  <c:v>905</c:v>
                </c:pt>
                <c:pt idx="17">
                  <c:v>940</c:v>
                </c:pt>
                <c:pt idx="18">
                  <c:v>980</c:v>
                </c:pt>
                <c:pt idx="19">
                  <c:v>1030</c:v>
                </c:pt>
              </c:numCache>
            </c:numRef>
          </c:xVal>
          <c:yVal>
            <c:numRef>
              <c:f>'MERSI-IK-1day'!$F$82:$F$101</c:f>
              <c:numCache>
                <c:formatCode>0.00E+00</c:formatCode>
                <c:ptCount val="20"/>
                <c:pt idx="0">
                  <c:v>1.01952039549251E-6</c:v>
                </c:pt>
                <c:pt idx="1">
                  <c:v>1.13702217290493E-6</c:v>
                </c:pt>
                <c:pt idx="2">
                  <c:v>1.11340365097339E-6</c:v>
                </c:pt>
                <c:pt idx="3">
                  <c:v>8.6723988543181399E-7</c:v>
                </c:pt>
                <c:pt idx="5">
                  <c:v>4.4850421271584899E-7</c:v>
                </c:pt>
                <c:pt idx="6">
                  <c:v>1.8582220250397301E-7</c:v>
                </c:pt>
                <c:pt idx="7">
                  <c:v>6.3174871052821801E-7</c:v>
                </c:pt>
                <c:pt idx="8">
                  <c:v>8.1962333773622601E-7</c:v>
                </c:pt>
                <c:pt idx="9">
                  <c:v>9.8998501606685198E-7</c:v>
                </c:pt>
                <c:pt idx="10">
                  <c:v>1.0285610548686699E-6</c:v>
                </c:pt>
                <c:pt idx="11">
                  <c:v>1.13755143577773E-6</c:v>
                </c:pt>
                <c:pt idx="12">
                  <c:v>1.0488330357432899E-6</c:v>
                </c:pt>
                <c:pt idx="13">
                  <c:v>1.0014497183759799E-6</c:v>
                </c:pt>
                <c:pt idx="14">
                  <c:v>9.5461249647152498E-7</c:v>
                </c:pt>
                <c:pt idx="15">
                  <c:v>7.4403549981947104E-7</c:v>
                </c:pt>
                <c:pt idx="16">
                  <c:v>6.7280729224791905E-7</c:v>
                </c:pt>
                <c:pt idx="17">
                  <c:v>6.8546650268651605E-7</c:v>
                </c:pt>
                <c:pt idx="18">
                  <c:v>5.7800306768885105E-7</c:v>
                </c:pt>
                <c:pt idx="19">
                  <c:v>3.9278729740638799E-7</c:v>
                </c:pt>
              </c:numCache>
            </c:numRef>
          </c:yVal>
          <c:smooth val="0"/>
        </c:ser>
        <c:dLbls>
          <c:showLegendKey val="0"/>
          <c:showVal val="0"/>
          <c:showCatName val="0"/>
          <c:showSerName val="0"/>
          <c:showPercent val="0"/>
          <c:showBubbleSize val="0"/>
        </c:dLbls>
        <c:axId val="307552152"/>
        <c:axId val="307552544"/>
      </c:scatterChart>
      <c:valAx>
        <c:axId val="307552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07552544"/>
        <c:crosses val="autoZero"/>
        <c:crossBetween val="midCat"/>
      </c:valAx>
      <c:valAx>
        <c:axId val="307552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baseline="0"/>
                  <a:t>Lunar Irradiance (W/m2 nm sr)</a:t>
                </a:r>
                <a:endParaRPr lang="zh-CN"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07552152"/>
        <c:crosses val="autoZero"/>
        <c:crossBetween val="midCat"/>
      </c:valAx>
      <c:spPr>
        <a:noFill/>
        <a:ln>
          <a:noFill/>
        </a:ln>
        <a:effectLst/>
      </c:spPr>
    </c:plotArea>
    <c:legend>
      <c:legendPos val="r"/>
      <c:layout>
        <c:manualLayout>
          <c:xMode val="edge"/>
          <c:yMode val="edge"/>
          <c:x val="0.81592585301837273"/>
          <c:y val="0.19965223097112861"/>
          <c:w val="0.10907414698162729"/>
          <c:h val="0.156251093613298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'Ratio-1day'!$A$14</c:f>
              <c:strCache>
                <c:ptCount val="1"/>
                <c:pt idx="0">
                  <c:v>2013/10/23</c:v>
                </c:pt>
              </c:strCache>
            </c:strRef>
          </c:tx>
          <c:spPr>
            <a:ln w="28575" cap="rnd">
              <a:noFill/>
              <a:round/>
            </a:ln>
            <a:effectLst/>
          </c:spPr>
          <c:marker>
            <c:symbol val="circle"/>
            <c:size val="5"/>
            <c:spPr>
              <a:solidFill>
                <a:schemeClr val="accent5"/>
              </a:solidFill>
              <a:ln w="9525">
                <a:noFill/>
              </a:ln>
              <a:effectLst/>
            </c:spPr>
          </c:marker>
          <c:cat>
            <c:strRef>
              <c:f>'Ratio-1day'!$B$1:$U$1</c:f>
              <c:strCache>
                <c:ptCount val="20"/>
                <c:pt idx="0">
                  <c:v>B1</c:v>
                </c:pt>
                <c:pt idx="1">
                  <c:v>B2</c:v>
                </c:pt>
                <c:pt idx="2">
                  <c:v>B3</c:v>
                </c:pt>
                <c:pt idx="3">
                  <c:v>B4</c:v>
                </c:pt>
                <c:pt idx="4">
                  <c:v>B5</c:v>
                </c:pt>
                <c:pt idx="5">
                  <c:v>B6</c:v>
                </c:pt>
                <c:pt idx="6">
                  <c:v>B7</c:v>
                </c:pt>
                <c:pt idx="7">
                  <c:v>B8</c:v>
                </c:pt>
                <c:pt idx="8">
                  <c:v>B9</c:v>
                </c:pt>
                <c:pt idx="9">
                  <c:v>B10</c:v>
                </c:pt>
                <c:pt idx="10">
                  <c:v>B11</c:v>
                </c:pt>
                <c:pt idx="11">
                  <c:v>B12</c:v>
                </c:pt>
                <c:pt idx="12">
                  <c:v>B13</c:v>
                </c:pt>
                <c:pt idx="13">
                  <c:v>B14</c:v>
                </c:pt>
                <c:pt idx="14">
                  <c:v>B15</c:v>
                </c:pt>
                <c:pt idx="15">
                  <c:v>B16</c:v>
                </c:pt>
                <c:pt idx="16">
                  <c:v>B17</c:v>
                </c:pt>
                <c:pt idx="17">
                  <c:v>B18</c:v>
                </c:pt>
                <c:pt idx="18">
                  <c:v>B19</c:v>
                </c:pt>
                <c:pt idx="19">
                  <c:v>B20</c:v>
                </c:pt>
              </c:strCache>
            </c:strRef>
          </c:cat>
          <c:val>
            <c:numRef>
              <c:f>'Ratio-1day'!$B$14:$U$14</c:f>
              <c:numCache>
                <c:formatCode>General</c:formatCode>
                <c:ptCount val="20"/>
                <c:pt idx="0">
                  <c:v>0.99673733250863705</c:v>
                </c:pt>
                <c:pt idx="1">
                  <c:v>0.96715928678861796</c:v>
                </c:pt>
                <c:pt idx="2">
                  <c:v>0.91356645927478697</c:v>
                </c:pt>
                <c:pt idx="3">
                  <c:v>0.95667102631844403</c:v>
                </c:pt>
                <c:pt idx="5">
                  <c:v>1.2941835665297301</c:v>
                </c:pt>
                <c:pt idx="6">
                  <c:v>1.2774911319303299</c:v>
                </c:pt>
                <c:pt idx="7">
                  <c:v>0.79974967518094797</c:v>
                </c:pt>
                <c:pt idx="8">
                  <c:v>0.93756183054085496</c:v>
                </c:pt>
                <c:pt idx="9">
                  <c:v>0.97082712686077099</c:v>
                </c:pt>
                <c:pt idx="10">
                  <c:v>0.943696335259125</c:v>
                </c:pt>
                <c:pt idx="11">
                  <c:v>0.98846582032513397</c:v>
                </c:pt>
                <c:pt idx="12">
                  <c:v>0.86058518130126405</c:v>
                </c:pt>
                <c:pt idx="13">
                  <c:v>0.88242765970321602</c:v>
                </c:pt>
                <c:pt idx="14">
                  <c:v>0.93035552850443604</c:v>
                </c:pt>
                <c:pt idx="15">
                  <c:v>0.83747263710689801</c:v>
                </c:pt>
                <c:pt idx="16">
                  <c:v>0.810790001914796</c:v>
                </c:pt>
                <c:pt idx="17">
                  <c:v>0.99785495679346603</c:v>
                </c:pt>
                <c:pt idx="18">
                  <c:v>0.82253314378116904</c:v>
                </c:pt>
                <c:pt idx="19">
                  <c:v>0.58344903208065901</c:v>
                </c:pt>
              </c:numCache>
            </c:numRef>
          </c:val>
          <c:smooth val="0"/>
        </c:ser>
        <c:dLbls>
          <c:showLegendKey val="0"/>
          <c:showVal val="0"/>
          <c:showCatName val="0"/>
          <c:showSerName val="0"/>
          <c:showPercent val="0"/>
          <c:showBubbleSize val="0"/>
        </c:dLbls>
        <c:marker val="1"/>
        <c:smooth val="0"/>
        <c:axId val="176990120"/>
        <c:axId val="176991688"/>
      </c:lineChart>
      <c:catAx>
        <c:axId val="176990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6991688"/>
        <c:crosses val="autoZero"/>
        <c:auto val="1"/>
        <c:lblAlgn val="ctr"/>
        <c:lblOffset val="100"/>
        <c:noMultiLvlLbl val="0"/>
      </c:catAx>
      <c:valAx>
        <c:axId val="176991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6990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'Ratio-1day'!$A$2</c:f>
              <c:strCache>
                <c:ptCount val="1"/>
                <c:pt idx="0">
                  <c:v>2015/2/8</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'Ratio-1day'!$B$1:$U$1</c:f>
              <c:strCache>
                <c:ptCount val="20"/>
                <c:pt idx="0">
                  <c:v>B1</c:v>
                </c:pt>
                <c:pt idx="1">
                  <c:v>B2</c:v>
                </c:pt>
                <c:pt idx="2">
                  <c:v>B3</c:v>
                </c:pt>
                <c:pt idx="3">
                  <c:v>B4</c:v>
                </c:pt>
                <c:pt idx="4">
                  <c:v>B5</c:v>
                </c:pt>
                <c:pt idx="5">
                  <c:v>B6</c:v>
                </c:pt>
                <c:pt idx="6">
                  <c:v>B7</c:v>
                </c:pt>
                <c:pt idx="7">
                  <c:v>B8</c:v>
                </c:pt>
                <c:pt idx="8">
                  <c:v>B9</c:v>
                </c:pt>
                <c:pt idx="9">
                  <c:v>B10</c:v>
                </c:pt>
                <c:pt idx="10">
                  <c:v>B11</c:v>
                </c:pt>
                <c:pt idx="11">
                  <c:v>B12</c:v>
                </c:pt>
                <c:pt idx="12">
                  <c:v>B13</c:v>
                </c:pt>
                <c:pt idx="13">
                  <c:v>B14</c:v>
                </c:pt>
                <c:pt idx="14">
                  <c:v>B15</c:v>
                </c:pt>
                <c:pt idx="15">
                  <c:v>B16</c:v>
                </c:pt>
                <c:pt idx="16">
                  <c:v>B17</c:v>
                </c:pt>
                <c:pt idx="17">
                  <c:v>B18</c:v>
                </c:pt>
                <c:pt idx="18">
                  <c:v>B19</c:v>
                </c:pt>
                <c:pt idx="19">
                  <c:v>B20</c:v>
                </c:pt>
              </c:strCache>
            </c:strRef>
          </c:cat>
          <c:val>
            <c:numRef>
              <c:f>'Ratio-1day'!$B$2:$U$2</c:f>
              <c:numCache>
                <c:formatCode>General</c:formatCode>
                <c:ptCount val="20"/>
                <c:pt idx="0">
                  <c:v>0.98903349395196705</c:v>
                </c:pt>
                <c:pt idx="1">
                  <c:v>0.990485547676627</c:v>
                </c:pt>
                <c:pt idx="2">
                  <c:v>0.91626873584621404</c:v>
                </c:pt>
                <c:pt idx="3">
                  <c:v>0.94688929149484302</c:v>
                </c:pt>
                <c:pt idx="5">
                  <c:v>1.2448198277732101</c:v>
                </c:pt>
                <c:pt idx="6">
                  <c:v>1.18794423113123</c:v>
                </c:pt>
                <c:pt idx="7">
                  <c:v>0.64301836710180105</c:v>
                </c:pt>
                <c:pt idx="8">
                  <c:v>0.86275182156309405</c:v>
                </c:pt>
                <c:pt idx="9">
                  <c:v>0.984377580222213</c:v>
                </c:pt>
                <c:pt idx="10">
                  <c:v>0.93827311323464102</c:v>
                </c:pt>
                <c:pt idx="11">
                  <c:v>0.99259559709086498</c:v>
                </c:pt>
                <c:pt idx="12">
                  <c:v>0.85817494622783697</c:v>
                </c:pt>
                <c:pt idx="13">
                  <c:v>0.87555149696574297</c:v>
                </c:pt>
                <c:pt idx="14">
                  <c:v>0.931239869004863</c:v>
                </c:pt>
                <c:pt idx="15">
                  <c:v>0.84020260772371502</c:v>
                </c:pt>
                <c:pt idx="16">
                  <c:v>0.82244682788468504</c:v>
                </c:pt>
                <c:pt idx="17">
                  <c:v>0.99753286674817998</c:v>
                </c:pt>
                <c:pt idx="18">
                  <c:v>0.82873395400962901</c:v>
                </c:pt>
                <c:pt idx="19">
                  <c:v>0.60689979246994197</c:v>
                </c:pt>
              </c:numCache>
            </c:numRef>
          </c:val>
          <c:smooth val="0"/>
        </c:ser>
        <c:ser>
          <c:idx val="1"/>
          <c:order val="1"/>
          <c:tx>
            <c:strRef>
              <c:f>'Ratio-1day'!$A$3</c:f>
              <c:strCache>
                <c:ptCount val="1"/>
                <c:pt idx="0">
                  <c:v>2015/1/9</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'Ratio-1day'!$B$1:$U$1</c:f>
              <c:strCache>
                <c:ptCount val="20"/>
                <c:pt idx="0">
                  <c:v>B1</c:v>
                </c:pt>
                <c:pt idx="1">
                  <c:v>B2</c:v>
                </c:pt>
                <c:pt idx="2">
                  <c:v>B3</c:v>
                </c:pt>
                <c:pt idx="3">
                  <c:v>B4</c:v>
                </c:pt>
                <c:pt idx="4">
                  <c:v>B5</c:v>
                </c:pt>
                <c:pt idx="5">
                  <c:v>B6</c:v>
                </c:pt>
                <c:pt idx="6">
                  <c:v>B7</c:v>
                </c:pt>
                <c:pt idx="7">
                  <c:v>B8</c:v>
                </c:pt>
                <c:pt idx="8">
                  <c:v>B9</c:v>
                </c:pt>
                <c:pt idx="9">
                  <c:v>B10</c:v>
                </c:pt>
                <c:pt idx="10">
                  <c:v>B11</c:v>
                </c:pt>
                <c:pt idx="11">
                  <c:v>B12</c:v>
                </c:pt>
                <c:pt idx="12">
                  <c:v>B13</c:v>
                </c:pt>
                <c:pt idx="13">
                  <c:v>B14</c:v>
                </c:pt>
                <c:pt idx="14">
                  <c:v>B15</c:v>
                </c:pt>
                <c:pt idx="15">
                  <c:v>B16</c:v>
                </c:pt>
                <c:pt idx="16">
                  <c:v>B17</c:v>
                </c:pt>
                <c:pt idx="17">
                  <c:v>B18</c:v>
                </c:pt>
                <c:pt idx="18">
                  <c:v>B19</c:v>
                </c:pt>
                <c:pt idx="19">
                  <c:v>B20</c:v>
                </c:pt>
              </c:strCache>
            </c:strRef>
          </c:cat>
          <c:val>
            <c:numRef>
              <c:f>'Ratio-1day'!$B$3:$U$3</c:f>
              <c:numCache>
                <c:formatCode>General</c:formatCode>
                <c:ptCount val="20"/>
                <c:pt idx="1">
                  <c:v>0.99784650128045005</c:v>
                </c:pt>
                <c:pt idx="3">
                  <c:v>0.94199830451986799</c:v>
                </c:pt>
                <c:pt idx="5">
                  <c:v>1.2244080956099599</c:v>
                </c:pt>
                <c:pt idx="10">
                  <c:v>0.94848553908295796</c:v>
                </c:pt>
                <c:pt idx="11">
                  <c:v>1.0009526456990601</c:v>
                </c:pt>
                <c:pt idx="12">
                  <c:v>0.86750409030085995</c:v>
                </c:pt>
                <c:pt idx="14">
                  <c:v>0.93286493622434696</c:v>
                </c:pt>
                <c:pt idx="16">
                  <c:v>0.80743472887255596</c:v>
                </c:pt>
                <c:pt idx="17">
                  <c:v>0.99082677199767399</c:v>
                </c:pt>
                <c:pt idx="18">
                  <c:v>0.81941042392373598</c:v>
                </c:pt>
              </c:numCache>
            </c:numRef>
          </c:val>
          <c:smooth val="0"/>
        </c:ser>
        <c:ser>
          <c:idx val="2"/>
          <c:order val="2"/>
          <c:tx>
            <c:strRef>
              <c:f>'Ratio-1day'!$A$4</c:f>
              <c:strCache>
                <c:ptCount val="1"/>
                <c:pt idx="0">
                  <c:v>2014/12/10</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'Ratio-1day'!$B$1:$U$1</c:f>
              <c:strCache>
                <c:ptCount val="20"/>
                <c:pt idx="0">
                  <c:v>B1</c:v>
                </c:pt>
                <c:pt idx="1">
                  <c:v>B2</c:v>
                </c:pt>
                <c:pt idx="2">
                  <c:v>B3</c:v>
                </c:pt>
                <c:pt idx="3">
                  <c:v>B4</c:v>
                </c:pt>
                <c:pt idx="4">
                  <c:v>B5</c:v>
                </c:pt>
                <c:pt idx="5">
                  <c:v>B6</c:v>
                </c:pt>
                <c:pt idx="6">
                  <c:v>B7</c:v>
                </c:pt>
                <c:pt idx="7">
                  <c:v>B8</c:v>
                </c:pt>
                <c:pt idx="8">
                  <c:v>B9</c:v>
                </c:pt>
                <c:pt idx="9">
                  <c:v>B10</c:v>
                </c:pt>
                <c:pt idx="10">
                  <c:v>B11</c:v>
                </c:pt>
                <c:pt idx="11">
                  <c:v>B12</c:v>
                </c:pt>
                <c:pt idx="12">
                  <c:v>B13</c:v>
                </c:pt>
                <c:pt idx="13">
                  <c:v>B14</c:v>
                </c:pt>
                <c:pt idx="14">
                  <c:v>B15</c:v>
                </c:pt>
                <c:pt idx="15">
                  <c:v>B16</c:v>
                </c:pt>
                <c:pt idx="16">
                  <c:v>B17</c:v>
                </c:pt>
                <c:pt idx="17">
                  <c:v>B18</c:v>
                </c:pt>
                <c:pt idx="18">
                  <c:v>B19</c:v>
                </c:pt>
                <c:pt idx="19">
                  <c:v>B20</c:v>
                </c:pt>
              </c:strCache>
            </c:strRef>
          </c:cat>
          <c:val>
            <c:numRef>
              <c:f>'Ratio-1day'!$B$4:$U$4</c:f>
              <c:numCache>
                <c:formatCode>General</c:formatCode>
                <c:ptCount val="20"/>
                <c:pt idx="0">
                  <c:v>0.99886403261358503</c:v>
                </c:pt>
                <c:pt idx="1">
                  <c:v>0.98803274007254605</c:v>
                </c:pt>
                <c:pt idx="2">
                  <c:v>0.92233237751606201</c:v>
                </c:pt>
                <c:pt idx="3">
                  <c:v>0.94902868467089196</c:v>
                </c:pt>
                <c:pt idx="5">
                  <c:v>1.20361613555874</c:v>
                </c:pt>
                <c:pt idx="6">
                  <c:v>1.21035029227526</c:v>
                </c:pt>
                <c:pt idx="7">
                  <c:v>0.67939200396068899</c:v>
                </c:pt>
                <c:pt idx="8">
                  <c:v>0.87919933687202301</c:v>
                </c:pt>
                <c:pt idx="9">
                  <c:v>0.98886043144882896</c:v>
                </c:pt>
                <c:pt idx="10">
                  <c:v>0.93937122420042396</c:v>
                </c:pt>
                <c:pt idx="11">
                  <c:v>0.99622800306793102</c:v>
                </c:pt>
                <c:pt idx="12">
                  <c:v>0.87022087824525196</c:v>
                </c:pt>
                <c:pt idx="13">
                  <c:v>0.89253698556497696</c:v>
                </c:pt>
                <c:pt idx="14">
                  <c:v>0.93326144826888202</c:v>
                </c:pt>
                <c:pt idx="15">
                  <c:v>0.84768796269603497</c:v>
                </c:pt>
                <c:pt idx="16">
                  <c:v>0.82505180109853005</c:v>
                </c:pt>
                <c:pt idx="17">
                  <c:v>0.98767922926382701</c:v>
                </c:pt>
                <c:pt idx="18">
                  <c:v>0.82266406417346105</c:v>
                </c:pt>
                <c:pt idx="19">
                  <c:v>0.59454774830071799</c:v>
                </c:pt>
              </c:numCache>
            </c:numRef>
          </c:val>
          <c:smooth val="0"/>
        </c:ser>
        <c:ser>
          <c:idx val="3"/>
          <c:order val="3"/>
          <c:tx>
            <c:strRef>
              <c:f>'Ratio-1day'!$A$5</c:f>
              <c:strCache>
                <c:ptCount val="1"/>
                <c:pt idx="0">
                  <c:v>2014/11/10</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'Ratio-1day'!$B$1:$U$1</c:f>
              <c:strCache>
                <c:ptCount val="20"/>
                <c:pt idx="0">
                  <c:v>B1</c:v>
                </c:pt>
                <c:pt idx="1">
                  <c:v>B2</c:v>
                </c:pt>
                <c:pt idx="2">
                  <c:v>B3</c:v>
                </c:pt>
                <c:pt idx="3">
                  <c:v>B4</c:v>
                </c:pt>
                <c:pt idx="4">
                  <c:v>B5</c:v>
                </c:pt>
                <c:pt idx="5">
                  <c:v>B6</c:v>
                </c:pt>
                <c:pt idx="6">
                  <c:v>B7</c:v>
                </c:pt>
                <c:pt idx="7">
                  <c:v>B8</c:v>
                </c:pt>
                <c:pt idx="8">
                  <c:v>B9</c:v>
                </c:pt>
                <c:pt idx="9">
                  <c:v>B10</c:v>
                </c:pt>
                <c:pt idx="10">
                  <c:v>B11</c:v>
                </c:pt>
                <c:pt idx="11">
                  <c:v>B12</c:v>
                </c:pt>
                <c:pt idx="12">
                  <c:v>B13</c:v>
                </c:pt>
                <c:pt idx="13">
                  <c:v>B14</c:v>
                </c:pt>
                <c:pt idx="14">
                  <c:v>B15</c:v>
                </c:pt>
                <c:pt idx="15">
                  <c:v>B16</c:v>
                </c:pt>
                <c:pt idx="16">
                  <c:v>B17</c:v>
                </c:pt>
                <c:pt idx="17">
                  <c:v>B18</c:v>
                </c:pt>
                <c:pt idx="18">
                  <c:v>B19</c:v>
                </c:pt>
                <c:pt idx="19">
                  <c:v>B20</c:v>
                </c:pt>
              </c:strCache>
            </c:strRef>
          </c:cat>
          <c:val>
            <c:numRef>
              <c:f>'Ratio-1day'!$B$5:$U$5</c:f>
              <c:numCache>
                <c:formatCode>General</c:formatCode>
                <c:ptCount val="20"/>
                <c:pt idx="0">
                  <c:v>1.00337062148951</c:v>
                </c:pt>
                <c:pt idx="1">
                  <c:v>0.98808920815479795</c:v>
                </c:pt>
                <c:pt idx="2">
                  <c:v>0.91865267750336499</c:v>
                </c:pt>
                <c:pt idx="3">
                  <c:v>0.94587575607666197</c:v>
                </c:pt>
                <c:pt idx="5">
                  <c:v>1.1779819866248</c:v>
                </c:pt>
                <c:pt idx="6">
                  <c:v>1.2142803970806599</c:v>
                </c:pt>
                <c:pt idx="7">
                  <c:v>0.70499007123844304</c:v>
                </c:pt>
                <c:pt idx="8">
                  <c:v>0.88929156733731596</c:v>
                </c:pt>
                <c:pt idx="9">
                  <c:v>0.99197172499036701</c:v>
                </c:pt>
                <c:pt idx="10">
                  <c:v>0.94511030009586905</c:v>
                </c:pt>
                <c:pt idx="11">
                  <c:v>1.0005303094520701</c:v>
                </c:pt>
                <c:pt idx="12">
                  <c:v>0.86906285923952697</c:v>
                </c:pt>
                <c:pt idx="13">
                  <c:v>0.89283362681106004</c:v>
                </c:pt>
                <c:pt idx="14">
                  <c:v>0.93721751659632302</c:v>
                </c:pt>
                <c:pt idx="15">
                  <c:v>0.84514862300481297</c:v>
                </c:pt>
                <c:pt idx="18">
                  <c:v>0.81227902942875096</c:v>
                </c:pt>
                <c:pt idx="19">
                  <c:v>0.59265118895361701</c:v>
                </c:pt>
              </c:numCache>
            </c:numRef>
          </c:val>
          <c:smooth val="0"/>
        </c:ser>
        <c:ser>
          <c:idx val="4"/>
          <c:order val="4"/>
          <c:tx>
            <c:strRef>
              <c:f>'Ratio-1day'!$A$6</c:f>
              <c:strCache>
                <c:ptCount val="1"/>
                <c:pt idx="0">
                  <c:v>2014/10/12</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'Ratio-1day'!$B$1:$U$1</c:f>
              <c:strCache>
                <c:ptCount val="20"/>
                <c:pt idx="0">
                  <c:v>B1</c:v>
                </c:pt>
                <c:pt idx="1">
                  <c:v>B2</c:v>
                </c:pt>
                <c:pt idx="2">
                  <c:v>B3</c:v>
                </c:pt>
                <c:pt idx="3">
                  <c:v>B4</c:v>
                </c:pt>
                <c:pt idx="4">
                  <c:v>B5</c:v>
                </c:pt>
                <c:pt idx="5">
                  <c:v>B6</c:v>
                </c:pt>
                <c:pt idx="6">
                  <c:v>B7</c:v>
                </c:pt>
                <c:pt idx="7">
                  <c:v>B8</c:v>
                </c:pt>
                <c:pt idx="8">
                  <c:v>B9</c:v>
                </c:pt>
                <c:pt idx="9">
                  <c:v>B10</c:v>
                </c:pt>
                <c:pt idx="10">
                  <c:v>B11</c:v>
                </c:pt>
                <c:pt idx="11">
                  <c:v>B12</c:v>
                </c:pt>
                <c:pt idx="12">
                  <c:v>B13</c:v>
                </c:pt>
                <c:pt idx="13">
                  <c:v>B14</c:v>
                </c:pt>
                <c:pt idx="14">
                  <c:v>B15</c:v>
                </c:pt>
                <c:pt idx="15">
                  <c:v>B16</c:v>
                </c:pt>
                <c:pt idx="16">
                  <c:v>B17</c:v>
                </c:pt>
                <c:pt idx="17">
                  <c:v>B18</c:v>
                </c:pt>
                <c:pt idx="18">
                  <c:v>B19</c:v>
                </c:pt>
                <c:pt idx="19">
                  <c:v>B20</c:v>
                </c:pt>
              </c:strCache>
            </c:strRef>
          </c:cat>
          <c:val>
            <c:numRef>
              <c:f>'Ratio-1day'!$B$6:$U$6</c:f>
              <c:numCache>
                <c:formatCode>General</c:formatCode>
                <c:ptCount val="20"/>
                <c:pt idx="0">
                  <c:v>1.0079076704134899</c:v>
                </c:pt>
                <c:pt idx="1">
                  <c:v>0.98818398042799405</c:v>
                </c:pt>
                <c:pt idx="2">
                  <c:v>0.92293708093327798</c:v>
                </c:pt>
                <c:pt idx="3">
                  <c:v>0.95048297070056398</c:v>
                </c:pt>
                <c:pt idx="5">
                  <c:v>1.1870523162804201</c:v>
                </c:pt>
                <c:pt idx="6">
                  <c:v>1.2072343776994801</c:v>
                </c:pt>
                <c:pt idx="7">
                  <c:v>0.71777261306314899</c:v>
                </c:pt>
                <c:pt idx="8">
                  <c:v>0.89037306955563</c:v>
                </c:pt>
                <c:pt idx="9">
                  <c:v>0.98217124964132696</c:v>
                </c:pt>
                <c:pt idx="10">
                  <c:v>0.94254270487774705</c:v>
                </c:pt>
                <c:pt idx="11">
                  <c:v>1.0011933910558399</c:v>
                </c:pt>
                <c:pt idx="12">
                  <c:v>0.87395279149851501</c:v>
                </c:pt>
                <c:pt idx="13">
                  <c:v>0.88468231567451205</c:v>
                </c:pt>
                <c:pt idx="14">
                  <c:v>0.93476142415403096</c:v>
                </c:pt>
                <c:pt idx="15">
                  <c:v>0.83168429686192602</c:v>
                </c:pt>
                <c:pt idx="16">
                  <c:v>0.81803783374599104</c:v>
                </c:pt>
                <c:pt idx="17">
                  <c:v>0.99134846904134</c:v>
                </c:pt>
                <c:pt idx="18">
                  <c:v>0.82176340218949795</c:v>
                </c:pt>
                <c:pt idx="19">
                  <c:v>0.57791254996664199</c:v>
                </c:pt>
              </c:numCache>
            </c:numRef>
          </c:val>
          <c:smooth val="0"/>
        </c:ser>
        <c:ser>
          <c:idx val="5"/>
          <c:order val="5"/>
          <c:tx>
            <c:strRef>
              <c:f>'Ratio-1day'!$A$7</c:f>
              <c:strCache>
                <c:ptCount val="1"/>
                <c:pt idx="0">
                  <c:v>2014/9/12</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'Ratio-1day'!$B$1:$U$1</c:f>
              <c:strCache>
                <c:ptCount val="20"/>
                <c:pt idx="0">
                  <c:v>B1</c:v>
                </c:pt>
                <c:pt idx="1">
                  <c:v>B2</c:v>
                </c:pt>
                <c:pt idx="2">
                  <c:v>B3</c:v>
                </c:pt>
                <c:pt idx="3">
                  <c:v>B4</c:v>
                </c:pt>
                <c:pt idx="4">
                  <c:v>B5</c:v>
                </c:pt>
                <c:pt idx="5">
                  <c:v>B6</c:v>
                </c:pt>
                <c:pt idx="6">
                  <c:v>B7</c:v>
                </c:pt>
                <c:pt idx="7">
                  <c:v>B8</c:v>
                </c:pt>
                <c:pt idx="8">
                  <c:v>B9</c:v>
                </c:pt>
                <c:pt idx="9">
                  <c:v>B10</c:v>
                </c:pt>
                <c:pt idx="10">
                  <c:v>B11</c:v>
                </c:pt>
                <c:pt idx="11">
                  <c:v>B12</c:v>
                </c:pt>
                <c:pt idx="12">
                  <c:v>B13</c:v>
                </c:pt>
                <c:pt idx="13">
                  <c:v>B14</c:v>
                </c:pt>
                <c:pt idx="14">
                  <c:v>B15</c:v>
                </c:pt>
                <c:pt idx="15">
                  <c:v>B16</c:v>
                </c:pt>
                <c:pt idx="16">
                  <c:v>B17</c:v>
                </c:pt>
                <c:pt idx="17">
                  <c:v>B18</c:v>
                </c:pt>
                <c:pt idx="18">
                  <c:v>B19</c:v>
                </c:pt>
                <c:pt idx="19">
                  <c:v>B20</c:v>
                </c:pt>
              </c:strCache>
            </c:strRef>
          </c:cat>
          <c:val>
            <c:numRef>
              <c:f>'Ratio-1day'!$B$7:$U$7</c:f>
              <c:numCache>
                <c:formatCode>General</c:formatCode>
                <c:ptCount val="20"/>
                <c:pt idx="0">
                  <c:v>1.01582448220059</c:v>
                </c:pt>
                <c:pt idx="1">
                  <c:v>0.99630681109918795</c:v>
                </c:pt>
                <c:pt idx="2">
                  <c:v>0.92379790520127503</c:v>
                </c:pt>
                <c:pt idx="3">
                  <c:v>0.95439030780624201</c:v>
                </c:pt>
                <c:pt idx="5">
                  <c:v>1.21848801879118</c:v>
                </c:pt>
                <c:pt idx="6">
                  <c:v>1.2058054863905101</c:v>
                </c:pt>
                <c:pt idx="7">
                  <c:v>0.75271810240652803</c:v>
                </c:pt>
                <c:pt idx="8">
                  <c:v>0.897221700764682</c:v>
                </c:pt>
                <c:pt idx="9">
                  <c:v>0.98950197395309303</c:v>
                </c:pt>
                <c:pt idx="10">
                  <c:v>0.95349694022649401</c:v>
                </c:pt>
                <c:pt idx="11">
                  <c:v>1.00153244601324</c:v>
                </c:pt>
                <c:pt idx="12">
                  <c:v>0.87539680545837595</c:v>
                </c:pt>
                <c:pt idx="13">
                  <c:v>0.89830014248290802</c:v>
                </c:pt>
                <c:pt idx="14">
                  <c:v>0.944192263351746</c:v>
                </c:pt>
                <c:pt idx="15">
                  <c:v>0.83769837376265799</c:v>
                </c:pt>
                <c:pt idx="16">
                  <c:v>0.81358452362516998</c:v>
                </c:pt>
                <c:pt idx="17">
                  <c:v>0.98806572610233201</c:v>
                </c:pt>
                <c:pt idx="18">
                  <c:v>0.81744802184286103</c:v>
                </c:pt>
                <c:pt idx="19">
                  <c:v>0.58801707540781301</c:v>
                </c:pt>
              </c:numCache>
            </c:numRef>
          </c:val>
          <c:smooth val="0"/>
        </c:ser>
        <c:ser>
          <c:idx val="6"/>
          <c:order val="6"/>
          <c:tx>
            <c:strRef>
              <c:f>'Ratio-1day'!$A$8</c:f>
              <c:strCache>
                <c:ptCount val="1"/>
                <c:pt idx="0">
                  <c:v>2014/8/14</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'Ratio-1day'!$B$1:$U$1</c:f>
              <c:strCache>
                <c:ptCount val="20"/>
                <c:pt idx="0">
                  <c:v>B1</c:v>
                </c:pt>
                <c:pt idx="1">
                  <c:v>B2</c:v>
                </c:pt>
                <c:pt idx="2">
                  <c:v>B3</c:v>
                </c:pt>
                <c:pt idx="3">
                  <c:v>B4</c:v>
                </c:pt>
                <c:pt idx="4">
                  <c:v>B5</c:v>
                </c:pt>
                <c:pt idx="5">
                  <c:v>B6</c:v>
                </c:pt>
                <c:pt idx="6">
                  <c:v>B7</c:v>
                </c:pt>
                <c:pt idx="7">
                  <c:v>B8</c:v>
                </c:pt>
                <c:pt idx="8">
                  <c:v>B9</c:v>
                </c:pt>
                <c:pt idx="9">
                  <c:v>B10</c:v>
                </c:pt>
                <c:pt idx="10">
                  <c:v>B11</c:v>
                </c:pt>
                <c:pt idx="11">
                  <c:v>B12</c:v>
                </c:pt>
                <c:pt idx="12">
                  <c:v>B13</c:v>
                </c:pt>
                <c:pt idx="13">
                  <c:v>B14</c:v>
                </c:pt>
                <c:pt idx="14">
                  <c:v>B15</c:v>
                </c:pt>
                <c:pt idx="15">
                  <c:v>B16</c:v>
                </c:pt>
                <c:pt idx="16">
                  <c:v>B17</c:v>
                </c:pt>
                <c:pt idx="17">
                  <c:v>B18</c:v>
                </c:pt>
                <c:pt idx="18">
                  <c:v>B19</c:v>
                </c:pt>
                <c:pt idx="19">
                  <c:v>B20</c:v>
                </c:pt>
              </c:strCache>
            </c:strRef>
          </c:cat>
          <c:val>
            <c:numRef>
              <c:f>'Ratio-1day'!$B$8:$U$8</c:f>
              <c:numCache>
                <c:formatCode>General</c:formatCode>
                <c:ptCount val="20"/>
                <c:pt idx="0">
                  <c:v>1.02619843985239</c:v>
                </c:pt>
                <c:pt idx="1">
                  <c:v>1.0035856341310101</c:v>
                </c:pt>
                <c:pt idx="2">
                  <c:v>0.93579627785812802</c:v>
                </c:pt>
                <c:pt idx="3">
                  <c:v>0.96160898846862197</c:v>
                </c:pt>
                <c:pt idx="5">
                  <c:v>1.20677346362416</c:v>
                </c:pt>
                <c:pt idx="6">
                  <c:v>1.21606927310415</c:v>
                </c:pt>
                <c:pt idx="7">
                  <c:v>0.76648623490900702</c:v>
                </c:pt>
                <c:pt idx="8">
                  <c:v>0.91852803242876302</c:v>
                </c:pt>
                <c:pt idx="9">
                  <c:v>1.01222983447446</c:v>
                </c:pt>
                <c:pt idx="10">
                  <c:v>0.95141785508213295</c:v>
                </c:pt>
                <c:pt idx="11">
                  <c:v>1.0011951760244699</c:v>
                </c:pt>
                <c:pt idx="12">
                  <c:v>0.87356081956373799</c:v>
                </c:pt>
                <c:pt idx="13">
                  <c:v>0.89239929930890904</c:v>
                </c:pt>
                <c:pt idx="14">
                  <c:v>0.92940980769898596</c:v>
                </c:pt>
                <c:pt idx="15">
                  <c:v>0.83923775855498906</c:v>
                </c:pt>
                <c:pt idx="16">
                  <c:v>0.83127860005399901</c:v>
                </c:pt>
                <c:pt idx="18">
                  <c:v>0.83164415769614897</c:v>
                </c:pt>
                <c:pt idx="19">
                  <c:v>0.62581396062768302</c:v>
                </c:pt>
              </c:numCache>
            </c:numRef>
          </c:val>
          <c:smooth val="0"/>
        </c:ser>
        <c:ser>
          <c:idx val="7"/>
          <c:order val="7"/>
          <c:tx>
            <c:strRef>
              <c:f>'Ratio-1day'!$A$9</c:f>
              <c:strCache>
                <c:ptCount val="1"/>
                <c:pt idx="0">
                  <c:v>2014/7/16</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'Ratio-1day'!$B$1:$U$1</c:f>
              <c:strCache>
                <c:ptCount val="20"/>
                <c:pt idx="0">
                  <c:v>B1</c:v>
                </c:pt>
                <c:pt idx="1">
                  <c:v>B2</c:v>
                </c:pt>
                <c:pt idx="2">
                  <c:v>B3</c:v>
                </c:pt>
                <c:pt idx="3">
                  <c:v>B4</c:v>
                </c:pt>
                <c:pt idx="4">
                  <c:v>B5</c:v>
                </c:pt>
                <c:pt idx="5">
                  <c:v>B6</c:v>
                </c:pt>
                <c:pt idx="6">
                  <c:v>B7</c:v>
                </c:pt>
                <c:pt idx="7">
                  <c:v>B8</c:v>
                </c:pt>
                <c:pt idx="8">
                  <c:v>B9</c:v>
                </c:pt>
                <c:pt idx="9">
                  <c:v>B10</c:v>
                </c:pt>
                <c:pt idx="10">
                  <c:v>B11</c:v>
                </c:pt>
                <c:pt idx="11">
                  <c:v>B12</c:v>
                </c:pt>
                <c:pt idx="12">
                  <c:v>B13</c:v>
                </c:pt>
                <c:pt idx="13">
                  <c:v>B14</c:v>
                </c:pt>
                <c:pt idx="14">
                  <c:v>B15</c:v>
                </c:pt>
                <c:pt idx="15">
                  <c:v>B16</c:v>
                </c:pt>
                <c:pt idx="16">
                  <c:v>B17</c:v>
                </c:pt>
                <c:pt idx="17">
                  <c:v>B18</c:v>
                </c:pt>
                <c:pt idx="18">
                  <c:v>B19</c:v>
                </c:pt>
                <c:pt idx="19">
                  <c:v>B20</c:v>
                </c:pt>
              </c:strCache>
            </c:strRef>
          </c:cat>
          <c:val>
            <c:numRef>
              <c:f>'Ratio-1day'!$B$9:$U$9</c:f>
              <c:numCache>
                <c:formatCode>General</c:formatCode>
                <c:ptCount val="20"/>
                <c:pt idx="0">
                  <c:v>1.0225484572493899</c:v>
                </c:pt>
                <c:pt idx="1">
                  <c:v>0.99125526624855298</c:v>
                </c:pt>
                <c:pt idx="2">
                  <c:v>0.93152132328547399</c:v>
                </c:pt>
                <c:pt idx="3">
                  <c:v>0.96286335202658102</c:v>
                </c:pt>
                <c:pt idx="5">
                  <c:v>1.2515726467607899</c:v>
                </c:pt>
                <c:pt idx="6">
                  <c:v>1.2423419729818399</c:v>
                </c:pt>
                <c:pt idx="7">
                  <c:v>0.75441758948502802</c:v>
                </c:pt>
                <c:pt idx="8">
                  <c:v>0.91027011059205698</c:v>
                </c:pt>
                <c:pt idx="9">
                  <c:v>1.0085776940122</c:v>
                </c:pt>
                <c:pt idx="10">
                  <c:v>0.96075265972066404</c:v>
                </c:pt>
                <c:pt idx="11">
                  <c:v>1.0066462101670399</c:v>
                </c:pt>
                <c:pt idx="12">
                  <c:v>0.879060998340358</c:v>
                </c:pt>
                <c:pt idx="13">
                  <c:v>0.90677208794205499</c:v>
                </c:pt>
                <c:pt idx="14">
                  <c:v>0.93456222239510001</c:v>
                </c:pt>
                <c:pt idx="15">
                  <c:v>0.84416885559475097</c:v>
                </c:pt>
                <c:pt idx="16">
                  <c:v>0.82540092582337599</c:v>
                </c:pt>
                <c:pt idx="17">
                  <c:v>0.99419763702192199</c:v>
                </c:pt>
                <c:pt idx="18">
                  <c:v>0.83489657342338097</c:v>
                </c:pt>
                <c:pt idx="19">
                  <c:v>0.58913601238908098</c:v>
                </c:pt>
              </c:numCache>
            </c:numRef>
          </c:val>
          <c:smooth val="0"/>
        </c:ser>
        <c:ser>
          <c:idx val="8"/>
          <c:order val="8"/>
          <c:tx>
            <c:strRef>
              <c:f>'Ratio-1day'!$A$10</c:f>
              <c:strCache>
                <c:ptCount val="1"/>
                <c:pt idx="0">
                  <c:v>2014/6/17</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'Ratio-1day'!$B$1:$U$1</c:f>
              <c:strCache>
                <c:ptCount val="20"/>
                <c:pt idx="0">
                  <c:v>B1</c:v>
                </c:pt>
                <c:pt idx="1">
                  <c:v>B2</c:v>
                </c:pt>
                <c:pt idx="2">
                  <c:v>B3</c:v>
                </c:pt>
                <c:pt idx="3">
                  <c:v>B4</c:v>
                </c:pt>
                <c:pt idx="4">
                  <c:v>B5</c:v>
                </c:pt>
                <c:pt idx="5">
                  <c:v>B6</c:v>
                </c:pt>
                <c:pt idx="6">
                  <c:v>B7</c:v>
                </c:pt>
                <c:pt idx="7">
                  <c:v>B8</c:v>
                </c:pt>
                <c:pt idx="8">
                  <c:v>B9</c:v>
                </c:pt>
                <c:pt idx="9">
                  <c:v>B10</c:v>
                </c:pt>
                <c:pt idx="10">
                  <c:v>B11</c:v>
                </c:pt>
                <c:pt idx="11">
                  <c:v>B12</c:v>
                </c:pt>
                <c:pt idx="12">
                  <c:v>B13</c:v>
                </c:pt>
                <c:pt idx="13">
                  <c:v>B14</c:v>
                </c:pt>
                <c:pt idx="14">
                  <c:v>B15</c:v>
                </c:pt>
                <c:pt idx="15">
                  <c:v>B16</c:v>
                </c:pt>
                <c:pt idx="16">
                  <c:v>B17</c:v>
                </c:pt>
                <c:pt idx="17">
                  <c:v>B18</c:v>
                </c:pt>
                <c:pt idx="18">
                  <c:v>B19</c:v>
                </c:pt>
                <c:pt idx="19">
                  <c:v>B20</c:v>
                </c:pt>
              </c:strCache>
            </c:strRef>
          </c:cat>
          <c:val>
            <c:numRef>
              <c:f>'Ratio-1day'!$B$10:$U$10</c:f>
              <c:numCache>
                <c:formatCode>General</c:formatCode>
                <c:ptCount val="20"/>
                <c:pt idx="0">
                  <c:v>1.0233512124556601</c:v>
                </c:pt>
                <c:pt idx="1">
                  <c:v>0.98778980815602802</c:v>
                </c:pt>
                <c:pt idx="2">
                  <c:v>0.92444801003143096</c:v>
                </c:pt>
                <c:pt idx="3">
                  <c:v>0.95756416593184301</c:v>
                </c:pt>
                <c:pt idx="5">
                  <c:v>1.26612397930231</c:v>
                </c:pt>
                <c:pt idx="6">
                  <c:v>1.25353117949822</c:v>
                </c:pt>
                <c:pt idx="7">
                  <c:v>0.75692273502671903</c:v>
                </c:pt>
                <c:pt idx="8">
                  <c:v>0.920723818579119</c:v>
                </c:pt>
                <c:pt idx="9">
                  <c:v>1.0010301876685901</c:v>
                </c:pt>
                <c:pt idx="10">
                  <c:v>0.95237895964421404</c:v>
                </c:pt>
                <c:pt idx="11">
                  <c:v>1.0014081646045701</c:v>
                </c:pt>
                <c:pt idx="12">
                  <c:v>0.86769784804903705</c:v>
                </c:pt>
                <c:pt idx="13">
                  <c:v>0.88623441815094195</c:v>
                </c:pt>
                <c:pt idx="14">
                  <c:v>0.92934127599551397</c:v>
                </c:pt>
                <c:pt idx="15">
                  <c:v>0.84377974531203503</c:v>
                </c:pt>
                <c:pt idx="16">
                  <c:v>0.82110054942357402</c:v>
                </c:pt>
                <c:pt idx="17">
                  <c:v>0.99882863456946502</c:v>
                </c:pt>
                <c:pt idx="18">
                  <c:v>0.835000938134416</c:v>
                </c:pt>
                <c:pt idx="19">
                  <c:v>0.60684674736348099</c:v>
                </c:pt>
              </c:numCache>
            </c:numRef>
          </c:val>
          <c:smooth val="0"/>
        </c:ser>
        <c:ser>
          <c:idx val="9"/>
          <c:order val="9"/>
          <c:tx>
            <c:strRef>
              <c:f>'Ratio-1day'!$A$11</c:f>
              <c:strCache>
                <c:ptCount val="1"/>
                <c:pt idx="0">
                  <c:v>2014/1/20</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'Ratio-1day'!$B$1:$U$1</c:f>
              <c:strCache>
                <c:ptCount val="20"/>
                <c:pt idx="0">
                  <c:v>B1</c:v>
                </c:pt>
                <c:pt idx="1">
                  <c:v>B2</c:v>
                </c:pt>
                <c:pt idx="2">
                  <c:v>B3</c:v>
                </c:pt>
                <c:pt idx="3">
                  <c:v>B4</c:v>
                </c:pt>
                <c:pt idx="4">
                  <c:v>B5</c:v>
                </c:pt>
                <c:pt idx="5">
                  <c:v>B6</c:v>
                </c:pt>
                <c:pt idx="6">
                  <c:v>B7</c:v>
                </c:pt>
                <c:pt idx="7">
                  <c:v>B8</c:v>
                </c:pt>
                <c:pt idx="8">
                  <c:v>B9</c:v>
                </c:pt>
                <c:pt idx="9">
                  <c:v>B10</c:v>
                </c:pt>
                <c:pt idx="10">
                  <c:v>B11</c:v>
                </c:pt>
                <c:pt idx="11">
                  <c:v>B12</c:v>
                </c:pt>
                <c:pt idx="12">
                  <c:v>B13</c:v>
                </c:pt>
                <c:pt idx="13">
                  <c:v>B14</c:v>
                </c:pt>
                <c:pt idx="14">
                  <c:v>B15</c:v>
                </c:pt>
                <c:pt idx="15">
                  <c:v>B16</c:v>
                </c:pt>
                <c:pt idx="16">
                  <c:v>B17</c:v>
                </c:pt>
                <c:pt idx="17">
                  <c:v>B18</c:v>
                </c:pt>
                <c:pt idx="18">
                  <c:v>B19</c:v>
                </c:pt>
                <c:pt idx="19">
                  <c:v>B20</c:v>
                </c:pt>
              </c:strCache>
            </c:strRef>
          </c:cat>
          <c:val>
            <c:numRef>
              <c:f>'Ratio-1day'!$B$11:$U$11</c:f>
              <c:numCache>
                <c:formatCode>General</c:formatCode>
                <c:ptCount val="20"/>
                <c:pt idx="0">
                  <c:v>1.00097201704807</c:v>
                </c:pt>
                <c:pt idx="1">
                  <c:v>0.96369051247944604</c:v>
                </c:pt>
                <c:pt idx="2">
                  <c:v>0.90856633928843</c:v>
                </c:pt>
                <c:pt idx="5">
                  <c:v>1.2843511650548001</c:v>
                </c:pt>
                <c:pt idx="6">
                  <c:v>1.23512434581151</c:v>
                </c:pt>
                <c:pt idx="7">
                  <c:v>0.79700910712918505</c:v>
                </c:pt>
                <c:pt idx="8">
                  <c:v>0.92378454250457398</c:v>
                </c:pt>
                <c:pt idx="9">
                  <c:v>0.99102651446187495</c:v>
                </c:pt>
                <c:pt idx="16">
                  <c:v>0.81664380057586405</c:v>
                </c:pt>
                <c:pt idx="17">
                  <c:v>1.00757467395942</c:v>
                </c:pt>
                <c:pt idx="19">
                  <c:v>0.60018476390470299</c:v>
                </c:pt>
              </c:numCache>
            </c:numRef>
          </c:val>
          <c:smooth val="0"/>
        </c:ser>
        <c:ser>
          <c:idx val="10"/>
          <c:order val="10"/>
          <c:tx>
            <c:strRef>
              <c:f>'Ratio-1day'!$A$12</c:f>
              <c:strCache>
                <c:ptCount val="1"/>
                <c:pt idx="0">
                  <c:v>2013/12/21</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'Ratio-1day'!$B$1:$U$1</c:f>
              <c:strCache>
                <c:ptCount val="20"/>
                <c:pt idx="0">
                  <c:v>B1</c:v>
                </c:pt>
                <c:pt idx="1">
                  <c:v>B2</c:v>
                </c:pt>
                <c:pt idx="2">
                  <c:v>B3</c:v>
                </c:pt>
                <c:pt idx="3">
                  <c:v>B4</c:v>
                </c:pt>
                <c:pt idx="4">
                  <c:v>B5</c:v>
                </c:pt>
                <c:pt idx="5">
                  <c:v>B6</c:v>
                </c:pt>
                <c:pt idx="6">
                  <c:v>B7</c:v>
                </c:pt>
                <c:pt idx="7">
                  <c:v>B8</c:v>
                </c:pt>
                <c:pt idx="8">
                  <c:v>B9</c:v>
                </c:pt>
                <c:pt idx="9">
                  <c:v>B10</c:v>
                </c:pt>
                <c:pt idx="10">
                  <c:v>B11</c:v>
                </c:pt>
                <c:pt idx="11">
                  <c:v>B12</c:v>
                </c:pt>
                <c:pt idx="12">
                  <c:v>B13</c:v>
                </c:pt>
                <c:pt idx="13">
                  <c:v>B14</c:v>
                </c:pt>
                <c:pt idx="14">
                  <c:v>B15</c:v>
                </c:pt>
                <c:pt idx="15">
                  <c:v>B16</c:v>
                </c:pt>
                <c:pt idx="16">
                  <c:v>B17</c:v>
                </c:pt>
                <c:pt idx="17">
                  <c:v>B18</c:v>
                </c:pt>
                <c:pt idx="18">
                  <c:v>B19</c:v>
                </c:pt>
                <c:pt idx="19">
                  <c:v>B20</c:v>
                </c:pt>
              </c:strCache>
            </c:strRef>
          </c:cat>
          <c:val>
            <c:numRef>
              <c:f>'Ratio-1day'!$B$12:$U$12</c:f>
              <c:numCache>
                <c:formatCode>General</c:formatCode>
                <c:ptCount val="20"/>
                <c:pt idx="0">
                  <c:v>0.99671004543708297</c:v>
                </c:pt>
                <c:pt idx="1">
                  <c:v>0.967198226794592</c:v>
                </c:pt>
                <c:pt idx="2">
                  <c:v>0.91002710396705699</c:v>
                </c:pt>
                <c:pt idx="3">
                  <c:v>0.95769346386191101</c:v>
                </c:pt>
                <c:pt idx="5">
                  <c:v>1.31581673820351</c:v>
                </c:pt>
                <c:pt idx="6">
                  <c:v>1.2178400087329599</c:v>
                </c:pt>
                <c:pt idx="7">
                  <c:v>0.80102783256674603</c:v>
                </c:pt>
                <c:pt idx="8">
                  <c:v>0.94528688436342001</c:v>
                </c:pt>
                <c:pt idx="9">
                  <c:v>0.99005794098529099</c:v>
                </c:pt>
                <c:pt idx="10">
                  <c:v>0.95375267857817803</c:v>
                </c:pt>
                <c:pt idx="11">
                  <c:v>0.99680546831722305</c:v>
                </c:pt>
                <c:pt idx="12">
                  <c:v>0.86567610556947205</c:v>
                </c:pt>
                <c:pt idx="13">
                  <c:v>0.88173732488348</c:v>
                </c:pt>
                <c:pt idx="14">
                  <c:v>0.94141052611085396</c:v>
                </c:pt>
                <c:pt idx="15">
                  <c:v>0.844990021940489</c:v>
                </c:pt>
                <c:pt idx="16">
                  <c:v>0.82805742150894301</c:v>
                </c:pt>
                <c:pt idx="17">
                  <c:v>1.0046176994937199</c:v>
                </c:pt>
                <c:pt idx="18">
                  <c:v>0.83817516269321102</c:v>
                </c:pt>
                <c:pt idx="19">
                  <c:v>0.58343014576782704</c:v>
                </c:pt>
              </c:numCache>
            </c:numRef>
          </c:val>
          <c:smooth val="0"/>
        </c:ser>
        <c:ser>
          <c:idx val="11"/>
          <c:order val="11"/>
          <c:tx>
            <c:strRef>
              <c:f>'Ratio-1day'!$A$13</c:f>
              <c:strCache>
                <c:ptCount val="1"/>
                <c:pt idx="0">
                  <c:v>2013/11/21</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'Ratio-1day'!$B$1:$U$1</c:f>
              <c:strCache>
                <c:ptCount val="20"/>
                <c:pt idx="0">
                  <c:v>B1</c:v>
                </c:pt>
                <c:pt idx="1">
                  <c:v>B2</c:v>
                </c:pt>
                <c:pt idx="2">
                  <c:v>B3</c:v>
                </c:pt>
                <c:pt idx="3">
                  <c:v>B4</c:v>
                </c:pt>
                <c:pt idx="4">
                  <c:v>B5</c:v>
                </c:pt>
                <c:pt idx="5">
                  <c:v>B6</c:v>
                </c:pt>
                <c:pt idx="6">
                  <c:v>B7</c:v>
                </c:pt>
                <c:pt idx="7">
                  <c:v>B8</c:v>
                </c:pt>
                <c:pt idx="8">
                  <c:v>B9</c:v>
                </c:pt>
                <c:pt idx="9">
                  <c:v>B10</c:v>
                </c:pt>
                <c:pt idx="10">
                  <c:v>B11</c:v>
                </c:pt>
                <c:pt idx="11">
                  <c:v>B12</c:v>
                </c:pt>
                <c:pt idx="12">
                  <c:v>B13</c:v>
                </c:pt>
                <c:pt idx="13">
                  <c:v>B14</c:v>
                </c:pt>
                <c:pt idx="14">
                  <c:v>B15</c:v>
                </c:pt>
                <c:pt idx="15">
                  <c:v>B16</c:v>
                </c:pt>
                <c:pt idx="16">
                  <c:v>B17</c:v>
                </c:pt>
                <c:pt idx="17">
                  <c:v>B18</c:v>
                </c:pt>
                <c:pt idx="18">
                  <c:v>B19</c:v>
                </c:pt>
                <c:pt idx="19">
                  <c:v>B20</c:v>
                </c:pt>
              </c:strCache>
            </c:strRef>
          </c:cat>
          <c:val>
            <c:numRef>
              <c:f>'Ratio-1day'!$B$13:$U$13</c:f>
              <c:numCache>
                <c:formatCode>General</c:formatCode>
                <c:ptCount val="20"/>
                <c:pt idx="0">
                  <c:v>0.99916016290059295</c:v>
                </c:pt>
                <c:pt idx="1">
                  <c:v>0.96438499534113598</c:v>
                </c:pt>
                <c:pt idx="2">
                  <c:v>0.91446326342748896</c:v>
                </c:pt>
                <c:pt idx="3">
                  <c:v>0.95250205687644396</c:v>
                </c:pt>
                <c:pt idx="5">
                  <c:v>1.2405419399984701</c:v>
                </c:pt>
                <c:pt idx="6">
                  <c:v>1.22362847008354</c:v>
                </c:pt>
                <c:pt idx="7">
                  <c:v>0.81012018551131204</c:v>
                </c:pt>
                <c:pt idx="8">
                  <c:v>0.95163178562113204</c:v>
                </c:pt>
                <c:pt idx="9">
                  <c:v>0.99293740761461702</c:v>
                </c:pt>
                <c:pt idx="10">
                  <c:v>0.93760651315019095</c:v>
                </c:pt>
                <c:pt idx="11">
                  <c:v>0.99002228025320804</c:v>
                </c:pt>
                <c:pt idx="12">
                  <c:v>0.85494835020656901</c:v>
                </c:pt>
                <c:pt idx="13">
                  <c:v>0.88335218272232696</c:v>
                </c:pt>
                <c:pt idx="14">
                  <c:v>0.92289599692072999</c:v>
                </c:pt>
                <c:pt idx="15">
                  <c:v>0.83961844676437702</c:v>
                </c:pt>
                <c:pt idx="16">
                  <c:v>0.78482614270804796</c:v>
                </c:pt>
                <c:pt idx="17">
                  <c:v>0.98023302278431801</c:v>
                </c:pt>
                <c:pt idx="18">
                  <c:v>0.81532125174013903</c:v>
                </c:pt>
                <c:pt idx="19">
                  <c:v>0.59299975877036004</c:v>
                </c:pt>
              </c:numCache>
            </c:numRef>
          </c:val>
          <c:smooth val="0"/>
        </c:ser>
        <c:ser>
          <c:idx val="12"/>
          <c:order val="12"/>
          <c:tx>
            <c:strRef>
              <c:f>'Ratio-1day'!$A$14</c:f>
              <c:strCache>
                <c:ptCount val="1"/>
                <c:pt idx="0">
                  <c:v>2013/10/23</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'Ratio-1day'!$B$1:$U$1</c:f>
              <c:strCache>
                <c:ptCount val="20"/>
                <c:pt idx="0">
                  <c:v>B1</c:v>
                </c:pt>
                <c:pt idx="1">
                  <c:v>B2</c:v>
                </c:pt>
                <c:pt idx="2">
                  <c:v>B3</c:v>
                </c:pt>
                <c:pt idx="3">
                  <c:v>B4</c:v>
                </c:pt>
                <c:pt idx="4">
                  <c:v>B5</c:v>
                </c:pt>
                <c:pt idx="5">
                  <c:v>B6</c:v>
                </c:pt>
                <c:pt idx="6">
                  <c:v>B7</c:v>
                </c:pt>
                <c:pt idx="7">
                  <c:v>B8</c:v>
                </c:pt>
                <c:pt idx="8">
                  <c:v>B9</c:v>
                </c:pt>
                <c:pt idx="9">
                  <c:v>B10</c:v>
                </c:pt>
                <c:pt idx="10">
                  <c:v>B11</c:v>
                </c:pt>
                <c:pt idx="11">
                  <c:v>B12</c:v>
                </c:pt>
                <c:pt idx="12">
                  <c:v>B13</c:v>
                </c:pt>
                <c:pt idx="13">
                  <c:v>B14</c:v>
                </c:pt>
                <c:pt idx="14">
                  <c:v>B15</c:v>
                </c:pt>
                <c:pt idx="15">
                  <c:v>B16</c:v>
                </c:pt>
                <c:pt idx="16">
                  <c:v>B17</c:v>
                </c:pt>
                <c:pt idx="17">
                  <c:v>B18</c:v>
                </c:pt>
                <c:pt idx="18">
                  <c:v>B19</c:v>
                </c:pt>
                <c:pt idx="19">
                  <c:v>B20</c:v>
                </c:pt>
              </c:strCache>
            </c:strRef>
          </c:cat>
          <c:val>
            <c:numRef>
              <c:f>'Ratio-1day'!$B$14:$U$14</c:f>
              <c:numCache>
                <c:formatCode>General</c:formatCode>
                <c:ptCount val="20"/>
                <c:pt idx="0">
                  <c:v>0.99673733250863705</c:v>
                </c:pt>
                <c:pt idx="1">
                  <c:v>0.96715928678861796</c:v>
                </c:pt>
                <c:pt idx="2">
                  <c:v>0.91356645927478697</c:v>
                </c:pt>
                <c:pt idx="3">
                  <c:v>0.95667102631844403</c:v>
                </c:pt>
                <c:pt idx="5">
                  <c:v>1.2941835665297301</c:v>
                </c:pt>
                <c:pt idx="6">
                  <c:v>1.2774911319303299</c:v>
                </c:pt>
                <c:pt idx="7">
                  <c:v>0.79974967518094797</c:v>
                </c:pt>
                <c:pt idx="8">
                  <c:v>0.93756183054085496</c:v>
                </c:pt>
                <c:pt idx="9">
                  <c:v>0.97082712686077099</c:v>
                </c:pt>
                <c:pt idx="10">
                  <c:v>0.943696335259125</c:v>
                </c:pt>
                <c:pt idx="11">
                  <c:v>0.98846582032513397</c:v>
                </c:pt>
                <c:pt idx="12">
                  <c:v>0.86058518130126405</c:v>
                </c:pt>
                <c:pt idx="13">
                  <c:v>0.88242765970321602</c:v>
                </c:pt>
                <c:pt idx="14">
                  <c:v>0.93035552850443604</c:v>
                </c:pt>
                <c:pt idx="15">
                  <c:v>0.83747263710689801</c:v>
                </c:pt>
                <c:pt idx="16">
                  <c:v>0.810790001914796</c:v>
                </c:pt>
                <c:pt idx="17">
                  <c:v>0.99785495679346603</c:v>
                </c:pt>
                <c:pt idx="18">
                  <c:v>0.82253314378116904</c:v>
                </c:pt>
                <c:pt idx="19">
                  <c:v>0.58344903208065901</c:v>
                </c:pt>
              </c:numCache>
            </c:numRef>
          </c:val>
          <c:smooth val="0"/>
        </c:ser>
        <c:dLbls>
          <c:showLegendKey val="0"/>
          <c:showVal val="0"/>
          <c:showCatName val="0"/>
          <c:showSerName val="0"/>
          <c:showPercent val="0"/>
          <c:showBubbleSize val="0"/>
        </c:dLbls>
        <c:marker val="1"/>
        <c:smooth val="0"/>
        <c:axId val="307553328"/>
        <c:axId val="307552936"/>
      </c:lineChart>
      <c:catAx>
        <c:axId val="30755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07552936"/>
        <c:crosses val="autoZero"/>
        <c:auto val="1"/>
        <c:lblAlgn val="ctr"/>
        <c:lblOffset val="100"/>
        <c:noMultiLvlLbl val="0"/>
      </c:catAx>
      <c:valAx>
        <c:axId val="307552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07553328"/>
        <c:crosses val="autoZero"/>
        <c:crossBetween val="between"/>
      </c:valAx>
      <c:spPr>
        <a:noFill/>
        <a:ln>
          <a:noFill/>
        </a:ln>
        <a:effectLst/>
      </c:spPr>
    </c:plotArea>
    <c:legend>
      <c:legendPos val="r"/>
      <c:layout>
        <c:manualLayout>
          <c:xMode val="edge"/>
          <c:yMode val="edge"/>
          <c:x val="0.78662050287437635"/>
          <c:y val="4.2531714785651792E-2"/>
          <c:w val="0.2039724409448819"/>
          <c:h val="0.924195829687955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'Ratio-1day'!$B$1:$U$1</c:f>
              <c:strCache>
                <c:ptCount val="20"/>
                <c:pt idx="0">
                  <c:v>B1</c:v>
                </c:pt>
                <c:pt idx="1">
                  <c:v>B2</c:v>
                </c:pt>
                <c:pt idx="2">
                  <c:v>B3</c:v>
                </c:pt>
                <c:pt idx="3">
                  <c:v>B4</c:v>
                </c:pt>
                <c:pt idx="4">
                  <c:v>B5</c:v>
                </c:pt>
                <c:pt idx="5">
                  <c:v>B6</c:v>
                </c:pt>
                <c:pt idx="6">
                  <c:v>B7</c:v>
                </c:pt>
                <c:pt idx="7">
                  <c:v>B8</c:v>
                </c:pt>
                <c:pt idx="8">
                  <c:v>B9</c:v>
                </c:pt>
                <c:pt idx="9">
                  <c:v>B10</c:v>
                </c:pt>
                <c:pt idx="10">
                  <c:v>B11</c:v>
                </c:pt>
                <c:pt idx="11">
                  <c:v>B12</c:v>
                </c:pt>
                <c:pt idx="12">
                  <c:v>B13</c:v>
                </c:pt>
                <c:pt idx="13">
                  <c:v>B14</c:v>
                </c:pt>
                <c:pt idx="14">
                  <c:v>B15</c:v>
                </c:pt>
                <c:pt idx="15">
                  <c:v>B16</c:v>
                </c:pt>
                <c:pt idx="16">
                  <c:v>B17</c:v>
                </c:pt>
                <c:pt idx="17">
                  <c:v>B18</c:v>
                </c:pt>
                <c:pt idx="18">
                  <c:v>B19</c:v>
                </c:pt>
                <c:pt idx="19">
                  <c:v>B20</c:v>
                </c:pt>
              </c:strCache>
            </c:strRef>
          </c:cat>
          <c:val>
            <c:numRef>
              <c:f>'Ratio-1day'!$B$17:$U$17</c:f>
              <c:numCache>
                <c:formatCode>General</c:formatCode>
                <c:ptCount val="20"/>
                <c:pt idx="0">
                  <c:v>1.1706312748221319</c:v>
                </c:pt>
                <c:pt idx="1">
                  <c:v>1.3365183548094586</c:v>
                </c:pt>
                <c:pt idx="2">
                  <c:v>0.8580052488205292</c:v>
                </c:pt>
                <c:pt idx="3">
                  <c:v>0.65025706997604715</c:v>
                </c:pt>
                <c:pt idx="5">
                  <c:v>3.2631369601833229</c:v>
                </c:pt>
                <c:pt idx="6">
                  <c:v>1.8989842847126386</c:v>
                </c:pt>
                <c:pt idx="7">
                  <c:v>6.7587640443335211</c:v>
                </c:pt>
                <c:pt idx="8">
                  <c:v>2.8831878198728207</c:v>
                </c:pt>
                <c:pt idx="9">
                  <c:v>1.0850896861372576</c:v>
                </c:pt>
                <c:pt idx="10">
                  <c:v>0.73637978906731671</c:v>
                </c:pt>
                <c:pt idx="11">
                  <c:v>0.51937386034540012</c:v>
                </c:pt>
                <c:pt idx="12">
                  <c:v>0.79893410884196459</c:v>
                </c:pt>
                <c:pt idx="13">
                  <c:v>0.94479099450870541</c:v>
                </c:pt>
                <c:pt idx="14">
                  <c:v>0.58296139330122665</c:v>
                </c:pt>
                <c:pt idx="15">
                  <c:v>0.5211799772389738</c:v>
                </c:pt>
                <c:pt idx="16">
                  <c:v>1.4507680675610151</c:v>
                </c:pt>
                <c:pt idx="17">
                  <c:v>0.75947763900533094</c:v>
                </c:pt>
                <c:pt idx="18">
                  <c:v>0.98687256569193871</c:v>
                </c:pt>
                <c:pt idx="19">
                  <c:v>2.1198924673650827</c:v>
                </c:pt>
              </c:numCache>
            </c:numRef>
          </c:val>
        </c:ser>
        <c:dLbls>
          <c:showLegendKey val="0"/>
          <c:showVal val="0"/>
          <c:showCatName val="0"/>
          <c:showSerName val="0"/>
          <c:showPercent val="0"/>
          <c:showBubbleSize val="0"/>
        </c:dLbls>
        <c:gapWidth val="219"/>
        <c:overlap val="-27"/>
        <c:axId val="311197952"/>
        <c:axId val="297501736"/>
      </c:barChart>
      <c:catAx>
        <c:axId val="31119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7501736"/>
        <c:crosses val="autoZero"/>
        <c:auto val="1"/>
        <c:lblAlgn val="ctr"/>
        <c:lblOffset val="100"/>
        <c:noMultiLvlLbl val="0"/>
      </c:catAx>
      <c:valAx>
        <c:axId val="297501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Uncertainty  (%)</a:t>
                </a:r>
                <a:endParaRPr lang="zh-CN"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11197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1.1432633420822398E-3"/>
                  <c:y val="0.1287416156313794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trendlineLbl>
          </c:trendline>
          <c:xVal>
            <c:numRef>
              <c:f>'Ratio-1day'!$A$2:$A$14</c:f>
              <c:numCache>
                <c:formatCode>m/d/yyyy</c:formatCode>
                <c:ptCount val="13"/>
                <c:pt idx="0">
                  <c:v>42043.691398294221</c:v>
                </c:pt>
                <c:pt idx="1">
                  <c:v>42013.24901547427</c:v>
                </c:pt>
                <c:pt idx="2">
                  <c:v>41983.508292824074</c:v>
                </c:pt>
                <c:pt idx="3">
                  <c:v>41953.977042824074</c:v>
                </c:pt>
                <c:pt idx="4">
                  <c:v>41924.372062354392</c:v>
                </c:pt>
                <c:pt idx="5">
                  <c:v>41894.764152194417</c:v>
                </c:pt>
                <c:pt idx="6">
                  <c:v>41865.224113134245</c:v>
                </c:pt>
                <c:pt idx="7">
                  <c:v>41836.036613134245</c:v>
                </c:pt>
                <c:pt idx="8">
                  <c:v>41807.340812354392</c:v>
                </c:pt>
                <c:pt idx="9">
                  <c:v>41659.393058444417</c:v>
                </c:pt>
                <c:pt idx="10">
                  <c:v>41629.44042172427</c:v>
                </c:pt>
                <c:pt idx="11">
                  <c:v>41599.837394384245</c:v>
                </c:pt>
                <c:pt idx="12">
                  <c:v>41570.231925634245</c:v>
                </c:pt>
              </c:numCache>
            </c:numRef>
          </c:xVal>
          <c:yVal>
            <c:numRef>
              <c:f>'Ratio-1day'!$I$2:$I$14</c:f>
              <c:numCache>
                <c:formatCode>General</c:formatCode>
                <c:ptCount val="13"/>
                <c:pt idx="0">
                  <c:v>0.64301836710180105</c:v>
                </c:pt>
                <c:pt idx="2">
                  <c:v>0.67939200396068899</c:v>
                </c:pt>
                <c:pt idx="3">
                  <c:v>0.70499007123844304</c:v>
                </c:pt>
                <c:pt idx="4">
                  <c:v>0.71777261306314899</c:v>
                </c:pt>
                <c:pt idx="5">
                  <c:v>0.75271810240652803</c:v>
                </c:pt>
                <c:pt idx="6">
                  <c:v>0.76648623490900702</c:v>
                </c:pt>
                <c:pt idx="7">
                  <c:v>0.75441758948502802</c:v>
                </c:pt>
                <c:pt idx="8">
                  <c:v>0.75692273502671903</c:v>
                </c:pt>
                <c:pt idx="9">
                  <c:v>0.79700910712918505</c:v>
                </c:pt>
                <c:pt idx="10">
                  <c:v>0.80102783256674603</c:v>
                </c:pt>
                <c:pt idx="11">
                  <c:v>0.81012018551131204</c:v>
                </c:pt>
                <c:pt idx="12">
                  <c:v>0.79974967518094797</c:v>
                </c:pt>
              </c:numCache>
            </c:numRef>
          </c:yVal>
          <c:smooth val="0"/>
        </c:ser>
        <c:dLbls>
          <c:showLegendKey val="0"/>
          <c:showVal val="0"/>
          <c:showCatName val="0"/>
          <c:showSerName val="0"/>
          <c:showPercent val="0"/>
          <c:showBubbleSize val="0"/>
        </c:dLbls>
        <c:axId val="311194424"/>
        <c:axId val="311195600"/>
      </c:scatterChart>
      <c:valAx>
        <c:axId val="311194424"/>
        <c:scaling>
          <c:orientation val="minMax"/>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11195600"/>
        <c:crosses val="autoZero"/>
        <c:crossBetween val="midCat"/>
      </c:valAx>
      <c:valAx>
        <c:axId val="311195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111944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'汇总数据 -作图'!$AY$1:$BG$1</c:f>
              <c:strCache>
                <c:ptCount val="9"/>
                <c:pt idx="0">
                  <c:v>Band 1</c:v>
                </c:pt>
                <c:pt idx="1">
                  <c:v>Band 2</c:v>
                </c:pt>
                <c:pt idx="2">
                  <c:v>Band 3</c:v>
                </c:pt>
                <c:pt idx="3">
                  <c:v>Band 4</c:v>
                </c:pt>
                <c:pt idx="4">
                  <c:v>Band 5</c:v>
                </c:pt>
                <c:pt idx="5">
                  <c:v>Band 6</c:v>
                </c:pt>
                <c:pt idx="6">
                  <c:v>Band 7</c:v>
                </c:pt>
                <c:pt idx="7">
                  <c:v>Band 8</c:v>
                </c:pt>
                <c:pt idx="8">
                  <c:v>Band 9</c:v>
                </c:pt>
              </c:strCache>
            </c:strRef>
          </c:cat>
          <c:val>
            <c:numRef>
              <c:f>'汇总数据 -作图'!$AY$2:$BG$2</c:f>
              <c:numCache>
                <c:formatCode>General</c:formatCode>
                <c:ptCount val="9"/>
                <c:pt idx="0">
                  <c:v>1.2727044804705656E-6</c:v>
                </c:pt>
                <c:pt idx="1">
                  <c:v>2.8653601020778297E-6</c:v>
                </c:pt>
                <c:pt idx="2">
                  <c:v>2.462746124365367E-6</c:v>
                </c:pt>
                <c:pt idx="3">
                  <c:v>2.6082616386702284E-6</c:v>
                </c:pt>
                <c:pt idx="4">
                  <c:v>1.4013022564540734E-6</c:v>
                </c:pt>
                <c:pt idx="5">
                  <c:v>7.4787482162719243E-7</c:v>
                </c:pt>
                <c:pt idx="6">
                  <c:v>4.3865227894457348E-7</c:v>
                </c:pt>
                <c:pt idx="7">
                  <c:v>4.6443736323453777E-7</c:v>
                </c:pt>
                <c:pt idx="8">
                  <c:v>4.6002364229025261E-7</c:v>
                </c:pt>
              </c:numCache>
            </c:numRef>
          </c:val>
          <c:smooth val="0"/>
        </c:ser>
        <c:dLbls>
          <c:showLegendKey val="0"/>
          <c:showVal val="0"/>
          <c:showCatName val="0"/>
          <c:showSerName val="0"/>
          <c:showPercent val="0"/>
          <c:showBubbleSize val="0"/>
        </c:dLbls>
        <c:marker val="1"/>
        <c:smooth val="0"/>
        <c:axId val="176994824"/>
        <c:axId val="176995216"/>
      </c:lineChart>
      <c:catAx>
        <c:axId val="176994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6995216"/>
        <c:crosses val="autoZero"/>
        <c:auto val="1"/>
        <c:lblAlgn val="ctr"/>
        <c:lblOffset val="100"/>
        <c:noMultiLvlLbl val="0"/>
      </c:catAx>
      <c:valAx>
        <c:axId val="176995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Irradiance (</a:t>
                </a:r>
                <a:r>
                  <a:rPr lang="en-US" altLang="zh-CN" baseline="0"/>
                  <a:t> W/m2/um)</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0.00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6994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14-11-19T11:47:14.474" idx="1">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3.wmf"/><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A9028A39-4B66-40F9-9797-EF861D4756A6}" type="datetimeFigureOut">
              <a:rPr lang="zh-CN" altLang="en-US" smtClean="0"/>
              <a:t>2017/11/13</a:t>
            </a:fld>
            <a:endParaRPr lang="zh-CN" altLang="en-US"/>
          </a:p>
        </p:txBody>
      </p:sp>
      <p:sp>
        <p:nvSpPr>
          <p:cNvPr id="4" name="页脚占位符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60AF279-D0E2-4C24-B05D-D3914DDE6007}" type="slidenum">
              <a:rPr lang="zh-CN" altLang="en-US" smtClean="0"/>
              <a:t>‹#›</a:t>
            </a:fld>
            <a:endParaRPr lang="zh-CN" altLang="en-US"/>
          </a:p>
        </p:txBody>
      </p:sp>
    </p:spTree>
    <p:extLst>
      <p:ext uri="{BB962C8B-B14F-4D97-AF65-F5344CB8AC3E}">
        <p14:creationId xmlns:p14="http://schemas.microsoft.com/office/powerpoint/2010/main" val="24780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5659" cy="49813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zh-CN" altLang="en-US"/>
          </a:p>
        </p:txBody>
      </p:sp>
      <p:sp>
        <p:nvSpPr>
          <p:cNvPr id="3" name="日期占位符 2"/>
          <p:cNvSpPr>
            <a:spLocks noGrp="1"/>
          </p:cNvSpPr>
          <p:nvPr>
            <p:ph type="dt" idx="1"/>
          </p:nvPr>
        </p:nvSpPr>
        <p:spPr>
          <a:xfrm>
            <a:off x="3850443" y="1"/>
            <a:ext cx="2945659" cy="49813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1D3E4E2-DF2B-4EF2-9EE7-4218A16BD0DF}" type="datetimeFigureOut">
              <a:rPr lang="zh-CN" altLang="en-US"/>
              <a:pPr>
                <a:defRPr/>
              </a:pPr>
              <a:t>2017/11/13</a:t>
            </a:fld>
            <a:endParaRPr lang="zh-CN" altLang="en-US"/>
          </a:p>
        </p:txBody>
      </p:sp>
      <p:sp>
        <p:nvSpPr>
          <p:cNvPr id="4" name="幻灯片图像占位符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768" y="4777958"/>
            <a:ext cx="5438140" cy="390924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zh-CN" altLang="en-US"/>
          </a:p>
        </p:txBody>
      </p:sp>
      <p:sp>
        <p:nvSpPr>
          <p:cNvPr id="7" name="灯片编号占位符 6"/>
          <p:cNvSpPr>
            <a:spLocks noGrp="1"/>
          </p:cNvSpPr>
          <p:nvPr>
            <p:ph type="sldNum" sz="quarter" idx="5"/>
          </p:nvPr>
        </p:nvSpPr>
        <p:spPr>
          <a:xfrm>
            <a:off x="3850443" y="9430091"/>
            <a:ext cx="2945659" cy="49813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782283D5-16F1-4DEC-ACB6-DC5ED83148F8}" type="slidenum">
              <a:rPr lang="zh-CN" altLang="en-US"/>
              <a:pPr/>
              <a:t>‹#›</a:t>
            </a:fld>
            <a:endParaRPr lang="zh-CN" altLang="en-US"/>
          </a:p>
        </p:txBody>
      </p:sp>
    </p:spTree>
    <p:extLst>
      <p:ext uri="{BB962C8B-B14F-4D97-AF65-F5344CB8AC3E}">
        <p14:creationId xmlns:p14="http://schemas.microsoft.com/office/powerpoint/2010/main" val="11318239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t>Morning,</a:t>
            </a:r>
            <a:endParaRPr lang="en-US" altLang="zh-CN" baseline="0" dirty="0" smtClean="0"/>
          </a:p>
          <a:p>
            <a:pPr eaLnBrk="1" hangingPunct="1">
              <a:spcBef>
                <a:spcPct val="0"/>
              </a:spcBef>
            </a:pPr>
            <a:r>
              <a:rPr lang="en-US" altLang="zh-CN" baseline="0" dirty="0" smtClean="0"/>
              <a:t>Next I will introduce 2 sensors lunar calibration</a:t>
            </a:r>
          </a:p>
          <a:p>
            <a:pPr eaLnBrk="1" hangingPunct="1">
              <a:spcBef>
                <a:spcPct val="0"/>
              </a:spcBef>
            </a:pPr>
            <a:r>
              <a:rPr lang="en-US" altLang="zh-CN" baseline="0" dirty="0" smtClean="0"/>
              <a:t>One is FY-3C/MERSI which is a MODIS like </a:t>
            </a:r>
            <a:r>
              <a:rPr lang="en-US" altLang="zh-CN" baseline="0" dirty="0" err="1" smtClean="0"/>
              <a:t>instrunment</a:t>
            </a:r>
            <a:r>
              <a:rPr lang="en-US" altLang="zh-CN" baseline="0" dirty="0" smtClean="0"/>
              <a:t>.</a:t>
            </a:r>
          </a:p>
          <a:p>
            <a:pPr eaLnBrk="1" hangingPunct="1">
              <a:spcBef>
                <a:spcPct val="0"/>
              </a:spcBef>
            </a:pPr>
            <a:r>
              <a:rPr lang="en-US" altLang="zh-CN" dirty="0" smtClean="0"/>
              <a:t>The</a:t>
            </a:r>
            <a:r>
              <a:rPr lang="en-US" altLang="zh-CN" baseline="0" dirty="0" smtClean="0"/>
              <a:t> other one is </a:t>
            </a:r>
            <a:r>
              <a:rPr lang="en-US" altLang="zh-CN" dirty="0" err="1" smtClean="0"/>
              <a:t>TanSat</a:t>
            </a:r>
            <a:r>
              <a:rPr lang="en-US" altLang="zh-CN" baseline="0" dirty="0" smtClean="0"/>
              <a:t> is Chinese CO2 monitoring satellite and CAPI is one of its payload which can provide aerosol information.</a:t>
            </a: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fld id="{CCB67502-C5BA-4A83-A362-F55AFE9DB017}" type="slidenum">
              <a:rPr lang="zh-CN" altLang="en-US">
                <a:latin typeface="Calibri" pitchFamily="34" charset="0"/>
              </a:rPr>
              <a:pPr/>
              <a:t>1</a:t>
            </a:fld>
            <a:endParaRPr lang="zh-CN" altLang="en-US">
              <a:latin typeface="Calibri" pitchFamily="34" charset="0"/>
            </a:endParaRPr>
          </a:p>
        </p:txBody>
      </p:sp>
    </p:spTree>
    <p:extLst>
      <p:ext uri="{BB962C8B-B14F-4D97-AF65-F5344CB8AC3E}">
        <p14:creationId xmlns:p14="http://schemas.microsoft.com/office/powerpoint/2010/main" val="3353268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2283D5-16F1-4DEC-ACB6-DC5ED83148F8}" type="slidenum">
              <a:rPr lang="zh-CN" altLang="en-US" smtClean="0"/>
              <a:pPr/>
              <a:t>10</a:t>
            </a:fld>
            <a:endParaRPr lang="zh-CN" altLang="en-US"/>
          </a:p>
        </p:txBody>
      </p:sp>
    </p:spTree>
    <p:extLst>
      <p:ext uri="{BB962C8B-B14F-4D97-AF65-F5344CB8AC3E}">
        <p14:creationId xmlns:p14="http://schemas.microsoft.com/office/powerpoint/2010/main" val="167168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Equation</a:t>
            </a:r>
          </a:p>
          <a:p>
            <a:r>
              <a:rPr lang="en-US" altLang="zh-CN" dirty="0" smtClean="0"/>
              <a:t>Formula</a:t>
            </a:r>
          </a:p>
          <a:p>
            <a:r>
              <a:rPr lang="en-US" altLang="zh-CN" dirty="0" smtClean="0"/>
              <a:t>We</a:t>
            </a:r>
            <a:r>
              <a:rPr lang="en-US" altLang="zh-CN" baseline="0" dirty="0" smtClean="0"/>
              <a:t> can see that irradiance of all band change in a same pattern,</a:t>
            </a:r>
            <a:r>
              <a:rPr lang="zh-CN" altLang="en-US" baseline="0" dirty="0" smtClean="0"/>
              <a:t> </a:t>
            </a:r>
            <a:r>
              <a:rPr lang="en-US" altLang="zh-CN" baseline="0" dirty="0" smtClean="0"/>
              <a:t>this is caused Geometric factors influence all band in the same way.</a:t>
            </a:r>
          </a:p>
        </p:txBody>
      </p:sp>
      <p:sp>
        <p:nvSpPr>
          <p:cNvPr id="4" name="灯片编号占位符 3"/>
          <p:cNvSpPr>
            <a:spLocks noGrp="1"/>
          </p:cNvSpPr>
          <p:nvPr>
            <p:ph type="sldNum" sz="quarter" idx="10"/>
          </p:nvPr>
        </p:nvSpPr>
        <p:spPr/>
        <p:txBody>
          <a:bodyPr/>
          <a:lstStyle/>
          <a:p>
            <a:fld id="{782283D5-16F1-4DEC-ACB6-DC5ED83148F8}" type="slidenum">
              <a:rPr lang="zh-CN" altLang="en-US" smtClean="0"/>
              <a:pPr/>
              <a:t>11</a:t>
            </a:fld>
            <a:endParaRPr lang="zh-CN" altLang="en-US"/>
          </a:p>
        </p:txBody>
      </p:sp>
    </p:spTree>
    <p:extLst>
      <p:ext uri="{BB962C8B-B14F-4D97-AF65-F5344CB8AC3E}">
        <p14:creationId xmlns:p14="http://schemas.microsoft.com/office/powerpoint/2010/main" val="2037451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order to Remove the </a:t>
            </a:r>
            <a:r>
              <a:rPr lang="en-US" altLang="zh-CN" baseline="0" dirty="0" smtClean="0"/>
              <a:t>Geometric influence, calculate the relative irradiance. And this is picture shows the relative irradiance time series.</a:t>
            </a:r>
          </a:p>
          <a:p>
            <a:r>
              <a:rPr lang="en-US" altLang="zh-CN" baseline="0" dirty="0" smtClean="0"/>
              <a:t>We can see that most bands are stable</a:t>
            </a:r>
            <a:endParaRPr lang="zh-CN" altLang="en-US" dirty="0"/>
          </a:p>
        </p:txBody>
      </p:sp>
      <p:sp>
        <p:nvSpPr>
          <p:cNvPr id="4" name="灯片编号占位符 3"/>
          <p:cNvSpPr>
            <a:spLocks noGrp="1"/>
          </p:cNvSpPr>
          <p:nvPr>
            <p:ph type="sldNum" sz="quarter" idx="10"/>
          </p:nvPr>
        </p:nvSpPr>
        <p:spPr/>
        <p:txBody>
          <a:bodyPr/>
          <a:lstStyle/>
          <a:p>
            <a:fld id="{782283D5-16F1-4DEC-ACB6-DC5ED83148F8}" type="slidenum">
              <a:rPr lang="zh-CN" altLang="en-US" smtClean="0"/>
              <a:pPr/>
              <a:t>12</a:t>
            </a:fld>
            <a:endParaRPr lang="zh-CN" altLang="en-US"/>
          </a:p>
        </p:txBody>
      </p:sp>
    </p:spTree>
    <p:extLst>
      <p:ext uri="{BB962C8B-B14F-4D97-AF65-F5344CB8AC3E}">
        <p14:creationId xmlns:p14="http://schemas.microsoft.com/office/powerpoint/2010/main" val="3395361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Confidence</a:t>
            </a:r>
          </a:p>
          <a:p>
            <a:r>
              <a:rPr lang="en-US" altLang="zh-CN" dirty="0" smtClean="0"/>
              <a:t>F Test</a:t>
            </a:r>
            <a:endParaRPr lang="zh-CN" altLang="en-US" dirty="0"/>
          </a:p>
        </p:txBody>
      </p:sp>
      <p:sp>
        <p:nvSpPr>
          <p:cNvPr id="4" name="灯片编号占位符 3"/>
          <p:cNvSpPr>
            <a:spLocks noGrp="1"/>
          </p:cNvSpPr>
          <p:nvPr>
            <p:ph type="sldNum" sz="quarter" idx="10"/>
          </p:nvPr>
        </p:nvSpPr>
        <p:spPr/>
        <p:txBody>
          <a:bodyPr/>
          <a:lstStyle/>
          <a:p>
            <a:fld id="{782283D5-16F1-4DEC-ACB6-DC5ED83148F8}" type="slidenum">
              <a:rPr lang="zh-CN" altLang="en-US" smtClean="0"/>
              <a:pPr/>
              <a:t>15</a:t>
            </a:fld>
            <a:endParaRPr lang="zh-CN" altLang="en-US"/>
          </a:p>
        </p:txBody>
      </p:sp>
    </p:spTree>
    <p:extLst>
      <p:ext uri="{BB962C8B-B14F-4D97-AF65-F5344CB8AC3E}">
        <p14:creationId xmlns:p14="http://schemas.microsoft.com/office/powerpoint/2010/main" val="1554332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smtClean="0"/>
          </a:p>
        </p:txBody>
      </p:sp>
      <p:sp>
        <p:nvSpPr>
          <p:cNvPr id="4" name="灯片编号占位符 3"/>
          <p:cNvSpPr>
            <a:spLocks noGrp="1"/>
          </p:cNvSpPr>
          <p:nvPr>
            <p:ph type="sldNum" sz="quarter" idx="10"/>
          </p:nvPr>
        </p:nvSpPr>
        <p:spPr/>
        <p:txBody>
          <a:bodyPr/>
          <a:lstStyle/>
          <a:p>
            <a:fld id="{782283D5-16F1-4DEC-ACB6-DC5ED83148F8}" type="slidenum">
              <a:rPr lang="zh-CN" altLang="en-US" smtClean="0"/>
              <a:pPr/>
              <a:t>18</a:t>
            </a:fld>
            <a:endParaRPr lang="zh-CN" altLang="en-US"/>
          </a:p>
        </p:txBody>
      </p:sp>
    </p:spTree>
    <p:extLst>
      <p:ext uri="{BB962C8B-B14F-4D97-AF65-F5344CB8AC3E}">
        <p14:creationId xmlns:p14="http://schemas.microsoft.com/office/powerpoint/2010/main" val="3585965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2283D5-16F1-4DEC-ACB6-DC5ED83148F8}" type="slidenum">
              <a:rPr lang="zh-CN" altLang="en-US" smtClean="0"/>
              <a:pPr/>
              <a:t>20</a:t>
            </a:fld>
            <a:endParaRPr lang="zh-CN" altLang="en-US"/>
          </a:p>
        </p:txBody>
      </p:sp>
    </p:spTree>
    <p:extLst>
      <p:ext uri="{BB962C8B-B14F-4D97-AF65-F5344CB8AC3E}">
        <p14:creationId xmlns:p14="http://schemas.microsoft.com/office/powerpoint/2010/main" val="1094663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782283D5-16F1-4DEC-ACB6-DC5ED83148F8}" type="slidenum">
              <a:rPr lang="zh-CN" altLang="en-US" smtClean="0"/>
              <a:pPr/>
              <a:t>21</a:t>
            </a:fld>
            <a:endParaRPr lang="zh-CN" altLang="en-US"/>
          </a:p>
        </p:txBody>
      </p:sp>
    </p:spTree>
    <p:extLst>
      <p:ext uri="{BB962C8B-B14F-4D97-AF65-F5344CB8AC3E}">
        <p14:creationId xmlns:p14="http://schemas.microsoft.com/office/powerpoint/2010/main" val="4275833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理想状态下，偏振光经过起偏器后，总能量变化如公式</a:t>
            </a:r>
            <a:endParaRPr lang="en-US" altLang="zh-CN" dirty="0" smtClean="0"/>
          </a:p>
          <a:p>
            <a:r>
              <a:rPr lang="zh-CN" altLang="en-US" dirty="0" smtClean="0"/>
              <a:t>实际光学系统，各器件都会产生或消减偏振，实际公式如下</a:t>
            </a:r>
            <a:endParaRPr lang="en-US" altLang="zh-CN" dirty="0" smtClean="0"/>
          </a:p>
          <a:p>
            <a:r>
              <a:rPr lang="en-US" altLang="zh-CN" dirty="0" smtClean="0"/>
              <a:t>P1</a:t>
            </a:r>
          </a:p>
          <a:p>
            <a:r>
              <a:rPr lang="en-US" altLang="zh-CN" dirty="0" smtClean="0"/>
              <a:t>P2</a:t>
            </a:r>
          </a:p>
          <a:p>
            <a:r>
              <a:rPr lang="en-US" altLang="zh-CN" dirty="0" smtClean="0"/>
              <a:t>P3</a:t>
            </a:r>
          </a:p>
          <a:p>
            <a:r>
              <a:rPr lang="en-US" altLang="zh-CN" dirty="0" err="1" smtClean="0"/>
              <a:t>Theda</a:t>
            </a:r>
            <a:r>
              <a:rPr lang="zh-CN" altLang="en-US" dirty="0" smtClean="0"/>
              <a:t>，</a:t>
            </a:r>
            <a:r>
              <a:rPr lang="en-US" altLang="zh-CN" dirty="0" err="1" smtClean="0"/>
              <a:t>Phy</a:t>
            </a:r>
            <a:r>
              <a:rPr lang="zh-CN" altLang="en-US" baseline="0" dirty="0" smtClean="0"/>
              <a:t>，</a:t>
            </a:r>
            <a:r>
              <a:rPr lang="en-US" altLang="zh-CN" baseline="0" dirty="0" smtClean="0"/>
              <a:t>alpha=Polarizer angle</a:t>
            </a:r>
            <a:r>
              <a:rPr lang="zh-CN" altLang="en-US" baseline="0" dirty="0" smtClean="0"/>
              <a:t>，</a:t>
            </a:r>
            <a:r>
              <a:rPr lang="en-US" altLang="zh-CN" baseline="0" dirty="0" smtClean="0"/>
              <a:t>eta=Polarization extinction ratio</a:t>
            </a:r>
            <a:r>
              <a:rPr lang="zh-CN" altLang="en-US" baseline="0" dirty="0" smtClean="0"/>
              <a:t>，</a:t>
            </a:r>
            <a:r>
              <a:rPr lang="en-US" altLang="zh-CN" baseline="0" dirty="0" smtClean="0"/>
              <a:t>epsilon=Polarizer rate</a:t>
            </a: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在实际工程应用中，光学成像系统的各视场不同菲涅耳损失、非完美透镜、分光棱镜、滤光片以及偏振片产生的偏振效应都影响测量结果的精度，需要消除偏振相机自身的偏振效应对测量结果影响。</a:t>
            </a:r>
          </a:p>
          <a:p>
            <a:endParaRPr lang="en-US" altLang="zh-CN" dirty="0" smtClean="0"/>
          </a:p>
          <a:p>
            <a:endParaRPr lang="en-US" altLang="zh-CN" dirty="0" smtClean="0"/>
          </a:p>
          <a:p>
            <a:r>
              <a:rPr lang="en-US" altLang="zh-CN" dirty="0" smtClean="0"/>
              <a:t>In practical application, each field is different, Fresnel loss of the optical imaging system of non polarization effect, perfect lens, beam splitter, filters and polarizing plate produced will influence the accuracy of measurement results, to eliminate the polarization effect of polarization on the measurement results of the camera's own influence.</a:t>
            </a:r>
          </a:p>
          <a:p>
            <a:endParaRPr lang="zh-CN" altLang="en-US" dirty="0"/>
          </a:p>
        </p:txBody>
      </p:sp>
      <p:sp>
        <p:nvSpPr>
          <p:cNvPr id="4" name="灯片编号占位符 3"/>
          <p:cNvSpPr>
            <a:spLocks noGrp="1"/>
          </p:cNvSpPr>
          <p:nvPr>
            <p:ph type="sldNum" sz="quarter" idx="10"/>
          </p:nvPr>
        </p:nvSpPr>
        <p:spPr/>
        <p:txBody>
          <a:bodyPr/>
          <a:lstStyle/>
          <a:p>
            <a:fld id="{782283D5-16F1-4DEC-ACB6-DC5ED83148F8}" type="slidenum">
              <a:rPr lang="zh-CN" altLang="en-US" smtClean="0"/>
              <a:pPr/>
              <a:t>22</a:t>
            </a:fld>
            <a:endParaRPr lang="zh-CN" altLang="en-US"/>
          </a:p>
        </p:txBody>
      </p:sp>
    </p:spTree>
    <p:extLst>
      <p:ext uri="{BB962C8B-B14F-4D97-AF65-F5344CB8AC3E}">
        <p14:creationId xmlns:p14="http://schemas.microsoft.com/office/powerpoint/2010/main" val="3664009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积分球为非偏振光，非偏振光入射，视场中心像元，辐射定标公式简化</a:t>
            </a:r>
            <a:endParaRPr lang="zh-CN" altLang="en-US" dirty="0"/>
          </a:p>
        </p:txBody>
      </p:sp>
      <p:sp>
        <p:nvSpPr>
          <p:cNvPr id="4" name="灯片编号占位符 3"/>
          <p:cNvSpPr>
            <a:spLocks noGrp="1"/>
          </p:cNvSpPr>
          <p:nvPr>
            <p:ph type="sldNum" sz="quarter" idx="10"/>
          </p:nvPr>
        </p:nvSpPr>
        <p:spPr/>
        <p:txBody>
          <a:bodyPr/>
          <a:lstStyle/>
          <a:p>
            <a:fld id="{782283D5-16F1-4DEC-ACB6-DC5ED83148F8}" type="slidenum">
              <a:rPr lang="zh-CN" altLang="en-US" smtClean="0"/>
              <a:pPr/>
              <a:t>23</a:t>
            </a:fld>
            <a:endParaRPr lang="zh-CN" altLang="en-US"/>
          </a:p>
        </p:txBody>
      </p:sp>
    </p:spTree>
    <p:extLst>
      <p:ext uri="{BB962C8B-B14F-4D97-AF65-F5344CB8AC3E}">
        <p14:creationId xmlns:p14="http://schemas.microsoft.com/office/powerpoint/2010/main" val="1259471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2283D5-16F1-4DEC-ACB6-DC5ED83148F8}" type="slidenum">
              <a:rPr lang="zh-CN" altLang="en-US" smtClean="0"/>
              <a:pPr/>
              <a:t>27</a:t>
            </a:fld>
            <a:endParaRPr lang="zh-CN" altLang="en-US"/>
          </a:p>
        </p:txBody>
      </p:sp>
    </p:spTree>
    <p:extLst>
      <p:ext uri="{BB962C8B-B14F-4D97-AF65-F5344CB8AC3E}">
        <p14:creationId xmlns:p14="http://schemas.microsoft.com/office/powerpoint/2010/main" val="1933884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IE" altLang="zh-CN" sz="1200" kern="1200" dirty="0" smtClean="0">
              <a:solidFill>
                <a:schemeClr val="accent1">
                  <a:satMod val="150000"/>
                </a:schemeClr>
              </a:solidFill>
              <a:latin typeface="+mn-lt"/>
              <a:ea typeface="+mn-ea"/>
              <a:cs typeface="+mn-cs"/>
              <a:sym typeface="Symbol" pitchFamily="18" charset="2"/>
            </a:endParaRPr>
          </a:p>
        </p:txBody>
      </p:sp>
      <p:sp>
        <p:nvSpPr>
          <p:cNvPr id="4" name="灯片编号占位符 3"/>
          <p:cNvSpPr>
            <a:spLocks noGrp="1"/>
          </p:cNvSpPr>
          <p:nvPr>
            <p:ph type="sldNum" sz="quarter" idx="10"/>
          </p:nvPr>
        </p:nvSpPr>
        <p:spPr/>
        <p:txBody>
          <a:bodyPr/>
          <a:lstStyle/>
          <a:p>
            <a:fld id="{782283D5-16F1-4DEC-ACB6-DC5ED83148F8}" type="slidenum">
              <a:rPr lang="zh-CN" altLang="en-US" smtClean="0"/>
              <a:pPr/>
              <a:t>2</a:t>
            </a:fld>
            <a:endParaRPr lang="zh-CN" altLang="en-US"/>
          </a:p>
        </p:txBody>
      </p:sp>
    </p:spTree>
    <p:extLst>
      <p:ext uri="{BB962C8B-B14F-4D97-AF65-F5344CB8AC3E}">
        <p14:creationId xmlns:p14="http://schemas.microsoft.com/office/powerpoint/2010/main" val="301586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2283D5-16F1-4DEC-ACB6-DC5ED83148F8}" type="slidenum">
              <a:rPr lang="zh-CN" altLang="en-US" smtClean="0"/>
              <a:pPr/>
              <a:t>29</a:t>
            </a:fld>
            <a:endParaRPr lang="zh-CN" altLang="en-US"/>
          </a:p>
        </p:txBody>
      </p:sp>
    </p:spTree>
    <p:extLst>
      <p:ext uri="{BB962C8B-B14F-4D97-AF65-F5344CB8AC3E}">
        <p14:creationId xmlns:p14="http://schemas.microsoft.com/office/powerpoint/2010/main" val="3803810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Details</a:t>
            </a:r>
            <a:endParaRPr lang="zh-CN" altLang="en-US" dirty="0"/>
          </a:p>
        </p:txBody>
      </p:sp>
      <p:sp>
        <p:nvSpPr>
          <p:cNvPr id="4" name="灯片编号占位符 3"/>
          <p:cNvSpPr>
            <a:spLocks noGrp="1"/>
          </p:cNvSpPr>
          <p:nvPr>
            <p:ph type="sldNum" sz="quarter" idx="10"/>
          </p:nvPr>
        </p:nvSpPr>
        <p:spPr/>
        <p:txBody>
          <a:bodyPr/>
          <a:lstStyle/>
          <a:p>
            <a:fld id="{782283D5-16F1-4DEC-ACB6-DC5ED83148F8}" type="slidenum">
              <a:rPr lang="zh-CN" altLang="en-US" smtClean="0"/>
              <a:pPr/>
              <a:t>37</a:t>
            </a:fld>
            <a:endParaRPr lang="zh-CN" altLang="en-US"/>
          </a:p>
        </p:txBody>
      </p:sp>
    </p:spTree>
    <p:extLst>
      <p:ext uri="{BB962C8B-B14F-4D97-AF65-F5344CB8AC3E}">
        <p14:creationId xmlns:p14="http://schemas.microsoft.com/office/powerpoint/2010/main" val="385688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MERSI has</a:t>
            </a:r>
            <a:r>
              <a:rPr lang="en-US" altLang="zh-CN" baseline="0" dirty="0" smtClean="0"/>
              <a:t> 20 bands, 19 is visible and near </a:t>
            </a:r>
            <a:r>
              <a:rPr lang="en-US" altLang="zh-CN" baseline="0" dirty="0" err="1" smtClean="0"/>
              <a:t>infrad</a:t>
            </a:r>
            <a:r>
              <a:rPr lang="en-US" altLang="zh-CN" baseline="0" dirty="0" smtClean="0"/>
              <a:t> spectrum and 1 thermal band</a:t>
            </a:r>
            <a:endParaRPr lang="zh-CN" altLang="en-US" dirty="0"/>
          </a:p>
        </p:txBody>
      </p:sp>
      <p:sp>
        <p:nvSpPr>
          <p:cNvPr id="4" name="灯片编号占位符 3"/>
          <p:cNvSpPr>
            <a:spLocks noGrp="1"/>
          </p:cNvSpPr>
          <p:nvPr>
            <p:ph type="sldNum" sz="quarter" idx="10"/>
          </p:nvPr>
        </p:nvSpPr>
        <p:spPr/>
        <p:txBody>
          <a:bodyPr/>
          <a:lstStyle/>
          <a:p>
            <a:fld id="{782283D5-16F1-4DEC-ACB6-DC5ED83148F8}" type="slidenum">
              <a:rPr lang="zh-CN" altLang="en-US" smtClean="0"/>
              <a:pPr/>
              <a:t>3</a:t>
            </a:fld>
            <a:endParaRPr lang="zh-CN" altLang="en-US"/>
          </a:p>
        </p:txBody>
      </p:sp>
    </p:spTree>
    <p:extLst>
      <p:ext uri="{BB962C8B-B14F-4D97-AF65-F5344CB8AC3E}">
        <p14:creationId xmlns:p14="http://schemas.microsoft.com/office/powerpoint/2010/main" val="275161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782283D5-16F1-4DEC-ACB6-DC5ED83148F8}" type="slidenum">
              <a:rPr lang="zh-CN" altLang="en-US" smtClean="0"/>
              <a:pPr/>
              <a:t>4</a:t>
            </a:fld>
            <a:endParaRPr lang="zh-CN" altLang="en-US"/>
          </a:p>
        </p:txBody>
      </p:sp>
    </p:spTree>
    <p:extLst>
      <p:ext uri="{BB962C8B-B14F-4D97-AF65-F5344CB8AC3E}">
        <p14:creationId xmlns:p14="http://schemas.microsoft.com/office/powerpoint/2010/main" val="48779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Using</a:t>
            </a:r>
            <a:r>
              <a:rPr lang="en-US" altLang="zh-CN" baseline="0" dirty="0" smtClean="0"/>
              <a:t> </a:t>
            </a:r>
            <a:r>
              <a:rPr lang="en-US" altLang="zh-CN" dirty="0" smtClean="0"/>
              <a:t>Quadratic polynomial fitting</a:t>
            </a:r>
            <a:endParaRPr lang="zh-CN" altLang="en-US" dirty="0"/>
          </a:p>
        </p:txBody>
      </p:sp>
      <p:sp>
        <p:nvSpPr>
          <p:cNvPr id="4" name="灯片编号占位符 3"/>
          <p:cNvSpPr>
            <a:spLocks noGrp="1"/>
          </p:cNvSpPr>
          <p:nvPr>
            <p:ph type="sldNum" sz="quarter" idx="10"/>
          </p:nvPr>
        </p:nvSpPr>
        <p:spPr/>
        <p:txBody>
          <a:bodyPr/>
          <a:lstStyle/>
          <a:p>
            <a:fld id="{782283D5-16F1-4DEC-ACB6-DC5ED83148F8}" type="slidenum">
              <a:rPr lang="zh-CN" altLang="en-US" smtClean="0"/>
              <a:pPr/>
              <a:t>5</a:t>
            </a:fld>
            <a:endParaRPr lang="zh-CN" altLang="en-US"/>
          </a:p>
        </p:txBody>
      </p:sp>
    </p:spTree>
    <p:extLst>
      <p:ext uri="{BB962C8B-B14F-4D97-AF65-F5344CB8AC3E}">
        <p14:creationId xmlns:p14="http://schemas.microsoft.com/office/powerpoint/2010/main" val="168906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Operational Phase,</a:t>
            </a:r>
          </a:p>
          <a:p>
            <a:r>
              <a:rPr lang="en-US" altLang="zh-CN" dirty="0" smtClean="0"/>
              <a:t>Vicarious calibration</a:t>
            </a:r>
            <a:endParaRPr lang="zh-CN" altLang="en-US" dirty="0"/>
          </a:p>
        </p:txBody>
      </p:sp>
      <p:sp>
        <p:nvSpPr>
          <p:cNvPr id="4" name="灯片编号占位符 3"/>
          <p:cNvSpPr>
            <a:spLocks noGrp="1"/>
          </p:cNvSpPr>
          <p:nvPr>
            <p:ph type="sldNum" sz="quarter" idx="10"/>
          </p:nvPr>
        </p:nvSpPr>
        <p:spPr/>
        <p:txBody>
          <a:bodyPr/>
          <a:lstStyle/>
          <a:p>
            <a:fld id="{782283D5-16F1-4DEC-ACB6-DC5ED83148F8}" type="slidenum">
              <a:rPr lang="zh-CN" altLang="en-US" smtClean="0"/>
              <a:pPr/>
              <a:t>6</a:t>
            </a:fld>
            <a:endParaRPr lang="zh-CN" altLang="en-US"/>
          </a:p>
        </p:txBody>
      </p:sp>
    </p:spTree>
    <p:extLst>
      <p:ext uri="{BB962C8B-B14F-4D97-AF65-F5344CB8AC3E}">
        <p14:creationId xmlns:p14="http://schemas.microsoft.com/office/powerpoint/2010/main" val="75096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2283D5-16F1-4DEC-ACB6-DC5ED83148F8}" type="slidenum">
              <a:rPr lang="zh-CN" altLang="en-US" smtClean="0"/>
              <a:pPr/>
              <a:t>7</a:t>
            </a:fld>
            <a:endParaRPr lang="zh-CN" altLang="en-US"/>
          </a:p>
        </p:txBody>
      </p:sp>
    </p:spTree>
    <p:extLst>
      <p:ext uri="{BB962C8B-B14F-4D97-AF65-F5344CB8AC3E}">
        <p14:creationId xmlns:p14="http://schemas.microsoft.com/office/powerpoint/2010/main" val="1432064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2283D5-16F1-4DEC-ACB6-DC5ED83148F8}" type="slidenum">
              <a:rPr lang="zh-CN" altLang="en-US" smtClean="0"/>
              <a:pPr/>
              <a:t>8</a:t>
            </a:fld>
            <a:endParaRPr lang="zh-CN" altLang="en-US"/>
          </a:p>
        </p:txBody>
      </p:sp>
    </p:spTree>
    <p:extLst>
      <p:ext uri="{BB962C8B-B14F-4D97-AF65-F5344CB8AC3E}">
        <p14:creationId xmlns:p14="http://schemas.microsoft.com/office/powerpoint/2010/main" val="2662821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geometric angle</a:t>
            </a:r>
          </a:p>
          <a:p>
            <a:r>
              <a:rPr lang="en-US" altLang="zh-CN" dirty="0" smtClean="0"/>
              <a:t>Such as </a:t>
            </a:r>
          </a:p>
          <a:p>
            <a:r>
              <a:rPr lang="en-US" altLang="zh-CN" dirty="0" smtClean="0"/>
              <a:t>So on</a:t>
            </a:r>
          </a:p>
          <a:p>
            <a:r>
              <a:rPr lang="en-US" altLang="zh-CN" dirty="0" smtClean="0"/>
              <a:t>And </a:t>
            </a:r>
            <a:r>
              <a:rPr lang="en-US" altLang="zh-CN" sz="1200" b="0" i="0" kern="1200" dirty="0" smtClean="0">
                <a:solidFill>
                  <a:schemeClr val="tx1"/>
                </a:solidFill>
                <a:effectLst/>
                <a:latin typeface="+mn-lt"/>
                <a:ea typeface="+mn-ea"/>
                <a:cs typeface="+mn-cs"/>
              </a:rPr>
              <a:t>et cetera.</a:t>
            </a:r>
            <a:endParaRPr lang="zh-CN" altLang="en-US" dirty="0"/>
          </a:p>
        </p:txBody>
      </p:sp>
      <p:sp>
        <p:nvSpPr>
          <p:cNvPr id="4" name="灯片编号占位符 3"/>
          <p:cNvSpPr>
            <a:spLocks noGrp="1"/>
          </p:cNvSpPr>
          <p:nvPr>
            <p:ph type="sldNum" sz="quarter" idx="10"/>
          </p:nvPr>
        </p:nvSpPr>
        <p:spPr/>
        <p:txBody>
          <a:bodyPr/>
          <a:lstStyle/>
          <a:p>
            <a:fld id="{782283D5-16F1-4DEC-ACB6-DC5ED83148F8}" type="slidenum">
              <a:rPr lang="zh-CN" altLang="en-US" smtClean="0"/>
              <a:pPr/>
              <a:t>9</a:t>
            </a:fld>
            <a:endParaRPr lang="zh-CN" altLang="en-US"/>
          </a:p>
        </p:txBody>
      </p:sp>
    </p:spTree>
    <p:extLst>
      <p:ext uri="{BB962C8B-B14F-4D97-AF65-F5344CB8AC3E}">
        <p14:creationId xmlns:p14="http://schemas.microsoft.com/office/powerpoint/2010/main" val="586444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eaLnBrk="1" hangingPunct="1">
              <a:defRPr/>
            </a:pPr>
            <a:endParaRPr lang="en-US" altLang="zh-CN" smtClean="0">
              <a:solidFill>
                <a:srgbClr val="FFFFFF"/>
              </a:solidFill>
              <a:ea typeface="宋体" panose="02010600030101010101" pitchFamily="2" charset="-122"/>
            </a:endParaRPr>
          </a:p>
        </p:txBody>
      </p:sp>
      <p:sp>
        <p:nvSpPr>
          <p:cNvPr id="5" name="矩形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eaLnBrk="1" hangingPunct="1">
              <a:defRPr/>
            </a:pPr>
            <a:endParaRPr lang="en-US" altLang="zh-CN" smtClean="0">
              <a:solidFill>
                <a:srgbClr val="FFFFFF"/>
              </a:solidFill>
              <a:ea typeface="宋体" panose="02010600030101010101" pitchFamily="2" charset="-122"/>
            </a:endParaRPr>
          </a:p>
        </p:txBody>
      </p:sp>
      <p:sp>
        <p:nvSpPr>
          <p:cNvPr id="6" name="矩形 5"/>
          <p:cNvSpPr>
            <a:spLocks noChangeArrowheads="1"/>
          </p:cNvSpPr>
          <p:nvPr userDrawn="1"/>
        </p:nvSpPr>
        <p:spPr bwMode="auto">
          <a:xfrm>
            <a:off x="84138" y="6491288"/>
            <a:ext cx="90217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eaLnBrk="1" hangingPunct="1">
              <a:lnSpc>
                <a:spcPct val="120000"/>
              </a:lnSpc>
              <a:defRPr/>
            </a:pPr>
            <a:r>
              <a:rPr lang="en-US" altLang="zh-CN" sz="1200" smtClean="0">
                <a:solidFill>
                  <a:schemeClr val="bg1"/>
                </a:solidFill>
              </a:rPr>
              <a:t>1</a:t>
            </a:r>
            <a:r>
              <a:rPr lang="en-US" altLang="zh-CN" sz="1200" baseline="30000" smtClean="0">
                <a:solidFill>
                  <a:schemeClr val="bg1"/>
                </a:solidFill>
              </a:rPr>
              <a:t>st</a:t>
            </a:r>
            <a:r>
              <a:rPr lang="en-US" altLang="zh-CN" sz="1200" smtClean="0">
                <a:solidFill>
                  <a:schemeClr val="bg1"/>
                </a:solidFill>
              </a:rPr>
              <a:t> International Strategic Consultative Discussion on Chinese Meteorological Satellite, 18,Nov, 2014,Shanghai,China</a:t>
            </a:r>
          </a:p>
        </p:txBody>
      </p:sp>
      <p:sp>
        <p:nvSpPr>
          <p:cNvPr id="7" name="矩形 6"/>
          <p:cNvSpPr/>
          <p:nvPr userDrawn="1"/>
        </p:nvSpPr>
        <p:spPr>
          <a:xfrm>
            <a:off x="0" y="6394450"/>
            <a:ext cx="9144000" cy="4635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标题 1"/>
          <p:cNvSpPr>
            <a:spLocks noGrp="1"/>
          </p:cNvSpPr>
          <p:nvPr>
            <p:ph type="ctrTitle"/>
          </p:nvPr>
        </p:nvSpPr>
        <p:spPr>
          <a:xfrm>
            <a:off x="685800" y="3355848"/>
            <a:ext cx="8077200" cy="1673352"/>
          </a:xfrm>
        </p:spPr>
        <p:txBody>
          <a:bodyPr tIns="0" bIns="0" anchor="t"/>
          <a:lstStyle>
            <a:lvl1pPr algn="l">
              <a:defRPr sz="4700" b="1"/>
            </a:lvl1pPr>
            <a:extLst/>
          </a:lstStyle>
          <a:p>
            <a:r>
              <a:rPr lang="zh-CN" altLang="en-US" smtClean="0"/>
              <a:t>单击此处编辑母版标题样式</a:t>
            </a:r>
            <a:endParaRPr lang="en-US"/>
          </a:p>
        </p:txBody>
      </p:sp>
      <p:sp>
        <p:nvSpPr>
          <p:cNvPr id="3" name="副标题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zh-CN" altLang="en-US" smtClean="0"/>
              <a:t>单击此处编辑母版副标题样式</a:t>
            </a:r>
            <a:endParaRPr lang="en-US"/>
          </a:p>
        </p:txBody>
      </p:sp>
      <p:sp>
        <p:nvSpPr>
          <p:cNvPr id="8" name="日期占位符 3"/>
          <p:cNvSpPr>
            <a:spLocks noGrp="1"/>
          </p:cNvSpPr>
          <p:nvPr>
            <p:ph type="dt" sz="half" idx="10"/>
          </p:nvPr>
        </p:nvSpPr>
        <p:spPr/>
        <p:txBody>
          <a:bodyPr/>
          <a:lstStyle>
            <a:lvl1pPr>
              <a:defRPr>
                <a:solidFill>
                  <a:srgbClr val="FFFFFF"/>
                </a:solidFill>
              </a:defRPr>
            </a:lvl1pPr>
          </a:lstStyle>
          <a:p>
            <a:pPr>
              <a:defRPr/>
            </a:pPr>
            <a:fld id="{D107CD46-39D7-463B-A624-71396885167B}" type="datetimeFigureOut">
              <a:rPr lang="en-US" altLang="zh-CN"/>
              <a:pPr>
                <a:defRPr/>
              </a:pPr>
              <a:t>11/13/2017</a:t>
            </a:fld>
            <a:endParaRPr lang="en-US" altLang="zh-CN" dirty="0"/>
          </a:p>
        </p:txBody>
      </p:sp>
      <p:sp>
        <p:nvSpPr>
          <p:cNvPr id="9" name="页脚占位符 4"/>
          <p:cNvSpPr>
            <a:spLocks noGrp="1"/>
          </p:cNvSpPr>
          <p:nvPr>
            <p:ph type="ftr" sz="quarter" idx="11"/>
          </p:nvPr>
        </p:nvSpPr>
        <p:spPr/>
        <p:txBody>
          <a:bodyPr/>
          <a:lstStyle>
            <a:lvl1pPr>
              <a:defRPr>
                <a:solidFill>
                  <a:srgbClr val="FFFFFF"/>
                </a:solidFill>
              </a:defRPr>
            </a:lvl1pPr>
          </a:lstStyle>
          <a:p>
            <a:pPr>
              <a:defRPr/>
            </a:pPr>
            <a:endParaRPr lang="en-US" altLang="zh-CN" dirty="0"/>
          </a:p>
        </p:txBody>
      </p:sp>
      <p:sp>
        <p:nvSpPr>
          <p:cNvPr id="10" name="灯片编号占位符 5"/>
          <p:cNvSpPr>
            <a:spLocks noGrp="1"/>
          </p:cNvSpPr>
          <p:nvPr>
            <p:ph type="sldNum" sz="quarter" idx="12"/>
          </p:nvPr>
        </p:nvSpPr>
        <p:spPr/>
        <p:txBody>
          <a:bodyPr/>
          <a:lstStyle>
            <a:lvl1pPr>
              <a:defRPr>
                <a:solidFill>
                  <a:srgbClr val="FFFFFF"/>
                </a:solidFill>
              </a:defRPr>
            </a:lvl1pPr>
          </a:lstStyle>
          <a:p>
            <a:fld id="{B61BD808-12A2-4F90-A386-A3E316635192}" type="slidenum">
              <a:rPr lang="en-US" altLang="zh-CN"/>
              <a:pPr/>
              <a:t>‹#›</a:t>
            </a:fld>
            <a:endParaRPr lang="en-US" altLang="zh-CN"/>
          </a:p>
        </p:txBody>
      </p:sp>
    </p:spTree>
    <p:extLst>
      <p:ext uri="{BB962C8B-B14F-4D97-AF65-F5344CB8AC3E}">
        <p14:creationId xmlns:p14="http://schemas.microsoft.com/office/powerpoint/2010/main" val="39166445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C8848A02-A88F-4CB9-AF27-C6365F1916E6}" type="datetimeFigureOut">
              <a:rPr lang="en-US" altLang="zh-CN"/>
              <a:pPr>
                <a:defRPr/>
              </a:pPr>
              <a:t>11/13/2017</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fld id="{F47E3C19-6785-41AB-9BD0-87AFE35679C9}" type="slidenum">
              <a:rPr lang="en-US" altLang="zh-CN"/>
              <a:pPr/>
              <a:t>‹#›</a:t>
            </a:fld>
            <a:endParaRPr lang="en-US" altLang="zh-CN" dirty="0"/>
          </a:p>
        </p:txBody>
      </p:sp>
    </p:spTree>
    <p:extLst>
      <p:ext uri="{BB962C8B-B14F-4D97-AF65-F5344CB8AC3E}">
        <p14:creationId xmlns:p14="http://schemas.microsoft.com/office/powerpoint/2010/main" val="233897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矩形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eaLnBrk="1" hangingPunct="1">
              <a:defRPr/>
            </a:pPr>
            <a:endParaRPr lang="en-US" altLang="zh-CN" smtClean="0">
              <a:solidFill>
                <a:srgbClr val="FFFFFF"/>
              </a:solidFill>
              <a:ea typeface="宋体" panose="02010600030101010101" pitchFamily="2" charset="-122"/>
            </a:endParaRPr>
          </a:p>
        </p:txBody>
      </p:sp>
      <p:sp>
        <p:nvSpPr>
          <p:cNvPr id="5" name="矩形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eaLnBrk="1" hangingPunct="1">
              <a:defRPr/>
            </a:pPr>
            <a:endParaRPr lang="en-US" altLang="zh-CN" smtClean="0">
              <a:solidFill>
                <a:srgbClr val="FFFFFF"/>
              </a:solidFill>
              <a:ea typeface="宋体" panose="02010600030101010101" pitchFamily="2" charset="-122"/>
            </a:endParaRPr>
          </a:p>
        </p:txBody>
      </p:sp>
      <p:sp>
        <p:nvSpPr>
          <p:cNvPr id="2" name="竖排标题 1"/>
          <p:cNvSpPr>
            <a:spLocks noGrp="1"/>
          </p:cNvSpPr>
          <p:nvPr>
            <p:ph type="title" orient="vert"/>
          </p:nvPr>
        </p:nvSpPr>
        <p:spPr>
          <a:xfrm>
            <a:off x="6781800" y="274640"/>
            <a:ext cx="1905000" cy="5851525"/>
          </a:xfrm>
        </p:spPr>
        <p:txBody>
          <a:bodyPr vert="eaVert"/>
          <a:lstStyle>
            <a:extLs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304800"/>
            <a:ext cx="6019800" cy="5851525"/>
          </a:xfrm>
        </p:spPr>
        <p:txBody>
          <a:bodyPr vert="eaVert"/>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3"/>
          <p:cNvSpPr>
            <a:spLocks noGrp="1"/>
          </p:cNvSpPr>
          <p:nvPr>
            <p:ph type="dt" sz="half" idx="10"/>
          </p:nvPr>
        </p:nvSpPr>
        <p:spPr/>
        <p:txBody>
          <a:bodyPr/>
          <a:lstStyle>
            <a:lvl1pPr>
              <a:defRPr/>
            </a:lvl1pPr>
          </a:lstStyle>
          <a:p>
            <a:pPr>
              <a:defRPr/>
            </a:pPr>
            <a:fld id="{AD8AA8E2-1D4F-42A3-96AD-E7B723026451}" type="datetimeFigureOut">
              <a:rPr lang="en-US" altLang="zh-CN"/>
              <a:pPr>
                <a:defRPr/>
              </a:pPr>
              <a:t>11/13/2017</a:t>
            </a:fld>
            <a:endParaRPr lang="en-US" altLang="zh-CN"/>
          </a:p>
        </p:txBody>
      </p:sp>
      <p:sp>
        <p:nvSpPr>
          <p:cNvPr id="7" name="页脚占位符 4"/>
          <p:cNvSpPr>
            <a:spLocks noGrp="1"/>
          </p:cNvSpPr>
          <p:nvPr>
            <p:ph type="ftr" sz="quarter" idx="11"/>
          </p:nvPr>
        </p:nvSpPr>
        <p:spPr>
          <a:xfrm>
            <a:off x="2640013" y="6376988"/>
            <a:ext cx="3836987" cy="365125"/>
          </a:xfrm>
        </p:spPr>
        <p:txBody>
          <a:bodyPr/>
          <a:lstStyle>
            <a:lvl1pPr>
              <a:defRPr/>
            </a:lvl1pPr>
          </a:lstStyle>
          <a:p>
            <a:pPr>
              <a:defRPr/>
            </a:pPr>
            <a:endParaRPr lang="en-US" altLang="zh-CN"/>
          </a:p>
        </p:txBody>
      </p:sp>
      <p:sp>
        <p:nvSpPr>
          <p:cNvPr id="8" name="灯片编号占位符 5"/>
          <p:cNvSpPr>
            <a:spLocks noGrp="1"/>
          </p:cNvSpPr>
          <p:nvPr>
            <p:ph type="sldNum" sz="quarter" idx="12"/>
          </p:nvPr>
        </p:nvSpPr>
        <p:spPr/>
        <p:txBody>
          <a:bodyPr/>
          <a:lstStyle>
            <a:lvl1pPr>
              <a:defRPr/>
            </a:lvl1pPr>
          </a:lstStyle>
          <a:p>
            <a:fld id="{2109990F-B2BD-4463-A234-411BFAF5F81D}" type="slidenum">
              <a:rPr lang="en-US" altLang="zh-CN"/>
              <a:pPr/>
              <a:t>‹#›</a:t>
            </a:fld>
            <a:endParaRPr lang="en-US" altLang="zh-CN"/>
          </a:p>
        </p:txBody>
      </p:sp>
    </p:spTree>
    <p:extLst>
      <p:ext uri="{BB962C8B-B14F-4D97-AF65-F5344CB8AC3E}">
        <p14:creationId xmlns:p14="http://schemas.microsoft.com/office/powerpoint/2010/main" val="222713530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rtlCol="0"/>
          <a:lstStyle>
            <a:lvl1pPr fontAlgn="auto">
              <a:spcBef>
                <a:spcPts val="0"/>
              </a:spcBef>
              <a:spcAft>
                <a:spcPts val="0"/>
              </a:spcAft>
              <a:defRPr>
                <a:solidFill>
                  <a:schemeClr val="tx1">
                    <a:tint val="95000"/>
                  </a:schemeClr>
                </a:solidFill>
                <a:latin typeface="+mn-lt"/>
                <a:ea typeface="+mn-ea"/>
              </a:defRPr>
            </a:lvl1pPr>
          </a:lstStyle>
          <a:p>
            <a:pPr>
              <a:defRPr/>
            </a:pPr>
            <a:fld id="{40F46F8F-DB89-4907-A891-70A511696C0F}" type="datetimeFigureOut">
              <a:rPr lang="zh-CN" altLang="en-US"/>
              <a:pPr>
                <a:defRPr/>
              </a:pPr>
              <a:t>2017/11/13</a:t>
            </a:fld>
            <a:endParaRPr lang="zh-CN" altLang="en-US"/>
          </a:p>
        </p:txBody>
      </p:sp>
      <p:sp>
        <p:nvSpPr>
          <p:cNvPr id="5" name="页脚占位符 4"/>
          <p:cNvSpPr>
            <a:spLocks noGrp="1"/>
          </p:cNvSpPr>
          <p:nvPr>
            <p:ph type="ftr" sz="quarter" idx="11"/>
          </p:nvPr>
        </p:nvSpPr>
        <p:spPr/>
        <p:txBody>
          <a:bodyPr rtlCol="0"/>
          <a:lstStyle>
            <a:lvl1pPr fontAlgn="auto">
              <a:spcBef>
                <a:spcPts val="0"/>
              </a:spcBef>
              <a:spcAft>
                <a:spcPts val="0"/>
              </a:spcAft>
              <a:defRPr>
                <a:solidFill>
                  <a:schemeClr val="tx1">
                    <a:tint val="95000"/>
                  </a:scheme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ea typeface="华文楷体" pitchFamily="2" charset="-122"/>
              </a:defRPr>
            </a:lvl1pPr>
          </a:lstStyle>
          <a:p>
            <a:fld id="{FFEFBF2F-1538-4E6A-AA98-37AC835D17C8}" type="slidenum">
              <a:rPr lang="zh-CN" altLang="en-US"/>
              <a:pPr/>
              <a:t>‹#›</a:t>
            </a:fld>
            <a:endParaRPr lang="zh-CN" altLang="en-US"/>
          </a:p>
        </p:txBody>
      </p:sp>
    </p:spTree>
    <p:extLst>
      <p:ext uri="{BB962C8B-B14F-4D97-AF65-F5344CB8AC3E}">
        <p14:creationId xmlns:p14="http://schemas.microsoft.com/office/powerpoint/2010/main" val="510839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55448"/>
            <a:ext cx="8229600" cy="1252728"/>
          </a:xfrm>
        </p:spPr>
        <p:txBody>
          <a:bodyPr/>
          <a:lstStyle>
            <a:extLst/>
          </a:lstStyle>
          <a:p>
            <a:r>
              <a:rPr lang="zh-CN" altLang="en-US" smtClean="0"/>
              <a:t>单击此处编辑母版标题样式</a:t>
            </a:r>
            <a:endParaRPr lang="en-US"/>
          </a:p>
        </p:txBody>
      </p:sp>
    </p:spTree>
    <p:extLst>
      <p:ext uri="{BB962C8B-B14F-4D97-AF65-F5344CB8AC3E}">
        <p14:creationId xmlns:p14="http://schemas.microsoft.com/office/powerpoint/2010/main" val="1716859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eaLnBrk="1" hangingPunct="1">
              <a:defRPr/>
            </a:pPr>
            <a:endParaRPr lang="en-US" altLang="zh-CN" smtClean="0">
              <a:solidFill>
                <a:srgbClr val="FFFFFF"/>
              </a:solidFill>
              <a:ea typeface="宋体" panose="02010600030101010101" pitchFamily="2" charset="-122"/>
            </a:endParaRPr>
          </a:p>
        </p:txBody>
      </p:sp>
      <p:sp>
        <p:nvSpPr>
          <p:cNvPr id="5" name="矩形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eaLnBrk="1" hangingPunct="1">
              <a:defRPr/>
            </a:pPr>
            <a:endParaRPr lang="en-US" altLang="zh-CN" smtClean="0">
              <a:solidFill>
                <a:srgbClr val="FFFFFF"/>
              </a:solidFill>
              <a:ea typeface="宋体" panose="02010600030101010101" pitchFamily="2" charset="-122"/>
            </a:endParaRPr>
          </a:p>
        </p:txBody>
      </p:sp>
      <p:sp>
        <p:nvSpPr>
          <p:cNvPr id="6" name="矩形 5"/>
          <p:cNvSpPr/>
          <p:nvPr userDrawn="1"/>
        </p:nvSpPr>
        <p:spPr>
          <a:xfrm>
            <a:off x="0" y="6496050"/>
            <a:ext cx="9144000" cy="3619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标题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zh-CN" altLang="en-US" smtClean="0"/>
              <a:t>单击此处编辑母版标题样式</a:t>
            </a:r>
            <a:endParaRPr lang="en-US"/>
          </a:p>
        </p:txBody>
      </p:sp>
      <p:sp>
        <p:nvSpPr>
          <p:cNvPr id="3" name="文本占位符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zh-CN" altLang="en-US" smtClean="0"/>
              <a:t>单击此处编辑母版文本样式</a:t>
            </a:r>
          </a:p>
        </p:txBody>
      </p:sp>
      <p:sp>
        <p:nvSpPr>
          <p:cNvPr id="7" name="日期占位符 3"/>
          <p:cNvSpPr>
            <a:spLocks noGrp="1"/>
          </p:cNvSpPr>
          <p:nvPr>
            <p:ph type="dt" sz="half" idx="10"/>
          </p:nvPr>
        </p:nvSpPr>
        <p:spPr/>
        <p:txBody>
          <a:bodyPr/>
          <a:lstStyle>
            <a:lvl1pPr>
              <a:defRPr>
                <a:solidFill>
                  <a:srgbClr val="FFFFFF"/>
                </a:solidFill>
              </a:defRPr>
            </a:lvl1pPr>
          </a:lstStyle>
          <a:p>
            <a:pPr>
              <a:defRPr/>
            </a:pPr>
            <a:fld id="{D86B4F05-971D-4A0C-B62A-3747F688FE41}" type="datetimeFigureOut">
              <a:rPr lang="en-US" altLang="zh-CN"/>
              <a:pPr>
                <a:defRPr/>
              </a:pPr>
              <a:t>11/13/2017</a:t>
            </a:fld>
            <a:endParaRPr lang="en-US" altLang="zh-CN"/>
          </a:p>
        </p:txBody>
      </p:sp>
      <p:sp>
        <p:nvSpPr>
          <p:cNvPr id="8" name="页脚占位符 4"/>
          <p:cNvSpPr>
            <a:spLocks noGrp="1"/>
          </p:cNvSpPr>
          <p:nvPr>
            <p:ph type="ftr" sz="quarter" idx="11"/>
          </p:nvPr>
        </p:nvSpPr>
        <p:spPr/>
        <p:txBody>
          <a:bodyPr/>
          <a:lstStyle>
            <a:lvl1pPr>
              <a:defRPr>
                <a:solidFill>
                  <a:srgbClr val="FFFFFF"/>
                </a:solidFill>
              </a:defRPr>
            </a:lvl1pPr>
          </a:lstStyle>
          <a:p>
            <a:pPr>
              <a:defRPr/>
            </a:pPr>
            <a:endParaRPr lang="en-US" altLang="zh-CN"/>
          </a:p>
        </p:txBody>
      </p:sp>
      <p:sp>
        <p:nvSpPr>
          <p:cNvPr id="9" name="灯片编号占位符 5"/>
          <p:cNvSpPr>
            <a:spLocks noGrp="1"/>
          </p:cNvSpPr>
          <p:nvPr>
            <p:ph type="sldNum" sz="quarter" idx="12"/>
          </p:nvPr>
        </p:nvSpPr>
        <p:spPr/>
        <p:txBody>
          <a:bodyPr/>
          <a:lstStyle>
            <a:lvl1pPr>
              <a:defRPr>
                <a:solidFill>
                  <a:srgbClr val="FFFFFF"/>
                </a:solidFill>
              </a:defRPr>
            </a:lvl1pPr>
          </a:lstStyle>
          <a:p>
            <a:fld id="{17291AF4-9F4C-4336-9AC7-24E81DA60FF4}" type="slidenum">
              <a:rPr lang="en-US" altLang="zh-CN"/>
              <a:pPr/>
              <a:t>‹#›</a:t>
            </a:fld>
            <a:endParaRPr lang="en-US" altLang="zh-CN"/>
          </a:p>
        </p:txBody>
      </p:sp>
    </p:spTree>
    <p:extLst>
      <p:ext uri="{BB962C8B-B14F-4D97-AF65-F5344CB8AC3E}">
        <p14:creationId xmlns:p14="http://schemas.microsoft.com/office/powerpoint/2010/main" val="305022023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lang="zh-CN" altLang="en-US" smtClean="0"/>
              <a:t>单击此处编辑母版标题样式</a:t>
            </a:r>
            <a:endParaRPr lang="en-US"/>
          </a:p>
        </p:txBody>
      </p:sp>
      <p:sp>
        <p:nvSpPr>
          <p:cNvPr id="3" name="内容占位符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D2D0246F-B7BD-4D49-97B2-E9481395BD3F}" type="datetimeFigureOut">
              <a:rPr lang="en-US" altLang="zh-CN"/>
              <a:pPr>
                <a:defRPr/>
              </a:pPr>
              <a:t>11/13/2017</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fld id="{3BF51B87-5CBE-4DFE-BE5E-1F9DC8A75358}" type="slidenum">
              <a:rPr lang="en-US" altLang="zh-CN"/>
              <a:pPr/>
              <a:t>‹#›</a:t>
            </a:fld>
            <a:endParaRPr lang="en-US" altLang="zh-CN"/>
          </a:p>
        </p:txBody>
      </p:sp>
    </p:spTree>
    <p:extLst>
      <p:ext uri="{BB962C8B-B14F-4D97-AF65-F5344CB8AC3E}">
        <p14:creationId xmlns:p14="http://schemas.microsoft.com/office/powerpoint/2010/main" val="3205236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extLst/>
          </a:lstStyle>
          <a:p>
            <a:r>
              <a:rPr lang="zh-CN" altLang="en-US" smtClean="0"/>
              <a:t>单击此处编辑母版标题样式</a:t>
            </a:r>
            <a:endParaRPr lang="en-US"/>
          </a:p>
        </p:txBody>
      </p:sp>
      <p:sp>
        <p:nvSpPr>
          <p:cNvPr id="3" name="文本占位符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zh-CN" altLang="en-US" smtClean="0"/>
              <a:t>单击此处编辑母版文本样式</a:t>
            </a:r>
          </a:p>
        </p:txBody>
      </p:sp>
      <p:sp>
        <p:nvSpPr>
          <p:cNvPr id="4" name="内容占位符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zh-CN" altLang="en-US" smtClean="0"/>
              <a:t>单击此处编辑母版文本样式</a:t>
            </a:r>
          </a:p>
        </p:txBody>
      </p:sp>
      <p:sp>
        <p:nvSpPr>
          <p:cNvPr id="6" name="内容占位符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3"/>
          <p:cNvSpPr>
            <a:spLocks noGrp="1"/>
          </p:cNvSpPr>
          <p:nvPr>
            <p:ph type="dt" sz="half" idx="10"/>
          </p:nvPr>
        </p:nvSpPr>
        <p:spPr/>
        <p:txBody>
          <a:bodyPr/>
          <a:lstStyle>
            <a:lvl1pPr>
              <a:defRPr/>
            </a:lvl1pPr>
          </a:lstStyle>
          <a:p>
            <a:pPr>
              <a:defRPr/>
            </a:pPr>
            <a:fld id="{AB6ECAB2-FF1E-47C9-92E9-B67890379F80}" type="datetimeFigureOut">
              <a:rPr lang="en-US" altLang="zh-CN"/>
              <a:pPr>
                <a:defRPr/>
              </a:pPr>
              <a:t>11/13/2017</a:t>
            </a:fld>
            <a:endParaRPr lang="en-US" altLang="zh-CN"/>
          </a:p>
        </p:txBody>
      </p:sp>
      <p:sp>
        <p:nvSpPr>
          <p:cNvPr id="8" name="页脚占位符 4"/>
          <p:cNvSpPr>
            <a:spLocks noGrp="1"/>
          </p:cNvSpPr>
          <p:nvPr>
            <p:ph type="ftr" sz="quarter" idx="11"/>
          </p:nvPr>
        </p:nvSpPr>
        <p:spPr/>
        <p:txBody>
          <a:bodyPr/>
          <a:lstStyle>
            <a:lvl1pPr>
              <a:defRPr/>
            </a:lvl1pPr>
          </a:lstStyle>
          <a:p>
            <a:pPr>
              <a:defRPr/>
            </a:pPr>
            <a:endParaRPr lang="en-US" altLang="zh-CN"/>
          </a:p>
        </p:txBody>
      </p:sp>
      <p:sp>
        <p:nvSpPr>
          <p:cNvPr id="9" name="灯片编号占位符 5"/>
          <p:cNvSpPr>
            <a:spLocks noGrp="1"/>
          </p:cNvSpPr>
          <p:nvPr>
            <p:ph type="sldNum" sz="quarter" idx="12"/>
          </p:nvPr>
        </p:nvSpPr>
        <p:spPr/>
        <p:txBody>
          <a:bodyPr/>
          <a:lstStyle>
            <a:lvl1pPr>
              <a:defRPr/>
            </a:lvl1pPr>
          </a:lstStyle>
          <a:p>
            <a:fld id="{93BD435F-2F8D-436B-BEC5-2B2CC429D162}" type="slidenum">
              <a:rPr lang="en-US" altLang="zh-CN"/>
              <a:pPr/>
              <a:t>‹#›</a:t>
            </a:fld>
            <a:endParaRPr lang="en-US" altLang="zh-CN"/>
          </a:p>
        </p:txBody>
      </p:sp>
    </p:spTree>
    <p:extLst>
      <p:ext uri="{BB962C8B-B14F-4D97-AF65-F5344CB8AC3E}">
        <p14:creationId xmlns:p14="http://schemas.microsoft.com/office/powerpoint/2010/main" val="2184538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lang="zh-CN" altLang="en-US" smtClean="0"/>
              <a:t>单击此处编辑母版标题样式</a:t>
            </a:r>
            <a:endParaRPr lang="en-US"/>
          </a:p>
        </p:txBody>
      </p:sp>
      <p:sp>
        <p:nvSpPr>
          <p:cNvPr id="3" name="日期占位符 3"/>
          <p:cNvSpPr>
            <a:spLocks noGrp="1"/>
          </p:cNvSpPr>
          <p:nvPr>
            <p:ph type="dt" sz="half" idx="10"/>
          </p:nvPr>
        </p:nvSpPr>
        <p:spPr/>
        <p:txBody>
          <a:bodyPr/>
          <a:lstStyle>
            <a:lvl1pPr>
              <a:defRPr/>
            </a:lvl1pPr>
          </a:lstStyle>
          <a:p>
            <a:pPr>
              <a:defRPr/>
            </a:pPr>
            <a:fld id="{B955570F-972C-4234-A576-F575F0A8A8DF}" type="datetimeFigureOut">
              <a:rPr lang="en-US" altLang="zh-CN"/>
              <a:pPr>
                <a:defRPr/>
              </a:pPr>
              <a:t>11/13/2017</a:t>
            </a:fld>
            <a:endParaRPr lang="en-US" altLang="zh-CN"/>
          </a:p>
        </p:txBody>
      </p:sp>
      <p:sp>
        <p:nvSpPr>
          <p:cNvPr id="4" name="页脚占位符 4"/>
          <p:cNvSpPr>
            <a:spLocks noGrp="1"/>
          </p:cNvSpPr>
          <p:nvPr>
            <p:ph type="ftr" sz="quarter" idx="11"/>
          </p:nvPr>
        </p:nvSpPr>
        <p:spPr/>
        <p:txBody>
          <a:bodyPr/>
          <a:lstStyle>
            <a:lvl1pPr>
              <a:defRPr/>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fld id="{1EA71601-8DA7-4E3A-9C52-26ECD3F3C0BB}" type="slidenum">
              <a:rPr lang="en-US" altLang="zh-CN"/>
              <a:pPr/>
              <a:t>‹#›</a:t>
            </a:fld>
            <a:endParaRPr lang="en-US" altLang="zh-CN"/>
          </a:p>
        </p:txBody>
      </p:sp>
    </p:spTree>
    <p:extLst>
      <p:ext uri="{BB962C8B-B14F-4D97-AF65-F5344CB8AC3E}">
        <p14:creationId xmlns:p14="http://schemas.microsoft.com/office/powerpoint/2010/main" val="199875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57D9BDBA-E46F-4CDE-96CD-4E4BA35094D2}" type="datetimeFigureOut">
              <a:rPr lang="en-US" altLang="zh-CN"/>
              <a:pPr>
                <a:defRPr/>
              </a:pPr>
              <a:t>11/13/2017</a:t>
            </a:fld>
            <a:endParaRPr lang="en-US" altLang="zh-CN"/>
          </a:p>
        </p:txBody>
      </p:sp>
      <p:sp>
        <p:nvSpPr>
          <p:cNvPr id="3" name="页脚占位符 2"/>
          <p:cNvSpPr>
            <a:spLocks noGrp="1"/>
          </p:cNvSpPr>
          <p:nvPr>
            <p:ph type="ftr" sz="quarter" idx="11"/>
          </p:nvPr>
        </p:nvSpPr>
        <p:spPr/>
        <p:txBody>
          <a:bodyPr/>
          <a:lstStyle>
            <a:lvl1pPr>
              <a:defRPr/>
            </a:lvl1pPr>
          </a:lstStyle>
          <a:p>
            <a:pPr>
              <a:defRPr/>
            </a:pPr>
            <a:endParaRPr lang="en-US" altLang="zh-CN"/>
          </a:p>
        </p:txBody>
      </p:sp>
      <p:sp>
        <p:nvSpPr>
          <p:cNvPr id="4" name="灯片编号占位符 3"/>
          <p:cNvSpPr>
            <a:spLocks noGrp="1"/>
          </p:cNvSpPr>
          <p:nvPr>
            <p:ph type="sldNum" sz="quarter" idx="12"/>
          </p:nvPr>
        </p:nvSpPr>
        <p:spPr/>
        <p:txBody>
          <a:bodyPr/>
          <a:lstStyle>
            <a:lvl1pPr>
              <a:defRPr/>
            </a:lvl1pPr>
          </a:lstStyle>
          <a:p>
            <a:fld id="{177335CE-1335-4436-86B4-B725C37EE2C9}" type="slidenum">
              <a:rPr lang="en-US" altLang="zh-CN"/>
              <a:pPr/>
              <a:t>‹#›</a:t>
            </a:fld>
            <a:endParaRPr lang="en-US" altLang="zh-CN"/>
          </a:p>
        </p:txBody>
      </p:sp>
    </p:spTree>
    <p:extLst>
      <p:ext uri="{BB962C8B-B14F-4D97-AF65-F5344CB8AC3E}">
        <p14:creationId xmlns:p14="http://schemas.microsoft.com/office/powerpoint/2010/main" val="10173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eaLnBrk="1" hangingPunct="1">
              <a:defRPr/>
            </a:pPr>
            <a:endParaRPr lang="en-US" altLang="zh-CN" smtClean="0">
              <a:solidFill>
                <a:srgbClr val="FFFFFF"/>
              </a:solidFill>
              <a:ea typeface="宋体" panose="02010600030101010101" pitchFamily="2" charset="-122"/>
            </a:endParaRPr>
          </a:p>
        </p:txBody>
      </p:sp>
      <p:sp>
        <p:nvSpPr>
          <p:cNvPr id="6" name="矩形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eaLnBrk="1" hangingPunct="1">
              <a:defRPr/>
            </a:pPr>
            <a:endParaRPr lang="en-US" altLang="zh-CN" smtClean="0">
              <a:solidFill>
                <a:srgbClr val="FFFFFF"/>
              </a:solidFill>
              <a:ea typeface="宋体" panose="02010600030101010101" pitchFamily="2" charset="-122"/>
            </a:endParaRPr>
          </a:p>
        </p:txBody>
      </p:sp>
      <p:sp>
        <p:nvSpPr>
          <p:cNvPr id="2" name="标题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zh-CN" altLang="en-US" smtClean="0"/>
              <a:t>单击此处编辑母版标题样式</a:t>
            </a:r>
            <a:endParaRPr lang="en-US"/>
          </a:p>
        </p:txBody>
      </p:sp>
      <p:sp>
        <p:nvSpPr>
          <p:cNvPr id="3" name="内容占位符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zh-CN" altLang="en-US" smtClean="0"/>
              <a:t>单击此处编辑母版文本样式</a:t>
            </a:r>
          </a:p>
        </p:txBody>
      </p:sp>
      <p:sp>
        <p:nvSpPr>
          <p:cNvPr id="7" name="日期占位符 4"/>
          <p:cNvSpPr>
            <a:spLocks noGrp="1"/>
          </p:cNvSpPr>
          <p:nvPr>
            <p:ph type="dt" sz="half" idx="10"/>
          </p:nvPr>
        </p:nvSpPr>
        <p:spPr/>
        <p:txBody>
          <a:bodyPr/>
          <a:lstStyle>
            <a:lvl1pPr>
              <a:defRPr/>
            </a:lvl1pPr>
          </a:lstStyle>
          <a:p>
            <a:pPr>
              <a:defRPr/>
            </a:pPr>
            <a:fld id="{06BD8074-AF1A-44C3-8A26-FC1F78596553}" type="datetimeFigureOut">
              <a:rPr lang="en-US" altLang="zh-CN"/>
              <a:pPr>
                <a:defRPr/>
              </a:pPr>
              <a:t>11/13/2017</a:t>
            </a:fld>
            <a:endParaRPr lang="en-US" altLang="zh-CN"/>
          </a:p>
        </p:txBody>
      </p:sp>
      <p:sp>
        <p:nvSpPr>
          <p:cNvPr id="8" name="页脚占位符 5"/>
          <p:cNvSpPr>
            <a:spLocks noGrp="1"/>
          </p:cNvSpPr>
          <p:nvPr>
            <p:ph type="ftr" sz="quarter" idx="11"/>
          </p:nvPr>
        </p:nvSpPr>
        <p:spPr/>
        <p:txBody>
          <a:bodyPr/>
          <a:lstStyle>
            <a:lvl1pPr>
              <a:defRPr/>
            </a:lvl1pPr>
          </a:lstStyle>
          <a:p>
            <a:pPr>
              <a:defRPr/>
            </a:pPr>
            <a:endParaRPr lang="en-US" altLang="zh-CN"/>
          </a:p>
        </p:txBody>
      </p:sp>
      <p:sp>
        <p:nvSpPr>
          <p:cNvPr id="9" name="灯片编号占位符 6"/>
          <p:cNvSpPr>
            <a:spLocks noGrp="1"/>
          </p:cNvSpPr>
          <p:nvPr>
            <p:ph type="sldNum" sz="quarter" idx="12"/>
          </p:nvPr>
        </p:nvSpPr>
        <p:spPr/>
        <p:txBody>
          <a:bodyPr/>
          <a:lstStyle>
            <a:lvl1pPr>
              <a:defRPr/>
            </a:lvl1pPr>
          </a:lstStyle>
          <a:p>
            <a:fld id="{DC6B0CC9-5024-4B33-A056-D8B277FFAA12}" type="slidenum">
              <a:rPr lang="en-US" altLang="zh-CN"/>
              <a:pPr/>
              <a:t>‹#›</a:t>
            </a:fld>
            <a:endParaRPr lang="en-US" altLang="zh-CN"/>
          </a:p>
        </p:txBody>
      </p:sp>
    </p:spTree>
    <p:extLst>
      <p:ext uri="{BB962C8B-B14F-4D97-AF65-F5344CB8AC3E}">
        <p14:creationId xmlns:p14="http://schemas.microsoft.com/office/powerpoint/2010/main" val="3313437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2"/>
        </a:solidFill>
        <a:effectLst/>
      </p:bgPr>
    </p:bg>
    <p:spTree>
      <p:nvGrpSpPr>
        <p:cNvPr id="1" name=""/>
        <p:cNvGrpSpPr/>
        <p:nvPr/>
      </p:nvGrpSpPr>
      <p:grpSpPr>
        <a:xfrm>
          <a:off x="0" y="0"/>
          <a:ext cx="0" cy="0"/>
          <a:chOff x="0" y="0"/>
          <a:chExt cx="0" cy="0"/>
        </a:xfrm>
      </p:grpSpPr>
      <p:sp>
        <p:nvSpPr>
          <p:cNvPr id="5" name="矩形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eaLnBrk="1" hangingPunct="1">
              <a:defRPr/>
            </a:pPr>
            <a:endParaRPr lang="en-US" altLang="zh-CN" smtClean="0">
              <a:solidFill>
                <a:srgbClr val="FFFFFF"/>
              </a:solidFill>
              <a:ea typeface="宋体" panose="02010600030101010101" pitchFamily="2" charset="-122"/>
            </a:endParaRPr>
          </a:p>
        </p:txBody>
      </p:sp>
      <p:sp>
        <p:nvSpPr>
          <p:cNvPr id="6" name="矩形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eaLnBrk="1" hangingPunct="1">
              <a:defRPr/>
            </a:pPr>
            <a:endParaRPr lang="en-US" altLang="zh-CN" smtClean="0">
              <a:solidFill>
                <a:srgbClr val="FFFFFF"/>
              </a:solidFill>
              <a:ea typeface="宋体" panose="02010600030101010101" pitchFamily="2" charset="-122"/>
            </a:endParaRPr>
          </a:p>
        </p:txBody>
      </p:sp>
      <p:sp>
        <p:nvSpPr>
          <p:cNvPr id="2" name="标题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zh-CN" altLang="en-US" smtClean="0"/>
              <a:t>单击此处编辑母版标题样式</a:t>
            </a:r>
            <a:endParaRPr lang="en-US"/>
          </a:p>
        </p:txBody>
      </p:sp>
      <p:sp>
        <p:nvSpPr>
          <p:cNvPr id="3" name="图片占位符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zh-CN" altLang="en-US" noProof="0" smtClean="0"/>
              <a:t>单击图标添加图片</a:t>
            </a:r>
            <a:endParaRPr lang="en-US" noProof="0" dirty="0"/>
          </a:p>
        </p:txBody>
      </p:sp>
      <p:sp>
        <p:nvSpPr>
          <p:cNvPr id="4" name="文本占位符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zh-CN" altLang="en-US" smtClean="0"/>
              <a:t>单击此处编辑母版文本样式</a:t>
            </a:r>
          </a:p>
        </p:txBody>
      </p:sp>
      <p:sp>
        <p:nvSpPr>
          <p:cNvPr id="7" name="日期占位符 4"/>
          <p:cNvSpPr>
            <a:spLocks noGrp="1"/>
          </p:cNvSpPr>
          <p:nvPr>
            <p:ph type="dt" sz="half" idx="10"/>
          </p:nvPr>
        </p:nvSpPr>
        <p:spPr>
          <a:xfrm>
            <a:off x="165100" y="1169988"/>
            <a:ext cx="2522538" cy="201612"/>
          </a:xfrm>
        </p:spPr>
        <p:txBody>
          <a:bodyPr/>
          <a:lstStyle>
            <a:lvl1pPr>
              <a:defRPr/>
            </a:lvl1pPr>
          </a:lstStyle>
          <a:p>
            <a:pPr>
              <a:defRPr/>
            </a:pPr>
            <a:fld id="{D630E3D7-62DB-4A8D-B563-9DDACDCA88B5}" type="datetimeFigureOut">
              <a:rPr lang="en-US" altLang="zh-CN"/>
              <a:pPr>
                <a:defRPr/>
              </a:pPr>
              <a:t>11/13/2017</a:t>
            </a:fld>
            <a:endParaRPr lang="en-US" altLang="zh-CN"/>
          </a:p>
        </p:txBody>
      </p:sp>
      <p:sp>
        <p:nvSpPr>
          <p:cNvPr id="8" name="页脚占位符 5"/>
          <p:cNvSpPr>
            <a:spLocks noGrp="1"/>
          </p:cNvSpPr>
          <p:nvPr>
            <p:ph type="ftr" sz="quarter" idx="11"/>
          </p:nvPr>
        </p:nvSpPr>
        <p:spPr>
          <a:xfrm>
            <a:off x="3035300" y="1169988"/>
            <a:ext cx="5194300" cy="201612"/>
          </a:xfrm>
        </p:spPr>
        <p:txBody>
          <a:bodyPr/>
          <a:lstStyle>
            <a:lvl1pPr>
              <a:defRPr>
                <a:solidFill>
                  <a:srgbClr val="BCBCBC"/>
                </a:solidFill>
              </a:defRPr>
            </a:lvl1pPr>
          </a:lstStyle>
          <a:p>
            <a:pPr>
              <a:defRPr/>
            </a:pPr>
            <a:endParaRPr lang="en-US" altLang="zh-CN"/>
          </a:p>
        </p:txBody>
      </p:sp>
      <p:sp>
        <p:nvSpPr>
          <p:cNvPr id="9" name="灯片编号占位符 6"/>
          <p:cNvSpPr>
            <a:spLocks noGrp="1"/>
          </p:cNvSpPr>
          <p:nvPr>
            <p:ph type="sldNum" sz="quarter" idx="12"/>
          </p:nvPr>
        </p:nvSpPr>
        <p:spPr>
          <a:xfrm>
            <a:off x="8339138" y="1169988"/>
            <a:ext cx="733425" cy="201612"/>
          </a:xfrm>
        </p:spPr>
        <p:txBody>
          <a:bodyPr/>
          <a:lstStyle>
            <a:lvl1pPr>
              <a:defRPr/>
            </a:lvl1pPr>
          </a:lstStyle>
          <a:p>
            <a:fld id="{7F1E1544-F18B-40D9-88B1-D8BFD7B4B3B5}" type="slidenum">
              <a:rPr lang="en-US" altLang="zh-CN"/>
              <a:pPr/>
              <a:t>‹#›</a:t>
            </a:fld>
            <a:endParaRPr lang="en-US" altLang="zh-CN"/>
          </a:p>
        </p:txBody>
      </p:sp>
    </p:spTree>
    <p:extLst>
      <p:ext uri="{BB962C8B-B14F-4D97-AF65-F5344CB8AC3E}">
        <p14:creationId xmlns:p14="http://schemas.microsoft.com/office/powerpoint/2010/main" val="160527637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矩形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eaLnBrk="1" hangingPunct="1">
              <a:defRPr/>
            </a:pPr>
            <a:endParaRPr lang="en-US" altLang="zh-CN" smtClean="0">
              <a:solidFill>
                <a:srgbClr val="FFFFFF"/>
              </a:solidFill>
              <a:ea typeface="宋体" panose="02010600030101010101" pitchFamily="2" charset="-122"/>
            </a:endParaRPr>
          </a:p>
        </p:txBody>
      </p:sp>
      <p:sp>
        <p:nvSpPr>
          <p:cNvPr id="7" name="矩形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eaLnBrk="1" hangingPunct="1">
              <a:defRPr/>
            </a:pPr>
            <a:endParaRPr lang="en-US" altLang="zh-CN" smtClean="0">
              <a:solidFill>
                <a:srgbClr val="FFFFFF"/>
              </a:solidFill>
              <a:ea typeface="宋体" panose="02010600030101010101" pitchFamily="2" charset="-122"/>
            </a:endParaRPr>
          </a:p>
        </p:txBody>
      </p:sp>
      <p:sp>
        <p:nvSpPr>
          <p:cNvPr id="2" name="标题占位符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zh-CN" altLang="en-US" smtClean="0"/>
              <a:t>单击此处编辑母版标题样式</a:t>
            </a:r>
            <a:endParaRPr lang="en-US"/>
          </a:p>
        </p:txBody>
      </p:sp>
      <p:sp>
        <p:nvSpPr>
          <p:cNvPr id="1029" name="文本占位符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477000"/>
            <a:ext cx="2133600" cy="274638"/>
          </a:xfrm>
          <a:prstGeom prst="rect">
            <a:avLst/>
          </a:prstGeom>
        </p:spPr>
        <p:txBody>
          <a:bodyPr vert="horz" wrap="square" lIns="109728" tIns="45720" rIns="45720" bIns="0" numCol="1" anchor="b" anchorCtr="0" compatLnSpc="1">
            <a:prstTxWarp prst="textNoShape">
              <a:avLst/>
            </a:prstTxWarp>
          </a:bodyPr>
          <a:lstStyle>
            <a:lvl1pPr eaLnBrk="1" hangingPunct="1">
              <a:defRPr sz="1200">
                <a:solidFill>
                  <a:srgbClr val="3F3F3F"/>
                </a:solidFill>
                <a:ea typeface="宋体" panose="02010600030101010101" pitchFamily="2" charset="-122"/>
              </a:defRPr>
            </a:lvl1pPr>
          </a:lstStyle>
          <a:p>
            <a:pPr>
              <a:defRPr/>
            </a:pPr>
            <a:fld id="{F61288EB-8981-4452-BBB8-7B253EBA3E60}" type="datetimeFigureOut">
              <a:rPr lang="en-US" altLang="zh-CN"/>
              <a:pPr>
                <a:defRPr/>
              </a:pPr>
              <a:t>11/13/2017</a:t>
            </a:fld>
            <a:endParaRPr lang="en-US" altLang="zh-CN"/>
          </a:p>
        </p:txBody>
      </p:sp>
      <p:sp>
        <p:nvSpPr>
          <p:cNvPr id="5" name="页脚占位符 4"/>
          <p:cNvSpPr>
            <a:spLocks noGrp="1"/>
          </p:cNvSpPr>
          <p:nvPr>
            <p:ph type="ftr" sz="quarter" idx="3"/>
          </p:nvPr>
        </p:nvSpPr>
        <p:spPr>
          <a:xfrm>
            <a:off x="2640013" y="6477000"/>
            <a:ext cx="5508625" cy="274638"/>
          </a:xfrm>
          <a:prstGeom prst="rect">
            <a:avLst/>
          </a:prstGeom>
        </p:spPr>
        <p:txBody>
          <a:bodyPr vert="horz" wrap="square" lIns="45720" tIns="45720" rIns="45720" bIns="0" numCol="1" anchor="b" anchorCtr="0" compatLnSpc="1">
            <a:prstTxWarp prst="textNoShape">
              <a:avLst/>
            </a:prstTxWarp>
          </a:bodyPr>
          <a:lstStyle>
            <a:lvl1pPr eaLnBrk="1" hangingPunct="1">
              <a:defRPr sz="1200">
                <a:solidFill>
                  <a:srgbClr val="3F3F3F"/>
                </a:solidFill>
                <a:ea typeface="宋体" panose="02010600030101010101" pitchFamily="2" charset="-122"/>
              </a:defRPr>
            </a:lvl1pPr>
          </a:lstStyle>
          <a:p>
            <a:pPr>
              <a:defRPr/>
            </a:pPr>
            <a:endParaRPr lang="en-US" altLang="zh-CN"/>
          </a:p>
        </p:txBody>
      </p:sp>
      <p:sp>
        <p:nvSpPr>
          <p:cNvPr id="6" name="灯片编号占位符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a:solidFill>
                  <a:srgbClr val="3F3F3F"/>
                </a:solidFill>
                <a:ea typeface="宋体" charset="-122"/>
              </a:defRPr>
            </a:lvl1pPr>
          </a:lstStyle>
          <a:p>
            <a:fld id="{5818B148-0BF2-40EB-913C-24522166A080}" type="slidenum">
              <a:rPr lang="en-US" altLang="zh-CN"/>
              <a:pPr/>
              <a:t>‹#›</a:t>
            </a:fld>
            <a:endParaRPr lang="en-US" altLang="zh-CN"/>
          </a:p>
        </p:txBody>
      </p:sp>
      <p:sp>
        <p:nvSpPr>
          <p:cNvPr id="9" name="矩形 8"/>
          <p:cNvSpPr/>
          <p:nvPr/>
        </p:nvSpPr>
        <p:spPr>
          <a:xfrm>
            <a:off x="0" y="6394450"/>
            <a:ext cx="9144000" cy="4635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1" name="Picture 5" descr="E:\文档\局徽01.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59598" y="345695"/>
            <a:ext cx="745254" cy="74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灯片编号占位符 5"/>
          <p:cNvSpPr txBox="1">
            <a:spLocks/>
          </p:cNvSpPr>
          <p:nvPr userDrawn="1"/>
        </p:nvSpPr>
        <p:spPr>
          <a:xfrm>
            <a:off x="8679001" y="6498845"/>
            <a:ext cx="651702" cy="274638"/>
          </a:xfrm>
          <a:prstGeom prst="rect">
            <a:avLst/>
          </a:prstGeom>
        </p:spPr>
        <p:txBody>
          <a:bodyPr/>
          <a:lstStyle>
            <a:defPPr>
              <a:defRPr lang="en-US"/>
            </a:defPPr>
            <a:lvl1pPr algn="l" defTabSz="457200" rtl="0" eaLnBrk="0" fontAlgn="base" hangingPunct="0">
              <a:spcBef>
                <a:spcPct val="0"/>
              </a:spcBef>
              <a:spcAft>
                <a:spcPct val="0"/>
              </a:spcAft>
              <a:defRPr kern="1200">
                <a:solidFill>
                  <a:srgbClr val="FFFFFF"/>
                </a:solidFill>
                <a:latin typeface="Corbel"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itchFamily="34" charset="0"/>
                <a:ea typeface="+mn-ea"/>
                <a:cs typeface="+mn-cs"/>
              </a:defRPr>
            </a:lvl5pPr>
            <a:lvl6pPr marL="2286000" algn="l" defTabSz="914400" rtl="0" eaLnBrk="1" latinLnBrk="0" hangingPunct="1">
              <a:defRPr kern="1200">
                <a:solidFill>
                  <a:schemeClr val="tx1"/>
                </a:solidFill>
                <a:latin typeface="Corbel" pitchFamily="34" charset="0"/>
                <a:ea typeface="+mn-ea"/>
                <a:cs typeface="+mn-cs"/>
              </a:defRPr>
            </a:lvl6pPr>
            <a:lvl7pPr marL="2743200" algn="l" defTabSz="914400" rtl="0" eaLnBrk="1" latinLnBrk="0" hangingPunct="1">
              <a:defRPr kern="1200">
                <a:solidFill>
                  <a:schemeClr val="tx1"/>
                </a:solidFill>
                <a:latin typeface="Corbel" pitchFamily="34" charset="0"/>
                <a:ea typeface="+mn-ea"/>
                <a:cs typeface="+mn-cs"/>
              </a:defRPr>
            </a:lvl7pPr>
            <a:lvl8pPr marL="3200400" algn="l" defTabSz="914400" rtl="0" eaLnBrk="1" latinLnBrk="0" hangingPunct="1">
              <a:defRPr kern="1200">
                <a:solidFill>
                  <a:schemeClr val="tx1"/>
                </a:solidFill>
                <a:latin typeface="Corbel" pitchFamily="34" charset="0"/>
                <a:ea typeface="+mn-ea"/>
                <a:cs typeface="+mn-cs"/>
              </a:defRPr>
            </a:lvl8pPr>
            <a:lvl9pPr marL="3657600" algn="l" defTabSz="914400" rtl="0" eaLnBrk="1" latinLnBrk="0" hangingPunct="1">
              <a:defRPr kern="1200">
                <a:solidFill>
                  <a:schemeClr val="tx1"/>
                </a:solidFill>
                <a:latin typeface="Corbel" pitchFamily="34" charset="0"/>
                <a:ea typeface="+mn-ea"/>
                <a:cs typeface="+mn-cs"/>
              </a:defRPr>
            </a:lvl9pPr>
          </a:lstStyle>
          <a:p>
            <a:fld id="{B61BD808-12A2-4F90-A386-A3E316635192}" type="slidenum">
              <a:rPr lang="en-US" altLang="zh-CN" smtClean="0"/>
              <a:pPr/>
              <a:t>‹#›</a:t>
            </a:fld>
            <a:endParaRPr lang="en-US" altLang="zh-CN" dirty="0"/>
          </a:p>
        </p:txBody>
      </p:sp>
      <p:sp>
        <p:nvSpPr>
          <p:cNvPr id="14" name="日期占位符 3"/>
          <p:cNvSpPr txBox="1">
            <a:spLocks/>
          </p:cNvSpPr>
          <p:nvPr userDrawn="1"/>
        </p:nvSpPr>
        <p:spPr>
          <a:xfrm>
            <a:off x="7565425" y="6558062"/>
            <a:ext cx="2133600" cy="274638"/>
          </a:xfrm>
          <a:prstGeom prst="rect">
            <a:avLst/>
          </a:prstGeom>
        </p:spPr>
        <p:txBody>
          <a:bodyPr/>
          <a:lstStyle>
            <a:defPPr>
              <a:defRPr lang="en-US"/>
            </a:defPPr>
            <a:lvl1pPr algn="l" defTabSz="457200" rtl="0" eaLnBrk="0" fontAlgn="base" hangingPunct="0">
              <a:spcBef>
                <a:spcPct val="0"/>
              </a:spcBef>
              <a:spcAft>
                <a:spcPct val="0"/>
              </a:spcAft>
              <a:defRPr kern="1200">
                <a:solidFill>
                  <a:srgbClr val="FFFFFF"/>
                </a:solidFill>
                <a:latin typeface="Corbel"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itchFamily="34" charset="0"/>
                <a:ea typeface="+mn-ea"/>
                <a:cs typeface="+mn-cs"/>
              </a:defRPr>
            </a:lvl5pPr>
            <a:lvl6pPr marL="2286000" algn="l" defTabSz="914400" rtl="0" eaLnBrk="1" latinLnBrk="0" hangingPunct="1">
              <a:defRPr kern="1200">
                <a:solidFill>
                  <a:schemeClr val="tx1"/>
                </a:solidFill>
                <a:latin typeface="Corbel" pitchFamily="34" charset="0"/>
                <a:ea typeface="+mn-ea"/>
                <a:cs typeface="+mn-cs"/>
              </a:defRPr>
            </a:lvl6pPr>
            <a:lvl7pPr marL="2743200" algn="l" defTabSz="914400" rtl="0" eaLnBrk="1" latinLnBrk="0" hangingPunct="1">
              <a:defRPr kern="1200">
                <a:solidFill>
                  <a:schemeClr val="tx1"/>
                </a:solidFill>
                <a:latin typeface="Corbel" pitchFamily="34" charset="0"/>
                <a:ea typeface="+mn-ea"/>
                <a:cs typeface="+mn-cs"/>
              </a:defRPr>
            </a:lvl7pPr>
            <a:lvl8pPr marL="3200400" algn="l" defTabSz="914400" rtl="0" eaLnBrk="1" latinLnBrk="0" hangingPunct="1">
              <a:defRPr kern="1200">
                <a:solidFill>
                  <a:schemeClr val="tx1"/>
                </a:solidFill>
                <a:latin typeface="Corbel" pitchFamily="34" charset="0"/>
                <a:ea typeface="+mn-ea"/>
                <a:cs typeface="+mn-cs"/>
              </a:defRPr>
            </a:lvl8pPr>
            <a:lvl9pPr marL="3657600" algn="l" defTabSz="914400" rtl="0" eaLnBrk="1" latinLnBrk="0" hangingPunct="1">
              <a:defRPr kern="1200">
                <a:solidFill>
                  <a:schemeClr val="tx1"/>
                </a:solidFill>
                <a:latin typeface="Corbel" pitchFamily="34" charset="0"/>
                <a:ea typeface="+mn-ea"/>
                <a:cs typeface="+mn-cs"/>
              </a:defRPr>
            </a:lvl9pPr>
          </a:lstStyle>
          <a:p>
            <a:pPr>
              <a:defRPr/>
            </a:pPr>
            <a:fld id="{D107CD46-39D7-463B-A624-71396885167B}" type="datetimeFigureOut">
              <a:rPr lang="en-US" altLang="zh-CN" smtClean="0"/>
              <a:pPr>
                <a:defRPr/>
              </a:pPr>
              <a:t>11/13/2017</a:t>
            </a:fld>
            <a:endParaRPr lang="en-US" altLang="zh-CN" dirty="0"/>
          </a:p>
        </p:txBody>
      </p:sp>
      <p:sp>
        <p:nvSpPr>
          <p:cNvPr id="15" name="矩形 8"/>
          <p:cNvSpPr>
            <a:spLocks noChangeArrowheads="1"/>
          </p:cNvSpPr>
          <p:nvPr userDrawn="1"/>
        </p:nvSpPr>
        <p:spPr bwMode="auto">
          <a:xfrm>
            <a:off x="0" y="6545853"/>
            <a:ext cx="5436705" cy="29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lnSpc>
                <a:spcPct val="120000"/>
              </a:lnSpc>
            </a:pPr>
            <a:r>
              <a:rPr lang="en-US" altLang="zh-CN" sz="1200" dirty="0" smtClean="0">
                <a:latin typeface="Arial Black" pitchFamily="34" charset="0"/>
              </a:rPr>
              <a:t> </a:t>
            </a:r>
            <a:r>
              <a:rPr lang="en-US" altLang="zh-CN" sz="1200" dirty="0" smtClean="0">
                <a:solidFill>
                  <a:schemeClr val="bg1"/>
                </a:solidFill>
                <a:latin typeface="Arial Black" pitchFamily="34" charset="0"/>
              </a:rPr>
              <a:t>GSICS – Lunar calibration workshop</a:t>
            </a:r>
            <a:endParaRPr lang="en-US" altLang="zh-CN" sz="1200" dirty="0">
              <a:solidFill>
                <a:schemeClr val="bg1"/>
              </a:solidFill>
              <a:latin typeface="Arial Black" pitchFamily="34" charset="0"/>
            </a:endParaRP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26" r:id="rId4"/>
    <p:sldLayoutId id="2147483827" r:id="rId5"/>
    <p:sldLayoutId id="2147483828" r:id="rId6"/>
    <p:sldLayoutId id="2147483833" r:id="rId7"/>
    <p:sldLayoutId id="2147483834" r:id="rId8"/>
    <p:sldLayoutId id="2147483835" r:id="rId9"/>
    <p:sldLayoutId id="2147483829" r:id="rId10"/>
    <p:sldLayoutId id="2147483836" r:id="rId11"/>
    <p:sldLayoutId id="2147483837" r:id="rId12"/>
  </p:sldLayoutIdLst>
  <p:hf sldNum="0" hdr="0" ftr="0" dt="0"/>
  <p:txStyles>
    <p:titleStyle>
      <a:lvl1pPr algn="l" rtl="0" eaLnBrk="1" fontAlgn="base" hangingPunct="1">
        <a:spcBef>
          <a:spcPct val="0"/>
        </a:spcBef>
        <a:spcAft>
          <a:spcPct val="0"/>
        </a:spcAft>
        <a:defRPr sz="4500" b="1" kern="1200">
          <a:solidFill>
            <a:srgbClr val="FFC800"/>
          </a:solidFill>
          <a:latin typeface="+mj-lt"/>
          <a:ea typeface="+mj-ea"/>
          <a:cs typeface="+mj-cs"/>
        </a:defRPr>
      </a:lvl1pPr>
      <a:lvl2pPr algn="l" rtl="0" eaLnBrk="1" fontAlgn="base" hangingPunct="1">
        <a:spcBef>
          <a:spcPct val="0"/>
        </a:spcBef>
        <a:spcAft>
          <a:spcPct val="0"/>
        </a:spcAft>
        <a:defRPr sz="4500" b="1">
          <a:solidFill>
            <a:srgbClr val="FFC800"/>
          </a:solidFill>
          <a:latin typeface="Corbel" panose="020B0503020204020204" pitchFamily="34" charset="0"/>
        </a:defRPr>
      </a:lvl2pPr>
      <a:lvl3pPr algn="l" rtl="0" eaLnBrk="1" fontAlgn="base" hangingPunct="1">
        <a:spcBef>
          <a:spcPct val="0"/>
        </a:spcBef>
        <a:spcAft>
          <a:spcPct val="0"/>
        </a:spcAft>
        <a:defRPr sz="4500" b="1">
          <a:solidFill>
            <a:srgbClr val="FFC800"/>
          </a:solidFill>
          <a:latin typeface="Corbel" panose="020B0503020204020204" pitchFamily="34" charset="0"/>
        </a:defRPr>
      </a:lvl3pPr>
      <a:lvl4pPr algn="l" rtl="0" eaLnBrk="1" fontAlgn="base" hangingPunct="1">
        <a:spcBef>
          <a:spcPct val="0"/>
        </a:spcBef>
        <a:spcAft>
          <a:spcPct val="0"/>
        </a:spcAft>
        <a:defRPr sz="4500" b="1">
          <a:solidFill>
            <a:srgbClr val="FFC800"/>
          </a:solidFill>
          <a:latin typeface="Corbel" panose="020B0503020204020204" pitchFamily="34" charset="0"/>
        </a:defRPr>
      </a:lvl4pPr>
      <a:lvl5pPr algn="l" rtl="0" eaLnBrk="1" fontAlgn="base" hangingPunct="1">
        <a:spcBef>
          <a:spcPct val="0"/>
        </a:spcBef>
        <a:spcAft>
          <a:spcPct val="0"/>
        </a:spcAft>
        <a:defRPr sz="4500" b="1">
          <a:solidFill>
            <a:srgbClr val="FFC800"/>
          </a:solidFill>
          <a:latin typeface="Corbel" panose="020B0503020204020204" pitchFamily="34" charset="0"/>
        </a:defRPr>
      </a:lvl5pPr>
      <a:lvl6pPr marL="457200" algn="l" rtl="0" eaLnBrk="1" fontAlgn="base" hangingPunct="1">
        <a:spcBef>
          <a:spcPct val="0"/>
        </a:spcBef>
        <a:spcAft>
          <a:spcPct val="0"/>
        </a:spcAft>
        <a:defRPr sz="4500" b="1">
          <a:solidFill>
            <a:srgbClr val="FFC800"/>
          </a:solidFill>
          <a:latin typeface="Corbel" panose="020B0503020204020204" pitchFamily="34" charset="0"/>
        </a:defRPr>
      </a:lvl6pPr>
      <a:lvl7pPr marL="914400" algn="l" rtl="0" eaLnBrk="1" fontAlgn="base" hangingPunct="1">
        <a:spcBef>
          <a:spcPct val="0"/>
        </a:spcBef>
        <a:spcAft>
          <a:spcPct val="0"/>
        </a:spcAft>
        <a:defRPr sz="4500" b="1">
          <a:solidFill>
            <a:srgbClr val="FFC800"/>
          </a:solidFill>
          <a:latin typeface="Corbel" panose="020B0503020204020204" pitchFamily="34" charset="0"/>
        </a:defRPr>
      </a:lvl7pPr>
      <a:lvl8pPr marL="1371600" algn="l" rtl="0" eaLnBrk="1" fontAlgn="base" hangingPunct="1">
        <a:spcBef>
          <a:spcPct val="0"/>
        </a:spcBef>
        <a:spcAft>
          <a:spcPct val="0"/>
        </a:spcAft>
        <a:defRPr sz="4500" b="1">
          <a:solidFill>
            <a:srgbClr val="FFC800"/>
          </a:solidFill>
          <a:latin typeface="Corbel" panose="020B0503020204020204" pitchFamily="34" charset="0"/>
        </a:defRPr>
      </a:lvl8pPr>
      <a:lvl9pPr marL="1828800" algn="l" rtl="0" eaLnBrk="1" fontAlgn="base" hangingPunct="1">
        <a:spcBef>
          <a:spcPct val="0"/>
        </a:spcBef>
        <a:spcAft>
          <a:spcPct val="0"/>
        </a:spcAft>
        <a:defRPr sz="4500" b="1">
          <a:solidFill>
            <a:srgbClr val="FFC800"/>
          </a:solidFill>
          <a:latin typeface="Corbel" panose="020B0503020204020204"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70.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chart" Target="../charts/chart5.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6.bin"/><Relationship Id="rId3" Type="http://schemas.openxmlformats.org/officeDocument/2006/relationships/notesSlide" Target="../notesSlides/notesSlide17.xml"/><Relationship Id="rId7" Type="http://schemas.openxmlformats.org/officeDocument/2006/relationships/oleObject" Target="../embeddings/oleObject3.bin"/><Relationship Id="rId12" Type="http://schemas.openxmlformats.org/officeDocument/2006/relationships/image" Target="../media/image35.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32.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34.wmf"/><Relationship Id="rId4" Type="http://schemas.openxmlformats.org/officeDocument/2006/relationships/image" Target="../media/image37.png"/><Relationship Id="rId9" Type="http://schemas.openxmlformats.org/officeDocument/2006/relationships/oleObject" Target="../embeddings/oleObject4.bin"/><Relationship Id="rId14" Type="http://schemas.openxmlformats.org/officeDocument/2006/relationships/image" Target="../media/image36.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8.xml"/><Relationship Id="rId7" Type="http://schemas.openxmlformats.org/officeDocument/2006/relationships/image" Target="../media/image38.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39.wmf"/><Relationship Id="rId5" Type="http://schemas.openxmlformats.org/officeDocument/2006/relationships/image" Target="../media/image41.png"/><Relationship Id="rId10" Type="http://schemas.openxmlformats.org/officeDocument/2006/relationships/oleObject" Target="../embeddings/oleObject9.bin"/><Relationship Id="rId4" Type="http://schemas.openxmlformats.org/officeDocument/2006/relationships/image" Target="../media/image40.jpg"/><Relationship Id="rId9" Type="http://schemas.openxmlformats.org/officeDocument/2006/relationships/image" Target="../media/image33.wmf"/></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49.png"/><Relationship Id="rId7" Type="http://schemas.openxmlformats.org/officeDocument/2006/relationships/image" Target="../media/image47.e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46.emf"/><Relationship Id="rId4" Type="http://schemas.openxmlformats.org/officeDocument/2006/relationships/oleObject" Target="../embeddings/oleObject10.bin"/><Relationship Id="rId9" Type="http://schemas.openxmlformats.org/officeDocument/2006/relationships/image" Target="../media/image48.emf"/></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emf"/><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6.png"/><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4.xml"/><Relationship Id="rId4" Type="http://schemas.openxmlformats.org/officeDocument/2006/relationships/chart" Target="../charts/char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6.emf"/><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3530600"/>
            <a:ext cx="9144000" cy="2859088"/>
          </a:xfrm>
          <a:prstGeom prst="rect">
            <a:avLst/>
          </a:prstGeom>
          <a:solidFill>
            <a:schemeClr val="tx1">
              <a:lumMod val="75000"/>
            </a:schemeClr>
          </a:solidFill>
          <a:ln>
            <a:noFill/>
          </a:ln>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fontAlgn="auto">
              <a:lnSpc>
                <a:spcPts val="1900"/>
              </a:lnSpc>
              <a:spcBef>
                <a:spcPts val="0"/>
              </a:spcBef>
              <a:spcAft>
                <a:spcPts val="0"/>
              </a:spcAft>
              <a:defRPr/>
            </a:pPr>
            <a:endParaRPr lang="en-US" altLang="zh-CN" dirty="0">
              <a:solidFill>
                <a:schemeClr val="bg1">
                  <a:lumMod val="95000"/>
                </a:schemeClr>
              </a:solidFill>
            </a:endParaRPr>
          </a:p>
          <a:p>
            <a:pPr fontAlgn="auto">
              <a:lnSpc>
                <a:spcPct val="120000"/>
              </a:lnSpc>
              <a:spcBef>
                <a:spcPts val="0"/>
              </a:spcBef>
              <a:spcAft>
                <a:spcPts val="0"/>
              </a:spcAft>
              <a:defRPr/>
            </a:pPr>
            <a:endParaRPr lang="en-US" altLang="zh-CN" dirty="0">
              <a:solidFill>
                <a:schemeClr val="bg1">
                  <a:lumMod val="95000"/>
                </a:schemeClr>
              </a:solidFill>
            </a:endParaRPr>
          </a:p>
        </p:txBody>
      </p:sp>
      <p:sp>
        <p:nvSpPr>
          <p:cNvPr id="11267" name="标题 15"/>
          <p:cNvSpPr txBox="1">
            <a:spLocks/>
          </p:cNvSpPr>
          <p:nvPr/>
        </p:nvSpPr>
        <p:spPr bwMode="auto">
          <a:xfrm>
            <a:off x="-22226" y="1500851"/>
            <a:ext cx="9166226" cy="239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eaLnBrk="1" hangingPunct="1"/>
            <a:r>
              <a:rPr lang="en-US" altLang="zh-CN" sz="3600" dirty="0" smtClean="0"/>
              <a:t>Based on Lunar </a:t>
            </a:r>
            <a:r>
              <a:rPr lang="en-US" altLang="zh-CN" sz="3600" dirty="0"/>
              <a:t>Data </a:t>
            </a:r>
            <a:endParaRPr lang="en-US" altLang="zh-CN" sz="3600" dirty="0" smtClean="0"/>
          </a:p>
          <a:p>
            <a:pPr algn="ctr" eaLnBrk="1" hangingPunct="1"/>
            <a:r>
              <a:rPr lang="en-US" altLang="zh-CN" sz="3600" dirty="0" smtClean="0"/>
              <a:t>Tracing FY-3C/MERSI And </a:t>
            </a:r>
            <a:r>
              <a:rPr lang="en-US" altLang="zh-CN" sz="3600" dirty="0" err="1" smtClean="0"/>
              <a:t>TanSat</a:t>
            </a:r>
            <a:r>
              <a:rPr lang="en-US" altLang="zh-CN" sz="3600" dirty="0" smtClean="0"/>
              <a:t>/CAPI </a:t>
            </a:r>
          </a:p>
          <a:p>
            <a:pPr algn="ctr" eaLnBrk="1" hangingPunct="1"/>
            <a:r>
              <a:rPr lang="en-US" altLang="zh-CN" sz="3600" dirty="0" smtClean="0"/>
              <a:t>Solar Bands radiance response</a:t>
            </a:r>
            <a:endParaRPr lang="zh-CN" altLang="en-US" sz="3600" dirty="0"/>
          </a:p>
        </p:txBody>
      </p:sp>
      <p:pic>
        <p:nvPicPr>
          <p:cNvPr id="112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269" name="Picture 5" descr="E:\文档\局徽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133" y="499871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descr="F:\logo\国家卫星气象中心标-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3957" y="4998718"/>
            <a:ext cx="912812"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文本框 5"/>
          <p:cNvSpPr txBox="1">
            <a:spLocks noChangeArrowheads="1"/>
          </p:cNvSpPr>
          <p:nvPr/>
        </p:nvSpPr>
        <p:spPr bwMode="auto">
          <a:xfrm>
            <a:off x="698279" y="3749457"/>
            <a:ext cx="805100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eaLnBrk="1" hangingPunct="1"/>
            <a:r>
              <a:rPr lang="en-US" altLang="zh-CN" sz="2000" dirty="0" smtClean="0">
                <a:solidFill>
                  <a:schemeClr val="bg1"/>
                </a:solidFill>
              </a:rPr>
              <a:t>Wu </a:t>
            </a:r>
            <a:r>
              <a:rPr lang="en-US" altLang="zh-CN" sz="2000" dirty="0" err="1" smtClean="0">
                <a:solidFill>
                  <a:schemeClr val="bg1"/>
                </a:solidFill>
              </a:rPr>
              <a:t>Ronghua</a:t>
            </a:r>
            <a:endParaRPr lang="en-US" altLang="zh-CN" sz="2000" dirty="0" smtClean="0">
              <a:solidFill>
                <a:schemeClr val="bg1"/>
              </a:solidFill>
            </a:endParaRPr>
          </a:p>
          <a:p>
            <a:pPr algn="ctr" eaLnBrk="1" hangingPunct="1"/>
            <a:endParaRPr lang="en-US" altLang="zh-CN" sz="2000" dirty="0" smtClean="0">
              <a:solidFill>
                <a:schemeClr val="bg1"/>
              </a:solidFill>
            </a:endParaRPr>
          </a:p>
          <a:p>
            <a:pPr algn="ctr" eaLnBrk="1" hangingPunct="1"/>
            <a:r>
              <a:rPr lang="en-US" altLang="zh-CN" dirty="0" smtClean="0">
                <a:solidFill>
                  <a:schemeClr val="bg1"/>
                </a:solidFill>
              </a:rPr>
              <a:t>FY-3C/MERSI:</a:t>
            </a:r>
            <a:endParaRPr lang="en-US" altLang="zh-CN" dirty="0">
              <a:solidFill>
                <a:schemeClr val="bg1"/>
              </a:solidFill>
            </a:endParaRPr>
          </a:p>
          <a:p>
            <a:pPr algn="ctr" eaLnBrk="1" hangingPunct="1"/>
            <a:r>
              <a:rPr lang="en-US" altLang="zh-CN" dirty="0" smtClean="0">
                <a:solidFill>
                  <a:schemeClr val="bg1"/>
                </a:solidFill>
              </a:rPr>
              <a:t>Zhang Peng, Yang </a:t>
            </a:r>
            <a:r>
              <a:rPr lang="en-US" altLang="zh-CN" dirty="0" err="1" smtClean="0">
                <a:solidFill>
                  <a:schemeClr val="bg1"/>
                </a:solidFill>
              </a:rPr>
              <a:t>Zhongdong</a:t>
            </a:r>
            <a:r>
              <a:rPr lang="en-US" altLang="zh-CN" dirty="0" smtClean="0">
                <a:solidFill>
                  <a:schemeClr val="bg1"/>
                </a:solidFill>
              </a:rPr>
              <a:t>, Hu </a:t>
            </a:r>
            <a:r>
              <a:rPr lang="en-US" altLang="zh-CN" dirty="0" err="1" smtClean="0">
                <a:solidFill>
                  <a:schemeClr val="bg1"/>
                </a:solidFill>
              </a:rPr>
              <a:t>Xiuqing</a:t>
            </a:r>
            <a:r>
              <a:rPr lang="en-US" altLang="zh-CN" dirty="0" smtClean="0">
                <a:solidFill>
                  <a:schemeClr val="bg1"/>
                </a:solidFill>
              </a:rPr>
              <a:t>, </a:t>
            </a:r>
            <a:r>
              <a:rPr lang="en-US" altLang="zh-CN" dirty="0" err="1" smtClean="0">
                <a:solidFill>
                  <a:schemeClr val="bg1"/>
                </a:solidFill>
              </a:rPr>
              <a:t>Chenlin</a:t>
            </a:r>
            <a:r>
              <a:rPr lang="en-US" altLang="zh-CN" dirty="0" smtClean="0">
                <a:solidFill>
                  <a:schemeClr val="bg1"/>
                </a:solidFill>
              </a:rPr>
              <a:t>, Xu Na, Ding Lei</a:t>
            </a:r>
          </a:p>
          <a:p>
            <a:pPr algn="ctr" eaLnBrk="1" hangingPunct="1"/>
            <a:r>
              <a:rPr lang="en-US" altLang="zh-CN" dirty="0" err="1" smtClean="0">
                <a:solidFill>
                  <a:schemeClr val="bg1"/>
                </a:solidFill>
              </a:rPr>
              <a:t>TanSat</a:t>
            </a:r>
            <a:r>
              <a:rPr lang="en-US" altLang="zh-CN" dirty="0" smtClean="0">
                <a:solidFill>
                  <a:schemeClr val="bg1"/>
                </a:solidFill>
              </a:rPr>
              <a:t>/CAPI:</a:t>
            </a:r>
          </a:p>
          <a:p>
            <a:pPr algn="ctr" eaLnBrk="1" hangingPunct="1"/>
            <a:r>
              <a:rPr lang="en-US" altLang="zh-CN" dirty="0" smtClean="0">
                <a:solidFill>
                  <a:schemeClr val="bg1"/>
                </a:solidFill>
              </a:rPr>
              <a:t>Zhang Peng, Yang </a:t>
            </a:r>
            <a:r>
              <a:rPr lang="en-US" altLang="zh-CN" dirty="0" err="1" smtClean="0">
                <a:solidFill>
                  <a:schemeClr val="bg1"/>
                </a:solidFill>
              </a:rPr>
              <a:t>Zhongdong</a:t>
            </a:r>
            <a:r>
              <a:rPr lang="en-US" altLang="zh-CN" dirty="0" smtClean="0">
                <a:solidFill>
                  <a:schemeClr val="bg1"/>
                </a:solidFill>
              </a:rPr>
              <a:t>, </a:t>
            </a:r>
            <a:r>
              <a:rPr lang="en-US" altLang="zh-CN" dirty="0" err="1" smtClean="0">
                <a:solidFill>
                  <a:schemeClr val="bg1"/>
                </a:solidFill>
              </a:rPr>
              <a:t>Gu</a:t>
            </a:r>
            <a:r>
              <a:rPr lang="en-US" altLang="zh-CN" dirty="0" smtClean="0">
                <a:solidFill>
                  <a:schemeClr val="bg1"/>
                </a:solidFill>
              </a:rPr>
              <a:t> </a:t>
            </a:r>
            <a:r>
              <a:rPr lang="en-US" altLang="zh-CN" dirty="0" err="1" smtClean="0">
                <a:solidFill>
                  <a:schemeClr val="bg1"/>
                </a:solidFill>
              </a:rPr>
              <a:t>Songyan</a:t>
            </a:r>
            <a:r>
              <a:rPr lang="en-US" altLang="zh-CN" dirty="0" smtClean="0">
                <a:solidFill>
                  <a:schemeClr val="bg1"/>
                </a:solidFill>
              </a:rPr>
              <a:t>, Yang Lei, Liu </a:t>
            </a:r>
            <a:r>
              <a:rPr lang="en-US" altLang="zh-CN" dirty="0" err="1" smtClean="0">
                <a:solidFill>
                  <a:schemeClr val="bg1"/>
                </a:solidFill>
              </a:rPr>
              <a:t>Chengbao</a:t>
            </a:r>
            <a:r>
              <a:rPr lang="en-US" altLang="zh-CN" dirty="0" smtClean="0">
                <a:solidFill>
                  <a:schemeClr val="bg1"/>
                </a:solidFill>
              </a:rPr>
              <a:t>,</a:t>
            </a:r>
          </a:p>
          <a:p>
            <a:pPr algn="ctr" eaLnBrk="1" hangingPunct="1"/>
            <a:r>
              <a:rPr lang="en-US" altLang="zh-CN" dirty="0">
                <a:solidFill>
                  <a:schemeClr val="bg1"/>
                </a:solidFill>
              </a:rPr>
              <a:t>Yan </a:t>
            </a:r>
            <a:r>
              <a:rPr lang="en-US" altLang="zh-CN" dirty="0" err="1" smtClean="0">
                <a:solidFill>
                  <a:schemeClr val="bg1"/>
                </a:solidFill>
              </a:rPr>
              <a:t>Changxiang</a:t>
            </a:r>
            <a:r>
              <a:rPr lang="en-US" altLang="zh-CN" dirty="0" smtClean="0">
                <a:solidFill>
                  <a:schemeClr val="bg1"/>
                </a:solidFill>
              </a:rPr>
              <a:t>, Shao </a:t>
            </a:r>
            <a:r>
              <a:rPr lang="en-US" altLang="zh-CN" dirty="0" err="1" smtClean="0">
                <a:solidFill>
                  <a:schemeClr val="bg1"/>
                </a:solidFill>
              </a:rPr>
              <a:t>Jianbing</a:t>
            </a:r>
            <a:r>
              <a:rPr lang="en-US" altLang="zh-CN" dirty="0" smtClean="0">
                <a:solidFill>
                  <a:schemeClr val="bg1"/>
                </a:solidFill>
              </a:rPr>
              <a:t>, </a:t>
            </a:r>
          </a:p>
          <a:p>
            <a:pPr algn="ctr" eaLnBrk="1" hangingPunct="1"/>
            <a:r>
              <a:rPr lang="en-US" altLang="zh-CN" dirty="0" smtClean="0">
                <a:solidFill>
                  <a:schemeClr val="bg1"/>
                </a:solidFill>
              </a:rPr>
              <a:t>Hu Yuan, Wang </a:t>
            </a:r>
            <a:r>
              <a:rPr lang="en-US" altLang="zh-CN" dirty="0" err="1" smtClean="0">
                <a:solidFill>
                  <a:schemeClr val="bg1"/>
                </a:solidFill>
              </a:rPr>
              <a:t>Yacheng</a:t>
            </a:r>
            <a:r>
              <a:rPr lang="en-US" altLang="zh-CN" dirty="0" smtClean="0">
                <a:solidFill>
                  <a:schemeClr val="bg1"/>
                </a:solidFill>
              </a:rPr>
              <a:t>, Zhang Ping, Zhang Lu</a:t>
            </a:r>
          </a:p>
          <a:p>
            <a:pPr algn="ctr" eaLnBrk="1" hangingPunct="1"/>
            <a:endParaRPr lang="en-US" altLang="zh-CN" sz="2800" dirty="0" smtClean="0">
              <a:solidFill>
                <a:srgbClr val="FFFF00"/>
              </a:solidFill>
            </a:endParaRPr>
          </a:p>
          <a:p>
            <a:pPr algn="ctr" eaLnBrk="1" hangingPunct="1"/>
            <a:r>
              <a:rPr lang="en-US" altLang="zh-CN" sz="2000" dirty="0" smtClean="0">
                <a:solidFill>
                  <a:schemeClr val="bg1"/>
                </a:solidFill>
              </a:rPr>
              <a:t>National Satellite Meteorological Centre</a:t>
            </a:r>
            <a:endParaRPr lang="zh-CN" altLang="en-US" sz="2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Integration step</a:t>
            </a:r>
            <a:endParaRPr lang="zh-CN" altLang="en-US" dirty="0"/>
          </a:p>
        </p:txBody>
      </p:sp>
      <p:sp>
        <p:nvSpPr>
          <p:cNvPr id="3" name="内容占位符 2"/>
          <p:cNvSpPr>
            <a:spLocks noGrp="1"/>
          </p:cNvSpPr>
          <p:nvPr>
            <p:ph idx="1"/>
          </p:nvPr>
        </p:nvSpPr>
        <p:spPr/>
        <p:txBody>
          <a:bodyPr/>
          <a:lstStyle/>
          <a:p>
            <a:pPr marL="633412" indent="-514350">
              <a:buFont typeface="+mj-lt"/>
              <a:buAutoNum type="arabicPeriod"/>
            </a:pPr>
            <a:r>
              <a:rPr lang="en-US" altLang="zh-CN" dirty="0" smtClean="0"/>
              <a:t>Select the </a:t>
            </a:r>
            <a:r>
              <a:rPr lang="en-US" altLang="zh-CN" dirty="0" smtClean="0"/>
              <a:t>frames </a:t>
            </a:r>
            <a:r>
              <a:rPr lang="en-US" altLang="zh-CN" dirty="0" smtClean="0"/>
              <a:t>which contain full moon disk image</a:t>
            </a:r>
          </a:p>
          <a:p>
            <a:pPr marL="633412" indent="-514350">
              <a:buFont typeface="+mj-lt"/>
              <a:buAutoNum type="arabicPeriod"/>
            </a:pPr>
            <a:r>
              <a:rPr lang="en-US" altLang="zh-CN" dirty="0" smtClean="0"/>
              <a:t>Make </a:t>
            </a:r>
            <a:r>
              <a:rPr lang="en-US" altLang="zh-CN" dirty="0"/>
              <a:t>moon </a:t>
            </a:r>
            <a:r>
              <a:rPr lang="en-US" altLang="zh-CN" dirty="0" smtClean="0"/>
              <a:t>mask using mean </a:t>
            </a:r>
            <a:r>
              <a:rPr lang="en-US" altLang="zh-CN" dirty="0"/>
              <a:t>of dark digital number (DN) as the threshold </a:t>
            </a:r>
            <a:endParaRPr lang="en-US" altLang="zh-CN" dirty="0" smtClean="0"/>
          </a:p>
          <a:p>
            <a:pPr marL="633412" indent="-514350">
              <a:buFont typeface="+mj-lt"/>
              <a:buAutoNum type="arabicPeriod"/>
            </a:pPr>
            <a:r>
              <a:rPr lang="en-US" altLang="zh-CN" dirty="0"/>
              <a:t>Calculate </a:t>
            </a:r>
            <a:r>
              <a:rPr lang="en-US" altLang="zh-CN" dirty="0" smtClean="0"/>
              <a:t>radiance </a:t>
            </a:r>
            <a:r>
              <a:rPr lang="en-US" altLang="zh-CN" dirty="0"/>
              <a:t>of each moon pixel using calibration formula and coefficients.</a:t>
            </a:r>
          </a:p>
          <a:p>
            <a:pPr marL="633412" indent="-514350">
              <a:buFont typeface="+mj-lt"/>
              <a:buAutoNum type="arabicPeriod"/>
            </a:pPr>
            <a:r>
              <a:rPr lang="en-US" altLang="zh-CN" dirty="0"/>
              <a:t>Calculate the irradiance and integrate all of moon pixels.</a:t>
            </a:r>
          </a:p>
          <a:p>
            <a:endParaRPr lang="zh-CN" altLang="en-US" dirty="0"/>
          </a:p>
        </p:txBody>
      </p:sp>
    </p:spTree>
    <p:extLst>
      <p:ext uri="{BB962C8B-B14F-4D97-AF65-F5344CB8AC3E}">
        <p14:creationId xmlns:p14="http://schemas.microsoft.com/office/powerpoint/2010/main" val="1593970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Lunar Irradiance</a:t>
            </a:r>
            <a:endParaRPr lang="zh-CN" altLang="en-US" dirty="0"/>
          </a:p>
        </p:txBody>
      </p:sp>
      <mc:AlternateContent xmlns:mc="http://schemas.openxmlformats.org/markup-compatibility/2006" xmlns:a14="http://schemas.microsoft.com/office/drawing/2010/main">
        <mc:Choice Requires="a14">
          <p:sp>
            <p:nvSpPr>
              <p:cNvPr id="7" name="矩形 6"/>
              <p:cNvSpPr/>
              <p:nvPr/>
            </p:nvSpPr>
            <p:spPr>
              <a:xfrm>
                <a:off x="65316" y="1561691"/>
                <a:ext cx="8948055" cy="74802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i="1">
                              <a:latin typeface="Cambria Math" panose="02040503050406030204" pitchFamily="18" charset="0"/>
                            </a:rPr>
                            <m:t>𝑚𝑜𝑜𝑛</m:t>
                          </m:r>
                        </m:sub>
                      </m:sSub>
                      <m:r>
                        <a:rPr lang="en-US" altLang="zh-CN" sz="1600" i="1">
                          <a:latin typeface="Cambria Math" panose="02040503050406030204" pitchFamily="18" charset="0"/>
                        </a:rPr>
                        <m:t>=</m:t>
                      </m:r>
                      <m:nary>
                        <m:naryPr>
                          <m:chr m:val="∑"/>
                          <m:limLoc m:val="undOvr"/>
                          <m:supHide m:val="on"/>
                          <m:ctrlPr>
                            <a:rPr lang="zh-CN" altLang="zh-CN" sz="1600" i="1">
                              <a:latin typeface="Cambria Math" panose="02040503050406030204" pitchFamily="18" charset="0"/>
                            </a:rPr>
                          </m:ctrlPr>
                        </m:naryPr>
                        <m:sub>
                          <m:r>
                            <a:rPr lang="en-US" altLang="zh-CN" sz="1600" i="1">
                              <a:latin typeface="Cambria Math" panose="02040503050406030204" pitchFamily="18" charset="0"/>
                            </a:rPr>
                            <m:t>𝑚𝑜𝑜𝑛</m:t>
                          </m:r>
                        </m:sub>
                        <m:sup/>
                        <m:e>
                          <m:sSub>
                            <m:sSubPr>
                              <m:ctrlPr>
                                <a:rPr lang="zh-CN" altLang="zh-CN" sz="1600" i="1">
                                  <a:latin typeface="Cambria Math" panose="02040503050406030204" pitchFamily="18" charset="0"/>
                                </a:rPr>
                              </m:ctrlPr>
                            </m:sSubPr>
                            <m:e>
                              <m:sSup>
                                <m:sSupPr>
                                  <m:ctrlPr>
                                    <a:rPr lang="zh-CN" altLang="zh-CN" sz="1600" i="1">
                                      <a:latin typeface="Cambria Math" panose="02040503050406030204" pitchFamily="18" charset="0"/>
                                    </a:rPr>
                                  </m:ctrlPr>
                                </m:sSupPr>
                                <m:e>
                                  <m:r>
                                    <m:rPr>
                                      <m:sty m:val="p"/>
                                    </m:rPr>
                                    <a:rPr lang="en-US" altLang="zh-CN" sz="1600">
                                      <a:latin typeface="Cambria Math" panose="02040503050406030204" pitchFamily="18" charset="0"/>
                                    </a:rPr>
                                    <m:t>dm</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𝐿</m:t>
                              </m:r>
                            </m:e>
                            <m:sub>
                              <m:r>
                                <a:rPr lang="en-US" altLang="zh-CN" sz="1600" i="1">
                                  <a:latin typeface="Cambria Math" panose="02040503050406030204" pitchFamily="18" charset="0"/>
                                </a:rPr>
                                <m:t>𝑝𝑖𝑥𝑒𝑙</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𝜔</m:t>
                              </m:r>
                            </m:e>
                            <m:sub>
                              <m:r>
                                <a:rPr lang="en-US" altLang="zh-CN" sz="1600" i="1">
                                  <a:latin typeface="Cambria Math" panose="02040503050406030204" pitchFamily="18" charset="0"/>
                                </a:rPr>
                                <m:t>𝑝𝑖𝑥𝑒𝑙</m:t>
                              </m:r>
                            </m:sub>
                          </m:sSub>
                        </m:e>
                      </m:nary>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sSup>
                            <m:sSupPr>
                              <m:ctrlPr>
                                <a:rPr lang="zh-CN" altLang="zh-CN" sz="1600" i="1">
                                  <a:latin typeface="Cambria Math" panose="02040503050406030204" pitchFamily="18" charset="0"/>
                                </a:rPr>
                              </m:ctrlPr>
                            </m:sSupPr>
                            <m:e>
                              <m:r>
                                <m:rPr>
                                  <m:sty m:val="p"/>
                                </m:rPr>
                                <a:rPr lang="en-US" altLang="zh-CN" sz="1600">
                                  <a:latin typeface="Cambria Math" panose="02040503050406030204" pitchFamily="18" charset="0"/>
                                </a:rPr>
                                <m:t>ds</m:t>
                              </m:r>
                            </m:e>
                            <m:sup>
                              <m:r>
                                <a:rPr lang="en-US" altLang="zh-CN" sz="1600" i="1">
                                  <a:latin typeface="Cambria Math" panose="02040503050406030204" pitchFamily="18" charset="0"/>
                                </a:rPr>
                                <m:t>2</m:t>
                              </m:r>
                            </m:sup>
                          </m:sSup>
                          <m:sSup>
                            <m:sSupPr>
                              <m:ctrlPr>
                                <a:rPr lang="zh-CN" altLang="zh-CN" sz="1600" i="1">
                                  <a:latin typeface="Cambria Math" panose="02040503050406030204" pitchFamily="18" charset="0"/>
                                </a:rPr>
                              </m:ctrlPr>
                            </m:sSupPr>
                            <m:e>
                              <m:r>
                                <m:rPr>
                                  <m:sty m:val="p"/>
                                </m:rPr>
                                <a:rPr lang="en-US" altLang="zh-CN" sz="1600">
                                  <a:latin typeface="Cambria Math" panose="02040503050406030204" pitchFamily="18" charset="0"/>
                                </a:rPr>
                                <m:t>dm</m:t>
                              </m:r>
                            </m:e>
                            <m:sup>
                              <m:r>
                                <a:rPr lang="en-US" altLang="zh-CN" sz="1600" i="1">
                                  <a:latin typeface="Cambria Math" panose="02040503050406030204" pitchFamily="18" charset="0"/>
                                </a:rPr>
                                <m:t>2</m:t>
                              </m:r>
                            </m:sup>
                          </m:sSup>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𝜔</m:t>
                              </m:r>
                            </m:e>
                            <m:sub>
                              <m:r>
                                <a:rPr lang="en-US" altLang="zh-CN" sz="1600" i="1">
                                  <a:latin typeface="Cambria Math" panose="02040503050406030204" pitchFamily="18" charset="0"/>
                                </a:rPr>
                                <m:t>𝑝𝑖𝑥𝑒𝑙</m:t>
                              </m:r>
                            </m:sub>
                          </m:sSub>
                          <m:r>
                            <a:rPr lang="en-US" altLang="zh-CN" sz="1600" i="1">
                              <a:latin typeface="Cambria Math" panose="02040503050406030204" pitchFamily="18" charset="0"/>
                            </a:rPr>
                            <m:t>𝐸𝑠</m:t>
                          </m:r>
                        </m:num>
                        <m:den>
                          <m:r>
                            <a:rPr lang="en-US" altLang="zh-CN" sz="1600" i="1">
                              <a:latin typeface="Cambria Math" panose="02040503050406030204" pitchFamily="18" charset="0"/>
                            </a:rPr>
                            <m:t>𝜋</m:t>
                          </m:r>
                        </m:den>
                      </m:f>
                      <m:nary>
                        <m:naryPr>
                          <m:chr m:val="∑"/>
                          <m:limLoc m:val="undOvr"/>
                          <m:supHide m:val="on"/>
                          <m:ctrlPr>
                            <a:rPr lang="zh-CN" altLang="zh-CN" sz="1600" i="1">
                              <a:latin typeface="Cambria Math" panose="02040503050406030204" pitchFamily="18" charset="0"/>
                            </a:rPr>
                          </m:ctrlPr>
                        </m:naryPr>
                        <m:sub>
                          <m:r>
                            <a:rPr lang="en-US" altLang="zh-CN" sz="1600" i="1">
                              <a:latin typeface="Cambria Math" panose="02040503050406030204" pitchFamily="18" charset="0"/>
                            </a:rPr>
                            <m:t>𝑚𝑜𝑜𝑛</m:t>
                          </m:r>
                        </m:sub>
                        <m:sup/>
                        <m:e>
                          <m:d>
                            <m:dPr>
                              <m:begChr m:val="["/>
                              <m:endChr m:val="]"/>
                              <m:ctrlPr>
                                <a:rPr lang="zh-CN" altLang="zh-CN" sz="1600" i="1">
                                  <a:latin typeface="Cambria Math" panose="02040503050406030204" pitchFamily="18" charset="0"/>
                                </a:rPr>
                              </m:ctrlPr>
                            </m:dPr>
                            <m:e>
                              <m:d>
                                <m:dPr>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𝑘</m:t>
                                      </m:r>
                                    </m:e>
                                    <m:sub>
                                      <m:r>
                                        <a:rPr lang="en-US" altLang="zh-CN" sz="1600" i="1">
                                          <a:latin typeface="Cambria Math" panose="02040503050406030204" pitchFamily="18" charset="0"/>
                                        </a:rPr>
                                        <m:t>2</m:t>
                                      </m:r>
                                    </m:sub>
                                  </m:sSub>
                                  <m:r>
                                    <a:rPr lang="en-US" altLang="zh-CN" sz="1600" i="1">
                                      <a:latin typeface="Cambria Math" panose="02040503050406030204" pitchFamily="18" charset="0"/>
                                    </a:rPr>
                                    <m:t>𝐷</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𝑁</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𝑘</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𝐷𝑁</m:t>
                                  </m:r>
                                </m:e>
                              </m:d>
                              <m:r>
                                <a:rPr lang="en-US" altLang="zh-CN" sz="1600" i="1">
                                  <a:latin typeface="Cambria Math" panose="02040503050406030204" pitchFamily="18" charset="0"/>
                                </a:rPr>
                                <m:t>−</m:t>
                              </m:r>
                              <m:d>
                                <m:dPr>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𝑘</m:t>
                                      </m:r>
                                    </m:e>
                                    <m:sub>
                                      <m:r>
                                        <a:rPr lang="en-US" altLang="zh-CN" sz="1600" i="1">
                                          <a:latin typeface="Cambria Math" panose="02040503050406030204" pitchFamily="18" charset="0"/>
                                        </a:rPr>
                                        <m:t>2</m:t>
                                      </m:r>
                                    </m:sub>
                                  </m:sSub>
                                  <m:r>
                                    <a:rPr lang="en-US" altLang="zh-CN" sz="1600" i="1">
                                      <a:latin typeface="Cambria Math" panose="02040503050406030204" pitchFamily="18" charset="0"/>
                                    </a:rPr>
                                    <m:t>𝐷</m:t>
                                  </m:r>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𝑁</m:t>
                                      </m:r>
                                    </m:e>
                                    <m:sub>
                                      <m:r>
                                        <a:rPr lang="en-US" altLang="zh-CN" sz="1600" i="1">
                                          <a:latin typeface="Cambria Math" panose="02040503050406030204" pitchFamily="18" charset="0"/>
                                        </a:rPr>
                                        <m:t>0</m:t>
                                      </m:r>
                                    </m:sub>
                                    <m:sup>
                                      <m:r>
                                        <a:rPr lang="en-US" altLang="zh-CN" sz="1600" i="1">
                                          <a:latin typeface="Cambria Math" panose="02040503050406030204" pitchFamily="18" charset="0"/>
                                        </a:rPr>
                                        <m:t>2</m:t>
                                      </m:r>
                                    </m:sup>
                                  </m:sSubSup>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𝑘</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𝐷</m:t>
                                  </m:r>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𝑁</m:t>
                                      </m:r>
                                    </m:e>
                                    <m:sub>
                                      <m:r>
                                        <a:rPr lang="en-US" altLang="zh-CN" sz="1600" i="1">
                                          <a:latin typeface="Cambria Math" panose="02040503050406030204" pitchFamily="18" charset="0"/>
                                        </a:rPr>
                                        <m:t>0</m:t>
                                      </m:r>
                                    </m:sub>
                                    <m:sup/>
                                  </m:sSubSup>
                                </m:e>
                              </m:d>
                            </m:e>
                          </m:d>
                        </m:e>
                      </m:nary>
                    </m:oMath>
                  </m:oMathPara>
                </a14:m>
                <a:endParaRPr lang="zh-CN" altLang="en-US" sz="1600" dirty="0"/>
              </a:p>
            </p:txBody>
          </p:sp>
        </mc:Choice>
        <mc:Fallback xmlns="">
          <p:sp>
            <p:nvSpPr>
              <p:cNvPr id="7" name="矩形 6"/>
              <p:cNvSpPr>
                <a:spLocks noRot="1" noChangeAspect="1" noMove="1" noResize="1" noEditPoints="1" noAdjustHandles="1" noChangeArrowheads="1" noChangeShapeType="1" noTextEdit="1"/>
              </p:cNvSpPr>
              <p:nvPr/>
            </p:nvSpPr>
            <p:spPr>
              <a:xfrm>
                <a:off x="65316" y="1561691"/>
                <a:ext cx="8948055" cy="748025"/>
              </a:xfrm>
              <a:prstGeom prst="rect">
                <a:avLst/>
              </a:prstGeom>
              <a:blipFill rotWithShape="1">
                <a:blip r:embed="rId3"/>
                <a:stretch>
                  <a:fillRect/>
                </a:stretch>
              </a:blipFill>
            </p:spPr>
            <p:txBody>
              <a:bodyPr/>
              <a:lstStyle/>
              <a:p>
                <a:r>
                  <a:rPr lang="zh-CN" altLang="en-US">
                    <a:noFill/>
                  </a:rPr>
                  <a:t> </a:t>
                </a:r>
              </a:p>
            </p:txBody>
          </p:sp>
        </mc:Fallback>
      </mc:AlternateContent>
      <p:sp>
        <p:nvSpPr>
          <p:cNvPr id="5" name="矩形 4"/>
          <p:cNvSpPr/>
          <p:nvPr/>
        </p:nvSpPr>
        <p:spPr>
          <a:xfrm>
            <a:off x="1205345" y="6376345"/>
            <a:ext cx="7808027" cy="307777"/>
          </a:xfrm>
          <a:prstGeom prst="rect">
            <a:avLst/>
          </a:prstGeom>
        </p:spPr>
        <p:txBody>
          <a:bodyPr wrap="square">
            <a:spAutoFit/>
          </a:bodyPr>
          <a:lstStyle/>
          <a:p>
            <a:r>
              <a:rPr lang="zh-CN" altLang="en-US" sz="1400" dirty="0">
                <a:solidFill>
                  <a:srgbClr val="000000"/>
                </a:solidFill>
                <a:latin typeface="Arial" panose="020B0604020202020204" pitchFamily="34" charset="0"/>
              </a:rPr>
              <a:t>吴荣华</a:t>
            </a:r>
            <a:r>
              <a:rPr lang="en-US" altLang="zh-CN" sz="1400" dirty="0">
                <a:solidFill>
                  <a:srgbClr val="000000"/>
                </a:solidFill>
                <a:latin typeface="Arial" panose="020B0604020202020204" pitchFamily="34" charset="0"/>
              </a:rPr>
              <a:t>, </a:t>
            </a:r>
            <a:r>
              <a:rPr lang="zh-CN" altLang="en-US" sz="1400" dirty="0">
                <a:solidFill>
                  <a:srgbClr val="000000"/>
                </a:solidFill>
                <a:latin typeface="Arial" panose="020B0604020202020204" pitchFamily="34" charset="0"/>
              </a:rPr>
              <a:t>张鹏</a:t>
            </a:r>
            <a:r>
              <a:rPr lang="en-US" altLang="zh-CN" sz="1400" dirty="0">
                <a:solidFill>
                  <a:srgbClr val="000000"/>
                </a:solidFill>
                <a:latin typeface="Arial" panose="020B0604020202020204" pitchFamily="34" charset="0"/>
              </a:rPr>
              <a:t>, </a:t>
            </a:r>
            <a:r>
              <a:rPr lang="zh-CN" altLang="en-US" sz="1400" dirty="0">
                <a:solidFill>
                  <a:srgbClr val="000000"/>
                </a:solidFill>
                <a:latin typeface="Arial" panose="020B0604020202020204" pitchFamily="34" charset="0"/>
              </a:rPr>
              <a:t>杨忠东</a:t>
            </a:r>
            <a:r>
              <a:rPr lang="en-US" altLang="zh-CN" sz="1400" dirty="0">
                <a:solidFill>
                  <a:srgbClr val="000000"/>
                </a:solidFill>
                <a:latin typeface="Arial" panose="020B0604020202020204" pitchFamily="34" charset="0"/>
              </a:rPr>
              <a:t>,</a:t>
            </a:r>
            <a:r>
              <a:rPr lang="zh-CN" altLang="en-US" sz="1400" dirty="0">
                <a:solidFill>
                  <a:srgbClr val="000000"/>
                </a:solidFill>
                <a:latin typeface="Arial" panose="020B0604020202020204" pitchFamily="34" charset="0"/>
              </a:rPr>
              <a:t>等</a:t>
            </a:r>
            <a:r>
              <a:rPr lang="en-US" altLang="zh-CN" sz="1400" dirty="0">
                <a:solidFill>
                  <a:srgbClr val="000000"/>
                </a:solidFill>
                <a:latin typeface="Arial" panose="020B0604020202020204" pitchFamily="34" charset="0"/>
              </a:rPr>
              <a:t>. </a:t>
            </a:r>
            <a:r>
              <a:rPr lang="zh-CN" altLang="en-US" sz="1400" dirty="0">
                <a:solidFill>
                  <a:srgbClr val="000000"/>
                </a:solidFill>
                <a:latin typeface="Arial" panose="020B0604020202020204" pitchFamily="34" charset="0"/>
              </a:rPr>
              <a:t>基于月球反射的遥感器定标跟踪监测</a:t>
            </a:r>
            <a:r>
              <a:rPr lang="en-US" altLang="zh-CN" sz="1400" dirty="0">
                <a:solidFill>
                  <a:srgbClr val="000000"/>
                </a:solidFill>
                <a:latin typeface="Arial" panose="020B0604020202020204" pitchFamily="34" charset="0"/>
              </a:rPr>
              <a:t>[J]. </a:t>
            </a:r>
            <a:r>
              <a:rPr lang="zh-CN" altLang="en-US" sz="1400" dirty="0">
                <a:solidFill>
                  <a:srgbClr val="000000"/>
                </a:solidFill>
                <a:latin typeface="Arial" panose="020B0604020202020204" pitchFamily="34" charset="0"/>
              </a:rPr>
              <a:t>遥感学报</a:t>
            </a:r>
            <a:r>
              <a:rPr lang="en-US" altLang="zh-CN" sz="1400" dirty="0">
                <a:solidFill>
                  <a:srgbClr val="000000"/>
                </a:solidFill>
                <a:latin typeface="Arial" panose="020B0604020202020204" pitchFamily="34" charset="0"/>
              </a:rPr>
              <a:t>, 2016, 20(2):278-289.</a:t>
            </a:r>
            <a:endParaRPr lang="zh-CN" altLang="en-US" sz="1400" dirty="0"/>
          </a:p>
        </p:txBody>
      </p:sp>
      <p:pic>
        <p:nvPicPr>
          <p:cNvPr id="8" name="Picture 2" descr="Plot_ir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30" y="2668618"/>
            <a:ext cx="4789560" cy="347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图片 9" descr="Scatter Irradiance All B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2067" y="2632267"/>
            <a:ext cx="5610580" cy="318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41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Lunar Relative Irradiance</a:t>
            </a:r>
            <a:endParaRPr lang="zh-CN" altLang="en-US" dirty="0"/>
          </a:p>
        </p:txBody>
      </p:sp>
      <p:pic>
        <p:nvPicPr>
          <p:cNvPr id="4" name="图片 3" descr="D:\文献2013年\任务20 FY3C 月亮定标\2014-月亮文章V4\归一化辐照度与在轨日计数相关系数\Scatter Irradiance Norm All Band.png"/>
          <p:cNvPicPr/>
          <p:nvPr/>
        </p:nvPicPr>
        <p:blipFill>
          <a:blip r:embed="rId3">
            <a:extLst>
              <a:ext uri="{28A0092B-C50C-407E-A947-70E740481C1C}">
                <a14:useLocalDpi xmlns:a14="http://schemas.microsoft.com/office/drawing/2010/main" val="0"/>
              </a:ext>
            </a:extLst>
          </a:blip>
          <a:srcRect/>
          <a:stretch>
            <a:fillRect/>
          </a:stretch>
        </p:blipFill>
        <p:spPr bwMode="auto">
          <a:xfrm>
            <a:off x="719862" y="2226814"/>
            <a:ext cx="7531509" cy="4152900"/>
          </a:xfrm>
          <a:prstGeom prst="rect">
            <a:avLst/>
          </a:prstGeom>
          <a:noFill/>
          <a:ln>
            <a:noFill/>
          </a:ln>
        </p:spPr>
      </p:pic>
      <mc:AlternateContent xmlns:mc="http://schemas.openxmlformats.org/markup-compatibility/2006" xmlns:a14="http://schemas.microsoft.com/office/drawing/2010/main">
        <mc:Choice Requires="a14">
          <p:sp>
            <p:nvSpPr>
              <p:cNvPr id="5" name="矩形 4"/>
              <p:cNvSpPr/>
              <p:nvPr/>
            </p:nvSpPr>
            <p:spPr>
              <a:xfrm>
                <a:off x="719862" y="1492394"/>
                <a:ext cx="7500258" cy="7779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zh-CN" altLang="zh-CN" i="1">
                              <a:latin typeface="Cambria Math" panose="02040503050406030204" pitchFamily="18" charset="0"/>
                            </a:rPr>
                          </m:ctrlPr>
                        </m:sSubSupPr>
                        <m:e>
                          <m:r>
                            <m:rPr>
                              <m:sty m:val="p"/>
                            </m:rPr>
                            <a:rPr lang="en-US" altLang="zh-CN">
                              <a:latin typeface="Cambria Math" panose="02040503050406030204" pitchFamily="18" charset="0"/>
                            </a:rPr>
                            <m:t>F</m:t>
                          </m:r>
                        </m:e>
                        <m:sub>
                          <m:r>
                            <m:rPr>
                              <m:sty m:val="p"/>
                            </m:rPr>
                            <a:rPr lang="en-US" altLang="zh-CN">
                              <a:latin typeface="Cambria Math" panose="02040503050406030204" pitchFamily="18" charset="0"/>
                            </a:rPr>
                            <m:t>MERSI</m:t>
                          </m:r>
                          <m:r>
                            <a:rPr lang="en-US" altLang="zh-CN">
                              <a:latin typeface="Cambria Math" panose="02040503050406030204" pitchFamily="18" charset="0"/>
                            </a:rPr>
                            <m:t> </m:t>
                          </m:r>
                          <m:r>
                            <m:rPr>
                              <m:sty m:val="p"/>
                            </m:rPr>
                            <a:rPr lang="en-US" altLang="zh-CN">
                              <a:latin typeface="Cambria Math" panose="02040503050406030204" pitchFamily="18" charset="0"/>
                            </a:rPr>
                            <m:t>i</m:t>
                          </m:r>
                        </m:sub>
                        <m:sup>
                          <m:r>
                            <a:rPr lang="en-US" altLang="zh-CN" i="1">
                              <a:latin typeface="Cambria Math" panose="02040503050406030204" pitchFamily="18" charset="0"/>
                            </a:rPr>
                            <m:t>∗</m:t>
                          </m:r>
                        </m:sup>
                      </m:sSubSup>
                      <m:r>
                        <a:rPr lang="en-US" altLang="zh-CN">
                          <a:latin typeface="Cambria Math" panose="02040503050406030204" pitchFamily="18" charset="0"/>
                        </a:rPr>
                        <m:t>=</m:t>
                      </m:r>
                      <m:f>
                        <m:fPr>
                          <m:ctrlPr>
                            <a:rPr lang="zh-CN" altLang="zh-CN" i="1">
                              <a:latin typeface="Cambria Math" panose="02040503050406030204" pitchFamily="18" charset="0"/>
                            </a:rPr>
                          </m:ctrlPr>
                        </m:fPr>
                        <m:num>
                          <m:sSubSup>
                            <m:sSubSupPr>
                              <m:ctrlPr>
                                <a:rPr lang="zh-CN" altLang="zh-CN" i="1">
                                  <a:latin typeface="Cambria Math" panose="02040503050406030204" pitchFamily="18" charset="0"/>
                                </a:rPr>
                              </m:ctrlPr>
                            </m:sSubSupPr>
                            <m:e>
                              <m:r>
                                <m:rPr>
                                  <m:sty m:val="p"/>
                                </m:rPr>
                                <a:rPr lang="en-US" altLang="zh-CN">
                                  <a:latin typeface="Cambria Math" panose="02040503050406030204" pitchFamily="18" charset="0"/>
                                </a:rPr>
                                <m:t>I</m:t>
                              </m:r>
                            </m:e>
                            <m:sub>
                              <m:r>
                                <m:rPr>
                                  <m:sty m:val="p"/>
                                </m:rPr>
                                <a:rPr lang="en-US" altLang="zh-CN">
                                  <a:latin typeface="Cambria Math" panose="02040503050406030204" pitchFamily="18" charset="0"/>
                                </a:rPr>
                                <m:t>MERSI</m:t>
                              </m:r>
                              <m:r>
                                <a:rPr lang="en-US" altLang="zh-CN">
                                  <a:latin typeface="Cambria Math" panose="02040503050406030204" pitchFamily="18" charset="0"/>
                                </a:rPr>
                                <m:t> </m:t>
                              </m:r>
                              <m:r>
                                <m:rPr>
                                  <m:sty m:val="p"/>
                                </m:rPr>
                                <a:rPr lang="en-US" altLang="zh-CN">
                                  <a:latin typeface="Cambria Math" panose="02040503050406030204" pitchFamily="18" charset="0"/>
                                </a:rPr>
                                <m:t>i</m:t>
                              </m:r>
                            </m:sub>
                            <m:sup/>
                          </m:sSubSup>
                        </m:num>
                        <m:den>
                          <m:sSubSup>
                            <m:sSubSupPr>
                              <m:ctrlPr>
                                <a:rPr lang="zh-CN" altLang="zh-CN" i="1">
                                  <a:latin typeface="Cambria Math" panose="02040503050406030204" pitchFamily="18" charset="0"/>
                                </a:rPr>
                              </m:ctrlPr>
                            </m:sSubSupPr>
                            <m:e>
                              <m:r>
                                <m:rPr>
                                  <m:sty m:val="p"/>
                                </m:rPr>
                                <a:rPr lang="en-US" altLang="zh-CN">
                                  <a:latin typeface="Cambria Math" panose="02040503050406030204" pitchFamily="18" charset="0"/>
                                </a:rPr>
                                <m:t>I</m:t>
                              </m:r>
                            </m:e>
                            <m:sub>
                              <m:r>
                                <m:rPr>
                                  <m:sty m:val="p"/>
                                </m:rPr>
                                <a:rPr lang="en-US" altLang="zh-CN">
                                  <a:latin typeface="Cambria Math" panose="02040503050406030204" pitchFamily="18" charset="0"/>
                                </a:rPr>
                                <m:t>MERSI</m:t>
                              </m:r>
                              <m:r>
                                <a:rPr lang="en-US" altLang="zh-CN">
                                  <a:latin typeface="Cambria Math" panose="02040503050406030204" pitchFamily="18" charset="0"/>
                                </a:rPr>
                                <m:t> 3</m:t>
                              </m:r>
                            </m:sub>
                            <m:sup/>
                          </m:sSubSup>
                        </m:den>
                      </m:f>
                      <m:r>
                        <a:rPr lang="en-US" altLang="zh-CN" i="1">
                          <a:latin typeface="Cambria Math" panose="02040503050406030204" pitchFamily="18" charset="0"/>
                        </a:rPr>
                        <m:t>=</m:t>
                      </m:r>
                      <m:f>
                        <m:fPr>
                          <m:ctrlPr>
                            <a:rPr lang="zh-CN" altLang="zh-CN" i="1">
                              <a:latin typeface="Cambria Math" panose="02040503050406030204" pitchFamily="18" charset="0"/>
                            </a:rPr>
                          </m:ctrlPr>
                        </m:fPr>
                        <m:num>
                          <m:nary>
                            <m:naryPr>
                              <m:chr m:val="∑"/>
                              <m:limLoc m:val="undOvr"/>
                              <m:supHide m:val="on"/>
                              <m:ctrlPr>
                                <a:rPr lang="zh-CN" altLang="zh-CN" i="1">
                                  <a:latin typeface="Cambria Math" panose="02040503050406030204" pitchFamily="18" charset="0"/>
                                </a:rPr>
                              </m:ctrlPr>
                            </m:naryPr>
                            <m:sub>
                              <m:r>
                                <a:rPr lang="en-US" altLang="zh-CN" i="1">
                                  <a:latin typeface="Cambria Math" panose="02040503050406030204" pitchFamily="18" charset="0"/>
                                </a:rPr>
                                <m:t>𝑚𝑜𝑜𝑛</m:t>
                              </m:r>
                            </m:sub>
                            <m:sup/>
                            <m:e>
                              <m:d>
                                <m:dPr>
                                  <m:begChr m:val="["/>
                                  <m:endChr m:val="]"/>
                                  <m:ctrlPr>
                                    <a:rPr lang="zh-CN" altLang="zh-CN" i="1">
                                      <a:latin typeface="Cambria Math" panose="02040503050406030204" pitchFamily="18" charset="0"/>
                                    </a:rPr>
                                  </m:ctrlPr>
                                </m:dPr>
                                <m:e>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2</m:t>
                                          </m:r>
                                        </m:sub>
                                      </m:sSub>
                                      <m:sSubSup>
                                        <m:sSubSupPr>
                                          <m:ctrlPr>
                                            <a:rPr lang="zh-CN" altLang="zh-CN" i="1">
                                              <a:latin typeface="Cambria Math" panose="02040503050406030204" pitchFamily="18" charset="0"/>
                                            </a:rPr>
                                          </m:ctrlPr>
                                        </m:sSubSupPr>
                                        <m:e>
                                          <m:r>
                                            <m:rPr>
                                              <m:sty m:val="p"/>
                                            </m:rPr>
                                            <a:rPr lang="en-US" altLang="zh-CN">
                                              <a:latin typeface="Cambria Math" panose="02040503050406030204" pitchFamily="18" charset="0"/>
                                            </a:rPr>
                                            <m:t>DN</m:t>
                                          </m:r>
                                        </m:e>
                                        <m:sub>
                                          <m:r>
                                            <a:rPr lang="en-US" altLang="zh-CN" i="1">
                                              <a:latin typeface="Cambria Math" panose="02040503050406030204" pitchFamily="18" charset="0"/>
                                            </a:rPr>
                                            <m:t>𝑖</m:t>
                                          </m:r>
                                        </m:sub>
                                        <m:sup>
                                          <m:r>
                                            <a:rPr lang="en-US" altLang="zh-CN" i="1">
                                              <a:latin typeface="Cambria Math" panose="02040503050406030204" pitchFamily="18" charset="0"/>
                                            </a:rPr>
                                            <m:t>2</m:t>
                                          </m:r>
                                        </m:sup>
                                      </m:sSubSup>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1</m:t>
                                          </m:r>
                                        </m:sub>
                                      </m:sSub>
                                      <m:sSubSup>
                                        <m:sSubSupPr>
                                          <m:ctrlPr>
                                            <a:rPr lang="zh-CN" altLang="zh-CN" i="1">
                                              <a:latin typeface="Cambria Math" panose="02040503050406030204" pitchFamily="18" charset="0"/>
                                            </a:rPr>
                                          </m:ctrlPr>
                                        </m:sSubSupPr>
                                        <m:e>
                                          <m:r>
                                            <m:rPr>
                                              <m:sty m:val="p"/>
                                            </m:rPr>
                                            <a:rPr lang="en-US" altLang="zh-CN">
                                              <a:latin typeface="Cambria Math" panose="02040503050406030204" pitchFamily="18" charset="0"/>
                                            </a:rPr>
                                            <m:t>DN</m:t>
                                          </m:r>
                                        </m:e>
                                        <m:sub>
                                          <m:r>
                                            <a:rPr lang="en-US" altLang="zh-CN" i="1">
                                              <a:latin typeface="Cambria Math" panose="02040503050406030204" pitchFamily="18" charset="0"/>
                                            </a:rPr>
                                            <m:t>𝑖</m:t>
                                          </m:r>
                                        </m:sub>
                                        <m:sup/>
                                      </m:sSubSup>
                                    </m:e>
                                  </m:d>
                                  <m:r>
                                    <a:rPr lang="en-US" altLang="zh-CN" i="1">
                                      <a:latin typeface="Cambria Math" panose="02040503050406030204" pitchFamily="18" charset="0"/>
                                    </a:rPr>
                                    <m:t>−</m:t>
                                  </m:r>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2</m:t>
                                          </m:r>
                                        </m:sub>
                                      </m:sSub>
                                      <m:sSubSup>
                                        <m:sSubSupPr>
                                          <m:ctrlPr>
                                            <a:rPr lang="zh-CN" altLang="zh-CN" i="1">
                                              <a:latin typeface="Cambria Math" panose="02040503050406030204" pitchFamily="18" charset="0"/>
                                            </a:rPr>
                                          </m:ctrlPr>
                                        </m:sSubSupPr>
                                        <m:e>
                                          <m:r>
                                            <m:rPr>
                                              <m:sty m:val="p"/>
                                            </m:rPr>
                                            <a:rPr lang="en-US" altLang="zh-CN">
                                              <a:latin typeface="Cambria Math" panose="02040503050406030204" pitchFamily="18" charset="0"/>
                                            </a:rPr>
                                            <m:t>DN</m:t>
                                          </m:r>
                                        </m:e>
                                        <m:sub>
                                          <m:r>
                                            <a:rPr lang="en-US" altLang="zh-CN" i="1">
                                              <a:latin typeface="Cambria Math" panose="02040503050406030204" pitchFamily="18" charset="0"/>
                                            </a:rPr>
                                            <m:t>0 </m:t>
                                          </m:r>
                                          <m:r>
                                            <a:rPr lang="en-US" altLang="zh-CN" i="1">
                                              <a:latin typeface="Cambria Math" panose="02040503050406030204" pitchFamily="18" charset="0"/>
                                            </a:rPr>
                                            <m:t>𝑖</m:t>
                                          </m:r>
                                        </m:sub>
                                        <m:sup>
                                          <m:r>
                                            <a:rPr lang="en-US" altLang="zh-CN" i="1">
                                              <a:latin typeface="Cambria Math" panose="02040503050406030204" pitchFamily="18" charset="0"/>
                                            </a:rPr>
                                            <m:t>2</m:t>
                                          </m:r>
                                        </m:sup>
                                      </m:sSubSup>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1</m:t>
                                          </m:r>
                                        </m:sub>
                                      </m:sSub>
                                      <m:sSubSup>
                                        <m:sSubSupPr>
                                          <m:ctrlPr>
                                            <a:rPr lang="zh-CN" altLang="zh-CN" i="1">
                                              <a:latin typeface="Cambria Math" panose="02040503050406030204" pitchFamily="18" charset="0"/>
                                            </a:rPr>
                                          </m:ctrlPr>
                                        </m:sSubSupPr>
                                        <m:e>
                                          <m:r>
                                            <m:rPr>
                                              <m:sty m:val="p"/>
                                            </m:rPr>
                                            <a:rPr lang="en-US" altLang="zh-CN">
                                              <a:latin typeface="Cambria Math" panose="02040503050406030204" pitchFamily="18" charset="0"/>
                                            </a:rPr>
                                            <m:t>DN</m:t>
                                          </m:r>
                                        </m:e>
                                        <m:sub>
                                          <m:r>
                                            <a:rPr lang="en-US" altLang="zh-CN" i="1">
                                              <a:latin typeface="Cambria Math" panose="02040503050406030204" pitchFamily="18" charset="0"/>
                                            </a:rPr>
                                            <m:t>0 </m:t>
                                          </m:r>
                                          <m:r>
                                            <a:rPr lang="en-US" altLang="zh-CN" i="1">
                                              <a:latin typeface="Cambria Math" panose="02040503050406030204" pitchFamily="18" charset="0"/>
                                            </a:rPr>
                                            <m:t>𝑖</m:t>
                                          </m:r>
                                        </m:sub>
                                        <m:sup/>
                                      </m:sSubSup>
                                    </m:e>
                                  </m:d>
                                </m:e>
                              </m:d>
                            </m:e>
                          </m:nary>
                        </m:num>
                        <m:den>
                          <m:nary>
                            <m:naryPr>
                              <m:chr m:val="∑"/>
                              <m:limLoc m:val="undOvr"/>
                              <m:supHide m:val="on"/>
                              <m:ctrlPr>
                                <a:rPr lang="zh-CN" altLang="zh-CN" i="1">
                                  <a:latin typeface="Cambria Math" panose="02040503050406030204" pitchFamily="18" charset="0"/>
                                </a:rPr>
                              </m:ctrlPr>
                            </m:naryPr>
                            <m:sub>
                              <m:r>
                                <a:rPr lang="en-US" altLang="zh-CN" i="1">
                                  <a:latin typeface="Cambria Math" panose="02040503050406030204" pitchFamily="18" charset="0"/>
                                </a:rPr>
                                <m:t>𝑚𝑜𝑜𝑛</m:t>
                              </m:r>
                            </m:sub>
                            <m:sup/>
                            <m:e>
                              <m:d>
                                <m:dPr>
                                  <m:begChr m:val="["/>
                                  <m:endChr m:val="]"/>
                                  <m:ctrlPr>
                                    <a:rPr lang="zh-CN" altLang="zh-CN" i="1">
                                      <a:latin typeface="Cambria Math" panose="02040503050406030204" pitchFamily="18" charset="0"/>
                                    </a:rPr>
                                  </m:ctrlPr>
                                </m:dPr>
                                <m:e>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2</m:t>
                                          </m:r>
                                        </m:sub>
                                      </m:sSub>
                                      <m:sSubSup>
                                        <m:sSubSupPr>
                                          <m:ctrlPr>
                                            <a:rPr lang="zh-CN" altLang="zh-CN" i="1">
                                              <a:latin typeface="Cambria Math" panose="02040503050406030204" pitchFamily="18" charset="0"/>
                                            </a:rPr>
                                          </m:ctrlPr>
                                        </m:sSubSupPr>
                                        <m:e>
                                          <m:r>
                                            <m:rPr>
                                              <m:sty m:val="p"/>
                                            </m:rPr>
                                            <a:rPr lang="en-US" altLang="zh-CN">
                                              <a:latin typeface="Cambria Math" panose="02040503050406030204" pitchFamily="18" charset="0"/>
                                            </a:rPr>
                                            <m:t>DN</m:t>
                                          </m:r>
                                        </m:e>
                                        <m:sub>
                                          <m:r>
                                            <a:rPr lang="en-US" altLang="zh-CN" i="1">
                                              <a:latin typeface="Cambria Math" panose="02040503050406030204" pitchFamily="18" charset="0"/>
                                            </a:rPr>
                                            <m:t>3</m:t>
                                          </m:r>
                                        </m:sub>
                                        <m:sup>
                                          <m:r>
                                            <a:rPr lang="en-US" altLang="zh-CN" i="1">
                                              <a:latin typeface="Cambria Math" panose="02040503050406030204" pitchFamily="18" charset="0"/>
                                            </a:rPr>
                                            <m:t>2</m:t>
                                          </m:r>
                                        </m:sup>
                                      </m:sSubSup>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1</m:t>
                                          </m:r>
                                        </m:sub>
                                      </m:sSub>
                                      <m:sSubSup>
                                        <m:sSubSupPr>
                                          <m:ctrlPr>
                                            <a:rPr lang="zh-CN" altLang="zh-CN" i="1">
                                              <a:latin typeface="Cambria Math" panose="02040503050406030204" pitchFamily="18" charset="0"/>
                                            </a:rPr>
                                          </m:ctrlPr>
                                        </m:sSubSupPr>
                                        <m:e>
                                          <m:r>
                                            <m:rPr>
                                              <m:sty m:val="p"/>
                                            </m:rPr>
                                            <a:rPr lang="en-US" altLang="zh-CN">
                                              <a:latin typeface="Cambria Math" panose="02040503050406030204" pitchFamily="18" charset="0"/>
                                            </a:rPr>
                                            <m:t>DN</m:t>
                                          </m:r>
                                        </m:e>
                                        <m:sub>
                                          <m:r>
                                            <a:rPr lang="en-US" altLang="zh-CN" i="1">
                                              <a:latin typeface="Cambria Math" panose="02040503050406030204" pitchFamily="18" charset="0"/>
                                            </a:rPr>
                                            <m:t>3</m:t>
                                          </m:r>
                                        </m:sub>
                                        <m:sup/>
                                      </m:sSubSup>
                                    </m:e>
                                  </m:d>
                                  <m:r>
                                    <a:rPr lang="en-US" altLang="zh-CN" i="1">
                                      <a:latin typeface="Cambria Math" panose="02040503050406030204" pitchFamily="18" charset="0"/>
                                    </a:rPr>
                                    <m:t>−</m:t>
                                  </m:r>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2</m:t>
                                          </m:r>
                                        </m:sub>
                                      </m:sSub>
                                      <m:sSubSup>
                                        <m:sSubSupPr>
                                          <m:ctrlPr>
                                            <a:rPr lang="zh-CN" altLang="zh-CN" i="1">
                                              <a:latin typeface="Cambria Math" panose="02040503050406030204" pitchFamily="18" charset="0"/>
                                            </a:rPr>
                                          </m:ctrlPr>
                                        </m:sSubSupPr>
                                        <m:e>
                                          <m:r>
                                            <m:rPr>
                                              <m:sty m:val="p"/>
                                            </m:rPr>
                                            <a:rPr lang="en-US" altLang="zh-CN">
                                              <a:latin typeface="Cambria Math" panose="02040503050406030204" pitchFamily="18" charset="0"/>
                                            </a:rPr>
                                            <m:t>DN</m:t>
                                          </m:r>
                                        </m:e>
                                        <m:sub>
                                          <m:r>
                                            <a:rPr lang="en-US" altLang="zh-CN" i="1">
                                              <a:latin typeface="Cambria Math" panose="02040503050406030204" pitchFamily="18" charset="0"/>
                                            </a:rPr>
                                            <m:t>0 3</m:t>
                                          </m:r>
                                        </m:sub>
                                        <m:sup>
                                          <m:r>
                                            <a:rPr lang="en-US" altLang="zh-CN" i="1">
                                              <a:latin typeface="Cambria Math" panose="02040503050406030204" pitchFamily="18" charset="0"/>
                                            </a:rPr>
                                            <m:t>2</m:t>
                                          </m:r>
                                        </m:sup>
                                      </m:sSubSup>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1</m:t>
                                          </m:r>
                                        </m:sub>
                                      </m:sSub>
                                      <m:sSubSup>
                                        <m:sSubSupPr>
                                          <m:ctrlPr>
                                            <a:rPr lang="zh-CN" altLang="zh-CN" i="1">
                                              <a:latin typeface="Cambria Math" panose="02040503050406030204" pitchFamily="18" charset="0"/>
                                            </a:rPr>
                                          </m:ctrlPr>
                                        </m:sSubSupPr>
                                        <m:e>
                                          <m:r>
                                            <m:rPr>
                                              <m:sty m:val="p"/>
                                            </m:rPr>
                                            <a:rPr lang="en-US" altLang="zh-CN">
                                              <a:latin typeface="Cambria Math" panose="02040503050406030204" pitchFamily="18" charset="0"/>
                                            </a:rPr>
                                            <m:t>DN</m:t>
                                          </m:r>
                                        </m:e>
                                        <m:sub>
                                          <m:r>
                                            <a:rPr lang="en-US" altLang="zh-CN" i="1">
                                              <a:latin typeface="Cambria Math" panose="02040503050406030204" pitchFamily="18" charset="0"/>
                                            </a:rPr>
                                            <m:t>0 3</m:t>
                                          </m:r>
                                        </m:sub>
                                        <m:sup/>
                                      </m:sSubSup>
                                    </m:e>
                                  </m:d>
                                </m:e>
                              </m:d>
                            </m:e>
                          </m:nary>
                        </m:den>
                      </m:f>
                    </m:oMath>
                  </m:oMathPara>
                </a14:m>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719862" y="1492394"/>
                <a:ext cx="7500258" cy="777970"/>
              </a:xfrm>
              <a:prstGeom prst="rect">
                <a:avLst/>
              </a:prstGeom>
              <a:blipFill rotWithShape="1">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07743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Uncertainty</a:t>
            </a:r>
            <a:endParaRPr lang="zh-CN" altLang="en-US" dirty="0"/>
          </a:p>
        </p:txBody>
      </p:sp>
      <p:sp>
        <p:nvSpPr>
          <p:cNvPr id="3" name="内容占位符 2"/>
          <p:cNvSpPr>
            <a:spLocks noGrp="1"/>
          </p:cNvSpPr>
          <p:nvPr>
            <p:ph idx="1"/>
          </p:nvPr>
        </p:nvSpPr>
        <p:spPr>
          <a:xfrm>
            <a:off x="457200" y="5573486"/>
            <a:ext cx="8229600" cy="827314"/>
          </a:xfrm>
        </p:spPr>
        <p:txBody>
          <a:bodyPr/>
          <a:lstStyle/>
          <a:p>
            <a:endParaRPr lang="zh-CN" altLang="en-US" dirty="0"/>
          </a:p>
        </p:txBody>
      </p:sp>
      <p:graphicFrame>
        <p:nvGraphicFramePr>
          <p:cNvPr id="4" name="图表 3"/>
          <p:cNvGraphicFramePr/>
          <p:nvPr>
            <p:extLst>
              <p:ext uri="{D42A27DB-BD31-4B8C-83A1-F6EECF244321}">
                <p14:modId xmlns:p14="http://schemas.microsoft.com/office/powerpoint/2010/main" val="1665973109"/>
              </p:ext>
            </p:extLst>
          </p:nvPr>
        </p:nvGraphicFramePr>
        <p:xfrm>
          <a:off x="457200" y="4464957"/>
          <a:ext cx="7413171" cy="18390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4"/>
          <p:cNvGraphicFramePr/>
          <p:nvPr>
            <p:extLst>
              <p:ext uri="{D42A27DB-BD31-4B8C-83A1-F6EECF244321}">
                <p14:modId xmlns:p14="http://schemas.microsoft.com/office/powerpoint/2010/main" val="2429922669"/>
              </p:ext>
            </p:extLst>
          </p:nvPr>
        </p:nvGraphicFramePr>
        <p:xfrm>
          <a:off x="478971" y="2429329"/>
          <a:ext cx="7347857" cy="19158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7930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772"/>
            <a:ext cx="9035142" cy="715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210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Degradation </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902080262"/>
              </p:ext>
            </p:extLst>
          </p:nvPr>
        </p:nvGraphicFramePr>
        <p:xfrm>
          <a:off x="1436914" y="1513108"/>
          <a:ext cx="6466115" cy="5091400"/>
        </p:xfrm>
        <a:graphic>
          <a:graphicData uri="http://schemas.openxmlformats.org/drawingml/2006/table">
            <a:tbl>
              <a:tblPr firstRow="1" firstCol="1" bandRow="1">
                <a:tableStyleId>{00A15C55-8517-42AA-B614-E9B94910E393}</a:tableStyleId>
              </a:tblPr>
              <a:tblGrid>
                <a:gridCol w="656919"/>
                <a:gridCol w="1522203"/>
                <a:gridCol w="1496291"/>
                <a:gridCol w="1496291"/>
                <a:gridCol w="1294411"/>
              </a:tblGrid>
              <a:tr h="458147">
                <a:tc>
                  <a:txBody>
                    <a:bodyPr/>
                    <a:lstStyle/>
                    <a:p>
                      <a:pPr algn="ctr">
                        <a:spcAft>
                          <a:spcPts val="0"/>
                        </a:spcAft>
                      </a:pPr>
                      <a:r>
                        <a:rPr lang="en-US" altLang="zh-CN" sz="1400" kern="0" dirty="0" smtClean="0">
                          <a:effectLst/>
                        </a:rPr>
                        <a:t>Band</a:t>
                      </a:r>
                      <a:endParaRPr lang="zh-CN" sz="1200" kern="100" dirty="0">
                        <a:effectLst/>
                        <a:latin typeface="Times New Roman"/>
                        <a:ea typeface="宋体"/>
                      </a:endParaRPr>
                    </a:p>
                  </a:txBody>
                  <a:tcPr marL="68580" marR="68580" marT="0" marB="0" anchor="ctr"/>
                </a:tc>
                <a:tc>
                  <a:txBody>
                    <a:bodyPr/>
                    <a:lstStyle/>
                    <a:p>
                      <a:pPr algn="ctr">
                        <a:spcAft>
                          <a:spcPts val="0"/>
                        </a:spcAft>
                      </a:pPr>
                      <a:r>
                        <a:rPr lang="en-US" altLang="zh-CN" sz="1400" kern="0" dirty="0" smtClean="0">
                          <a:effectLst/>
                        </a:rPr>
                        <a:t>Slope</a:t>
                      </a:r>
                      <a:endParaRPr lang="zh-CN" sz="1200" kern="100" dirty="0">
                        <a:effectLst/>
                        <a:latin typeface="Times New Roman"/>
                        <a:ea typeface="宋体"/>
                      </a:endParaRPr>
                    </a:p>
                  </a:txBody>
                  <a:tcPr marL="68580" marR="68580" marT="0" marB="0" anchor="ctr"/>
                </a:tc>
                <a:tc>
                  <a:txBody>
                    <a:bodyPr/>
                    <a:lstStyle/>
                    <a:p>
                      <a:pPr algn="ctr">
                        <a:spcAft>
                          <a:spcPts val="0"/>
                        </a:spcAft>
                      </a:pPr>
                      <a:r>
                        <a:rPr lang="en-US" altLang="zh-CN" sz="1400" kern="0" dirty="0" smtClean="0">
                          <a:effectLst/>
                        </a:rPr>
                        <a:t>Offset</a:t>
                      </a:r>
                      <a:endParaRPr lang="zh-CN" sz="1200" kern="100" dirty="0">
                        <a:effectLst/>
                        <a:latin typeface="Times New Roman"/>
                        <a:ea typeface="宋体"/>
                      </a:endParaRPr>
                    </a:p>
                  </a:txBody>
                  <a:tcPr marL="68580" marR="68580" marT="0" marB="0" anchor="ctr"/>
                </a:tc>
                <a:tc>
                  <a:txBody>
                    <a:bodyPr/>
                    <a:lstStyle/>
                    <a:p>
                      <a:pPr algn="ctr">
                        <a:spcAft>
                          <a:spcPts val="0"/>
                        </a:spcAft>
                      </a:pPr>
                      <a:r>
                        <a:rPr lang="en-US" sz="1400" kern="0" dirty="0" smtClean="0">
                          <a:effectLst/>
                        </a:rPr>
                        <a:t>Significance level of F test</a:t>
                      </a:r>
                      <a:endParaRPr lang="zh-CN" sz="1200" kern="100" dirty="0">
                        <a:effectLst/>
                        <a:latin typeface="Times New Roman"/>
                        <a:ea typeface="宋体"/>
                      </a:endParaRPr>
                    </a:p>
                  </a:txBody>
                  <a:tcPr marL="68580" marR="68580" marT="0" marB="0" anchor="ctr"/>
                </a:tc>
                <a:tc>
                  <a:txBody>
                    <a:bodyPr/>
                    <a:lstStyle/>
                    <a:p>
                      <a:pPr algn="ctr">
                        <a:spcAft>
                          <a:spcPts val="0"/>
                        </a:spcAft>
                      </a:pPr>
                      <a:r>
                        <a:rPr lang="en-US" altLang="zh-CN" sz="1400" dirty="0" smtClean="0"/>
                        <a:t>Annual Degradation Rate</a:t>
                      </a:r>
                      <a:r>
                        <a:rPr lang="en-US" altLang="zh-CN" sz="1400" baseline="0" dirty="0" smtClean="0"/>
                        <a:t> </a:t>
                      </a:r>
                      <a:r>
                        <a:rPr lang="en-US" sz="1400" kern="0" dirty="0" smtClean="0">
                          <a:effectLst/>
                        </a:rPr>
                        <a:t>/%</a:t>
                      </a:r>
                      <a:endParaRPr lang="zh-CN" sz="1200" kern="100" dirty="0">
                        <a:effectLst/>
                        <a:latin typeface="Times New Roman"/>
                        <a:ea typeface="宋体"/>
                      </a:endParaRPr>
                    </a:p>
                  </a:txBody>
                  <a:tcPr marL="68580" marR="68580" marT="0" marB="0" anchor="ctr"/>
                </a:tc>
              </a:tr>
              <a:tr h="234280">
                <a:tc>
                  <a:txBody>
                    <a:bodyPr/>
                    <a:lstStyle/>
                    <a:p>
                      <a:pPr algn="ctr">
                        <a:spcAft>
                          <a:spcPts val="0"/>
                        </a:spcAft>
                      </a:pPr>
                      <a:r>
                        <a:rPr lang="en-US" sz="1400" kern="0" dirty="0">
                          <a:solidFill>
                            <a:srgbClr val="FF0000"/>
                          </a:solidFill>
                          <a:effectLst/>
                        </a:rPr>
                        <a:t>1</a:t>
                      </a:r>
                      <a:endParaRPr lang="zh-CN" sz="1200" kern="100" dirty="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0" dirty="0">
                          <a:solidFill>
                            <a:srgbClr val="FF0000"/>
                          </a:solidFill>
                          <a:effectLst/>
                        </a:rPr>
                        <a:t>-6.56E-05</a:t>
                      </a:r>
                      <a:endParaRPr lang="zh-CN" sz="1200" kern="100" dirty="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0" dirty="0">
                          <a:solidFill>
                            <a:srgbClr val="FF0000"/>
                          </a:solidFill>
                          <a:effectLst/>
                        </a:rPr>
                        <a:t>9.28E-01</a:t>
                      </a:r>
                      <a:endParaRPr lang="zh-CN" sz="1200" kern="100" dirty="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0" dirty="0">
                          <a:solidFill>
                            <a:srgbClr val="FF0000"/>
                          </a:solidFill>
                          <a:effectLst/>
                        </a:rPr>
                        <a:t>0.00230</a:t>
                      </a:r>
                      <a:endParaRPr lang="zh-CN" sz="1200" kern="100" dirty="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100" dirty="0">
                          <a:solidFill>
                            <a:srgbClr val="FF0000"/>
                          </a:solidFill>
                          <a:effectLst/>
                        </a:rPr>
                        <a:t>2.58</a:t>
                      </a:r>
                      <a:endParaRPr lang="zh-CN" sz="1200" kern="100" dirty="0">
                        <a:solidFill>
                          <a:srgbClr val="FF0000"/>
                        </a:solidFill>
                        <a:effectLst/>
                        <a:latin typeface="Times New Roman"/>
                        <a:ea typeface="宋体"/>
                      </a:endParaRPr>
                    </a:p>
                  </a:txBody>
                  <a:tcPr marL="68580" marR="68580" marT="0" marB="0" anchor="ctr"/>
                </a:tc>
              </a:tr>
              <a:tr h="234280">
                <a:tc>
                  <a:txBody>
                    <a:bodyPr/>
                    <a:lstStyle/>
                    <a:p>
                      <a:pPr algn="ctr">
                        <a:spcAft>
                          <a:spcPts val="0"/>
                        </a:spcAft>
                      </a:pPr>
                      <a:r>
                        <a:rPr lang="en-US" sz="1400" kern="0">
                          <a:effectLst/>
                        </a:rPr>
                        <a:t>2</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dirty="0">
                          <a:effectLst/>
                        </a:rPr>
                        <a:t>1.44E-05</a:t>
                      </a:r>
                      <a:endParaRPr lang="zh-CN" sz="1200" kern="100" dirty="0">
                        <a:effectLst/>
                        <a:latin typeface="Times New Roman"/>
                        <a:ea typeface="宋体"/>
                      </a:endParaRPr>
                    </a:p>
                  </a:txBody>
                  <a:tcPr marL="68580" marR="68580" marT="0" marB="0" anchor="ctr"/>
                </a:tc>
                <a:tc>
                  <a:txBody>
                    <a:bodyPr/>
                    <a:lstStyle/>
                    <a:p>
                      <a:pPr algn="ctr">
                        <a:spcAft>
                          <a:spcPts val="0"/>
                        </a:spcAft>
                      </a:pPr>
                      <a:r>
                        <a:rPr lang="en-US" sz="1400" kern="0" dirty="0">
                          <a:effectLst/>
                        </a:rPr>
                        <a:t>1.02E+00</a:t>
                      </a:r>
                      <a:endParaRPr lang="zh-CN" sz="1200" kern="100" dirty="0">
                        <a:effectLst/>
                        <a:latin typeface="Times New Roman"/>
                        <a:ea typeface="宋体"/>
                      </a:endParaRPr>
                    </a:p>
                  </a:txBody>
                  <a:tcPr marL="68580" marR="68580" marT="0" marB="0" anchor="ctr"/>
                </a:tc>
                <a:tc>
                  <a:txBody>
                    <a:bodyPr/>
                    <a:lstStyle/>
                    <a:p>
                      <a:pPr algn="ctr">
                        <a:spcAft>
                          <a:spcPts val="0"/>
                        </a:spcAft>
                      </a:pPr>
                      <a:r>
                        <a:rPr lang="en-US" sz="1400" kern="0">
                          <a:effectLst/>
                        </a:rPr>
                        <a:t>0.15822</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100">
                          <a:effectLst/>
                        </a:rPr>
                        <a:t>-0.51</a:t>
                      </a:r>
                      <a:endParaRPr lang="zh-CN" sz="1200" kern="100">
                        <a:effectLst/>
                        <a:latin typeface="Times New Roman"/>
                        <a:ea typeface="宋体"/>
                      </a:endParaRPr>
                    </a:p>
                  </a:txBody>
                  <a:tcPr marL="68580" marR="68580" marT="0" marB="0" anchor="ctr"/>
                </a:tc>
              </a:tr>
              <a:tr h="234280">
                <a:tc>
                  <a:txBody>
                    <a:bodyPr/>
                    <a:lstStyle/>
                    <a:p>
                      <a:pPr algn="ctr">
                        <a:spcAft>
                          <a:spcPts val="0"/>
                        </a:spcAft>
                      </a:pPr>
                      <a:r>
                        <a:rPr lang="en-US" sz="1400" kern="0">
                          <a:effectLst/>
                        </a:rPr>
                        <a:t>3</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dirty="0">
                          <a:effectLst/>
                        </a:rPr>
                        <a:t>----</a:t>
                      </a:r>
                      <a:endParaRPr lang="zh-CN" sz="1200" kern="100" dirty="0">
                        <a:effectLst/>
                        <a:latin typeface="Times New Roman"/>
                        <a:ea typeface="宋体"/>
                      </a:endParaRPr>
                    </a:p>
                  </a:txBody>
                  <a:tcPr marL="68580" marR="68580" marT="0" marB="0" anchor="ctr"/>
                </a:tc>
                <a:tc>
                  <a:txBody>
                    <a:bodyPr/>
                    <a:lstStyle/>
                    <a:p>
                      <a:pPr algn="ctr">
                        <a:spcAft>
                          <a:spcPts val="0"/>
                        </a:spcAft>
                      </a:pPr>
                      <a:r>
                        <a:rPr lang="en-US" sz="1400" kern="0">
                          <a:effectLst/>
                        </a:rPr>
                        <a:t>----</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100">
                          <a:effectLst/>
                        </a:rPr>
                        <a:t>----</a:t>
                      </a:r>
                      <a:endParaRPr lang="zh-CN" sz="1200" kern="100">
                        <a:effectLst/>
                        <a:latin typeface="Times New Roman"/>
                        <a:ea typeface="宋体"/>
                      </a:endParaRPr>
                    </a:p>
                  </a:txBody>
                  <a:tcPr marL="68580" marR="68580" marT="0" marB="0" anchor="ctr"/>
                </a:tc>
              </a:tr>
              <a:tr h="234280">
                <a:tc>
                  <a:txBody>
                    <a:bodyPr/>
                    <a:lstStyle/>
                    <a:p>
                      <a:pPr algn="ctr">
                        <a:spcAft>
                          <a:spcPts val="0"/>
                        </a:spcAft>
                      </a:pPr>
                      <a:r>
                        <a:rPr lang="en-US" sz="1400" kern="0">
                          <a:effectLst/>
                        </a:rPr>
                        <a:t>4</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2.15E-06</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7.62E-01</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0.88208</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100">
                          <a:effectLst/>
                        </a:rPr>
                        <a:t>-0.1</a:t>
                      </a:r>
                      <a:endParaRPr lang="zh-CN" sz="1200" kern="100">
                        <a:effectLst/>
                        <a:latin typeface="Times New Roman"/>
                        <a:ea typeface="宋体"/>
                      </a:endParaRPr>
                    </a:p>
                  </a:txBody>
                  <a:tcPr marL="68580" marR="68580" marT="0" marB="0" anchor="ctr"/>
                </a:tc>
              </a:tr>
              <a:tr h="234280">
                <a:tc>
                  <a:txBody>
                    <a:bodyPr/>
                    <a:lstStyle/>
                    <a:p>
                      <a:pPr algn="ctr">
                        <a:spcAft>
                          <a:spcPts val="0"/>
                        </a:spcAft>
                      </a:pPr>
                      <a:r>
                        <a:rPr lang="en-US" sz="1400" kern="0" dirty="0">
                          <a:solidFill>
                            <a:srgbClr val="FF0000"/>
                          </a:solidFill>
                          <a:effectLst/>
                        </a:rPr>
                        <a:t>6</a:t>
                      </a:r>
                      <a:endParaRPr lang="zh-CN" sz="1200" kern="100" dirty="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0" dirty="0">
                          <a:solidFill>
                            <a:srgbClr val="FF0000"/>
                          </a:solidFill>
                          <a:effectLst/>
                        </a:rPr>
                        <a:t>-5.08E-05</a:t>
                      </a:r>
                      <a:endParaRPr lang="zh-CN" sz="1200" kern="100" dirty="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0" dirty="0">
                          <a:solidFill>
                            <a:srgbClr val="FF0000"/>
                          </a:solidFill>
                          <a:effectLst/>
                        </a:rPr>
                        <a:t>3.93E-01</a:t>
                      </a:r>
                      <a:endParaRPr lang="zh-CN" sz="1200" kern="100" dirty="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0" dirty="0">
                          <a:solidFill>
                            <a:srgbClr val="FF0000"/>
                          </a:solidFill>
                          <a:effectLst/>
                        </a:rPr>
                        <a:t>0.00223</a:t>
                      </a:r>
                      <a:endParaRPr lang="zh-CN" sz="1200" kern="100" dirty="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100" dirty="0">
                          <a:solidFill>
                            <a:srgbClr val="FF0000"/>
                          </a:solidFill>
                          <a:effectLst/>
                        </a:rPr>
                        <a:t>4.72</a:t>
                      </a:r>
                      <a:endParaRPr lang="zh-CN" sz="1200" kern="100" dirty="0">
                        <a:solidFill>
                          <a:srgbClr val="FF0000"/>
                        </a:solidFill>
                        <a:effectLst/>
                        <a:latin typeface="Times New Roman"/>
                        <a:ea typeface="宋体"/>
                      </a:endParaRPr>
                    </a:p>
                  </a:txBody>
                  <a:tcPr marL="68580" marR="68580" marT="0" marB="0" anchor="ctr"/>
                </a:tc>
              </a:tr>
              <a:tr h="234280">
                <a:tc>
                  <a:txBody>
                    <a:bodyPr/>
                    <a:lstStyle/>
                    <a:p>
                      <a:pPr algn="ctr">
                        <a:spcAft>
                          <a:spcPts val="0"/>
                        </a:spcAft>
                      </a:pPr>
                      <a:r>
                        <a:rPr lang="en-US" sz="1400" kern="0">
                          <a:effectLst/>
                        </a:rPr>
                        <a:t>7</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dirty="0">
                          <a:effectLst/>
                        </a:rPr>
                        <a:t>-9.16E-06</a:t>
                      </a:r>
                      <a:endParaRPr lang="zh-CN" sz="1200" kern="100" dirty="0">
                        <a:effectLst/>
                        <a:latin typeface="Times New Roman"/>
                        <a:ea typeface="宋体"/>
                      </a:endParaRPr>
                    </a:p>
                  </a:txBody>
                  <a:tcPr marL="68580" marR="68580" marT="0" marB="0" anchor="ctr"/>
                </a:tc>
                <a:tc>
                  <a:txBody>
                    <a:bodyPr/>
                    <a:lstStyle/>
                    <a:p>
                      <a:pPr algn="ctr">
                        <a:spcAft>
                          <a:spcPts val="0"/>
                        </a:spcAft>
                      </a:pPr>
                      <a:r>
                        <a:rPr lang="en-US" sz="1400" kern="0" dirty="0">
                          <a:effectLst/>
                        </a:rPr>
                        <a:t>1.60E-01</a:t>
                      </a:r>
                      <a:endParaRPr lang="zh-CN" sz="1200" kern="100" dirty="0">
                        <a:effectLst/>
                        <a:latin typeface="Times New Roman"/>
                        <a:ea typeface="宋体"/>
                      </a:endParaRPr>
                    </a:p>
                  </a:txBody>
                  <a:tcPr marL="68580" marR="68580" marT="0" marB="0" anchor="ctr"/>
                </a:tc>
                <a:tc>
                  <a:txBody>
                    <a:bodyPr/>
                    <a:lstStyle/>
                    <a:p>
                      <a:pPr algn="ctr">
                        <a:spcAft>
                          <a:spcPts val="0"/>
                        </a:spcAft>
                      </a:pPr>
                      <a:r>
                        <a:rPr lang="en-US" sz="1400" kern="0" dirty="0">
                          <a:effectLst/>
                        </a:rPr>
                        <a:t>0.24369</a:t>
                      </a:r>
                      <a:endParaRPr lang="zh-CN" sz="1200" kern="100" dirty="0">
                        <a:effectLst/>
                        <a:latin typeface="Times New Roman"/>
                        <a:ea typeface="宋体"/>
                      </a:endParaRPr>
                    </a:p>
                  </a:txBody>
                  <a:tcPr marL="68580" marR="68580" marT="0" marB="0" anchor="ctr"/>
                </a:tc>
                <a:tc>
                  <a:txBody>
                    <a:bodyPr/>
                    <a:lstStyle/>
                    <a:p>
                      <a:pPr algn="ctr">
                        <a:spcAft>
                          <a:spcPts val="0"/>
                        </a:spcAft>
                      </a:pPr>
                      <a:r>
                        <a:rPr lang="en-US" sz="1400" kern="0" dirty="0">
                          <a:effectLst/>
                        </a:rPr>
                        <a:t>2.09</a:t>
                      </a:r>
                      <a:endParaRPr lang="zh-CN" sz="1200" kern="100" dirty="0">
                        <a:effectLst/>
                        <a:latin typeface="Times New Roman"/>
                        <a:ea typeface="宋体"/>
                      </a:endParaRPr>
                    </a:p>
                  </a:txBody>
                  <a:tcPr marL="68580" marR="68580" marT="0" marB="0" anchor="ctr"/>
                </a:tc>
              </a:tr>
              <a:tr h="234280">
                <a:tc>
                  <a:txBody>
                    <a:bodyPr/>
                    <a:lstStyle/>
                    <a:p>
                      <a:pPr algn="ctr">
                        <a:spcAft>
                          <a:spcPts val="0"/>
                        </a:spcAft>
                      </a:pPr>
                      <a:r>
                        <a:rPr lang="en-US" sz="1400" kern="0" dirty="0">
                          <a:solidFill>
                            <a:srgbClr val="FF0000"/>
                          </a:solidFill>
                          <a:effectLst/>
                        </a:rPr>
                        <a:t>8</a:t>
                      </a:r>
                      <a:endParaRPr lang="zh-CN" sz="1200" kern="100" dirty="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0">
                          <a:solidFill>
                            <a:srgbClr val="FF0000"/>
                          </a:solidFill>
                          <a:effectLst/>
                        </a:rPr>
                        <a:t>-2.55E-04</a:t>
                      </a:r>
                      <a:endParaRPr lang="zh-CN" sz="1200" kern="10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0">
                          <a:solidFill>
                            <a:srgbClr val="FF0000"/>
                          </a:solidFill>
                          <a:effectLst/>
                        </a:rPr>
                        <a:t>6.40E-01</a:t>
                      </a:r>
                      <a:endParaRPr lang="zh-CN" sz="1200" kern="10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0" dirty="0">
                          <a:solidFill>
                            <a:srgbClr val="FF0000"/>
                          </a:solidFill>
                          <a:effectLst/>
                        </a:rPr>
                        <a:t>0.00000</a:t>
                      </a:r>
                      <a:endParaRPr lang="zh-CN" sz="1200" kern="100" dirty="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100" dirty="0">
                          <a:solidFill>
                            <a:srgbClr val="FF0000"/>
                          </a:solidFill>
                          <a:effectLst/>
                        </a:rPr>
                        <a:t>14.55</a:t>
                      </a:r>
                      <a:endParaRPr lang="zh-CN" sz="1200" kern="100" dirty="0">
                        <a:solidFill>
                          <a:srgbClr val="FF0000"/>
                        </a:solidFill>
                        <a:effectLst/>
                        <a:latin typeface="Times New Roman"/>
                        <a:ea typeface="宋体"/>
                      </a:endParaRPr>
                    </a:p>
                  </a:txBody>
                  <a:tcPr marL="68580" marR="68580" marT="0" marB="0" anchor="ctr"/>
                </a:tc>
              </a:tr>
              <a:tr h="234280">
                <a:tc>
                  <a:txBody>
                    <a:bodyPr/>
                    <a:lstStyle/>
                    <a:p>
                      <a:pPr algn="ctr">
                        <a:spcAft>
                          <a:spcPts val="0"/>
                        </a:spcAft>
                      </a:pPr>
                      <a:r>
                        <a:rPr lang="en-US" sz="1400" kern="0">
                          <a:solidFill>
                            <a:srgbClr val="FF0000"/>
                          </a:solidFill>
                          <a:effectLst/>
                        </a:rPr>
                        <a:t>9</a:t>
                      </a:r>
                      <a:endParaRPr lang="zh-CN" sz="1200" kern="10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0" dirty="0">
                          <a:solidFill>
                            <a:srgbClr val="FF0000"/>
                          </a:solidFill>
                          <a:effectLst/>
                        </a:rPr>
                        <a:t>-1.80E-04</a:t>
                      </a:r>
                      <a:endParaRPr lang="zh-CN" sz="1200" kern="100" dirty="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0" dirty="0">
                          <a:solidFill>
                            <a:srgbClr val="FF0000"/>
                          </a:solidFill>
                          <a:effectLst/>
                        </a:rPr>
                        <a:t>7.82E-01</a:t>
                      </a:r>
                      <a:endParaRPr lang="zh-CN" sz="1200" kern="100" dirty="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0" dirty="0">
                          <a:solidFill>
                            <a:srgbClr val="FF0000"/>
                          </a:solidFill>
                          <a:effectLst/>
                        </a:rPr>
                        <a:t>0.00009</a:t>
                      </a:r>
                      <a:endParaRPr lang="zh-CN" sz="1200" kern="100" dirty="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100" dirty="0">
                          <a:solidFill>
                            <a:srgbClr val="FF0000"/>
                          </a:solidFill>
                          <a:effectLst/>
                        </a:rPr>
                        <a:t>8.42</a:t>
                      </a:r>
                      <a:endParaRPr lang="zh-CN" sz="1200" kern="100" dirty="0">
                        <a:solidFill>
                          <a:srgbClr val="FF0000"/>
                        </a:solidFill>
                        <a:effectLst/>
                        <a:latin typeface="Times New Roman"/>
                        <a:ea typeface="宋体"/>
                      </a:endParaRPr>
                    </a:p>
                  </a:txBody>
                  <a:tcPr marL="68580" marR="68580" marT="0" marB="0" anchor="ctr"/>
                </a:tc>
              </a:tr>
              <a:tr h="234280">
                <a:tc>
                  <a:txBody>
                    <a:bodyPr/>
                    <a:lstStyle/>
                    <a:p>
                      <a:pPr algn="ctr">
                        <a:spcAft>
                          <a:spcPts val="0"/>
                        </a:spcAft>
                      </a:pPr>
                      <a:r>
                        <a:rPr lang="en-US" sz="1400" kern="0">
                          <a:solidFill>
                            <a:srgbClr val="FF0000"/>
                          </a:solidFill>
                          <a:effectLst/>
                        </a:rPr>
                        <a:t>10</a:t>
                      </a:r>
                      <a:endParaRPr lang="zh-CN" sz="1200" kern="10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0" dirty="0">
                          <a:solidFill>
                            <a:srgbClr val="FF0000"/>
                          </a:solidFill>
                          <a:effectLst/>
                        </a:rPr>
                        <a:t>-9.40E-05</a:t>
                      </a:r>
                      <a:endParaRPr lang="zh-CN" sz="1200" kern="100" dirty="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0" dirty="0">
                          <a:solidFill>
                            <a:srgbClr val="FF0000"/>
                          </a:solidFill>
                          <a:effectLst/>
                        </a:rPr>
                        <a:t>9.59E-01</a:t>
                      </a:r>
                      <a:endParaRPr lang="zh-CN" sz="1200" kern="100" dirty="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0" dirty="0">
                          <a:solidFill>
                            <a:srgbClr val="FF0000"/>
                          </a:solidFill>
                          <a:effectLst/>
                        </a:rPr>
                        <a:t>0.00057</a:t>
                      </a:r>
                      <a:endParaRPr lang="zh-CN" sz="1200" kern="100" dirty="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100" dirty="0">
                          <a:solidFill>
                            <a:srgbClr val="FF0000"/>
                          </a:solidFill>
                          <a:effectLst/>
                        </a:rPr>
                        <a:t>3.58</a:t>
                      </a:r>
                      <a:endParaRPr lang="zh-CN" sz="1200" kern="100" dirty="0">
                        <a:solidFill>
                          <a:srgbClr val="FF0000"/>
                        </a:solidFill>
                        <a:effectLst/>
                        <a:latin typeface="Times New Roman"/>
                        <a:ea typeface="宋体"/>
                      </a:endParaRPr>
                    </a:p>
                  </a:txBody>
                  <a:tcPr marL="68580" marR="68580" marT="0" marB="0" anchor="ctr"/>
                </a:tc>
              </a:tr>
              <a:tr h="234280">
                <a:tc>
                  <a:txBody>
                    <a:bodyPr/>
                    <a:lstStyle/>
                    <a:p>
                      <a:pPr algn="ctr">
                        <a:spcAft>
                          <a:spcPts val="0"/>
                        </a:spcAft>
                      </a:pPr>
                      <a:r>
                        <a:rPr lang="en-US" sz="1400" kern="0" dirty="0">
                          <a:effectLst/>
                        </a:rPr>
                        <a:t>11</a:t>
                      </a:r>
                      <a:endParaRPr lang="zh-CN" sz="1200" kern="100" dirty="0">
                        <a:effectLst/>
                        <a:latin typeface="Times New Roman"/>
                        <a:ea typeface="宋体"/>
                      </a:endParaRPr>
                    </a:p>
                  </a:txBody>
                  <a:tcPr marL="68580" marR="68580" marT="0" marB="0" anchor="ctr"/>
                </a:tc>
                <a:tc>
                  <a:txBody>
                    <a:bodyPr/>
                    <a:lstStyle/>
                    <a:p>
                      <a:pPr algn="ctr">
                        <a:spcAft>
                          <a:spcPts val="0"/>
                        </a:spcAft>
                      </a:pPr>
                      <a:r>
                        <a:rPr lang="en-US" sz="1400" kern="0" dirty="0">
                          <a:effectLst/>
                        </a:rPr>
                        <a:t>-4.16E-05</a:t>
                      </a:r>
                      <a:endParaRPr lang="zh-CN" sz="1200" kern="100" dirty="0">
                        <a:effectLst/>
                        <a:latin typeface="Times New Roman"/>
                        <a:ea typeface="宋体"/>
                      </a:endParaRPr>
                    </a:p>
                  </a:txBody>
                  <a:tcPr marL="68580" marR="68580" marT="0" marB="0" anchor="ctr"/>
                </a:tc>
                <a:tc>
                  <a:txBody>
                    <a:bodyPr/>
                    <a:lstStyle/>
                    <a:p>
                      <a:pPr algn="ctr">
                        <a:spcAft>
                          <a:spcPts val="0"/>
                        </a:spcAft>
                      </a:pPr>
                      <a:r>
                        <a:rPr lang="en-US" sz="1400" kern="0" dirty="0">
                          <a:effectLst/>
                        </a:rPr>
                        <a:t>9.33E-01</a:t>
                      </a:r>
                      <a:endParaRPr lang="zh-CN" sz="1200" kern="100" dirty="0">
                        <a:effectLst/>
                        <a:latin typeface="Times New Roman"/>
                        <a:ea typeface="宋体"/>
                      </a:endParaRPr>
                    </a:p>
                  </a:txBody>
                  <a:tcPr marL="68580" marR="68580" marT="0" marB="0" anchor="ctr"/>
                </a:tc>
                <a:tc>
                  <a:txBody>
                    <a:bodyPr/>
                    <a:lstStyle/>
                    <a:p>
                      <a:pPr algn="ctr">
                        <a:spcAft>
                          <a:spcPts val="0"/>
                        </a:spcAft>
                      </a:pPr>
                      <a:r>
                        <a:rPr lang="en-US" sz="1400" kern="0">
                          <a:effectLst/>
                        </a:rPr>
                        <a:t>0.03141</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100" dirty="0">
                          <a:effectLst/>
                        </a:rPr>
                        <a:t>1.63</a:t>
                      </a:r>
                      <a:endParaRPr lang="zh-CN" sz="1200" kern="100" dirty="0">
                        <a:effectLst/>
                        <a:latin typeface="Times New Roman"/>
                        <a:ea typeface="宋体"/>
                      </a:endParaRPr>
                    </a:p>
                  </a:txBody>
                  <a:tcPr marL="68580" marR="68580" marT="0" marB="0" anchor="ctr"/>
                </a:tc>
              </a:tr>
              <a:tr h="234280">
                <a:tc>
                  <a:txBody>
                    <a:bodyPr/>
                    <a:lstStyle/>
                    <a:p>
                      <a:pPr algn="ctr">
                        <a:spcAft>
                          <a:spcPts val="0"/>
                        </a:spcAft>
                      </a:pPr>
                      <a:r>
                        <a:rPr lang="en-US" sz="1400" kern="0">
                          <a:effectLst/>
                        </a:rPr>
                        <a:t>12</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dirty="0">
                          <a:effectLst/>
                        </a:rPr>
                        <a:t>-2.38E-06</a:t>
                      </a:r>
                      <a:endParaRPr lang="zh-CN" sz="1200" kern="100" dirty="0">
                        <a:effectLst/>
                        <a:latin typeface="Times New Roman"/>
                        <a:ea typeface="宋体"/>
                      </a:endParaRPr>
                    </a:p>
                  </a:txBody>
                  <a:tcPr marL="68580" marR="68580" marT="0" marB="0" anchor="ctr"/>
                </a:tc>
                <a:tc>
                  <a:txBody>
                    <a:bodyPr/>
                    <a:lstStyle/>
                    <a:p>
                      <a:pPr algn="ctr">
                        <a:spcAft>
                          <a:spcPts val="0"/>
                        </a:spcAft>
                      </a:pPr>
                      <a:r>
                        <a:rPr lang="en-US" sz="1400" kern="0" dirty="0">
                          <a:effectLst/>
                        </a:rPr>
                        <a:t>1.02E+00</a:t>
                      </a:r>
                      <a:endParaRPr lang="zh-CN" sz="1200" kern="100" dirty="0">
                        <a:effectLst/>
                        <a:latin typeface="Times New Roman"/>
                        <a:ea typeface="宋体"/>
                      </a:endParaRPr>
                    </a:p>
                  </a:txBody>
                  <a:tcPr marL="68580" marR="68580" marT="0" marB="0" anchor="ctr"/>
                </a:tc>
                <a:tc>
                  <a:txBody>
                    <a:bodyPr/>
                    <a:lstStyle/>
                    <a:p>
                      <a:pPr algn="ctr">
                        <a:spcAft>
                          <a:spcPts val="0"/>
                        </a:spcAft>
                      </a:pPr>
                      <a:r>
                        <a:rPr lang="en-US" sz="1400" kern="0" dirty="0">
                          <a:effectLst/>
                        </a:rPr>
                        <a:t>0.93479</a:t>
                      </a:r>
                      <a:endParaRPr lang="zh-CN" sz="1200" kern="100" dirty="0">
                        <a:effectLst/>
                        <a:latin typeface="Times New Roman"/>
                        <a:ea typeface="宋体"/>
                      </a:endParaRPr>
                    </a:p>
                  </a:txBody>
                  <a:tcPr marL="68580" marR="68580" marT="0" marB="0" anchor="ctr"/>
                </a:tc>
                <a:tc>
                  <a:txBody>
                    <a:bodyPr/>
                    <a:lstStyle/>
                    <a:p>
                      <a:pPr algn="ctr">
                        <a:spcAft>
                          <a:spcPts val="0"/>
                        </a:spcAft>
                      </a:pPr>
                      <a:r>
                        <a:rPr lang="en-US" sz="1400" kern="0" dirty="0">
                          <a:effectLst/>
                        </a:rPr>
                        <a:t>0.09</a:t>
                      </a:r>
                      <a:endParaRPr lang="zh-CN" sz="1200" kern="100" dirty="0">
                        <a:effectLst/>
                        <a:latin typeface="Times New Roman"/>
                        <a:ea typeface="宋体"/>
                      </a:endParaRPr>
                    </a:p>
                  </a:txBody>
                  <a:tcPr marL="68580" marR="68580" marT="0" marB="0" anchor="ctr"/>
                </a:tc>
              </a:tr>
              <a:tr h="234280">
                <a:tc>
                  <a:txBody>
                    <a:bodyPr/>
                    <a:lstStyle/>
                    <a:p>
                      <a:pPr algn="ctr">
                        <a:spcAft>
                          <a:spcPts val="0"/>
                        </a:spcAft>
                      </a:pPr>
                      <a:r>
                        <a:rPr lang="en-US" sz="1400" kern="0">
                          <a:effectLst/>
                        </a:rPr>
                        <a:t>13</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-1.00E-05</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9.63E-01</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0.45506</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0.38</a:t>
                      </a:r>
                      <a:endParaRPr lang="zh-CN" sz="1200" kern="100">
                        <a:effectLst/>
                        <a:latin typeface="Times New Roman"/>
                        <a:ea typeface="宋体"/>
                      </a:endParaRPr>
                    </a:p>
                  </a:txBody>
                  <a:tcPr marL="68580" marR="68580" marT="0" marB="0" anchor="ctr"/>
                </a:tc>
              </a:tr>
              <a:tr h="234280">
                <a:tc>
                  <a:txBody>
                    <a:bodyPr/>
                    <a:lstStyle/>
                    <a:p>
                      <a:pPr algn="ctr">
                        <a:spcAft>
                          <a:spcPts val="0"/>
                        </a:spcAft>
                      </a:pPr>
                      <a:r>
                        <a:rPr lang="en-US" sz="1400" kern="0">
                          <a:effectLst/>
                        </a:rPr>
                        <a:t>14</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-1.60E-05</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9.34E-01</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0.40373</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0.63</a:t>
                      </a:r>
                      <a:endParaRPr lang="zh-CN" sz="1200" kern="100">
                        <a:effectLst/>
                        <a:latin typeface="Times New Roman"/>
                        <a:ea typeface="宋体"/>
                      </a:endParaRPr>
                    </a:p>
                  </a:txBody>
                  <a:tcPr marL="68580" marR="68580" marT="0" marB="0" anchor="ctr"/>
                </a:tc>
              </a:tr>
              <a:tr h="234280">
                <a:tc>
                  <a:txBody>
                    <a:bodyPr/>
                    <a:lstStyle/>
                    <a:p>
                      <a:pPr algn="ctr">
                        <a:spcAft>
                          <a:spcPts val="0"/>
                        </a:spcAft>
                      </a:pPr>
                      <a:r>
                        <a:rPr lang="en-US" sz="1400" kern="0">
                          <a:effectLst/>
                        </a:rPr>
                        <a:t>15</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-1.09E-05</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8.64E-01</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0.44799</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0.46</a:t>
                      </a:r>
                      <a:endParaRPr lang="zh-CN" sz="1200" kern="100">
                        <a:effectLst/>
                        <a:latin typeface="Times New Roman"/>
                        <a:ea typeface="宋体"/>
                      </a:endParaRPr>
                    </a:p>
                  </a:txBody>
                  <a:tcPr marL="68580" marR="68580" marT="0" marB="0" anchor="ctr"/>
                </a:tc>
              </a:tr>
              <a:tr h="234280">
                <a:tc>
                  <a:txBody>
                    <a:bodyPr/>
                    <a:lstStyle/>
                    <a:p>
                      <a:pPr algn="ctr">
                        <a:spcAft>
                          <a:spcPts val="0"/>
                        </a:spcAft>
                      </a:pPr>
                      <a:r>
                        <a:rPr lang="en-US" sz="1400" kern="0">
                          <a:effectLst/>
                        </a:rPr>
                        <a:t>16</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dirty="0">
                          <a:effectLst/>
                        </a:rPr>
                        <a:t>-6.73E-05</a:t>
                      </a:r>
                      <a:endParaRPr lang="zh-CN" sz="1200" kern="100" dirty="0">
                        <a:effectLst/>
                        <a:latin typeface="Times New Roman"/>
                        <a:ea typeface="宋体"/>
                      </a:endParaRPr>
                    </a:p>
                  </a:txBody>
                  <a:tcPr marL="68580" marR="68580" marT="0" marB="0" anchor="ctr"/>
                </a:tc>
                <a:tc>
                  <a:txBody>
                    <a:bodyPr/>
                    <a:lstStyle/>
                    <a:p>
                      <a:pPr algn="ctr">
                        <a:spcAft>
                          <a:spcPts val="0"/>
                        </a:spcAft>
                      </a:pPr>
                      <a:r>
                        <a:rPr lang="en-US" sz="1400" kern="0">
                          <a:effectLst/>
                        </a:rPr>
                        <a:t>7.03E-01</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0.03354</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100">
                          <a:effectLst/>
                        </a:rPr>
                        <a:t>3.49</a:t>
                      </a:r>
                      <a:endParaRPr lang="zh-CN" sz="1200" kern="100">
                        <a:effectLst/>
                        <a:latin typeface="Times New Roman"/>
                        <a:ea typeface="宋体"/>
                      </a:endParaRPr>
                    </a:p>
                  </a:txBody>
                  <a:tcPr marL="68580" marR="68580" marT="0" marB="0" anchor="ctr"/>
                </a:tc>
              </a:tr>
              <a:tr h="234280">
                <a:tc>
                  <a:txBody>
                    <a:bodyPr/>
                    <a:lstStyle/>
                    <a:p>
                      <a:pPr algn="ctr">
                        <a:spcAft>
                          <a:spcPts val="0"/>
                        </a:spcAft>
                      </a:pPr>
                      <a:r>
                        <a:rPr lang="en-US" sz="1400" kern="0">
                          <a:effectLst/>
                        </a:rPr>
                        <a:t>17</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2.29E-05</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5.99E-01</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0.16314</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-1.4</a:t>
                      </a:r>
                      <a:endParaRPr lang="zh-CN" sz="1200" kern="100">
                        <a:effectLst/>
                        <a:latin typeface="Times New Roman"/>
                        <a:ea typeface="宋体"/>
                      </a:endParaRPr>
                    </a:p>
                  </a:txBody>
                  <a:tcPr marL="68580" marR="68580" marT="0" marB="0" anchor="ctr"/>
                </a:tc>
              </a:tr>
              <a:tr h="234280">
                <a:tc>
                  <a:txBody>
                    <a:bodyPr/>
                    <a:lstStyle/>
                    <a:p>
                      <a:pPr algn="ctr">
                        <a:spcAft>
                          <a:spcPts val="0"/>
                        </a:spcAft>
                      </a:pPr>
                      <a:r>
                        <a:rPr lang="en-US" sz="1400" kern="0">
                          <a:effectLst/>
                        </a:rPr>
                        <a:t>18</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-1.74E-05</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6.34E-01</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0.71147</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a:effectLst/>
                        </a:rPr>
                        <a:t>1</a:t>
                      </a:r>
                      <a:endParaRPr lang="zh-CN" sz="1200" kern="100">
                        <a:effectLst/>
                        <a:latin typeface="Times New Roman"/>
                        <a:ea typeface="宋体"/>
                      </a:endParaRPr>
                    </a:p>
                  </a:txBody>
                  <a:tcPr marL="68580" marR="68580" marT="0" marB="0" anchor="ctr"/>
                </a:tc>
              </a:tr>
              <a:tr h="234280">
                <a:tc>
                  <a:txBody>
                    <a:bodyPr/>
                    <a:lstStyle/>
                    <a:p>
                      <a:pPr algn="ctr">
                        <a:spcAft>
                          <a:spcPts val="0"/>
                        </a:spcAft>
                      </a:pPr>
                      <a:r>
                        <a:rPr lang="en-US" sz="1400" kern="0" dirty="0">
                          <a:solidFill>
                            <a:srgbClr val="FF0000"/>
                          </a:solidFill>
                          <a:effectLst/>
                        </a:rPr>
                        <a:t>19</a:t>
                      </a:r>
                      <a:endParaRPr lang="zh-CN" sz="1200" kern="100" dirty="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0" dirty="0">
                          <a:solidFill>
                            <a:srgbClr val="FF0000"/>
                          </a:solidFill>
                          <a:effectLst/>
                        </a:rPr>
                        <a:t>-1.65E-05</a:t>
                      </a:r>
                      <a:endParaRPr lang="zh-CN" sz="1200" kern="100" dirty="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0" dirty="0">
                          <a:solidFill>
                            <a:srgbClr val="FF0000"/>
                          </a:solidFill>
                          <a:effectLst/>
                        </a:rPr>
                        <a:t>5.23E-01</a:t>
                      </a:r>
                      <a:endParaRPr lang="zh-CN" sz="1200" kern="100" dirty="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0" dirty="0">
                          <a:solidFill>
                            <a:srgbClr val="FF0000"/>
                          </a:solidFill>
                          <a:effectLst/>
                        </a:rPr>
                        <a:t>0.00784</a:t>
                      </a:r>
                      <a:endParaRPr lang="zh-CN" sz="1200" kern="100" dirty="0">
                        <a:solidFill>
                          <a:srgbClr val="FF0000"/>
                        </a:solidFill>
                        <a:effectLst/>
                        <a:latin typeface="Times New Roman"/>
                        <a:ea typeface="宋体"/>
                      </a:endParaRPr>
                    </a:p>
                  </a:txBody>
                  <a:tcPr marL="68580" marR="68580" marT="0" marB="0" anchor="ctr"/>
                </a:tc>
                <a:tc>
                  <a:txBody>
                    <a:bodyPr/>
                    <a:lstStyle/>
                    <a:p>
                      <a:pPr algn="ctr">
                        <a:spcAft>
                          <a:spcPts val="0"/>
                        </a:spcAft>
                      </a:pPr>
                      <a:r>
                        <a:rPr lang="en-US" sz="1400" kern="100" dirty="0">
                          <a:solidFill>
                            <a:srgbClr val="FF0000"/>
                          </a:solidFill>
                          <a:effectLst/>
                        </a:rPr>
                        <a:t>1.15</a:t>
                      </a:r>
                      <a:endParaRPr lang="zh-CN" sz="1200" kern="100" dirty="0">
                        <a:solidFill>
                          <a:srgbClr val="FF0000"/>
                        </a:solidFill>
                        <a:effectLst/>
                        <a:latin typeface="Times New Roman"/>
                        <a:ea typeface="宋体"/>
                      </a:endParaRPr>
                    </a:p>
                  </a:txBody>
                  <a:tcPr marL="68580" marR="68580" marT="0" marB="0" anchor="ctr"/>
                </a:tc>
              </a:tr>
              <a:tr h="234280">
                <a:tc>
                  <a:txBody>
                    <a:bodyPr/>
                    <a:lstStyle/>
                    <a:p>
                      <a:pPr algn="ctr">
                        <a:spcAft>
                          <a:spcPts val="0"/>
                        </a:spcAft>
                      </a:pPr>
                      <a:r>
                        <a:rPr lang="en-US" sz="1400" kern="0">
                          <a:effectLst/>
                        </a:rPr>
                        <a:t>20</a:t>
                      </a:r>
                      <a:endParaRPr lang="zh-CN" sz="1200" kern="100">
                        <a:effectLst/>
                        <a:latin typeface="Times New Roman"/>
                        <a:ea typeface="宋体"/>
                      </a:endParaRPr>
                    </a:p>
                  </a:txBody>
                  <a:tcPr marL="68580" marR="68580" marT="0" marB="0" anchor="ctr"/>
                </a:tc>
                <a:tc>
                  <a:txBody>
                    <a:bodyPr/>
                    <a:lstStyle/>
                    <a:p>
                      <a:pPr algn="ctr">
                        <a:spcAft>
                          <a:spcPts val="0"/>
                        </a:spcAft>
                      </a:pPr>
                      <a:r>
                        <a:rPr lang="en-US" sz="1400" kern="0" dirty="0">
                          <a:effectLst/>
                        </a:rPr>
                        <a:t>-1.04E-05</a:t>
                      </a:r>
                      <a:endParaRPr lang="zh-CN" sz="1200" kern="100" dirty="0">
                        <a:effectLst/>
                        <a:latin typeface="Times New Roman"/>
                        <a:ea typeface="宋体"/>
                      </a:endParaRPr>
                    </a:p>
                  </a:txBody>
                  <a:tcPr marL="68580" marR="68580" marT="0" marB="0" anchor="ctr"/>
                </a:tc>
                <a:tc>
                  <a:txBody>
                    <a:bodyPr/>
                    <a:lstStyle/>
                    <a:p>
                      <a:pPr algn="ctr">
                        <a:spcAft>
                          <a:spcPts val="0"/>
                        </a:spcAft>
                      </a:pPr>
                      <a:r>
                        <a:rPr lang="en-US" sz="1400" kern="0" dirty="0">
                          <a:effectLst/>
                        </a:rPr>
                        <a:t>3.97E-01</a:t>
                      </a:r>
                      <a:endParaRPr lang="zh-CN" sz="1200" kern="100" dirty="0">
                        <a:effectLst/>
                        <a:latin typeface="Times New Roman"/>
                        <a:ea typeface="宋体"/>
                      </a:endParaRPr>
                    </a:p>
                  </a:txBody>
                  <a:tcPr marL="68580" marR="68580" marT="0" marB="0" anchor="ctr"/>
                </a:tc>
                <a:tc>
                  <a:txBody>
                    <a:bodyPr/>
                    <a:lstStyle/>
                    <a:p>
                      <a:pPr algn="ctr">
                        <a:spcAft>
                          <a:spcPts val="0"/>
                        </a:spcAft>
                      </a:pPr>
                      <a:r>
                        <a:rPr lang="en-US" sz="1400" kern="0" dirty="0">
                          <a:effectLst/>
                        </a:rPr>
                        <a:t>0.52340</a:t>
                      </a:r>
                      <a:endParaRPr lang="zh-CN" sz="1200" kern="100" dirty="0">
                        <a:effectLst/>
                        <a:latin typeface="Times New Roman"/>
                        <a:ea typeface="宋体"/>
                      </a:endParaRPr>
                    </a:p>
                  </a:txBody>
                  <a:tcPr marL="68580" marR="68580" marT="0" marB="0" anchor="ctr"/>
                </a:tc>
                <a:tc>
                  <a:txBody>
                    <a:bodyPr/>
                    <a:lstStyle/>
                    <a:p>
                      <a:pPr algn="ctr">
                        <a:spcAft>
                          <a:spcPts val="0"/>
                        </a:spcAft>
                      </a:pPr>
                      <a:r>
                        <a:rPr lang="en-US" sz="1400" kern="0" dirty="0">
                          <a:effectLst/>
                        </a:rPr>
                        <a:t>0.96</a:t>
                      </a:r>
                      <a:endParaRPr lang="zh-CN" sz="1200" kern="100" dirty="0">
                        <a:effectLst/>
                        <a:latin typeface="Times New Roman"/>
                        <a:ea typeface="宋体"/>
                      </a:endParaRPr>
                    </a:p>
                  </a:txBody>
                  <a:tcPr marL="68580" marR="68580" marT="0" marB="0" anchor="ctr"/>
                </a:tc>
              </a:tr>
            </a:tbl>
          </a:graphicData>
        </a:graphic>
      </p:graphicFrame>
    </p:spTree>
    <p:extLst>
      <p:ext uri="{BB962C8B-B14F-4D97-AF65-F5344CB8AC3E}">
        <p14:creationId xmlns:p14="http://schemas.microsoft.com/office/powerpoint/2010/main" val="1493168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Degradation</a:t>
            </a:r>
            <a:endParaRPr lang="zh-CN" altLang="en-US" dirty="0"/>
          </a:p>
        </p:txBody>
      </p:sp>
      <p:pic>
        <p:nvPicPr>
          <p:cNvPr id="7" name="图片 6" descr="D:\文献2013年\任务20 FY3C 月亮定标\2014-月亮文章V4\归一化辐照度与在轨日计数相关系数\Scatter Band1pn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078" y="1403350"/>
            <a:ext cx="3005470" cy="2471860"/>
          </a:xfrm>
          <a:prstGeom prst="rect">
            <a:avLst/>
          </a:prstGeom>
          <a:noFill/>
          <a:ln>
            <a:noFill/>
          </a:ln>
        </p:spPr>
      </p:pic>
      <p:pic>
        <p:nvPicPr>
          <p:cNvPr id="8" name="图片 7" descr="D:\文献2013年\任务20 FY3C 月亮定标\2014-月亮文章V4\归一化辐照度与在轨日计数相关系数\Scatter Band6pn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0805" y="1403350"/>
            <a:ext cx="3002536" cy="2294833"/>
          </a:xfrm>
          <a:prstGeom prst="rect">
            <a:avLst/>
          </a:prstGeom>
          <a:noFill/>
          <a:ln>
            <a:noFill/>
          </a:ln>
        </p:spPr>
      </p:pic>
      <p:pic>
        <p:nvPicPr>
          <p:cNvPr id="9" name="图片 8" descr="D:\文献2013年\任务20 FY3C 月亮定标\2014-月亮文章V4\归一化辐照度与在轨日计数相关系数\Scatter Band8png.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0179" y="1403350"/>
            <a:ext cx="3113821" cy="2379952"/>
          </a:xfrm>
          <a:prstGeom prst="rect">
            <a:avLst/>
          </a:prstGeom>
          <a:noFill/>
          <a:ln>
            <a:noFill/>
          </a:ln>
        </p:spPr>
      </p:pic>
      <p:pic>
        <p:nvPicPr>
          <p:cNvPr id="10" name="图片 9" descr="D:\文献2013年\任务20 FY3C 月亮定标\2014-月亮文章V4\归一化辐照度与在轨日计数相关系数\Scatter Band9pn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966" y="4078454"/>
            <a:ext cx="3005470" cy="2254487"/>
          </a:xfrm>
          <a:prstGeom prst="rect">
            <a:avLst/>
          </a:prstGeom>
          <a:noFill/>
          <a:ln>
            <a:noFill/>
          </a:ln>
        </p:spPr>
      </p:pic>
      <p:pic>
        <p:nvPicPr>
          <p:cNvPr id="11" name="图片 10" descr="D:\文献2013年\任务20 FY3C 月亮定标\2014-月亮文章V4\归一化辐照度与在轨日计数相关系数\Scatter Band10png.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332" y="4078454"/>
            <a:ext cx="3004007" cy="2254487"/>
          </a:xfrm>
          <a:prstGeom prst="rect">
            <a:avLst/>
          </a:prstGeom>
          <a:noFill/>
          <a:ln>
            <a:noFill/>
          </a:ln>
        </p:spPr>
      </p:pic>
      <p:pic>
        <p:nvPicPr>
          <p:cNvPr id="12" name="图片 11" descr="D:\文献2013年\任务20 FY3C 月亮定标\2014-月亮文章V4\归一化辐照度与在轨日计数相关系数\Scatter Band19png.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3341" y="4078454"/>
            <a:ext cx="2993571" cy="2245545"/>
          </a:xfrm>
          <a:prstGeom prst="rect">
            <a:avLst/>
          </a:prstGeom>
          <a:noFill/>
          <a:ln>
            <a:noFill/>
          </a:ln>
        </p:spPr>
      </p:pic>
    </p:spTree>
    <p:extLst>
      <p:ext uri="{BB962C8B-B14F-4D97-AF65-F5344CB8AC3E}">
        <p14:creationId xmlns:p14="http://schemas.microsoft.com/office/powerpoint/2010/main" val="795662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Results of Relative Irradiance</a:t>
            </a:r>
            <a:endParaRPr lang="zh-CN" altLang="en-US" dirty="0"/>
          </a:p>
        </p:txBody>
      </p:sp>
      <p:sp>
        <p:nvSpPr>
          <p:cNvPr id="3" name="内容占位符 2"/>
          <p:cNvSpPr>
            <a:spLocks noGrp="1"/>
          </p:cNvSpPr>
          <p:nvPr>
            <p:ph idx="1"/>
          </p:nvPr>
        </p:nvSpPr>
        <p:spPr/>
        <p:txBody>
          <a:bodyPr/>
          <a:lstStyle/>
          <a:p>
            <a:r>
              <a:rPr lang="en-US" altLang="zh-CN" dirty="0"/>
              <a:t>14.55% and 8.42% for band 8 and band 9 </a:t>
            </a:r>
            <a:endParaRPr lang="en-US" altLang="zh-CN" dirty="0" smtClean="0"/>
          </a:p>
          <a:p>
            <a:r>
              <a:rPr lang="en-US" altLang="zh-CN" dirty="0"/>
              <a:t>1.15% and 4.72% for band 1, 6, 10, 11, 16 and </a:t>
            </a:r>
            <a:r>
              <a:rPr lang="en-US" altLang="zh-CN" dirty="0" smtClean="0"/>
              <a:t>19</a:t>
            </a:r>
          </a:p>
          <a:p>
            <a:r>
              <a:rPr lang="en-US" altLang="zh-CN" dirty="0"/>
              <a:t>no </a:t>
            </a:r>
            <a:r>
              <a:rPr lang="en-US" altLang="zh-CN" dirty="0" smtClean="0"/>
              <a:t>degradation </a:t>
            </a:r>
            <a:r>
              <a:rPr lang="en-US" altLang="zh-CN" dirty="0"/>
              <a:t>found for the rest </a:t>
            </a:r>
            <a:r>
              <a:rPr lang="en-US" altLang="zh-CN" dirty="0" smtClean="0"/>
              <a:t>bands</a:t>
            </a:r>
          </a:p>
          <a:p>
            <a:endParaRPr lang="zh-CN" altLang="en-US" dirty="0"/>
          </a:p>
        </p:txBody>
      </p:sp>
    </p:spTree>
    <p:extLst>
      <p:ext uri="{BB962C8B-B14F-4D97-AF65-F5344CB8AC3E}">
        <p14:creationId xmlns:p14="http://schemas.microsoft.com/office/powerpoint/2010/main" val="92637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表 9"/>
          <p:cNvGraphicFramePr>
            <a:graphicFrameLocks/>
          </p:cNvGraphicFramePr>
          <p:nvPr>
            <p:extLst>
              <p:ext uri="{D42A27DB-BD31-4B8C-83A1-F6EECF244321}">
                <p14:modId xmlns:p14="http://schemas.microsoft.com/office/powerpoint/2010/main" val="2544905606"/>
              </p:ext>
            </p:extLst>
          </p:nvPr>
        </p:nvGraphicFramePr>
        <p:xfrm>
          <a:off x="203200" y="382810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标题 1"/>
          <p:cNvSpPr>
            <a:spLocks noGrp="1"/>
          </p:cNvSpPr>
          <p:nvPr>
            <p:ph type="title"/>
          </p:nvPr>
        </p:nvSpPr>
        <p:spPr/>
        <p:txBody>
          <a:bodyPr>
            <a:normAutofit/>
          </a:bodyPr>
          <a:lstStyle/>
          <a:p>
            <a:r>
              <a:rPr lang="en-US" altLang="zh-CN" dirty="0" smtClean="0"/>
              <a:t>Operation of the GIRO</a:t>
            </a:r>
            <a:endParaRPr lang="zh-CN" altLang="en-US" dirty="0"/>
          </a:p>
        </p:txBody>
      </p:sp>
      <p:sp>
        <p:nvSpPr>
          <p:cNvPr id="3" name="内容占位符 2"/>
          <p:cNvSpPr>
            <a:spLocks noGrp="1"/>
          </p:cNvSpPr>
          <p:nvPr>
            <p:ph idx="1"/>
          </p:nvPr>
        </p:nvSpPr>
        <p:spPr>
          <a:xfrm>
            <a:off x="5029200" y="1534694"/>
            <a:ext cx="4114800" cy="1957806"/>
          </a:xfrm>
        </p:spPr>
        <p:txBody>
          <a:bodyPr/>
          <a:lstStyle/>
          <a:p>
            <a:r>
              <a:rPr lang="en-US" altLang="zh-CN" sz="2000" dirty="0"/>
              <a:t>Irradiance:</a:t>
            </a:r>
          </a:p>
          <a:p>
            <a:pPr lvl="1"/>
            <a:r>
              <a:rPr lang="en-US" altLang="zh-CN" sz="1600" dirty="0"/>
              <a:t>MERSI&lt;ROLO (short wave length)</a:t>
            </a:r>
          </a:p>
          <a:p>
            <a:pPr lvl="1"/>
            <a:r>
              <a:rPr lang="en-US" altLang="zh-CN" sz="1600" dirty="0"/>
              <a:t>MERSI&gt;ROLO (long wave length)</a:t>
            </a:r>
          </a:p>
          <a:p>
            <a:pPr marL="438150" lvl="1" indent="-319088">
              <a:spcBef>
                <a:spcPct val="0"/>
              </a:spcBef>
              <a:buClr>
                <a:schemeClr val="accent1"/>
              </a:buClr>
              <a:buSzPct val="80000"/>
              <a:buFont typeface="Wingdings 2" pitchFamily="18" charset="2"/>
              <a:buChar char=""/>
            </a:pPr>
            <a:r>
              <a:rPr lang="en-US" altLang="zh-CN" sz="2000" dirty="0" smtClean="0"/>
              <a:t>Ratio between MERSI and ROLO</a:t>
            </a:r>
          </a:p>
          <a:p>
            <a:pPr lvl="1"/>
            <a:r>
              <a:rPr lang="en-US" altLang="zh-CN" sz="1600" dirty="0"/>
              <a:t>Band 6 is about 1.29</a:t>
            </a:r>
          </a:p>
          <a:p>
            <a:pPr lvl="1"/>
            <a:r>
              <a:rPr lang="en-US" altLang="zh-CN" sz="1600" dirty="0"/>
              <a:t>Band 20 is about 0.58</a:t>
            </a:r>
            <a:endParaRPr lang="zh-CN" altLang="en-US" sz="1600" dirty="0"/>
          </a:p>
        </p:txBody>
      </p:sp>
      <p:graphicFrame>
        <p:nvGraphicFramePr>
          <p:cNvPr id="9" name="图表 8"/>
          <p:cNvGraphicFramePr>
            <a:graphicFrameLocks/>
          </p:cNvGraphicFramePr>
          <p:nvPr>
            <p:extLst>
              <p:ext uri="{D42A27DB-BD31-4B8C-83A1-F6EECF244321}">
                <p14:modId xmlns:p14="http://schemas.microsoft.com/office/powerpoint/2010/main" val="1381510646"/>
              </p:ext>
            </p:extLst>
          </p:nvPr>
        </p:nvGraphicFramePr>
        <p:xfrm>
          <a:off x="190500" y="1592373"/>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图表 10"/>
          <p:cNvGraphicFramePr>
            <a:graphicFrameLocks/>
          </p:cNvGraphicFramePr>
          <p:nvPr>
            <p:extLst>
              <p:ext uri="{D42A27DB-BD31-4B8C-83A1-F6EECF244321}">
                <p14:modId xmlns:p14="http://schemas.microsoft.com/office/powerpoint/2010/main" val="3155093862"/>
              </p:ext>
            </p:extLst>
          </p:nvPr>
        </p:nvGraphicFramePr>
        <p:xfrm>
          <a:off x="4782623" y="3810000"/>
          <a:ext cx="4181431" cy="2544983"/>
        </p:xfrm>
        <a:graphic>
          <a:graphicData uri="http://schemas.openxmlformats.org/drawingml/2006/chart">
            <c:chart xmlns:c="http://schemas.openxmlformats.org/drawingml/2006/chart" xmlns:r="http://schemas.openxmlformats.org/officeDocument/2006/relationships" r:id="rId5"/>
          </a:graphicData>
        </a:graphic>
      </p:graphicFrame>
      <p:sp>
        <p:nvSpPr>
          <p:cNvPr id="4" name="文本框 3"/>
          <p:cNvSpPr txBox="1"/>
          <p:nvPr/>
        </p:nvSpPr>
        <p:spPr>
          <a:xfrm>
            <a:off x="114300" y="6032500"/>
            <a:ext cx="1336391" cy="369332"/>
          </a:xfrm>
          <a:prstGeom prst="rect">
            <a:avLst/>
          </a:prstGeom>
          <a:noFill/>
        </p:spPr>
        <p:txBody>
          <a:bodyPr wrap="none" rtlCol="0">
            <a:spAutoFit/>
          </a:bodyPr>
          <a:lstStyle/>
          <a:p>
            <a:r>
              <a:rPr lang="en-US" altLang="zh-CN" dirty="0" smtClean="0"/>
              <a:t>*2013-10-23</a:t>
            </a:r>
            <a:endParaRPr lang="zh-CN" altLang="en-US" dirty="0"/>
          </a:p>
        </p:txBody>
      </p:sp>
    </p:spTree>
    <p:extLst>
      <p:ext uri="{BB962C8B-B14F-4D97-AF65-F5344CB8AC3E}">
        <p14:creationId xmlns:p14="http://schemas.microsoft.com/office/powerpoint/2010/main" val="2773514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Operation of the GIRO</a:t>
            </a:r>
            <a:endParaRPr lang="zh-CN" altLang="en-US" dirty="0"/>
          </a:p>
        </p:txBody>
      </p:sp>
      <p:sp>
        <p:nvSpPr>
          <p:cNvPr id="3" name="内容占位符 2"/>
          <p:cNvSpPr>
            <a:spLocks noGrp="1"/>
          </p:cNvSpPr>
          <p:nvPr>
            <p:ph idx="1"/>
          </p:nvPr>
        </p:nvSpPr>
        <p:spPr>
          <a:xfrm>
            <a:off x="457200" y="1622425"/>
            <a:ext cx="3769743" cy="2178989"/>
          </a:xfrm>
        </p:spPr>
        <p:txBody>
          <a:bodyPr/>
          <a:lstStyle/>
          <a:p>
            <a:r>
              <a:rPr lang="en-US" altLang="zh-CN" sz="2800" dirty="0" smtClean="0"/>
              <a:t>Time series of Ratio varies 0.52%~6.76%</a:t>
            </a:r>
          </a:p>
          <a:p>
            <a:r>
              <a:rPr lang="en-US" altLang="zh-CN" sz="2800" dirty="0" smtClean="0"/>
              <a:t>Band </a:t>
            </a:r>
            <a:r>
              <a:rPr lang="en-US" altLang="zh-CN" sz="2800" dirty="0"/>
              <a:t>8 degradation </a:t>
            </a:r>
            <a:r>
              <a:rPr lang="en-US" altLang="zh-CN" sz="2800" dirty="0" smtClean="0"/>
              <a:t>is </a:t>
            </a:r>
            <a:r>
              <a:rPr lang="en-US" altLang="zh-CN" sz="2800" dirty="0"/>
              <a:t>very </a:t>
            </a:r>
            <a:r>
              <a:rPr lang="en-US" altLang="zh-CN" sz="2800" dirty="0" smtClean="0"/>
              <a:t>obvious </a:t>
            </a:r>
            <a:endParaRPr lang="en-US" altLang="zh-CN" sz="2800" dirty="0" smtClean="0"/>
          </a:p>
          <a:p>
            <a:endParaRPr lang="zh-CN" altLang="en-US" sz="2800" dirty="0"/>
          </a:p>
        </p:txBody>
      </p:sp>
      <p:graphicFrame>
        <p:nvGraphicFramePr>
          <p:cNvPr id="8" name="图表 7"/>
          <p:cNvGraphicFramePr>
            <a:graphicFrameLocks/>
          </p:cNvGraphicFramePr>
          <p:nvPr>
            <p:extLst>
              <p:ext uri="{D42A27DB-BD31-4B8C-83A1-F6EECF244321}">
                <p14:modId xmlns:p14="http://schemas.microsoft.com/office/powerpoint/2010/main" val="1697657251"/>
              </p:ext>
            </p:extLst>
          </p:nvPr>
        </p:nvGraphicFramePr>
        <p:xfrm>
          <a:off x="4013200" y="1622424"/>
          <a:ext cx="5054600" cy="2606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图表 9"/>
          <p:cNvGraphicFramePr>
            <a:graphicFrameLocks/>
          </p:cNvGraphicFramePr>
          <p:nvPr>
            <p:extLst>
              <p:ext uri="{D42A27DB-BD31-4B8C-83A1-F6EECF244321}">
                <p14:modId xmlns:p14="http://schemas.microsoft.com/office/powerpoint/2010/main" val="2815245940"/>
              </p:ext>
            </p:extLst>
          </p:nvPr>
        </p:nvGraphicFramePr>
        <p:xfrm>
          <a:off x="3835400" y="4102100"/>
          <a:ext cx="4305300" cy="23831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图表 10"/>
          <p:cNvGraphicFramePr>
            <a:graphicFrameLocks/>
          </p:cNvGraphicFramePr>
          <p:nvPr>
            <p:extLst>
              <p:ext uri="{D42A27DB-BD31-4B8C-83A1-F6EECF244321}">
                <p14:modId xmlns:p14="http://schemas.microsoft.com/office/powerpoint/2010/main" val="813966632"/>
              </p:ext>
            </p:extLst>
          </p:nvPr>
        </p:nvGraphicFramePr>
        <p:xfrm>
          <a:off x="277243" y="4292600"/>
          <a:ext cx="3949700" cy="1955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4375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1"/>
            <a:r>
              <a:rPr lang="en-US" altLang="zh-CN" dirty="0" smtClean="0"/>
              <a:t>content</a:t>
            </a:r>
            <a:endParaRPr lang="zh-CN" altLang="en-US" dirty="0"/>
          </a:p>
        </p:txBody>
      </p:sp>
      <p:sp>
        <p:nvSpPr>
          <p:cNvPr id="3" name="内容占位符 2"/>
          <p:cNvSpPr>
            <a:spLocks noGrp="1"/>
          </p:cNvSpPr>
          <p:nvPr>
            <p:ph idx="1"/>
          </p:nvPr>
        </p:nvSpPr>
        <p:spPr>
          <a:xfrm>
            <a:off x="457200" y="1474237"/>
            <a:ext cx="8229600" cy="4926563"/>
          </a:xfrm>
        </p:spPr>
        <p:txBody>
          <a:bodyPr/>
          <a:lstStyle/>
          <a:p>
            <a:pPr marL="342900" lvl="1" indent="-342900">
              <a:lnSpc>
                <a:spcPct val="150000"/>
              </a:lnSpc>
              <a:buFont typeface="Wingdings" panose="05000000000000000000" pitchFamily="2" charset="2"/>
              <a:buChar char="n"/>
            </a:pPr>
            <a:r>
              <a:rPr lang="en-IE" altLang="zh-CN" sz="2400" dirty="0" smtClean="0">
                <a:solidFill>
                  <a:srgbClr val="002C83"/>
                </a:solidFill>
                <a:latin typeface="Calibri" pitchFamily="34" charset="0"/>
                <a:cs typeface="Calibri" pitchFamily="34" charset="0"/>
                <a:sym typeface="Symbol" pitchFamily="18" charset="2"/>
              </a:rPr>
              <a:t>FY-3C/MERSI Lunar Data Preparation</a:t>
            </a:r>
          </a:p>
          <a:p>
            <a:pPr marL="608013" lvl="2" indent="-342900">
              <a:lnSpc>
                <a:spcPct val="150000"/>
              </a:lnSpc>
              <a:buFont typeface="Wingdings" panose="05000000000000000000" pitchFamily="2" charset="2"/>
              <a:buChar char="n"/>
            </a:pPr>
            <a:r>
              <a:rPr lang="en-IE" altLang="zh-CN" sz="2000" dirty="0">
                <a:solidFill>
                  <a:srgbClr val="002C83"/>
                </a:solidFill>
                <a:latin typeface="Calibri" pitchFamily="34" charset="0"/>
                <a:cs typeface="Calibri" pitchFamily="34" charset="0"/>
                <a:sym typeface="Symbol" pitchFamily="18" charset="2"/>
              </a:rPr>
              <a:t>Specifications </a:t>
            </a:r>
            <a:r>
              <a:rPr lang="en-IE" altLang="zh-CN" sz="2000" dirty="0" smtClean="0">
                <a:solidFill>
                  <a:srgbClr val="002C83"/>
                </a:solidFill>
                <a:latin typeface="Calibri" pitchFamily="34" charset="0"/>
                <a:cs typeface="Calibri" pitchFamily="34" charset="0"/>
                <a:sym typeface="Symbol" pitchFamily="18" charset="2"/>
              </a:rPr>
              <a:t>of MERSI </a:t>
            </a:r>
          </a:p>
          <a:p>
            <a:pPr marL="608013" lvl="2" indent="-342900">
              <a:lnSpc>
                <a:spcPct val="150000"/>
              </a:lnSpc>
              <a:buFont typeface="Wingdings" panose="05000000000000000000" pitchFamily="2" charset="2"/>
              <a:buChar char="n"/>
            </a:pPr>
            <a:r>
              <a:rPr lang="en-IE" altLang="zh-CN" sz="2000" dirty="0" smtClean="0">
                <a:solidFill>
                  <a:srgbClr val="002C83"/>
                </a:solidFill>
                <a:latin typeface="Calibri" pitchFamily="34" charset="0"/>
                <a:cs typeface="Calibri" pitchFamily="34" charset="0"/>
                <a:sym typeface="Symbol" pitchFamily="18" charset="2"/>
              </a:rPr>
              <a:t>Lunar Data of MERSI</a:t>
            </a:r>
          </a:p>
          <a:p>
            <a:pPr marL="342900" lvl="1" indent="-342900">
              <a:lnSpc>
                <a:spcPct val="150000"/>
              </a:lnSpc>
              <a:buFont typeface="Wingdings" panose="05000000000000000000" pitchFamily="2" charset="2"/>
              <a:buChar char="n"/>
            </a:pPr>
            <a:r>
              <a:rPr lang="en-IE" altLang="zh-CN" sz="2400" dirty="0" err="1" smtClean="0">
                <a:solidFill>
                  <a:srgbClr val="002C83"/>
                </a:solidFill>
                <a:latin typeface="Calibri" pitchFamily="34" charset="0"/>
                <a:cs typeface="Calibri" pitchFamily="34" charset="0"/>
                <a:sym typeface="Symbol" pitchFamily="18" charset="2"/>
              </a:rPr>
              <a:t>TanSat</a:t>
            </a:r>
            <a:r>
              <a:rPr lang="en-IE" altLang="zh-CN" sz="2400" dirty="0" smtClean="0">
                <a:solidFill>
                  <a:srgbClr val="002C83"/>
                </a:solidFill>
                <a:latin typeface="Calibri" pitchFamily="34" charset="0"/>
                <a:cs typeface="Calibri" pitchFamily="34" charset="0"/>
                <a:sym typeface="Symbol" pitchFamily="18" charset="2"/>
              </a:rPr>
              <a:t>/CAPI Lunar Data Preparation</a:t>
            </a:r>
          </a:p>
          <a:p>
            <a:pPr marL="608013" lvl="2" indent="-342900">
              <a:lnSpc>
                <a:spcPct val="150000"/>
              </a:lnSpc>
              <a:buFont typeface="Wingdings" panose="05000000000000000000" pitchFamily="2" charset="2"/>
              <a:buChar char="n"/>
            </a:pPr>
            <a:r>
              <a:rPr lang="en-IE" altLang="zh-CN" sz="2000" dirty="0">
                <a:solidFill>
                  <a:srgbClr val="002C83"/>
                </a:solidFill>
                <a:latin typeface="Calibri" pitchFamily="34" charset="0"/>
                <a:cs typeface="Calibri" pitchFamily="34" charset="0"/>
                <a:sym typeface="Symbol" pitchFamily="18" charset="2"/>
              </a:rPr>
              <a:t>Specifications of </a:t>
            </a:r>
            <a:r>
              <a:rPr lang="en-IE" altLang="zh-CN" sz="2000" dirty="0" smtClean="0">
                <a:solidFill>
                  <a:srgbClr val="002C83"/>
                </a:solidFill>
                <a:latin typeface="Calibri" pitchFamily="34" charset="0"/>
                <a:cs typeface="Calibri" pitchFamily="34" charset="0"/>
                <a:sym typeface="Symbol" pitchFamily="18" charset="2"/>
              </a:rPr>
              <a:t>CAPI </a:t>
            </a:r>
            <a:endParaRPr lang="en-IE" altLang="zh-CN" sz="2000" dirty="0">
              <a:solidFill>
                <a:srgbClr val="002C83"/>
              </a:solidFill>
              <a:latin typeface="Calibri" pitchFamily="34" charset="0"/>
              <a:cs typeface="Calibri" pitchFamily="34" charset="0"/>
              <a:sym typeface="Symbol" pitchFamily="18" charset="2"/>
            </a:endParaRPr>
          </a:p>
          <a:p>
            <a:pPr marL="608013" lvl="2" indent="-342900">
              <a:lnSpc>
                <a:spcPct val="150000"/>
              </a:lnSpc>
              <a:buFont typeface="Wingdings" panose="05000000000000000000" pitchFamily="2" charset="2"/>
              <a:buChar char="n"/>
            </a:pPr>
            <a:r>
              <a:rPr lang="en-IE" altLang="zh-CN" sz="2000" dirty="0" smtClean="0">
                <a:solidFill>
                  <a:srgbClr val="002C83"/>
                </a:solidFill>
                <a:latin typeface="Calibri" pitchFamily="34" charset="0"/>
                <a:cs typeface="Calibri" pitchFamily="34" charset="0"/>
                <a:sym typeface="Symbol" pitchFamily="18" charset="2"/>
              </a:rPr>
              <a:t>Lunar </a:t>
            </a:r>
            <a:r>
              <a:rPr lang="en-IE" altLang="zh-CN" sz="2000" dirty="0">
                <a:solidFill>
                  <a:srgbClr val="002C83"/>
                </a:solidFill>
                <a:latin typeface="Calibri" pitchFamily="34" charset="0"/>
                <a:cs typeface="Calibri" pitchFamily="34" charset="0"/>
                <a:sym typeface="Symbol" pitchFamily="18" charset="2"/>
              </a:rPr>
              <a:t>Data </a:t>
            </a:r>
            <a:r>
              <a:rPr lang="en-IE" altLang="zh-CN" sz="2000" dirty="0" smtClean="0">
                <a:solidFill>
                  <a:srgbClr val="002C83"/>
                </a:solidFill>
                <a:latin typeface="Calibri" pitchFamily="34" charset="0"/>
                <a:cs typeface="Calibri" pitchFamily="34" charset="0"/>
                <a:sym typeface="Symbol" pitchFamily="18" charset="2"/>
              </a:rPr>
              <a:t> of CAPI</a:t>
            </a:r>
            <a:endParaRPr lang="en-IE" altLang="zh-CN" sz="2000" dirty="0">
              <a:solidFill>
                <a:srgbClr val="002C83"/>
              </a:solidFill>
              <a:latin typeface="Calibri" pitchFamily="34" charset="0"/>
              <a:cs typeface="Calibri" pitchFamily="34" charset="0"/>
              <a:sym typeface="Symbol" pitchFamily="18" charset="2"/>
            </a:endParaRPr>
          </a:p>
          <a:p>
            <a:pPr marL="342900" lvl="1" indent="-342900">
              <a:lnSpc>
                <a:spcPct val="150000"/>
              </a:lnSpc>
              <a:buFont typeface="Wingdings" panose="05000000000000000000" pitchFamily="2" charset="2"/>
              <a:buChar char="n"/>
            </a:pPr>
            <a:endParaRPr lang="en-IE" altLang="zh-CN" sz="2400" dirty="0" smtClean="0">
              <a:solidFill>
                <a:srgbClr val="002C83"/>
              </a:solidFill>
              <a:latin typeface="Calibri" pitchFamily="34" charset="0"/>
              <a:cs typeface="Calibri" pitchFamily="34" charset="0"/>
              <a:sym typeface="Symbol" pitchFamily="18" charset="2"/>
            </a:endParaRPr>
          </a:p>
          <a:p>
            <a:endParaRPr lang="zh-CN" altLang="en-US" dirty="0"/>
          </a:p>
        </p:txBody>
      </p:sp>
    </p:spTree>
    <p:extLst>
      <p:ext uri="{BB962C8B-B14F-4D97-AF65-F5344CB8AC3E}">
        <p14:creationId xmlns:p14="http://schemas.microsoft.com/office/powerpoint/2010/main" val="982925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General description of </a:t>
            </a:r>
            <a:r>
              <a:rPr lang="en-US" altLang="zh-CN" dirty="0" smtClean="0"/>
              <a:t>CAPI</a:t>
            </a:r>
            <a:endParaRPr lang="zh-CN" altLang="en-US" dirty="0"/>
          </a:p>
        </p:txBody>
      </p:sp>
      <p:sp>
        <p:nvSpPr>
          <p:cNvPr id="3" name="内容占位符 2"/>
          <p:cNvSpPr>
            <a:spLocks noGrp="1"/>
          </p:cNvSpPr>
          <p:nvPr>
            <p:ph idx="1"/>
          </p:nvPr>
        </p:nvSpPr>
        <p:spPr/>
        <p:txBody>
          <a:bodyPr/>
          <a:lstStyle/>
          <a:p>
            <a:r>
              <a:rPr lang="en-US" altLang="zh-CN" sz="2000" dirty="0" err="1"/>
              <a:t>TanSat</a:t>
            </a:r>
            <a:r>
              <a:rPr lang="en-US" altLang="zh-CN" sz="2000" dirty="0"/>
              <a:t> is Chinese Global Carbon Dioxide Monitoring Scientific Experimental </a:t>
            </a:r>
            <a:r>
              <a:rPr lang="en-US" altLang="zh-CN" sz="2000" dirty="0" smtClean="0"/>
              <a:t>Satellite, launched in 2016.12.22.</a:t>
            </a:r>
            <a:endParaRPr lang="en-US" altLang="zh-CN" sz="2000" dirty="0"/>
          </a:p>
          <a:p>
            <a:r>
              <a:rPr lang="en-US" altLang="zh-CN" sz="2000" dirty="0" smtClean="0"/>
              <a:t>CAPI </a:t>
            </a:r>
            <a:r>
              <a:rPr lang="en-US" altLang="zh-CN" sz="2000" dirty="0"/>
              <a:t>is one of the satellite's payloads, which is the first </a:t>
            </a:r>
            <a:r>
              <a:rPr lang="en-US" altLang="zh-CN" sz="2000" dirty="0">
                <a:solidFill>
                  <a:srgbClr val="FF0000"/>
                </a:solidFill>
              </a:rPr>
              <a:t>Cloud and Aerosol Polarization Multispectral Imager</a:t>
            </a:r>
            <a:r>
              <a:rPr lang="en-US" altLang="zh-CN" sz="2000" dirty="0"/>
              <a:t> in China. </a:t>
            </a:r>
            <a:endParaRPr lang="en-US" altLang="zh-CN" sz="2000" dirty="0" smtClean="0"/>
          </a:p>
          <a:p>
            <a:r>
              <a:rPr lang="en-US" altLang="zh-CN" sz="2000" dirty="0" smtClean="0"/>
              <a:t>CAPI </a:t>
            </a:r>
            <a:r>
              <a:rPr lang="en-US" altLang="zh-CN" sz="2000" dirty="0"/>
              <a:t>provides the necessary information about cloud and aerosol observation for the inversion of CO2 and is useful to conduct research on polarization remote sensing.</a:t>
            </a:r>
          </a:p>
          <a:p>
            <a:endParaRPr lang="zh-CN" altLang="en-US" sz="1200" dirty="0"/>
          </a:p>
        </p:txBody>
      </p:sp>
      <p:graphicFrame>
        <p:nvGraphicFramePr>
          <p:cNvPr id="9" name="表格 8"/>
          <p:cNvGraphicFramePr>
            <a:graphicFrameLocks noGrp="1"/>
          </p:cNvGraphicFramePr>
          <p:nvPr>
            <p:extLst>
              <p:ext uri="{D42A27DB-BD31-4B8C-83A1-F6EECF244321}">
                <p14:modId xmlns:p14="http://schemas.microsoft.com/office/powerpoint/2010/main" val="768050195"/>
              </p:ext>
            </p:extLst>
          </p:nvPr>
        </p:nvGraphicFramePr>
        <p:xfrm>
          <a:off x="120497" y="4314452"/>
          <a:ext cx="4011665" cy="1731528"/>
        </p:xfrm>
        <a:graphic>
          <a:graphicData uri="http://schemas.openxmlformats.org/drawingml/2006/table">
            <a:tbl>
              <a:tblPr firstRow="1" firstCol="1" bandRow="1"/>
              <a:tblGrid>
                <a:gridCol w="2418981"/>
                <a:gridCol w="1592684"/>
              </a:tblGrid>
              <a:tr h="216441">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115000"/>
                        </a:lnSpc>
                        <a:spcAft>
                          <a:spcPts val="1000"/>
                        </a:spcAft>
                      </a:pPr>
                      <a:r>
                        <a:rPr lang="en-US" altLang="zh-CN" sz="1200" dirty="0" smtClean="0">
                          <a:effectLst/>
                        </a:rPr>
                        <a:t>Parameters</a:t>
                      </a:r>
                      <a:endParaRPr lang="zh-CN" sz="1200" dirty="0">
                        <a:solidFill>
                          <a:srgbClr val="000000"/>
                        </a:solidFill>
                        <a:effectLst/>
                        <a:latin typeface="Lucida Grande"/>
                        <a:ea typeface="ヒラギノ角ゴ Pro W3"/>
                        <a:cs typeface="Times New Roman" panose="02020603050405020304"/>
                      </a:endParaRPr>
                    </a:p>
                  </a:txBody>
                  <a:tcPr marL="0" marR="0" marT="0"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115000"/>
                        </a:lnSpc>
                        <a:spcAft>
                          <a:spcPts val="1000"/>
                        </a:spcAft>
                      </a:pPr>
                      <a:r>
                        <a:rPr lang="en-US" altLang="zh-CN" sz="1200" dirty="0" smtClean="0">
                          <a:effectLst/>
                        </a:rPr>
                        <a:t>Specification</a:t>
                      </a:r>
                      <a:endParaRPr lang="zh-CN" sz="1200" dirty="0">
                        <a:solidFill>
                          <a:srgbClr val="000000"/>
                        </a:solidFill>
                        <a:effectLst/>
                        <a:latin typeface="Lucida Grande"/>
                        <a:ea typeface="ヒラギノ角ゴ Pro W3"/>
                        <a:cs typeface="Times New Roman" panose="02020603050405020304"/>
                      </a:endParaRPr>
                    </a:p>
                  </a:txBody>
                  <a:tcPr marL="0" marR="0" marT="0"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5B9BD5"/>
                    </a:solidFill>
                  </a:tcPr>
                </a:tc>
              </a:tr>
              <a:tr h="216441">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115000"/>
                        </a:lnSpc>
                        <a:spcAft>
                          <a:spcPts val="1000"/>
                        </a:spcAft>
                      </a:pPr>
                      <a:r>
                        <a:rPr lang="en-US" altLang="zh-CN" sz="1200" dirty="0" smtClean="0">
                          <a:effectLst/>
                        </a:rPr>
                        <a:t>Swath</a:t>
                      </a:r>
                      <a:endParaRPr lang="zh-CN" sz="1200" dirty="0">
                        <a:solidFill>
                          <a:srgbClr val="000000"/>
                        </a:solidFill>
                        <a:effectLst/>
                        <a:latin typeface="Lucida Grande"/>
                        <a:ea typeface="ヒラギノ角ゴ Pro W3"/>
                        <a:cs typeface="Times New Roman" panose="02020603050405020304"/>
                      </a:endParaRPr>
                    </a:p>
                  </a:txBody>
                  <a:tcPr marL="0" marR="0" marT="0" marB="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115000"/>
                        </a:lnSpc>
                        <a:spcAft>
                          <a:spcPts val="1000"/>
                        </a:spcAft>
                      </a:pPr>
                      <a:r>
                        <a:rPr lang="en-US" altLang="zh-CN" sz="1200" dirty="0" smtClean="0">
                          <a:effectLst/>
                        </a:rPr>
                        <a:t>375km±10km</a:t>
                      </a:r>
                      <a:endParaRPr lang="zh-CN" sz="1200" dirty="0">
                        <a:solidFill>
                          <a:srgbClr val="000000"/>
                        </a:solidFill>
                        <a:effectLst/>
                        <a:latin typeface="Lucida Grande"/>
                        <a:ea typeface="ヒラギノ角ゴ Pro W3"/>
                        <a:cs typeface="Times New Roman" panose="02020603050405020304"/>
                      </a:endParaRPr>
                    </a:p>
                  </a:txBody>
                  <a:tcPr marL="0" marR="0" marT="0" marB="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r>
              <a:tr h="216441">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115000"/>
                        </a:lnSpc>
                        <a:spcAft>
                          <a:spcPts val="1000"/>
                        </a:spcAft>
                      </a:pPr>
                      <a:r>
                        <a:rPr lang="en-US" altLang="zh-CN" sz="1200" dirty="0" smtClean="0">
                          <a:effectLst/>
                        </a:rPr>
                        <a:t>Sampling</a:t>
                      </a:r>
                      <a:r>
                        <a:rPr lang="en-US" altLang="zh-CN" sz="1200" baseline="0" dirty="0" smtClean="0">
                          <a:effectLst/>
                        </a:rPr>
                        <a:t> pixel of each scan</a:t>
                      </a:r>
                      <a:endParaRPr lang="zh-CN" sz="1200" dirty="0">
                        <a:solidFill>
                          <a:srgbClr val="000000"/>
                        </a:solidFill>
                        <a:effectLst/>
                        <a:latin typeface="Lucida Grande"/>
                        <a:ea typeface="ヒラギノ角ゴ Pro W3"/>
                        <a:cs typeface="Times New Roman" panose="02020603050405020304"/>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115000"/>
                        </a:lnSpc>
                        <a:spcAft>
                          <a:spcPts val="1000"/>
                        </a:spcAft>
                      </a:pPr>
                      <a:r>
                        <a:rPr lang="zh-CN" sz="1200" dirty="0" smtClean="0">
                          <a:effectLst/>
                        </a:rPr>
                        <a:t>1600@</a:t>
                      </a:r>
                      <a:r>
                        <a:rPr lang="en-US" altLang="zh-CN" sz="1200" dirty="0" smtClean="0">
                          <a:effectLst/>
                        </a:rPr>
                        <a:t>VIS,</a:t>
                      </a:r>
                      <a:r>
                        <a:rPr lang="en-US" altLang="zh-CN" sz="1200" baseline="0" dirty="0" smtClean="0">
                          <a:effectLst/>
                        </a:rPr>
                        <a:t> </a:t>
                      </a:r>
                      <a:r>
                        <a:rPr lang="zh-CN" sz="1200" dirty="0" smtClean="0">
                          <a:effectLst/>
                        </a:rPr>
                        <a:t>800@</a:t>
                      </a:r>
                      <a:r>
                        <a:rPr lang="en-US" altLang="zh-CN" sz="1200" dirty="0" smtClean="0">
                          <a:effectLst/>
                        </a:rPr>
                        <a:t>NIR</a:t>
                      </a:r>
                      <a:endParaRPr lang="zh-CN" sz="1200" dirty="0">
                        <a:solidFill>
                          <a:srgbClr val="000000"/>
                        </a:solidFill>
                        <a:effectLst/>
                        <a:latin typeface="Lucida Grande"/>
                        <a:ea typeface="ヒラギノ角ゴ Pro W3"/>
                        <a:cs typeface="Times New Roman" panose="02020603050405020304"/>
                      </a:endParaRPr>
                    </a:p>
                  </a:txBody>
                  <a:tcPr marL="0" marR="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r>
              <a:tr h="216441">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115000"/>
                        </a:lnSpc>
                        <a:spcAft>
                          <a:spcPts val="1000"/>
                        </a:spcAft>
                      </a:pPr>
                      <a:r>
                        <a:rPr lang="en-US" altLang="zh-CN" sz="1200" dirty="0" smtClean="0">
                          <a:effectLst/>
                        </a:rPr>
                        <a:t>IFOV</a:t>
                      </a:r>
                      <a:endParaRPr lang="zh-CN" sz="1200" dirty="0">
                        <a:solidFill>
                          <a:srgbClr val="000000"/>
                        </a:solidFill>
                        <a:effectLst/>
                        <a:latin typeface="Lucida Grande"/>
                        <a:ea typeface="ヒラギノ角ゴ Pro W3"/>
                        <a:cs typeface="Times New Roman" panose="02020603050405020304"/>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115000"/>
                        </a:lnSpc>
                        <a:spcAft>
                          <a:spcPts val="1000"/>
                        </a:spcAft>
                      </a:pPr>
                      <a:r>
                        <a:rPr lang="en-US" sz="1200" dirty="0" smtClean="0">
                          <a:effectLst/>
                        </a:rPr>
                        <a:t>0.25km@VIS, </a:t>
                      </a:r>
                      <a:r>
                        <a:rPr lang="en-US" altLang="zh-CN" sz="1200" dirty="0" smtClean="0">
                          <a:effectLst/>
                        </a:rPr>
                        <a:t>1km@NIR</a:t>
                      </a:r>
                      <a:endParaRPr lang="zh-CN" sz="1200" dirty="0">
                        <a:solidFill>
                          <a:srgbClr val="000000"/>
                        </a:solidFill>
                        <a:effectLst/>
                        <a:latin typeface="Lucida Grande"/>
                        <a:ea typeface="ヒラギノ角ゴ Pro W3"/>
                        <a:cs typeface="Times New Roman" panose="02020603050405020304"/>
                      </a:endParaRPr>
                    </a:p>
                  </a:txBody>
                  <a:tcPr marL="0" marR="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r>
              <a:tr h="216441">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115000"/>
                        </a:lnSpc>
                        <a:spcAft>
                          <a:spcPts val="1000"/>
                        </a:spcAft>
                      </a:pPr>
                      <a:r>
                        <a:rPr lang="en-US" altLang="zh-CN" sz="1200" dirty="0" smtClean="0">
                          <a:effectLst/>
                        </a:rPr>
                        <a:t>Calibration</a:t>
                      </a:r>
                      <a:r>
                        <a:rPr lang="en-US" altLang="zh-CN" sz="1200" baseline="0" dirty="0" smtClean="0">
                          <a:effectLst/>
                        </a:rPr>
                        <a:t> method</a:t>
                      </a:r>
                      <a:endParaRPr lang="zh-CN" sz="1200" dirty="0">
                        <a:solidFill>
                          <a:srgbClr val="000000"/>
                        </a:solidFill>
                        <a:effectLst/>
                        <a:latin typeface="Lucida Grande"/>
                        <a:ea typeface="ヒラギノ角ゴ Pro W3"/>
                        <a:cs typeface="Times New Roman" panose="02020603050405020304"/>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115000"/>
                        </a:lnSpc>
                        <a:spcAft>
                          <a:spcPts val="1000"/>
                        </a:spcAft>
                      </a:pPr>
                      <a:r>
                        <a:rPr lang="en-US" altLang="zh-CN" sz="1200" dirty="0" smtClean="0">
                          <a:effectLst/>
                        </a:rPr>
                        <a:t>Solar diffuser,</a:t>
                      </a:r>
                      <a:r>
                        <a:rPr lang="en-US" altLang="zh-CN" sz="1200" baseline="0" dirty="0" smtClean="0">
                          <a:effectLst/>
                        </a:rPr>
                        <a:t> Lunar</a:t>
                      </a:r>
                      <a:endParaRPr lang="zh-CN" sz="1200" dirty="0">
                        <a:solidFill>
                          <a:srgbClr val="000000"/>
                        </a:solidFill>
                        <a:effectLst/>
                        <a:latin typeface="Lucida Grande"/>
                        <a:ea typeface="ヒラギノ角ゴ Pro W3"/>
                        <a:cs typeface="Times New Roman" panose="02020603050405020304"/>
                      </a:endParaRPr>
                    </a:p>
                  </a:txBody>
                  <a:tcPr marL="0" marR="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r>
              <a:tr h="216441">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115000"/>
                        </a:lnSpc>
                        <a:spcAft>
                          <a:spcPts val="1000"/>
                        </a:spcAft>
                      </a:pPr>
                      <a:r>
                        <a:rPr lang="en-US" altLang="zh-CN" sz="1200" dirty="0" smtClean="0">
                          <a:effectLst/>
                        </a:rPr>
                        <a:t>Inter-band</a:t>
                      </a:r>
                      <a:r>
                        <a:rPr lang="en-US" altLang="zh-CN" sz="1200" baseline="0" dirty="0" smtClean="0">
                          <a:effectLst/>
                        </a:rPr>
                        <a:t> Co-registration</a:t>
                      </a:r>
                      <a:endParaRPr lang="zh-CN" sz="1200" dirty="0">
                        <a:solidFill>
                          <a:srgbClr val="000000"/>
                        </a:solidFill>
                        <a:effectLst/>
                        <a:latin typeface="Lucida Grande"/>
                        <a:ea typeface="ヒラギノ角ゴ Pro W3"/>
                        <a:cs typeface="Times New Roman" panose="02020603050405020304"/>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115000"/>
                        </a:lnSpc>
                        <a:spcAft>
                          <a:spcPts val="1000"/>
                        </a:spcAft>
                      </a:pPr>
                      <a:r>
                        <a:rPr lang="en-US" altLang="zh-CN" sz="1200" dirty="0" smtClean="0">
                          <a:effectLst/>
                        </a:rPr>
                        <a:t>&lt;0.25 pixel</a:t>
                      </a:r>
                      <a:endParaRPr lang="zh-CN" sz="1200" dirty="0">
                        <a:solidFill>
                          <a:srgbClr val="000000"/>
                        </a:solidFill>
                        <a:effectLst/>
                        <a:latin typeface="Lucida Grande"/>
                        <a:ea typeface="ヒラギノ角ゴ Pro W3"/>
                        <a:cs typeface="Times New Roman" panose="02020603050405020304"/>
                      </a:endParaRPr>
                    </a:p>
                  </a:txBody>
                  <a:tcPr marL="0" marR="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r>
              <a:tr h="216441">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115000"/>
                        </a:lnSpc>
                        <a:spcAft>
                          <a:spcPts val="1000"/>
                        </a:spcAft>
                      </a:pPr>
                      <a:r>
                        <a:rPr lang="en-US" altLang="zh-CN" sz="1200" dirty="0" smtClean="0">
                          <a:effectLst/>
                        </a:rPr>
                        <a:t>Radiometric</a:t>
                      </a:r>
                      <a:r>
                        <a:rPr lang="en-US" altLang="zh-CN" sz="1200" baseline="0" dirty="0" smtClean="0">
                          <a:effectLst/>
                        </a:rPr>
                        <a:t> Calibration accuracy</a:t>
                      </a:r>
                      <a:endParaRPr lang="zh-CN" sz="1200" dirty="0">
                        <a:solidFill>
                          <a:srgbClr val="000000"/>
                        </a:solidFill>
                        <a:effectLst/>
                        <a:latin typeface="Lucida Grande"/>
                        <a:ea typeface="ヒラギノ角ゴ Pro W3"/>
                        <a:cs typeface="Times New Roman" panose="02020603050405020304"/>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115000"/>
                        </a:lnSpc>
                        <a:spcAft>
                          <a:spcPts val="1000"/>
                        </a:spcAft>
                      </a:pPr>
                      <a:r>
                        <a:rPr lang="en-US" altLang="zh-CN" sz="1200" dirty="0" smtClean="0">
                          <a:effectLst/>
                        </a:rPr>
                        <a:t>&lt;</a:t>
                      </a:r>
                      <a:r>
                        <a:rPr lang="en-US" sz="1200" dirty="0" smtClean="0">
                          <a:effectLst/>
                        </a:rPr>
                        <a:t>5</a:t>
                      </a:r>
                      <a:r>
                        <a:rPr lang="en-US" sz="1200" dirty="0">
                          <a:effectLst/>
                        </a:rPr>
                        <a:t>%</a:t>
                      </a:r>
                      <a:endParaRPr lang="zh-CN" sz="1200" dirty="0">
                        <a:solidFill>
                          <a:srgbClr val="000000"/>
                        </a:solidFill>
                        <a:effectLst/>
                        <a:latin typeface="Lucida Grande"/>
                        <a:ea typeface="ヒラギノ角ゴ Pro W3"/>
                        <a:cs typeface="Times New Roman" panose="02020603050405020304"/>
                      </a:endParaRPr>
                    </a:p>
                  </a:txBody>
                  <a:tcPr marL="0" marR="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r>
              <a:tr h="216441">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115000"/>
                        </a:lnSpc>
                        <a:spcAft>
                          <a:spcPts val="1000"/>
                        </a:spcAft>
                      </a:pPr>
                      <a:r>
                        <a:rPr lang="en-US" altLang="zh-CN" sz="1200" dirty="0" smtClean="0">
                          <a:effectLst/>
                        </a:rPr>
                        <a:t>Detector consistency within</a:t>
                      </a:r>
                      <a:r>
                        <a:rPr lang="en-US" altLang="zh-CN" sz="1200" baseline="0" dirty="0" smtClean="0">
                          <a:effectLst/>
                        </a:rPr>
                        <a:t> one band</a:t>
                      </a:r>
                      <a:endParaRPr lang="zh-CN" sz="1200" dirty="0">
                        <a:solidFill>
                          <a:srgbClr val="000000"/>
                        </a:solidFill>
                        <a:effectLst/>
                        <a:latin typeface="Lucida Grande"/>
                        <a:ea typeface="ヒラギノ角ゴ Pro W3"/>
                        <a:cs typeface="Times New Roman" panose="02020603050405020304"/>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115000"/>
                        </a:lnSpc>
                        <a:spcAft>
                          <a:spcPts val="1000"/>
                        </a:spcAft>
                      </a:pPr>
                      <a:r>
                        <a:rPr lang="en-US" altLang="zh-CN" sz="1200" dirty="0" smtClean="0">
                          <a:effectLst/>
                        </a:rPr>
                        <a:t>&lt;</a:t>
                      </a:r>
                      <a:r>
                        <a:rPr lang="zh-CN" sz="1200" dirty="0" smtClean="0">
                          <a:effectLst/>
                        </a:rPr>
                        <a:t>1</a:t>
                      </a:r>
                      <a:r>
                        <a:rPr lang="zh-CN" sz="1200" dirty="0">
                          <a:effectLst/>
                        </a:rPr>
                        <a:t>%</a:t>
                      </a:r>
                      <a:endParaRPr lang="zh-CN" sz="1200" dirty="0">
                        <a:solidFill>
                          <a:srgbClr val="000000"/>
                        </a:solidFill>
                        <a:effectLst/>
                        <a:latin typeface="Lucida Grande"/>
                        <a:ea typeface="ヒラギノ角ゴ Pro W3"/>
                        <a:cs typeface="Times New Roman" panose="02020603050405020304"/>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526633949"/>
              </p:ext>
            </p:extLst>
          </p:nvPr>
        </p:nvGraphicFramePr>
        <p:xfrm>
          <a:off x="4223722" y="4273007"/>
          <a:ext cx="4735082" cy="2011680"/>
        </p:xfrm>
        <a:graphic>
          <a:graphicData uri="http://schemas.openxmlformats.org/drawingml/2006/table">
            <a:tbl>
              <a:tblPr firstRow="1" firstCol="1" bandRow="1"/>
              <a:tblGrid>
                <a:gridCol w="357096"/>
                <a:gridCol w="720386"/>
                <a:gridCol w="925975"/>
                <a:gridCol w="430862"/>
                <a:gridCol w="1039123"/>
                <a:gridCol w="648182"/>
                <a:gridCol w="613458"/>
              </a:tblGrid>
              <a:tr h="0">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algn="ctr">
                        <a:spcAft>
                          <a:spcPts val="0"/>
                        </a:spcAft>
                      </a:pPr>
                      <a:r>
                        <a:rPr lang="en-US" altLang="zh-CN" sz="1200" kern="100" dirty="0" smtClean="0">
                          <a:effectLst/>
                          <a:latin typeface="Calibri" panose="020F0502020204030204"/>
                          <a:ea typeface="宋体" panose="02010600030101010101" pitchFamily="2" charset="-122"/>
                          <a:cs typeface="Times New Roman" panose="02020603050405020304"/>
                        </a:rPr>
                        <a:t>Band</a:t>
                      </a:r>
                      <a:endParaRPr lang="zh-CN" sz="1200" kern="100" dirty="0">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algn="ctr">
                        <a:spcAft>
                          <a:spcPts val="0"/>
                        </a:spcAft>
                      </a:pPr>
                      <a:r>
                        <a:rPr lang="en-US" altLang="zh-CN" sz="1200" kern="100" dirty="0" smtClean="0">
                          <a:effectLst/>
                        </a:rPr>
                        <a:t>Center WL</a:t>
                      </a:r>
                    </a:p>
                    <a:p>
                      <a:pPr marL="0" algn="ctr">
                        <a:spcAft>
                          <a:spcPts val="0"/>
                        </a:spcAft>
                      </a:pPr>
                      <a:r>
                        <a:rPr lang="en-US" sz="1200" kern="100" dirty="0" smtClean="0">
                          <a:effectLst/>
                        </a:rPr>
                        <a:t>(µm</a:t>
                      </a:r>
                      <a:r>
                        <a:rPr lang="en-US" sz="1200" kern="100" dirty="0">
                          <a:effectLst/>
                        </a:rPr>
                        <a:t>)</a:t>
                      </a:r>
                      <a:endParaRPr lang="zh-CN" sz="1200" kern="100" dirty="0">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algn="ctr">
                        <a:spcAft>
                          <a:spcPts val="0"/>
                        </a:spcAft>
                      </a:pPr>
                      <a:r>
                        <a:rPr lang="en-US" altLang="zh-CN" sz="1200" kern="100" dirty="0" smtClean="0">
                          <a:effectLst/>
                        </a:rPr>
                        <a:t>WL Range</a:t>
                      </a:r>
                    </a:p>
                    <a:p>
                      <a:pPr marL="0" algn="ctr">
                        <a:spcAft>
                          <a:spcPts val="0"/>
                        </a:spcAft>
                      </a:pPr>
                      <a:r>
                        <a:rPr lang="en-US" sz="1200" kern="100" dirty="0" smtClean="0">
                          <a:effectLst/>
                        </a:rPr>
                        <a:t>(µm</a:t>
                      </a:r>
                      <a:r>
                        <a:rPr lang="en-US" sz="1200" kern="100" dirty="0">
                          <a:effectLst/>
                        </a:rPr>
                        <a:t>)</a:t>
                      </a:r>
                      <a:endParaRPr lang="zh-CN" sz="1200" kern="100" dirty="0">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algn="ctr">
                        <a:spcAft>
                          <a:spcPts val="0"/>
                        </a:spcAft>
                      </a:pPr>
                      <a:r>
                        <a:rPr lang="en-US" sz="1200" kern="100" dirty="0" smtClean="0">
                          <a:effectLst/>
                        </a:rPr>
                        <a:t>SNR</a:t>
                      </a:r>
                      <a:endParaRPr lang="zh-CN" sz="1200" kern="100" dirty="0">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algn="ctr">
                        <a:spcAft>
                          <a:spcPts val="0"/>
                        </a:spcAft>
                      </a:pPr>
                      <a:r>
                        <a:rPr lang="en-US" altLang="zh-CN" sz="1200" kern="100" dirty="0" smtClean="0">
                          <a:effectLst/>
                        </a:rPr>
                        <a:t>Typical radiance </a:t>
                      </a:r>
                      <a:r>
                        <a:rPr lang="en-US" sz="1200" kern="100" dirty="0" smtClean="0">
                          <a:effectLst/>
                        </a:rPr>
                        <a:t>(W/m</a:t>
                      </a:r>
                      <a:r>
                        <a:rPr lang="en-US" sz="1200" kern="100" baseline="30000" dirty="0" smtClean="0">
                          <a:effectLst/>
                        </a:rPr>
                        <a:t>2</a:t>
                      </a:r>
                      <a:r>
                        <a:rPr lang="en-US" sz="1200" kern="100" dirty="0" smtClean="0">
                          <a:effectLst/>
                        </a:rPr>
                        <a:t>µmsr</a:t>
                      </a:r>
                      <a:r>
                        <a:rPr lang="en-US" sz="1200" kern="100" dirty="0">
                          <a:effectLst/>
                        </a:rPr>
                        <a:t>)</a:t>
                      </a:r>
                      <a:endParaRPr lang="zh-CN" sz="1200" kern="100" dirty="0">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algn="ctr">
                        <a:spcAft>
                          <a:spcPts val="0"/>
                        </a:spcAft>
                      </a:pPr>
                      <a:r>
                        <a:rPr lang="en-US" altLang="zh-CN" sz="1200" kern="100" dirty="0" smtClean="0">
                          <a:effectLst/>
                        </a:rPr>
                        <a:t>Polarizing angle</a:t>
                      </a:r>
                      <a:endParaRPr lang="zh-CN" sz="1200" kern="100" dirty="0">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algn="ctr">
                        <a:spcAft>
                          <a:spcPts val="0"/>
                        </a:spcAft>
                      </a:pPr>
                      <a:r>
                        <a:rPr lang="en-US" altLang="zh-CN" sz="1200" kern="100" dirty="0" smtClean="0">
                          <a:effectLst/>
                        </a:rPr>
                        <a:t>IFOV</a:t>
                      </a:r>
                      <a:endParaRPr lang="zh-CN" sz="1200" kern="100" dirty="0">
                        <a:effectLst/>
                      </a:endParaRPr>
                    </a:p>
                    <a:p>
                      <a:pPr marL="0" algn="ctr">
                        <a:spcAft>
                          <a:spcPts val="0"/>
                        </a:spcAft>
                      </a:pPr>
                      <a:r>
                        <a:rPr lang="en-US" sz="1200" kern="100" dirty="0" smtClean="0">
                          <a:effectLst/>
                        </a:rPr>
                        <a:t>(m)</a:t>
                      </a:r>
                      <a:endParaRPr lang="zh-CN" sz="1200" kern="100" dirty="0">
                        <a:effectLst/>
                        <a:latin typeface="Calibri" panose="020F0502020204030204"/>
                        <a:ea typeface="宋体" panose="02010600030101010101" pitchFamily="2" charset="-122"/>
                        <a:cs typeface="Times New Roman" panose="02020603050405020304"/>
                      </a:endParaRPr>
                    </a:p>
                  </a:txBody>
                  <a:tcPr marL="51435" marR="51435" marT="0" marB="0" anchor="ctr">
                    <a:lnL w="12700" cmpd="sng">
                      <a:solidFill>
                        <a:sysClr val="window" lastClr="FFFFFF"/>
                      </a:solidFill>
                    </a:lnL>
                    <a:lnR w="12700" cmpd="sng">
                      <a:solidFill>
                        <a:sysClr val="window" lastClr="FFFFFF"/>
                      </a:solidFill>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r>
              <a:tr h="0">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algn="ctr">
                        <a:spcAft>
                          <a:spcPts val="0"/>
                        </a:spcAft>
                      </a:pPr>
                      <a:r>
                        <a:rPr lang="en-US" sz="1200" kern="100">
                          <a:effectLst/>
                        </a:rPr>
                        <a:t>1</a:t>
                      </a:r>
                      <a:endParaRPr lang="zh-CN" sz="1200" kern="100">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28575"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FF00FF"/>
                          </a:solidFill>
                          <a:effectLst/>
                        </a:rPr>
                        <a:t>0.38</a:t>
                      </a:r>
                      <a:endParaRPr lang="zh-CN" sz="1200" kern="100" dirty="0">
                        <a:solidFill>
                          <a:srgbClr val="FF00FF"/>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28575"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FF00FF"/>
                          </a:solidFill>
                          <a:effectLst/>
                        </a:rPr>
                        <a:t>0.365-0.408</a:t>
                      </a:r>
                      <a:endParaRPr lang="zh-CN" sz="1200" kern="100" dirty="0">
                        <a:solidFill>
                          <a:srgbClr val="FF00FF"/>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28575"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FF00FF"/>
                          </a:solidFill>
                          <a:effectLst/>
                        </a:rPr>
                        <a:t>260</a:t>
                      </a:r>
                      <a:endParaRPr lang="zh-CN" sz="1200" kern="100" dirty="0">
                        <a:solidFill>
                          <a:srgbClr val="FF00FF"/>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28575"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FF00FF"/>
                          </a:solidFill>
                          <a:effectLst/>
                        </a:rPr>
                        <a:t>28.0</a:t>
                      </a:r>
                      <a:endParaRPr lang="zh-CN" sz="1200" kern="100" dirty="0">
                        <a:solidFill>
                          <a:srgbClr val="FF00FF"/>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28575"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altLang="zh-CN" sz="1200" kern="100" dirty="0" smtClean="0">
                          <a:solidFill>
                            <a:srgbClr val="FF00FF"/>
                          </a:solidFill>
                          <a:effectLst/>
                        </a:rPr>
                        <a:t>NP</a:t>
                      </a:r>
                      <a:endParaRPr lang="zh-CN" sz="1200" kern="100" dirty="0">
                        <a:solidFill>
                          <a:srgbClr val="FF00FF"/>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28575"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FF00FF"/>
                          </a:solidFill>
                          <a:effectLst/>
                        </a:rPr>
                        <a:t>250</a:t>
                      </a:r>
                      <a:endParaRPr lang="zh-CN" sz="1200" kern="100" dirty="0">
                        <a:solidFill>
                          <a:srgbClr val="FF00FF"/>
                        </a:solidFill>
                        <a:effectLst/>
                        <a:latin typeface="Calibri" panose="020F0502020204030204"/>
                        <a:ea typeface="宋体" panose="02010600030101010101" pitchFamily="2" charset="-122"/>
                        <a:cs typeface="Times New Roman" panose="02020603050405020304"/>
                      </a:endParaRPr>
                    </a:p>
                  </a:txBody>
                  <a:tcPr marL="51435" marR="51435" marT="0" marB="0" anchor="ctr">
                    <a:lnL w="12700" cmpd="sng">
                      <a:solidFill>
                        <a:sysClr val="window" lastClr="FFFFFF"/>
                      </a:solidFill>
                    </a:lnL>
                    <a:lnR w="12700" cmpd="sng">
                      <a:solidFill>
                        <a:sysClr val="window" lastClr="FFFFFF"/>
                      </a:solidFill>
                    </a:lnR>
                    <a:lnT w="28575"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FF00"/>
                    </a:solidFill>
                  </a:tcPr>
                </a:tc>
              </a:tr>
              <a:tr h="0">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algn="ctr">
                        <a:spcAft>
                          <a:spcPts val="0"/>
                        </a:spcAft>
                      </a:pPr>
                      <a:r>
                        <a:rPr lang="en-US" sz="1200" kern="100">
                          <a:effectLst/>
                        </a:rPr>
                        <a:t>2</a:t>
                      </a:r>
                      <a:endParaRPr lang="zh-CN" sz="1200" kern="100">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FF0000"/>
                          </a:solidFill>
                          <a:effectLst/>
                        </a:rPr>
                        <a:t>0.67</a:t>
                      </a:r>
                      <a:endParaRPr lang="zh-CN" sz="1200" kern="100"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FF0000"/>
                          </a:solidFill>
                          <a:effectLst/>
                        </a:rPr>
                        <a:t>0.66-0.685</a:t>
                      </a:r>
                      <a:endParaRPr lang="zh-CN" sz="1200" kern="100"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FF0000"/>
                          </a:solidFill>
                          <a:effectLst/>
                        </a:rPr>
                        <a:t>160</a:t>
                      </a:r>
                      <a:endParaRPr lang="zh-CN" sz="1200" kern="100"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a:solidFill>
                            <a:srgbClr val="FF0000"/>
                          </a:solidFill>
                          <a:effectLst/>
                        </a:rPr>
                        <a:t>22.0</a:t>
                      </a:r>
                      <a:endParaRPr lang="zh-CN" sz="1200" kern="10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a:solidFill>
                            <a:srgbClr val="FF0000"/>
                          </a:solidFill>
                          <a:effectLst/>
                        </a:rPr>
                        <a:t>0</a:t>
                      </a:r>
                      <a:r>
                        <a:rPr lang="zh-CN" sz="1200" kern="100">
                          <a:solidFill>
                            <a:srgbClr val="FF0000"/>
                          </a:solidFill>
                          <a:effectLst/>
                        </a:rPr>
                        <a:t>°</a:t>
                      </a:r>
                      <a:endParaRPr lang="zh-CN" sz="1200" kern="10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FF0000"/>
                          </a:solidFill>
                          <a:effectLst/>
                        </a:rPr>
                        <a:t>250</a:t>
                      </a:r>
                      <a:endParaRPr lang="zh-CN" sz="1200" kern="100" dirty="0">
                        <a:solidFill>
                          <a:srgbClr val="FF0000"/>
                        </a:solidFill>
                        <a:effectLst/>
                        <a:latin typeface="Calibri" panose="020F0502020204030204"/>
                        <a:ea typeface="宋体" panose="02010600030101010101" pitchFamily="2" charset="-122"/>
                        <a:cs typeface="Times New Roman" panose="02020603050405020304"/>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r>
              <a:tr h="0">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algn="ctr">
                        <a:spcAft>
                          <a:spcPts val="0"/>
                        </a:spcAft>
                      </a:pPr>
                      <a:r>
                        <a:rPr lang="en-US" sz="1200" kern="100">
                          <a:effectLst/>
                        </a:rPr>
                        <a:t>3</a:t>
                      </a:r>
                      <a:endParaRPr lang="zh-CN" sz="1200" kern="100">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a:solidFill>
                            <a:srgbClr val="FF0000"/>
                          </a:solidFill>
                          <a:effectLst/>
                        </a:rPr>
                        <a:t>0.67</a:t>
                      </a:r>
                      <a:endParaRPr lang="zh-CN" sz="1200" kern="10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a:solidFill>
                            <a:srgbClr val="FF0000"/>
                          </a:solidFill>
                          <a:effectLst/>
                        </a:rPr>
                        <a:t>0.66-0.685</a:t>
                      </a:r>
                      <a:endParaRPr lang="zh-CN" sz="1200" kern="10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FF0000"/>
                          </a:solidFill>
                          <a:effectLst/>
                        </a:rPr>
                        <a:t>160</a:t>
                      </a:r>
                      <a:endParaRPr lang="zh-CN" sz="1200" kern="100"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FF0000"/>
                          </a:solidFill>
                          <a:effectLst/>
                        </a:rPr>
                        <a:t>22.0</a:t>
                      </a:r>
                      <a:endParaRPr lang="zh-CN" sz="1200" kern="100"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FF0000"/>
                          </a:solidFill>
                          <a:effectLst/>
                        </a:rPr>
                        <a:t>60</a:t>
                      </a:r>
                      <a:r>
                        <a:rPr lang="zh-CN" sz="1200" kern="100" dirty="0">
                          <a:solidFill>
                            <a:srgbClr val="FF0000"/>
                          </a:solidFill>
                          <a:effectLst/>
                        </a:rPr>
                        <a:t>°</a:t>
                      </a:r>
                      <a:endParaRPr lang="zh-CN" sz="1200" kern="100"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FF0000"/>
                          </a:solidFill>
                          <a:effectLst/>
                        </a:rPr>
                        <a:t>250</a:t>
                      </a:r>
                      <a:endParaRPr lang="zh-CN" sz="1200" kern="100" dirty="0">
                        <a:solidFill>
                          <a:srgbClr val="FF0000"/>
                        </a:solidFill>
                        <a:effectLst/>
                        <a:latin typeface="Calibri" panose="020F0502020204030204"/>
                        <a:ea typeface="宋体" panose="02010600030101010101" pitchFamily="2" charset="-122"/>
                        <a:cs typeface="Times New Roman" panose="02020603050405020304"/>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r>
              <a:tr h="0">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algn="ctr">
                        <a:spcAft>
                          <a:spcPts val="0"/>
                        </a:spcAft>
                      </a:pPr>
                      <a:r>
                        <a:rPr lang="en-US" sz="1200" kern="100">
                          <a:effectLst/>
                        </a:rPr>
                        <a:t>4</a:t>
                      </a:r>
                      <a:endParaRPr lang="zh-CN" sz="1200" kern="100">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a:solidFill>
                            <a:srgbClr val="FF0000"/>
                          </a:solidFill>
                          <a:effectLst/>
                        </a:rPr>
                        <a:t>0.67</a:t>
                      </a:r>
                      <a:endParaRPr lang="zh-CN" sz="1200" kern="10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FF0000"/>
                          </a:solidFill>
                          <a:effectLst/>
                        </a:rPr>
                        <a:t>0.66-0.685</a:t>
                      </a:r>
                      <a:endParaRPr lang="zh-CN" sz="1200" kern="100"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a:solidFill>
                            <a:srgbClr val="FF0000"/>
                          </a:solidFill>
                          <a:effectLst/>
                        </a:rPr>
                        <a:t>160</a:t>
                      </a:r>
                      <a:endParaRPr lang="zh-CN" sz="1200" kern="10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a:solidFill>
                            <a:srgbClr val="FF0000"/>
                          </a:solidFill>
                          <a:effectLst/>
                        </a:rPr>
                        <a:t>22.0</a:t>
                      </a:r>
                      <a:endParaRPr lang="zh-CN" sz="1200" kern="10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FF0000"/>
                          </a:solidFill>
                          <a:effectLst/>
                        </a:rPr>
                        <a:t>120</a:t>
                      </a:r>
                      <a:r>
                        <a:rPr lang="zh-CN" sz="1200" kern="100" dirty="0">
                          <a:solidFill>
                            <a:srgbClr val="FF0000"/>
                          </a:solidFill>
                          <a:effectLst/>
                        </a:rPr>
                        <a:t>°</a:t>
                      </a:r>
                      <a:endParaRPr lang="zh-CN" sz="1200" kern="100"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FF0000"/>
                          </a:solidFill>
                          <a:effectLst/>
                        </a:rPr>
                        <a:t>250</a:t>
                      </a:r>
                      <a:endParaRPr lang="zh-CN" sz="1200" kern="100" dirty="0">
                        <a:solidFill>
                          <a:srgbClr val="FF0000"/>
                        </a:solidFill>
                        <a:effectLst/>
                        <a:latin typeface="Calibri" panose="020F0502020204030204"/>
                        <a:ea typeface="宋体" panose="02010600030101010101" pitchFamily="2" charset="-122"/>
                        <a:cs typeface="Times New Roman" panose="02020603050405020304"/>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r>
              <a:tr h="0">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algn="ctr">
                        <a:spcAft>
                          <a:spcPts val="0"/>
                        </a:spcAft>
                      </a:pPr>
                      <a:r>
                        <a:rPr lang="en-US" sz="1200" kern="100">
                          <a:effectLst/>
                        </a:rPr>
                        <a:t>5</a:t>
                      </a:r>
                      <a:endParaRPr lang="zh-CN" sz="1200" kern="100">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chemeClr val="accent4">
                              <a:lumMod val="50000"/>
                            </a:schemeClr>
                          </a:solidFill>
                          <a:effectLst/>
                        </a:rPr>
                        <a:t>0.87</a:t>
                      </a:r>
                      <a:endParaRPr lang="zh-CN" sz="1200" kern="100" dirty="0">
                        <a:solidFill>
                          <a:schemeClr val="accent4">
                            <a:lumMod val="50000"/>
                          </a:schemeClr>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chemeClr val="accent4">
                              <a:lumMod val="50000"/>
                            </a:schemeClr>
                          </a:solidFill>
                          <a:effectLst/>
                        </a:rPr>
                        <a:t>0.862-0.877</a:t>
                      </a:r>
                      <a:endParaRPr lang="zh-CN" sz="1200" kern="100" dirty="0">
                        <a:solidFill>
                          <a:schemeClr val="accent4">
                            <a:lumMod val="50000"/>
                          </a:schemeClr>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chemeClr val="accent4">
                              <a:lumMod val="50000"/>
                            </a:schemeClr>
                          </a:solidFill>
                          <a:effectLst/>
                        </a:rPr>
                        <a:t>400</a:t>
                      </a:r>
                      <a:endParaRPr lang="zh-CN" sz="1200" kern="100" dirty="0">
                        <a:solidFill>
                          <a:schemeClr val="accent4">
                            <a:lumMod val="50000"/>
                          </a:schemeClr>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chemeClr val="accent4">
                              <a:lumMod val="50000"/>
                            </a:schemeClr>
                          </a:solidFill>
                          <a:effectLst/>
                        </a:rPr>
                        <a:t>25.0</a:t>
                      </a:r>
                      <a:endParaRPr lang="zh-CN" sz="1200" kern="100" dirty="0">
                        <a:solidFill>
                          <a:schemeClr val="accent4">
                            <a:lumMod val="50000"/>
                          </a:schemeClr>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altLang="zh-CN" sz="1200" kern="100" dirty="0" smtClean="0">
                          <a:solidFill>
                            <a:schemeClr val="accent4">
                              <a:lumMod val="50000"/>
                            </a:schemeClr>
                          </a:solidFill>
                          <a:effectLst/>
                          <a:latin typeface="Calibri" panose="020F0502020204030204"/>
                          <a:ea typeface="+mn-ea"/>
                          <a:cs typeface="+mn-cs"/>
                        </a:rPr>
                        <a:t>NP</a:t>
                      </a:r>
                      <a:endParaRPr lang="zh-CN" sz="1200" kern="100" dirty="0">
                        <a:solidFill>
                          <a:schemeClr val="accent4">
                            <a:lumMod val="50000"/>
                          </a:schemeClr>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chemeClr val="accent4">
                              <a:lumMod val="50000"/>
                            </a:schemeClr>
                          </a:solidFill>
                          <a:effectLst/>
                        </a:rPr>
                        <a:t>250</a:t>
                      </a:r>
                      <a:endParaRPr lang="zh-CN" sz="1200" kern="100" dirty="0">
                        <a:solidFill>
                          <a:schemeClr val="accent4">
                            <a:lumMod val="50000"/>
                          </a:schemeClr>
                        </a:solidFill>
                        <a:effectLst/>
                        <a:latin typeface="Calibri" panose="020F0502020204030204"/>
                        <a:ea typeface="宋体" panose="02010600030101010101" pitchFamily="2" charset="-122"/>
                        <a:cs typeface="Times New Roman" panose="02020603050405020304"/>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r>
              <a:tr h="0">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algn="ctr">
                        <a:spcAft>
                          <a:spcPts val="0"/>
                        </a:spcAft>
                      </a:pPr>
                      <a:r>
                        <a:rPr lang="en-US" sz="1200" kern="100">
                          <a:effectLst/>
                        </a:rPr>
                        <a:t>6</a:t>
                      </a:r>
                      <a:endParaRPr lang="zh-CN" sz="1200" kern="100">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00B050"/>
                          </a:solidFill>
                          <a:effectLst/>
                        </a:rPr>
                        <a:t>1.375</a:t>
                      </a:r>
                      <a:endParaRPr lang="zh-CN" sz="1200" kern="100" dirty="0">
                        <a:solidFill>
                          <a:srgbClr val="00B05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00B050"/>
                          </a:solidFill>
                          <a:effectLst/>
                        </a:rPr>
                        <a:t>1.36-1.39</a:t>
                      </a:r>
                      <a:endParaRPr lang="zh-CN" sz="1200" kern="100" dirty="0">
                        <a:solidFill>
                          <a:srgbClr val="00B05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00B050"/>
                          </a:solidFill>
                          <a:effectLst/>
                        </a:rPr>
                        <a:t>180</a:t>
                      </a:r>
                      <a:endParaRPr lang="zh-CN" sz="1200" kern="100" dirty="0">
                        <a:solidFill>
                          <a:srgbClr val="00B05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00B050"/>
                          </a:solidFill>
                          <a:effectLst/>
                        </a:rPr>
                        <a:t>6.0</a:t>
                      </a:r>
                      <a:endParaRPr lang="zh-CN" sz="1200" kern="100" dirty="0">
                        <a:solidFill>
                          <a:srgbClr val="00B05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altLang="zh-CN" sz="1200" kern="100" dirty="0" smtClean="0">
                          <a:solidFill>
                            <a:srgbClr val="00B050"/>
                          </a:solidFill>
                          <a:effectLst/>
                        </a:rPr>
                        <a:t>NP</a:t>
                      </a:r>
                      <a:endParaRPr lang="zh-CN" sz="1200" kern="100" dirty="0">
                        <a:solidFill>
                          <a:srgbClr val="00B05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00B050"/>
                          </a:solidFill>
                          <a:effectLst/>
                        </a:rPr>
                        <a:t>1000</a:t>
                      </a:r>
                      <a:endParaRPr lang="zh-CN" sz="1200" kern="100" dirty="0">
                        <a:solidFill>
                          <a:srgbClr val="00B050"/>
                        </a:solidFill>
                        <a:effectLst/>
                        <a:latin typeface="Calibri" panose="020F0502020204030204"/>
                        <a:ea typeface="宋体" panose="02010600030101010101" pitchFamily="2" charset="-122"/>
                        <a:cs typeface="Times New Roman" panose="02020603050405020304"/>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r>
              <a:tr h="0">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algn="ctr">
                        <a:spcAft>
                          <a:spcPts val="0"/>
                        </a:spcAft>
                      </a:pPr>
                      <a:r>
                        <a:rPr lang="en-US" sz="1200" kern="100">
                          <a:effectLst/>
                        </a:rPr>
                        <a:t>7</a:t>
                      </a:r>
                      <a:endParaRPr lang="zh-CN" sz="1200" kern="100">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C00000"/>
                          </a:solidFill>
                          <a:effectLst/>
                        </a:rPr>
                        <a:t>1.64</a:t>
                      </a:r>
                      <a:endParaRPr lang="zh-CN" sz="1200" kern="100" dirty="0">
                        <a:solidFill>
                          <a:srgbClr val="C0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C00000"/>
                          </a:solidFill>
                          <a:effectLst/>
                        </a:rPr>
                        <a:t>1.628-1.654</a:t>
                      </a:r>
                      <a:endParaRPr lang="zh-CN" sz="1200" kern="100" dirty="0">
                        <a:solidFill>
                          <a:srgbClr val="C0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a:solidFill>
                            <a:srgbClr val="C00000"/>
                          </a:solidFill>
                          <a:effectLst/>
                        </a:rPr>
                        <a:t>110</a:t>
                      </a:r>
                      <a:endParaRPr lang="zh-CN" sz="1200" kern="100">
                        <a:solidFill>
                          <a:srgbClr val="C0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C00000"/>
                          </a:solidFill>
                          <a:effectLst/>
                        </a:rPr>
                        <a:t>7.3</a:t>
                      </a:r>
                      <a:endParaRPr lang="zh-CN" sz="1200" kern="100" dirty="0">
                        <a:solidFill>
                          <a:srgbClr val="C0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C00000"/>
                          </a:solidFill>
                          <a:effectLst/>
                        </a:rPr>
                        <a:t>0</a:t>
                      </a:r>
                      <a:r>
                        <a:rPr lang="zh-CN" sz="1200" kern="100" dirty="0">
                          <a:solidFill>
                            <a:srgbClr val="C00000"/>
                          </a:solidFill>
                          <a:effectLst/>
                        </a:rPr>
                        <a:t>°</a:t>
                      </a:r>
                      <a:endParaRPr lang="zh-CN" sz="1200" kern="100" dirty="0">
                        <a:solidFill>
                          <a:srgbClr val="C0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C00000"/>
                          </a:solidFill>
                          <a:effectLst/>
                        </a:rPr>
                        <a:t>1000</a:t>
                      </a:r>
                      <a:endParaRPr lang="zh-CN" sz="1200" kern="100" dirty="0">
                        <a:solidFill>
                          <a:srgbClr val="C00000"/>
                        </a:solidFill>
                        <a:effectLst/>
                        <a:latin typeface="Calibri" panose="020F0502020204030204"/>
                        <a:ea typeface="宋体" panose="02010600030101010101" pitchFamily="2" charset="-122"/>
                        <a:cs typeface="Times New Roman" panose="02020603050405020304"/>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r>
              <a:tr h="0">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algn="ctr">
                        <a:spcAft>
                          <a:spcPts val="0"/>
                        </a:spcAft>
                      </a:pPr>
                      <a:r>
                        <a:rPr lang="en-US" sz="1200" kern="100">
                          <a:effectLst/>
                        </a:rPr>
                        <a:t>8</a:t>
                      </a:r>
                      <a:endParaRPr lang="zh-CN" sz="1200" kern="100">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C00000"/>
                          </a:solidFill>
                          <a:effectLst/>
                        </a:rPr>
                        <a:t>1.64</a:t>
                      </a:r>
                      <a:endParaRPr lang="zh-CN" sz="1200" kern="100" dirty="0">
                        <a:solidFill>
                          <a:srgbClr val="C0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C00000"/>
                          </a:solidFill>
                          <a:effectLst/>
                        </a:rPr>
                        <a:t>1.628-1.654</a:t>
                      </a:r>
                      <a:endParaRPr lang="zh-CN" sz="1200" kern="100" dirty="0">
                        <a:solidFill>
                          <a:srgbClr val="C0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C00000"/>
                          </a:solidFill>
                          <a:effectLst/>
                        </a:rPr>
                        <a:t>110</a:t>
                      </a:r>
                      <a:endParaRPr lang="zh-CN" sz="1200" kern="100" dirty="0">
                        <a:solidFill>
                          <a:srgbClr val="C0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C00000"/>
                          </a:solidFill>
                          <a:effectLst/>
                        </a:rPr>
                        <a:t>7.3</a:t>
                      </a:r>
                      <a:endParaRPr lang="zh-CN" sz="1200" kern="100" dirty="0">
                        <a:solidFill>
                          <a:srgbClr val="C0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a:solidFill>
                            <a:srgbClr val="C00000"/>
                          </a:solidFill>
                          <a:effectLst/>
                        </a:rPr>
                        <a:t>60</a:t>
                      </a:r>
                      <a:r>
                        <a:rPr lang="zh-CN" sz="1200" kern="100">
                          <a:solidFill>
                            <a:srgbClr val="C00000"/>
                          </a:solidFill>
                          <a:effectLst/>
                        </a:rPr>
                        <a:t>°</a:t>
                      </a:r>
                      <a:endParaRPr lang="zh-CN" sz="1200" kern="100">
                        <a:solidFill>
                          <a:srgbClr val="C0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C00000"/>
                          </a:solidFill>
                          <a:effectLst/>
                        </a:rPr>
                        <a:t>1000</a:t>
                      </a:r>
                      <a:endParaRPr lang="zh-CN" sz="1200" kern="100" dirty="0">
                        <a:solidFill>
                          <a:srgbClr val="C00000"/>
                        </a:solidFill>
                        <a:effectLst/>
                        <a:latin typeface="Calibri" panose="020F0502020204030204"/>
                        <a:ea typeface="宋体" panose="02010600030101010101" pitchFamily="2" charset="-122"/>
                        <a:cs typeface="Times New Roman" panose="02020603050405020304"/>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r>
              <a:tr h="0">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algn="ctr">
                        <a:spcAft>
                          <a:spcPts val="0"/>
                        </a:spcAft>
                      </a:pPr>
                      <a:r>
                        <a:rPr lang="en-US" sz="1200" kern="100" dirty="0">
                          <a:effectLst/>
                        </a:rPr>
                        <a:t>9</a:t>
                      </a:r>
                      <a:endParaRPr lang="zh-CN" sz="1200" kern="100" dirty="0">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C00000"/>
                          </a:solidFill>
                          <a:effectLst/>
                        </a:rPr>
                        <a:t>1.64</a:t>
                      </a:r>
                      <a:endParaRPr lang="zh-CN" sz="1200" kern="100" dirty="0">
                        <a:solidFill>
                          <a:srgbClr val="C0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C00000"/>
                          </a:solidFill>
                          <a:effectLst/>
                        </a:rPr>
                        <a:t>1.628-1.654</a:t>
                      </a:r>
                      <a:endParaRPr lang="zh-CN" sz="1200" kern="100" dirty="0">
                        <a:solidFill>
                          <a:srgbClr val="C0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C00000"/>
                          </a:solidFill>
                          <a:effectLst/>
                        </a:rPr>
                        <a:t>110</a:t>
                      </a:r>
                      <a:endParaRPr lang="zh-CN" sz="1200" kern="100" dirty="0">
                        <a:solidFill>
                          <a:srgbClr val="C0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C00000"/>
                          </a:solidFill>
                          <a:effectLst/>
                        </a:rPr>
                        <a:t>7.3</a:t>
                      </a:r>
                      <a:endParaRPr lang="zh-CN" sz="1200" kern="100" dirty="0">
                        <a:solidFill>
                          <a:srgbClr val="C0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C00000"/>
                          </a:solidFill>
                          <a:effectLst/>
                        </a:rPr>
                        <a:t>120</a:t>
                      </a:r>
                      <a:r>
                        <a:rPr lang="zh-CN" sz="1200" kern="100" dirty="0">
                          <a:solidFill>
                            <a:srgbClr val="C00000"/>
                          </a:solidFill>
                          <a:effectLst/>
                        </a:rPr>
                        <a:t>°</a:t>
                      </a:r>
                      <a:endParaRPr lang="zh-CN" sz="1200" kern="100" dirty="0">
                        <a:solidFill>
                          <a:srgbClr val="C00000"/>
                        </a:solidFill>
                        <a:effectLst/>
                        <a:latin typeface="Calibri" panose="020F0502020204030204"/>
                        <a:ea typeface="宋体" panose="02010600030101010101" pitchFamily="2" charset="-122"/>
                        <a:cs typeface="Times New Roman" panose="02020603050405020304"/>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a:spcAft>
                          <a:spcPts val="0"/>
                        </a:spcAft>
                      </a:pPr>
                      <a:r>
                        <a:rPr lang="en-US" sz="1200" kern="100" dirty="0">
                          <a:solidFill>
                            <a:srgbClr val="C00000"/>
                          </a:solidFill>
                          <a:effectLst/>
                        </a:rPr>
                        <a:t>1000</a:t>
                      </a:r>
                      <a:endParaRPr lang="zh-CN" sz="1200" kern="100" dirty="0">
                        <a:solidFill>
                          <a:srgbClr val="C00000"/>
                        </a:solidFill>
                        <a:effectLst/>
                        <a:latin typeface="Calibri" panose="020F0502020204030204"/>
                        <a:ea typeface="宋体" panose="02010600030101010101" pitchFamily="2" charset="-122"/>
                        <a:cs typeface="Times New Roman" panose="02020603050405020304"/>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bl>
          </a:graphicData>
        </a:graphic>
      </p:graphicFrame>
      <p:pic>
        <p:nvPicPr>
          <p:cNvPr id="12" name="图片 11" descr="H:\CAPI实验室测试数据\Experiment Data Results-Spec\SRF_Lamd_Fit\CAPI_SRF_SolarConst.png"/>
          <p:cNvPicPr/>
          <p:nvPr/>
        </p:nvPicPr>
        <p:blipFill>
          <a:blip r:embed="rId3">
            <a:extLst>
              <a:ext uri="{28A0092B-C50C-407E-A947-70E740481C1C}">
                <a14:useLocalDpi xmlns:a14="http://schemas.microsoft.com/office/drawing/2010/main" val="0"/>
              </a:ext>
            </a:extLst>
          </a:blip>
          <a:srcRect/>
          <a:stretch>
            <a:fillRect/>
          </a:stretch>
        </p:blipFill>
        <p:spPr bwMode="auto">
          <a:xfrm>
            <a:off x="4204103" y="3814191"/>
            <a:ext cx="4803493" cy="2586609"/>
          </a:xfrm>
          <a:prstGeom prst="rect">
            <a:avLst/>
          </a:prstGeom>
          <a:noFill/>
          <a:ln>
            <a:noFill/>
          </a:ln>
        </p:spPr>
      </p:pic>
    </p:spTree>
    <p:extLst>
      <p:ext uri="{BB962C8B-B14F-4D97-AF65-F5344CB8AC3E}">
        <p14:creationId xmlns:p14="http://schemas.microsoft.com/office/powerpoint/2010/main" val="351100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982" y="1946314"/>
            <a:ext cx="6104052" cy="3588956"/>
          </a:xfrm>
          <a:prstGeom prst="rect">
            <a:avLst/>
          </a:prstGeom>
        </p:spPr>
      </p:pic>
      <p:sp>
        <p:nvSpPr>
          <p:cNvPr id="2" name="标题 1"/>
          <p:cNvSpPr>
            <a:spLocks noGrp="1"/>
          </p:cNvSpPr>
          <p:nvPr>
            <p:ph type="title"/>
          </p:nvPr>
        </p:nvSpPr>
        <p:spPr/>
        <p:txBody>
          <a:bodyPr>
            <a:normAutofit/>
          </a:bodyPr>
          <a:lstStyle/>
          <a:p>
            <a:r>
              <a:rPr lang="en-US" altLang="zh-CN" dirty="0" smtClean="0"/>
              <a:t>General description of CAPI</a:t>
            </a:r>
            <a:endParaRPr lang="zh-CN" altLang="en-US" dirty="0"/>
          </a:p>
        </p:txBody>
      </p:sp>
      <p:sp>
        <p:nvSpPr>
          <p:cNvPr id="4" name="矩形 3"/>
          <p:cNvSpPr/>
          <p:nvPr/>
        </p:nvSpPr>
        <p:spPr>
          <a:xfrm>
            <a:off x="947217" y="5223297"/>
            <a:ext cx="77395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marL="438150" indent="-319088" eaLnBrk="1" hangingPunct="1">
              <a:buClr>
                <a:schemeClr val="accent1"/>
              </a:buClr>
              <a:buSzPct val="80000"/>
              <a:buFont typeface="Wingdings 2" pitchFamily="18" charset="2"/>
              <a:buChar char=""/>
            </a:pPr>
            <a:endParaRPr lang="en-US" altLang="zh-CN" sz="2000" dirty="0" smtClean="0">
              <a:latin typeface="+mn-lt"/>
            </a:endParaRPr>
          </a:p>
          <a:p>
            <a:pPr marL="438150" indent="-319088" eaLnBrk="1" hangingPunct="1">
              <a:buClr>
                <a:schemeClr val="accent1"/>
              </a:buClr>
              <a:buSzPct val="80000"/>
              <a:buFont typeface="Wingdings 2" pitchFamily="18" charset="2"/>
              <a:buChar char=""/>
            </a:pPr>
            <a:r>
              <a:rPr lang="en-US" altLang="zh-CN" sz="2000" dirty="0" smtClean="0">
                <a:latin typeface="+mn-lt"/>
              </a:rPr>
              <a:t>CAPI </a:t>
            </a:r>
            <a:r>
              <a:rPr lang="en-US" altLang="zh-CN" sz="2000" dirty="0">
                <a:latin typeface="+mn-lt"/>
              </a:rPr>
              <a:t>are divided into VNIR components (0.38μm, 0.67μm, 0.87μm) and SWIR components (1.375μm, 1.64μm band). </a:t>
            </a:r>
          </a:p>
        </p:txBody>
      </p:sp>
      <p:sp>
        <p:nvSpPr>
          <p:cNvPr id="14" name="矩形 13"/>
          <p:cNvSpPr/>
          <p:nvPr/>
        </p:nvSpPr>
        <p:spPr bwMode="auto">
          <a:xfrm>
            <a:off x="3916525" y="2716240"/>
            <a:ext cx="3177150" cy="2049103"/>
          </a:xfrm>
          <a:prstGeom prst="rect">
            <a:avLst/>
          </a:prstGeom>
          <a:noFill/>
          <a:ln w="25400" cap="flat" cmpd="sng" algn="ctr">
            <a:solidFill>
              <a:schemeClr val="accent2"/>
            </a:solidFill>
            <a:prstDash val="solid"/>
            <a:round/>
            <a:headEnd type="none" w="med" len="med"/>
            <a:tailEnd type="none" w="med" len="med"/>
          </a:ln>
          <a:effectLst/>
        </p:spPr>
        <p:txBody>
          <a:bodyPr/>
          <a:lstStyle/>
          <a:p>
            <a:pPr algn="ctr" eaLnBrk="1" hangingPunct="1">
              <a:lnSpc>
                <a:spcPct val="80000"/>
              </a:lnSpc>
              <a:spcBef>
                <a:spcPct val="50000"/>
              </a:spcBef>
              <a:defRPr/>
            </a:pPr>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文本框 2"/>
          <p:cNvSpPr txBox="1"/>
          <p:nvPr/>
        </p:nvSpPr>
        <p:spPr>
          <a:xfrm>
            <a:off x="2925345" y="3537075"/>
            <a:ext cx="732255" cy="369332"/>
          </a:xfrm>
          <a:prstGeom prst="rect">
            <a:avLst/>
          </a:prstGeom>
          <a:solidFill>
            <a:schemeClr val="bg1"/>
          </a:solidFill>
        </p:spPr>
        <p:txBody>
          <a:bodyPr wrap="square" rtlCol="0">
            <a:spAutoFit/>
          </a:bodyPr>
          <a:lstStyle/>
          <a:p>
            <a:r>
              <a:rPr lang="en-US" altLang="zh-CN" dirty="0" smtClean="0"/>
              <a:t>NIR</a:t>
            </a:r>
            <a:endParaRPr lang="zh-CN" altLang="en-US" dirty="0"/>
          </a:p>
        </p:txBody>
      </p:sp>
      <p:sp>
        <p:nvSpPr>
          <p:cNvPr id="8" name="文本框 7"/>
          <p:cNvSpPr txBox="1"/>
          <p:nvPr/>
        </p:nvSpPr>
        <p:spPr>
          <a:xfrm>
            <a:off x="6963945" y="1961945"/>
            <a:ext cx="732255" cy="369332"/>
          </a:xfrm>
          <a:prstGeom prst="rect">
            <a:avLst/>
          </a:prstGeom>
          <a:solidFill>
            <a:schemeClr val="bg1"/>
          </a:solidFill>
        </p:spPr>
        <p:txBody>
          <a:bodyPr wrap="square" rtlCol="0">
            <a:spAutoFit/>
          </a:bodyPr>
          <a:lstStyle/>
          <a:p>
            <a:r>
              <a:rPr lang="en-US" altLang="zh-CN" dirty="0" smtClean="0"/>
              <a:t>VIS</a:t>
            </a:r>
            <a:endParaRPr lang="zh-CN" altLang="en-US" dirty="0"/>
          </a:p>
        </p:txBody>
      </p:sp>
    </p:spTree>
    <p:extLst>
      <p:ext uri="{BB962C8B-B14F-4D97-AF65-F5344CB8AC3E}">
        <p14:creationId xmlns:p14="http://schemas.microsoft.com/office/powerpoint/2010/main" val="1328759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Absolute calibration</a:t>
            </a:r>
            <a:endParaRPr lang="zh-CN" altLang="en-US" dirty="0"/>
          </a:p>
        </p:txBody>
      </p:sp>
      <p:sp>
        <p:nvSpPr>
          <p:cNvPr id="3" name="内容占位符 2"/>
          <p:cNvSpPr>
            <a:spLocks noGrp="1"/>
          </p:cNvSpPr>
          <p:nvPr>
            <p:ph idx="1"/>
          </p:nvPr>
        </p:nvSpPr>
        <p:spPr>
          <a:xfrm>
            <a:off x="610915" y="1700593"/>
            <a:ext cx="7886699" cy="3263504"/>
          </a:xfrm>
        </p:spPr>
        <p:txBody>
          <a:bodyPr>
            <a:normAutofit/>
          </a:bodyPr>
          <a:lstStyle/>
          <a:p>
            <a:r>
              <a:rPr lang="en-US" altLang="zh-CN" sz="2400" dirty="0"/>
              <a:t>In the simplest case, the total energy changes as polarized </a:t>
            </a:r>
            <a:r>
              <a:rPr lang="en-US" altLang="zh-CN" sz="2400" dirty="0" smtClean="0"/>
              <a:t>light (I, Q, U) </a:t>
            </a:r>
            <a:r>
              <a:rPr lang="en-US" altLang="zh-CN" sz="2400" dirty="0"/>
              <a:t>passes through </a:t>
            </a:r>
            <a:r>
              <a:rPr lang="en-US" altLang="zh-CN" sz="2400" dirty="0" smtClean="0"/>
              <a:t>the polarizer</a:t>
            </a:r>
            <a:endParaRPr lang="en-US" altLang="zh-CN" sz="2400" dirty="0" smtClean="0"/>
          </a:p>
          <a:p>
            <a:endParaRPr lang="en-US" altLang="zh-CN" sz="2400" dirty="0" smtClean="0"/>
          </a:p>
          <a:p>
            <a:r>
              <a:rPr lang="en-US" altLang="zh-CN" sz="2400" dirty="0"/>
              <a:t>In practical </a:t>
            </a:r>
            <a:r>
              <a:rPr lang="en-US" altLang="zh-CN" sz="2400" dirty="0" smtClean="0"/>
              <a:t>application</a:t>
            </a:r>
            <a:r>
              <a:rPr lang="en-US" altLang="zh-CN" sz="2400" dirty="0"/>
              <a:t>, </a:t>
            </a:r>
            <a:r>
              <a:rPr lang="en-US" altLang="zh-CN" sz="2400" dirty="0" smtClean="0"/>
              <a:t>each </a:t>
            </a:r>
            <a:r>
              <a:rPr lang="en-US" altLang="zh-CN" sz="2400" dirty="0"/>
              <a:t>device may </a:t>
            </a:r>
            <a:r>
              <a:rPr lang="en-US" altLang="zh-CN" sz="2400" dirty="0" smtClean="0"/>
              <a:t>polarized </a:t>
            </a:r>
            <a:r>
              <a:rPr lang="en-US" altLang="zh-CN" sz="2400" dirty="0"/>
              <a:t>or </a:t>
            </a:r>
            <a:r>
              <a:rPr lang="en-US" altLang="zh-CN" sz="2400" dirty="0" smtClean="0"/>
              <a:t>depolarized the light</a:t>
            </a:r>
            <a:endParaRPr lang="zh-CN" altLang="en-US" sz="2400" dirty="0"/>
          </a:p>
        </p:txBody>
      </p:sp>
      <p:pic>
        <p:nvPicPr>
          <p:cNvPr id="13" name="图片 12"/>
          <p:cNvPicPr/>
          <p:nvPr/>
        </p:nvPicPr>
        <p:blipFill>
          <a:blip r:embed="rId4"/>
          <a:stretch>
            <a:fillRect/>
          </a:stretch>
        </p:blipFill>
        <p:spPr>
          <a:xfrm>
            <a:off x="840121" y="3994333"/>
            <a:ext cx="3436144" cy="2214563"/>
          </a:xfrm>
          <a:prstGeom prst="rect">
            <a:avLst/>
          </a:prstGeom>
        </p:spPr>
      </p:pic>
      <p:graphicFrame>
        <p:nvGraphicFramePr>
          <p:cNvPr id="12" name="对象 11"/>
          <p:cNvGraphicFramePr>
            <a:graphicFrameLocks noChangeAspect="1"/>
          </p:cNvGraphicFramePr>
          <p:nvPr>
            <p:extLst>
              <p:ext uri="{D42A27DB-BD31-4B8C-83A1-F6EECF244321}">
                <p14:modId xmlns:p14="http://schemas.microsoft.com/office/powerpoint/2010/main" val="621937053"/>
              </p:ext>
            </p:extLst>
          </p:nvPr>
        </p:nvGraphicFramePr>
        <p:xfrm>
          <a:off x="4541527" y="4142955"/>
          <a:ext cx="4145273" cy="373332"/>
        </p:xfrm>
        <a:graphic>
          <a:graphicData uri="http://schemas.openxmlformats.org/presentationml/2006/ole">
            <mc:AlternateContent xmlns:mc="http://schemas.openxmlformats.org/markup-compatibility/2006">
              <mc:Choice xmlns:v="urn:schemas-microsoft-com:vml" Requires="v">
                <p:oleObj spid="_x0000_s22660" name="Equation" r:id="rId5" imgW="3073400" imgH="279400" progId="Equation.DSMT4">
                  <p:embed/>
                </p:oleObj>
              </mc:Choice>
              <mc:Fallback>
                <p:oleObj name="Equation" r:id="rId5" imgW="3073400" imgH="279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1527" y="4142955"/>
                        <a:ext cx="4145273" cy="373332"/>
                      </a:xfrm>
                      <a:prstGeom prst="rect">
                        <a:avLst/>
                      </a:prstGeom>
                      <a:noFill/>
                      <a:ln>
                        <a:solidFill>
                          <a:schemeClr val="accent1">
                            <a:shade val="50000"/>
                          </a:schemeClr>
                        </a:solidFill>
                      </a:ln>
                    </p:spPr>
                  </p:pic>
                </p:oleObj>
              </mc:Fallback>
            </mc:AlternateContent>
          </a:graphicData>
        </a:graphic>
      </p:graphicFrame>
      <p:grpSp>
        <p:nvGrpSpPr>
          <p:cNvPr id="4" name="组合 3"/>
          <p:cNvGrpSpPr/>
          <p:nvPr/>
        </p:nvGrpSpPr>
        <p:grpSpPr>
          <a:xfrm>
            <a:off x="5511550" y="4835420"/>
            <a:ext cx="3080657" cy="1201495"/>
            <a:chOff x="5480495" y="5030662"/>
            <a:chExt cx="3080657" cy="1201495"/>
          </a:xfrm>
        </p:grpSpPr>
        <p:sp>
          <p:nvSpPr>
            <p:cNvPr id="25" name="矩形 24"/>
            <p:cNvSpPr/>
            <p:nvPr/>
          </p:nvSpPr>
          <p:spPr>
            <a:xfrm>
              <a:off x="5480495" y="5030662"/>
              <a:ext cx="3080657" cy="1201495"/>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 name="对象 13"/>
            <p:cNvGraphicFramePr>
              <a:graphicFrameLocks noChangeAspect="1"/>
            </p:cNvGraphicFramePr>
            <p:nvPr>
              <p:extLst>
                <p:ext uri="{D42A27DB-BD31-4B8C-83A1-F6EECF244321}">
                  <p14:modId xmlns:p14="http://schemas.microsoft.com/office/powerpoint/2010/main" val="3355805431"/>
                </p:ext>
              </p:extLst>
            </p:nvPr>
          </p:nvGraphicFramePr>
          <p:xfrm>
            <a:off x="5587623" y="5143148"/>
            <a:ext cx="2769465" cy="324352"/>
          </p:xfrm>
          <a:graphic>
            <a:graphicData uri="http://schemas.openxmlformats.org/presentationml/2006/ole">
              <mc:AlternateContent xmlns:mc="http://schemas.openxmlformats.org/markup-compatibility/2006">
                <mc:Choice xmlns:v="urn:schemas-microsoft-com:vml" Requires="v">
                  <p:oleObj spid="_x0000_s22661" name="Equation" r:id="rId7" imgW="2108200" imgH="254000" progId="Equation.DSMT4">
                    <p:embed/>
                  </p:oleObj>
                </mc:Choice>
                <mc:Fallback>
                  <p:oleObj name="Equation" r:id="rId7" imgW="2108200" imgH="254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7623" y="5143148"/>
                          <a:ext cx="2769465" cy="324352"/>
                        </a:xfrm>
                        <a:prstGeom prst="rect">
                          <a:avLst/>
                        </a:prstGeom>
                        <a:noFill/>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062820198"/>
                </p:ext>
              </p:extLst>
            </p:nvPr>
          </p:nvGraphicFramePr>
          <p:xfrm>
            <a:off x="5587623" y="5504688"/>
            <a:ext cx="2694617" cy="286927"/>
          </p:xfrm>
          <a:graphic>
            <a:graphicData uri="http://schemas.openxmlformats.org/presentationml/2006/ole">
              <mc:AlternateContent xmlns:mc="http://schemas.openxmlformats.org/markup-compatibility/2006">
                <mc:Choice xmlns:v="urn:schemas-microsoft-com:vml" Requires="v">
                  <p:oleObj spid="_x0000_s22662" name="Equation" r:id="rId9" imgW="2070100" imgH="241300" progId="Equation.DSMT4">
                    <p:embed/>
                  </p:oleObj>
                </mc:Choice>
                <mc:Fallback>
                  <p:oleObj name="Equation" r:id="rId9" imgW="20701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7623" y="5504688"/>
                          <a:ext cx="2694617" cy="286927"/>
                        </a:xfrm>
                        <a:prstGeom prst="rect">
                          <a:avLst/>
                        </a:prstGeom>
                        <a:noFill/>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275832307"/>
                </p:ext>
              </p:extLst>
            </p:nvPr>
          </p:nvGraphicFramePr>
          <p:xfrm>
            <a:off x="5587623" y="5828803"/>
            <a:ext cx="2058388" cy="286927"/>
          </p:xfrm>
          <a:graphic>
            <a:graphicData uri="http://schemas.openxmlformats.org/presentationml/2006/ole">
              <mc:AlternateContent xmlns:mc="http://schemas.openxmlformats.org/markup-compatibility/2006">
                <mc:Choice xmlns:v="urn:schemas-microsoft-com:vml" Requires="v">
                  <p:oleObj spid="_x0000_s22663" name="Equation" r:id="rId11" imgW="1574800" imgH="241300" progId="Equation.DSMT4">
                    <p:embed/>
                  </p:oleObj>
                </mc:Choice>
                <mc:Fallback>
                  <p:oleObj name="Equation" r:id="rId11" imgW="15748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7623" y="5828803"/>
                          <a:ext cx="2058388" cy="286927"/>
                        </a:xfrm>
                        <a:prstGeom prst="rect">
                          <a:avLst/>
                        </a:prstGeom>
                        <a:noFill/>
                      </p:spPr>
                    </p:pic>
                  </p:oleObj>
                </mc:Fallback>
              </mc:AlternateContent>
            </a:graphicData>
          </a:graphic>
        </p:graphicFrame>
      </p:grpSp>
      <p:graphicFrame>
        <p:nvGraphicFramePr>
          <p:cNvPr id="23" name="对象 22"/>
          <p:cNvGraphicFramePr>
            <a:graphicFrameLocks noChangeAspect="1"/>
          </p:cNvGraphicFramePr>
          <p:nvPr>
            <p:extLst>
              <p:ext uri="{D42A27DB-BD31-4B8C-83A1-F6EECF244321}">
                <p14:modId xmlns:p14="http://schemas.microsoft.com/office/powerpoint/2010/main" val="3623046079"/>
              </p:ext>
            </p:extLst>
          </p:nvPr>
        </p:nvGraphicFramePr>
        <p:xfrm>
          <a:off x="5837195" y="2362263"/>
          <a:ext cx="2849605" cy="559511"/>
        </p:xfrm>
        <a:graphic>
          <a:graphicData uri="http://schemas.openxmlformats.org/presentationml/2006/ole">
            <mc:AlternateContent xmlns:mc="http://schemas.openxmlformats.org/markup-compatibility/2006">
              <mc:Choice xmlns:v="urn:schemas-microsoft-com:vml" Requires="v">
                <p:oleObj spid="_x0000_s22664" name="Equation" r:id="rId13" imgW="2095500" imgH="393700" progId="Equation.DSMT4">
                  <p:embed/>
                </p:oleObj>
              </mc:Choice>
              <mc:Fallback>
                <p:oleObj name="Equation" r:id="rId13" imgW="2095500" imgH="3937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37195" y="2362263"/>
                        <a:ext cx="2849605" cy="559511"/>
                      </a:xfrm>
                      <a:prstGeom prst="rect">
                        <a:avLst/>
                      </a:prstGeom>
                      <a:noFill/>
                      <a:ln>
                        <a:solidFill>
                          <a:schemeClr val="accent1">
                            <a:shade val="50000"/>
                          </a:schemeClr>
                        </a:solidFill>
                      </a:ln>
                    </p:spPr>
                  </p:pic>
                </p:oleObj>
              </mc:Fallback>
            </mc:AlternateContent>
          </a:graphicData>
        </a:graphic>
      </p:graphicFrame>
      <p:sp>
        <p:nvSpPr>
          <p:cNvPr id="24" name="下箭头 23"/>
          <p:cNvSpPr/>
          <p:nvPr/>
        </p:nvSpPr>
        <p:spPr>
          <a:xfrm>
            <a:off x="7796403" y="3015819"/>
            <a:ext cx="265465" cy="978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74608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Absolute calibration</a:t>
            </a:r>
            <a:endParaRPr lang="zh-CN" altLang="en-US" dirty="0"/>
          </a:p>
        </p:txBody>
      </p:sp>
      <p:pic>
        <p:nvPicPr>
          <p:cNvPr id="7" name="内容占位符 6"/>
          <p:cNvPicPr>
            <a:picLocks noGrp="1" noChangeAspect="1"/>
          </p:cNvPicPr>
          <p:nvPr>
            <p:ph idx="1"/>
          </p:nvPr>
        </p:nvPicPr>
        <p:blipFill rotWithShape="1">
          <a:blip r:embed="rId4">
            <a:extLst>
              <a:ext uri="{28A0092B-C50C-407E-A947-70E740481C1C}">
                <a14:useLocalDpi xmlns:a14="http://schemas.microsoft.com/office/drawing/2010/main" val="0"/>
              </a:ext>
            </a:extLst>
          </a:blip>
          <a:srcRect t="5011" b="42201"/>
          <a:stretch/>
        </p:blipFill>
        <p:spPr>
          <a:xfrm>
            <a:off x="5667069" y="1689100"/>
            <a:ext cx="3121608" cy="2197100"/>
          </a:xfrm>
        </p:spPr>
      </p:pic>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0" name="图片 9" descr="G:\CAPI实验室测试数据\Experiment Data Results-CAPI SNR\红外\Calibration_Data\RadvsMean_Table_13_Band_7.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9159" y="3758943"/>
            <a:ext cx="4004841" cy="2578494"/>
          </a:xfrm>
          <a:prstGeom prst="rect">
            <a:avLst/>
          </a:prstGeom>
          <a:noFill/>
          <a:ln>
            <a:noFill/>
          </a:ln>
        </p:spPr>
      </p:pic>
      <p:graphicFrame>
        <p:nvGraphicFramePr>
          <p:cNvPr id="15" name="对象 14"/>
          <p:cNvGraphicFramePr>
            <a:graphicFrameLocks noChangeAspect="1"/>
          </p:cNvGraphicFramePr>
          <p:nvPr>
            <p:extLst>
              <p:ext uri="{D42A27DB-BD31-4B8C-83A1-F6EECF244321}">
                <p14:modId xmlns:p14="http://schemas.microsoft.com/office/powerpoint/2010/main" val="3043686127"/>
              </p:ext>
            </p:extLst>
          </p:nvPr>
        </p:nvGraphicFramePr>
        <p:xfrm>
          <a:off x="228404" y="3655671"/>
          <a:ext cx="5370653" cy="374697"/>
        </p:xfrm>
        <a:graphic>
          <a:graphicData uri="http://schemas.openxmlformats.org/presentationml/2006/ole">
            <mc:AlternateContent xmlns:mc="http://schemas.openxmlformats.org/markup-compatibility/2006">
              <mc:Choice xmlns:v="urn:schemas-microsoft-com:vml" Requires="v">
                <p:oleObj spid="_x0000_s19547" name="Equation" r:id="rId6" imgW="3683000" imgH="254000" progId="Equation.DSMT4">
                  <p:embed/>
                </p:oleObj>
              </mc:Choice>
              <mc:Fallback>
                <p:oleObj name="Equation" r:id="rId6" imgW="36830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404" y="3655671"/>
                        <a:ext cx="5370653" cy="374697"/>
                      </a:xfrm>
                      <a:prstGeom prst="rect">
                        <a:avLst/>
                      </a:prstGeom>
                      <a:noFill/>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3175977387"/>
              </p:ext>
            </p:extLst>
          </p:nvPr>
        </p:nvGraphicFramePr>
        <p:xfrm>
          <a:off x="1195229" y="4207434"/>
          <a:ext cx="3195627" cy="374263"/>
        </p:xfrm>
        <a:graphic>
          <a:graphicData uri="http://schemas.openxmlformats.org/presentationml/2006/ole">
            <mc:AlternateContent xmlns:mc="http://schemas.openxmlformats.org/markup-compatibility/2006">
              <mc:Choice xmlns:v="urn:schemas-microsoft-com:vml" Requires="v">
                <p:oleObj spid="_x0000_s19548" name="Equation" r:id="rId8" imgW="2108200" imgH="254000" progId="Equation.DSMT4">
                  <p:embed/>
                </p:oleObj>
              </mc:Choice>
              <mc:Fallback>
                <p:oleObj name="Equation" r:id="rId8" imgW="2108200" imgH="254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5229" y="4207434"/>
                        <a:ext cx="3195627" cy="374263"/>
                      </a:xfrm>
                      <a:prstGeom prst="rect">
                        <a:avLst/>
                      </a:prstGeom>
                      <a:noFill/>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2522358604"/>
              </p:ext>
            </p:extLst>
          </p:nvPr>
        </p:nvGraphicFramePr>
        <p:xfrm>
          <a:off x="1524042" y="5330287"/>
          <a:ext cx="2246099" cy="428532"/>
        </p:xfrm>
        <a:graphic>
          <a:graphicData uri="http://schemas.openxmlformats.org/presentationml/2006/ole">
            <mc:AlternateContent xmlns:mc="http://schemas.openxmlformats.org/markup-compatibility/2006">
              <mc:Choice xmlns:v="urn:schemas-microsoft-com:vml" Requires="v">
                <p:oleObj spid="_x0000_s19549" name="Equation" r:id="rId10" imgW="1447800" imgH="279400" progId="Equation.DSMT4">
                  <p:embed/>
                </p:oleObj>
              </mc:Choice>
              <mc:Fallback>
                <p:oleObj name="Equation" r:id="rId10" imgW="1447800" imgH="279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42" y="5330287"/>
                        <a:ext cx="2246099" cy="428532"/>
                      </a:xfrm>
                      <a:prstGeom prst="rect">
                        <a:avLst/>
                      </a:prstGeom>
                      <a:noFill/>
                    </p:spPr>
                  </p:pic>
                </p:oleObj>
              </mc:Fallback>
            </mc:AlternateContent>
          </a:graphicData>
        </a:graphic>
      </p:graphicFrame>
      <p:sp>
        <p:nvSpPr>
          <p:cNvPr id="18" name="右箭头 17"/>
          <p:cNvSpPr/>
          <p:nvPr/>
        </p:nvSpPr>
        <p:spPr>
          <a:xfrm rot="5400000">
            <a:off x="2305418" y="4725515"/>
            <a:ext cx="683346" cy="441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5649" y="1780986"/>
            <a:ext cx="5033407" cy="222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normAutofit/>
          </a:bodyPr>
          <a:lstStyle/>
          <a:p>
            <a:pPr marL="438150" indent="-319088" eaLnBrk="1" hangingPunct="1">
              <a:buClr>
                <a:schemeClr val="accent1"/>
              </a:buClr>
              <a:buSzPct val="80000"/>
              <a:buFont typeface="Wingdings 2" pitchFamily="18" charset="2"/>
              <a:buChar char=""/>
            </a:pPr>
            <a:r>
              <a:rPr lang="en-US" altLang="zh-CN" sz="2400" dirty="0">
                <a:latin typeface="+mn-lt"/>
              </a:rPr>
              <a:t>spherical integrating source </a:t>
            </a:r>
            <a:r>
              <a:rPr lang="en-US" altLang="zh-CN" sz="2400" dirty="0" smtClean="0">
                <a:latin typeface="+mn-lt"/>
              </a:rPr>
              <a:t>light</a:t>
            </a:r>
            <a:r>
              <a:rPr lang="zh-CN" altLang="en-US" sz="2400" dirty="0" smtClean="0">
                <a:latin typeface="+mn-lt"/>
              </a:rPr>
              <a:t> </a:t>
            </a:r>
            <a:r>
              <a:rPr lang="en-US" altLang="zh-CN" sz="2400" dirty="0">
                <a:latin typeface="+mn-lt"/>
              </a:rPr>
              <a:t>is </a:t>
            </a:r>
            <a:r>
              <a:rPr lang="en-US" altLang="zh-CN" sz="2400" dirty="0" smtClean="0">
                <a:latin typeface="+mn-lt"/>
              </a:rPr>
              <a:t>non-polarized: </a:t>
            </a:r>
            <a:r>
              <a:rPr lang="en-US" altLang="zh-CN" sz="2400" dirty="0">
                <a:latin typeface="+mn-lt"/>
              </a:rPr>
              <a:t>Q=0, </a:t>
            </a:r>
            <a:r>
              <a:rPr lang="en-US" altLang="zh-CN" sz="2400" dirty="0">
                <a:latin typeface="+mn-lt"/>
              </a:rPr>
              <a:t>U=0</a:t>
            </a:r>
          </a:p>
          <a:p>
            <a:pPr marL="438150" indent="-319088" eaLnBrk="1" hangingPunct="1">
              <a:buClr>
                <a:schemeClr val="accent1"/>
              </a:buClr>
              <a:buSzPct val="80000"/>
              <a:buFont typeface="Wingdings 2" pitchFamily="18" charset="2"/>
              <a:buChar char=""/>
            </a:pPr>
            <a:r>
              <a:rPr lang="en-US" altLang="zh-CN" sz="2400" dirty="0">
                <a:latin typeface="+mn-lt"/>
              </a:rPr>
              <a:t>Central field of view, device polarized effect can be ignored</a:t>
            </a:r>
            <a:endParaRPr lang="en-US" altLang="zh-CN" sz="2400" dirty="0">
              <a:latin typeface="+mn-lt"/>
            </a:endParaRPr>
          </a:p>
        </p:txBody>
      </p:sp>
    </p:spTree>
    <p:extLst>
      <p:ext uri="{BB962C8B-B14F-4D97-AF65-F5344CB8AC3E}">
        <p14:creationId xmlns:p14="http://schemas.microsoft.com/office/powerpoint/2010/main" val="1440973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Absolute calibration</a:t>
            </a:r>
            <a:endParaRPr lang="zh-CN" altLang="en-US" dirty="0"/>
          </a:p>
        </p:txBody>
      </p:sp>
      <p:sp>
        <p:nvSpPr>
          <p:cNvPr id="3" name="内容占位符 2"/>
          <p:cNvSpPr>
            <a:spLocks noGrp="1"/>
          </p:cNvSpPr>
          <p:nvPr>
            <p:ph idx="1"/>
          </p:nvPr>
        </p:nvSpPr>
        <p:spPr>
          <a:xfrm>
            <a:off x="628650" y="1943606"/>
            <a:ext cx="4336889" cy="3546367"/>
          </a:xfrm>
        </p:spPr>
        <p:txBody>
          <a:bodyPr/>
          <a:lstStyle/>
          <a:p>
            <a:r>
              <a:rPr lang="en-US" altLang="zh-CN" dirty="0" smtClean="0"/>
              <a:t>Pre-launce calibration results</a:t>
            </a:r>
            <a:endParaRPr lang="zh-CN" altLang="en-US" dirty="0"/>
          </a:p>
        </p:txBody>
      </p:sp>
      <p:graphicFrame>
        <p:nvGraphicFramePr>
          <p:cNvPr id="10" name="表格 9"/>
          <p:cNvGraphicFramePr>
            <a:graphicFrameLocks noGrp="1"/>
          </p:cNvGraphicFramePr>
          <p:nvPr>
            <p:extLst>
              <p:ext uri="{D42A27DB-BD31-4B8C-83A1-F6EECF244321}">
                <p14:modId xmlns:p14="http://schemas.microsoft.com/office/powerpoint/2010/main" val="94011778"/>
              </p:ext>
            </p:extLst>
          </p:nvPr>
        </p:nvGraphicFramePr>
        <p:xfrm>
          <a:off x="316167" y="3246177"/>
          <a:ext cx="4649372" cy="2682240"/>
        </p:xfrm>
        <a:graphic>
          <a:graphicData uri="http://schemas.openxmlformats.org/drawingml/2006/table">
            <a:tbl>
              <a:tblPr firstRow="1" firstCol="1" bandRow="1">
                <a:tableStyleId>{5C22544A-7EE6-4342-B048-85BDC9FD1C3A}</a:tableStyleId>
              </a:tblPr>
              <a:tblGrid>
                <a:gridCol w="617611"/>
                <a:gridCol w="880954"/>
                <a:gridCol w="844062"/>
                <a:gridCol w="1170895"/>
                <a:gridCol w="1135850"/>
              </a:tblGrid>
              <a:tr h="308610">
                <a:tc>
                  <a:txBody>
                    <a:bodyPr/>
                    <a:lstStyle/>
                    <a:p>
                      <a:pPr marL="0" algn="ctr">
                        <a:spcAft>
                          <a:spcPts val="0"/>
                        </a:spcAft>
                      </a:pPr>
                      <a:r>
                        <a:rPr lang="en-US" altLang="zh-CN" sz="1600" kern="0" dirty="0" smtClean="0">
                          <a:effectLst/>
                        </a:rPr>
                        <a:t>Band</a:t>
                      </a:r>
                      <a:endParaRPr lang="zh-CN" sz="2000" kern="100" dirty="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altLang="zh-CN" sz="1600" kern="0" dirty="0" smtClean="0">
                          <a:effectLst/>
                        </a:rPr>
                        <a:t>Slope</a:t>
                      </a:r>
                      <a:endParaRPr lang="zh-CN" sz="2000" kern="100" dirty="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altLang="zh-CN" sz="1600" kern="0" dirty="0" smtClean="0">
                          <a:effectLst/>
                        </a:rPr>
                        <a:t>Offset</a:t>
                      </a:r>
                      <a:endParaRPr lang="zh-CN" sz="2000" kern="100" dirty="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altLang="zh-CN" sz="1600" kern="0" dirty="0" smtClean="0">
                          <a:effectLst/>
                        </a:rPr>
                        <a:t>Uncertainty</a:t>
                      </a:r>
                    </a:p>
                    <a:p>
                      <a:pPr marL="0" algn="ctr">
                        <a:spcAft>
                          <a:spcPts val="0"/>
                        </a:spcAft>
                      </a:pPr>
                      <a:r>
                        <a:rPr lang="zh-CN" sz="1600" kern="0" dirty="0" smtClean="0">
                          <a:effectLst/>
                        </a:rPr>
                        <a:t>（</a:t>
                      </a:r>
                      <a:r>
                        <a:rPr lang="en-US" sz="1600" kern="0" dirty="0">
                          <a:effectLst/>
                        </a:rPr>
                        <a:t>%</a:t>
                      </a:r>
                      <a:r>
                        <a:rPr lang="zh-CN" sz="1600" kern="0" dirty="0">
                          <a:effectLst/>
                        </a:rPr>
                        <a:t>）</a:t>
                      </a:r>
                      <a:endParaRPr lang="zh-CN" sz="2000" kern="100" dirty="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altLang="zh-CN" sz="1600" kern="0" dirty="0" smtClean="0">
                          <a:effectLst/>
                        </a:rPr>
                        <a:t>correlation coefficient </a:t>
                      </a:r>
                      <a:endParaRPr lang="zh-CN" sz="2000" kern="100" dirty="0">
                        <a:effectLst/>
                        <a:latin typeface="Times New Roman" panose="02020603050405020304" pitchFamily="18" charset="0"/>
                        <a:ea typeface="宋体" panose="02010600030101010101" pitchFamily="2" charset="-122"/>
                      </a:endParaRPr>
                    </a:p>
                  </a:txBody>
                  <a:tcPr marL="51435" marR="51435" marT="0" marB="0" anchor="ctr"/>
                </a:tc>
              </a:tr>
              <a:tr h="128588">
                <a:tc>
                  <a:txBody>
                    <a:bodyPr/>
                    <a:lstStyle/>
                    <a:p>
                      <a:pPr marL="0" algn="ctr">
                        <a:spcAft>
                          <a:spcPts val="0"/>
                        </a:spcAft>
                      </a:pPr>
                      <a:r>
                        <a:rPr lang="en-US" sz="1600" kern="0">
                          <a:effectLst/>
                        </a:rPr>
                        <a:t>1</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dirty="0">
                          <a:effectLst/>
                        </a:rPr>
                        <a:t>0.00922</a:t>
                      </a:r>
                      <a:endParaRPr lang="zh-CN" sz="2000" kern="100" dirty="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-0.59</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0.78</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0.99745</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r>
              <a:tr h="128588">
                <a:tc>
                  <a:txBody>
                    <a:bodyPr/>
                    <a:lstStyle/>
                    <a:p>
                      <a:pPr marL="0" algn="ctr">
                        <a:spcAft>
                          <a:spcPts val="0"/>
                        </a:spcAft>
                      </a:pPr>
                      <a:r>
                        <a:rPr lang="en-US" sz="1600" kern="0">
                          <a:effectLst/>
                        </a:rPr>
                        <a:t>2</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0.05205</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-1.60</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0.96</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0.99844</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r>
              <a:tr h="128588">
                <a:tc>
                  <a:txBody>
                    <a:bodyPr/>
                    <a:lstStyle/>
                    <a:p>
                      <a:pPr marL="0" algn="ctr">
                        <a:spcAft>
                          <a:spcPts val="0"/>
                        </a:spcAft>
                      </a:pPr>
                      <a:r>
                        <a:rPr lang="en-US" sz="1600" kern="0">
                          <a:effectLst/>
                        </a:rPr>
                        <a:t>3</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0.03819</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-0.56</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0.60</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0.99946</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r>
              <a:tr h="128588">
                <a:tc>
                  <a:txBody>
                    <a:bodyPr/>
                    <a:lstStyle/>
                    <a:p>
                      <a:pPr marL="0" algn="ctr">
                        <a:spcAft>
                          <a:spcPts val="0"/>
                        </a:spcAft>
                      </a:pPr>
                      <a:r>
                        <a:rPr lang="en-US" sz="1600" kern="0">
                          <a:effectLst/>
                        </a:rPr>
                        <a:t>4</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dirty="0">
                          <a:effectLst/>
                        </a:rPr>
                        <a:t>0.02171</a:t>
                      </a:r>
                      <a:endParaRPr lang="zh-CN" sz="2000" kern="100" dirty="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-0.55</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1.15</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0.99842</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r>
              <a:tr h="128588">
                <a:tc>
                  <a:txBody>
                    <a:bodyPr/>
                    <a:lstStyle/>
                    <a:p>
                      <a:pPr marL="0" algn="ctr">
                        <a:spcAft>
                          <a:spcPts val="0"/>
                        </a:spcAft>
                      </a:pPr>
                      <a:r>
                        <a:rPr lang="en-US" sz="1600" kern="0">
                          <a:effectLst/>
                        </a:rPr>
                        <a:t>5</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0.02954</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-0.40</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0.63</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0.99948</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r>
              <a:tr h="128588">
                <a:tc>
                  <a:txBody>
                    <a:bodyPr/>
                    <a:lstStyle/>
                    <a:p>
                      <a:pPr marL="0" algn="ctr">
                        <a:spcAft>
                          <a:spcPts val="0"/>
                        </a:spcAft>
                      </a:pPr>
                      <a:r>
                        <a:rPr lang="en-US" sz="1600" kern="0">
                          <a:effectLst/>
                        </a:rPr>
                        <a:t>6</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0.00854</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0.08</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0.14</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0.99998</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r>
              <a:tr h="128588">
                <a:tc>
                  <a:txBody>
                    <a:bodyPr/>
                    <a:lstStyle/>
                    <a:p>
                      <a:pPr marL="0" algn="ctr">
                        <a:spcAft>
                          <a:spcPts val="0"/>
                        </a:spcAft>
                      </a:pPr>
                      <a:r>
                        <a:rPr lang="en-US" sz="1600" kern="0">
                          <a:effectLst/>
                        </a:rPr>
                        <a:t>7</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0.04913</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0.48</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0.17</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0.99988</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r>
              <a:tr h="128588">
                <a:tc>
                  <a:txBody>
                    <a:bodyPr/>
                    <a:lstStyle/>
                    <a:p>
                      <a:pPr marL="0" algn="ctr">
                        <a:spcAft>
                          <a:spcPts val="0"/>
                        </a:spcAft>
                      </a:pPr>
                      <a:r>
                        <a:rPr lang="en-US" sz="1600" kern="0">
                          <a:effectLst/>
                        </a:rPr>
                        <a:t>8</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0.03404</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0.24</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0.24</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0.99982</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r>
              <a:tr h="128588">
                <a:tc>
                  <a:txBody>
                    <a:bodyPr/>
                    <a:lstStyle/>
                    <a:p>
                      <a:pPr marL="0" algn="ctr">
                        <a:spcAft>
                          <a:spcPts val="0"/>
                        </a:spcAft>
                      </a:pPr>
                      <a:r>
                        <a:rPr lang="en-US" sz="1600" kern="0">
                          <a:effectLst/>
                        </a:rPr>
                        <a:t>9</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0.04078</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a:effectLst/>
                        </a:rPr>
                        <a:t>0.52</a:t>
                      </a:r>
                      <a:endParaRPr lang="zh-CN" sz="20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dirty="0">
                          <a:effectLst/>
                        </a:rPr>
                        <a:t>0.22</a:t>
                      </a:r>
                      <a:endParaRPr lang="zh-CN" sz="2000" kern="100" dirty="0">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algn="ctr">
                        <a:spcAft>
                          <a:spcPts val="0"/>
                        </a:spcAft>
                      </a:pPr>
                      <a:r>
                        <a:rPr lang="en-US" sz="1600" kern="0" dirty="0">
                          <a:effectLst/>
                        </a:rPr>
                        <a:t>0.99983</a:t>
                      </a:r>
                      <a:endParaRPr lang="zh-CN" sz="2000" kern="100" dirty="0">
                        <a:effectLst/>
                        <a:latin typeface="Times New Roman" panose="02020603050405020304" pitchFamily="18" charset="0"/>
                        <a:ea typeface="宋体" panose="02010600030101010101" pitchFamily="2" charset="-122"/>
                      </a:endParaRPr>
                    </a:p>
                  </a:txBody>
                  <a:tcPr marL="51435" marR="51435" marT="0" marB="0" anchor="ctr"/>
                </a:tc>
              </a:tr>
            </a:tbl>
          </a:graphicData>
        </a:graphic>
      </p:graphicFrame>
      <p:pic>
        <p:nvPicPr>
          <p:cNvPr id="11" name="图片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1756" y="1688963"/>
            <a:ext cx="3556126" cy="2341127"/>
          </a:xfrm>
          <a:prstGeom prst="rect">
            <a:avLst/>
          </a:prstGeom>
          <a:noFill/>
        </p:spPr>
      </p:pic>
      <p:pic>
        <p:nvPicPr>
          <p:cNvPr id="12" name="图片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1756" y="4030090"/>
            <a:ext cx="3559132" cy="2341127"/>
          </a:xfrm>
          <a:prstGeom prst="rect">
            <a:avLst/>
          </a:prstGeom>
          <a:noFill/>
        </p:spPr>
      </p:pic>
    </p:spTree>
    <p:extLst>
      <p:ext uri="{BB962C8B-B14F-4D97-AF65-F5344CB8AC3E}">
        <p14:creationId xmlns:p14="http://schemas.microsoft.com/office/powerpoint/2010/main" val="2213189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Example of a CAPI image </a:t>
            </a:r>
            <a:r>
              <a:rPr lang="en-US" altLang="zh-CN" dirty="0"/>
              <a:t>and </a:t>
            </a:r>
            <a:r>
              <a:rPr lang="en-US" altLang="zh-CN" dirty="0" smtClean="0"/>
              <a:t>degree </a:t>
            </a:r>
            <a:r>
              <a:rPr lang="en-US" altLang="zh-CN" dirty="0"/>
              <a:t>of </a:t>
            </a:r>
            <a:r>
              <a:rPr lang="en-US" altLang="zh-CN" dirty="0" smtClean="0"/>
              <a:t>polarization (670nm)</a:t>
            </a:r>
            <a:endParaRPr lang="zh-CN" altLang="en-US" dirty="0"/>
          </a:p>
        </p:txBody>
      </p:sp>
      <p:grpSp>
        <p:nvGrpSpPr>
          <p:cNvPr id="3" name="组合 2"/>
          <p:cNvGrpSpPr/>
          <p:nvPr/>
        </p:nvGrpSpPr>
        <p:grpSpPr>
          <a:xfrm>
            <a:off x="4088570" y="1907415"/>
            <a:ext cx="2969390" cy="4427584"/>
            <a:chOff x="4088570" y="1907415"/>
            <a:chExt cx="2969390" cy="4427584"/>
          </a:xfrm>
        </p:grpSpPr>
        <p:pic>
          <p:nvPicPr>
            <p:cNvPr id="12" name="图片 11" descr="I:\20170706\wycnd\DOLP_TAN1_CAPIX_1B_SCI_ND_1000M_ORBT_00923_20170223_0254_NUL_170113.png"/>
            <p:cNvPicPr>
              <a:picLocks noChangeAspect="1"/>
            </p:cNvPicPr>
            <p:nvPr/>
          </p:nvPicPr>
          <p:blipFill rotWithShape="1">
            <a:blip r:embed="rId2" cstate="print">
              <a:extLst>
                <a:ext uri="{28A0092B-C50C-407E-A947-70E740481C1C}">
                  <a14:useLocalDpi xmlns:a14="http://schemas.microsoft.com/office/drawing/2010/main" val="0"/>
                </a:ext>
              </a:extLst>
            </a:blip>
            <a:srcRect l="59" t="14487" r="-59" b="59003"/>
            <a:stretch/>
          </p:blipFill>
          <p:spPr bwMode="auto">
            <a:xfrm>
              <a:off x="4088570" y="1907415"/>
              <a:ext cx="2969390" cy="4427584"/>
            </a:xfrm>
            <a:prstGeom prst="rect">
              <a:avLst/>
            </a:prstGeom>
            <a:noFill/>
            <a:ln>
              <a:noFill/>
            </a:ln>
            <a:extLst>
              <a:ext uri="{53640926-AAD7-44D8-BBD7-CCE9431645EC}">
                <a14:shadowObscured xmlns:a14="http://schemas.microsoft.com/office/drawing/2010/main"/>
              </a:ext>
            </a:extLst>
          </p:spPr>
        </p:pic>
        <p:sp>
          <p:nvSpPr>
            <p:cNvPr id="13" name="矩形 12"/>
            <p:cNvSpPr/>
            <p:nvPr/>
          </p:nvSpPr>
          <p:spPr>
            <a:xfrm>
              <a:off x="5764745" y="4635764"/>
              <a:ext cx="776977" cy="606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spcAft>
                  <a:spcPts val="0"/>
                </a:spcAft>
              </a:pPr>
              <a:r>
                <a:rPr lang="en-US" sz="1350" b="1" kern="100">
                  <a:solidFill>
                    <a:srgbClr val="FF0000"/>
                  </a:solidFill>
                  <a:effectLst>
                    <a:outerShdw blurRad="38100" dist="19050" dir="2700000" algn="tl">
                      <a:schemeClr val="dk1">
                        <a:alpha val="40000"/>
                      </a:schemeClr>
                    </a:outerShdw>
                  </a:effectLst>
                  <a:ea typeface="仿宋" panose="02010609060101010101" pitchFamily="49" charset="-122"/>
                  <a:cs typeface="Times New Roman" panose="02020603050405020304" pitchFamily="18" charset="0"/>
                </a:rPr>
                <a:t>A</a:t>
              </a:r>
              <a:endParaRPr lang="zh-CN" altLang="en-US" sz="1050" kern="100">
                <a:ea typeface="仿宋" panose="02010609060101010101" pitchFamily="49" charset="-122"/>
                <a:cs typeface="Times New Roman" panose="02020603050405020304" pitchFamily="18" charset="0"/>
              </a:endParaRPr>
            </a:p>
          </p:txBody>
        </p:sp>
        <p:sp>
          <p:nvSpPr>
            <p:cNvPr id="14" name="矩形 13"/>
            <p:cNvSpPr/>
            <p:nvPr/>
          </p:nvSpPr>
          <p:spPr>
            <a:xfrm>
              <a:off x="4708405" y="3239679"/>
              <a:ext cx="759517" cy="686076"/>
            </a:xfrm>
            <a:prstGeom prst="rect">
              <a:avLst/>
            </a:prstGeom>
            <a:noFill/>
            <a:ln w="19050"/>
          </p:spPr>
          <p:style>
            <a:lnRef idx="2">
              <a:schemeClr val="accent2"/>
            </a:lnRef>
            <a:fillRef idx="1">
              <a:schemeClr val="lt1"/>
            </a:fillRef>
            <a:effectRef idx="0">
              <a:schemeClr val="accent2"/>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spcAft>
                  <a:spcPts val="0"/>
                </a:spcAft>
              </a:pPr>
              <a:r>
                <a:rPr lang="en-US" sz="1500" b="1" kern="100">
                  <a:solidFill>
                    <a:srgbClr val="FF0000"/>
                  </a:solidFill>
                  <a:ea typeface="仿宋" panose="02010609060101010101" pitchFamily="49" charset="-122"/>
                  <a:cs typeface="Times New Roman" panose="02020603050405020304" pitchFamily="18" charset="0"/>
                </a:rPr>
                <a:t>B</a:t>
              </a:r>
              <a:endParaRPr lang="zh-CN" altLang="en-US" sz="1050" kern="100">
                <a:ea typeface="仿宋" panose="02010609060101010101" pitchFamily="49" charset="-122"/>
                <a:cs typeface="Times New Roman" panose="02020603050405020304" pitchFamily="18" charset="0"/>
              </a:endParaRPr>
            </a:p>
          </p:txBody>
        </p:sp>
        <p:sp>
          <p:nvSpPr>
            <p:cNvPr id="15" name="矩形 14"/>
            <p:cNvSpPr/>
            <p:nvPr/>
          </p:nvSpPr>
          <p:spPr>
            <a:xfrm>
              <a:off x="4193331" y="5170265"/>
              <a:ext cx="1204751" cy="1100913"/>
            </a:xfrm>
            <a:prstGeom prst="rect">
              <a:avLst/>
            </a:prstGeom>
            <a:noFill/>
            <a:ln w="19050"/>
          </p:spPr>
          <p:style>
            <a:lnRef idx="2">
              <a:schemeClr val="accent2"/>
            </a:lnRef>
            <a:fillRef idx="1">
              <a:schemeClr val="lt1"/>
            </a:fillRef>
            <a:effectRef idx="0">
              <a:schemeClr val="accent2"/>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spcAft>
                  <a:spcPts val="0"/>
                </a:spcAft>
              </a:pPr>
              <a:r>
                <a:rPr lang="en-US" sz="1500" b="1" kern="100">
                  <a:solidFill>
                    <a:srgbClr val="FF0000"/>
                  </a:solidFill>
                  <a:ea typeface="仿宋" panose="02010609060101010101" pitchFamily="49" charset="-122"/>
                  <a:cs typeface="Times New Roman" panose="02020603050405020304" pitchFamily="18" charset="0"/>
                </a:rPr>
                <a:t>C</a:t>
              </a:r>
              <a:endParaRPr lang="zh-CN" altLang="en-US" sz="1050" kern="100">
                <a:ea typeface="仿宋" panose="02010609060101010101" pitchFamily="49" charset="-122"/>
                <a:cs typeface="Times New Roman" panose="02020603050405020304" pitchFamily="18" charset="0"/>
              </a:endParaRPr>
            </a:p>
          </p:txBody>
        </p:sp>
        <p:sp>
          <p:nvSpPr>
            <p:cNvPr id="16" name="矩形 15"/>
            <p:cNvSpPr/>
            <p:nvPr/>
          </p:nvSpPr>
          <p:spPr>
            <a:xfrm>
              <a:off x="5193245" y="2146744"/>
              <a:ext cx="571500" cy="414338"/>
            </a:xfrm>
            <a:prstGeom prst="rect">
              <a:avLst/>
            </a:prstGeom>
            <a:noFill/>
            <a:ln w="19050"/>
          </p:spPr>
          <p:style>
            <a:lnRef idx="2">
              <a:schemeClr val="accent2"/>
            </a:lnRef>
            <a:fillRef idx="1">
              <a:schemeClr val="lt1"/>
            </a:fillRef>
            <a:effectRef idx="0">
              <a:schemeClr val="accent2"/>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spcAft>
                  <a:spcPts val="0"/>
                </a:spcAft>
              </a:pPr>
              <a:r>
                <a:rPr lang="en-US" sz="1500" b="1" kern="100">
                  <a:solidFill>
                    <a:srgbClr val="FF0000"/>
                  </a:solidFill>
                  <a:ea typeface="仿宋" panose="02010609060101010101" pitchFamily="49" charset="-122"/>
                  <a:cs typeface="Times New Roman" panose="02020603050405020304" pitchFamily="18" charset="0"/>
                </a:rPr>
                <a:t>D</a:t>
              </a:r>
              <a:endParaRPr lang="zh-CN" altLang="en-US" sz="1050" kern="100">
                <a:ea typeface="仿宋" panose="02010609060101010101" pitchFamily="49" charset="-122"/>
                <a:cs typeface="Times New Roman" panose="02020603050405020304" pitchFamily="18" charset="0"/>
              </a:endParaRPr>
            </a:p>
          </p:txBody>
        </p:sp>
      </p:grpSp>
      <p:sp>
        <p:nvSpPr>
          <p:cNvPr id="17" name="矩形 16"/>
          <p:cNvSpPr/>
          <p:nvPr/>
        </p:nvSpPr>
        <p:spPr>
          <a:xfrm>
            <a:off x="7365999" y="2667000"/>
            <a:ext cx="1532273" cy="3205197"/>
          </a:xfrm>
          <a:prstGeom prst="rect">
            <a:avLst/>
          </a:prstGeom>
        </p:spPr>
        <p:txBody>
          <a:bodyPr vert="horz" lIns="68580" tIns="34290" rIns="68580" bIns="34290" rtlCol="0">
            <a:normAutofit/>
          </a:bodyPr>
          <a:lstStyle/>
          <a:p>
            <a:pPr marL="171450" indent="-171450">
              <a:lnSpc>
                <a:spcPct val="90000"/>
              </a:lnSpc>
              <a:spcBef>
                <a:spcPts val="750"/>
              </a:spcBef>
              <a:buFont typeface="Arial" panose="020B0604020202020204" pitchFamily="34" charset="0"/>
              <a:buChar char="•"/>
            </a:pPr>
            <a:r>
              <a:rPr lang="en-US" altLang="zh-CN" sz="2100" dirty="0"/>
              <a:t>W</a:t>
            </a:r>
            <a:r>
              <a:rPr lang="en-US" altLang="zh-CN" sz="2100" dirty="0" smtClean="0"/>
              <a:t>ater(A) </a:t>
            </a:r>
          </a:p>
          <a:p>
            <a:pPr marL="171450" indent="-171450">
              <a:lnSpc>
                <a:spcPct val="90000"/>
              </a:lnSpc>
              <a:spcBef>
                <a:spcPts val="750"/>
              </a:spcBef>
              <a:buFont typeface="Arial" panose="020B0604020202020204" pitchFamily="34" charset="0"/>
              <a:buChar char="•"/>
            </a:pPr>
            <a:r>
              <a:rPr lang="en-US" altLang="zh-CN" sz="2100" dirty="0" smtClean="0"/>
              <a:t>Land(B)</a:t>
            </a:r>
          </a:p>
          <a:p>
            <a:pPr marL="171450" indent="-171450">
              <a:lnSpc>
                <a:spcPct val="90000"/>
              </a:lnSpc>
              <a:spcBef>
                <a:spcPts val="750"/>
              </a:spcBef>
              <a:buFont typeface="Arial" panose="020B0604020202020204" pitchFamily="34" charset="0"/>
              <a:buChar char="•"/>
            </a:pPr>
            <a:r>
              <a:rPr lang="en-US" altLang="zh-CN" sz="2100" dirty="0" smtClean="0"/>
              <a:t>Cloud(C)</a:t>
            </a:r>
          </a:p>
          <a:p>
            <a:pPr marL="171450" indent="-171450">
              <a:lnSpc>
                <a:spcPct val="90000"/>
              </a:lnSpc>
              <a:spcBef>
                <a:spcPts val="750"/>
              </a:spcBef>
              <a:buFont typeface="Arial" panose="020B0604020202020204" pitchFamily="34" charset="0"/>
              <a:buChar char="•"/>
            </a:pPr>
            <a:r>
              <a:rPr lang="en-US" altLang="zh-CN" sz="2100" dirty="0" smtClean="0"/>
              <a:t>Cloud(D)</a:t>
            </a:r>
            <a:endParaRPr lang="en-US" altLang="zh-CN" sz="2100" dirty="0"/>
          </a:p>
          <a:p>
            <a:pPr marL="171450" indent="-171450">
              <a:lnSpc>
                <a:spcPct val="90000"/>
              </a:lnSpc>
              <a:spcBef>
                <a:spcPts val="750"/>
              </a:spcBef>
              <a:buFont typeface="Arial" panose="020B0604020202020204" pitchFamily="34" charset="0"/>
              <a:buChar char="•"/>
            </a:pPr>
            <a:endParaRPr lang="zh-CN" altLang="en-US" sz="2100" dirty="0"/>
          </a:p>
        </p:txBody>
      </p:sp>
      <p:pic>
        <p:nvPicPr>
          <p:cNvPr id="1026" name="Picture 2" descr="TAN1_CAPIX_1B_SCI_ND_1000M_ORBT_00923_20170223_0254_NUL_170113"/>
          <p:cNvPicPr>
            <a:picLocks noChangeAspect="1" noChangeArrowheads="1"/>
          </p:cNvPicPr>
          <p:nvPr/>
        </p:nvPicPr>
        <p:blipFill rotWithShape="1">
          <a:blip r:embed="rId3">
            <a:extLst>
              <a:ext uri="{28A0092B-C50C-407E-A947-70E740481C1C}">
                <a14:useLocalDpi xmlns:a14="http://schemas.microsoft.com/office/drawing/2010/main" val="0"/>
              </a:ext>
            </a:extLst>
          </a:blip>
          <a:srcRect t="1747" b="2353"/>
          <a:stretch/>
        </p:blipFill>
        <p:spPr bwMode="auto">
          <a:xfrm>
            <a:off x="812405" y="1879657"/>
            <a:ext cx="2968126"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664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86446" y="1706751"/>
            <a:ext cx="5350119" cy="4592449"/>
          </a:xfrm>
        </p:spPr>
        <p:txBody>
          <a:bodyPr/>
          <a:lstStyle/>
          <a:p>
            <a:r>
              <a:rPr lang="en-US" altLang="zh-CN" dirty="0" err="1" smtClean="0"/>
              <a:t>TanSat</a:t>
            </a:r>
            <a:r>
              <a:rPr lang="en-US" altLang="zh-CN" dirty="0" smtClean="0"/>
              <a:t> turns around and points to the moon in </a:t>
            </a:r>
            <a:r>
              <a:rPr lang="en-US" altLang="zh-CN" dirty="0"/>
              <a:t>the shadow zone of the </a:t>
            </a:r>
            <a:r>
              <a:rPr lang="en-US" altLang="zh-CN" dirty="0" smtClean="0"/>
              <a:t>earth</a:t>
            </a:r>
          </a:p>
          <a:p>
            <a:endParaRPr lang="en-US" altLang="zh-CN" dirty="0"/>
          </a:p>
          <a:p>
            <a:endParaRPr lang="en-US" altLang="zh-CN" dirty="0" smtClean="0"/>
          </a:p>
          <a:p>
            <a:endParaRPr lang="en-US" altLang="zh-CN" dirty="0" smtClean="0"/>
          </a:p>
          <a:p>
            <a:r>
              <a:rPr lang="en-US" altLang="zh-CN" dirty="0" smtClean="0"/>
              <a:t>Observing the lunar image data </a:t>
            </a:r>
            <a:r>
              <a:rPr lang="en-US" altLang="zh-CN" dirty="0"/>
              <a:t>b</a:t>
            </a:r>
            <a:r>
              <a:rPr lang="en-US" altLang="zh-CN" dirty="0" smtClean="0"/>
              <a:t>y vibrating </a:t>
            </a:r>
            <a:r>
              <a:rPr lang="en-US" altLang="zh-CN" dirty="0"/>
              <a:t>pitch </a:t>
            </a:r>
            <a:r>
              <a:rPr lang="en-US" altLang="zh-CN" dirty="0" smtClean="0"/>
              <a:t>angle</a:t>
            </a:r>
            <a:endParaRPr lang="zh-CN" altLang="en-US" dirty="0"/>
          </a:p>
        </p:txBody>
      </p:sp>
      <p:pic>
        <p:nvPicPr>
          <p:cNvPr id="6" name="图片 5"/>
          <p:cNvPicPr/>
          <p:nvPr/>
        </p:nvPicPr>
        <p:blipFill rotWithShape="1">
          <a:blip r:embed="rId3">
            <a:extLst>
              <a:ext uri="{28A0092B-C50C-407E-A947-70E740481C1C}">
                <a14:useLocalDpi xmlns:a14="http://schemas.microsoft.com/office/drawing/2010/main" val="0"/>
              </a:ext>
            </a:extLst>
          </a:blip>
          <a:srcRect t="16997" r="50452"/>
          <a:stretch/>
        </p:blipFill>
        <p:spPr bwMode="auto">
          <a:xfrm>
            <a:off x="1874213" y="3324964"/>
            <a:ext cx="2619192" cy="1364697"/>
          </a:xfrm>
          <a:prstGeom prst="rect">
            <a:avLst/>
          </a:prstGeom>
          <a:noFill/>
          <a:ln>
            <a:noFill/>
          </a:ln>
          <a:extLst>
            <a:ext uri="{53640926-AAD7-44D8-BBD7-CCE9431645EC}">
              <a14:shadowObscured xmlns:a14="http://schemas.microsoft.com/office/drawing/2010/main"/>
            </a:ext>
          </a:extLst>
        </p:spPr>
      </p:pic>
      <p:sp>
        <p:nvSpPr>
          <p:cNvPr id="2" name="标题 1"/>
          <p:cNvSpPr>
            <a:spLocks noGrp="1"/>
          </p:cNvSpPr>
          <p:nvPr>
            <p:ph type="title"/>
          </p:nvPr>
        </p:nvSpPr>
        <p:spPr/>
        <p:txBody>
          <a:bodyPr/>
          <a:lstStyle/>
          <a:p>
            <a:r>
              <a:rPr lang="en-US" altLang="zh-CN" dirty="0" smtClean="0"/>
              <a:t>Example of a lunar image</a:t>
            </a:r>
            <a:endParaRPr lang="en-US" altLang="zh-CN" dirty="0"/>
          </a:p>
        </p:txBody>
      </p:sp>
      <p:graphicFrame>
        <p:nvGraphicFramePr>
          <p:cNvPr id="5" name="对象 4"/>
          <p:cNvGraphicFramePr>
            <a:graphicFrameLocks noChangeAspect="1"/>
          </p:cNvGraphicFramePr>
          <p:nvPr>
            <p:extLst>
              <p:ext uri="{D42A27DB-BD31-4B8C-83A1-F6EECF244321}">
                <p14:modId xmlns:p14="http://schemas.microsoft.com/office/powerpoint/2010/main" val="2285602225"/>
              </p:ext>
            </p:extLst>
          </p:nvPr>
        </p:nvGraphicFramePr>
        <p:xfrm>
          <a:off x="6062885" y="1875564"/>
          <a:ext cx="2271713" cy="1350169"/>
        </p:xfrm>
        <a:graphic>
          <a:graphicData uri="http://schemas.openxmlformats.org/presentationml/2006/ole">
            <mc:AlternateContent xmlns:mc="http://schemas.openxmlformats.org/markup-compatibility/2006">
              <mc:Choice xmlns:v="urn:schemas-microsoft-com:vml" Requires="v">
                <p:oleObj spid="_x0000_s20557" name="Visio" r:id="rId4" imgW="12569866" imgH="7457320" progId="Visio.Drawing.11">
                  <p:embed/>
                </p:oleObj>
              </mc:Choice>
              <mc:Fallback>
                <p:oleObj name="Visio" r:id="rId4" imgW="12569866" imgH="745732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2885" y="1875564"/>
                        <a:ext cx="2271713" cy="13501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309541941"/>
              </p:ext>
            </p:extLst>
          </p:nvPr>
        </p:nvGraphicFramePr>
        <p:xfrm>
          <a:off x="6084317" y="3286184"/>
          <a:ext cx="2250281" cy="1343025"/>
        </p:xfrm>
        <a:graphic>
          <a:graphicData uri="http://schemas.openxmlformats.org/presentationml/2006/ole">
            <mc:AlternateContent xmlns:mc="http://schemas.openxmlformats.org/markup-compatibility/2006">
              <mc:Choice xmlns:v="urn:schemas-microsoft-com:vml" Requires="v">
                <p:oleObj spid="_x0000_s20558" name="Visio" r:id="rId6" imgW="12162153" imgH="7264066" progId="Visio.Drawing.11">
                  <p:embed/>
                </p:oleObj>
              </mc:Choice>
              <mc:Fallback>
                <p:oleObj name="Visio" r:id="rId6" imgW="12162153" imgH="7264066"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317" y="3286184"/>
                        <a:ext cx="2250281" cy="134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354918287"/>
              </p:ext>
            </p:extLst>
          </p:nvPr>
        </p:nvGraphicFramePr>
        <p:xfrm>
          <a:off x="6062885" y="4689661"/>
          <a:ext cx="2271713" cy="1357313"/>
        </p:xfrm>
        <a:graphic>
          <a:graphicData uri="http://schemas.openxmlformats.org/presentationml/2006/ole">
            <mc:AlternateContent xmlns:mc="http://schemas.openxmlformats.org/markup-compatibility/2006">
              <mc:Choice xmlns:v="urn:schemas-microsoft-com:vml" Requires="v">
                <p:oleObj spid="_x0000_s20559" name="Visio" r:id="rId8" imgW="12712970" imgH="7577874" progId="Visio.Drawing.11">
                  <p:embed/>
                </p:oleObj>
              </mc:Choice>
              <mc:Fallback>
                <p:oleObj name="Visio" r:id="rId8" imgW="12712970" imgH="7577874"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2885" y="4689661"/>
                        <a:ext cx="2271713" cy="1357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70009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5238" y="2063259"/>
            <a:ext cx="3060000" cy="2295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5238" y="4096372"/>
            <a:ext cx="3060000" cy="2295000"/>
          </a:xfrm>
          <a:prstGeom prst="rect">
            <a:avLst/>
          </a:prstGeom>
        </p:spPr>
      </p:pic>
      <p:sp>
        <p:nvSpPr>
          <p:cNvPr id="2" name="标题 1"/>
          <p:cNvSpPr>
            <a:spLocks noGrp="1"/>
          </p:cNvSpPr>
          <p:nvPr>
            <p:ph type="title"/>
          </p:nvPr>
        </p:nvSpPr>
        <p:spPr/>
        <p:txBody>
          <a:bodyPr/>
          <a:lstStyle/>
          <a:p>
            <a:r>
              <a:rPr lang="en-US" altLang="zh-CN" dirty="0"/>
              <a:t>Example of </a:t>
            </a:r>
            <a:r>
              <a:rPr lang="en-US" altLang="zh-CN" dirty="0" smtClean="0"/>
              <a:t>a lunar </a:t>
            </a:r>
            <a:r>
              <a:rPr lang="en-US" altLang="zh-CN" dirty="0"/>
              <a:t>image</a:t>
            </a:r>
            <a:endParaRPr lang="zh-CN" altLang="en-US" dirty="0"/>
          </a:p>
        </p:txBody>
      </p:sp>
      <p:sp>
        <p:nvSpPr>
          <p:cNvPr id="3" name="内容占位符 2"/>
          <p:cNvSpPr>
            <a:spLocks noGrp="1"/>
          </p:cNvSpPr>
          <p:nvPr>
            <p:ph idx="1"/>
          </p:nvPr>
        </p:nvSpPr>
        <p:spPr>
          <a:xfrm>
            <a:off x="577835" y="1748878"/>
            <a:ext cx="4794265" cy="3263504"/>
          </a:xfrm>
        </p:spPr>
        <p:txBody>
          <a:bodyPr/>
          <a:lstStyle/>
          <a:p>
            <a:r>
              <a:rPr lang="en-US" altLang="zh-CN" dirty="0" smtClean="0"/>
              <a:t>Moon observation mode</a:t>
            </a:r>
          </a:p>
          <a:p>
            <a:pPr lvl="1"/>
            <a:r>
              <a:rPr lang="en-US" altLang="zh-CN" dirty="0" smtClean="0"/>
              <a:t>Single observation last about 10 minutes</a:t>
            </a:r>
          </a:p>
          <a:p>
            <a:pPr lvl="1"/>
            <a:r>
              <a:rPr lang="en-US" altLang="zh-CN" dirty="0" smtClean="0"/>
              <a:t>2 pictures are taken in one orbit</a:t>
            </a:r>
            <a:endParaRPr lang="zh-CN" altLang="en-US" dirty="0"/>
          </a:p>
        </p:txBody>
      </p:sp>
      <p:sp>
        <p:nvSpPr>
          <p:cNvPr id="7" name="文本框 6"/>
          <p:cNvSpPr txBox="1"/>
          <p:nvPr/>
        </p:nvSpPr>
        <p:spPr>
          <a:xfrm rot="5400000">
            <a:off x="7423682" y="3002078"/>
            <a:ext cx="1896951" cy="369332"/>
          </a:xfrm>
          <a:prstGeom prst="rect">
            <a:avLst/>
          </a:prstGeom>
          <a:noFill/>
        </p:spPr>
        <p:txBody>
          <a:bodyPr wrap="square" rtlCol="0">
            <a:spAutoFit/>
          </a:bodyPr>
          <a:lstStyle/>
          <a:p>
            <a:pPr algn="ctr"/>
            <a:r>
              <a:rPr lang="en-US" altLang="zh-CN" dirty="0" smtClean="0"/>
              <a:t>Scanning image</a:t>
            </a:r>
            <a:endParaRPr lang="zh-CN" altLang="en-US" dirty="0"/>
          </a:p>
        </p:txBody>
      </p:sp>
      <p:pic>
        <p:nvPicPr>
          <p:cNvPr id="9" name="图片 8"/>
          <p:cNvPicPr/>
          <p:nvPr/>
        </p:nvPicPr>
        <p:blipFill>
          <a:blip r:embed="rId5">
            <a:extLst>
              <a:ext uri="{28A0092B-C50C-407E-A947-70E740481C1C}">
                <a14:useLocalDpi xmlns:a14="http://schemas.microsoft.com/office/drawing/2010/main" val="0"/>
              </a:ext>
            </a:extLst>
          </a:blip>
          <a:srcRect/>
          <a:stretch>
            <a:fillRect/>
          </a:stretch>
        </p:blipFill>
        <p:spPr bwMode="auto">
          <a:xfrm>
            <a:off x="845443" y="4324447"/>
            <a:ext cx="3438525" cy="2066925"/>
          </a:xfrm>
          <a:prstGeom prst="rect">
            <a:avLst/>
          </a:prstGeom>
          <a:noFill/>
        </p:spPr>
      </p:pic>
      <p:sp>
        <p:nvSpPr>
          <p:cNvPr id="10" name="文本框 9"/>
          <p:cNvSpPr txBox="1"/>
          <p:nvPr/>
        </p:nvSpPr>
        <p:spPr>
          <a:xfrm rot="16200000">
            <a:off x="-1043050" y="5061325"/>
            <a:ext cx="3035111" cy="369332"/>
          </a:xfrm>
          <a:prstGeom prst="rect">
            <a:avLst/>
          </a:prstGeom>
          <a:noFill/>
        </p:spPr>
        <p:txBody>
          <a:bodyPr wrap="square" rtlCol="0">
            <a:spAutoFit/>
          </a:bodyPr>
          <a:lstStyle/>
          <a:p>
            <a:pPr algn="ctr"/>
            <a:r>
              <a:rPr lang="en-US" altLang="zh-CN" dirty="0" smtClean="0"/>
              <a:t>Attitude angular velocity</a:t>
            </a:r>
            <a:endParaRPr lang="zh-CN" altLang="en-US" dirty="0"/>
          </a:p>
        </p:txBody>
      </p:sp>
      <p:sp>
        <p:nvSpPr>
          <p:cNvPr id="11" name="文本框 10"/>
          <p:cNvSpPr txBox="1"/>
          <p:nvPr/>
        </p:nvSpPr>
        <p:spPr>
          <a:xfrm>
            <a:off x="1354136" y="4321198"/>
            <a:ext cx="614271" cy="369332"/>
          </a:xfrm>
          <a:prstGeom prst="rect">
            <a:avLst/>
          </a:prstGeom>
          <a:noFill/>
        </p:spPr>
        <p:txBody>
          <a:bodyPr wrap="none" rtlCol="0">
            <a:spAutoFit/>
          </a:bodyPr>
          <a:lstStyle/>
          <a:p>
            <a:r>
              <a:rPr lang="en-US" altLang="zh-CN" dirty="0" smtClean="0"/>
              <a:t>scan</a:t>
            </a:r>
            <a:endParaRPr lang="zh-CN" altLang="en-US" dirty="0"/>
          </a:p>
        </p:txBody>
      </p:sp>
      <p:sp>
        <p:nvSpPr>
          <p:cNvPr id="12" name="文本框 11"/>
          <p:cNvSpPr txBox="1"/>
          <p:nvPr/>
        </p:nvSpPr>
        <p:spPr>
          <a:xfrm>
            <a:off x="2033980" y="4321198"/>
            <a:ext cx="940987" cy="369332"/>
          </a:xfrm>
          <a:prstGeom prst="rect">
            <a:avLst/>
          </a:prstGeom>
          <a:noFill/>
        </p:spPr>
        <p:txBody>
          <a:bodyPr wrap="square" rtlCol="0">
            <a:spAutoFit/>
          </a:bodyPr>
          <a:lstStyle/>
          <a:p>
            <a:pPr algn="ctr"/>
            <a:r>
              <a:rPr lang="en-US" altLang="zh-CN" dirty="0" smtClean="0"/>
              <a:t>fly back</a:t>
            </a:r>
            <a:endParaRPr lang="zh-CN" altLang="en-US" dirty="0"/>
          </a:p>
        </p:txBody>
      </p:sp>
      <p:sp>
        <p:nvSpPr>
          <p:cNvPr id="13" name="文本框 12"/>
          <p:cNvSpPr txBox="1"/>
          <p:nvPr/>
        </p:nvSpPr>
        <p:spPr>
          <a:xfrm rot="5400000">
            <a:off x="7440660" y="5131337"/>
            <a:ext cx="1862993" cy="369332"/>
          </a:xfrm>
          <a:prstGeom prst="rect">
            <a:avLst/>
          </a:prstGeom>
          <a:noFill/>
        </p:spPr>
        <p:txBody>
          <a:bodyPr wrap="square" rtlCol="0">
            <a:spAutoFit/>
          </a:bodyPr>
          <a:lstStyle/>
          <a:p>
            <a:pPr algn="ctr"/>
            <a:r>
              <a:rPr lang="en-US" altLang="zh-CN" dirty="0" smtClean="0"/>
              <a:t>Fly back image</a:t>
            </a:r>
            <a:endParaRPr lang="zh-CN" altLang="en-US" dirty="0"/>
          </a:p>
        </p:txBody>
      </p:sp>
    </p:spTree>
    <p:extLst>
      <p:ext uri="{BB962C8B-B14F-4D97-AF65-F5344CB8AC3E}">
        <p14:creationId xmlns:p14="http://schemas.microsoft.com/office/powerpoint/2010/main" val="3562559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p:nvPr/>
        </p:nvPicPr>
        <p:blipFill>
          <a:blip r:embed="rId2"/>
          <a:stretch>
            <a:fillRect/>
          </a:stretch>
        </p:blipFill>
        <p:spPr>
          <a:xfrm>
            <a:off x="4720388" y="3562907"/>
            <a:ext cx="3800951" cy="2537936"/>
          </a:xfrm>
          <a:prstGeom prst="rect">
            <a:avLst/>
          </a:prstGeom>
        </p:spPr>
      </p:pic>
      <p:pic>
        <p:nvPicPr>
          <p:cNvPr id="6" name="图片 5"/>
          <p:cNvPicPr/>
          <p:nvPr/>
        </p:nvPicPr>
        <p:blipFill>
          <a:blip r:embed="rId3"/>
          <a:stretch>
            <a:fillRect/>
          </a:stretch>
        </p:blipFill>
        <p:spPr>
          <a:xfrm>
            <a:off x="614581" y="3562907"/>
            <a:ext cx="3800951" cy="2537936"/>
          </a:xfrm>
          <a:prstGeom prst="rect">
            <a:avLst/>
          </a:prstGeom>
        </p:spPr>
      </p:pic>
      <p:sp>
        <p:nvSpPr>
          <p:cNvPr id="2" name="标题 1"/>
          <p:cNvSpPr>
            <a:spLocks noGrp="1"/>
          </p:cNvSpPr>
          <p:nvPr>
            <p:ph type="title"/>
          </p:nvPr>
        </p:nvSpPr>
        <p:spPr/>
        <p:txBody>
          <a:bodyPr/>
          <a:lstStyle/>
          <a:p>
            <a:r>
              <a:rPr lang="en-US" altLang="zh-CN" dirty="0"/>
              <a:t>Example of a lunar image</a:t>
            </a:r>
            <a:endParaRPr lang="zh-CN" altLang="en-US" dirty="0"/>
          </a:p>
        </p:txBody>
      </p:sp>
      <p:sp>
        <p:nvSpPr>
          <p:cNvPr id="3" name="内容占位符 2"/>
          <p:cNvSpPr>
            <a:spLocks noGrp="1"/>
          </p:cNvSpPr>
          <p:nvPr>
            <p:ph idx="1"/>
          </p:nvPr>
        </p:nvSpPr>
        <p:spPr>
          <a:xfrm>
            <a:off x="457200" y="1584325"/>
            <a:ext cx="8229600" cy="2873375"/>
          </a:xfrm>
        </p:spPr>
        <p:txBody>
          <a:bodyPr/>
          <a:lstStyle/>
          <a:p>
            <a:r>
              <a:rPr lang="en-US" altLang="zh-CN" dirty="0" smtClean="0"/>
              <a:t>Detector direction, about 32 moon pixels @250m (4 pixels @1000m)</a:t>
            </a:r>
          </a:p>
          <a:p>
            <a:r>
              <a:rPr lang="en-US" altLang="zh-CN" dirty="0" smtClean="0"/>
              <a:t>Sweeping direction, about </a:t>
            </a:r>
            <a:r>
              <a:rPr lang="en-US" altLang="zh-CN" dirty="0"/>
              <a:t>1150 moon pixels @250m </a:t>
            </a:r>
            <a:r>
              <a:rPr lang="en-US" altLang="zh-CN" dirty="0" smtClean="0"/>
              <a:t>(287 pixels @1000m)</a:t>
            </a:r>
            <a:endParaRPr lang="en-US" altLang="zh-CN" dirty="0"/>
          </a:p>
          <a:p>
            <a:endParaRPr lang="zh-CN" altLang="en-US" dirty="0"/>
          </a:p>
        </p:txBody>
      </p:sp>
      <p:sp>
        <p:nvSpPr>
          <p:cNvPr id="8" name="文本框 7"/>
          <p:cNvSpPr txBox="1"/>
          <p:nvPr/>
        </p:nvSpPr>
        <p:spPr>
          <a:xfrm>
            <a:off x="1370353" y="6031468"/>
            <a:ext cx="2289409" cy="369332"/>
          </a:xfrm>
          <a:prstGeom prst="rect">
            <a:avLst/>
          </a:prstGeom>
          <a:noFill/>
        </p:spPr>
        <p:txBody>
          <a:bodyPr wrap="none" rtlCol="0">
            <a:spAutoFit/>
          </a:bodyPr>
          <a:lstStyle/>
          <a:p>
            <a:r>
              <a:rPr lang="en-US" altLang="zh-CN" dirty="0" smtClean="0"/>
              <a:t>Detector direction DN</a:t>
            </a:r>
            <a:endParaRPr lang="zh-CN" altLang="en-US" dirty="0"/>
          </a:p>
        </p:txBody>
      </p:sp>
      <p:sp>
        <p:nvSpPr>
          <p:cNvPr id="9" name="文本框 8"/>
          <p:cNvSpPr txBox="1"/>
          <p:nvPr/>
        </p:nvSpPr>
        <p:spPr>
          <a:xfrm>
            <a:off x="5497847" y="6031468"/>
            <a:ext cx="2382383" cy="369332"/>
          </a:xfrm>
          <a:prstGeom prst="rect">
            <a:avLst/>
          </a:prstGeom>
          <a:noFill/>
        </p:spPr>
        <p:txBody>
          <a:bodyPr wrap="none" rtlCol="0">
            <a:spAutoFit/>
          </a:bodyPr>
          <a:lstStyle/>
          <a:p>
            <a:r>
              <a:rPr lang="en-US" altLang="zh-CN" dirty="0" smtClean="0"/>
              <a:t>Sweeping direction DN</a:t>
            </a:r>
            <a:endParaRPr lang="zh-CN" altLang="en-US" dirty="0"/>
          </a:p>
        </p:txBody>
      </p:sp>
      <p:sp>
        <p:nvSpPr>
          <p:cNvPr id="4" name="文本框 3"/>
          <p:cNvSpPr txBox="1"/>
          <p:nvPr/>
        </p:nvSpPr>
        <p:spPr>
          <a:xfrm>
            <a:off x="7952594" y="6002933"/>
            <a:ext cx="1137491" cy="369332"/>
          </a:xfrm>
          <a:prstGeom prst="rect">
            <a:avLst/>
          </a:prstGeom>
          <a:noFill/>
        </p:spPr>
        <p:txBody>
          <a:bodyPr wrap="none" rtlCol="0">
            <a:spAutoFit/>
          </a:bodyPr>
          <a:lstStyle/>
          <a:p>
            <a:r>
              <a:rPr lang="zh-CN" altLang="en-US" dirty="0" smtClean="0"/>
              <a:t>*</a:t>
            </a:r>
            <a:r>
              <a:rPr lang="en-US" altLang="zh-CN" dirty="0" smtClean="0"/>
              <a:t>2017-6-9</a:t>
            </a:r>
            <a:endParaRPr lang="zh-CN" altLang="en-US" dirty="0"/>
          </a:p>
        </p:txBody>
      </p:sp>
    </p:spTree>
    <p:extLst>
      <p:ext uri="{BB962C8B-B14F-4D97-AF65-F5344CB8AC3E}">
        <p14:creationId xmlns:p14="http://schemas.microsoft.com/office/powerpoint/2010/main" val="3798539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Integration step</a:t>
            </a:r>
            <a:endParaRPr lang="zh-CN" altLang="en-US" dirty="0"/>
          </a:p>
        </p:txBody>
      </p:sp>
      <p:sp>
        <p:nvSpPr>
          <p:cNvPr id="3" name="内容占位符 2"/>
          <p:cNvSpPr>
            <a:spLocks noGrp="1"/>
          </p:cNvSpPr>
          <p:nvPr>
            <p:ph idx="1"/>
          </p:nvPr>
        </p:nvSpPr>
        <p:spPr/>
        <p:txBody>
          <a:bodyPr/>
          <a:lstStyle/>
          <a:p>
            <a:pPr marL="633412" indent="-514350">
              <a:buFont typeface="+mj-lt"/>
              <a:buAutoNum type="arabicPeriod"/>
            </a:pPr>
            <a:r>
              <a:rPr lang="en-US" altLang="zh-CN" dirty="0" smtClean="0"/>
              <a:t>Select the frames which contain moon disk image</a:t>
            </a:r>
          </a:p>
          <a:p>
            <a:pPr marL="633412" indent="-514350">
              <a:buFont typeface="+mj-lt"/>
              <a:buAutoNum type="arabicPeriod"/>
            </a:pPr>
            <a:r>
              <a:rPr lang="en-US" altLang="zh-CN" dirty="0" smtClean="0"/>
              <a:t>Subtract the dark digital number and make </a:t>
            </a:r>
            <a:r>
              <a:rPr lang="en-US" altLang="zh-CN" dirty="0"/>
              <a:t>moon </a:t>
            </a:r>
            <a:r>
              <a:rPr lang="en-US" altLang="zh-CN" dirty="0" smtClean="0"/>
              <a:t>mask</a:t>
            </a:r>
          </a:p>
          <a:p>
            <a:pPr marL="633412" indent="-514350">
              <a:buFont typeface="+mj-lt"/>
              <a:buAutoNum type="arabicPeriod"/>
            </a:pPr>
            <a:r>
              <a:rPr lang="en-US" altLang="zh-CN" dirty="0"/>
              <a:t>Calculate </a:t>
            </a:r>
            <a:r>
              <a:rPr lang="en-US" altLang="zh-CN" dirty="0" smtClean="0"/>
              <a:t>radiance </a:t>
            </a:r>
            <a:r>
              <a:rPr lang="en-US" altLang="zh-CN" dirty="0"/>
              <a:t>of each moon pixel using calibration formula and </a:t>
            </a:r>
            <a:r>
              <a:rPr lang="en-US" altLang="zh-CN" dirty="0" smtClean="0"/>
              <a:t>coefficients</a:t>
            </a:r>
            <a:endParaRPr lang="en-US" altLang="zh-CN" dirty="0"/>
          </a:p>
          <a:p>
            <a:pPr marL="633412" indent="-514350">
              <a:buFont typeface="+mj-lt"/>
              <a:buAutoNum type="arabicPeriod"/>
            </a:pPr>
            <a:r>
              <a:rPr lang="en-US" altLang="zh-CN" dirty="0"/>
              <a:t>Calculate the irradiance and integrate all of moon pixels</a:t>
            </a:r>
            <a:r>
              <a:rPr lang="en-US" altLang="zh-CN" dirty="0" smtClean="0"/>
              <a:t>.</a:t>
            </a:r>
          </a:p>
          <a:p>
            <a:pPr marL="633412" indent="-514350">
              <a:buFont typeface="+mj-lt"/>
              <a:buAutoNum type="arabicPeriod"/>
            </a:pPr>
            <a:r>
              <a:rPr lang="en-US" altLang="zh-CN" dirty="0" smtClean="0"/>
              <a:t>Correct the over sample factor</a:t>
            </a:r>
            <a:endParaRPr lang="en-US" altLang="zh-CN" dirty="0"/>
          </a:p>
          <a:p>
            <a:endParaRPr lang="zh-CN" altLang="en-US" dirty="0"/>
          </a:p>
        </p:txBody>
      </p:sp>
    </p:spTree>
    <p:extLst>
      <p:ext uri="{BB962C8B-B14F-4D97-AF65-F5344CB8AC3E}">
        <p14:creationId xmlns:p14="http://schemas.microsoft.com/office/powerpoint/2010/main" val="1247276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General description of MERSI</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2231"/>
            <a:ext cx="5469148" cy="366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1752" y="1817339"/>
            <a:ext cx="3872248" cy="435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图片 5"/>
          <p:cNvPicPr/>
          <p:nvPr/>
        </p:nvPicPr>
        <p:blipFill>
          <a:blip r:embed="rId5">
            <a:extLst>
              <a:ext uri="{28A0092B-C50C-407E-A947-70E740481C1C}">
                <a14:useLocalDpi xmlns:a14="http://schemas.microsoft.com/office/drawing/2010/main" val="0"/>
              </a:ext>
            </a:extLst>
          </a:blip>
          <a:srcRect/>
          <a:stretch>
            <a:fillRect/>
          </a:stretch>
        </p:blipFill>
        <p:spPr bwMode="auto">
          <a:xfrm>
            <a:off x="3471843" y="3429994"/>
            <a:ext cx="6138930" cy="3085303"/>
          </a:xfrm>
          <a:prstGeom prst="rect">
            <a:avLst/>
          </a:prstGeom>
          <a:noFill/>
          <a:ln>
            <a:noFill/>
          </a:ln>
        </p:spPr>
      </p:pic>
    </p:spTree>
    <p:extLst>
      <p:ext uri="{BB962C8B-B14F-4D97-AF65-F5344CB8AC3E}">
        <p14:creationId xmlns:p14="http://schemas.microsoft.com/office/powerpoint/2010/main" val="1258807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Over sample factor</a:t>
            </a:r>
            <a:endParaRPr lang="zh-CN" altLang="en-US" dirty="0"/>
          </a:p>
        </p:txBody>
      </p:sp>
      <mc:AlternateContent xmlns:mc="http://schemas.openxmlformats.org/markup-compatibility/2006" xmlns:a14="http://schemas.microsoft.com/office/drawing/2010/main">
        <mc:Choice Requires="a14">
          <p:sp>
            <p:nvSpPr>
              <p:cNvPr id="4" name="文本框 3"/>
              <p:cNvSpPr txBox="1"/>
              <p:nvPr/>
            </p:nvSpPr>
            <p:spPr>
              <a:xfrm>
                <a:off x="1890785" y="5417011"/>
                <a:ext cx="5362430" cy="8235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𝑓</m:t>
                          </m:r>
                        </m:e>
                        <m:sub>
                          <m:r>
                            <a:rPr lang="en-US" altLang="zh-CN" b="0" i="1" smtClean="0">
                              <a:latin typeface="Cambria Math" panose="02040503050406030204" pitchFamily="18" charset="0"/>
                              <a:ea typeface="Cambria Math" panose="02040503050406030204" pitchFamily="18" charset="0"/>
                            </a:rPr>
                            <m:t>𝑜𝑠</m:t>
                          </m:r>
                        </m:sub>
                      </m:sSub>
                      <m:r>
                        <a:rPr lang="en-US" altLang="zh-CN" i="1" smtClean="0">
                          <a:latin typeface="Cambria Math" panose="02040503050406030204" pitchFamily="18" charset="0"/>
                          <a:ea typeface="Cambria Math" panose="02040503050406030204" pitchFamily="18" charset="0"/>
                        </a:rPr>
                        <m:t>=</m:t>
                      </m:r>
                      <m:f>
                        <m:fPr>
                          <m:ctrlPr>
                            <a:rPr lang="en-US" altLang="zh-CN"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𝑙𝑖𝑛𝑒𝑠</m:t>
                          </m:r>
                          <m:r>
                            <a:rPr lang="en-US" altLang="zh-CN" b="0" i="1" smtClean="0">
                              <a:latin typeface="Cambria Math" panose="02040503050406030204" pitchFamily="18" charset="0"/>
                              <a:ea typeface="Cambria Math" panose="02040503050406030204" pitchFamily="18" charset="0"/>
                            </a:rPr>
                            <m:t>_</m:t>
                          </m:r>
                          <m:r>
                            <a:rPr lang="en-US" altLang="zh-CN" b="0" i="1" smtClean="0">
                              <a:latin typeface="Cambria Math" panose="02040503050406030204" pitchFamily="18" charset="0"/>
                              <a:ea typeface="Cambria Math" panose="02040503050406030204" pitchFamily="18" charset="0"/>
                            </a:rPr>
                            <m:t>𝑚𝑜𝑜𝑛</m:t>
                          </m:r>
                        </m:num>
                        <m:den>
                          <m:r>
                            <a:rPr lang="en-US" altLang="zh-CN" b="0" i="1" smtClean="0">
                              <a:latin typeface="Cambria Math" panose="02040503050406030204" pitchFamily="18" charset="0"/>
                              <a:ea typeface="Cambria Math" panose="02040503050406030204" pitchFamily="18" charset="0"/>
                            </a:rPr>
                            <m:t>𝑠𝑎𝑚𝑝𝑙𝑒𝑠</m:t>
                          </m:r>
                          <m:r>
                            <a:rPr lang="en-US" altLang="zh-CN" b="0" i="1" smtClean="0">
                              <a:latin typeface="Cambria Math" panose="02040503050406030204" pitchFamily="18" charset="0"/>
                              <a:ea typeface="Cambria Math" panose="02040503050406030204" pitchFamily="18" charset="0"/>
                            </a:rPr>
                            <m:t>_</m:t>
                          </m:r>
                          <m:r>
                            <a:rPr lang="en-US" altLang="zh-CN" b="0" i="1" smtClean="0">
                              <a:latin typeface="Cambria Math" panose="02040503050406030204" pitchFamily="18" charset="0"/>
                              <a:ea typeface="Cambria Math" panose="02040503050406030204" pitchFamily="18" charset="0"/>
                            </a:rPr>
                            <m:t>𝑚𝑜𝑜𝑛</m:t>
                          </m:r>
                        </m:den>
                      </m:f>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𝑙𝑖𝑛𝑒𝑠</m:t>
                          </m:r>
                          <m:r>
                            <a:rPr lang="en-US" altLang="zh-CN" i="1">
                              <a:latin typeface="Cambria Math" panose="02040503050406030204" pitchFamily="18" charset="0"/>
                              <a:ea typeface="Cambria Math" panose="02040503050406030204" pitchFamily="18" charset="0"/>
                            </a:rPr>
                            <m:t>_</m:t>
                          </m:r>
                          <m:r>
                            <a:rPr lang="en-US" altLang="zh-CN" i="1">
                              <a:latin typeface="Cambria Math" panose="02040503050406030204" pitchFamily="18" charset="0"/>
                              <a:ea typeface="Cambria Math" panose="02040503050406030204" pitchFamily="18" charset="0"/>
                            </a:rPr>
                            <m:t>𝑚𝑜𝑜𝑛</m:t>
                          </m:r>
                        </m:num>
                        <m:den>
                          <m:f>
                            <m:fPr>
                              <m:type m:val="lin"/>
                              <m:ctrlPr>
                                <a:rPr lang="en-US" altLang="zh-CN" i="1">
                                  <a:latin typeface="Cambria Math" panose="02040503050406030204" pitchFamily="18" charset="0"/>
                                  <a:ea typeface="Cambria Math" panose="02040503050406030204" pitchFamily="18" charset="0"/>
                                </a:rPr>
                              </m:ctrlPr>
                            </m:fPr>
                            <m:num>
                              <m:f>
                                <m:fPr>
                                  <m:ctrlPr>
                                    <a:rPr lang="en-US" altLang="zh-CN" i="1">
                                      <a:latin typeface="Cambria Math" panose="02040503050406030204" pitchFamily="18" charset="0"/>
                                      <a:ea typeface="Cambria Math" panose="02040503050406030204" pitchFamily="18" charset="0"/>
                                    </a:rPr>
                                  </m:ctrlPr>
                                </m:fPr>
                                <m:num>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𝑑𝑖𝑎𝑚𝑒𝑡𝑒𝑟</m:t>
                                      </m:r>
                                    </m:e>
                                    <m:sub>
                                      <m:r>
                                        <a:rPr lang="en-US" altLang="zh-CN" i="1">
                                          <a:latin typeface="Cambria Math" panose="02040503050406030204" pitchFamily="18" charset="0"/>
                                          <a:ea typeface="Cambria Math" panose="02040503050406030204" pitchFamily="18" charset="0"/>
                                        </a:rPr>
                                        <m:t>𝑚𝑜𝑜𝑛</m:t>
                                      </m:r>
                                    </m:sub>
                                  </m:sSub>
                                </m:num>
                                <m:den>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𝑑𝑖𝑠𝑡𝑎𝑛𝑐𝑒</m:t>
                                      </m:r>
                                    </m:e>
                                    <m:sub>
                                      <m:r>
                                        <a:rPr lang="en-US" altLang="zh-CN" i="1">
                                          <a:latin typeface="Cambria Math" panose="02040503050406030204" pitchFamily="18" charset="0"/>
                                          <a:ea typeface="Cambria Math" panose="02040503050406030204" pitchFamily="18" charset="0"/>
                                        </a:rPr>
                                        <m:t>𝑒𝑎𝑟𝑡h</m:t>
                                      </m:r>
                                      <m:r>
                                        <a:rPr lang="en-US" altLang="zh-CN" i="1">
                                          <a:latin typeface="Cambria Math" panose="02040503050406030204" pitchFamily="18" charset="0"/>
                                          <a:ea typeface="Cambria Math" panose="02040503050406030204" pitchFamily="18" charset="0"/>
                                        </a:rPr>
                                        <m:t>_</m:t>
                                      </m:r>
                                      <m:r>
                                        <a:rPr lang="en-US" altLang="zh-CN" i="1">
                                          <a:latin typeface="Cambria Math" panose="02040503050406030204" pitchFamily="18" charset="0"/>
                                          <a:ea typeface="Cambria Math" panose="02040503050406030204" pitchFamily="18" charset="0"/>
                                        </a:rPr>
                                        <m:t>𝑚𝑜𝑜𝑛</m:t>
                                      </m:r>
                                    </m:sub>
                                  </m:sSub>
                                </m:den>
                              </m:f>
                            </m:num>
                            <m:den>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𝐼𝐹𝑂𝑉</m:t>
                                  </m:r>
                                </m:e>
                                <m:sub>
                                  <m:r>
                                    <a:rPr lang="en-US" altLang="zh-CN" i="1">
                                      <a:latin typeface="Cambria Math" panose="02040503050406030204" pitchFamily="18" charset="0"/>
                                      <a:ea typeface="Cambria Math" panose="02040503050406030204" pitchFamily="18" charset="0"/>
                                    </a:rPr>
                                    <m:t>𝐶𝐴𝑃𝐼</m:t>
                                  </m:r>
                                </m:sub>
                              </m:sSub>
                            </m:den>
                          </m:f>
                        </m:den>
                      </m:f>
                    </m:oMath>
                  </m:oMathPara>
                </a14:m>
                <a:endParaRPr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1890785" y="5417011"/>
                <a:ext cx="5362430" cy="823559"/>
              </a:xfrm>
              <a:prstGeom prst="rect">
                <a:avLst/>
              </a:prstGeom>
              <a:blipFill rotWithShape="0">
                <a:blip r:embed="rId2"/>
                <a:stretch>
                  <a:fillRect/>
                </a:stretch>
              </a:blipFill>
            </p:spPr>
            <p:txBody>
              <a:bodyPr/>
              <a:lstStyle/>
              <a:p>
                <a:r>
                  <a:rPr lang="zh-CN" altLang="en-US">
                    <a:noFill/>
                  </a:rPr>
                  <a:t> </a:t>
                </a:r>
              </a:p>
            </p:txBody>
          </p:sp>
        </mc:Fallback>
      </mc:AlternateContent>
      <p:grpSp>
        <p:nvGrpSpPr>
          <p:cNvPr id="11" name="组合 10"/>
          <p:cNvGrpSpPr/>
          <p:nvPr/>
        </p:nvGrpSpPr>
        <p:grpSpPr>
          <a:xfrm>
            <a:off x="3648259" y="2039433"/>
            <a:ext cx="3271614" cy="3368113"/>
            <a:chOff x="1134320" y="2349661"/>
            <a:chExt cx="3368823" cy="3468190"/>
          </a:xfrm>
        </p:grpSpPr>
        <p:sp>
          <p:nvSpPr>
            <p:cNvPr id="5" name="矩形 4"/>
            <p:cNvSpPr/>
            <p:nvPr/>
          </p:nvSpPr>
          <p:spPr>
            <a:xfrm>
              <a:off x="1134320" y="2349661"/>
              <a:ext cx="2106593" cy="2662178"/>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a:p>
          </p:txBody>
        </p:sp>
        <p:sp>
          <p:nvSpPr>
            <p:cNvPr id="6" name="椭圆 5"/>
            <p:cNvSpPr/>
            <p:nvPr/>
          </p:nvSpPr>
          <p:spPr>
            <a:xfrm>
              <a:off x="1790700" y="2743201"/>
              <a:ext cx="659757" cy="1875098"/>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a:p>
          </p:txBody>
        </p:sp>
        <p:sp>
          <p:nvSpPr>
            <p:cNvPr id="7" name="右大括号 6"/>
            <p:cNvSpPr/>
            <p:nvPr/>
          </p:nvSpPr>
          <p:spPr>
            <a:xfrm>
              <a:off x="3312049" y="2743201"/>
              <a:ext cx="219919" cy="187509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a:p>
          </p:txBody>
        </p:sp>
        <p:sp>
          <p:nvSpPr>
            <p:cNvPr id="8" name="右大括号 7"/>
            <p:cNvSpPr/>
            <p:nvPr/>
          </p:nvSpPr>
          <p:spPr>
            <a:xfrm rot="5400000">
              <a:off x="1968801" y="4893481"/>
              <a:ext cx="303555" cy="659757"/>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a:p>
          </p:txBody>
        </p:sp>
        <p:sp>
          <p:nvSpPr>
            <p:cNvPr id="9" name="文本框 8"/>
            <p:cNvSpPr txBox="1"/>
            <p:nvPr/>
          </p:nvSpPr>
          <p:spPr>
            <a:xfrm>
              <a:off x="3675566" y="3496084"/>
              <a:ext cx="827577" cy="492443"/>
            </a:xfrm>
            <a:prstGeom prst="rect">
              <a:avLst/>
            </a:prstGeom>
            <a:noFill/>
          </p:spPr>
          <p:txBody>
            <a:bodyPr wrap="none" rtlCol="0">
              <a:spAutoFit/>
            </a:bodyPr>
            <a:lstStyle/>
            <a:p>
              <a:r>
                <a:rPr lang="en-US" altLang="zh-CN" dirty="0" smtClean="0"/>
                <a:t>lines</a:t>
              </a:r>
              <a:endParaRPr lang="zh-CN" altLang="en-US" dirty="0"/>
            </a:p>
          </p:txBody>
        </p:sp>
        <p:sp>
          <p:nvSpPr>
            <p:cNvPr id="10" name="文本框 9"/>
            <p:cNvSpPr txBox="1"/>
            <p:nvPr/>
          </p:nvSpPr>
          <p:spPr>
            <a:xfrm>
              <a:off x="1645928" y="5325408"/>
              <a:ext cx="1287105" cy="492443"/>
            </a:xfrm>
            <a:prstGeom prst="rect">
              <a:avLst/>
            </a:prstGeom>
            <a:noFill/>
          </p:spPr>
          <p:txBody>
            <a:bodyPr wrap="none" rtlCol="0">
              <a:spAutoFit/>
            </a:bodyPr>
            <a:lstStyle/>
            <a:p>
              <a:r>
                <a:rPr lang="en-US" altLang="zh-CN" dirty="0" smtClean="0"/>
                <a:t>samples</a:t>
              </a:r>
              <a:endParaRPr lang="zh-CN" altLang="en-US" dirty="0"/>
            </a:p>
          </p:txBody>
        </p:sp>
      </p:grpSp>
      <p:pic>
        <p:nvPicPr>
          <p:cNvPr id="20" name="图片 19"/>
          <p:cNvPicPr>
            <a:picLocks noChangeAspect="1"/>
          </p:cNvPicPr>
          <p:nvPr/>
        </p:nvPicPr>
        <p:blipFill>
          <a:blip r:embed="rId3"/>
          <a:stretch>
            <a:fillRect/>
          </a:stretch>
        </p:blipFill>
        <p:spPr>
          <a:xfrm>
            <a:off x="6706072" y="1990927"/>
            <a:ext cx="2058443" cy="2838507"/>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705" y="1881475"/>
            <a:ext cx="3060000" cy="2695490"/>
          </a:xfrm>
          <a:prstGeom prst="rect">
            <a:avLst/>
          </a:prstGeom>
        </p:spPr>
      </p:pic>
    </p:spTree>
    <p:extLst>
      <p:ext uri="{BB962C8B-B14F-4D97-AF65-F5344CB8AC3E}">
        <p14:creationId xmlns:p14="http://schemas.microsoft.com/office/powerpoint/2010/main" val="1357173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Lunar Irradiance</a:t>
            </a:r>
            <a:endParaRPr lang="zh-CN" altLang="en-US" dirty="0"/>
          </a:p>
        </p:txBody>
      </p:sp>
      <p:sp>
        <p:nvSpPr>
          <p:cNvPr id="3" name="内容占位符 2"/>
          <p:cNvSpPr>
            <a:spLocks noGrp="1"/>
          </p:cNvSpPr>
          <p:nvPr>
            <p:ph sz="half" idx="1"/>
          </p:nvPr>
        </p:nvSpPr>
        <p:spPr>
          <a:xfrm>
            <a:off x="457200" y="1773936"/>
            <a:ext cx="4267200" cy="4623816"/>
          </a:xfrm>
        </p:spPr>
        <p:txBody>
          <a:bodyPr/>
          <a:lstStyle/>
          <a:p>
            <a:r>
              <a:rPr lang="en-US" altLang="zh-CN" dirty="0" smtClean="0"/>
              <a:t>CAPI lunar irradiance </a:t>
            </a:r>
          </a:p>
          <a:p>
            <a:pPr lvl="1"/>
            <a:r>
              <a:rPr lang="en-US" altLang="zh-CN" dirty="0" smtClean="0"/>
              <a:t>Irradiance </a:t>
            </a:r>
            <a:r>
              <a:rPr lang="en-US" altLang="zh-CN" dirty="0" smtClean="0"/>
              <a:t>spectrum shape </a:t>
            </a:r>
            <a:r>
              <a:rPr lang="en-US" altLang="zh-CN" dirty="0" smtClean="0"/>
              <a:t>is similar to the Sun’s</a:t>
            </a:r>
          </a:p>
        </p:txBody>
      </p:sp>
      <p:sp>
        <p:nvSpPr>
          <p:cNvPr id="8" name="内容占位符 7"/>
          <p:cNvSpPr>
            <a:spLocks noGrp="1"/>
          </p:cNvSpPr>
          <p:nvPr>
            <p:ph sz="half" idx="2"/>
          </p:nvPr>
        </p:nvSpPr>
        <p:spPr>
          <a:xfrm>
            <a:off x="4572000" y="1773936"/>
            <a:ext cx="4234164" cy="3263504"/>
          </a:xfrm>
        </p:spPr>
        <p:txBody>
          <a:bodyPr/>
          <a:lstStyle/>
          <a:p>
            <a:r>
              <a:rPr lang="en-US" altLang="zh-CN" dirty="0" smtClean="0"/>
              <a:t>5 months lunar images have been collected</a:t>
            </a:r>
          </a:p>
          <a:p>
            <a:pPr lvl="1"/>
            <a:r>
              <a:rPr lang="en-US" altLang="zh-CN" dirty="0" smtClean="0"/>
              <a:t>Irradiance of different bands changes in a same pattern</a:t>
            </a:r>
            <a:endParaRPr lang="zh-CN" altLang="en-US" dirty="0"/>
          </a:p>
        </p:txBody>
      </p:sp>
      <p:graphicFrame>
        <p:nvGraphicFramePr>
          <p:cNvPr id="4" name="图表 3"/>
          <p:cNvGraphicFramePr>
            <a:graphicFrameLocks/>
          </p:cNvGraphicFramePr>
          <p:nvPr>
            <p:extLst>
              <p:ext uri="{D42A27DB-BD31-4B8C-83A1-F6EECF244321}">
                <p14:modId xmlns:p14="http://schemas.microsoft.com/office/powerpoint/2010/main" val="1050266816"/>
              </p:ext>
            </p:extLst>
          </p:nvPr>
        </p:nvGraphicFramePr>
        <p:xfrm>
          <a:off x="701715" y="4169172"/>
          <a:ext cx="3429000"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a:graphicFrameLocks/>
          </p:cNvGraphicFramePr>
          <p:nvPr>
            <p:extLst>
              <p:ext uri="{D42A27DB-BD31-4B8C-83A1-F6EECF244321}">
                <p14:modId xmlns:p14="http://schemas.microsoft.com/office/powerpoint/2010/main" val="729953099"/>
              </p:ext>
            </p:extLst>
          </p:nvPr>
        </p:nvGraphicFramePr>
        <p:xfrm>
          <a:off x="5029200" y="4169172"/>
          <a:ext cx="3776964" cy="2057400"/>
        </p:xfrm>
        <a:graphic>
          <a:graphicData uri="http://schemas.openxmlformats.org/drawingml/2006/chart">
            <c:chart xmlns:c="http://schemas.openxmlformats.org/drawingml/2006/chart" xmlns:r="http://schemas.openxmlformats.org/officeDocument/2006/relationships" r:id="rId3"/>
          </a:graphicData>
        </a:graphic>
      </p:graphicFrame>
      <p:sp>
        <p:nvSpPr>
          <p:cNvPr id="5" name="文本框 4"/>
          <p:cNvSpPr txBox="1"/>
          <p:nvPr/>
        </p:nvSpPr>
        <p:spPr>
          <a:xfrm>
            <a:off x="3906433" y="6166920"/>
            <a:ext cx="665567" cy="230832"/>
          </a:xfrm>
          <a:prstGeom prst="rect">
            <a:avLst/>
          </a:prstGeom>
          <a:noFill/>
        </p:spPr>
        <p:txBody>
          <a:bodyPr wrap="none" rtlCol="0">
            <a:spAutoFit/>
          </a:bodyPr>
          <a:lstStyle/>
          <a:p>
            <a:r>
              <a:rPr lang="en-US" altLang="zh-CN" sz="900" dirty="0"/>
              <a:t>*2017-6-9</a:t>
            </a:r>
            <a:endParaRPr lang="zh-CN" altLang="en-US" sz="900" dirty="0"/>
          </a:p>
        </p:txBody>
      </p:sp>
    </p:spTree>
    <p:extLst>
      <p:ext uri="{BB962C8B-B14F-4D97-AF65-F5344CB8AC3E}">
        <p14:creationId xmlns:p14="http://schemas.microsoft.com/office/powerpoint/2010/main" val="14647250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Lunar Irradiance</a:t>
            </a:r>
            <a:endParaRPr lang="zh-CN" altLang="en-US" dirty="0"/>
          </a:p>
        </p:txBody>
      </p:sp>
      <p:sp>
        <p:nvSpPr>
          <p:cNvPr id="3" name="内容占位符 2"/>
          <p:cNvSpPr>
            <a:spLocks noGrp="1"/>
          </p:cNvSpPr>
          <p:nvPr>
            <p:ph sz="half" idx="1"/>
          </p:nvPr>
        </p:nvSpPr>
        <p:spPr>
          <a:xfrm>
            <a:off x="457200" y="1773936"/>
            <a:ext cx="4521200" cy="4623816"/>
          </a:xfrm>
        </p:spPr>
        <p:txBody>
          <a:bodyPr/>
          <a:lstStyle/>
          <a:p>
            <a:r>
              <a:rPr lang="en-US" altLang="zh-CN" dirty="0" smtClean="0"/>
              <a:t>Irradiance vs absolute phase angle</a:t>
            </a:r>
          </a:p>
          <a:p>
            <a:pPr lvl="1"/>
            <a:r>
              <a:rPr lang="en-US" altLang="zh-CN" dirty="0" smtClean="0"/>
              <a:t>Phase angle: 0.9~4.2 degree</a:t>
            </a:r>
          </a:p>
          <a:p>
            <a:pPr lvl="1"/>
            <a:endParaRPr lang="zh-CN" altLang="en-US" dirty="0"/>
          </a:p>
        </p:txBody>
      </p:sp>
      <p:sp>
        <p:nvSpPr>
          <p:cNvPr id="4" name="内容占位符 3"/>
          <p:cNvSpPr>
            <a:spLocks noGrp="1"/>
          </p:cNvSpPr>
          <p:nvPr>
            <p:ph sz="half" idx="2"/>
          </p:nvPr>
        </p:nvSpPr>
        <p:spPr/>
        <p:txBody>
          <a:bodyPr/>
          <a:lstStyle/>
          <a:p>
            <a:r>
              <a:rPr lang="en-US" altLang="zh-CN" dirty="0" smtClean="0"/>
              <a:t>Reflectance vs wave length</a:t>
            </a:r>
          </a:p>
          <a:p>
            <a:pPr lvl="1"/>
            <a:r>
              <a:rPr lang="en-US" altLang="zh-CN" dirty="0" smtClean="0"/>
              <a:t>Reflectance increases with wavelength</a:t>
            </a:r>
            <a:endParaRPr lang="zh-CN" altLang="en-US" dirty="0"/>
          </a:p>
        </p:txBody>
      </p:sp>
      <p:graphicFrame>
        <p:nvGraphicFramePr>
          <p:cNvPr id="6" name="图表 5"/>
          <p:cNvGraphicFramePr>
            <a:graphicFrameLocks/>
          </p:cNvGraphicFramePr>
          <p:nvPr>
            <p:extLst>
              <p:ext uri="{D42A27DB-BD31-4B8C-83A1-F6EECF244321}">
                <p14:modId xmlns:p14="http://schemas.microsoft.com/office/powerpoint/2010/main" val="198407908"/>
              </p:ext>
            </p:extLst>
          </p:nvPr>
        </p:nvGraphicFramePr>
        <p:xfrm>
          <a:off x="1050724" y="3837651"/>
          <a:ext cx="3429000"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a:graphicFrameLocks/>
          </p:cNvGraphicFramePr>
          <p:nvPr>
            <p:extLst>
              <p:ext uri="{D42A27DB-BD31-4B8C-83A1-F6EECF244321}">
                <p14:modId xmlns:p14="http://schemas.microsoft.com/office/powerpoint/2010/main" val="3669610485"/>
              </p:ext>
            </p:extLst>
          </p:nvPr>
        </p:nvGraphicFramePr>
        <p:xfrm>
          <a:off x="5146040" y="3750072"/>
          <a:ext cx="3429000" cy="2057400"/>
        </p:xfrm>
        <a:graphic>
          <a:graphicData uri="http://schemas.openxmlformats.org/drawingml/2006/chart">
            <c:chart xmlns:c="http://schemas.openxmlformats.org/drawingml/2006/chart" xmlns:r="http://schemas.openxmlformats.org/officeDocument/2006/relationships" r:id="rId3"/>
          </a:graphicData>
        </a:graphic>
      </p:graphicFrame>
      <p:sp>
        <p:nvSpPr>
          <p:cNvPr id="8" name="文本框 7"/>
          <p:cNvSpPr txBox="1"/>
          <p:nvPr/>
        </p:nvSpPr>
        <p:spPr>
          <a:xfrm>
            <a:off x="7768383" y="5807472"/>
            <a:ext cx="665567" cy="230832"/>
          </a:xfrm>
          <a:prstGeom prst="rect">
            <a:avLst/>
          </a:prstGeom>
          <a:noFill/>
        </p:spPr>
        <p:txBody>
          <a:bodyPr wrap="none" rtlCol="0">
            <a:spAutoFit/>
          </a:bodyPr>
          <a:lstStyle/>
          <a:p>
            <a:r>
              <a:rPr lang="en-US" altLang="zh-CN" sz="900" dirty="0"/>
              <a:t>*2017-6-9</a:t>
            </a:r>
            <a:endParaRPr lang="zh-CN" altLang="en-US" sz="900" dirty="0"/>
          </a:p>
        </p:txBody>
      </p:sp>
    </p:spTree>
    <p:extLst>
      <p:ext uri="{BB962C8B-B14F-4D97-AF65-F5344CB8AC3E}">
        <p14:creationId xmlns:p14="http://schemas.microsoft.com/office/powerpoint/2010/main" val="1617233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Lunar Relative </a:t>
            </a:r>
            <a:r>
              <a:rPr lang="en-US" altLang="zh-CN" dirty="0"/>
              <a:t>Irradiance</a:t>
            </a:r>
            <a:endParaRPr lang="zh-CN" altLang="en-US" dirty="0"/>
          </a:p>
        </p:txBody>
      </p:sp>
      <p:sp>
        <p:nvSpPr>
          <p:cNvPr id="3" name="内容占位符 2"/>
          <p:cNvSpPr>
            <a:spLocks noGrp="1"/>
          </p:cNvSpPr>
          <p:nvPr>
            <p:ph sz="half" idx="1"/>
          </p:nvPr>
        </p:nvSpPr>
        <p:spPr>
          <a:xfrm>
            <a:off x="139700" y="1660027"/>
            <a:ext cx="5029200" cy="4623816"/>
          </a:xfrm>
        </p:spPr>
        <p:txBody>
          <a:bodyPr/>
          <a:lstStyle/>
          <a:p>
            <a:r>
              <a:rPr lang="en-US" altLang="zh-CN" dirty="0" smtClean="0"/>
              <a:t>Normalized Irradiance</a:t>
            </a:r>
          </a:p>
          <a:p>
            <a:pPr lvl="1"/>
            <a:r>
              <a:rPr lang="en-US" altLang="zh-CN" dirty="0" smtClean="0"/>
              <a:t>Band 6 (1375nm) as </a:t>
            </a:r>
            <a:r>
              <a:rPr lang="en-US" altLang="zh-CN" dirty="0"/>
              <a:t>the reference </a:t>
            </a:r>
            <a:r>
              <a:rPr lang="en-US" altLang="zh-CN" dirty="0" smtClean="0"/>
              <a:t>band</a:t>
            </a:r>
          </a:p>
          <a:p>
            <a:pPr lvl="1"/>
            <a:r>
              <a:rPr lang="en-US" altLang="zh-CN" dirty="0" smtClean="0"/>
              <a:t>Uncertainty is about 0.6%~ 1.5%</a:t>
            </a:r>
          </a:p>
          <a:p>
            <a:pPr lvl="1"/>
            <a:r>
              <a:rPr lang="en-US" altLang="zh-CN" dirty="0" smtClean="0"/>
              <a:t>No obvious degradation for each of band</a:t>
            </a:r>
          </a:p>
        </p:txBody>
      </p:sp>
      <p:graphicFrame>
        <p:nvGraphicFramePr>
          <p:cNvPr id="5" name="图表 4"/>
          <p:cNvGraphicFramePr>
            <a:graphicFrameLocks/>
          </p:cNvGraphicFramePr>
          <p:nvPr>
            <p:extLst>
              <p:ext uri="{D42A27DB-BD31-4B8C-83A1-F6EECF244321}">
                <p14:modId xmlns:p14="http://schemas.microsoft.com/office/powerpoint/2010/main" val="201251192"/>
              </p:ext>
            </p:extLst>
          </p:nvPr>
        </p:nvGraphicFramePr>
        <p:xfrm>
          <a:off x="5397500" y="1892782"/>
          <a:ext cx="3429000"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a:graphicFrameLocks/>
          </p:cNvGraphicFramePr>
          <p:nvPr>
            <p:extLst>
              <p:ext uri="{D42A27DB-BD31-4B8C-83A1-F6EECF244321}">
                <p14:modId xmlns:p14="http://schemas.microsoft.com/office/powerpoint/2010/main" val="3223808564"/>
              </p:ext>
            </p:extLst>
          </p:nvPr>
        </p:nvGraphicFramePr>
        <p:xfrm>
          <a:off x="5369526" y="4226443"/>
          <a:ext cx="34290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图表 7"/>
          <p:cNvGraphicFramePr>
            <a:graphicFrameLocks/>
          </p:cNvGraphicFramePr>
          <p:nvPr>
            <p:extLst>
              <p:ext uri="{D42A27DB-BD31-4B8C-83A1-F6EECF244321}">
                <p14:modId xmlns:p14="http://schemas.microsoft.com/office/powerpoint/2010/main" val="4179089687"/>
              </p:ext>
            </p:extLst>
          </p:nvPr>
        </p:nvGraphicFramePr>
        <p:xfrm>
          <a:off x="457200" y="4135901"/>
          <a:ext cx="4038600" cy="228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43016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Operation of the GIRO</a:t>
            </a:r>
            <a:endParaRPr lang="zh-CN" altLang="en-US" dirty="0"/>
          </a:p>
        </p:txBody>
      </p:sp>
      <p:sp>
        <p:nvSpPr>
          <p:cNvPr id="3" name="内容占位符 2"/>
          <p:cNvSpPr>
            <a:spLocks noGrp="1"/>
          </p:cNvSpPr>
          <p:nvPr>
            <p:ph sz="half" idx="1"/>
          </p:nvPr>
        </p:nvSpPr>
        <p:spPr>
          <a:xfrm>
            <a:off x="530265" y="1621558"/>
            <a:ext cx="8156535" cy="3263504"/>
          </a:xfrm>
        </p:spPr>
        <p:txBody>
          <a:bodyPr/>
          <a:lstStyle/>
          <a:p>
            <a:r>
              <a:rPr lang="en-US" altLang="zh-CN" dirty="0" smtClean="0"/>
              <a:t>CAPI vs GIRO</a:t>
            </a:r>
          </a:p>
          <a:p>
            <a:pPr lvl="1"/>
            <a:r>
              <a:rPr lang="en-US" altLang="zh-CN" dirty="0" smtClean="0"/>
              <a:t>Irradiance of CAPI is much smaller than GIRO</a:t>
            </a:r>
          </a:p>
          <a:p>
            <a:pPr lvl="1"/>
            <a:r>
              <a:rPr lang="en-US" altLang="zh-CN" dirty="0"/>
              <a:t>Ratio of  CAPI/GIRO </a:t>
            </a:r>
            <a:r>
              <a:rPr lang="en-US" altLang="zh-CN" dirty="0" smtClean="0"/>
              <a:t>is </a:t>
            </a:r>
            <a:r>
              <a:rPr lang="en-US" altLang="zh-CN" dirty="0" smtClean="0"/>
              <a:t>negative correlation </a:t>
            </a:r>
            <a:r>
              <a:rPr lang="en-US" altLang="zh-CN" dirty="0"/>
              <a:t>to </a:t>
            </a:r>
            <a:r>
              <a:rPr lang="en-US" altLang="zh-CN" dirty="0" smtClean="0"/>
              <a:t>wavelength</a:t>
            </a:r>
            <a:endParaRPr lang="zh-CN" altLang="en-US" dirty="0"/>
          </a:p>
        </p:txBody>
      </p:sp>
      <p:graphicFrame>
        <p:nvGraphicFramePr>
          <p:cNvPr id="5" name="图表 4"/>
          <p:cNvGraphicFramePr>
            <a:graphicFrameLocks/>
          </p:cNvGraphicFramePr>
          <p:nvPr>
            <p:extLst>
              <p:ext uri="{D42A27DB-BD31-4B8C-83A1-F6EECF244321}">
                <p14:modId xmlns:p14="http://schemas.microsoft.com/office/powerpoint/2010/main" val="2490917945"/>
              </p:ext>
            </p:extLst>
          </p:nvPr>
        </p:nvGraphicFramePr>
        <p:xfrm>
          <a:off x="389200" y="3856362"/>
          <a:ext cx="3429000"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a:graphicFrameLocks/>
          </p:cNvGraphicFramePr>
          <p:nvPr>
            <p:extLst>
              <p:ext uri="{D42A27DB-BD31-4B8C-83A1-F6EECF244321}">
                <p14:modId xmlns:p14="http://schemas.microsoft.com/office/powerpoint/2010/main" val="3180808825"/>
              </p:ext>
            </p:extLst>
          </p:nvPr>
        </p:nvGraphicFramePr>
        <p:xfrm>
          <a:off x="3739347" y="3856362"/>
          <a:ext cx="34290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025804317"/>
              </p:ext>
            </p:extLst>
          </p:nvPr>
        </p:nvGraphicFramePr>
        <p:xfrm>
          <a:off x="7370903" y="4013525"/>
          <a:ext cx="1315897" cy="1900240"/>
        </p:xfrm>
        <a:graphic>
          <a:graphicData uri="http://schemas.openxmlformats.org/drawingml/2006/table">
            <a:tbl>
              <a:tblPr bandRow="1">
                <a:tableStyleId>{5C22544A-7EE6-4342-B048-85BDC9FD1C3A}</a:tableStyleId>
              </a:tblPr>
              <a:tblGrid>
                <a:gridCol w="680438"/>
                <a:gridCol w="635459"/>
              </a:tblGrid>
              <a:tr h="190024">
                <a:tc>
                  <a:txBody>
                    <a:bodyPr/>
                    <a:lstStyle/>
                    <a:p>
                      <a:pPr algn="ctr" fontAlgn="ct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sz="1200" u="none" strike="noStrike">
                          <a:effectLst/>
                        </a:rPr>
                        <a:t>Ratio</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7144" marR="7144" marT="7144" marB="0" anchor="ctr"/>
                </a:tc>
              </a:tr>
              <a:tr h="190024">
                <a:tc>
                  <a:txBody>
                    <a:bodyPr/>
                    <a:lstStyle/>
                    <a:p>
                      <a:pPr algn="ctr" fontAlgn="ctr"/>
                      <a:r>
                        <a:rPr lang="en-US" sz="1200" u="none" strike="noStrike">
                          <a:effectLst/>
                        </a:rPr>
                        <a:t>Band 1</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altLang="zh-CN" sz="1200" u="none" strike="noStrike">
                          <a:effectLst/>
                        </a:rPr>
                        <a:t>0.518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7144" marR="7144" marT="7144" marB="0" anchor="ctr"/>
                </a:tc>
              </a:tr>
              <a:tr h="190024">
                <a:tc>
                  <a:txBody>
                    <a:bodyPr/>
                    <a:lstStyle/>
                    <a:p>
                      <a:pPr algn="ctr" fontAlgn="ctr"/>
                      <a:r>
                        <a:rPr lang="en-US" sz="1200" u="none" strike="noStrike">
                          <a:effectLst/>
                        </a:rPr>
                        <a:t>Band 2</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altLang="zh-CN" sz="1200" u="none" strike="noStrike">
                          <a:effectLst/>
                        </a:rPr>
                        <a:t>0.605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7144" marR="7144" marT="7144" marB="0" anchor="ctr"/>
                </a:tc>
              </a:tr>
              <a:tr h="190024">
                <a:tc>
                  <a:txBody>
                    <a:bodyPr/>
                    <a:lstStyle/>
                    <a:p>
                      <a:pPr algn="ctr" fontAlgn="ctr"/>
                      <a:r>
                        <a:rPr lang="en-US" sz="1200" u="none" strike="noStrike">
                          <a:effectLst/>
                        </a:rPr>
                        <a:t>Band 3</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altLang="zh-CN" sz="1200" u="none" strike="noStrike">
                          <a:effectLst/>
                        </a:rPr>
                        <a:t>0.519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7144" marR="7144" marT="7144" marB="0" anchor="ctr"/>
                </a:tc>
              </a:tr>
              <a:tr h="190024">
                <a:tc>
                  <a:txBody>
                    <a:bodyPr/>
                    <a:lstStyle/>
                    <a:p>
                      <a:pPr algn="ctr" fontAlgn="ctr"/>
                      <a:r>
                        <a:rPr lang="en-US" sz="1200" u="none" strike="noStrike">
                          <a:effectLst/>
                        </a:rPr>
                        <a:t>Band 4</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altLang="zh-CN" sz="1200" u="none" strike="noStrike">
                          <a:effectLst/>
                        </a:rPr>
                        <a:t>0.553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7144" marR="7144" marT="7144" marB="0" anchor="ctr"/>
                </a:tc>
              </a:tr>
              <a:tr h="190024">
                <a:tc>
                  <a:txBody>
                    <a:bodyPr/>
                    <a:lstStyle/>
                    <a:p>
                      <a:pPr algn="ctr" fontAlgn="ctr"/>
                      <a:r>
                        <a:rPr lang="en-US" sz="1200" u="none" strike="noStrike">
                          <a:effectLst/>
                        </a:rPr>
                        <a:t>Band 5</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altLang="zh-CN" sz="1200" u="none" strike="noStrike">
                          <a:effectLst/>
                        </a:rPr>
                        <a:t>0.424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7144" marR="7144" marT="7144" marB="0" anchor="ctr"/>
                </a:tc>
              </a:tr>
              <a:tr h="190024">
                <a:tc>
                  <a:txBody>
                    <a:bodyPr/>
                    <a:lstStyle/>
                    <a:p>
                      <a:pPr algn="ctr" fontAlgn="ctr"/>
                      <a:r>
                        <a:rPr lang="en-US" sz="1200" u="none" strike="noStrike">
                          <a:effectLst/>
                        </a:rPr>
                        <a:t>Band 6</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altLang="zh-CN" sz="1200" u="none" strike="noStrike">
                          <a:effectLst/>
                        </a:rPr>
                        <a:t>0.439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7144" marR="7144" marT="7144" marB="0" anchor="ctr"/>
                </a:tc>
              </a:tr>
              <a:tr h="190024">
                <a:tc>
                  <a:txBody>
                    <a:bodyPr/>
                    <a:lstStyle/>
                    <a:p>
                      <a:pPr algn="ctr" fontAlgn="ctr"/>
                      <a:r>
                        <a:rPr lang="en-US" sz="1200" u="none" strike="noStrike">
                          <a:effectLst/>
                        </a:rPr>
                        <a:t>Band 7</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altLang="zh-CN" sz="1200" u="none" strike="noStrike">
                          <a:effectLst/>
                        </a:rPr>
                        <a:t>0.360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7144" marR="7144" marT="7144" marB="0" anchor="ctr"/>
                </a:tc>
              </a:tr>
              <a:tr h="190024">
                <a:tc>
                  <a:txBody>
                    <a:bodyPr/>
                    <a:lstStyle/>
                    <a:p>
                      <a:pPr algn="ctr" fontAlgn="ctr"/>
                      <a:r>
                        <a:rPr lang="en-US" sz="1200" u="none" strike="noStrike">
                          <a:effectLst/>
                        </a:rPr>
                        <a:t>Band 8</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altLang="zh-CN" sz="1200" u="none" strike="noStrike">
                          <a:effectLst/>
                        </a:rPr>
                        <a:t>0.379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7144" marR="7144" marT="7144" marB="0" anchor="ctr"/>
                </a:tc>
              </a:tr>
              <a:tr h="190024">
                <a:tc>
                  <a:txBody>
                    <a:bodyPr/>
                    <a:lstStyle/>
                    <a:p>
                      <a:pPr algn="ctr" fontAlgn="ctr"/>
                      <a:r>
                        <a:rPr lang="en-US" sz="1200" u="none" strike="noStrike">
                          <a:effectLst/>
                        </a:rPr>
                        <a:t>Band 9</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altLang="zh-CN" sz="1200" u="none" strike="noStrike" dirty="0">
                          <a:effectLst/>
                        </a:rPr>
                        <a:t>0.379</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r>
            </a:tbl>
          </a:graphicData>
        </a:graphic>
      </p:graphicFrame>
    </p:spTree>
    <p:extLst>
      <p:ext uri="{BB962C8B-B14F-4D97-AF65-F5344CB8AC3E}">
        <p14:creationId xmlns:p14="http://schemas.microsoft.com/office/powerpoint/2010/main" val="20130140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Operation of the GIRO</a:t>
            </a:r>
            <a:endParaRPr lang="zh-CN" altLang="en-US" dirty="0"/>
          </a:p>
        </p:txBody>
      </p:sp>
      <p:sp>
        <p:nvSpPr>
          <p:cNvPr id="3" name="内容占位符 2"/>
          <p:cNvSpPr>
            <a:spLocks noGrp="1"/>
          </p:cNvSpPr>
          <p:nvPr>
            <p:ph sz="half" idx="1"/>
          </p:nvPr>
        </p:nvSpPr>
        <p:spPr>
          <a:xfrm>
            <a:off x="695862" y="1888258"/>
            <a:ext cx="4536538" cy="3263504"/>
          </a:xfrm>
        </p:spPr>
        <p:txBody>
          <a:bodyPr/>
          <a:lstStyle/>
          <a:p>
            <a:r>
              <a:rPr lang="en-US" altLang="zh-CN" dirty="0" smtClean="0"/>
              <a:t>Irradiance ratio </a:t>
            </a:r>
          </a:p>
          <a:p>
            <a:pPr lvl="1"/>
            <a:r>
              <a:rPr lang="en-US" altLang="zh-CN" dirty="0" smtClean="0"/>
              <a:t>Ratio is stable, varied in 0.7%</a:t>
            </a:r>
            <a:r>
              <a:rPr lang="zh-CN" altLang="en-US" dirty="0" smtClean="0"/>
              <a:t>～</a:t>
            </a:r>
            <a:r>
              <a:rPr lang="en-US" altLang="zh-CN" dirty="0" smtClean="0"/>
              <a:t>2.0%</a:t>
            </a:r>
          </a:p>
          <a:p>
            <a:pPr lvl="1"/>
            <a:r>
              <a:rPr lang="en-US" altLang="zh-CN" dirty="0" smtClean="0"/>
              <a:t>No significant degradation for CAPI bands</a:t>
            </a:r>
            <a:endParaRPr lang="zh-CN" altLang="en-US" dirty="0"/>
          </a:p>
        </p:txBody>
      </p:sp>
      <p:graphicFrame>
        <p:nvGraphicFramePr>
          <p:cNvPr id="6" name="图表 5"/>
          <p:cNvGraphicFramePr>
            <a:graphicFrameLocks/>
          </p:cNvGraphicFramePr>
          <p:nvPr>
            <p:extLst>
              <p:ext uri="{D42A27DB-BD31-4B8C-83A1-F6EECF244321}">
                <p14:modId xmlns:p14="http://schemas.microsoft.com/office/powerpoint/2010/main" val="31327748"/>
              </p:ext>
            </p:extLst>
          </p:nvPr>
        </p:nvGraphicFramePr>
        <p:xfrm>
          <a:off x="5421604" y="2191911"/>
          <a:ext cx="2394512"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图表 8"/>
          <p:cNvGraphicFramePr>
            <a:graphicFrameLocks/>
          </p:cNvGraphicFramePr>
          <p:nvPr>
            <p:extLst>
              <p:ext uri="{D42A27DB-BD31-4B8C-83A1-F6EECF244321}">
                <p14:modId xmlns:p14="http://schemas.microsoft.com/office/powerpoint/2010/main" val="3534190862"/>
              </p:ext>
            </p:extLst>
          </p:nvPr>
        </p:nvGraphicFramePr>
        <p:xfrm>
          <a:off x="1751141" y="4195688"/>
          <a:ext cx="34290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图表 9"/>
          <p:cNvGraphicFramePr>
            <a:graphicFrameLocks/>
          </p:cNvGraphicFramePr>
          <p:nvPr>
            <p:extLst>
              <p:ext uri="{D42A27DB-BD31-4B8C-83A1-F6EECF244321}">
                <p14:modId xmlns:p14="http://schemas.microsoft.com/office/powerpoint/2010/main" val="1704321952"/>
              </p:ext>
            </p:extLst>
          </p:nvPr>
        </p:nvGraphicFramePr>
        <p:xfrm>
          <a:off x="5376593" y="4181401"/>
          <a:ext cx="2578419" cy="2057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98425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Results of CAPI Lunar Calibration</a:t>
            </a:r>
            <a:endParaRPr lang="zh-CN" altLang="en-US" dirty="0"/>
          </a:p>
        </p:txBody>
      </p:sp>
      <p:sp>
        <p:nvSpPr>
          <p:cNvPr id="5" name="内容占位符 4"/>
          <p:cNvSpPr>
            <a:spLocks noGrp="1"/>
          </p:cNvSpPr>
          <p:nvPr>
            <p:ph idx="1"/>
          </p:nvPr>
        </p:nvSpPr>
        <p:spPr/>
        <p:txBody>
          <a:bodyPr/>
          <a:lstStyle/>
          <a:p>
            <a:r>
              <a:rPr lang="en-US" altLang="zh-CN" dirty="0" smtClean="0"/>
              <a:t>Based on CAPI lunar observation data </a:t>
            </a:r>
          </a:p>
          <a:p>
            <a:pPr lvl="1"/>
            <a:r>
              <a:rPr lang="en-US" altLang="zh-CN" dirty="0" smtClean="0"/>
              <a:t>Inter-band radiation response varies 0.6%~1.5% </a:t>
            </a:r>
          </a:p>
          <a:p>
            <a:pPr lvl="1"/>
            <a:r>
              <a:rPr lang="en-US" altLang="zh-CN" dirty="0" smtClean="0"/>
              <a:t>Absolute </a:t>
            </a:r>
            <a:r>
              <a:rPr lang="en-US" altLang="zh-CN" dirty="0"/>
              <a:t>response </a:t>
            </a:r>
            <a:r>
              <a:rPr lang="en-US" altLang="zh-CN" dirty="0" smtClean="0"/>
              <a:t>is stable, and varies in the range of 0.7%</a:t>
            </a:r>
            <a:r>
              <a:rPr lang="zh-CN" altLang="en-US" dirty="0"/>
              <a:t>～</a:t>
            </a:r>
            <a:r>
              <a:rPr lang="en-US" altLang="zh-CN" dirty="0" smtClean="0"/>
              <a:t>2.0% during 2017.5~2017.9</a:t>
            </a:r>
          </a:p>
          <a:p>
            <a:pPr lvl="1"/>
            <a:r>
              <a:rPr lang="en-US" altLang="zh-CN" dirty="0" smtClean="0"/>
              <a:t>CAPI lunar irradiance is much smaller than GIRO’s, so there are still some problems for CAPI lunar calibration</a:t>
            </a:r>
            <a:endParaRPr lang="zh-CN" altLang="en-US" dirty="0"/>
          </a:p>
        </p:txBody>
      </p:sp>
    </p:spTree>
    <p:extLst>
      <p:ext uri="{BB962C8B-B14F-4D97-AF65-F5344CB8AC3E}">
        <p14:creationId xmlns:p14="http://schemas.microsoft.com/office/powerpoint/2010/main" val="34069717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marL="119062" indent="0" algn="ctr"/>
            <a:r>
              <a:rPr lang="en-US" altLang="zh-CN" sz="2000" dirty="0">
                <a:latin typeface="Verdana" panose="020B0604030504040204" pitchFamily="34" charset="0"/>
                <a:ea typeface="Verdana" panose="020B0604030504040204" pitchFamily="34" charset="0"/>
                <a:cs typeface="Verdana" panose="020B0604030504040204" pitchFamily="34" charset="0"/>
              </a:rPr>
              <a:t>Thank you </a:t>
            </a:r>
            <a:br>
              <a:rPr lang="en-US" altLang="zh-CN" sz="2000" dirty="0">
                <a:latin typeface="Verdana" panose="020B0604030504040204" pitchFamily="34" charset="0"/>
                <a:ea typeface="Verdana" panose="020B0604030504040204" pitchFamily="34" charset="0"/>
                <a:cs typeface="Verdana" panose="020B0604030504040204" pitchFamily="34" charset="0"/>
              </a:rPr>
            </a:br>
            <a:r>
              <a:rPr lang="en-US" altLang="zh-CN" sz="2000" dirty="0">
                <a:latin typeface="Verdana" panose="020B0604030504040204" pitchFamily="34" charset="0"/>
                <a:ea typeface="Verdana" panose="020B0604030504040204" pitchFamily="34" charset="0"/>
                <a:cs typeface="Verdana" panose="020B0604030504040204" pitchFamily="34" charset="0"/>
              </a:rPr>
              <a:t>for your time</a:t>
            </a:r>
            <a:r>
              <a:rPr lang="en-US" altLang="zh-CN" sz="2000" dirty="0" smtClean="0">
                <a:latin typeface="Verdana" panose="020B0604030504040204" pitchFamily="34" charset="0"/>
                <a:ea typeface="Verdana" panose="020B0604030504040204" pitchFamily="34" charset="0"/>
                <a:cs typeface="Verdana" panose="020B0604030504040204" pitchFamily="34" charset="0"/>
              </a:rPr>
              <a:t>!</a:t>
            </a:r>
            <a:endParaRPr lang="zh-CN" altLang="en-US" sz="2000" dirty="0"/>
          </a:p>
        </p:txBody>
      </p:sp>
      <p:sp>
        <p:nvSpPr>
          <p:cNvPr id="13" name="内容占位符 12"/>
          <p:cNvSpPr>
            <a:spLocks noGrp="1"/>
          </p:cNvSpPr>
          <p:nvPr>
            <p:ph type="subTitle" idx="1"/>
          </p:nvPr>
        </p:nvSpPr>
        <p:spPr/>
        <p:txBody>
          <a:bodyPr/>
          <a:lstStyle/>
          <a:p>
            <a:pPr marL="119062" indent="0" algn="ctr">
              <a:buNone/>
            </a:pPr>
            <a:r>
              <a:rPr lang="en-US" altLang="zh-CN" sz="6000" dirty="0" smtClean="0">
                <a:latin typeface="Verdana" panose="020B0604030504040204" pitchFamily="34" charset="0"/>
                <a:ea typeface="汉仪娃娃篆简" panose="02010600000101010101" pitchFamily="2" charset="-122"/>
                <a:cs typeface="Verdana" panose="020B0604030504040204" pitchFamily="34" charset="0"/>
              </a:rPr>
              <a:t>The End!</a:t>
            </a:r>
            <a:endParaRPr lang="zh-CN" altLang="en-US" sz="6000" dirty="0">
              <a:latin typeface="Verdana" panose="020B0604030504040204" pitchFamily="34" charset="0"/>
              <a:ea typeface="汉仪娃娃篆简" panose="02010600000101010101" pitchFamily="2" charset="-122"/>
              <a:cs typeface="Verdana" panose="020B0604030504040204" pitchFamily="34" charset="0"/>
            </a:endParaRPr>
          </a:p>
        </p:txBody>
      </p:sp>
    </p:spTree>
    <p:extLst>
      <p:ext uri="{BB962C8B-B14F-4D97-AF65-F5344CB8AC3E}">
        <p14:creationId xmlns:p14="http://schemas.microsoft.com/office/powerpoint/2010/main" val="72846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General description of </a:t>
            </a:r>
            <a:r>
              <a:rPr lang="en-US" altLang="zh-CN" dirty="0"/>
              <a:t>MERSI</a:t>
            </a:r>
            <a:endParaRPr lang="zh-CN"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1" y="1917759"/>
            <a:ext cx="5341256" cy="238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3672114" y="4733530"/>
            <a:ext cx="5225143" cy="1200329"/>
          </a:xfrm>
          <a:prstGeom prst="rect">
            <a:avLst/>
          </a:prstGeom>
        </p:spPr>
        <p:txBody>
          <a:bodyPr wrap="square">
            <a:spAutoFit/>
          </a:bodyPr>
          <a:lstStyle/>
          <a:p>
            <a:r>
              <a:rPr lang="en-US" altLang="zh-CN" dirty="0"/>
              <a:t>Real instrument photograph of two MERSI modules. (1) Left is </a:t>
            </a:r>
            <a:r>
              <a:rPr lang="en-US" altLang="zh-CN" dirty="0" smtClean="0"/>
              <a:t>the VOC </a:t>
            </a:r>
            <a:r>
              <a:rPr lang="en-US" altLang="zh-CN" dirty="0"/>
              <a:t>seeing from the front. </a:t>
            </a:r>
            <a:endParaRPr lang="en-US" altLang="zh-CN" dirty="0" smtClean="0"/>
          </a:p>
          <a:p>
            <a:r>
              <a:rPr lang="en-US" altLang="zh-CN" dirty="0" smtClean="0"/>
              <a:t>(</a:t>
            </a:r>
            <a:r>
              <a:rPr lang="en-US" altLang="zh-CN" dirty="0"/>
              <a:t>2) Right is the instrument main optical–mechanical</a:t>
            </a:r>
          </a:p>
          <a:p>
            <a:r>
              <a:rPr lang="en-US" altLang="zh-CN" dirty="0"/>
              <a:t>component.</a:t>
            </a:r>
            <a:endParaRPr lang="zh-CN" alt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706155"/>
            <a:ext cx="2627086" cy="395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线形标注 1 5"/>
          <p:cNvSpPr/>
          <p:nvPr/>
        </p:nvSpPr>
        <p:spPr>
          <a:xfrm>
            <a:off x="943428" y="3108468"/>
            <a:ext cx="1059543" cy="766846"/>
          </a:xfrm>
          <a:prstGeom prst="borderCallout1">
            <a:avLst>
              <a:gd name="adj1" fmla="val 44885"/>
              <a:gd name="adj2" fmla="val 108729"/>
              <a:gd name="adj3" fmla="val 9431"/>
              <a:gd name="adj4" fmla="val 290122"/>
            </a:avLst>
          </a:prstGeom>
          <a:noFill/>
          <a:ln>
            <a:headEnd type="none" w="med" len="med"/>
            <a:tailEnd type="triangl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63928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Absolute calibration</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9217" name="图片 108" descr="DSC04884-SMALL_mersi_Solar Cal副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042" y="1990270"/>
            <a:ext cx="3850654" cy="25472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89042" y="4987133"/>
            <a:ext cx="343319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The photo of the pre-launch calibration for FY-3C/MERSI  at Dali, on March, 2013 </a:t>
            </a:r>
            <a:endParaRPr kumimoji="0" lang="en-US" altLang="zh-CN"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aphicFrame>
        <p:nvGraphicFramePr>
          <p:cNvPr id="6" name="对象 5"/>
          <p:cNvGraphicFramePr>
            <a:graphicFrameLocks noChangeAspect="1"/>
          </p:cNvGraphicFramePr>
          <p:nvPr>
            <p:extLst/>
          </p:nvPr>
        </p:nvGraphicFramePr>
        <p:xfrm>
          <a:off x="4022237" y="5233353"/>
          <a:ext cx="4822825" cy="704850"/>
        </p:xfrm>
        <a:graphic>
          <a:graphicData uri="http://schemas.openxmlformats.org/presentationml/2006/ole">
            <mc:AlternateContent xmlns:mc="http://schemas.openxmlformats.org/markup-compatibility/2006">
              <mc:Choice xmlns:v="urn:schemas-microsoft-com:vml" Requires="v">
                <p:oleObj spid="_x0000_s12313" name="Equation" r:id="rId5" imgW="1955800" imgH="279400" progId="Equation.DSMT4">
                  <p:embed/>
                </p:oleObj>
              </mc:Choice>
              <mc:Fallback>
                <p:oleObj name="Equation" r:id="rId5" imgW="1955800" imgH="279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237" y="5233353"/>
                        <a:ext cx="48228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51" name="图片 47" descr="FY3C_MERSI_SRBCCal__b1_ref_ 4day 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6560" y="1990269"/>
            <a:ext cx="3398191" cy="254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626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Absolute calibration</a:t>
            </a:r>
            <a:endParaRPr lang="zh-CN" altLang="en-US" dirty="0"/>
          </a:p>
        </p:txBody>
      </p:sp>
      <p:sp>
        <p:nvSpPr>
          <p:cNvPr id="3" name="内容占位符 2"/>
          <p:cNvSpPr>
            <a:spLocks noGrp="1"/>
          </p:cNvSpPr>
          <p:nvPr>
            <p:ph idx="1"/>
          </p:nvPr>
        </p:nvSpPr>
        <p:spPr>
          <a:xfrm>
            <a:off x="457200" y="1774825"/>
            <a:ext cx="3988807" cy="4625975"/>
          </a:xfrm>
        </p:spPr>
        <p:txBody>
          <a:bodyPr/>
          <a:lstStyle/>
          <a:p>
            <a:r>
              <a:rPr lang="en-US" altLang="zh-CN" dirty="0" smtClean="0"/>
              <a:t>Multi-source calibration data to regress coefficient</a:t>
            </a:r>
          </a:p>
          <a:p>
            <a:endParaRPr lang="zh-CN" alt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007" y="1519283"/>
            <a:ext cx="4504810" cy="253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92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2728" y="4053239"/>
            <a:ext cx="3151365" cy="237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al NonlinearCoeff using SNO betweenFY3C+MERSI andAQUA+MODIS2014@Band1-Prelan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697" y="3481434"/>
            <a:ext cx="3154362"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254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MERSI-Lunar-Geometry"/>
          <p:cNvPicPr/>
          <p:nvPr/>
        </p:nvPicPr>
        <p:blipFill>
          <a:blip r:embed="rId3">
            <a:extLst>
              <a:ext uri="{28A0092B-C50C-407E-A947-70E740481C1C}">
                <a14:useLocalDpi xmlns:a14="http://schemas.microsoft.com/office/drawing/2010/main" val="0"/>
              </a:ext>
            </a:extLst>
          </a:blip>
          <a:srcRect/>
          <a:stretch>
            <a:fillRect/>
          </a:stretch>
        </p:blipFill>
        <p:spPr bwMode="auto">
          <a:xfrm>
            <a:off x="3863975" y="4511675"/>
            <a:ext cx="5191125" cy="1800225"/>
          </a:xfrm>
          <a:prstGeom prst="rect">
            <a:avLst/>
          </a:prstGeom>
          <a:noFill/>
          <a:ln>
            <a:noFill/>
          </a:ln>
        </p:spPr>
      </p:pic>
      <p:sp>
        <p:nvSpPr>
          <p:cNvPr id="2" name="标题 1"/>
          <p:cNvSpPr>
            <a:spLocks noGrp="1"/>
          </p:cNvSpPr>
          <p:nvPr>
            <p:ph type="title"/>
          </p:nvPr>
        </p:nvSpPr>
        <p:spPr>
          <a:xfrm>
            <a:off x="158341" y="152400"/>
            <a:ext cx="8229600" cy="1250950"/>
          </a:xfrm>
        </p:spPr>
        <p:txBody>
          <a:bodyPr>
            <a:normAutofit fontScale="90000"/>
          </a:bodyPr>
          <a:lstStyle/>
          <a:p>
            <a:r>
              <a:rPr lang="en-US" altLang="zh-CN" dirty="0" smtClean="0"/>
              <a:t>Description of the Moon acquisition</a:t>
            </a:r>
            <a:endParaRPr lang="zh-CN" altLang="en-US" dirty="0"/>
          </a:p>
        </p:txBody>
      </p:sp>
      <p:sp>
        <p:nvSpPr>
          <p:cNvPr id="3" name="内容占位符 2"/>
          <p:cNvSpPr>
            <a:spLocks noGrp="1"/>
          </p:cNvSpPr>
          <p:nvPr>
            <p:ph idx="1"/>
          </p:nvPr>
        </p:nvSpPr>
        <p:spPr>
          <a:xfrm>
            <a:off x="457200" y="1774825"/>
            <a:ext cx="4235570" cy="4625975"/>
          </a:xfrm>
        </p:spPr>
        <p:txBody>
          <a:bodyPr/>
          <a:lstStyle/>
          <a:p>
            <a:r>
              <a:rPr lang="en-US" altLang="zh-CN" dirty="0"/>
              <a:t>SV is on the right side along track </a:t>
            </a:r>
            <a:r>
              <a:rPr lang="en-US" altLang="zh-CN" dirty="0" smtClean="0"/>
              <a:t>and 70</a:t>
            </a:r>
            <a:r>
              <a:rPr lang="zh-CN" altLang="en-US" dirty="0" smtClean="0">
                <a:latin typeface="宋体"/>
                <a:ea typeface="宋体"/>
              </a:rPr>
              <a:t>゜</a:t>
            </a:r>
            <a:r>
              <a:rPr lang="en-US" altLang="zh-CN" dirty="0" smtClean="0"/>
              <a:t> to nadir</a:t>
            </a:r>
          </a:p>
          <a:p>
            <a:r>
              <a:rPr lang="en-US" altLang="zh-CN" dirty="0"/>
              <a:t>24 </a:t>
            </a:r>
            <a:r>
              <a:rPr lang="en-US" altLang="zh-CN" dirty="0" smtClean="0"/>
              <a:t>samples(@1000m)</a:t>
            </a:r>
          </a:p>
          <a:p>
            <a:r>
              <a:rPr lang="en-US" altLang="zh-CN" dirty="0" smtClean="0"/>
              <a:t>96samples(@250m)</a:t>
            </a:r>
            <a:endParaRPr lang="en-US" altLang="zh-CN" dirty="0"/>
          </a:p>
          <a:p>
            <a:r>
              <a:rPr lang="en-US" altLang="zh-CN" dirty="0"/>
              <a:t>SV scans construct </a:t>
            </a:r>
            <a:r>
              <a:rPr lang="en-US" altLang="zh-CN" dirty="0" smtClean="0"/>
              <a:t>a circle </a:t>
            </a:r>
            <a:endParaRPr lang="zh-CN" altLang="en-US" dirty="0"/>
          </a:p>
        </p:txBody>
      </p:sp>
      <p:pic>
        <p:nvPicPr>
          <p:cNvPr id="4" name="图片 3" descr="D:\文献2013年\任务20 FY3C 月亮定标\月亮定标扫描结构示意图-冷空与对地.jpg"/>
          <p:cNvPicPr/>
          <p:nvPr/>
        </p:nvPicPr>
        <p:blipFill>
          <a:blip r:embed="rId4">
            <a:extLst>
              <a:ext uri="{28A0092B-C50C-407E-A947-70E740481C1C}">
                <a14:useLocalDpi xmlns:a14="http://schemas.microsoft.com/office/drawing/2010/main" val="0"/>
              </a:ext>
            </a:extLst>
          </a:blip>
          <a:srcRect/>
          <a:stretch>
            <a:fillRect/>
          </a:stretch>
        </p:blipFill>
        <p:spPr bwMode="auto">
          <a:xfrm>
            <a:off x="5562004" y="1849915"/>
            <a:ext cx="2760345" cy="1889125"/>
          </a:xfrm>
          <a:prstGeom prst="rect">
            <a:avLst/>
          </a:prstGeom>
          <a:noFill/>
          <a:ln>
            <a:noFill/>
          </a:ln>
        </p:spPr>
      </p:pic>
    </p:spTree>
    <p:extLst>
      <p:ext uri="{BB962C8B-B14F-4D97-AF65-F5344CB8AC3E}">
        <p14:creationId xmlns:p14="http://schemas.microsoft.com/office/powerpoint/2010/main" val="60880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Example of an image</a:t>
            </a:r>
            <a:endParaRPr lang="zh-CN" altLang="en-US" dirty="0"/>
          </a:p>
        </p:txBody>
      </p:sp>
      <p:sp>
        <p:nvSpPr>
          <p:cNvPr id="3" name="内容占位符 2"/>
          <p:cNvSpPr>
            <a:spLocks noGrp="1"/>
          </p:cNvSpPr>
          <p:nvPr>
            <p:ph idx="1"/>
          </p:nvPr>
        </p:nvSpPr>
        <p:spPr/>
        <p:txBody>
          <a:bodyPr/>
          <a:lstStyle/>
          <a:p>
            <a:r>
              <a:rPr lang="en-US" altLang="zh-CN" dirty="0"/>
              <a:t>the geometry relationship of the sun-moon-satellite is </a:t>
            </a:r>
            <a:r>
              <a:rPr lang="en-US" altLang="zh-CN" dirty="0" smtClean="0"/>
              <a:t>similar</a:t>
            </a:r>
            <a:endParaRPr lang="en-US" altLang="zh-CN" dirty="0" smtClean="0"/>
          </a:p>
          <a:p>
            <a:r>
              <a:rPr lang="en-US" altLang="zh-CN" dirty="0"/>
              <a:t>phase angle varies not too much around </a:t>
            </a:r>
            <a:r>
              <a:rPr lang="en-US" altLang="zh-CN" dirty="0" smtClean="0"/>
              <a:t>50</a:t>
            </a:r>
            <a:r>
              <a:rPr lang="zh-CN" altLang="en-US" dirty="0" smtClean="0">
                <a:latin typeface="宋体"/>
                <a:ea typeface="宋体"/>
              </a:rPr>
              <a:t>゜</a:t>
            </a:r>
            <a:endParaRPr lang="zh-CN" altLang="en-US" dirty="0"/>
          </a:p>
        </p:txBody>
      </p:sp>
      <p:pic>
        <p:nvPicPr>
          <p:cNvPr id="4" name="图片 3" descr="Moon_20131023_0530-Band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4273571"/>
            <a:ext cx="10504804" cy="592002"/>
          </a:xfrm>
          <a:prstGeom prst="rect">
            <a:avLst/>
          </a:prstGeom>
          <a:noFill/>
        </p:spPr>
      </p:pic>
      <p:pic>
        <p:nvPicPr>
          <p:cNvPr id="5" name="图片 4" descr="Moon_20131023_0530-Band4"/>
          <p:cNvPicPr/>
          <p:nvPr/>
        </p:nvPicPr>
        <p:blipFill rotWithShape="1">
          <a:blip r:embed="rId3" cstate="print">
            <a:extLst>
              <a:ext uri="{28A0092B-C50C-407E-A947-70E740481C1C}">
                <a14:useLocalDpi xmlns:a14="http://schemas.microsoft.com/office/drawing/2010/main" val="0"/>
              </a:ext>
            </a:extLst>
          </a:blip>
          <a:srcRect l="44103" r="43130"/>
          <a:stretch/>
        </p:blipFill>
        <p:spPr bwMode="auto">
          <a:xfrm>
            <a:off x="3286832" y="5245825"/>
            <a:ext cx="3652218" cy="1612175"/>
          </a:xfrm>
          <a:prstGeom prst="rect">
            <a:avLst/>
          </a:prstGeom>
          <a:noFill/>
        </p:spPr>
      </p:pic>
      <p:sp>
        <p:nvSpPr>
          <p:cNvPr id="6" name="矩形 5"/>
          <p:cNvSpPr/>
          <p:nvPr/>
        </p:nvSpPr>
        <p:spPr>
          <a:xfrm>
            <a:off x="4282438" y="4164835"/>
            <a:ext cx="1305241" cy="8215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H="1">
            <a:off x="3286832" y="4865573"/>
            <a:ext cx="995607" cy="3802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05521" y="4865573"/>
            <a:ext cx="1109829" cy="38025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156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FY-3C/MERSI Lunar Data Set</a:t>
            </a:r>
            <a:endParaRPr lang="zh-CN" altLang="en-US" dirty="0"/>
          </a:p>
        </p:txBody>
      </p:sp>
      <p:graphicFrame>
        <p:nvGraphicFramePr>
          <p:cNvPr id="4" name="内容占位符 3"/>
          <p:cNvGraphicFramePr>
            <a:graphicFrameLocks noGrp="1"/>
          </p:cNvGraphicFramePr>
          <p:nvPr>
            <p:ph idx="1"/>
            <p:extLst/>
          </p:nvPr>
        </p:nvGraphicFramePr>
        <p:xfrm>
          <a:off x="708558" y="2001978"/>
          <a:ext cx="7770423" cy="3850005"/>
        </p:xfrm>
        <a:graphic>
          <a:graphicData uri="http://schemas.openxmlformats.org/drawingml/2006/table">
            <a:tbl>
              <a:tblPr firstRow="1" firstCol="1" bandRow="1">
                <a:tableStyleId>{5C22544A-7EE6-4342-B048-85BDC9FD1C3A}</a:tableStyleId>
              </a:tblPr>
              <a:tblGrid>
                <a:gridCol w="1429042"/>
                <a:gridCol w="1423018"/>
                <a:gridCol w="1634836"/>
                <a:gridCol w="1745673"/>
                <a:gridCol w="1537854"/>
              </a:tblGrid>
              <a:tr h="542730">
                <a:tc>
                  <a:txBody>
                    <a:bodyPr/>
                    <a:lstStyle/>
                    <a:p>
                      <a:pPr algn="ctr" rtl="0" fontAlgn="ctr"/>
                      <a:r>
                        <a:rPr kumimoji="0" lang="en-US" sz="1800" b="1" kern="100" dirty="0">
                          <a:solidFill>
                            <a:schemeClr val="lt1"/>
                          </a:solidFill>
                          <a:effectLst/>
                          <a:latin typeface="+mn-lt"/>
                          <a:ea typeface="+mn-ea"/>
                          <a:cs typeface="+mn-cs"/>
                        </a:rPr>
                        <a:t>Date</a:t>
                      </a:r>
                    </a:p>
                  </a:txBody>
                  <a:tcPr marL="9525" marR="9525" marT="9525" marB="0" anchor="ctr"/>
                </a:tc>
                <a:tc>
                  <a:txBody>
                    <a:bodyPr/>
                    <a:lstStyle/>
                    <a:p>
                      <a:pPr algn="ctr" rtl="0" fontAlgn="ctr"/>
                      <a:r>
                        <a:rPr kumimoji="0" lang="en-US" sz="1800" b="1" kern="100" dirty="0">
                          <a:solidFill>
                            <a:schemeClr val="lt1"/>
                          </a:solidFill>
                          <a:effectLst/>
                          <a:latin typeface="+mn-lt"/>
                          <a:ea typeface="+mn-ea"/>
                          <a:cs typeface="+mn-cs"/>
                        </a:rPr>
                        <a:t>Absolutely Phase angle</a:t>
                      </a:r>
                    </a:p>
                  </a:txBody>
                  <a:tcPr marL="9525" marR="9525" marT="9525" marB="0" anchor="ctr"/>
                </a:tc>
                <a:tc>
                  <a:txBody>
                    <a:bodyPr/>
                    <a:lstStyle/>
                    <a:p>
                      <a:pPr algn="ctr" rtl="0" fontAlgn="ctr"/>
                      <a:r>
                        <a:rPr kumimoji="0" lang="en-US" sz="1800" b="1" kern="100" dirty="0" err="1">
                          <a:solidFill>
                            <a:schemeClr val="lt1"/>
                          </a:solidFill>
                          <a:effectLst/>
                          <a:latin typeface="+mn-lt"/>
                          <a:ea typeface="+mn-ea"/>
                          <a:cs typeface="+mn-cs"/>
                        </a:rPr>
                        <a:t>Selenographic</a:t>
                      </a:r>
                      <a:r>
                        <a:rPr kumimoji="0" lang="en-US" sz="1800" b="1" kern="100" dirty="0">
                          <a:solidFill>
                            <a:schemeClr val="lt1"/>
                          </a:solidFill>
                          <a:effectLst/>
                          <a:latin typeface="+mn-lt"/>
                          <a:ea typeface="+mn-ea"/>
                          <a:cs typeface="+mn-cs"/>
                        </a:rPr>
                        <a:t> longitude (sun)</a:t>
                      </a:r>
                    </a:p>
                  </a:txBody>
                  <a:tcPr marL="9525" marR="9525" marT="9525" marB="0" anchor="ctr"/>
                </a:tc>
                <a:tc>
                  <a:txBody>
                    <a:bodyPr/>
                    <a:lstStyle/>
                    <a:p>
                      <a:pPr algn="ctr" rtl="0" fontAlgn="ctr"/>
                      <a:r>
                        <a:rPr kumimoji="0" lang="en-US" sz="1800" b="1" kern="100" dirty="0" err="1">
                          <a:solidFill>
                            <a:schemeClr val="lt1"/>
                          </a:solidFill>
                          <a:effectLst/>
                          <a:latin typeface="+mn-lt"/>
                          <a:ea typeface="+mn-ea"/>
                          <a:cs typeface="+mn-cs"/>
                        </a:rPr>
                        <a:t>Selenographic</a:t>
                      </a:r>
                      <a:r>
                        <a:rPr kumimoji="0" lang="en-US" sz="1800" b="1" kern="100" dirty="0">
                          <a:solidFill>
                            <a:schemeClr val="lt1"/>
                          </a:solidFill>
                          <a:effectLst/>
                          <a:latin typeface="+mn-lt"/>
                          <a:ea typeface="+mn-ea"/>
                          <a:cs typeface="+mn-cs"/>
                        </a:rPr>
                        <a:t> longitude (observer)</a:t>
                      </a:r>
                    </a:p>
                  </a:txBody>
                  <a:tcPr marL="9525" marR="9525" marT="9525" marB="0" anchor="ctr"/>
                </a:tc>
                <a:tc>
                  <a:txBody>
                    <a:bodyPr/>
                    <a:lstStyle/>
                    <a:p>
                      <a:pPr algn="ctr" rtl="0" fontAlgn="ctr"/>
                      <a:r>
                        <a:rPr kumimoji="0" lang="en-US" sz="1800" b="1" kern="100" dirty="0" err="1">
                          <a:solidFill>
                            <a:schemeClr val="lt1"/>
                          </a:solidFill>
                          <a:effectLst/>
                          <a:latin typeface="+mn-lt"/>
                          <a:ea typeface="+mn-ea"/>
                          <a:cs typeface="+mn-cs"/>
                        </a:rPr>
                        <a:t>Selenographic</a:t>
                      </a:r>
                      <a:r>
                        <a:rPr kumimoji="0" lang="en-US" sz="1800" b="1" kern="100" dirty="0">
                          <a:solidFill>
                            <a:schemeClr val="lt1"/>
                          </a:solidFill>
                          <a:effectLst/>
                          <a:latin typeface="+mn-lt"/>
                          <a:ea typeface="+mn-ea"/>
                          <a:cs typeface="+mn-cs"/>
                        </a:rPr>
                        <a:t> latitude (observer)</a:t>
                      </a:r>
                    </a:p>
                  </a:txBody>
                  <a:tcPr marL="9525" marR="9525" marT="9525" marB="0" anchor="ctr"/>
                </a:tc>
              </a:tr>
              <a:tr h="271365">
                <a:tc>
                  <a:txBody>
                    <a:bodyPr/>
                    <a:lstStyle/>
                    <a:p>
                      <a:pPr algn="ctr">
                        <a:spcAft>
                          <a:spcPts val="0"/>
                        </a:spcAft>
                      </a:pPr>
                      <a:r>
                        <a:rPr lang="en-US" sz="1800" kern="100" dirty="0">
                          <a:effectLst/>
                        </a:rPr>
                        <a:t>2013-10-23</a:t>
                      </a:r>
                      <a:endParaRPr lang="zh-CN" sz="1800" kern="100" dirty="0">
                        <a:effectLst/>
                        <a:latin typeface="Times New Roman"/>
                        <a:ea typeface="宋体"/>
                      </a:endParaRPr>
                    </a:p>
                  </a:txBody>
                  <a:tcPr marL="68580" marR="68580" marT="0" marB="0"/>
                </a:tc>
                <a:tc>
                  <a:txBody>
                    <a:bodyPr/>
                    <a:lstStyle/>
                    <a:p>
                      <a:pPr algn="ctr">
                        <a:spcAft>
                          <a:spcPts val="0"/>
                        </a:spcAft>
                      </a:pPr>
                      <a:r>
                        <a:rPr lang="en-US" sz="1800" kern="100">
                          <a:effectLst/>
                        </a:rPr>
                        <a:t>48.21</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-46.43</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dirty="0">
                          <a:effectLst/>
                        </a:rPr>
                        <a:t>1.64</a:t>
                      </a:r>
                      <a:endParaRPr lang="zh-CN" sz="1800" kern="100" dirty="0">
                        <a:effectLst/>
                        <a:latin typeface="Times New Roman"/>
                        <a:ea typeface="宋体"/>
                      </a:endParaRPr>
                    </a:p>
                  </a:txBody>
                  <a:tcPr marL="68580" marR="68580" marT="0" marB="0"/>
                </a:tc>
                <a:tc>
                  <a:txBody>
                    <a:bodyPr/>
                    <a:lstStyle/>
                    <a:p>
                      <a:pPr algn="ctr">
                        <a:spcAft>
                          <a:spcPts val="0"/>
                        </a:spcAft>
                      </a:pPr>
                      <a:r>
                        <a:rPr lang="en-US" sz="1800" kern="100">
                          <a:effectLst/>
                        </a:rPr>
                        <a:t>3.92</a:t>
                      </a:r>
                      <a:endParaRPr lang="zh-CN" sz="1800" kern="100">
                        <a:effectLst/>
                        <a:latin typeface="Times New Roman"/>
                        <a:ea typeface="宋体"/>
                      </a:endParaRPr>
                    </a:p>
                  </a:txBody>
                  <a:tcPr marL="68580" marR="68580" marT="0" marB="0"/>
                </a:tc>
              </a:tr>
              <a:tr h="271365">
                <a:tc>
                  <a:txBody>
                    <a:bodyPr/>
                    <a:lstStyle/>
                    <a:p>
                      <a:pPr algn="ctr">
                        <a:spcAft>
                          <a:spcPts val="0"/>
                        </a:spcAft>
                      </a:pPr>
                      <a:r>
                        <a:rPr lang="en-US" sz="1800" kern="100">
                          <a:effectLst/>
                        </a:rPr>
                        <a:t>2013-11-21</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45.71</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-46.84</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-1.35</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6.05</a:t>
                      </a:r>
                      <a:endParaRPr lang="zh-CN" sz="1800" kern="100">
                        <a:effectLst/>
                        <a:latin typeface="Times New Roman"/>
                        <a:ea typeface="宋体"/>
                      </a:endParaRPr>
                    </a:p>
                  </a:txBody>
                  <a:tcPr marL="68580" marR="68580" marT="0" marB="0"/>
                </a:tc>
              </a:tr>
              <a:tr h="271365">
                <a:tc>
                  <a:txBody>
                    <a:bodyPr/>
                    <a:lstStyle/>
                    <a:p>
                      <a:pPr algn="ctr">
                        <a:spcAft>
                          <a:spcPts val="0"/>
                        </a:spcAft>
                      </a:pPr>
                      <a:r>
                        <a:rPr lang="en-US" sz="1800" kern="100">
                          <a:effectLst/>
                        </a:rPr>
                        <a:t>2013-12-21</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dirty="0">
                          <a:solidFill>
                            <a:srgbClr val="00B050"/>
                          </a:solidFill>
                          <a:effectLst/>
                        </a:rPr>
                        <a:t>43.18</a:t>
                      </a:r>
                      <a:endParaRPr lang="zh-CN" sz="1800" kern="100" dirty="0">
                        <a:solidFill>
                          <a:srgbClr val="00B050"/>
                        </a:solidFill>
                        <a:effectLst/>
                        <a:latin typeface="Times New Roman"/>
                        <a:ea typeface="宋体"/>
                      </a:endParaRPr>
                    </a:p>
                  </a:txBody>
                  <a:tcPr marL="68580" marR="68580" marT="0" marB="0"/>
                </a:tc>
                <a:tc>
                  <a:txBody>
                    <a:bodyPr/>
                    <a:lstStyle/>
                    <a:p>
                      <a:pPr algn="ctr">
                        <a:spcAft>
                          <a:spcPts val="0"/>
                        </a:spcAft>
                      </a:pPr>
                      <a:r>
                        <a:rPr lang="en-US" sz="1800" kern="100">
                          <a:effectLst/>
                        </a:rPr>
                        <a:t>-46.88</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-3.92</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6.72</a:t>
                      </a:r>
                      <a:endParaRPr lang="zh-CN" sz="1800" kern="100">
                        <a:effectLst/>
                        <a:latin typeface="Times New Roman"/>
                        <a:ea typeface="宋体"/>
                      </a:endParaRPr>
                    </a:p>
                  </a:txBody>
                  <a:tcPr marL="68580" marR="68580" marT="0" marB="0"/>
                </a:tc>
              </a:tr>
              <a:tr h="271365">
                <a:tc>
                  <a:txBody>
                    <a:bodyPr/>
                    <a:lstStyle/>
                    <a:p>
                      <a:pPr algn="ctr">
                        <a:spcAft>
                          <a:spcPts val="0"/>
                        </a:spcAft>
                      </a:pPr>
                      <a:r>
                        <a:rPr lang="en-US" sz="1800" kern="100">
                          <a:effectLst/>
                        </a:rPr>
                        <a:t>2014-1-20</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44.42</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-50.18</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-5.84</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5.59</a:t>
                      </a:r>
                      <a:endParaRPr lang="zh-CN" sz="1800" kern="100">
                        <a:effectLst/>
                        <a:latin typeface="Times New Roman"/>
                        <a:ea typeface="宋体"/>
                      </a:endParaRPr>
                    </a:p>
                  </a:txBody>
                  <a:tcPr marL="68580" marR="68580" marT="0" marB="0"/>
                </a:tc>
              </a:tr>
              <a:tr h="271365">
                <a:tc>
                  <a:txBody>
                    <a:bodyPr/>
                    <a:lstStyle/>
                    <a:p>
                      <a:pPr algn="ctr">
                        <a:spcAft>
                          <a:spcPts val="0"/>
                        </a:spcAft>
                      </a:pPr>
                      <a:r>
                        <a:rPr lang="en-US" sz="1800" kern="100">
                          <a:effectLst/>
                        </a:rPr>
                        <a:t>2014-6-17</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dirty="0">
                          <a:solidFill>
                            <a:srgbClr val="FF0000"/>
                          </a:solidFill>
                          <a:effectLst/>
                        </a:rPr>
                        <a:t>57.08</a:t>
                      </a:r>
                      <a:endParaRPr lang="zh-CN" sz="1800" kern="100" dirty="0">
                        <a:solidFill>
                          <a:srgbClr val="FF0000"/>
                        </a:solidFill>
                        <a:effectLst/>
                        <a:latin typeface="Times New Roman"/>
                        <a:ea typeface="宋体"/>
                      </a:endParaRPr>
                    </a:p>
                  </a:txBody>
                  <a:tcPr marL="68580" marR="68580" marT="0" marB="0"/>
                </a:tc>
                <a:tc>
                  <a:txBody>
                    <a:bodyPr/>
                    <a:lstStyle/>
                    <a:p>
                      <a:pPr algn="ctr">
                        <a:spcAft>
                          <a:spcPts val="0"/>
                        </a:spcAft>
                      </a:pPr>
                      <a:r>
                        <a:rPr lang="en-US" sz="1800" kern="100">
                          <a:effectLst/>
                        </a:rPr>
                        <a:t>-54.60</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2.47</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-4.94</a:t>
                      </a:r>
                      <a:endParaRPr lang="zh-CN" sz="1800" kern="100">
                        <a:effectLst/>
                        <a:latin typeface="Times New Roman"/>
                        <a:ea typeface="宋体"/>
                      </a:endParaRPr>
                    </a:p>
                  </a:txBody>
                  <a:tcPr marL="68580" marR="68580" marT="0" marB="0"/>
                </a:tc>
              </a:tr>
              <a:tr h="271365">
                <a:tc>
                  <a:txBody>
                    <a:bodyPr/>
                    <a:lstStyle/>
                    <a:p>
                      <a:pPr algn="ctr">
                        <a:spcAft>
                          <a:spcPts val="0"/>
                        </a:spcAft>
                      </a:pPr>
                      <a:r>
                        <a:rPr lang="en-US" sz="1800" kern="100">
                          <a:effectLst/>
                        </a:rPr>
                        <a:t>2014-7-16</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dirty="0">
                          <a:effectLst/>
                        </a:rPr>
                        <a:t>49.15</a:t>
                      </a:r>
                      <a:endParaRPr lang="zh-CN" sz="1800" kern="100" dirty="0">
                        <a:effectLst/>
                        <a:latin typeface="Times New Roman"/>
                        <a:ea typeface="宋体"/>
                      </a:endParaRPr>
                    </a:p>
                  </a:txBody>
                  <a:tcPr marL="68580" marR="68580" marT="0" marB="0"/>
                </a:tc>
                <a:tc>
                  <a:txBody>
                    <a:bodyPr/>
                    <a:lstStyle/>
                    <a:p>
                      <a:pPr algn="ctr">
                        <a:spcAft>
                          <a:spcPts val="0"/>
                        </a:spcAft>
                      </a:pPr>
                      <a:r>
                        <a:rPr lang="en-US" sz="1800" kern="100">
                          <a:effectLst/>
                        </a:rPr>
                        <a:t>-45.34</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3.81</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-3.96</a:t>
                      </a:r>
                      <a:endParaRPr lang="zh-CN" sz="1800" kern="100">
                        <a:effectLst/>
                        <a:latin typeface="Times New Roman"/>
                        <a:ea typeface="宋体"/>
                      </a:endParaRPr>
                    </a:p>
                  </a:txBody>
                  <a:tcPr marL="68580" marR="68580" marT="0" marB="0"/>
                </a:tc>
              </a:tr>
              <a:tr h="271365">
                <a:tc>
                  <a:txBody>
                    <a:bodyPr/>
                    <a:lstStyle/>
                    <a:p>
                      <a:pPr algn="ctr">
                        <a:spcAft>
                          <a:spcPts val="0"/>
                        </a:spcAft>
                      </a:pPr>
                      <a:r>
                        <a:rPr lang="en-US" sz="1800" kern="100">
                          <a:effectLst/>
                        </a:rPr>
                        <a:t>2014-8-14</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47.39</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-42.00</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5.40</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-1.56</a:t>
                      </a:r>
                      <a:endParaRPr lang="zh-CN" sz="1800" kern="100">
                        <a:effectLst/>
                        <a:latin typeface="Times New Roman"/>
                        <a:ea typeface="宋体"/>
                      </a:endParaRPr>
                    </a:p>
                  </a:txBody>
                  <a:tcPr marL="68580" marR="68580" marT="0" marB="0"/>
                </a:tc>
              </a:tr>
              <a:tr h="271365">
                <a:tc>
                  <a:txBody>
                    <a:bodyPr/>
                    <a:lstStyle/>
                    <a:p>
                      <a:pPr algn="ctr">
                        <a:spcAft>
                          <a:spcPts val="0"/>
                        </a:spcAft>
                      </a:pPr>
                      <a:r>
                        <a:rPr lang="en-US" sz="1800" kern="100">
                          <a:effectLst/>
                        </a:rPr>
                        <a:t>2014-9-12</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dirty="0">
                          <a:effectLst/>
                        </a:rPr>
                        <a:t>48.94</a:t>
                      </a:r>
                      <a:endParaRPr lang="zh-CN" sz="1800" kern="100" dirty="0">
                        <a:effectLst/>
                        <a:latin typeface="Times New Roman"/>
                        <a:ea typeface="宋体"/>
                      </a:endParaRPr>
                    </a:p>
                  </a:txBody>
                  <a:tcPr marL="68580" marR="68580" marT="0" marB="0"/>
                </a:tc>
                <a:tc>
                  <a:txBody>
                    <a:bodyPr/>
                    <a:lstStyle/>
                    <a:p>
                      <a:pPr algn="ctr">
                        <a:spcAft>
                          <a:spcPts val="0"/>
                        </a:spcAft>
                      </a:pPr>
                      <a:r>
                        <a:rPr lang="en-US" sz="1800" kern="100">
                          <a:effectLst/>
                        </a:rPr>
                        <a:t>-42.66</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6.217</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1.851</a:t>
                      </a:r>
                      <a:endParaRPr lang="zh-CN" sz="1800" kern="100">
                        <a:effectLst/>
                        <a:latin typeface="Times New Roman"/>
                        <a:ea typeface="宋体"/>
                      </a:endParaRPr>
                    </a:p>
                  </a:txBody>
                  <a:tcPr marL="68580" marR="68580" marT="0" marB="0"/>
                </a:tc>
              </a:tr>
              <a:tr h="271365">
                <a:tc>
                  <a:txBody>
                    <a:bodyPr/>
                    <a:lstStyle/>
                    <a:p>
                      <a:pPr algn="ctr">
                        <a:spcAft>
                          <a:spcPts val="0"/>
                        </a:spcAft>
                      </a:pPr>
                      <a:r>
                        <a:rPr lang="en-US" sz="1800" kern="100">
                          <a:effectLst/>
                        </a:rPr>
                        <a:t>2014-10-12</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49.58</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-43.74</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5.683</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4.728</a:t>
                      </a:r>
                      <a:endParaRPr lang="zh-CN" sz="1800" kern="100">
                        <a:effectLst/>
                        <a:latin typeface="Times New Roman"/>
                        <a:ea typeface="宋体"/>
                      </a:endParaRPr>
                    </a:p>
                  </a:txBody>
                  <a:tcPr marL="68580" marR="68580" marT="0" marB="0"/>
                </a:tc>
              </a:tr>
              <a:tr h="271365">
                <a:tc>
                  <a:txBody>
                    <a:bodyPr/>
                    <a:lstStyle/>
                    <a:p>
                      <a:pPr algn="ctr">
                        <a:spcAft>
                          <a:spcPts val="0"/>
                        </a:spcAft>
                      </a:pPr>
                      <a:r>
                        <a:rPr lang="en-US" sz="1800" kern="100">
                          <a:effectLst/>
                        </a:rPr>
                        <a:t>2014-11-10</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48.45</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-44.31</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3.95</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6.288</a:t>
                      </a:r>
                      <a:endParaRPr lang="zh-CN" sz="1800" kern="100">
                        <a:effectLst/>
                        <a:latin typeface="Times New Roman"/>
                        <a:ea typeface="宋体"/>
                      </a:endParaRPr>
                    </a:p>
                  </a:txBody>
                  <a:tcPr marL="68580" marR="68580" marT="0" marB="0"/>
                </a:tc>
              </a:tr>
              <a:tr h="271365">
                <a:tc>
                  <a:txBody>
                    <a:bodyPr/>
                    <a:lstStyle/>
                    <a:p>
                      <a:pPr algn="ctr">
                        <a:spcAft>
                          <a:spcPts val="0"/>
                        </a:spcAft>
                      </a:pPr>
                      <a:r>
                        <a:rPr lang="en-US" sz="1800" kern="100">
                          <a:effectLst/>
                        </a:rPr>
                        <a:t>2014-12-10</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45.3</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-43.58</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a:effectLst/>
                        </a:rPr>
                        <a:t>1.572</a:t>
                      </a:r>
                      <a:endParaRPr lang="zh-CN" sz="1800" kern="100">
                        <a:effectLst/>
                        <a:latin typeface="Times New Roman"/>
                        <a:ea typeface="宋体"/>
                      </a:endParaRPr>
                    </a:p>
                  </a:txBody>
                  <a:tcPr marL="68580" marR="68580" marT="0" marB="0"/>
                </a:tc>
                <a:tc>
                  <a:txBody>
                    <a:bodyPr/>
                    <a:lstStyle/>
                    <a:p>
                      <a:pPr algn="ctr">
                        <a:spcAft>
                          <a:spcPts val="0"/>
                        </a:spcAft>
                      </a:pPr>
                      <a:r>
                        <a:rPr lang="en-US" sz="1800" kern="100" dirty="0">
                          <a:effectLst/>
                        </a:rPr>
                        <a:t>6.346</a:t>
                      </a:r>
                      <a:endParaRPr lang="zh-CN" sz="1800" kern="100" dirty="0">
                        <a:effectLst/>
                        <a:latin typeface="Times New Roman"/>
                        <a:ea typeface="宋体"/>
                      </a:endParaRPr>
                    </a:p>
                  </a:txBody>
                  <a:tcPr marL="68580" marR="68580" marT="0" marB="0"/>
                </a:tc>
              </a:tr>
            </a:tbl>
          </a:graphicData>
        </a:graphic>
      </p:graphicFrame>
    </p:spTree>
    <p:extLst>
      <p:ext uri="{BB962C8B-B14F-4D97-AF65-F5344CB8AC3E}">
        <p14:creationId xmlns:p14="http://schemas.microsoft.com/office/powerpoint/2010/main" val="1468122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02)_国家卫星气 象中心_draft">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模块">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模块">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（c-02)_国家卫星气 象中心_draft</Template>
  <TotalTime>5084</TotalTime>
  <Words>1767</Words>
  <Application>Microsoft Office PowerPoint</Application>
  <PresentationFormat>全屏显示(4:3)</PresentationFormat>
  <Paragraphs>549</Paragraphs>
  <Slides>37</Slides>
  <Notes>21</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2</vt:i4>
      </vt:variant>
      <vt:variant>
        <vt:lpstr>幻灯片标题</vt:lpstr>
      </vt:variant>
      <vt:variant>
        <vt:i4>37</vt:i4>
      </vt:variant>
    </vt:vector>
  </HeadingPairs>
  <TitlesOfParts>
    <vt:vector size="57" baseType="lpstr">
      <vt:lpstr>Lucida Grande</vt:lpstr>
      <vt:lpstr>ヒラギノ角ゴ Pro W3</vt:lpstr>
      <vt:lpstr>仿宋</vt:lpstr>
      <vt:lpstr>汉仪娃娃篆简</vt:lpstr>
      <vt:lpstr>华文楷体</vt:lpstr>
      <vt:lpstr>宋体</vt:lpstr>
      <vt:lpstr>Arial</vt:lpstr>
      <vt:lpstr>Arial Black</vt:lpstr>
      <vt:lpstr>Calibri</vt:lpstr>
      <vt:lpstr>Cambria Math</vt:lpstr>
      <vt:lpstr>Corbel</vt:lpstr>
      <vt:lpstr>Symbol</vt:lpstr>
      <vt:lpstr>Times New Roman</vt:lpstr>
      <vt:lpstr>Verdana</vt:lpstr>
      <vt:lpstr>Wingdings</vt:lpstr>
      <vt:lpstr>Wingdings 2</vt:lpstr>
      <vt:lpstr>Wingdings 3</vt:lpstr>
      <vt:lpstr>（c-02)_国家卫星气 象中心_draft</vt:lpstr>
      <vt:lpstr>Equation</vt:lpstr>
      <vt:lpstr>Visio</vt:lpstr>
      <vt:lpstr>PowerPoint 演示文稿</vt:lpstr>
      <vt:lpstr>content</vt:lpstr>
      <vt:lpstr>General description of MERSI</vt:lpstr>
      <vt:lpstr>General description of MERSI</vt:lpstr>
      <vt:lpstr>Absolute calibration</vt:lpstr>
      <vt:lpstr>Absolute calibration</vt:lpstr>
      <vt:lpstr>Description of the Moon acquisition</vt:lpstr>
      <vt:lpstr>Example of an image</vt:lpstr>
      <vt:lpstr>FY-3C/MERSI Lunar Data Set</vt:lpstr>
      <vt:lpstr>Integration step</vt:lpstr>
      <vt:lpstr>Lunar Irradiance</vt:lpstr>
      <vt:lpstr>Lunar Relative Irradiance</vt:lpstr>
      <vt:lpstr>Uncertainty</vt:lpstr>
      <vt:lpstr>PowerPoint 演示文稿</vt:lpstr>
      <vt:lpstr>Degradation </vt:lpstr>
      <vt:lpstr>Degradation</vt:lpstr>
      <vt:lpstr>Results of Relative Irradiance</vt:lpstr>
      <vt:lpstr>Operation of the GIRO</vt:lpstr>
      <vt:lpstr>Operation of the GIRO</vt:lpstr>
      <vt:lpstr>General description of CAPI</vt:lpstr>
      <vt:lpstr>General description of CAPI</vt:lpstr>
      <vt:lpstr>Absolute calibration</vt:lpstr>
      <vt:lpstr>Absolute calibration</vt:lpstr>
      <vt:lpstr>Absolute calibration</vt:lpstr>
      <vt:lpstr>Example of a CAPI image and degree of polarization (670nm)</vt:lpstr>
      <vt:lpstr>Example of a lunar image</vt:lpstr>
      <vt:lpstr>Example of a lunar image</vt:lpstr>
      <vt:lpstr>Example of a lunar image</vt:lpstr>
      <vt:lpstr>Integration step</vt:lpstr>
      <vt:lpstr>Over sample factor</vt:lpstr>
      <vt:lpstr>Lunar Irradiance</vt:lpstr>
      <vt:lpstr>Lunar Irradiance</vt:lpstr>
      <vt:lpstr>Lunar Relative Irradiance</vt:lpstr>
      <vt:lpstr>Operation of the GIRO</vt:lpstr>
      <vt:lpstr>Operation of the GIRO</vt:lpstr>
      <vt:lpstr>Results of CAPI Lunar Calibration</vt:lpstr>
      <vt:lpstr>Thank you  for your time!</vt:lpstr>
    </vt:vector>
  </TitlesOfParts>
  <Company>nsmc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howardwu</dc:creator>
  <cp:lastModifiedBy>1</cp:lastModifiedBy>
  <cp:revision>242</cp:revision>
  <cp:lastPrinted>2014-11-30T02:05:04Z</cp:lastPrinted>
  <dcterms:created xsi:type="dcterms:W3CDTF">2014-11-27T07:19:10Z</dcterms:created>
  <dcterms:modified xsi:type="dcterms:W3CDTF">2017-11-13T18:01:21Z</dcterms:modified>
</cp:coreProperties>
</file>