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9" r:id="rId4"/>
    <p:sldId id="263" r:id="rId5"/>
    <p:sldId id="261" r:id="rId6"/>
    <p:sldId id="262" r:id="rId7"/>
    <p:sldId id="264" r:id="rId8"/>
    <p:sldId id="265" r:id="rId9"/>
    <p:sldId id="268" r:id="rId10"/>
    <p:sldId id="266" r:id="rId11"/>
    <p:sldId id="272" r:id="rId12"/>
    <p:sldId id="267" r:id="rId13"/>
    <p:sldId id="269" r:id="rId14"/>
    <p:sldId id="270" r:id="rId15"/>
    <p:sldId id="271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7" d="100"/>
          <a:sy n="157" d="100"/>
        </p:scale>
        <p:origin x="-294" y="1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520237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3852" y="8684826"/>
            <a:ext cx="2972547" cy="457711"/>
          </a:xfrm>
          <a:prstGeom prst="rect">
            <a:avLst/>
          </a:prstGeom>
        </p:spPr>
        <p:txBody>
          <a:bodyPr/>
          <a:lstStyle/>
          <a:p>
            <a:fld id="{38BB0AE0-D2D8-41F2-8981-8FCBD341F2D2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27971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4" y="345722"/>
            <a:ext cx="8229596" cy="331611"/>
          </a:xfrm>
          <a:solidFill>
            <a:srgbClr val="47A6D9"/>
          </a:solidFill>
        </p:spPr>
        <p:txBody>
          <a:bodyPr>
            <a:normAutofit/>
          </a:bodyPr>
          <a:lstStyle>
            <a:lvl1pPr>
              <a:defRPr sz="1800" b="0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418167"/>
            <a:ext cx="8229600" cy="3026834"/>
          </a:xfrm>
        </p:spPr>
        <p:txBody>
          <a:bodyPr>
            <a:normAutofit/>
          </a:bodyPr>
          <a:lstStyle>
            <a:lvl1pPr>
              <a:defRPr sz="1400">
                <a:solidFill>
                  <a:srgbClr val="4C4C4C"/>
                </a:solidFill>
              </a:defRPr>
            </a:lvl1pPr>
            <a:lvl2pPr>
              <a:defRPr sz="1400">
                <a:solidFill>
                  <a:srgbClr val="4C4C4C"/>
                </a:solidFill>
              </a:defRPr>
            </a:lvl2pPr>
            <a:lvl3pPr>
              <a:defRPr sz="1400">
                <a:solidFill>
                  <a:srgbClr val="4C4C4C"/>
                </a:solidFill>
              </a:defRPr>
            </a:lvl3pPr>
            <a:lvl4pPr>
              <a:defRPr sz="1400">
                <a:solidFill>
                  <a:srgbClr val="4C4C4C"/>
                </a:solidFill>
              </a:defRPr>
            </a:lvl4pPr>
            <a:lvl5pPr>
              <a:defRPr sz="1400">
                <a:solidFill>
                  <a:srgbClr val="4C4C4C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457200" y="783343"/>
            <a:ext cx="8229600" cy="536046"/>
          </a:xfrm>
        </p:spPr>
        <p:txBody>
          <a:bodyPr>
            <a:normAutofit/>
          </a:bodyPr>
          <a:lstStyle>
            <a:lvl1pPr marL="0" indent="0">
              <a:buNone/>
              <a:defRPr sz="1400" i="1">
                <a:solidFill>
                  <a:srgbClr val="47A6D9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457200" y="4591325"/>
            <a:ext cx="1989138" cy="273844"/>
          </a:xfrm>
          <a:prstGeom prst="rect">
            <a:avLst/>
          </a:prstGeom>
          <a:ln w="6350">
            <a:noFill/>
          </a:ln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BB4EB"/>
                </a:solidFill>
                <a:latin typeface="Trebuchet MS"/>
                <a:ea typeface="+mn-ea"/>
                <a:cs typeface="Trebuchet M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1816100" y="4591325"/>
            <a:ext cx="630238" cy="272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BB4EB"/>
                </a:solidFill>
                <a:latin typeface="Trebuchet MS"/>
                <a:ea typeface="+mn-ea"/>
                <a:cs typeface="Trebuchet MS"/>
              </a:defRPr>
            </a:lvl1pPr>
          </a:lstStyle>
          <a:p>
            <a:pPr>
              <a:defRPr/>
            </a:pPr>
            <a:fld id="{030E6436-2F7B-CD41-916E-6D2EB371277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2" y="4496076"/>
            <a:ext cx="8229598" cy="0"/>
          </a:xfrm>
          <a:prstGeom prst="line">
            <a:avLst/>
          </a:prstGeom>
          <a:ln w="6350" cmpd="sng">
            <a:solidFill>
              <a:srgbClr val="47A6D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4600" y="4616221"/>
            <a:ext cx="1092200" cy="24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65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29918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nl" sz="1000">
                <a:solidFill>
                  <a:schemeClr val="dk2"/>
                </a:solidFill>
              </a:rPr>
              <a:t>‹#›</a:t>
            </a:fld>
            <a:endParaRPr lang="nl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60" r:id="rId12"/>
    <p:sldLayoutId id="2147483661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0" y="1840200"/>
            <a:ext cx="8520600" cy="957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nl" sz="2400" dirty="0" smtClean="0"/>
              <a:t>Lunar data preparation for PROBA-V</a:t>
            </a:r>
            <a:endParaRPr lang="nl" sz="2400" dirty="0"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 sz="1400" dirty="0" smtClean="0"/>
              <a:t>Stefan </a:t>
            </a:r>
            <a:r>
              <a:rPr lang="nl" sz="1400" dirty="0"/>
              <a:t>Adriaensen (VITO)</a:t>
            </a:r>
          </a:p>
        </p:txBody>
      </p:sp>
      <p:pic>
        <p:nvPicPr>
          <p:cNvPr id="57" name="Shape 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9512" y="4515966"/>
            <a:ext cx="1493225" cy="5119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1</a:t>
            </a:fld>
            <a:endParaRPr lang="nl"/>
          </a:p>
        </p:txBody>
      </p:sp>
      <p:sp>
        <p:nvSpPr>
          <p:cNvPr id="2" name="TextBox 1"/>
          <p:cNvSpPr txBox="1"/>
          <p:nvPr/>
        </p:nvSpPr>
        <p:spPr>
          <a:xfrm>
            <a:off x="1763688" y="4646771"/>
            <a:ext cx="59766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 smtClean="0"/>
              <a:t>2nd GSICS/CEOS </a:t>
            </a:r>
            <a:r>
              <a:rPr lang="nl-BE" sz="1100" dirty="0" err="1" smtClean="0"/>
              <a:t>Lunar</a:t>
            </a:r>
            <a:r>
              <a:rPr lang="nl-BE" sz="1100" dirty="0" smtClean="0"/>
              <a:t> </a:t>
            </a:r>
            <a:r>
              <a:rPr lang="nl-BE" sz="1100" dirty="0" err="1" smtClean="0"/>
              <a:t>Calibration</a:t>
            </a:r>
            <a:r>
              <a:rPr lang="nl-BE" sz="1100" dirty="0" smtClean="0"/>
              <a:t> Workshop, </a:t>
            </a:r>
            <a:r>
              <a:rPr lang="nl-BE" sz="1100" dirty="0" err="1" smtClean="0"/>
              <a:t>Xi’an</a:t>
            </a:r>
            <a:r>
              <a:rPr lang="nl-BE" sz="1100" dirty="0" smtClean="0"/>
              <a:t>, China 13/11/20117 – 16/11/20117</a:t>
            </a:r>
            <a:endParaRPr lang="nl-BE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</p:spPr>
        <p:txBody>
          <a:bodyPr/>
          <a:lstStyle/>
          <a:p>
            <a:r>
              <a:rPr lang="nl-BE" sz="2000" b="1" dirty="0" smtClean="0"/>
              <a:t>Solid </a:t>
            </a:r>
            <a:r>
              <a:rPr lang="nl-BE" sz="2000" b="1" dirty="0" err="1" smtClean="0"/>
              <a:t>angle</a:t>
            </a:r>
            <a:endParaRPr lang="nl-BE" sz="2000" b="1" dirty="0"/>
          </a:p>
        </p:txBody>
      </p:sp>
      <p:sp>
        <p:nvSpPr>
          <p:cNvPr id="12" name="Text Placeholder 2"/>
          <p:cNvSpPr txBox="1">
            <a:spLocks/>
          </p:cNvSpPr>
          <p:nvPr/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None/>
            </a:pP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pixel </a:t>
            </a:r>
            <a:r>
              <a:rPr lang="nl-BE" dirty="0" err="1" smtClean="0"/>
              <a:t>solid</a:t>
            </a:r>
            <a:r>
              <a:rPr lang="nl-BE" dirty="0" smtClean="0"/>
              <a:t> </a:t>
            </a:r>
            <a:r>
              <a:rPr lang="nl-BE" dirty="0" err="1" smtClean="0"/>
              <a:t>angle</a:t>
            </a:r>
            <a:r>
              <a:rPr lang="nl-BE" dirty="0" smtClean="0"/>
              <a:t> is </a:t>
            </a:r>
            <a:r>
              <a:rPr lang="nl-BE" dirty="0" err="1" smtClean="0"/>
              <a:t>calculated</a:t>
            </a:r>
            <a:r>
              <a:rPr lang="nl-BE" dirty="0" smtClean="0"/>
              <a:t> </a:t>
            </a:r>
            <a:r>
              <a:rPr lang="nl-BE" dirty="0" err="1" smtClean="0"/>
              <a:t>directly</a:t>
            </a:r>
            <a:r>
              <a:rPr lang="nl-BE" dirty="0" smtClean="0"/>
              <a:t> </a:t>
            </a:r>
            <a:r>
              <a:rPr lang="nl-BE" dirty="0" err="1" smtClean="0"/>
              <a:t>from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data</a:t>
            </a:r>
          </a:p>
          <a:p>
            <a:pPr marL="285750" indent="-285750"/>
            <a:r>
              <a:rPr lang="nl-BE" sz="1400" dirty="0" smtClean="0"/>
              <a:t>Pixel </a:t>
            </a:r>
            <a:r>
              <a:rPr lang="nl-BE" sz="1400" dirty="0" err="1" smtClean="0"/>
              <a:t>along</a:t>
            </a:r>
            <a:r>
              <a:rPr lang="nl-BE" sz="1400" dirty="0" smtClean="0"/>
              <a:t> track </a:t>
            </a:r>
            <a:r>
              <a:rPr lang="nl-BE" sz="1400" dirty="0" err="1" smtClean="0"/>
              <a:t>angle</a:t>
            </a:r>
            <a:r>
              <a:rPr lang="nl-BE" sz="1400" dirty="0" smtClean="0"/>
              <a:t> = </a:t>
            </a:r>
            <a:endParaRPr lang="nl-BE" sz="1400" dirty="0"/>
          </a:p>
          <a:p>
            <a:pPr>
              <a:buNone/>
            </a:pPr>
            <a:r>
              <a:rPr lang="nl-BE" sz="1400" dirty="0" smtClean="0"/>
              <a:t>	</a:t>
            </a:r>
            <a:r>
              <a:rPr lang="nl-BE" sz="1400" dirty="0" err="1" smtClean="0"/>
              <a:t>rotational_speed</a:t>
            </a:r>
            <a:r>
              <a:rPr lang="nl-BE" sz="1400" dirty="0" smtClean="0"/>
              <a:t> * (</a:t>
            </a:r>
            <a:r>
              <a:rPr lang="nl-BE" sz="1400" dirty="0" err="1" smtClean="0"/>
              <a:t>t_max</a:t>
            </a:r>
            <a:r>
              <a:rPr lang="nl-BE" sz="1400" dirty="0" smtClean="0"/>
              <a:t> - </a:t>
            </a:r>
            <a:r>
              <a:rPr lang="nl-BE" sz="1400" dirty="0" err="1" smtClean="0"/>
              <a:t>t_min</a:t>
            </a:r>
            <a:r>
              <a:rPr lang="nl-BE" sz="1400" dirty="0" smtClean="0"/>
              <a:t>) / </a:t>
            </a:r>
            <a:r>
              <a:rPr lang="nl-BE" sz="1400" dirty="0" err="1" smtClean="0"/>
              <a:t>nr_of_lines</a:t>
            </a:r>
            <a:endParaRPr lang="nl-BE" sz="1400" dirty="0" smtClean="0"/>
          </a:p>
          <a:p>
            <a:pPr marL="285750" indent="-285750"/>
            <a:r>
              <a:rPr lang="nl-BE" sz="1400" dirty="0" smtClean="0"/>
              <a:t>Pixel </a:t>
            </a:r>
            <a:r>
              <a:rPr lang="nl-BE" sz="1400" dirty="0" err="1" smtClean="0"/>
              <a:t>across</a:t>
            </a:r>
            <a:r>
              <a:rPr lang="nl-BE" sz="1400" dirty="0" smtClean="0"/>
              <a:t> track </a:t>
            </a:r>
            <a:r>
              <a:rPr lang="nl-BE" sz="1400" dirty="0" err="1" smtClean="0"/>
              <a:t>angle</a:t>
            </a:r>
            <a:r>
              <a:rPr lang="nl-BE" sz="1400" dirty="0" smtClean="0"/>
              <a:t> =</a:t>
            </a:r>
          </a:p>
          <a:p>
            <a:pPr>
              <a:buNone/>
            </a:pPr>
            <a:r>
              <a:rPr lang="nl-BE" sz="1400" dirty="0"/>
              <a:t>	</a:t>
            </a:r>
            <a:r>
              <a:rPr lang="nl-BE" sz="1400" dirty="0" smtClean="0"/>
              <a:t>( 2 </a:t>
            </a:r>
            <a:r>
              <a:rPr lang="nl-BE" sz="1400" dirty="0" smtClean="0"/>
              <a:t>* </a:t>
            </a:r>
            <a:r>
              <a:rPr lang="nl-BE" sz="1400" dirty="0" err="1" smtClean="0"/>
              <a:t>atan</a:t>
            </a:r>
            <a:r>
              <a:rPr lang="nl-BE" sz="1400" dirty="0" smtClean="0"/>
              <a:t> (</a:t>
            </a:r>
            <a:r>
              <a:rPr lang="nl-BE" sz="1400" dirty="0" err="1" smtClean="0"/>
              <a:t>moon_eq_radius</a:t>
            </a:r>
            <a:r>
              <a:rPr lang="nl-BE" sz="1400" dirty="0" smtClean="0"/>
              <a:t> / </a:t>
            </a:r>
            <a:r>
              <a:rPr lang="nl-BE" sz="1400" dirty="0" err="1" smtClean="0"/>
              <a:t>distance</a:t>
            </a:r>
            <a:r>
              <a:rPr lang="nl-BE" sz="1400" dirty="0" smtClean="0"/>
              <a:t> </a:t>
            </a:r>
            <a:r>
              <a:rPr lang="nl-BE" sz="1400" dirty="0" err="1" smtClean="0"/>
              <a:t>obs_moon</a:t>
            </a:r>
            <a:r>
              <a:rPr lang="nl-BE" sz="1400" dirty="0" smtClean="0"/>
              <a:t>) </a:t>
            </a:r>
            <a:r>
              <a:rPr lang="nl-BE" sz="1400" dirty="0" smtClean="0"/>
              <a:t>) / </a:t>
            </a:r>
            <a:r>
              <a:rPr lang="nl-BE" sz="1400" dirty="0" err="1" smtClean="0"/>
              <a:t>nr_of_columns</a:t>
            </a:r>
            <a:endParaRPr lang="nl-BE" sz="1400" dirty="0" smtClean="0"/>
          </a:p>
          <a:p>
            <a:pPr marL="285750" indent="-285750"/>
            <a:r>
              <a:rPr lang="nl-BE" sz="1400" dirty="0" smtClean="0"/>
              <a:t>Solid </a:t>
            </a:r>
            <a:r>
              <a:rPr lang="nl-BE" sz="1400" dirty="0" err="1" smtClean="0"/>
              <a:t>angle</a:t>
            </a:r>
            <a:r>
              <a:rPr lang="nl-BE" sz="1400" dirty="0" smtClean="0"/>
              <a:t> </a:t>
            </a:r>
            <a:r>
              <a:rPr lang="nl-BE" sz="1400" dirty="0" err="1" smtClean="0"/>
              <a:t>includes</a:t>
            </a:r>
            <a:r>
              <a:rPr lang="nl-BE" sz="1400" dirty="0" smtClean="0"/>
              <a:t> </a:t>
            </a:r>
            <a:r>
              <a:rPr lang="nl-BE" sz="1400" dirty="0" err="1" smtClean="0"/>
              <a:t>oversampling</a:t>
            </a:r>
            <a:r>
              <a:rPr lang="nl-BE" sz="1400" dirty="0" smtClean="0"/>
              <a:t> </a:t>
            </a:r>
            <a:r>
              <a:rPr lang="nl-BE" sz="1400" dirty="0" smtClean="0"/>
              <a:t>factor</a:t>
            </a:r>
          </a:p>
          <a:p>
            <a:pPr marL="285750" indent="-285750"/>
            <a:r>
              <a:rPr lang="nl-BE" sz="1400" dirty="0" err="1" smtClean="0"/>
              <a:t>Orientation</a:t>
            </a:r>
            <a:r>
              <a:rPr lang="nl-BE" sz="1400" dirty="0" smtClean="0"/>
              <a:t> of </a:t>
            </a:r>
            <a:r>
              <a:rPr lang="nl-BE" sz="1400" dirty="0" err="1" smtClean="0"/>
              <a:t>the</a:t>
            </a:r>
            <a:r>
              <a:rPr lang="nl-BE" sz="1400" dirty="0" smtClean="0"/>
              <a:t>  </a:t>
            </a:r>
            <a:r>
              <a:rPr lang="nl-BE" sz="1400" dirty="0" err="1" smtClean="0"/>
              <a:t>moon</a:t>
            </a:r>
            <a:r>
              <a:rPr lang="nl-BE" sz="1400" dirty="0" smtClean="0"/>
              <a:t> in </a:t>
            </a:r>
            <a:r>
              <a:rPr lang="nl-BE" sz="1400" dirty="0" err="1" smtClean="0"/>
              <a:t>the</a:t>
            </a:r>
            <a:r>
              <a:rPr lang="nl-BE" sz="1400" dirty="0" smtClean="0"/>
              <a:t> image is </a:t>
            </a:r>
            <a:r>
              <a:rPr lang="nl-BE" sz="1400" dirty="0" err="1" smtClean="0"/>
              <a:t>currently</a:t>
            </a:r>
            <a:r>
              <a:rPr lang="nl-BE" sz="1400" dirty="0" smtClean="0"/>
              <a:t> </a:t>
            </a:r>
            <a:r>
              <a:rPr lang="nl-BE" sz="1400" dirty="0" err="1" smtClean="0"/>
              <a:t>neglected</a:t>
            </a:r>
            <a:endParaRPr lang="nl-BE" sz="1400" dirty="0" smtClean="0"/>
          </a:p>
          <a:p>
            <a:pPr marL="285750" indent="-285750"/>
            <a:endParaRPr lang="nl-BE" sz="1400" dirty="0"/>
          </a:p>
        </p:txBody>
      </p:sp>
    </p:spTree>
    <p:extLst>
      <p:ext uri="{BB962C8B-B14F-4D97-AF65-F5344CB8AC3E}">
        <p14:creationId xmlns:p14="http://schemas.microsoft.com/office/powerpoint/2010/main" val="263235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</p:spPr>
        <p:txBody>
          <a:bodyPr/>
          <a:lstStyle/>
          <a:p>
            <a:r>
              <a:rPr lang="nl-BE" sz="2000" b="1" dirty="0" err="1" smtClean="0"/>
              <a:t>Provided</a:t>
            </a:r>
            <a:r>
              <a:rPr lang="nl-BE" sz="2000" b="1" dirty="0" smtClean="0"/>
              <a:t> </a:t>
            </a:r>
            <a:r>
              <a:rPr lang="nl-BE" sz="2000" b="1" dirty="0" err="1"/>
              <a:t>t</a:t>
            </a:r>
            <a:r>
              <a:rPr lang="nl-BE" sz="2000" b="1" dirty="0" err="1" smtClean="0"/>
              <a:t>o</a:t>
            </a:r>
            <a:r>
              <a:rPr lang="nl-BE" sz="2000" b="1" dirty="0" smtClean="0"/>
              <a:t> GLOD</a:t>
            </a:r>
            <a:endParaRPr lang="nl-BE" sz="2000" b="1" dirty="0"/>
          </a:p>
        </p:txBody>
      </p:sp>
      <p:sp>
        <p:nvSpPr>
          <p:cNvPr id="12" name="Text Placeholder 2"/>
          <p:cNvSpPr txBox="1">
            <a:spLocks/>
          </p:cNvSpPr>
          <p:nvPr/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/>
            <a:r>
              <a:rPr lang="nl-BE" dirty="0" smtClean="0"/>
              <a:t> basic processing is </a:t>
            </a:r>
            <a:r>
              <a:rPr lang="nl-BE" dirty="0" err="1" smtClean="0"/>
              <a:t>performed</a:t>
            </a:r>
            <a:r>
              <a:rPr lang="nl-BE" dirty="0" smtClean="0"/>
              <a:t> per </a:t>
            </a:r>
            <a:r>
              <a:rPr lang="nl-BE" dirty="0" err="1" smtClean="0"/>
              <a:t>observation</a:t>
            </a:r>
            <a:r>
              <a:rPr lang="nl-BE" dirty="0" smtClean="0"/>
              <a:t> :</a:t>
            </a:r>
          </a:p>
          <a:p>
            <a:pPr lvl="2">
              <a:buNone/>
            </a:pPr>
            <a:r>
              <a:rPr lang="nl-BE" dirty="0"/>
              <a:t>	</a:t>
            </a:r>
            <a:r>
              <a:rPr lang="nl-BE" dirty="0" smtClean="0"/>
              <a:t>timestamp </a:t>
            </a:r>
          </a:p>
          <a:p>
            <a:pPr lvl="2">
              <a:buNone/>
            </a:pPr>
            <a:r>
              <a:rPr lang="nl-BE" dirty="0"/>
              <a:t>	</a:t>
            </a:r>
            <a:r>
              <a:rPr lang="nl-BE" dirty="0" err="1" smtClean="0"/>
              <a:t>satellite</a:t>
            </a:r>
            <a:r>
              <a:rPr lang="nl-BE" dirty="0" smtClean="0"/>
              <a:t> </a:t>
            </a:r>
            <a:r>
              <a:rPr lang="nl-BE" dirty="0" err="1" smtClean="0"/>
              <a:t>position</a:t>
            </a:r>
            <a:r>
              <a:rPr lang="nl-BE" dirty="0" smtClean="0"/>
              <a:t> </a:t>
            </a:r>
            <a:endParaRPr lang="nl-BE" dirty="0"/>
          </a:p>
          <a:p>
            <a:pPr lvl="2">
              <a:buNone/>
            </a:pPr>
            <a:r>
              <a:rPr lang="nl-BE" dirty="0" smtClean="0"/>
              <a:t>	</a:t>
            </a:r>
            <a:r>
              <a:rPr lang="nl-BE" dirty="0" err="1" smtClean="0"/>
              <a:t>total</a:t>
            </a:r>
            <a:r>
              <a:rPr lang="nl-BE" dirty="0" smtClean="0"/>
              <a:t> </a:t>
            </a:r>
            <a:r>
              <a:rPr lang="nl-BE" dirty="0" err="1" smtClean="0"/>
              <a:t>irradiance</a:t>
            </a:r>
            <a:r>
              <a:rPr lang="nl-BE" dirty="0" smtClean="0"/>
              <a:t> </a:t>
            </a:r>
          </a:p>
          <a:p>
            <a:pPr marL="285750" lvl="3" indent="-285750"/>
            <a:r>
              <a:rPr lang="nl-BE" sz="1800" dirty="0" err="1"/>
              <a:t>r</a:t>
            </a:r>
            <a:r>
              <a:rPr lang="nl-BE" sz="1800" dirty="0" err="1" smtClean="0"/>
              <a:t>ecently</a:t>
            </a:r>
            <a:r>
              <a:rPr lang="nl-BE" sz="1800" dirty="0" smtClean="0"/>
              <a:t> </a:t>
            </a:r>
            <a:r>
              <a:rPr lang="nl-BE" sz="1800" dirty="0" err="1" smtClean="0"/>
              <a:t>updated</a:t>
            </a:r>
            <a:r>
              <a:rPr lang="nl-BE" sz="1800" dirty="0" smtClean="0"/>
              <a:t> +100 </a:t>
            </a:r>
            <a:r>
              <a:rPr lang="nl-BE" sz="1800" dirty="0" err="1" smtClean="0"/>
              <a:t>observations</a:t>
            </a:r>
            <a:endParaRPr lang="nl-BE" sz="1800" dirty="0" smtClean="0"/>
          </a:p>
          <a:p>
            <a:pPr marL="285750" lvl="3" indent="-285750"/>
            <a:r>
              <a:rPr lang="nl-BE" sz="1800" dirty="0"/>
              <a:t>n</a:t>
            </a:r>
            <a:r>
              <a:rPr lang="nl-BE" sz="1800" dirty="0" smtClean="0"/>
              <a:t>o </a:t>
            </a:r>
            <a:r>
              <a:rPr lang="nl-BE" sz="1800" dirty="0" err="1" smtClean="0"/>
              <a:t>imagettes</a:t>
            </a:r>
            <a:r>
              <a:rPr lang="nl-BE" sz="1800" dirty="0" smtClean="0"/>
              <a:t> </a:t>
            </a:r>
            <a:r>
              <a:rPr lang="nl-BE" sz="1800" dirty="0" smtClean="0"/>
              <a:t>have been </a:t>
            </a:r>
            <a:r>
              <a:rPr lang="nl-BE" sz="1800" dirty="0" err="1" smtClean="0"/>
              <a:t>included</a:t>
            </a:r>
            <a:r>
              <a:rPr lang="nl-BE" sz="1800" dirty="0" smtClean="0"/>
              <a:t> </a:t>
            </a:r>
            <a:r>
              <a:rPr lang="nl-BE" sz="1800" dirty="0" err="1" smtClean="0"/>
              <a:t>to</a:t>
            </a:r>
            <a:r>
              <a:rPr lang="nl-BE" sz="1800" dirty="0" smtClean="0"/>
              <a:t> </a:t>
            </a:r>
            <a:r>
              <a:rPr lang="nl-BE" sz="1800" dirty="0" smtClean="0"/>
              <a:t>GLOD</a:t>
            </a:r>
            <a:endParaRPr lang="nl-BE" sz="1400" dirty="0"/>
          </a:p>
        </p:txBody>
      </p:sp>
    </p:spTree>
    <p:extLst>
      <p:ext uri="{BB962C8B-B14F-4D97-AF65-F5344CB8AC3E}">
        <p14:creationId xmlns:p14="http://schemas.microsoft.com/office/powerpoint/2010/main" val="332516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</p:spPr>
        <p:txBody>
          <a:bodyPr/>
          <a:lstStyle/>
          <a:p>
            <a:r>
              <a:rPr lang="nl-BE" sz="2000" b="1" dirty="0" err="1" smtClean="0"/>
              <a:t>Results</a:t>
            </a:r>
            <a:r>
              <a:rPr lang="nl-BE" sz="2000" b="1" dirty="0" smtClean="0"/>
              <a:t> : BLUE</a:t>
            </a:r>
            <a:endParaRPr lang="nl-BE" sz="2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91629"/>
            <a:ext cx="8772643" cy="26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501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</p:spPr>
        <p:txBody>
          <a:bodyPr/>
          <a:lstStyle/>
          <a:p>
            <a:r>
              <a:rPr lang="nl-BE" sz="2000" b="1" dirty="0" err="1" smtClean="0"/>
              <a:t>Results</a:t>
            </a:r>
            <a:r>
              <a:rPr lang="nl-BE" sz="2000" b="1" dirty="0" smtClean="0"/>
              <a:t> : RED</a:t>
            </a:r>
            <a:endParaRPr lang="nl-BE" sz="2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7614"/>
            <a:ext cx="8743178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612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</p:spPr>
        <p:txBody>
          <a:bodyPr/>
          <a:lstStyle/>
          <a:p>
            <a:r>
              <a:rPr lang="nl-BE" sz="2000" b="1" dirty="0" err="1" smtClean="0"/>
              <a:t>Results</a:t>
            </a:r>
            <a:r>
              <a:rPr lang="nl-BE" sz="2000" b="1" dirty="0" smtClean="0"/>
              <a:t> : NIR</a:t>
            </a:r>
            <a:endParaRPr lang="nl-BE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9621"/>
            <a:ext cx="8687669" cy="2647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612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000" b="1" dirty="0" err="1" smtClean="0"/>
              <a:t>Conclusions</a:t>
            </a:r>
            <a:endParaRPr lang="nl-BE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 PROBA-V data has been </a:t>
            </a:r>
            <a:r>
              <a:rPr lang="nl-BE" dirty="0" err="1" smtClean="0"/>
              <a:t>processed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compared</a:t>
            </a:r>
            <a:r>
              <a:rPr lang="nl-BE" dirty="0" smtClean="0"/>
              <a:t> </a:t>
            </a:r>
            <a:r>
              <a:rPr lang="nl-BE" dirty="0" err="1" smtClean="0"/>
              <a:t>with</a:t>
            </a:r>
            <a:r>
              <a:rPr lang="nl-BE" dirty="0" smtClean="0"/>
              <a:t> GIRO </a:t>
            </a:r>
            <a:r>
              <a:rPr lang="nl-BE" dirty="0" err="1" smtClean="0"/>
              <a:t>successfully</a:t>
            </a:r>
            <a:endParaRPr lang="nl-BE" dirty="0" smtClean="0"/>
          </a:p>
          <a:p>
            <a:r>
              <a:rPr lang="nl-BE" dirty="0"/>
              <a:t> </a:t>
            </a:r>
            <a:r>
              <a:rPr lang="nl-BE" dirty="0" smtClean="0"/>
              <a:t>update </a:t>
            </a:r>
            <a:r>
              <a:rPr lang="nl-BE" dirty="0" err="1" smtClean="0"/>
              <a:t>current</a:t>
            </a:r>
            <a:r>
              <a:rPr lang="nl-BE" dirty="0" smtClean="0"/>
              <a:t> PROBA-V GLOD dataset is </a:t>
            </a:r>
            <a:r>
              <a:rPr lang="nl-BE" dirty="0" err="1" smtClean="0"/>
              <a:t>required</a:t>
            </a:r>
            <a:endParaRPr lang="nl-BE" dirty="0" smtClean="0"/>
          </a:p>
          <a:p>
            <a:r>
              <a:rPr lang="nl-BE" dirty="0"/>
              <a:t> </a:t>
            </a:r>
            <a:r>
              <a:rPr lang="nl-BE" dirty="0" err="1" smtClean="0"/>
              <a:t>better</a:t>
            </a:r>
            <a:r>
              <a:rPr lang="nl-BE" dirty="0" smtClean="0"/>
              <a:t> performance </a:t>
            </a:r>
            <a:r>
              <a:rPr lang="nl-BE" dirty="0" err="1" smtClean="0"/>
              <a:t>might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achieved</a:t>
            </a:r>
            <a:r>
              <a:rPr lang="nl-BE" dirty="0" smtClean="0"/>
              <a:t> (</a:t>
            </a:r>
            <a:r>
              <a:rPr lang="nl-BE" dirty="0" err="1" smtClean="0"/>
              <a:t>cfr</a:t>
            </a:r>
            <a:r>
              <a:rPr lang="nl-BE" dirty="0" smtClean="0"/>
              <a:t>. </a:t>
            </a:r>
            <a:r>
              <a:rPr lang="nl-BE" dirty="0" err="1"/>
              <a:t>o</a:t>
            </a:r>
            <a:r>
              <a:rPr lang="nl-BE" dirty="0" err="1" smtClean="0"/>
              <a:t>rientation</a:t>
            </a:r>
            <a:r>
              <a:rPr lang="nl-BE" dirty="0" smtClean="0"/>
              <a:t> of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moon</a:t>
            </a:r>
            <a:r>
              <a:rPr lang="nl-BE" dirty="0" smtClean="0"/>
              <a:t> )</a:t>
            </a:r>
            <a:endParaRPr lang="nl-BE" dirty="0" smtClean="0"/>
          </a:p>
          <a:p>
            <a:r>
              <a:rPr lang="nl-BE" dirty="0"/>
              <a:t> </a:t>
            </a:r>
            <a:r>
              <a:rPr lang="nl-BE" dirty="0" smtClean="0"/>
              <a:t>SWIR processing </a:t>
            </a:r>
            <a:r>
              <a:rPr lang="nl-BE" dirty="0" err="1" smtClean="0"/>
              <a:t>needs</a:t>
            </a:r>
            <a:r>
              <a:rPr lang="nl-BE" dirty="0" smtClean="0"/>
              <a:t> full review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5625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311700" y="445024"/>
            <a:ext cx="8520600" cy="61455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 sz="2000" b="1" dirty="0" smtClean="0"/>
              <a:t>PROBA-V instrument</a:t>
            </a:r>
            <a:endParaRPr lang="nl" sz="2000" b="1" dirty="0"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2</a:t>
            </a:fld>
            <a:endParaRPr lang="nl"/>
          </a:p>
        </p:txBody>
      </p:sp>
      <p:pic>
        <p:nvPicPr>
          <p:cNvPr id="7" name="Picture 6" descr="DETECTORPIXEL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13386" y="1275606"/>
            <a:ext cx="6111907" cy="2144006"/>
          </a:xfrm>
          <a:prstGeom prst="rect">
            <a:avLst/>
          </a:prstGeom>
        </p:spPr>
      </p:pic>
      <p:sp>
        <p:nvSpPr>
          <p:cNvPr id="8" name="Rectangle 10"/>
          <p:cNvSpPr txBox="1">
            <a:spLocks noChangeArrowheads="1"/>
          </p:cNvSpPr>
          <p:nvPr/>
        </p:nvSpPr>
        <p:spPr bwMode="auto">
          <a:xfrm>
            <a:off x="381000" y="2577058"/>
            <a:ext cx="5910032" cy="2154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81279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4A3DC"/>
              </a:buClr>
              <a:buSzTx/>
              <a:buFont typeface="Zapf Dingbats" charset="2"/>
              <a:buChar char="➡"/>
              <a:tabLst/>
              <a:defRPr/>
            </a:pPr>
            <a:r>
              <a:rPr lang="en-US" kern="0" dirty="0" smtClean="0">
                <a:latin typeface="Arial" charset="0"/>
                <a:cs typeface="Arial" charset="0"/>
                <a:sym typeface="Arial" charset="0"/>
              </a:rPr>
              <a:t>No active thermal control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4A3DC"/>
              </a:buClr>
              <a:buSzTx/>
              <a:buFont typeface="Zapf Dingbats" charset="2"/>
              <a:buChar char="➡"/>
              <a:tabLst/>
              <a:defRPr/>
            </a:pPr>
            <a:r>
              <a:rPr kumimoji="0" lang="en-US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sym typeface="Arial" charset="0"/>
              </a:rPr>
              <a:t>No</a:t>
            </a:r>
            <a:r>
              <a:rPr kumimoji="0" lang="en-US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sym typeface="Arial" charset="0"/>
              </a:rPr>
              <a:t> on-board calibration lamp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4A3DC"/>
              </a:buClr>
              <a:buSzTx/>
              <a:buFont typeface="Zapf Dingbats" charset="2"/>
              <a:buChar char="➡"/>
              <a:tabLst/>
              <a:defRPr/>
            </a:pPr>
            <a:r>
              <a:rPr lang="en-US" kern="0" dirty="0" smtClean="0">
                <a:cs typeface="Arial" charset="0"/>
                <a:sym typeface="Arial" charset="0"/>
              </a:rPr>
              <a:t>No solar diffuser</a:t>
            </a:r>
            <a:endParaRPr kumimoji="0" lang="en-US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  <a:sym typeface="Arial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34A3DC"/>
              </a:buClr>
              <a:buFont typeface="Zapf Dingbats" charset="2"/>
              <a:buChar char="➡"/>
              <a:defRPr/>
            </a:pPr>
            <a:r>
              <a:rPr lang="en-US" kern="0" dirty="0" smtClean="0">
                <a:cs typeface="Arial" charset="0"/>
                <a:sym typeface="Arial" charset="0"/>
              </a:rPr>
              <a:t>Design complexity </a:t>
            </a:r>
          </a:p>
          <a:p>
            <a:pPr marL="800100" lvl="1" indent="-342900">
              <a:spcBef>
                <a:spcPct val="20000"/>
              </a:spcBef>
              <a:buClr>
                <a:srgbClr val="34A3DC"/>
              </a:buClr>
              <a:buFont typeface="Zapf Dingbats" charset="2"/>
              <a:buChar char="➡"/>
              <a:defRPr/>
            </a:pPr>
            <a:r>
              <a:rPr lang="en-US" kern="0" dirty="0" smtClean="0">
                <a:cs typeface="Arial" charset="0"/>
                <a:sym typeface="Arial" charset="0"/>
              </a:rPr>
              <a:t>3 Cameras</a:t>
            </a:r>
          </a:p>
          <a:p>
            <a:pPr marL="800100" lvl="1" indent="-342900">
              <a:spcBef>
                <a:spcPct val="20000"/>
              </a:spcBef>
              <a:buClr>
                <a:srgbClr val="34A3DC"/>
              </a:buClr>
              <a:buFont typeface="Zapf Dingbats" charset="2"/>
              <a:buChar char="➡"/>
              <a:defRPr/>
            </a:pPr>
            <a:r>
              <a:rPr lang="en-US" kern="0" dirty="0">
                <a:cs typeface="Arial" charset="0"/>
                <a:sym typeface="Arial" charset="0"/>
              </a:rPr>
              <a:t>2 focal planes</a:t>
            </a:r>
            <a:r>
              <a:rPr lang="en-US" kern="0" dirty="0" smtClean="0">
                <a:cs typeface="Arial" charset="0"/>
                <a:sym typeface="Arial" charset="0"/>
              </a:rPr>
              <a:t>:</a:t>
            </a:r>
          </a:p>
          <a:p>
            <a:pPr marL="1257300" lvl="2" indent="-342900">
              <a:spcBef>
                <a:spcPct val="20000"/>
              </a:spcBef>
              <a:buClr>
                <a:srgbClr val="34A3DC"/>
              </a:buClr>
              <a:buFont typeface="Zapf Dingbats" charset="2"/>
              <a:buChar char="➡"/>
              <a:defRPr/>
            </a:pPr>
            <a:r>
              <a:rPr lang="en-US" kern="0" dirty="0" smtClean="0">
                <a:cs typeface="Arial" charset="0"/>
                <a:sym typeface="Arial" charset="0"/>
              </a:rPr>
              <a:t>VNIR with 3 bands </a:t>
            </a:r>
          </a:p>
          <a:p>
            <a:pPr marL="1257300" lvl="2" indent="-342900">
              <a:spcBef>
                <a:spcPct val="20000"/>
              </a:spcBef>
              <a:buClr>
                <a:srgbClr val="34A3DC"/>
              </a:buClr>
              <a:buFont typeface="Zapf Dingbats" charset="2"/>
              <a:buChar char="➡"/>
              <a:defRPr/>
            </a:pPr>
            <a:r>
              <a:rPr lang="en-US" kern="0" dirty="0" smtClean="0">
                <a:cs typeface="Arial" charset="0"/>
                <a:sym typeface="Arial" charset="0"/>
              </a:rPr>
              <a:t>SWIR </a:t>
            </a:r>
            <a:r>
              <a:rPr lang="en-US" kern="0" dirty="0">
                <a:cs typeface="Arial" charset="0"/>
                <a:sym typeface="Arial" charset="0"/>
              </a:rPr>
              <a:t>with 1 </a:t>
            </a:r>
            <a:r>
              <a:rPr lang="en-US" kern="0" dirty="0" smtClean="0">
                <a:cs typeface="Arial" charset="0"/>
                <a:sym typeface="Arial" charset="0"/>
              </a:rPr>
              <a:t>band but staggered strips</a:t>
            </a:r>
            <a:endParaRPr lang="en-US" kern="0" dirty="0">
              <a:cs typeface="Arial" charset="0"/>
              <a:sym typeface="Arial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34A3DC"/>
              </a:buClr>
              <a:buFont typeface="Zapf Dingbats" charset="2"/>
              <a:buChar char="➡"/>
              <a:defRPr/>
            </a:pPr>
            <a:endParaRPr lang="en-US" kern="0" dirty="0">
              <a:cs typeface="Arial" charset="0"/>
              <a:sym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4A3DC"/>
              </a:buClr>
              <a:buSzTx/>
              <a:buFont typeface="Zapf Dingbats" charset="2"/>
              <a:buChar char="➡"/>
              <a:tabLst/>
              <a:defRPr/>
            </a:pPr>
            <a:endParaRPr kumimoji="0" lang="en-US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  <a:sym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BE" dirty="0"/>
          </a:p>
        </p:txBody>
      </p:sp>
      <p:grpSp>
        <p:nvGrpSpPr>
          <p:cNvPr id="7" name="Group 32"/>
          <p:cNvGrpSpPr/>
          <p:nvPr/>
        </p:nvGrpSpPr>
        <p:grpSpPr>
          <a:xfrm>
            <a:off x="4267200" y="628650"/>
            <a:ext cx="4800600" cy="4247356"/>
            <a:chOff x="152400" y="533400"/>
            <a:chExt cx="4800600" cy="5562600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152400" y="533400"/>
              <a:ext cx="4800600" cy="5562600"/>
            </a:xfrm>
            <a:prstGeom prst="roundRect">
              <a:avLst/>
            </a:prstGeom>
            <a:solidFill>
              <a:srgbClr val="34A3DC">
                <a:alpha val="20000"/>
              </a:srgbClr>
            </a:solidFill>
            <a:ln w="63500" cap="flat" cmpd="sng" algn="ctr">
              <a:solidFill>
                <a:schemeClr val="tx2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B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62000" y="533400"/>
              <a:ext cx="1282723" cy="5485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BE" sz="2000" b="1" dirty="0" smtClean="0">
                  <a:solidFill>
                    <a:schemeClr val="accent6">
                      <a:lumMod val="50000"/>
                    </a:schemeClr>
                  </a:solidFill>
                </a:rPr>
                <a:t>Absolute</a:t>
              </a:r>
              <a:endParaRPr lang="nl-BE" sz="20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605546" y="1543050"/>
            <a:ext cx="2133600" cy="2473693"/>
            <a:chOff x="6629400" y="1066800"/>
            <a:chExt cx="2133600" cy="3298257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6629400" y="1066800"/>
              <a:ext cx="2133600" cy="3298257"/>
            </a:xfrm>
            <a:prstGeom prst="roundRect">
              <a:avLst/>
            </a:prstGeom>
            <a:solidFill>
              <a:srgbClr val="7030A0">
                <a:alpha val="20000"/>
              </a:srgbClr>
            </a:solidFill>
            <a:ln w="6350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B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010887" y="3648045"/>
              <a:ext cx="1423788" cy="53348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BE" sz="2000" b="1" dirty="0" err="1" smtClean="0">
                  <a:solidFill>
                    <a:srgbClr val="7030A0"/>
                  </a:solidFill>
                </a:rPr>
                <a:t>Interband</a:t>
              </a:r>
              <a:r>
                <a:rPr lang="nl-BE" sz="2000" b="1" dirty="0" smtClean="0">
                  <a:solidFill>
                    <a:srgbClr val="7030A0"/>
                  </a:solidFill>
                </a:rPr>
                <a:t> </a:t>
              </a:r>
            </a:p>
          </p:txBody>
        </p:sp>
      </p:grpSp>
      <p:grpSp>
        <p:nvGrpSpPr>
          <p:cNvPr id="13" name="Group 26"/>
          <p:cNvGrpSpPr/>
          <p:nvPr/>
        </p:nvGrpSpPr>
        <p:grpSpPr>
          <a:xfrm>
            <a:off x="4419600" y="1257300"/>
            <a:ext cx="1800000" cy="1487016"/>
            <a:chOff x="2743200" y="1219200"/>
            <a:chExt cx="1800000" cy="1982688"/>
          </a:xfrm>
        </p:grpSpPr>
        <p:pic>
          <p:nvPicPr>
            <p:cNvPr id="14" name="Picture 5" descr="F:\MYPAPERS\CALCON2011\logo's\ocean.jpg"/>
            <p:cNvPicPr preferRelativeResize="0"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43200" y="1219200"/>
              <a:ext cx="1800000" cy="1800000"/>
            </a:xfrm>
            <a:prstGeom prst="rect">
              <a:avLst/>
            </a:prstGeom>
            <a:noFill/>
          </p:spPr>
        </p:pic>
        <p:sp>
          <p:nvSpPr>
            <p:cNvPr id="15" name="TextBox 14"/>
            <p:cNvSpPr txBox="1"/>
            <p:nvPr/>
          </p:nvSpPr>
          <p:spPr>
            <a:xfrm>
              <a:off x="2743200" y="2586335"/>
              <a:ext cx="17526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2400" dirty="0" err="1" smtClean="0">
                  <a:solidFill>
                    <a:schemeClr val="bg1"/>
                  </a:solidFill>
                </a:rPr>
                <a:t>Oceans</a:t>
              </a:r>
              <a:endParaRPr lang="nl-BE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Group 23"/>
          <p:cNvGrpSpPr/>
          <p:nvPr/>
        </p:nvGrpSpPr>
        <p:grpSpPr>
          <a:xfrm>
            <a:off x="4343400" y="2914650"/>
            <a:ext cx="1828800" cy="1487016"/>
            <a:chOff x="2743200" y="3429000"/>
            <a:chExt cx="1828800" cy="1982688"/>
          </a:xfrm>
        </p:grpSpPr>
        <p:pic>
          <p:nvPicPr>
            <p:cNvPr id="17" name="Picture 3" descr="F:\MYPAPERS\CALCON2011\logo's\desert.jpg"/>
            <p:cNvPicPr preferRelativeResize="0"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72000" y="3429000"/>
              <a:ext cx="1800000" cy="1800000"/>
            </a:xfrm>
            <a:prstGeom prst="rect">
              <a:avLst/>
            </a:prstGeom>
            <a:noFill/>
          </p:spPr>
        </p:pic>
        <p:sp>
          <p:nvSpPr>
            <p:cNvPr id="18" name="TextBox 17"/>
            <p:cNvSpPr txBox="1"/>
            <p:nvPr/>
          </p:nvSpPr>
          <p:spPr>
            <a:xfrm>
              <a:off x="2743200" y="4796135"/>
              <a:ext cx="18288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2400" dirty="0" err="1" smtClean="0">
                  <a:solidFill>
                    <a:schemeClr val="bg1"/>
                  </a:solidFill>
                </a:rPr>
                <a:t>Deserts</a:t>
              </a:r>
              <a:endParaRPr lang="nl-BE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Group 24"/>
          <p:cNvGrpSpPr/>
          <p:nvPr/>
        </p:nvGrpSpPr>
        <p:grpSpPr>
          <a:xfrm>
            <a:off x="6784527" y="1956700"/>
            <a:ext cx="1828800" cy="1468765"/>
            <a:chOff x="533400" y="3762600"/>
            <a:chExt cx="1828800" cy="1958353"/>
          </a:xfrm>
        </p:grpSpPr>
        <p:pic>
          <p:nvPicPr>
            <p:cNvPr id="20" name="Picture 2" descr="F:\MYPAPERS\CALCON2011\logo's\cloud.jpg"/>
            <p:cNvPicPr preferRelativeResize="0"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33400" y="3762600"/>
              <a:ext cx="1800000" cy="1800000"/>
            </a:xfrm>
            <a:prstGeom prst="rect">
              <a:avLst/>
            </a:prstGeom>
            <a:noFill/>
          </p:spPr>
        </p:pic>
        <p:sp>
          <p:nvSpPr>
            <p:cNvPr id="21" name="TextBox 20"/>
            <p:cNvSpPr txBox="1"/>
            <p:nvPr/>
          </p:nvSpPr>
          <p:spPr>
            <a:xfrm>
              <a:off x="533400" y="5105400"/>
              <a:ext cx="18288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2400" dirty="0" smtClean="0">
                  <a:solidFill>
                    <a:schemeClr val="bg1"/>
                  </a:solidFill>
                </a:rPr>
                <a:t>DC </a:t>
              </a:r>
              <a:r>
                <a:rPr lang="nl-BE" sz="2400" dirty="0" err="1" smtClean="0">
                  <a:solidFill>
                    <a:schemeClr val="bg1"/>
                  </a:solidFill>
                </a:rPr>
                <a:t>Clouds</a:t>
              </a:r>
              <a:endParaRPr lang="nl-BE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52400" y="2414973"/>
            <a:ext cx="2209800" cy="2315776"/>
            <a:chOff x="0" y="3657600"/>
            <a:chExt cx="2209800" cy="2667079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0" y="3657600"/>
              <a:ext cx="2209800" cy="2514600"/>
            </a:xfrm>
            <a:prstGeom prst="roundRect">
              <a:avLst/>
            </a:prstGeom>
            <a:solidFill>
              <a:srgbClr val="92D050">
                <a:alpha val="20000"/>
              </a:srgbClr>
            </a:solidFill>
            <a:ln w="63500" cap="flat" cmpd="sng" algn="ctr">
              <a:solidFill>
                <a:srgbClr val="67AF3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B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24" name="Group 22"/>
            <p:cNvGrpSpPr/>
            <p:nvPr/>
          </p:nvGrpSpPr>
          <p:grpSpPr>
            <a:xfrm>
              <a:off x="0" y="4555330"/>
              <a:ext cx="1371600" cy="1405971"/>
              <a:chOff x="4724400" y="4021930"/>
              <a:chExt cx="1371600" cy="1405971"/>
            </a:xfrm>
          </p:grpSpPr>
          <p:pic>
            <p:nvPicPr>
              <p:cNvPr id="26" name="Picture 4" descr="F:\MYPAPERS\CALCON2011\logo's\antarctic.jpg"/>
              <p:cNvPicPr preferRelativeResize="0"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800600" y="4021930"/>
                <a:ext cx="1295400" cy="1295400"/>
              </a:xfrm>
              <a:prstGeom prst="rect">
                <a:avLst/>
              </a:prstGeom>
              <a:noFill/>
            </p:spPr>
          </p:pic>
          <p:sp>
            <p:nvSpPr>
              <p:cNvPr id="27" name="TextBox 26"/>
              <p:cNvSpPr txBox="1"/>
              <p:nvPr/>
            </p:nvSpPr>
            <p:spPr>
              <a:xfrm>
                <a:off x="4724400" y="4648201"/>
                <a:ext cx="1295400" cy="7797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BE" sz="1600" dirty="0" smtClean="0">
                    <a:solidFill>
                      <a:schemeClr val="bg1"/>
                    </a:solidFill>
                  </a:rPr>
                  <a:t>Antarctica</a:t>
                </a:r>
              </a:p>
              <a:p>
                <a:pPr algn="ctr"/>
                <a:r>
                  <a:rPr lang="nl-BE" sz="1600" dirty="0" smtClean="0">
                    <a:solidFill>
                      <a:schemeClr val="bg1"/>
                    </a:solidFill>
                  </a:rPr>
                  <a:t>Greenland</a:t>
                </a:r>
                <a:endParaRPr lang="nl-BE" sz="16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304800" y="5791199"/>
              <a:ext cx="1407758" cy="53348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BE" sz="2000" b="1" dirty="0" err="1" smtClean="0">
                  <a:solidFill>
                    <a:srgbClr val="00B050"/>
                  </a:solidFill>
                </a:rPr>
                <a:t>Inter</a:t>
              </a:r>
              <a:r>
                <a:rPr lang="nl-BE" sz="2000" b="1" dirty="0" smtClean="0">
                  <a:solidFill>
                    <a:srgbClr val="00B050"/>
                  </a:solidFill>
                </a:rPr>
                <a:t>-pixel</a:t>
              </a:r>
              <a:endParaRPr lang="nl-BE" sz="20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476500" y="2770788"/>
            <a:ext cx="3962400" cy="1889194"/>
            <a:chOff x="2286000" y="3810000"/>
            <a:chExt cx="3962400" cy="2321488"/>
          </a:xfrm>
        </p:grpSpPr>
        <p:grpSp>
          <p:nvGrpSpPr>
            <p:cNvPr id="29" name="Group 28"/>
            <p:cNvGrpSpPr/>
            <p:nvPr/>
          </p:nvGrpSpPr>
          <p:grpSpPr>
            <a:xfrm>
              <a:off x="2286000" y="3810000"/>
              <a:ext cx="3962400" cy="2321488"/>
              <a:chOff x="2286000" y="3810000"/>
              <a:chExt cx="3962400" cy="2321488"/>
            </a:xfrm>
          </p:grpSpPr>
          <p:sp>
            <p:nvSpPr>
              <p:cNvPr id="31" name="Rounded Rectangle 30"/>
              <p:cNvSpPr/>
              <p:nvPr/>
            </p:nvSpPr>
            <p:spPr bwMode="auto">
              <a:xfrm>
                <a:off x="2286000" y="3810000"/>
                <a:ext cx="3962400" cy="2286000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  <a:alpha val="20000"/>
                </a:schemeClr>
              </a:solidFill>
              <a:ln w="63500" cap="flat" cmpd="sng" algn="ctr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B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2585472" y="5598008"/>
                <a:ext cx="1338828" cy="5334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nl-BE" sz="2000" b="1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Temporal</a:t>
                </a:r>
                <a:endParaRPr lang="nl-BE" sz="2000" b="1" dirty="0">
                  <a:solidFill>
                    <a:schemeClr val="accent5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pic>
          <p:nvPicPr>
            <p:cNvPr id="30" name="Picture 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400300" y="4001816"/>
              <a:ext cx="1676400" cy="1755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33" name="Rectangle 32"/>
          <p:cNvSpPr/>
          <p:nvPr/>
        </p:nvSpPr>
        <p:spPr>
          <a:xfrm>
            <a:off x="4876800" y="4797252"/>
            <a:ext cx="403860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n-GB" sz="1200" dirty="0"/>
              <a:t>*</a:t>
            </a:r>
            <a:r>
              <a:rPr lang="en-GB" sz="1200" dirty="0" smtClean="0"/>
              <a:t>Sterckx </a:t>
            </a:r>
            <a:r>
              <a:rPr lang="en-GB" sz="1200" i="1" dirty="0" smtClean="0"/>
              <a:t>et al. </a:t>
            </a:r>
            <a:r>
              <a:rPr lang="en-GB" sz="1200" dirty="0" smtClean="0"/>
              <a:t>IJRS, 2014; </a:t>
            </a:r>
            <a:r>
              <a:rPr lang="en-GB" sz="1200" dirty="0"/>
              <a:t>S</a:t>
            </a:r>
            <a:r>
              <a:rPr lang="en-GB" sz="1200" dirty="0" smtClean="0"/>
              <a:t>terckx </a:t>
            </a:r>
            <a:r>
              <a:rPr lang="en-GB" sz="1200" i="1" dirty="0" smtClean="0"/>
              <a:t>et al. </a:t>
            </a:r>
            <a:r>
              <a:rPr lang="en-GB" sz="1200" dirty="0" smtClean="0"/>
              <a:t>, TGARS, 2013; </a:t>
            </a:r>
            <a:r>
              <a:rPr lang="en-GB" sz="1200" dirty="0" err="1" smtClean="0"/>
              <a:t>Govaerts</a:t>
            </a:r>
            <a:r>
              <a:rPr lang="en-GB" sz="1200" dirty="0" smtClean="0"/>
              <a:t> </a:t>
            </a:r>
            <a:r>
              <a:rPr lang="en-GB" sz="1200" i="1" dirty="0" smtClean="0"/>
              <a:t>et al</a:t>
            </a:r>
            <a:r>
              <a:rPr lang="en-GB" sz="1200" dirty="0" smtClean="0"/>
              <a:t>., RSL, 2013 </a:t>
            </a:r>
            <a:endParaRPr lang="nl-BE" sz="1200" dirty="0"/>
          </a:p>
        </p:txBody>
      </p:sp>
      <p:sp>
        <p:nvSpPr>
          <p:cNvPr id="34" name="Rectangle 33"/>
          <p:cNvSpPr/>
          <p:nvPr/>
        </p:nvSpPr>
        <p:spPr>
          <a:xfrm>
            <a:off x="152400" y="665074"/>
            <a:ext cx="3962400" cy="166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34A3DC"/>
              </a:buClr>
              <a:defRPr/>
            </a:pPr>
            <a:r>
              <a:rPr lang="nl-BE" b="1" kern="0" dirty="0">
                <a:solidFill>
                  <a:srgbClr val="00B0F0"/>
                </a:solidFill>
              </a:rPr>
              <a:t>OSCAR</a:t>
            </a:r>
            <a:r>
              <a:rPr lang="nl-BE" kern="0" dirty="0"/>
              <a:t>* (Optical Sensor </a:t>
            </a:r>
            <a:r>
              <a:rPr lang="nl-BE" kern="0" dirty="0" err="1"/>
              <a:t>Calibration</a:t>
            </a:r>
            <a:r>
              <a:rPr lang="nl-BE" kern="0" dirty="0"/>
              <a:t> </a:t>
            </a:r>
            <a:r>
              <a:rPr lang="nl-BE" kern="0" dirty="0" err="1"/>
              <a:t>with</a:t>
            </a:r>
            <a:r>
              <a:rPr lang="nl-BE" kern="0" dirty="0"/>
              <a:t> </a:t>
            </a:r>
            <a:r>
              <a:rPr lang="nl-BE" kern="0" dirty="0" err="1"/>
              <a:t>simulated</a:t>
            </a:r>
            <a:r>
              <a:rPr lang="nl-BE" kern="0" dirty="0"/>
              <a:t> </a:t>
            </a:r>
            <a:r>
              <a:rPr lang="nl-BE" kern="0" dirty="0" err="1"/>
              <a:t>Radiances</a:t>
            </a:r>
            <a:r>
              <a:rPr lang="nl-BE" kern="0" dirty="0"/>
              <a:t>)</a:t>
            </a:r>
          </a:p>
          <a:p>
            <a:pPr marL="285750" indent="-28575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34A3DC"/>
              </a:buClr>
              <a:buFont typeface="Arial" charset="0"/>
              <a:buChar char="»"/>
              <a:defRPr/>
            </a:pPr>
            <a:r>
              <a:rPr lang="nl-BE" sz="1200" kern="0" dirty="0" err="1"/>
              <a:t>Relies</a:t>
            </a:r>
            <a:r>
              <a:rPr lang="nl-BE" sz="1200" kern="0" dirty="0"/>
              <a:t> on </a:t>
            </a:r>
            <a:r>
              <a:rPr lang="nl-BE" sz="1200" kern="0" dirty="0" err="1"/>
              <a:t>combination</a:t>
            </a:r>
            <a:r>
              <a:rPr lang="nl-BE" sz="1200" kern="0" dirty="0"/>
              <a:t> of </a:t>
            </a:r>
            <a:r>
              <a:rPr lang="nl-BE" sz="1200" kern="0" dirty="0" err="1"/>
              <a:t>various</a:t>
            </a:r>
            <a:r>
              <a:rPr lang="nl-BE" sz="1200" kern="0" dirty="0"/>
              <a:t> </a:t>
            </a:r>
            <a:r>
              <a:rPr lang="nl-BE" sz="1200" kern="0" dirty="0" err="1"/>
              <a:t>vicarious</a:t>
            </a:r>
            <a:r>
              <a:rPr lang="nl-BE" sz="1200" kern="0" dirty="0"/>
              <a:t> </a:t>
            </a:r>
            <a:r>
              <a:rPr lang="nl-BE" sz="1200" kern="0" dirty="0" err="1"/>
              <a:t>calibration</a:t>
            </a:r>
            <a:r>
              <a:rPr lang="nl-BE" sz="1200" kern="0" dirty="0"/>
              <a:t> </a:t>
            </a:r>
            <a:r>
              <a:rPr lang="nl-BE" sz="1200" kern="0" dirty="0" err="1"/>
              <a:t>methods</a:t>
            </a:r>
            <a:r>
              <a:rPr lang="nl-BE" sz="1200" kern="0" dirty="0"/>
              <a:t> </a:t>
            </a:r>
            <a:r>
              <a:rPr lang="nl-BE" sz="1200" kern="0" dirty="0" err="1"/>
              <a:t>to</a:t>
            </a:r>
            <a:r>
              <a:rPr lang="nl-BE" sz="1200" kern="0" dirty="0"/>
              <a:t> </a:t>
            </a:r>
            <a:r>
              <a:rPr lang="nl-BE" sz="1200" kern="0" dirty="0" err="1"/>
              <a:t>reduce</a:t>
            </a:r>
            <a:r>
              <a:rPr lang="nl-BE" sz="1200" kern="0" dirty="0"/>
              <a:t> </a:t>
            </a:r>
            <a:r>
              <a:rPr lang="en-US" sz="1200" kern="0" dirty="0"/>
              <a:t>uncertainty in the calibration results and to verify the different requirements </a:t>
            </a:r>
            <a:endParaRPr lang="nl-BE" sz="1200" kern="0" dirty="0"/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071" y="2756949"/>
            <a:ext cx="1215529" cy="98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152400" y="2333223"/>
            <a:ext cx="2209800" cy="2326759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304800" y="2333223"/>
            <a:ext cx="2057400" cy="2326759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671686" y="2631700"/>
            <a:ext cx="1323628" cy="1539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Yaw</a:t>
            </a:r>
            <a:r>
              <a:rPr lang="nl-BE" dirty="0" smtClean="0"/>
              <a:t> steering maneuver</a:t>
            </a:r>
            <a:endParaRPr lang="nl-BE" dirty="0"/>
          </a:p>
        </p:txBody>
      </p:sp>
      <p:sp>
        <p:nvSpPr>
          <p:cNvPr id="37" name="Shape 63"/>
          <p:cNvSpPr txBox="1">
            <a:spLocks noGrp="1"/>
          </p:cNvSpPr>
          <p:nvPr>
            <p:ph type="title"/>
          </p:nvPr>
        </p:nvSpPr>
        <p:spPr>
          <a:xfrm>
            <a:off x="275026" y="223501"/>
            <a:ext cx="8520600" cy="405149"/>
          </a:xfrm>
          <a:prstGeom prst="rect">
            <a:avLst/>
          </a:prstGeom>
          <a:solidFill>
            <a:schemeClr val="bg1"/>
          </a:solidFill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 sz="1600" b="1" dirty="0" smtClean="0">
                <a:solidFill>
                  <a:schemeClr val="tx1"/>
                </a:solidFill>
              </a:rPr>
              <a:t>PROBA-V Calibration</a:t>
            </a:r>
            <a:endParaRPr lang="nl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70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 sz="2000" b="1" dirty="0" smtClean="0"/>
              <a:t>Moon Maneuver</a:t>
            </a:r>
            <a:endParaRPr lang="nl" sz="2000" b="1" dirty="0"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4</a:t>
            </a:fld>
            <a:endParaRPr lang="nl"/>
          </a:p>
        </p:txBody>
      </p:sp>
      <p:sp>
        <p:nvSpPr>
          <p:cNvPr id="4" name="TextBox 3"/>
          <p:cNvSpPr txBox="1"/>
          <p:nvPr/>
        </p:nvSpPr>
        <p:spPr>
          <a:xfrm>
            <a:off x="539552" y="1203598"/>
            <a:ext cx="38884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nl-BE" dirty="0" err="1" smtClean="0"/>
              <a:t>Only</a:t>
            </a:r>
            <a:r>
              <a:rPr lang="nl-BE" dirty="0" smtClean="0"/>
              <a:t> center camera is </a:t>
            </a:r>
            <a:r>
              <a:rPr lang="nl-BE" dirty="0" err="1" smtClean="0"/>
              <a:t>considered</a:t>
            </a:r>
            <a:endParaRPr lang="nl-BE" dirty="0" smtClean="0"/>
          </a:p>
          <a:p>
            <a:pPr marL="285750" indent="-285750">
              <a:buFont typeface="Arial" charset="0"/>
              <a:buChar char="•"/>
            </a:pPr>
            <a:r>
              <a:rPr lang="nl-BE" dirty="0" smtClean="0"/>
              <a:t>7 </a:t>
            </a:r>
            <a:r>
              <a:rPr lang="nl-BE" dirty="0" err="1" smtClean="0"/>
              <a:t>degrees</a:t>
            </a:r>
            <a:r>
              <a:rPr lang="nl-BE" dirty="0" smtClean="0"/>
              <a:t> </a:t>
            </a:r>
            <a:r>
              <a:rPr lang="nl-BE" dirty="0" err="1" smtClean="0"/>
              <a:t>phase</a:t>
            </a:r>
            <a:r>
              <a:rPr lang="nl-BE" dirty="0" smtClean="0"/>
              <a:t> </a:t>
            </a:r>
            <a:r>
              <a:rPr lang="nl-BE" dirty="0" err="1" smtClean="0"/>
              <a:t>before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after</a:t>
            </a:r>
            <a:r>
              <a:rPr lang="nl-BE" dirty="0" smtClean="0"/>
              <a:t> full </a:t>
            </a:r>
            <a:r>
              <a:rPr lang="nl-BE" dirty="0" err="1" smtClean="0"/>
              <a:t>moon</a:t>
            </a:r>
            <a:endParaRPr lang="nl-BE" dirty="0" smtClean="0"/>
          </a:p>
          <a:p>
            <a:pPr marL="285750" indent="-285750">
              <a:buFont typeface="Arial" charset="0"/>
              <a:buChar char="•"/>
            </a:pPr>
            <a:r>
              <a:rPr lang="nl-BE" dirty="0" smtClean="0"/>
              <a:t>360 </a:t>
            </a:r>
            <a:r>
              <a:rPr lang="nl-BE" dirty="0" err="1" smtClean="0"/>
              <a:t>degrees</a:t>
            </a:r>
            <a:r>
              <a:rPr lang="nl-BE" dirty="0" smtClean="0"/>
              <a:t> pitch at 0.2deg/s</a:t>
            </a:r>
          </a:p>
          <a:p>
            <a:pPr marL="285750" indent="-285750">
              <a:buFont typeface="Arial" charset="0"/>
              <a:buChar char="•"/>
            </a:pPr>
            <a:r>
              <a:rPr lang="nl-BE" dirty="0" err="1"/>
              <a:t>e</a:t>
            </a:r>
            <a:r>
              <a:rPr lang="nl-BE" dirty="0" err="1" smtClean="0"/>
              <a:t>very</a:t>
            </a:r>
            <a:r>
              <a:rPr lang="nl-BE" dirty="0" smtClean="0"/>
              <a:t> band has different view </a:t>
            </a:r>
            <a:r>
              <a:rPr lang="nl-BE" dirty="0" err="1" smtClean="0"/>
              <a:t>angle</a:t>
            </a:r>
            <a:r>
              <a:rPr lang="nl-BE" dirty="0" smtClean="0"/>
              <a:t> </a:t>
            </a:r>
          </a:p>
          <a:p>
            <a:pPr marL="285750" indent="-285750">
              <a:buFont typeface="Arial" charset="0"/>
              <a:buChar char="•"/>
            </a:pPr>
            <a:r>
              <a:rPr lang="nl-BE" dirty="0" smtClean="0"/>
              <a:t>24.5 </a:t>
            </a:r>
            <a:r>
              <a:rPr lang="nl-BE" dirty="0" err="1" smtClean="0"/>
              <a:t>seconds</a:t>
            </a:r>
            <a:r>
              <a:rPr lang="nl-BE" dirty="0" smtClean="0"/>
              <a:t> </a:t>
            </a:r>
            <a:r>
              <a:rPr lang="nl-BE" dirty="0" err="1" smtClean="0"/>
              <a:t>between</a:t>
            </a:r>
            <a:r>
              <a:rPr lang="nl-BE" dirty="0" smtClean="0"/>
              <a:t> </a:t>
            </a:r>
            <a:r>
              <a:rPr lang="nl-BE" dirty="0" err="1" smtClean="0"/>
              <a:t>swir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nir</a:t>
            </a:r>
            <a:endParaRPr lang="nl-BE" dirty="0" smtClean="0"/>
          </a:p>
          <a:p>
            <a:pPr marL="285750" indent="-285750">
              <a:buFont typeface="Arial" charset="0"/>
              <a:buChar char="•"/>
            </a:pPr>
            <a:r>
              <a:rPr lang="nl-BE" dirty="0" err="1" smtClean="0"/>
              <a:t>lunar</a:t>
            </a:r>
            <a:r>
              <a:rPr lang="nl-BE" dirty="0" smtClean="0"/>
              <a:t> scan takes </a:t>
            </a:r>
            <a:r>
              <a:rPr lang="nl-BE" dirty="0" err="1" smtClean="0"/>
              <a:t>about</a:t>
            </a:r>
            <a:r>
              <a:rPr lang="nl-BE" dirty="0" smtClean="0"/>
              <a:t> 2.6 </a:t>
            </a:r>
            <a:r>
              <a:rPr lang="nl-BE" dirty="0" err="1" smtClean="0"/>
              <a:t>seconds</a:t>
            </a:r>
            <a:endParaRPr lang="nl-BE" dirty="0" smtClean="0"/>
          </a:p>
          <a:p>
            <a:pPr marL="285750" indent="-285750">
              <a:buFont typeface="Arial" charset="0"/>
              <a:buChar char="•"/>
            </a:pPr>
            <a:endParaRPr lang="nl-BE" dirty="0" smtClean="0"/>
          </a:p>
          <a:p>
            <a:pPr marL="285750" indent="-285750">
              <a:buFont typeface="Arial" charset="0"/>
              <a:buChar char="•"/>
            </a:pPr>
            <a:endParaRPr lang="nl-BE" dirty="0"/>
          </a:p>
        </p:txBody>
      </p:sp>
      <p:sp>
        <p:nvSpPr>
          <p:cNvPr id="5" name="Oval 4"/>
          <p:cNvSpPr/>
          <p:nvPr/>
        </p:nvSpPr>
        <p:spPr>
          <a:xfrm>
            <a:off x="7380312" y="3201820"/>
            <a:ext cx="1008112" cy="102611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moon</a:t>
            </a:r>
            <a:endParaRPr lang="nl-BE" dirty="0"/>
          </a:p>
        </p:txBody>
      </p:sp>
      <p:sp>
        <p:nvSpPr>
          <p:cNvPr id="6" name="Cube 5"/>
          <p:cNvSpPr/>
          <p:nvPr/>
        </p:nvSpPr>
        <p:spPr>
          <a:xfrm>
            <a:off x="1763688" y="3374956"/>
            <a:ext cx="360040" cy="360040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2339752" y="2967794"/>
            <a:ext cx="3672408" cy="468052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339752" y="3305047"/>
            <a:ext cx="3744416" cy="18125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339752" y="3564775"/>
            <a:ext cx="3744416" cy="170221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339752" y="3649885"/>
            <a:ext cx="3744416" cy="7940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Circular Arrow 23"/>
          <p:cNvSpPr/>
          <p:nvPr/>
        </p:nvSpPr>
        <p:spPr>
          <a:xfrm>
            <a:off x="1763688" y="3123797"/>
            <a:ext cx="360040" cy="362501"/>
          </a:xfrm>
          <a:prstGeom prst="circular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29336" y="4443958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err="1" smtClean="0"/>
              <a:t>swir</a:t>
            </a:r>
            <a:endParaRPr lang="nl-BE" dirty="0"/>
          </a:p>
        </p:txBody>
      </p:sp>
      <p:sp>
        <p:nvSpPr>
          <p:cNvPr id="33" name="TextBox 32"/>
          <p:cNvSpPr txBox="1"/>
          <p:nvPr/>
        </p:nvSpPr>
        <p:spPr>
          <a:xfrm>
            <a:off x="5652120" y="3877292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blue</a:t>
            </a:r>
            <a:endParaRPr lang="nl-BE" dirty="0"/>
          </a:p>
        </p:txBody>
      </p:sp>
      <p:sp>
        <p:nvSpPr>
          <p:cNvPr id="34" name="TextBox 33"/>
          <p:cNvSpPr txBox="1"/>
          <p:nvPr/>
        </p:nvSpPr>
        <p:spPr>
          <a:xfrm>
            <a:off x="5652120" y="3379021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red</a:t>
            </a:r>
            <a:endParaRPr lang="nl-BE" dirty="0"/>
          </a:p>
        </p:txBody>
      </p:sp>
      <p:sp>
        <p:nvSpPr>
          <p:cNvPr id="35" name="TextBox 34"/>
          <p:cNvSpPr txBox="1"/>
          <p:nvPr/>
        </p:nvSpPr>
        <p:spPr>
          <a:xfrm>
            <a:off x="5652120" y="2973985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err="1" smtClean="0"/>
              <a:t>nir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4184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131840" y="1563638"/>
            <a:ext cx="3888432" cy="345638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5" name="Straight Connector 4"/>
          <p:cNvCxnSpPr>
            <a:stCxn id="2" idx="2"/>
            <a:endCxn id="8" idx="0"/>
          </p:cNvCxnSpPr>
          <p:nvPr/>
        </p:nvCxnSpPr>
        <p:spPr>
          <a:xfrm flipH="1">
            <a:off x="4535996" y="1347614"/>
            <a:ext cx="19936" cy="2880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 sz="2000" b="1" dirty="0" smtClean="0"/>
              <a:t>Processing steps</a:t>
            </a:r>
            <a:endParaRPr lang="nl" sz="2000" b="1" dirty="0"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5</a:t>
            </a:fld>
            <a:endParaRPr lang="nl"/>
          </a:p>
        </p:txBody>
      </p:sp>
      <p:sp>
        <p:nvSpPr>
          <p:cNvPr id="2" name="Rectangle 1"/>
          <p:cNvSpPr/>
          <p:nvPr/>
        </p:nvSpPr>
        <p:spPr>
          <a:xfrm>
            <a:off x="4123884" y="771550"/>
            <a:ext cx="86409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Input L1A</a:t>
            </a:r>
            <a:endParaRPr lang="nl-BE" dirty="0"/>
          </a:p>
        </p:txBody>
      </p:sp>
      <p:sp>
        <p:nvSpPr>
          <p:cNvPr id="3" name="Rectangle 2"/>
          <p:cNvSpPr/>
          <p:nvPr/>
        </p:nvSpPr>
        <p:spPr>
          <a:xfrm>
            <a:off x="4087880" y="1635646"/>
            <a:ext cx="936104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Extract</a:t>
            </a:r>
            <a:endParaRPr lang="nl-BE" dirty="0"/>
          </a:p>
        </p:txBody>
      </p:sp>
      <p:sp>
        <p:nvSpPr>
          <p:cNvPr id="9" name="Rectangle 8"/>
          <p:cNvSpPr/>
          <p:nvPr/>
        </p:nvSpPr>
        <p:spPr>
          <a:xfrm>
            <a:off x="4087880" y="2499742"/>
            <a:ext cx="936104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Radiance</a:t>
            </a:r>
            <a:endParaRPr lang="nl-BE" dirty="0" smtClean="0"/>
          </a:p>
        </p:txBody>
      </p:sp>
      <p:sp>
        <p:nvSpPr>
          <p:cNvPr id="7" name="Rectangle 6"/>
          <p:cNvSpPr/>
          <p:nvPr/>
        </p:nvSpPr>
        <p:spPr>
          <a:xfrm>
            <a:off x="4087880" y="3363838"/>
            <a:ext cx="936104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Masking</a:t>
            </a:r>
            <a:endParaRPr lang="nl-BE" dirty="0" smtClean="0"/>
          </a:p>
        </p:txBody>
      </p:sp>
      <p:sp>
        <p:nvSpPr>
          <p:cNvPr id="8" name="Rectangle 7"/>
          <p:cNvSpPr/>
          <p:nvPr/>
        </p:nvSpPr>
        <p:spPr>
          <a:xfrm>
            <a:off x="4067944" y="4227934"/>
            <a:ext cx="936104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Geometry</a:t>
            </a:r>
            <a:endParaRPr lang="nl-BE" dirty="0" smtClean="0"/>
          </a:p>
        </p:txBody>
      </p:sp>
      <p:sp>
        <p:nvSpPr>
          <p:cNvPr id="10" name="Rectangle 9"/>
          <p:cNvSpPr/>
          <p:nvPr/>
        </p:nvSpPr>
        <p:spPr>
          <a:xfrm>
            <a:off x="5652120" y="4227934"/>
            <a:ext cx="101722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Total </a:t>
            </a:r>
            <a:r>
              <a:rPr lang="nl-BE" dirty="0" err="1" smtClean="0"/>
              <a:t>Irradiance</a:t>
            </a:r>
            <a:endParaRPr lang="nl-BE" dirty="0" smtClean="0"/>
          </a:p>
        </p:txBody>
      </p:sp>
      <p:cxnSp>
        <p:nvCxnSpPr>
          <p:cNvPr id="11" name="Straight Connector 10"/>
          <p:cNvCxnSpPr>
            <a:stCxn id="8" idx="3"/>
            <a:endCxn id="10" idx="1"/>
          </p:cNvCxnSpPr>
          <p:nvPr/>
        </p:nvCxnSpPr>
        <p:spPr>
          <a:xfrm>
            <a:off x="5004048" y="4551970"/>
            <a:ext cx="6480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84168" y="1651905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band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6947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000" b="1" dirty="0" smtClean="0"/>
              <a:t>L1A </a:t>
            </a:r>
            <a:r>
              <a:rPr lang="nl-BE" sz="2000" b="1" dirty="0" err="1" smtClean="0"/>
              <a:t>extraction</a:t>
            </a:r>
            <a:endParaRPr lang="nl-BE" sz="2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 HDF5 file format : </a:t>
            </a:r>
            <a:r>
              <a:rPr lang="nl-BE" dirty="0" err="1" smtClean="0"/>
              <a:t>convert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image files (DN)</a:t>
            </a:r>
          </a:p>
          <a:p>
            <a:pPr>
              <a:buNone/>
            </a:pPr>
            <a:endParaRPr lang="nl-BE" dirty="0" smtClean="0"/>
          </a:p>
          <a:p>
            <a:endParaRPr lang="nl-BE" dirty="0" smtClean="0"/>
          </a:p>
          <a:p>
            <a:endParaRPr lang="nl-BE" dirty="0"/>
          </a:p>
          <a:p>
            <a:endParaRPr lang="nl-BE" dirty="0"/>
          </a:p>
          <a:p>
            <a:r>
              <a:rPr lang="nl-BE" dirty="0" smtClean="0"/>
              <a:t> extract platform line data : line time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satellite</a:t>
            </a:r>
            <a:r>
              <a:rPr lang="nl-BE" dirty="0" smtClean="0"/>
              <a:t> </a:t>
            </a:r>
            <a:r>
              <a:rPr lang="nl-BE" dirty="0" err="1" smtClean="0"/>
              <a:t>position,integration</a:t>
            </a:r>
            <a:r>
              <a:rPr lang="nl-BE" dirty="0" smtClean="0"/>
              <a:t> time</a:t>
            </a:r>
          </a:p>
          <a:p>
            <a:pPr lvl="1">
              <a:buNone/>
            </a:pPr>
            <a:endParaRPr lang="nl-B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 smtClean="0"/>
              <a:t>6</a:t>
            </a:fld>
            <a:endParaRPr lang="nl"/>
          </a:p>
        </p:txBody>
      </p:sp>
      <p:pic>
        <p:nvPicPr>
          <p:cNvPr id="5" name="Shape 6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779912" y="1851669"/>
            <a:ext cx="2304256" cy="13328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23728" y="1670942"/>
            <a:ext cx="1224136" cy="212494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6156176" y="2876747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SWIR</a:t>
            </a:r>
            <a:endParaRPr lang="nl-BE" dirty="0"/>
          </a:p>
        </p:txBody>
      </p:sp>
      <p:sp>
        <p:nvSpPr>
          <p:cNvPr id="8" name="TextBox 7"/>
          <p:cNvSpPr txBox="1"/>
          <p:nvPr/>
        </p:nvSpPr>
        <p:spPr>
          <a:xfrm>
            <a:off x="3347864" y="3336924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VNIR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6391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000" b="1" dirty="0" smtClean="0"/>
              <a:t>Conversion </a:t>
            </a:r>
            <a:r>
              <a:rPr lang="nl-BE" sz="2000" b="1" dirty="0" err="1" smtClean="0"/>
              <a:t>to</a:t>
            </a:r>
            <a:r>
              <a:rPr lang="nl-BE" sz="2000" b="1" dirty="0" smtClean="0"/>
              <a:t> </a:t>
            </a:r>
            <a:r>
              <a:rPr lang="nl-BE" sz="2000" b="1" dirty="0" err="1" smtClean="0"/>
              <a:t>Radiance</a:t>
            </a:r>
            <a:endParaRPr lang="nl-BE" sz="2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152474"/>
            <a:ext cx="8520600" cy="3795539"/>
          </a:xfrm>
        </p:spPr>
        <p:txBody>
          <a:bodyPr/>
          <a:lstStyle/>
          <a:p>
            <a:r>
              <a:rPr lang="nl-BE" dirty="0" smtClean="0"/>
              <a:t> </a:t>
            </a:r>
            <a:r>
              <a:rPr lang="nl-BE" dirty="0" err="1" smtClean="0"/>
              <a:t>based</a:t>
            </a:r>
            <a:r>
              <a:rPr lang="nl-BE" dirty="0" smtClean="0"/>
              <a:t> on </a:t>
            </a:r>
            <a:r>
              <a:rPr lang="nl-BE" dirty="0" err="1" smtClean="0"/>
              <a:t>vicarious</a:t>
            </a:r>
            <a:r>
              <a:rPr lang="nl-BE" dirty="0" smtClean="0"/>
              <a:t> </a:t>
            </a:r>
            <a:r>
              <a:rPr lang="nl-BE" dirty="0" err="1" smtClean="0"/>
              <a:t>calibration</a:t>
            </a:r>
            <a:r>
              <a:rPr lang="nl-BE" dirty="0" smtClean="0"/>
              <a:t> </a:t>
            </a:r>
            <a:r>
              <a:rPr lang="nl-BE" dirty="0" err="1" smtClean="0"/>
              <a:t>techniques</a:t>
            </a:r>
            <a:endParaRPr lang="nl-BE" dirty="0" smtClean="0"/>
          </a:p>
          <a:p>
            <a:r>
              <a:rPr lang="nl-BE" dirty="0"/>
              <a:t> </a:t>
            </a:r>
            <a:r>
              <a:rPr lang="nl-BE" dirty="0" err="1" smtClean="0"/>
              <a:t>radiometric</a:t>
            </a:r>
            <a:r>
              <a:rPr lang="nl-BE" dirty="0" smtClean="0"/>
              <a:t> model :</a:t>
            </a:r>
            <a:endParaRPr lang="nl-BE" dirty="0" smtClean="0"/>
          </a:p>
          <a:p>
            <a:endParaRPr lang="nl-BE" dirty="0"/>
          </a:p>
          <a:p>
            <a:pPr>
              <a:buNone/>
            </a:pPr>
            <a:endParaRPr lang="nl-BE" dirty="0" smtClean="0"/>
          </a:p>
          <a:p>
            <a:r>
              <a:rPr lang="nl-BE" dirty="0" smtClean="0"/>
              <a:t> </a:t>
            </a:r>
            <a:r>
              <a:rPr lang="nl-BE" dirty="0" err="1" smtClean="0"/>
              <a:t>dark</a:t>
            </a:r>
            <a:r>
              <a:rPr lang="nl-BE" dirty="0" smtClean="0"/>
              <a:t> </a:t>
            </a:r>
            <a:r>
              <a:rPr lang="nl-BE" dirty="0" err="1" smtClean="0"/>
              <a:t>current</a:t>
            </a:r>
            <a:r>
              <a:rPr lang="nl-BE" dirty="0" smtClean="0"/>
              <a:t> </a:t>
            </a:r>
            <a:r>
              <a:rPr lang="nl-BE" dirty="0" err="1" smtClean="0"/>
              <a:t>calibrated</a:t>
            </a:r>
            <a:r>
              <a:rPr lang="nl-BE" dirty="0" smtClean="0"/>
              <a:t> </a:t>
            </a:r>
            <a:r>
              <a:rPr lang="nl-BE" dirty="0" err="1" smtClean="0"/>
              <a:t>using</a:t>
            </a:r>
            <a:r>
              <a:rPr lang="nl-BE" dirty="0" smtClean="0"/>
              <a:t> </a:t>
            </a:r>
            <a:r>
              <a:rPr lang="nl-BE" dirty="0" err="1" smtClean="0"/>
              <a:t>nightly</a:t>
            </a:r>
            <a:r>
              <a:rPr lang="nl-BE" dirty="0" smtClean="0"/>
              <a:t> </a:t>
            </a:r>
            <a:r>
              <a:rPr lang="nl-BE" dirty="0" err="1" smtClean="0"/>
              <a:t>ocean</a:t>
            </a:r>
            <a:r>
              <a:rPr lang="nl-BE" dirty="0" smtClean="0"/>
              <a:t> </a:t>
            </a:r>
            <a:r>
              <a:rPr lang="nl-BE" dirty="0" smtClean="0"/>
              <a:t>scenes </a:t>
            </a:r>
            <a:r>
              <a:rPr lang="nl-BE" dirty="0" err="1" smtClean="0"/>
              <a:t>every</a:t>
            </a:r>
            <a:r>
              <a:rPr lang="nl-BE" dirty="0" smtClean="0"/>
              <a:t> </a:t>
            </a:r>
            <a:r>
              <a:rPr lang="nl-BE" dirty="0" err="1" smtClean="0"/>
              <a:t>month</a:t>
            </a:r>
            <a:endParaRPr lang="nl-BE" dirty="0" smtClean="0"/>
          </a:p>
          <a:p>
            <a:r>
              <a:rPr lang="nl-BE" dirty="0"/>
              <a:t> </a:t>
            </a:r>
            <a:r>
              <a:rPr lang="nl-BE" dirty="0" smtClean="0"/>
              <a:t>background </a:t>
            </a:r>
            <a:r>
              <a:rPr lang="nl-BE" dirty="0" err="1" smtClean="0"/>
              <a:t>radiance</a:t>
            </a:r>
            <a:r>
              <a:rPr lang="nl-BE" dirty="0" smtClean="0"/>
              <a:t> </a:t>
            </a:r>
            <a:r>
              <a:rPr lang="nl-BE" dirty="0" err="1" smtClean="0"/>
              <a:t>observed</a:t>
            </a:r>
            <a:r>
              <a:rPr lang="nl-BE" dirty="0" smtClean="0"/>
              <a:t> in </a:t>
            </a:r>
            <a:r>
              <a:rPr lang="nl-BE" dirty="0" err="1" smtClean="0"/>
              <a:t>the</a:t>
            </a:r>
            <a:r>
              <a:rPr lang="nl-BE" dirty="0" smtClean="0"/>
              <a:t> image is close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smtClean="0"/>
              <a:t>zero( &lt;0.6% of </a:t>
            </a:r>
            <a:r>
              <a:rPr lang="nl-BE" dirty="0" err="1" smtClean="0"/>
              <a:t>avg</a:t>
            </a:r>
            <a:r>
              <a:rPr lang="nl-BE" dirty="0"/>
              <a:t> </a:t>
            </a:r>
            <a:r>
              <a:rPr lang="nl-BE" dirty="0" err="1" smtClean="0"/>
              <a:t>moon</a:t>
            </a:r>
            <a:r>
              <a:rPr lang="nl-BE" dirty="0" smtClean="0"/>
              <a:t> pixel)</a:t>
            </a:r>
          </a:p>
          <a:p>
            <a:pPr lvl="6">
              <a:buNone/>
            </a:pPr>
            <a:r>
              <a:rPr lang="nl-BE" dirty="0"/>
              <a:t>	</a:t>
            </a:r>
            <a:endParaRPr lang="nl-BE" dirty="0" smtClean="0"/>
          </a:p>
          <a:p>
            <a:pPr>
              <a:buNone/>
            </a:pPr>
            <a:endParaRPr lang="nl-BE" dirty="0" smtClean="0"/>
          </a:p>
          <a:p>
            <a:pPr lvl="1">
              <a:buNone/>
            </a:pPr>
            <a:endParaRPr lang="nl-BE" dirty="0" smtClean="0"/>
          </a:p>
          <a:p>
            <a:pPr>
              <a:buNone/>
            </a:pPr>
            <a:endParaRPr lang="nl-B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 smtClean="0"/>
              <a:t>7</a:t>
            </a:fld>
            <a:endParaRPr lang="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483" y="2139702"/>
            <a:ext cx="533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772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67594"/>
            <a:ext cx="2935100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3" y="1167594"/>
            <a:ext cx="2952327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 bwMode="auto">
          <a:xfrm>
            <a:off x="4160377" y="2583753"/>
            <a:ext cx="953333" cy="624066"/>
          </a:xfrm>
          <a:prstGeom prst="rightArrow">
            <a:avLst/>
          </a:prstGeom>
          <a:solidFill>
            <a:srgbClr val="34A3D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threshold</a:t>
            </a:r>
            <a:endParaRPr kumimoji="0" lang="nl-BE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5220072" y="2841780"/>
            <a:ext cx="2160240" cy="0"/>
          </a:xfrm>
          <a:prstGeom prst="line">
            <a:avLst/>
          </a:prstGeom>
          <a:ln>
            <a:prstDash val="sysDash"/>
            <a:headEnd type="diamond" w="med" len="med"/>
            <a:tailEnd type="diamond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740352" y="2067694"/>
            <a:ext cx="115212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000" b="1" dirty="0" smtClean="0"/>
              <a:t>Center of </a:t>
            </a:r>
            <a:r>
              <a:rPr lang="nl-BE" sz="1000" b="1" dirty="0" err="1" smtClean="0"/>
              <a:t>observation</a:t>
            </a:r>
            <a:r>
              <a:rPr lang="nl-BE" sz="1000" b="1" dirty="0" smtClean="0"/>
              <a:t> timestamp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6300192" y="1383618"/>
            <a:ext cx="56989" cy="2970330"/>
          </a:xfrm>
          <a:prstGeom prst="line">
            <a:avLst/>
          </a:prstGeom>
          <a:ln>
            <a:prstDash val="sysDash"/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740352" y="3549084"/>
            <a:ext cx="1512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000" b="1" dirty="0" smtClean="0"/>
              <a:t>Pixel </a:t>
            </a:r>
            <a:r>
              <a:rPr lang="nl-BE" sz="1000" b="1" dirty="0" err="1"/>
              <a:t>s</a:t>
            </a:r>
            <a:r>
              <a:rPr lang="nl-BE" sz="1000" b="1" dirty="0" err="1" smtClean="0"/>
              <a:t>olid</a:t>
            </a:r>
            <a:r>
              <a:rPr lang="nl-BE" sz="1000" b="1" dirty="0" smtClean="0"/>
              <a:t> </a:t>
            </a:r>
            <a:r>
              <a:rPr lang="nl-BE" sz="1000" b="1" dirty="0" err="1" smtClean="0"/>
              <a:t>angle</a:t>
            </a:r>
            <a:endParaRPr lang="nl-BE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</p:spPr>
        <p:txBody>
          <a:bodyPr/>
          <a:lstStyle/>
          <a:p>
            <a:r>
              <a:rPr lang="nl-BE" sz="2000" b="1" dirty="0" err="1" smtClean="0"/>
              <a:t>Masking</a:t>
            </a:r>
            <a:endParaRPr lang="nl-BE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187624" y="4230837"/>
            <a:ext cx="11521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000" b="1" dirty="0" err="1" smtClean="0">
                <a:solidFill>
                  <a:schemeClr val="bg1"/>
                </a:solidFill>
              </a:rPr>
              <a:t>Radiance</a:t>
            </a:r>
            <a:r>
              <a:rPr lang="nl-BE" sz="1000" b="1" dirty="0" smtClean="0">
                <a:solidFill>
                  <a:schemeClr val="bg1"/>
                </a:solidFill>
              </a:rPr>
              <a:t> image</a:t>
            </a:r>
            <a:endParaRPr lang="nl-BE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8104" y="3579862"/>
            <a:ext cx="11521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000" b="1" dirty="0" err="1" smtClean="0">
                <a:solidFill>
                  <a:schemeClr val="bg1"/>
                </a:solidFill>
              </a:rPr>
              <a:t>Mask</a:t>
            </a:r>
            <a:endParaRPr lang="nl-BE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12360" y="2868783"/>
            <a:ext cx="11521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000" b="1" dirty="0" err="1" smtClean="0"/>
              <a:t>Satellite</a:t>
            </a:r>
            <a:r>
              <a:rPr lang="nl-BE" sz="1000" b="1" dirty="0" smtClean="0"/>
              <a:t> </a:t>
            </a:r>
            <a:r>
              <a:rPr lang="nl-BE" sz="1000" b="1" dirty="0" err="1" smtClean="0"/>
              <a:t>position</a:t>
            </a:r>
            <a:endParaRPr lang="nl-BE" dirty="0"/>
          </a:p>
        </p:txBody>
      </p:sp>
      <p:sp>
        <p:nvSpPr>
          <p:cNvPr id="13" name="TextBox 12"/>
          <p:cNvSpPr txBox="1"/>
          <p:nvPr/>
        </p:nvSpPr>
        <p:spPr>
          <a:xfrm>
            <a:off x="4134586" y="3830091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000" b="1" dirty="0" smtClean="0"/>
              <a:t>5% of max </a:t>
            </a:r>
          </a:p>
          <a:p>
            <a:r>
              <a:rPr lang="nl-BE" sz="1000" b="1" dirty="0" err="1" smtClean="0"/>
              <a:t>radiance</a:t>
            </a:r>
            <a:endParaRPr lang="nl-BE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499992" y="3068838"/>
            <a:ext cx="0" cy="511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482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000" b="1" dirty="0" err="1" smtClean="0"/>
              <a:t>Number</a:t>
            </a:r>
            <a:r>
              <a:rPr lang="nl-BE" sz="2000" b="1" dirty="0" smtClean="0"/>
              <a:t> of </a:t>
            </a:r>
            <a:r>
              <a:rPr lang="nl-BE" sz="2000" b="1" dirty="0" err="1" smtClean="0"/>
              <a:t>selected</a:t>
            </a:r>
            <a:r>
              <a:rPr lang="nl-BE" sz="2000" b="1" dirty="0" smtClean="0"/>
              <a:t> pixels </a:t>
            </a:r>
            <a:r>
              <a:rPr lang="nl-BE" sz="2000" b="1" dirty="0" err="1" smtClean="0"/>
              <a:t>vs</a:t>
            </a:r>
            <a:r>
              <a:rPr lang="nl-BE" sz="2000" b="1" dirty="0" smtClean="0"/>
              <a:t> </a:t>
            </a:r>
            <a:r>
              <a:rPr lang="nl-BE" sz="2000" b="1" dirty="0" err="1" smtClean="0"/>
              <a:t>moon</a:t>
            </a:r>
            <a:r>
              <a:rPr lang="nl-BE" sz="2000" b="1" dirty="0" smtClean="0"/>
              <a:t> obs </a:t>
            </a:r>
            <a:r>
              <a:rPr lang="nl-BE" sz="2000" b="1" dirty="0" err="1" smtClean="0"/>
              <a:t>distance</a:t>
            </a:r>
            <a:endParaRPr lang="nl-BE" sz="2000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" y="1491630"/>
            <a:ext cx="9098788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944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362</Words>
  <Application>Microsoft Office PowerPoint</Application>
  <PresentationFormat>On-screen Show (16:9)</PresentationFormat>
  <Paragraphs>104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Simple Light</vt:lpstr>
      <vt:lpstr>Lunar data preparation for PROBA-V</vt:lpstr>
      <vt:lpstr>PROBA-V instrument</vt:lpstr>
      <vt:lpstr>PROBA-V Calibration</vt:lpstr>
      <vt:lpstr>Moon Maneuver</vt:lpstr>
      <vt:lpstr>Processing steps</vt:lpstr>
      <vt:lpstr>L1A extraction</vt:lpstr>
      <vt:lpstr>Conversion to Radiance</vt:lpstr>
      <vt:lpstr>Masking</vt:lpstr>
      <vt:lpstr>Number of selected pixels vs moon obs distance</vt:lpstr>
      <vt:lpstr>Solid angle</vt:lpstr>
      <vt:lpstr>Provided to GLOD</vt:lpstr>
      <vt:lpstr>Results : BLUE</vt:lpstr>
      <vt:lpstr>Results : RED</vt:lpstr>
      <vt:lpstr>Results : NIR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On-orbit Modulation Transfer Function Characterization of PROBA-V Using the Moon</dc:title>
  <cp:lastModifiedBy>Adriaensen Stefan</cp:lastModifiedBy>
  <cp:revision>64</cp:revision>
  <dcterms:modified xsi:type="dcterms:W3CDTF">2017-11-13T14:21:44Z</dcterms:modified>
</cp:coreProperties>
</file>