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672" r:id="rId3"/>
    <p:sldId id="683" r:id="rId4"/>
    <p:sldId id="693" r:id="rId5"/>
    <p:sldId id="684" r:id="rId6"/>
    <p:sldId id="692" r:id="rId7"/>
    <p:sldId id="644" r:id="rId8"/>
    <p:sldId id="673" r:id="rId9"/>
    <p:sldId id="674" r:id="rId10"/>
    <p:sldId id="685" r:id="rId11"/>
    <p:sldId id="593" r:id="rId12"/>
    <p:sldId id="694" r:id="rId13"/>
    <p:sldId id="661" r:id="rId14"/>
    <p:sldId id="662" r:id="rId15"/>
    <p:sldId id="691" r:id="rId16"/>
    <p:sldId id="666" r:id="rId17"/>
    <p:sldId id="699" r:id="rId18"/>
    <p:sldId id="515" r:id="rId19"/>
    <p:sldId id="657" r:id="rId20"/>
    <p:sldId id="697" r:id="rId21"/>
    <p:sldId id="698" r:id="rId22"/>
    <p:sldId id="689" r:id="rId23"/>
    <p:sldId id="681" r:id="rId24"/>
    <p:sldId id="682" r:id="rId25"/>
    <p:sldId id="680" r:id="rId26"/>
  </p:sldIdLst>
  <p:sldSz cx="9144000" cy="6858000" type="screen4x3"/>
  <p:notesSz cx="6797675" cy="9928225"/>
  <p:embeddedFontLst>
    <p:embeddedFont>
      <p:font typeface="맑은 고딕" panose="020B0503020000020004" pitchFamily="50" charset="-127"/>
      <p:regular r:id="rId29"/>
      <p:bold r:id="rId30"/>
    </p:embeddedFont>
    <p:embeddedFont>
      <p:font typeface="Cambria Math" panose="02040503050406030204" pitchFamily="18" charset="0"/>
      <p:regular r:id="rId31"/>
    </p:embeddedFont>
    <p:embeddedFont>
      <p:font typeface="Arial Unicode MS" panose="020B0604020202020204" pitchFamily="50" charset="-127"/>
      <p:regular r:id="rId32"/>
    </p:embeddedFont>
    <p:embeddedFont>
      <p:font typeface="Microsoft JhengHei" panose="020B0604030504040204" pitchFamily="34" charset="-120"/>
      <p:regular r:id="rId33"/>
      <p:bold r:id="rId34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HY" initials="D" lastIdx="1" clrIdx="0"/>
  <p:cmAuthor id="1" name="기본" initials="기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F298F"/>
    <a:srgbClr val="9900FF"/>
    <a:srgbClr val="FF9999"/>
    <a:srgbClr val="CC00FF"/>
    <a:srgbClr val="9933FF"/>
    <a:srgbClr val="FF66CC"/>
    <a:srgbClr val="660066"/>
    <a:srgbClr val="E96055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4" autoAdjust="0"/>
    <p:restoredTop sz="94021" autoAdjust="0"/>
  </p:normalViewPr>
  <p:slideViewPr>
    <p:cSldViewPr>
      <p:cViewPr>
        <p:scale>
          <a:sx n="78" d="100"/>
          <a:sy n="78" d="100"/>
        </p:scale>
        <p:origin x="-98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9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B47A-D9BF-444B-9A56-D43E0237CE4D}" type="datetimeFigureOut">
              <a:rPr lang="ko-KR" altLang="en-US" smtClean="0"/>
              <a:pPr/>
              <a:t>2017-11-14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5E17F-943B-4ADB-8DDB-E3830A2CAC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2618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96A9C8-F81D-452E-94EB-516219ADA450}" type="datetimeFigureOut">
              <a:rPr lang="ko-KR" altLang="en-US" smtClean="0"/>
              <a:pPr/>
              <a:t>2017-11-14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2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5" y="9430091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8" y="9430091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A27E3C-B002-4ACA-A73D-211ABB6B2C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588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882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B2A3BA8-98BB-43F8-98FE-51EB0C0BD6ED}" type="slidenum">
              <a:rPr lang="ko-KR" altLang="en-US" smtClean="0"/>
              <a:pPr eaLnBrk="1" hangingPunct="1"/>
              <a:t>13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21630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B2A3BA8-98BB-43F8-98FE-51EB0C0BD6ED}" type="slidenum">
              <a:rPr lang="ko-KR" altLang="en-US" smtClean="0"/>
              <a:pPr eaLnBrk="1" hangingPunct="1"/>
              <a:t>14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21630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ko-KR" altLang="en-US" dirty="0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B2A3BA8-98BB-43F8-98FE-51EB0C0BD6ED}" type="slidenum">
              <a:rPr lang="ko-KR" altLang="en-US" smtClean="0"/>
              <a:pPr eaLnBrk="1" hangingPunct="1"/>
              <a:t>15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21630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B2A3BA8-98BB-43F8-98FE-51EB0C0BD6ED}" type="slidenum">
              <a:rPr lang="ko-KR" altLang="en-US" smtClean="0"/>
              <a:pPr eaLnBrk="1" hangingPunct="1"/>
              <a:t>16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21630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B2A3BA8-98BB-43F8-98FE-51EB0C0BD6ED}" type="slidenum">
              <a:rPr lang="ko-KR" altLang="en-US" smtClean="0"/>
              <a:pPr eaLnBrk="1" hangingPunct="1"/>
              <a:t>17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21630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B2A3BA8-98BB-43F8-98FE-51EB0C0BD6ED}" type="slidenum">
              <a:rPr lang="ko-KR" altLang="en-US" smtClean="0"/>
              <a:pPr eaLnBrk="1" hangingPunct="1"/>
              <a:t>19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21630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939C-EC74-4F13-A8DA-9CB820F4051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393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939C-EC74-4F13-A8DA-9CB820F4051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393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939C-EC74-4F13-A8DA-9CB820F4051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39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88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072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B2A3BA8-98BB-43F8-98FE-51EB0C0BD6ED}" type="slidenum">
              <a:rPr lang="ko-KR" altLang="en-US" smtClean="0"/>
              <a:pPr eaLnBrk="1" hangingPunct="1"/>
              <a:t>6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21630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939C-EC74-4F13-A8DA-9CB820F4051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39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B2A3BA8-98BB-43F8-98FE-51EB0C0BD6ED}" type="slidenum">
              <a:rPr lang="ko-KR" altLang="en-US" smtClean="0"/>
              <a:pPr eaLnBrk="1" hangingPunct="1"/>
              <a:t>8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21630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88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939C-EC74-4F13-A8DA-9CB820F4051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393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939C-EC74-4F13-A8DA-9CB820F4051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39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2EA6A43-699B-4918-B266-52D16670EEF9}" type="datetime1">
              <a:rPr lang="ko-KR" altLang="en-US" smtClean="0"/>
              <a:pPr>
                <a:defRPr/>
              </a:pPr>
              <a:t>2017-11-14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6C1BB9BA-0FE8-4E7C-9CA9-497E72D2E66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886700" cy="55102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91440" y="764704"/>
            <a:ext cx="8774280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587440" y="6597352"/>
            <a:ext cx="556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pPr algn="r"/>
              <a:t>‹#›</a:t>
            </a:fld>
            <a:endParaRPr lang="en-US" altLang="ko-KR" sz="1000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r="13131" b="8816"/>
          <a:stretch/>
        </p:blipFill>
        <p:spPr bwMode="auto">
          <a:xfrm>
            <a:off x="8453044" y="9947"/>
            <a:ext cx="678167" cy="70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0" y="6608385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0F2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Second Joint GSICS/IVOS Lunar Calibration Workshop, 13~16 November 2017, Xi’an China</a:t>
            </a:r>
            <a:endParaRPr lang="ko-KR" altLang="en-US" sz="1000" dirty="0">
              <a:solidFill>
                <a:srgbClr val="0F29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6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91440" y="764704"/>
            <a:ext cx="8774280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r="13131" b="8816"/>
          <a:stretch/>
        </p:blipFill>
        <p:spPr bwMode="auto">
          <a:xfrm>
            <a:off x="8453044" y="9947"/>
            <a:ext cx="678167" cy="70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8587440" y="6597352"/>
            <a:ext cx="556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pPr algn="r"/>
              <a:t>‹#›</a:t>
            </a:fld>
            <a:endParaRPr lang="en-US" altLang="ko-KR" sz="1000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08385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0F2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Second Joint GSICS/IVOS Lunar Calibration Workshop, 13~16 November 2017, Xi’an China</a:t>
            </a:r>
            <a:endParaRPr lang="ko-KR" altLang="en-US" sz="1000" dirty="0">
              <a:solidFill>
                <a:srgbClr val="0F29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5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0921D2-999E-44F7-A956-A92CC42E67E8}" type="datetime1">
              <a:rPr lang="ko-KR" altLang="en-US" smtClean="0"/>
              <a:pPr>
                <a:defRPr/>
              </a:pPr>
              <a:t>2017-11-14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529AB8-3D19-442E-AEB2-423BD06408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1" r:id="rId2"/>
    <p:sldLayoutId id="2147483782" r:id="rId3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0" y="980728"/>
            <a:ext cx="9144000" cy="2160240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4800" b="1" spc="50" dirty="0">
                <a:ln w="11430"/>
                <a:latin typeface="Arial" pitchFamily="34" charset="0"/>
                <a:ea typeface="맑은 고딕" pitchFamily="50" charset="-127"/>
                <a:cs typeface="Arial" pitchFamily="34" charset="0"/>
              </a:rPr>
              <a:t>Lunar calibration of COMS visible channel using GIRO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0" y="4293096"/>
            <a:ext cx="9144000" cy="1224136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2400" b="1" spc="50" dirty="0" smtClean="0">
                <a:ln w="11430"/>
                <a:latin typeface="Arial" pitchFamily="34" charset="0"/>
                <a:ea typeface="맑은 고딕" pitchFamily="50" charset="-127"/>
                <a:cs typeface="Arial" pitchFamily="34" charset="0"/>
              </a:rPr>
              <a:t>Tae-</a:t>
            </a:r>
            <a:r>
              <a:rPr lang="en-US" altLang="ko-KR" sz="2400" b="1" spc="50" dirty="0" err="1" smtClean="0">
                <a:ln w="11430"/>
                <a:latin typeface="Arial" pitchFamily="34" charset="0"/>
                <a:ea typeface="맑은 고딕" pitchFamily="50" charset="-127"/>
                <a:cs typeface="Arial" pitchFamily="34" charset="0"/>
              </a:rPr>
              <a:t>Hyeong</a:t>
            </a:r>
            <a:r>
              <a:rPr lang="en-US" altLang="ko-KR" sz="2400" b="1" spc="50" dirty="0" smtClean="0">
                <a:ln w="11430"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400" b="1" spc="50" dirty="0">
                <a:ln w="11430"/>
                <a:latin typeface="Arial" pitchFamily="34" charset="0"/>
                <a:ea typeface="맑은 고딕" pitchFamily="50" charset="-127"/>
                <a:cs typeface="Arial" pitchFamily="34" charset="0"/>
              </a:rPr>
              <a:t>Oh (hyoung0203@korea.kr</a:t>
            </a:r>
            <a:r>
              <a:rPr lang="en-US" altLang="ko-KR" sz="2400" b="1" spc="50" dirty="0" smtClean="0">
                <a:ln w="11430"/>
                <a:latin typeface="Arial" pitchFamily="34" charset="0"/>
                <a:ea typeface="맑은 고딕" pitchFamily="50" charset="-127"/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2400" b="1" spc="50" dirty="0" err="1" smtClean="0">
                <a:ln w="11430"/>
                <a:latin typeface="Arial" pitchFamily="34" charset="0"/>
                <a:ea typeface="맑은 고딕" pitchFamily="50" charset="-127"/>
                <a:cs typeface="Arial" pitchFamily="34" charset="0"/>
              </a:rPr>
              <a:t>Dohyeong</a:t>
            </a:r>
            <a:r>
              <a:rPr lang="en-US" altLang="ko-KR" sz="2400" b="1" spc="50" dirty="0" smtClean="0">
                <a:ln w="11430"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400" b="1" spc="50" dirty="0">
                <a:ln w="11430"/>
                <a:latin typeface="Arial" pitchFamily="34" charset="0"/>
                <a:ea typeface="맑은 고딕" pitchFamily="50" charset="-127"/>
                <a:cs typeface="Arial" pitchFamily="34" charset="0"/>
              </a:rPr>
              <a:t>Kim (dolong@korea.kr</a:t>
            </a:r>
            <a:r>
              <a:rPr lang="en-US" altLang="ko-KR" sz="2400" b="1" spc="50" dirty="0" smtClean="0">
                <a:ln w="11430"/>
                <a:latin typeface="Arial" pitchFamily="34" charset="0"/>
                <a:ea typeface="맑은 고딕" pitchFamily="50" charset="-127"/>
                <a:cs typeface="Arial" pitchFamily="34" charset="0"/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r="13131" b="8816"/>
          <a:stretch/>
        </p:blipFill>
        <p:spPr bwMode="auto">
          <a:xfrm>
            <a:off x="4092594" y="5815536"/>
            <a:ext cx="958811" cy="9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268" y="2401"/>
            <a:ext cx="9151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0F2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Second Joint GSICS/IVOS Lunar Calibration Workshop, 13~16 November 2017, Xi’an China</a:t>
            </a:r>
            <a:endParaRPr lang="ko-KR" altLang="en-US" sz="1200" dirty="0">
              <a:solidFill>
                <a:srgbClr val="0F29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32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The Dataset (</a:t>
            </a:r>
            <a:r>
              <a:rPr lang="en-US" altLang="ko-KR" sz="32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GIRO)</a:t>
            </a:r>
            <a:endParaRPr lang="en-US" altLang="ko-KR" sz="32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aphicFrame>
        <p:nvGraphicFramePr>
          <p:cNvPr id="1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107706"/>
              </p:ext>
            </p:extLst>
          </p:nvPr>
        </p:nvGraphicFramePr>
        <p:xfrm>
          <a:off x="323528" y="1412776"/>
          <a:ext cx="8676777" cy="14414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43929"/>
                <a:gridCol w="1658441"/>
                <a:gridCol w="1474094"/>
                <a:gridCol w="1008112"/>
                <a:gridCol w="1440160"/>
                <a:gridCol w="2052041"/>
              </a:tblGrid>
              <a:tr h="79278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Satellite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Time Coverage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Observations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channel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Phase-angle    range [deg]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Useful Observation</a:t>
                      </a:r>
                      <a:r>
                        <a:rPr lang="en-GB" sz="14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 </a:t>
                      </a:r>
                      <a:br>
                        <a:rPr lang="en-GB" sz="14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</a:br>
                      <a:r>
                        <a:rPr lang="en-GB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for ROLO calibration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9" marR="91449" marT="45762" marB="45762" anchor="ctr"/>
                </a:tc>
              </a:tr>
              <a:tr h="64866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COMS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Apr. 2011 ~ 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Sep. </a:t>
                      </a:r>
                      <a:r>
                        <a:rPr lang="en-GB" sz="14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2017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146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1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-92</a:t>
                      </a:r>
                      <a:r>
                        <a:rPr lang="en-GB" altLang="ko-K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〫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~ 92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〫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142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9" marR="91449" marT="45762" marB="45762" anchor="ctr"/>
                </a:tc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87624" y="3319939"/>
            <a:ext cx="6552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Char char="u"/>
            </a:pPr>
            <a:r>
              <a:rPr lang="en-GB" altLang="ko-KR" sz="2000" dirty="0" smtClean="0">
                <a:latin typeface="Arial" pitchFamily="34" charset="0"/>
                <a:cs typeface="Arial" pitchFamily="34" charset="0"/>
              </a:rPr>
              <a:t>142 </a:t>
            </a:r>
            <a:r>
              <a:rPr lang="en-GB" altLang="ko-KR" sz="2000" dirty="0">
                <a:latin typeface="Arial" pitchFamily="34" charset="0"/>
                <a:cs typeface="Arial" pitchFamily="34" charset="0"/>
              </a:rPr>
              <a:t>COMS MI - VIS observations </a:t>
            </a:r>
            <a:r>
              <a:rPr lang="en-GB" altLang="ko-KR" sz="2000" dirty="0" smtClean="0">
                <a:latin typeface="Arial" pitchFamily="34" charset="0"/>
                <a:cs typeface="Arial" pitchFamily="34" charset="0"/>
              </a:rPr>
              <a:t>available</a:t>
            </a:r>
            <a:endParaRPr lang="en-GB" altLang="ko-K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46685"/>
              </p:ext>
            </p:extLst>
          </p:nvPr>
        </p:nvGraphicFramePr>
        <p:xfrm>
          <a:off x="1223963" y="4354165"/>
          <a:ext cx="7019925" cy="12350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07980"/>
                <a:gridCol w="1655982"/>
                <a:gridCol w="3455963"/>
              </a:tblGrid>
              <a:tr h="6483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Instrument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29" marR="91429" marT="45747" marB="4574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Channel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29" marR="91429" marT="45747" marB="4574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SRF in GIRO </a:t>
                      </a:r>
                      <a:r>
                        <a:rPr lang="en-GB" sz="1600" kern="1200" dirty="0" err="1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NetCDF</a:t>
                      </a:r>
                      <a:r>
                        <a:rPr lang="en-GB" sz="1600" kern="12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format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29" marR="91429" marT="45747" marB="45747" anchor="ctr"/>
                </a:tc>
              </a:tr>
              <a:tr h="5866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COMS MI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29" marR="91429" marT="45747" marB="4574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VIS06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29" marR="91429" marT="45747" marB="4574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Yes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29" marR="91429" marT="45747" marB="4574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6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6235" y="1003369"/>
            <a:ext cx="827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Time series of the ratio (</a:t>
            </a:r>
            <a:r>
              <a:rPr lang="en-US" altLang="ko-KR" sz="2000" dirty="0" err="1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Obs_irr</a:t>
            </a:r>
            <a:r>
              <a:rPr lang="en-US" altLang="ko-KR" sz="2000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/</a:t>
            </a:r>
            <a:r>
              <a:rPr lang="en-US" altLang="ko-KR" sz="2000" dirty="0" err="1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ROLO_irr</a:t>
            </a:r>
            <a:r>
              <a:rPr lang="en-US" altLang="ko-KR" sz="2000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) (%)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Calculate a Observed Irradiance for total pixels of Moon box (560*330 pixels)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Degradation is about -8 % (-1.35%/year)</a:t>
            </a:r>
          </a:p>
        </p:txBody>
      </p:sp>
      <p:sp>
        <p:nvSpPr>
          <p:cNvPr id="8" name="제목 2"/>
          <p:cNvSpPr>
            <a:spLocks noGrp="1"/>
          </p:cNvSpPr>
          <p:nvPr>
            <p:ph type="title"/>
          </p:nvPr>
        </p:nvSpPr>
        <p:spPr>
          <a:xfrm>
            <a:off x="228600" y="76200"/>
            <a:ext cx="7886700" cy="551022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Result of the Lunar calibration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8194" name="Picture 2" descr="D:\300_GSICS\310_Moon_GIRO\GIRO_Moon\plot_image\moon_ratio_20170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1" b="6735"/>
          <a:stretch/>
        </p:blipFill>
        <p:spPr bwMode="auto">
          <a:xfrm>
            <a:off x="421550" y="2996952"/>
            <a:ext cx="8475752" cy="35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672281"/>
            <a:ext cx="2101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Degradation = -1.35%/year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1370" y="2375302"/>
            <a:ext cx="8050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 smtClean="0">
                <a:latin typeface="Arial" pitchFamily="34" charset="0"/>
                <a:cs typeface="Arial" pitchFamily="34" charset="0"/>
              </a:rPr>
              <a:t>Full Moon</a:t>
            </a:r>
            <a:endParaRPr lang="ko-KR" altLang="en-US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D:\300_GSICS\310_Moon_GIRO\GIRO_Moon\plot_image\moon_ratio_20170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r="7523" b="87525"/>
          <a:stretch/>
        </p:blipFill>
        <p:spPr bwMode="auto">
          <a:xfrm>
            <a:off x="1361512" y="2558824"/>
            <a:ext cx="6264746" cy="5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2167" y="2382996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Low illumination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2807" y="2382996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Low illumination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4911229" y="2433122"/>
            <a:ext cx="1980000" cy="108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왼쪽 화살표 5"/>
          <p:cNvSpPr/>
          <p:nvPr/>
        </p:nvSpPr>
        <p:spPr>
          <a:xfrm>
            <a:off x="2163366" y="2456904"/>
            <a:ext cx="1980000" cy="10800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2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6235" y="1003369"/>
            <a:ext cx="8275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ko-KR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Time series of DC offset 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Calculate the mean of 5 edge pixels 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Period : April 2011 ~ September 2017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DC offset : about 790~820 counts (mean = 801.9)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Not apply for calculating Moon irradiance</a:t>
            </a:r>
            <a:endParaRPr lang="ko-KR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제목 2"/>
          <p:cNvSpPr>
            <a:spLocks noGrp="1"/>
          </p:cNvSpPr>
          <p:nvPr>
            <p:ph type="title"/>
          </p:nvPr>
        </p:nvSpPr>
        <p:spPr>
          <a:xfrm>
            <a:off x="228600" y="76200"/>
            <a:ext cx="7886700" cy="551022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Result of the Lunar calibration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52" y="3077082"/>
            <a:ext cx="5766747" cy="308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E:\hs_lee\GSICS\Moon Calibration\Radiance_DN\2017_Moon\image\20170221_cu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 t="6674" r="8470" b="10440"/>
          <a:stretch/>
        </p:blipFill>
        <p:spPr bwMode="auto">
          <a:xfrm>
            <a:off x="251625" y="3356992"/>
            <a:ext cx="321528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79119" y="3380424"/>
            <a:ext cx="3153600" cy="2484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36469" y="3429132"/>
            <a:ext cx="3045600" cy="2376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3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300_GSICS\310_Moon_GIRO\GIRO_Moon\plot_image\moon_annually_ratio_20170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7"/>
          <a:stretch/>
        </p:blipFill>
        <p:spPr bwMode="auto">
          <a:xfrm>
            <a:off x="2660318" y="4293096"/>
            <a:ext cx="5224050" cy="226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00_GSICS\310_Moon_GIRO\GIRO_Moon\plot_image\moon_329_ratio_fit_diff_2017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5751033" cy="25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 txBox="1">
            <a:spLocks/>
          </p:cNvSpPr>
          <p:nvPr/>
        </p:nvSpPr>
        <p:spPr>
          <a:xfrm>
            <a:off x="228600" y="76200"/>
            <a:ext cx="7886700" cy="55102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algn="l"/>
            <a:r>
              <a:rPr lang="en-US" altLang="ko-KR" sz="3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Phase angle dependence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235" y="980728"/>
            <a:ext cx="8275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ko-KR" altLang="en-US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calculate the difference Ratio and regression line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R(</a:t>
            </a:r>
            <a:r>
              <a:rPr lang="en-GB" altLang="ko-KR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Irr</a:t>
            </a:r>
            <a:r>
              <a:rPr lang="en-GB" altLang="ko-KR" baseline="-250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obs</a:t>
            </a:r>
            <a:r>
              <a:rPr lang="en-GB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/</a:t>
            </a:r>
            <a:r>
              <a:rPr lang="en-GB" altLang="ko-KR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Irr</a:t>
            </a:r>
            <a:r>
              <a:rPr lang="en-GB" altLang="ko-KR" baseline="-250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ROLO</a:t>
            </a:r>
            <a:r>
              <a:rPr lang="en-GB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) – R’[y=</a:t>
            </a:r>
            <a:r>
              <a:rPr lang="en-GB" altLang="ko-KR" dirty="0" err="1">
                <a:latin typeface="Arial" pitchFamily="34" charset="0"/>
                <a:ea typeface="Arial Unicode MS" pitchFamily="50" charset="-127"/>
                <a:cs typeface="Arial" pitchFamily="34" charset="0"/>
              </a:rPr>
              <a:t>mx+b</a:t>
            </a:r>
            <a:r>
              <a:rPr lang="en-GB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]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en-US" altLang="ko-KR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707" y="2329716"/>
            <a:ext cx="23557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Total period </a:t>
            </a:r>
          </a:p>
          <a:p>
            <a:pPr algn="ct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(Apr. 2011 ~ Sep. 2017)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084" y="4705399"/>
            <a:ext cx="165301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Annual variation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자유형 14"/>
          <p:cNvSpPr/>
          <p:nvPr/>
        </p:nvSpPr>
        <p:spPr>
          <a:xfrm>
            <a:off x="3122042" y="5046456"/>
            <a:ext cx="4618310" cy="744168"/>
          </a:xfrm>
          <a:custGeom>
            <a:avLst/>
            <a:gdLst>
              <a:gd name="connsiteX0" fmla="*/ 0 w 4514850"/>
              <a:gd name="connsiteY0" fmla="*/ 247650 h 744168"/>
              <a:gd name="connsiteX1" fmla="*/ 1009650 w 4514850"/>
              <a:gd name="connsiteY1" fmla="*/ 742950 h 744168"/>
              <a:gd name="connsiteX2" fmla="*/ 2095500 w 4514850"/>
              <a:gd name="connsiteY2" fmla="*/ 120650 h 744168"/>
              <a:gd name="connsiteX3" fmla="*/ 3378200 w 4514850"/>
              <a:gd name="connsiteY3" fmla="*/ 673100 h 744168"/>
              <a:gd name="connsiteX4" fmla="*/ 4514850 w 4514850"/>
              <a:gd name="connsiteY4" fmla="*/ 0 h 74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4850" h="744168">
                <a:moveTo>
                  <a:pt x="0" y="247650"/>
                </a:moveTo>
                <a:cubicBezTo>
                  <a:pt x="330200" y="505883"/>
                  <a:pt x="660400" y="764117"/>
                  <a:pt x="1009650" y="742950"/>
                </a:cubicBezTo>
                <a:cubicBezTo>
                  <a:pt x="1358900" y="721783"/>
                  <a:pt x="1700742" y="132292"/>
                  <a:pt x="2095500" y="120650"/>
                </a:cubicBezTo>
                <a:cubicBezTo>
                  <a:pt x="2490258" y="109008"/>
                  <a:pt x="2974975" y="693208"/>
                  <a:pt x="3378200" y="673100"/>
                </a:cubicBezTo>
                <a:cubicBezTo>
                  <a:pt x="3781425" y="652992"/>
                  <a:pt x="4322233" y="111125"/>
                  <a:pt x="4514850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228600" y="76200"/>
            <a:ext cx="7886700" cy="55102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algn="l"/>
            <a:r>
              <a:rPr lang="en-US" altLang="ko-KR" sz="3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Seasonal variation of the Phase angle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519" y="1052736"/>
            <a:ext cx="8157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Phase </a:t>
            </a:r>
            <a:r>
              <a:rPr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angle is varied as a 6 month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periodicity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Related with a observation schedule of COMS MI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4099" name="Picture 3" descr="D:\300_GSICS\310_Moon_GIRO\GIRO_Moon\plot_image\moon_annually_phaseangle_2017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4" y="2437731"/>
            <a:ext cx="7860901" cy="36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 rot="18493095">
            <a:off x="2667547" y="2012529"/>
            <a:ext cx="1220633" cy="46991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 rot="18268621">
            <a:off x="5746044" y="1889114"/>
            <a:ext cx="1155108" cy="44867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1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228600" y="76200"/>
            <a:ext cx="7886700" cy="55102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algn="l"/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Result of Moon </a:t>
            </a:r>
            <a:r>
              <a:rPr lang="en-US" altLang="ko-KR" sz="3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and 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DCC(RTM)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161" y="980728"/>
            <a:ext cx="79202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2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Compare with moon and DCC(RTM) result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Period : April 2011 ~ September 2017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0000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Moon : -1.35 % /year (Blue)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accent6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DCC(RTM) : -1.24% / year (Orange)</a:t>
            </a:r>
          </a:p>
        </p:txBody>
      </p:sp>
      <p:pic>
        <p:nvPicPr>
          <p:cNvPr id="7170" name="Picture 2" descr="D:\300_GSICS\310_Moon_GIRO\GIRO_Moon\plot_image\Moon_DCC_monthly_year_delta_ratio_20170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9"/>
          <a:stretch/>
        </p:blipFill>
        <p:spPr bwMode="auto">
          <a:xfrm>
            <a:off x="982992" y="2996952"/>
            <a:ext cx="7261416" cy="37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815206" y="2189619"/>
            <a:ext cx="2573218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marR="0" lvl="0" indent="-35560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11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PIX 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Oversampling factor</a:t>
            </a:r>
          </a:p>
          <a:p>
            <a:pPr marL="355600" marR="0" lvl="0" indent="-35560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Ω</a:t>
            </a:r>
            <a:r>
              <a:rPr kumimoji="0" lang="en-US" sz="11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PIX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Pixel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solid angle [sr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-1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5600" marR="0" lvl="0" indent="-35560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Dc</a:t>
            </a:r>
            <a:r>
              <a:rPr kumimoji="0" lang="en-GB" sz="1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: Digital count of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Moon pixel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Off</a:t>
            </a:r>
            <a:r>
              <a:rPr kumimoji="0" lang="en-GB" sz="11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DC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Averaged deep space DC</a:t>
            </a: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en-GB" sz="1100" i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PIX</a:t>
            </a:r>
            <a:r>
              <a:rPr lang="en-GB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:  Number of the Moon pixels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26"/>
          <p:cNvSpPr/>
          <p:nvPr/>
        </p:nvSpPr>
        <p:spPr>
          <a:xfrm>
            <a:off x="4186716" y="2562797"/>
            <a:ext cx="1386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[W m</a:t>
            </a:r>
            <a:r>
              <a:rPr lang="en-GB" sz="12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µm</a:t>
            </a:r>
            <a:r>
              <a:rPr lang="en-GB" sz="12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DC</a:t>
            </a:r>
            <a:r>
              <a:rPr lang="en-GB" sz="12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]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267632"/>
              </p:ext>
            </p:extLst>
          </p:nvPr>
        </p:nvGraphicFramePr>
        <p:xfrm>
          <a:off x="971600" y="2460574"/>
          <a:ext cx="3043518" cy="50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" name="Equation" r:id="rId5" imgW="2882880" imgH="482400" progId="Equation.3">
                  <p:embed/>
                </p:oleObj>
              </mc:Choice>
              <mc:Fallback>
                <p:oleObj name="Equation" r:id="rId5" imgW="2882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460574"/>
                        <a:ext cx="3043518" cy="509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직사각형 1"/>
          <p:cNvSpPr/>
          <p:nvPr/>
        </p:nvSpPr>
        <p:spPr>
          <a:xfrm>
            <a:off x="899592" y="2211834"/>
            <a:ext cx="7560840" cy="973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125303"/>
              </p:ext>
            </p:extLst>
          </p:nvPr>
        </p:nvGraphicFramePr>
        <p:xfrm>
          <a:off x="5168207" y="5661248"/>
          <a:ext cx="2176329" cy="46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" name="수식" r:id="rId7" imgW="2273040" imgH="482400" progId="Equation.3">
                  <p:embed/>
                </p:oleObj>
              </mc:Choice>
              <mc:Fallback>
                <p:oleObj name="수식" r:id="rId7" imgW="2273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207" y="5661248"/>
                        <a:ext cx="2176329" cy="461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직사각형 12"/>
          <p:cNvSpPr/>
          <p:nvPr/>
        </p:nvSpPr>
        <p:spPr>
          <a:xfrm>
            <a:off x="5076056" y="5589240"/>
            <a:ext cx="2313791" cy="5760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1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228600" y="76200"/>
            <a:ext cx="7886700" cy="55102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algn="l"/>
            <a:r>
              <a:rPr lang="en-US" altLang="ko-KR" sz="3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Summary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57664" y="1124744"/>
            <a:ext cx="80467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u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KMA/NMSC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has been monitoring COMS visible channel performance using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Moon observation data from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April 2011 to September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2017</a:t>
            </a:r>
          </a:p>
          <a:p>
            <a:pPr marL="285750" indent="-285750" algn="just">
              <a:buFont typeface="Wingdings" pitchFamily="2" charset="2"/>
              <a:buChar char="u"/>
            </a:pPr>
            <a:endParaRPr lang="en-US" altLang="ko-KR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u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In the sensitivity test, KMA define moon box size(560*330) to minimize a effect from space pixels and use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total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pixel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to get the observed irradiance</a:t>
            </a:r>
          </a:p>
          <a:p>
            <a:pPr marL="285750" indent="-285750" algn="just">
              <a:buFont typeface="Wingdings" pitchFamily="2" charset="2"/>
              <a:buChar char="u"/>
            </a:pPr>
            <a:endParaRPr lang="en-US" altLang="ko-KR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u"/>
            </a:pP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The degradation rate[%/year] using the Moon measurements and GIRO method is about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-1.35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which is relatively higher value compared with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the DCC(RTM) result(-1.24)</a:t>
            </a:r>
          </a:p>
          <a:p>
            <a:pPr marL="285750" indent="-285750" algn="just">
              <a:buFont typeface="Wingdings" pitchFamily="2" charset="2"/>
              <a:buChar char="u"/>
            </a:pPr>
            <a:endParaRPr lang="en-US" altLang="ko-KR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u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It has a seasonal variation due to a Moon phase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angle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in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the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moon 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calibration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result.  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phase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angle show similar pattern every year </a:t>
            </a:r>
            <a:endParaRPr lang="en-US" altLang="ko-KR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It is depend on a moon observation schedule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en-US" altLang="ko-KR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After launch GK-2A AMI, it will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o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bserve the moon more frequently than COMS MI 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Reduce or remove a seasonal variation of the Moon ratio by several test using numerous moon observation data</a:t>
            </a:r>
            <a:endParaRPr lang="en-US" altLang="ko-KR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228600" y="76200"/>
            <a:ext cx="7886700" cy="55102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algn="l"/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Questions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57664" y="1268760"/>
            <a:ext cx="8046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u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In the sensitivity test, KMA define moon box size(560*330) to minimize a effect from space pixels and use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total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pixel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to integrate the instrument irradiance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Is it reasonable?</a:t>
            </a:r>
          </a:p>
          <a:p>
            <a:pPr marL="285750" indent="-285750" algn="just">
              <a:buFont typeface="Wingdings" pitchFamily="2" charset="2"/>
              <a:buChar char="u"/>
            </a:pPr>
            <a:endParaRPr lang="en-US" altLang="ko-KR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u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Phase angle of COMS MI show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similar pattern every year </a:t>
            </a:r>
            <a:endParaRPr lang="en-US" altLang="ko-KR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It is depend on a moon observation schedule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 would like to know the results of other instrument especially GOES-15 or MTSAT-2 including GOES-16 or Himawari-8, because these satellite is equipped similar instrument with COMS MI (or GK-2A AMI)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en-US" altLang="ko-KR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For lunar calibration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How many times observe the moon per week or month?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or how often observe the moon ?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altLang="ko-KR" spc="-4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or phase angle range ?</a:t>
            </a:r>
            <a:endParaRPr lang="en-US" altLang="ko-KR" spc="-4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 bwMode="auto">
          <a:xfrm>
            <a:off x="0" y="2276872"/>
            <a:ext cx="9144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5400" b="1" dirty="0" smtClean="0">
                <a:latin typeface="맑은 고딕" pitchFamily="50" charset="-127"/>
                <a:ea typeface="맑은 고딕" pitchFamily="50" charset="-127"/>
              </a:rPr>
              <a:t>Thank You.</a:t>
            </a:r>
            <a:endParaRPr lang="ko-KR" altLang="en-US" sz="40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80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0" y="2420888"/>
            <a:ext cx="9144000" cy="18722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Back-up Slide</a:t>
            </a:r>
            <a:endParaRPr lang="ko-KR" alt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93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0" y="2060848"/>
            <a:ext cx="9144000" cy="2160240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4800" b="1" spc="50" dirty="0" smtClean="0">
                <a:ln w="11430"/>
                <a:latin typeface="Arial" pitchFamily="34" charset="0"/>
                <a:ea typeface="맑은 고딕" pitchFamily="50" charset="-127"/>
                <a:cs typeface="Arial" pitchFamily="34" charset="0"/>
              </a:rPr>
              <a:t>Lunar Data Process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4800" b="1" spc="50" dirty="0" smtClean="0">
                <a:ln w="11430"/>
                <a:latin typeface="Arial" pitchFamily="34" charset="0"/>
                <a:ea typeface="맑은 고딕" pitchFamily="50" charset="-127"/>
                <a:cs typeface="Arial" pitchFamily="34" charset="0"/>
              </a:rPr>
              <a:t>and Sensitivity Test</a:t>
            </a:r>
          </a:p>
        </p:txBody>
      </p:sp>
    </p:spTree>
    <p:extLst>
      <p:ext uri="{BB962C8B-B14F-4D97-AF65-F5344CB8AC3E}">
        <p14:creationId xmlns:p14="http://schemas.microsoft.com/office/powerpoint/2010/main" val="39030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/>
          </p:nvPr>
        </p:nvSpPr>
        <p:spPr>
          <a:xfrm>
            <a:off x="228600" y="76200"/>
            <a:ext cx="7886700" cy="551022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COMS MI visible channel</a:t>
            </a:r>
          </a:p>
        </p:txBody>
      </p:sp>
      <p:pic>
        <p:nvPicPr>
          <p:cNvPr id="4" name="Picture 4" descr="C:\Users\aa\Desktop\untitle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932584"/>
            <a:ext cx="397986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10"/>
          <p:cNvSpPr>
            <a:spLocks noChangeArrowheads="1"/>
          </p:cNvSpPr>
          <p:nvPr/>
        </p:nvSpPr>
        <p:spPr bwMode="auto">
          <a:xfrm>
            <a:off x="467544" y="980728"/>
            <a:ext cx="824522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 Radiance: 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R = </a:t>
            </a:r>
            <a:r>
              <a:rPr lang="en-US" altLang="ko-KR" sz="2000" i="1" dirty="0" err="1">
                <a:latin typeface="Arial" pitchFamily="34" charset="0"/>
                <a:cs typeface="Arial" pitchFamily="34" charset="0"/>
              </a:rPr>
              <a:t>m∙X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 + b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( 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W∙m</a:t>
            </a:r>
            <a:r>
              <a:rPr lang="en-US" altLang="ko-KR" sz="2000" i="1" baseline="30000" dirty="0">
                <a:latin typeface="Arial" pitchFamily="34" charset="0"/>
                <a:cs typeface="Arial" pitchFamily="34" charset="0"/>
              </a:rPr>
              <a:t>-2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∙sr </a:t>
            </a:r>
            <a:r>
              <a:rPr lang="en-US" altLang="ko-KR" sz="2000" i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∙μm </a:t>
            </a:r>
            <a:r>
              <a:rPr lang="en-US" altLang="ko-KR" sz="2000" i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where 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X 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= digital counts</a:t>
            </a:r>
            <a:endParaRPr lang="en-US" altLang="ko-KR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  	            m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=</a:t>
            </a:r>
            <a:r>
              <a:rPr lang="en-US" altLang="ko-KR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linear calibration coefficient, i.e. the slope </a:t>
            </a:r>
            <a:r>
              <a:rPr lang="en-US" altLang="ko-KR" spc="-100" dirty="0">
                <a:latin typeface="Arial" pitchFamily="34" charset="0"/>
                <a:cs typeface="Arial" pitchFamily="34" charset="0"/>
              </a:rPr>
              <a:t>(pre-launch determined)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		   b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intercept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(measured by the count values of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space-look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data)</a:t>
            </a:r>
          </a:p>
          <a:p>
            <a:pPr marL="285750" indent="-285750"/>
            <a:r>
              <a:rPr lang="en-US" altLang="ko-KR" sz="15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                          </a:t>
            </a:r>
            <a:endParaRPr lang="ko-KR" altLang="en-US" sz="15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8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74919"/>
              </p:ext>
            </p:extLst>
          </p:nvPr>
        </p:nvGraphicFramePr>
        <p:xfrm>
          <a:off x="539552" y="3571106"/>
          <a:ext cx="4032448" cy="1114934"/>
        </p:xfrm>
        <a:graphic>
          <a:graphicData uri="http://schemas.openxmlformats.org/drawingml/2006/table">
            <a:tbl>
              <a:tblPr/>
              <a:tblGrid>
                <a:gridCol w="1122664"/>
                <a:gridCol w="1325608"/>
                <a:gridCol w="1584176"/>
              </a:tblGrid>
              <a:tr h="560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Channel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1F6B"/>
                        </a:solidFill>
                        <a:effectLst/>
                        <a:latin typeface="Arial" pitchFamily="34" charset="0"/>
                        <a:ea typeface="Cre고딕 B" pitchFamily="18" charset="-127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wavelength(㎛)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Spatial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Resolution(km)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54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Visible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1F6B"/>
                        </a:solidFill>
                        <a:effectLst/>
                        <a:latin typeface="Arial" pitchFamily="34" charset="0"/>
                        <a:ea typeface="Cre고딕 B" pitchFamily="18" charset="-127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0.55 ~ 0.80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(0.67)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1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9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32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MI radiometric calibration 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512764" y="1125539"/>
            <a:ext cx="8066087" cy="42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65" tIns="41231" rIns="82465" bIns="41231"/>
          <a:lstStyle/>
          <a:p>
            <a:pPr marL="342900" indent="-342900" algn="l" eaLnBrk="0" hangingPunct="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kumimoji="0"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Radiometric </a:t>
            </a:r>
            <a:r>
              <a:rPr kumimoji="0"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Calibration </a:t>
            </a:r>
            <a:r>
              <a:rPr kumimoji="0"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concept (IMPS *on NMSC)</a:t>
            </a:r>
            <a:endParaRPr kumimoji="0" lang="en-US" altLang="ko-KR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67544" y="2661717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20" tIns="45710" rIns="91420" bIns="4571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Radiance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@ Imager 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907704" y="2144985"/>
            <a:ext cx="2308844" cy="78899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20" tIns="45710" rIns="91420" bIns="4571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Spacecraft </a:t>
            </a: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Effects</a:t>
            </a:r>
            <a:endParaRPr lang="en-US" altLang="ko-KR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907704" y="3365774"/>
            <a:ext cx="2308844" cy="6730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20" tIns="45710" rIns="91420" bIns="4571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Instrument </a:t>
            </a: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Effects</a:t>
            </a:r>
            <a:endParaRPr lang="en-US" altLang="ko-KR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988071" y="2924943"/>
            <a:ext cx="2148110" cy="4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en-US" altLang="ko-KR" sz="1000" dirty="0">
                <a:solidFill>
                  <a:srgbClr val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Orbit &amp; Attitude</a:t>
            </a:r>
            <a:r>
              <a:rPr lang="en-US" altLang="ko-KR" sz="1000" dirty="0" smtClean="0">
                <a:solidFill>
                  <a:srgbClr val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/</a:t>
            </a:r>
          </a:p>
          <a:p>
            <a:pPr algn="ctr"/>
            <a:r>
              <a:rPr lang="en-US" altLang="ko-KR" sz="1000" dirty="0" smtClean="0">
                <a:solidFill>
                  <a:srgbClr val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Thermo-Elastic/Platform </a:t>
            </a:r>
            <a:r>
              <a:rPr lang="en-US" altLang="ko-KR" sz="1000" dirty="0">
                <a:solidFill>
                  <a:srgbClr val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Jitter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972344" y="4037022"/>
            <a:ext cx="2141760" cy="4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en-US" altLang="ko-KR" sz="1000" dirty="0">
                <a:solidFill>
                  <a:srgbClr val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Scan Mirror/Detector</a:t>
            </a:r>
            <a:r>
              <a:rPr lang="en-US" altLang="ko-KR" sz="1000" dirty="0" smtClean="0">
                <a:solidFill>
                  <a:srgbClr val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/</a:t>
            </a:r>
          </a:p>
          <a:p>
            <a:pPr algn="ctr"/>
            <a:r>
              <a:rPr lang="en-US" altLang="ko-KR" sz="1000" dirty="0" smtClean="0">
                <a:solidFill>
                  <a:srgbClr val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Focal </a:t>
            </a:r>
            <a:r>
              <a:rPr lang="en-US" altLang="ko-KR" sz="1000" dirty="0">
                <a:solidFill>
                  <a:srgbClr val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Plane/Electronics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4765203" y="2661717"/>
            <a:ext cx="1014412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20" tIns="45710" rIns="91420" bIns="4571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Level 0</a:t>
            </a:r>
            <a:endParaRPr lang="en-US" altLang="ko-KR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6276950" y="2661717"/>
            <a:ext cx="928694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20" tIns="45710" rIns="91420" bIns="4571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L1A</a:t>
            </a:r>
            <a:endParaRPr lang="en-US" altLang="ko-KR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4" name="AutoShape 13"/>
          <p:cNvSpPr>
            <a:spLocks noChangeArrowheads="1"/>
          </p:cNvSpPr>
          <p:nvPr/>
        </p:nvSpPr>
        <p:spPr bwMode="auto">
          <a:xfrm>
            <a:off x="5811376" y="2852935"/>
            <a:ext cx="446525" cy="485775"/>
          </a:xfrm>
          <a:prstGeom prst="rightArrow">
            <a:avLst>
              <a:gd name="adj1" fmla="val 50000"/>
              <a:gd name="adj2" fmla="val 47059"/>
            </a:avLst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7722443" y="2661717"/>
            <a:ext cx="928694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20" tIns="45710" rIns="91420" bIns="4571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L1B</a:t>
            </a:r>
            <a:endParaRPr lang="en-US" altLang="ko-KR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6" name="AutoShape 13"/>
          <p:cNvSpPr>
            <a:spLocks noChangeArrowheads="1"/>
          </p:cNvSpPr>
          <p:nvPr/>
        </p:nvSpPr>
        <p:spPr bwMode="auto">
          <a:xfrm>
            <a:off x="7248507" y="2876030"/>
            <a:ext cx="440028" cy="485775"/>
          </a:xfrm>
          <a:prstGeom prst="rightArrow">
            <a:avLst>
              <a:gd name="adj1" fmla="val 50000"/>
              <a:gd name="adj2" fmla="val 47059"/>
            </a:avLst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Line 15"/>
          <p:cNvSpPr>
            <a:spLocks noChangeShapeType="1"/>
          </p:cNvSpPr>
          <p:nvPr/>
        </p:nvSpPr>
        <p:spPr bwMode="auto">
          <a:xfrm flipV="1">
            <a:off x="7438603" y="3343466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1424" tIns="45712" rIns="91424" bIns="45712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7020272" y="3800673"/>
            <a:ext cx="1094321" cy="4924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en-US" altLang="ko-KR" sz="13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Geometric </a:t>
            </a:r>
          </a:p>
          <a:p>
            <a:pPr algn="ctr"/>
            <a:r>
              <a:rPr lang="en-US" altLang="ko-KR" sz="13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Correction</a:t>
            </a:r>
            <a:endParaRPr lang="en-US" altLang="ko-KR" sz="13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9" name="AutoShape 13"/>
          <p:cNvSpPr>
            <a:spLocks noChangeArrowheads="1"/>
          </p:cNvSpPr>
          <p:nvPr/>
        </p:nvSpPr>
        <p:spPr bwMode="auto">
          <a:xfrm>
            <a:off x="4299628" y="2876030"/>
            <a:ext cx="446525" cy="485775"/>
          </a:xfrm>
          <a:prstGeom prst="rightArrow">
            <a:avLst>
              <a:gd name="adj1" fmla="val 50000"/>
              <a:gd name="adj2" fmla="val 47059"/>
            </a:avLst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AutoShape 13"/>
          <p:cNvSpPr>
            <a:spLocks noChangeArrowheads="1"/>
          </p:cNvSpPr>
          <p:nvPr/>
        </p:nvSpPr>
        <p:spPr bwMode="auto">
          <a:xfrm>
            <a:off x="1439094" y="2876030"/>
            <a:ext cx="446525" cy="485775"/>
          </a:xfrm>
          <a:prstGeom prst="rightArrow">
            <a:avLst>
              <a:gd name="adj1" fmla="val 50000"/>
              <a:gd name="adj2" fmla="val 47059"/>
            </a:avLst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위쪽 화살표 설명선 61"/>
          <p:cNvSpPr/>
          <p:nvPr/>
        </p:nvSpPr>
        <p:spPr>
          <a:xfrm>
            <a:off x="5148064" y="3212976"/>
            <a:ext cx="1665241" cy="1512168"/>
          </a:xfrm>
          <a:prstGeom prst="upArrowCallout">
            <a:avLst>
              <a:gd name="adj1" fmla="val 3415"/>
              <a:gd name="adj2" fmla="val 6164"/>
              <a:gd name="adj3" fmla="val 21015"/>
              <a:gd name="adj4" fmla="val 621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Radiometric</a:t>
            </a:r>
          </a:p>
          <a:p>
            <a:pPr algn="ctr"/>
            <a:r>
              <a:rPr lang="en-US" altLang="ko-KR" sz="1400" b="1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Correction</a:t>
            </a:r>
          </a:p>
          <a:p>
            <a:pPr algn="ctr"/>
            <a:r>
              <a:rPr lang="en-US" altLang="ko-KR" sz="1400" i="1" dirty="0">
                <a:latin typeface="Arial" pitchFamily="34" charset="0"/>
                <a:cs typeface="Arial" pitchFamily="34" charset="0"/>
              </a:rPr>
              <a:t>R = </a:t>
            </a:r>
            <a:r>
              <a:rPr lang="en-US" altLang="ko-KR" sz="1400" i="1" dirty="0" err="1">
                <a:latin typeface="Arial" pitchFamily="34" charset="0"/>
                <a:cs typeface="Arial" pitchFamily="34" charset="0"/>
              </a:rPr>
              <a:t>m∙X</a:t>
            </a:r>
            <a:r>
              <a:rPr lang="en-US" altLang="ko-KR" sz="1400" i="1" dirty="0">
                <a:latin typeface="Arial" pitchFamily="34" charset="0"/>
                <a:cs typeface="Arial" pitchFamily="34" charset="0"/>
              </a:rPr>
              <a:t> + b </a:t>
            </a:r>
            <a:endParaRPr lang="en-US" altLang="ko-KR" sz="1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en-US" altLang="ko-KR" sz="1400" i="1" dirty="0">
                <a:latin typeface="Arial" pitchFamily="34" charset="0"/>
                <a:cs typeface="Arial" pitchFamily="34" charset="0"/>
              </a:rPr>
              <a:t>W∙m</a:t>
            </a:r>
            <a:r>
              <a:rPr lang="en-US" altLang="ko-KR" sz="1400" i="1" baseline="30000" dirty="0">
                <a:latin typeface="Arial" pitchFamily="34" charset="0"/>
                <a:cs typeface="Arial" pitchFamily="34" charset="0"/>
              </a:rPr>
              <a:t>-2</a:t>
            </a:r>
            <a:r>
              <a:rPr lang="en-US" altLang="ko-KR" sz="1400" i="1" dirty="0">
                <a:latin typeface="Arial" pitchFamily="34" charset="0"/>
                <a:cs typeface="Arial" pitchFamily="34" charset="0"/>
              </a:rPr>
              <a:t>∙sr </a:t>
            </a:r>
            <a:r>
              <a:rPr lang="en-US" altLang="ko-KR" sz="1400" i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sz="1400" i="1" dirty="0">
                <a:latin typeface="Arial" pitchFamily="34" charset="0"/>
                <a:cs typeface="Arial" pitchFamily="34" charset="0"/>
              </a:rPr>
              <a:t>∙</a:t>
            </a:r>
            <a:r>
              <a:rPr lang="en-US" altLang="ko-KR" sz="1400" i="1" dirty="0" smtClean="0">
                <a:latin typeface="Arial" pitchFamily="34" charset="0"/>
                <a:cs typeface="Arial" pitchFamily="34" charset="0"/>
              </a:rPr>
              <a:t>μm </a:t>
            </a:r>
            <a:r>
              <a:rPr lang="en-US" altLang="ko-KR" sz="1400" i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ko-KR" altLang="en-US" sz="1400" b="1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7504" y="6165304"/>
            <a:ext cx="2842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* IMPS : Image Preprocessing System </a:t>
            </a:r>
            <a:endParaRPr lang="ko-KR" altLang="en-US" sz="12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2"/>
          <p:cNvSpPr>
            <a:spLocks noGrp="1"/>
          </p:cNvSpPr>
          <p:nvPr>
            <p:ph type="title"/>
          </p:nvPr>
        </p:nvSpPr>
        <p:spPr>
          <a:xfrm>
            <a:off x="228600" y="76200"/>
            <a:ext cx="7886700" cy="551022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Sensitivity test for threshold</a:t>
            </a:r>
          </a:p>
        </p:txBody>
      </p:sp>
      <p:pic>
        <p:nvPicPr>
          <p:cNvPr id="5" name="Picture 2" descr="D:\GSICS\GIRO\Moon_image\20140811031312_ob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6850" y="154434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GSICS\GIRO\Moon_image\20140811031312_8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51934" y="350493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GSICS\GIRO\Moon_image\20140811031312_9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7284" y="501317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SICS\GIRO\Moon_image\20140811031312_9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51934" y="501317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95883" y="1052736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20140811 03:13:12</a:t>
            </a:r>
            <a:endParaRPr lang="en-US" altLang="ko-KR" dirty="0">
              <a:solidFill>
                <a:srgbClr val="0000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2" name="Picture 2" descr="D:\300_GSICS\310_Moon_GIRO\GIRO_EUMETSAT\Moon_image\20140811031312_ 8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7284" y="350493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60032" y="3500700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800</a:t>
            </a:r>
            <a:endParaRPr lang="ko-KR" alt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3814" y="3499211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850</a:t>
            </a:r>
            <a:endParaRPr lang="ko-KR" alt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4966583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900</a:t>
            </a:r>
            <a:endParaRPr lang="ko-KR" alt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1934" y="4966583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950</a:t>
            </a:r>
            <a:endParaRPr lang="ko-KR" alt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D:\300_GSICS\310_Moon_GIRO\GIRO_EUMETSAT\Moon_image\20131110222823_9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8852" y="501317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300_GSICS\310_Moon_GIRO\GIRO_EUMETSAT\Moon_image\20131110212822_85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8852" y="350493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300_GSICS\310_Moon_GIRO\GIRO_EUMETSAT\Moon_image\20131110212822_9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8852" y="501317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300_GSICS\310_Moon_GIRO\GIRO_EUMETSAT\Moon_image\20131110212822_ob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0580" y="152893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300_GSICS\310_Moon_GIRO\GIRO_EUMETSAT\Moon_image\20131110212822_ 80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8852" y="350070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91199" y="3475972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800</a:t>
            </a:r>
            <a:endParaRPr lang="ko-KR" alt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199" y="4941855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900</a:t>
            </a:r>
            <a:endParaRPr lang="ko-KR" alt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0732" y="3499211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850</a:t>
            </a:r>
            <a:endParaRPr lang="ko-KR" alt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8852" y="4966583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950</a:t>
            </a:r>
            <a:endParaRPr lang="ko-KR" alt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09613" y="1052736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20131110 21:28:22</a:t>
            </a:r>
            <a:endParaRPr lang="en-US" altLang="ko-KR" dirty="0">
              <a:solidFill>
                <a:srgbClr val="0000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300_GSICS\310_Moon_GIRO\GIRO_Moon\plot_image\Moon_image\20150109055844_ob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740" y="326054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300_GSICS\310_Moon_GIRO\GIRO_Moon\plot_image\Moon_image\20150209064334_ob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3908" y="326054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300_GSICS\310_Moon_GIRO\GIRO_Moon\plot_image\Moon_image\20150304014335_ob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6076" y="326054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300_GSICS\310_Moon_GIRO\GIRO_Moon\plot_image\Moon_image\20150405032544_ob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8244" y="326054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D:\300_GSICS\310_Moon_GIRO\GIRO_Moon\plot_image\Moon_image\20150529235823_ob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0412" y="326054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300_GSICS\310_Moon_GIRO\GIRO_Moon\plot_image\Moon_image\20150608074333_ob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92580" y="326054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7602038" y="1469809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20150608 074333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089870" y="1470686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20150529 235823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577702" y="1470686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20150405 032544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065534" y="1470686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20150304 014335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53366" y="1469811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20150209 064334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1198" y="1469810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20150109 055844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5" name="Picture 9" descr="D:\300_GSICS\310_Moon_GIRO\GIRO_Moon\plot_image\Moon_image\20150705054337_ob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740" y="1702769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D:\300_GSICS\310_Moon_GIRO\GIRO_Moon\plot_image\Moon_image\20150802042846_ob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9609" y="1702770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D:\300_GSICS\310_Moon_GIRO\GIRO_Moon\plot_image\Moon_image\20151022234332_ob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2541" y="1702769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D:\300_GSICS\310_Moon_GIRO\GIRO_Moon\plot_image\Moon_image\20151122235843_ob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6113" y="1702769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 descr="D:\300_GSICS\310_Moon_GIRO\GIRO_Moon\plot_image\Moon_image\20151230075844_ob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92580" y="1702769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7607741" y="2863969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20151230 075844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089870" y="2863968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20151122 235843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168" name="직사각형 7167"/>
          <p:cNvSpPr/>
          <p:nvPr/>
        </p:nvSpPr>
        <p:spPr>
          <a:xfrm>
            <a:off x="4577702" y="2863969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20151022 234332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169" name="직사각형 7168"/>
          <p:cNvSpPr/>
          <p:nvPr/>
        </p:nvSpPr>
        <p:spPr>
          <a:xfrm>
            <a:off x="1553366" y="2863969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20150802 042846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182" name="직사각형 7181"/>
          <p:cNvSpPr/>
          <p:nvPr/>
        </p:nvSpPr>
        <p:spPr>
          <a:xfrm>
            <a:off x="46901" y="2863969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20150705 054337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89" name="Picture 20" descr="D:\300_GSICS\310_Moon_GIRO\GIRO_Moon\plot_image\Moon_image\20160130072846_ob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144" y="3220015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1" descr="D:\300_GSICS\310_Moon_GIRO\GIRO_Moon\plot_image\Moon_image\20160227061336_ob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9609" y="3226439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2" descr="D:\300_GSICS\310_Moon_GIRO\GIRO_Moon\plot_image\Moon_image\20160322015846_ob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61777" y="3220015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3" descr="D:\300_GSICS\310_Moon_GIRO\GIRO_Moon\plot_image\Moon_image\20160422025845_ob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2540" y="3220016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4" descr="D:\300_GSICS\310_Moon_GIRO\GIRO_Moon\plot_image\Moon_image\20160514215847_obs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74709" y="3220015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5" descr="D:\300_GSICS\310_Moon_GIRO\GIRO_Moon\plot_image\Moon_image\20160625071335_obs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6877" y="3218545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26" descr="D:\300_GSICS\310_Moon_GIRO\GIRO_Moon\plot_image\Moon_image\20160712212845_obs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144" y="4672540"/>
            <a:ext cx="847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7" descr="D:\300_GSICS\310_Moon_GIRO\GIRO_Moon\plot_image\Moon_image\20160819032845_obs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8205" y="4672540"/>
            <a:ext cx="847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8" descr="D:\300_GSICS\310_Moon_GIRO\GIRO_Moon\plot_image\Moon_image\20160919045842_obs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61777" y="4672540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29" descr="D:\300_GSICS\310_Moon_GIRO\GIRO_Moon\plot_image\Moon_image\20161012235845_obs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2541" y="4672539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9" name="Picture 30" descr="D:\300_GSICS\310_Moon_GIRO\GIRO_Moon\plot_image\Moon_image\20161112001336_obs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74708" y="4672540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0" name="Picture 31" descr="D:\300_GSICS\310_Moon_GIRO\GIRO_Moon\plot_image\Moon_image\20161211001332_obs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92579" y="4672539"/>
            <a:ext cx="8475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6900" y="4363773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20160130 072846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553366" y="4362302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20160227 061336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71235" y="4370195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20160322 015846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577701" y="4370196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20160422 025845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95571" y="4362301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20160514 215847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602038" y="4363773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20160625 071335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2602" y="5816034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20160712 212845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53365" y="5816033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20160819 032845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065533" y="5816032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201609190 45842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571998" y="5815232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20161012 235845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084166" y="5816297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20161112 001336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607741" y="5815231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20161211 001332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70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480189"/>
              </p:ext>
            </p:extLst>
          </p:nvPr>
        </p:nvGraphicFramePr>
        <p:xfrm>
          <a:off x="467544" y="1052738"/>
          <a:ext cx="8136904" cy="504055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387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Date</a:t>
                      </a:r>
                      <a:r>
                        <a:rPr lang="ko-KR" altLang="en-US" sz="1200" b="1" u="none" strike="noStrike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Phase Angle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Date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Phase</a:t>
                      </a:r>
                      <a:r>
                        <a:rPr lang="en-US" altLang="ko-KR" sz="1200" b="1" u="none" strike="noStrike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Angle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20150109 055844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44.4135931898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20160130072846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68.9587991043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</a:tr>
              <a:tr h="387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20150209 064334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56.5028440442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20160227061336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48.3258603159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</a:tr>
              <a:tr h="387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20150304 014335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-19.3849272660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20160322015846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-16.1986840367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</a:tr>
              <a:tr h="387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20150405 032544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6.2421681872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20160422025845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-4.3454742886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</a:tr>
              <a:tr h="387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20150529 235823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-44.1865147446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20160514215847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-76.6446995602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</a:tr>
              <a:tr h="387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20150608 074333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71.6981086535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20160625071335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58.3771277310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</a:tr>
              <a:tr h="387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20150705 054337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41.4580901864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20160712212845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-81.4814451221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</a:tr>
              <a:tr h="387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20150802 042846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23.6635046956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20160819032845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9.3380522629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</a:tr>
              <a:tr h="387735"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20160919045842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32.4448523551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</a:tr>
              <a:tr h="387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20151022 234332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-61.4661465769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20161012235845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-43.9419250674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</a:tr>
              <a:tr h="387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20151122 235843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-41.5659020239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20161112001336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-37.5012318895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</a:tr>
              <a:tr h="387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20151230 075844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59.2794028030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20161211001332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-43.1995018085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8572" marR="8572" marT="857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6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SICS\GIRO_EUMETSAT\GIRO\Moon_Box_test\plot_image\moon_box_rat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123"/>
            <a:ext cx="9144000" cy="55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2"/>
          <p:cNvSpPr>
            <a:spLocks noGrp="1"/>
          </p:cNvSpPr>
          <p:nvPr>
            <p:ph type="title"/>
          </p:nvPr>
        </p:nvSpPr>
        <p:spPr>
          <a:xfrm>
            <a:off x="228600" y="76200"/>
            <a:ext cx="7886700" cy="551022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Moon Box Test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32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Moon </a:t>
            </a:r>
            <a:r>
              <a:rPr lang="en-US" altLang="ko-KR" sz="32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Observation</a:t>
            </a:r>
            <a:endParaRPr lang="en-US" altLang="ko-KR" sz="32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248" y="1124744"/>
            <a:ext cx="80004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COMS </a:t>
            </a:r>
            <a:r>
              <a:rPr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has observed moon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for </a:t>
            </a:r>
            <a:r>
              <a:rPr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visible channel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monitoring since April 2011</a:t>
            </a:r>
            <a:endParaRPr lang="en-US" altLang="ko-KR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For </a:t>
            </a:r>
            <a:r>
              <a:rPr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observing moon, KMA choose two kind of moon observation method by using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Local Area observation mode for moon and Full </a:t>
            </a:r>
            <a:r>
              <a:rPr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disk observation with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moon</a:t>
            </a:r>
            <a:endParaRPr lang="en-US" altLang="ko-KR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Normally, COMS MI observe the moon using Local Area </a:t>
            </a:r>
            <a:r>
              <a:rPr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mode twice per month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when the moon locate in Field of Regard(FOR)</a:t>
            </a:r>
            <a:endParaRPr lang="en-US" altLang="ko-KR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endParaRPr lang="en-US" altLang="ko-KR" sz="20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endParaRPr lang="en-US" altLang="ko-KR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endParaRPr lang="en-US" altLang="ko-KR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endParaRPr lang="en-US" altLang="ko-KR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endParaRPr lang="en-US" altLang="ko-KR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endParaRPr lang="en-US" altLang="ko-KR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To process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the </a:t>
            </a:r>
            <a:r>
              <a:rPr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observed data, KMA has used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the Moon </a:t>
            </a:r>
            <a:r>
              <a:rPr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Processing system in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IMPS (Level</a:t>
            </a:r>
            <a:r>
              <a:rPr lang="ko-KR" altLang="en-US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0 → Level 1A)</a:t>
            </a:r>
            <a:endParaRPr lang="en-US" altLang="ko-KR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50" name="Picture 2" descr="C:\Documents and Settings\lws\바탕 화면\달.tif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26127"/>
            <a:ext cx="25844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07504" y="6248345"/>
            <a:ext cx="2842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* IMPS : Image Preprocessing System </a:t>
            </a:r>
            <a:endParaRPr lang="ko-KR" altLang="en-US" sz="12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pSp>
        <p:nvGrpSpPr>
          <p:cNvPr id="26" name="그룹 12"/>
          <p:cNvGrpSpPr>
            <a:grpSpLocks/>
          </p:cNvGrpSpPr>
          <p:nvPr/>
        </p:nvGrpSpPr>
        <p:grpSpPr bwMode="auto">
          <a:xfrm>
            <a:off x="4644008" y="3526127"/>
            <a:ext cx="3016250" cy="1671638"/>
            <a:chOff x="5598491" y="3867077"/>
            <a:chExt cx="3527501" cy="1843331"/>
          </a:xfrm>
        </p:grpSpPr>
        <p:pic>
          <p:nvPicPr>
            <p:cNvPr id="27" name="Picture 3" descr="C:\Users\aa\Desktop\이호승 백업\나\GSICS\Moon Calibration\Feb to Sep\MoonImages2011_LV1A\크기변환_크기변환_포맷변환_2011-02-18.02-45-22_VIS_8bi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491" y="3867077"/>
              <a:ext cx="3527501" cy="1843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5607774" y="3867077"/>
              <a:ext cx="360176" cy="18731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1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32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Level 1A Moon Data</a:t>
            </a:r>
            <a:endParaRPr lang="en-US" altLang="ko-KR" sz="32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248" y="980728"/>
            <a:ext cx="800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COM MI </a:t>
            </a:r>
            <a:r>
              <a:rPr lang="en-US" altLang="ko-KR" sz="20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radiometrically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calibrated L1A Lunar Images</a:t>
            </a:r>
            <a:endParaRPr lang="en-US" altLang="ko-KR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endParaRPr lang="en-US" altLang="ko-KR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9" name="Picture 2" descr="E:\hs_lee\GSICS\Moon Calibration\Radiance_DN\2017_Moon\image\20170221_ful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7135" r="8408" b="9978"/>
          <a:stretch/>
        </p:blipFill>
        <p:spPr bwMode="auto">
          <a:xfrm>
            <a:off x="1730082" y="4473376"/>
            <a:ext cx="2978775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hs_lee\GSICS\Moon Calibration\Radiance_DN\2017_Moon\image\20170221_cu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 t="6674" r="8470" b="10440"/>
          <a:stretch/>
        </p:blipFill>
        <p:spPr bwMode="auto">
          <a:xfrm>
            <a:off x="5475139" y="4473376"/>
            <a:ext cx="2968752" cy="232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:\hs_lee\GSICS\Moon Calibration\Radiance_DN\2017_Moon\image\20170509_ful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t="6819" r="8002" b="9834"/>
          <a:stretch/>
        </p:blipFill>
        <p:spPr bwMode="auto">
          <a:xfrm>
            <a:off x="1730082" y="2138121"/>
            <a:ext cx="298172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E:\hs_lee\GSICS\Moon Calibration\Radiance_DN\2017_Moon\image\20170509_cu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t="6819" r="8529" b="9834"/>
          <a:stretch/>
        </p:blipFill>
        <p:spPr bwMode="auto">
          <a:xfrm>
            <a:off x="5475139" y="2138121"/>
            <a:ext cx="296875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4790" y="2227011"/>
            <a:ext cx="10983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2017-05-09</a:t>
            </a:r>
          </a:p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01-28-24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790" y="4473376"/>
            <a:ext cx="10983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2017-02-12</a:t>
            </a:r>
          </a:p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04-13-11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6531" y="1519230"/>
            <a:ext cx="202882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L1A Lunar Image</a:t>
            </a:r>
          </a:p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(2080*1200 pixels)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5103" y="1519230"/>
            <a:ext cx="20288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GIRO Input Image</a:t>
            </a:r>
          </a:p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(560*330 pixels)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762249" y="5338902"/>
            <a:ext cx="792000" cy="6286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824943" y="3041421"/>
            <a:ext cx="792000" cy="6286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4848059" y="3116108"/>
            <a:ext cx="483065" cy="2503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11" descr="E:\hs_lee\GSICS\Moon Calibration\Radiance_DN\2017_Moon\image\20170509_c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t="6819" r="8529" b="9834"/>
          <a:stretch/>
        </p:blipFill>
        <p:spPr bwMode="auto">
          <a:xfrm>
            <a:off x="4979389" y="1868772"/>
            <a:ext cx="2616947" cy="206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E:\hs_lee\GSICS\Moon Calibration\Radiance_DN\2017_Moon\image\20170509_ful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t="6819" r="8002" b="9834"/>
          <a:stretch/>
        </p:blipFill>
        <p:spPr bwMode="auto">
          <a:xfrm>
            <a:off x="1403648" y="1868772"/>
            <a:ext cx="2628380" cy="206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32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GIRO </a:t>
            </a:r>
            <a:r>
              <a:rPr lang="en-US" altLang="ko-KR" sz="24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(GSICS Implementation of the ROLO model) </a:t>
            </a:r>
            <a:endParaRPr lang="en-US" altLang="ko-KR" sz="32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2625" y="1556790"/>
            <a:ext cx="243047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GIRO Input  data (560*330)</a:t>
            </a:r>
            <a:endParaRPr lang="ko-KR" altLang="en-US" sz="14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2008" y="951111"/>
            <a:ext cx="800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Process of Moon data</a:t>
            </a:r>
            <a:endParaRPr lang="ko-KR" altLang="en-US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206" y="4292675"/>
            <a:ext cx="253759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Moon observation Data (Level1A)</a:t>
            </a:r>
          </a:p>
          <a:p>
            <a:pPr algn="ctr"/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(2080*1200 pixels)</a:t>
            </a:r>
            <a:endParaRPr lang="ko-KR" altLang="en-US" sz="16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91036" y="4292676"/>
            <a:ext cx="227788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Re-make a Moon data </a:t>
            </a:r>
          </a:p>
          <a:p>
            <a:pPr algn="ctr"/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(560*330) </a:t>
            </a:r>
            <a:endParaRPr lang="en-US" altLang="ko-KR" sz="16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ctr"/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Input data to the GIRO </a:t>
            </a:r>
            <a:endParaRPr lang="ko-KR" altLang="en-US" sz="16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12160" y="4292674"/>
            <a:ext cx="273630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Observed irradiance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DC offset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ROLO irradiance (GIRO)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Phase angle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and </a:t>
            </a:r>
            <a:r>
              <a:rPr lang="en-US" altLang="ko-KR" sz="16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ect</a:t>
            </a:r>
            <a:endParaRPr lang="ko-KR" altLang="en-US" sz="16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4" name="오른쪽 화살표 53"/>
          <p:cNvSpPr/>
          <p:nvPr/>
        </p:nvSpPr>
        <p:spPr>
          <a:xfrm>
            <a:off x="2937973" y="4456147"/>
            <a:ext cx="26166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오른쪽 화살표 54"/>
          <p:cNvSpPr/>
          <p:nvPr/>
        </p:nvSpPr>
        <p:spPr>
          <a:xfrm>
            <a:off x="5678487" y="4456146"/>
            <a:ext cx="26166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72213" y="5373216"/>
            <a:ext cx="4432646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Calculate a imager response with the observed irradiance and ROLO irradiance from the GIRO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851920" y="5877272"/>
                <a:ext cx="1490835" cy="53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/>
                        </a:rPr>
                        <m:t>𝑃</m:t>
                      </m:r>
                      <m:r>
                        <a:rPr lang="en-US" altLang="ko-KR" sz="1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𝑜𝑏𝑠𝑒𝑟𝑣𝑒𝑑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𝑅𝑂𝐿𝑂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877272"/>
                <a:ext cx="1490835" cy="5322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굽은 화살표 57"/>
          <p:cNvSpPr/>
          <p:nvPr/>
        </p:nvSpPr>
        <p:spPr>
          <a:xfrm rot="10800000">
            <a:off x="5804860" y="5616112"/>
            <a:ext cx="576064" cy="588717"/>
          </a:xfrm>
          <a:prstGeom prst="bentArrow">
            <a:avLst>
              <a:gd name="adj1" fmla="val 25000"/>
              <a:gd name="adj2" fmla="val 3773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76388" y="1556791"/>
            <a:ext cx="248289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L1A Moon data (2080*1200)</a:t>
            </a:r>
            <a:endParaRPr lang="ko-KR" altLang="en-US" sz="14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1" name="오른쪽 화살표 60"/>
          <p:cNvSpPr/>
          <p:nvPr/>
        </p:nvSpPr>
        <p:spPr>
          <a:xfrm>
            <a:off x="4355976" y="2668657"/>
            <a:ext cx="288032" cy="462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2383272" y="2668656"/>
            <a:ext cx="684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8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228600" y="76200"/>
            <a:ext cx="7886700" cy="55102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algn="l"/>
            <a:r>
              <a:rPr lang="en-US" altLang="ko-KR" sz="32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Irradiance Calculation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3528" y="1012666"/>
            <a:ext cx="83529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Irradiance:</a:t>
            </a:r>
          </a:p>
          <a:p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where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: the total number of pixels in the lunar disk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image (560*330pixels)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: an individual radiance measurement(i.e. pixel) on the Moon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: the solid angle of a pixel (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sr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) (7.84X10</a:t>
            </a:r>
            <a:r>
              <a:rPr lang="en-US" altLang="ko-KR" baseline="30000" dirty="0">
                <a:latin typeface="Arial" pitchFamily="34" charset="0"/>
                <a:cs typeface="Arial" pitchFamily="34" charset="0"/>
              </a:rPr>
              <a:t>-10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sr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), corresponding to one visible detector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28/16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: the oversampling rate of MI along E-W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axis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813676"/>
              </p:ext>
            </p:extLst>
          </p:nvPr>
        </p:nvGraphicFramePr>
        <p:xfrm>
          <a:off x="1744364" y="1484784"/>
          <a:ext cx="599598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6" name="수식" r:id="rId4" imgW="4305240" imgH="457200" progId="Equation.3">
                  <p:embed/>
                </p:oleObj>
              </mc:Choice>
              <mc:Fallback>
                <p:oleObj name="수식" r:id="rId4" imgW="4305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364" y="1484784"/>
                        <a:ext cx="5995988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996167"/>
              </p:ext>
            </p:extLst>
          </p:nvPr>
        </p:nvGraphicFramePr>
        <p:xfrm>
          <a:off x="2939355" y="5570625"/>
          <a:ext cx="3121273" cy="306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7" name="수식" r:id="rId6" imgW="2463480" imgH="241200" progId="Equation.3">
                  <p:embed/>
                </p:oleObj>
              </mc:Choice>
              <mc:Fallback>
                <p:oleObj name="수식" r:id="rId6" imgW="2463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355" y="5570625"/>
                        <a:ext cx="3121273" cy="306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583852"/>
              </p:ext>
            </p:extLst>
          </p:nvPr>
        </p:nvGraphicFramePr>
        <p:xfrm>
          <a:off x="2795339" y="6021288"/>
          <a:ext cx="34782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8" name="수식" r:id="rId8" imgW="2831760" imgH="457200" progId="Equation.3">
                  <p:embed/>
                </p:oleObj>
              </mc:Choice>
              <mc:Fallback>
                <p:oleObj name="수식" r:id="rId8" imgW="283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339" y="6021288"/>
                        <a:ext cx="34782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25954"/>
              </p:ext>
            </p:extLst>
          </p:nvPr>
        </p:nvGraphicFramePr>
        <p:xfrm>
          <a:off x="2339752" y="4724425"/>
          <a:ext cx="4176464" cy="54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9" name="수식" r:id="rId10" imgW="3340080" imgH="431640" progId="Equation.3">
                  <p:embed/>
                </p:oleObj>
              </mc:Choice>
              <mc:Fallback>
                <p:oleObj name="수식" r:id="rId10" imgW="334008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724425"/>
                        <a:ext cx="4176464" cy="540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5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2"/>
          <p:cNvSpPr>
            <a:spLocks noGrp="1"/>
          </p:cNvSpPr>
          <p:nvPr>
            <p:ph type="title"/>
          </p:nvPr>
        </p:nvSpPr>
        <p:spPr>
          <a:xfrm>
            <a:off x="228600" y="76200"/>
            <a:ext cx="7886700" cy="551022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Sensitivity 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test (I)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0" name="Picture 2" descr="D:\GSICS\GIRO\Moon_image\20140811031312_ob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927" y="306932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683927" y="3249320"/>
            <a:ext cx="3240000" cy="288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 rot="5400000">
            <a:off x="1591247" y="3334155"/>
            <a:ext cx="1548000" cy="262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683927" y="3519320"/>
            <a:ext cx="3240000" cy="2340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83927" y="2833551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(d) 700 * 700</a:t>
            </a:r>
            <a:endParaRPr lang="ko-KR" alt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3927" y="3501368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</a:rPr>
              <a:t>(b) 700 * 500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927" y="3168945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</a:rPr>
              <a:t>(c) 700 * 600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1247" y="3874155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</a:rPr>
              <a:t>(a) 560 * 330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03094"/>
              </p:ext>
            </p:extLst>
          </p:nvPr>
        </p:nvGraphicFramePr>
        <p:xfrm>
          <a:off x="4283968" y="3639868"/>
          <a:ext cx="4104455" cy="221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/>
                <a:gridCol w="1440160"/>
                <a:gridCol w="1368152"/>
              </a:tblGrid>
              <a:tr h="4438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Moon area</a:t>
                      </a:r>
                      <a:endParaRPr lang="ko-KR" altLang="en-US" sz="1400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No. of Pixel </a:t>
                      </a:r>
                      <a:endParaRPr lang="ko-KR" altLang="en-US" sz="1400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degradation</a:t>
                      </a:r>
                      <a:endParaRPr lang="ko-KR" altLang="en-US" sz="1400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3890">
                <a:tc>
                  <a:txBody>
                    <a:bodyPr/>
                    <a:lstStyle/>
                    <a:p>
                      <a:pPr marL="0" indent="0" algn="ctr" latinLnBrk="1">
                        <a:buNone/>
                      </a:pPr>
                      <a:r>
                        <a:rPr lang="en-US" altLang="ko-KR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(a) 560*330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183,911</a:t>
                      </a:r>
                      <a:endParaRPr lang="ko-KR" altLang="en-US" sz="1400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-4.04 %</a:t>
                      </a:r>
                      <a:endParaRPr lang="ko-KR" altLang="en-US" sz="1400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38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(b) 700*500</a:t>
                      </a:r>
                      <a:endParaRPr lang="ko-KR" altLang="en-US" sz="1400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348,801</a:t>
                      </a:r>
                      <a:endParaRPr lang="ko-KR" altLang="en-US" sz="1400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-3.91 %</a:t>
                      </a:r>
                      <a:endParaRPr lang="ko-KR" altLang="en-US" sz="1400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38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(c) 700*600</a:t>
                      </a:r>
                      <a:endParaRPr lang="ko-KR" altLang="en-US" sz="1400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418,701</a:t>
                      </a:r>
                      <a:endParaRPr lang="ko-KR" altLang="en-US" sz="1400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-3.87 %</a:t>
                      </a:r>
                      <a:endParaRPr lang="ko-KR" altLang="en-US" sz="1400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38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(d) 700*700</a:t>
                      </a:r>
                      <a:endParaRPr lang="ko-KR" altLang="en-US" sz="1400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488,601</a:t>
                      </a:r>
                      <a:endParaRPr lang="ko-KR" altLang="en-US" sz="1400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-3.77 %</a:t>
                      </a:r>
                      <a:endParaRPr lang="ko-KR" altLang="en-US" sz="1400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4248" y="995244"/>
            <a:ext cx="816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To define the moon box including the background (space area)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Period :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April 2011 ~ December 2014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Difference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of the ratio or degradation through the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Moon box size  </a:t>
            </a:r>
            <a:endParaRPr lang="en-US" altLang="ko-KR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Define moon box (a) to minimize the background effect</a:t>
            </a:r>
            <a:endParaRPr lang="en-US" altLang="ko-KR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228600" y="76200"/>
            <a:ext cx="7886700" cy="55102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algn="l"/>
            <a:r>
              <a:rPr lang="en-US" altLang="ko-KR" sz="3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Sensitivity 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test (II)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"/>
          <a:stretch/>
        </p:blipFill>
        <p:spPr bwMode="auto">
          <a:xfrm>
            <a:off x="755576" y="3140968"/>
            <a:ext cx="6529281" cy="335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39552" y="1012666"/>
            <a:ext cx="8092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Sensitivity </a:t>
            </a:r>
            <a:r>
              <a:rPr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test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for the </a:t>
            </a:r>
            <a:r>
              <a:rPr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threshold to select the moon pixel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Period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: April 2011 ~ December 2014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pc="-4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Variation greatly depend on the threshold, especially in phase angle of observation data is closed to 90</a:t>
            </a:r>
            <a:r>
              <a:rPr lang="en-US" altLang="ko-KR" spc="-40" dirty="0" smtClean="0">
                <a:latin typeface="Arial" pitchFamily="34" charset="0"/>
                <a:ea typeface="Arial Unicode MS"/>
                <a:cs typeface="Arial" pitchFamily="34" charset="0"/>
              </a:rPr>
              <a:t>〫</a:t>
            </a:r>
            <a:endParaRPr lang="en-US" altLang="ko-KR" spc="-4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b="1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Calculate </a:t>
            </a:r>
            <a:r>
              <a:rPr lang="en-US" altLang="ko-KR" b="1" dirty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the observation irradiance using total moon </a:t>
            </a:r>
            <a:r>
              <a:rPr lang="en-US" altLang="ko-KR" b="1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pixels</a:t>
            </a:r>
            <a:endParaRPr lang="ko-KR" altLang="en-US" b="1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50178" y="3267561"/>
            <a:ext cx="2326278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Annual drift (%/</a:t>
            </a:r>
            <a:r>
              <a:rPr lang="en-US" altLang="ko-KR" sz="14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yr</a:t>
            </a:r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r>
              <a:rPr lang="en-US" altLang="ko-KR" sz="14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thld</a:t>
            </a:r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800 : -1.235 ± 0.1082</a:t>
            </a:r>
          </a:p>
          <a:p>
            <a:r>
              <a:rPr lang="en-US" altLang="ko-KR" sz="1400" dirty="0" err="1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thld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850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</a:t>
            </a:r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-0.9938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± </a:t>
            </a:r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0.0767</a:t>
            </a:r>
          </a:p>
          <a:p>
            <a:r>
              <a:rPr lang="en-US" altLang="ko-KR" sz="1400" dirty="0" err="1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thld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900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</a:t>
            </a:r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-1.1881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± </a:t>
            </a:r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0.1178</a:t>
            </a:r>
          </a:p>
          <a:p>
            <a:r>
              <a:rPr lang="en-US" altLang="ko-KR" sz="1400" b="1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Total pix : -1.192 ± 0.0756</a:t>
            </a:r>
            <a:endParaRPr lang="ko-KR" altLang="en-US" sz="1400" b="1" dirty="0">
              <a:solidFill>
                <a:srgbClr val="FF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436640" y="3340735"/>
            <a:ext cx="864096" cy="88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5076056" y="4005064"/>
            <a:ext cx="720080" cy="589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076056" y="5438470"/>
            <a:ext cx="720080" cy="589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3541790" y="5301208"/>
            <a:ext cx="720080" cy="589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9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0" y="2060848"/>
            <a:ext cx="9144000" cy="2160240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4800" b="1" spc="50" dirty="0" smtClean="0">
                <a:ln w="11430"/>
                <a:latin typeface="Arial" pitchFamily="34" charset="0"/>
                <a:ea typeface="맑은 고딕" pitchFamily="50" charset="-127"/>
                <a:cs typeface="Arial" pitchFamily="34" charset="0"/>
              </a:rPr>
              <a:t>Results Using GIRO</a:t>
            </a:r>
            <a:endParaRPr lang="en-US" altLang="ko-KR" sz="3600" b="1" spc="50" dirty="0">
              <a:ln w="11430"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MA">
      <a:majorFont>
        <a:latin typeface="Frutiger67-Condensed"/>
        <a:ea typeface="Cre고딕 B"/>
        <a:cs typeface=""/>
      </a:majorFont>
      <a:minorFont>
        <a:latin typeface="Frutiger 55 Roman"/>
        <a:ea typeface="-윤고딕12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22716</TotalTime>
  <Words>1308</Words>
  <Application>Microsoft Office PowerPoint</Application>
  <PresentationFormat>화면 슬라이드 쇼(4:3)</PresentationFormat>
  <Paragraphs>308</Paragraphs>
  <Slides>25</Slides>
  <Notes>18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40" baseType="lpstr">
      <vt:lpstr>굴림</vt:lpstr>
      <vt:lpstr>Arial</vt:lpstr>
      <vt:lpstr>Times New Roman</vt:lpstr>
      <vt:lpstr>Wingdings</vt:lpstr>
      <vt:lpstr>맑은 고딕</vt:lpstr>
      <vt:lpstr>Frutiger 55 Roman</vt:lpstr>
      <vt:lpstr>Cambria Math</vt:lpstr>
      <vt:lpstr>Arial Unicode MS</vt:lpstr>
      <vt:lpstr>Microsoft JhengHei</vt:lpstr>
      <vt:lpstr>-윤고딕120</vt:lpstr>
      <vt:lpstr>Cre고딕 B</vt:lpstr>
      <vt:lpstr>Frutiger67-Condensed</vt:lpstr>
      <vt:lpstr>Office 테마</vt:lpstr>
      <vt:lpstr>수식</vt:lpstr>
      <vt:lpstr>Equation</vt:lpstr>
      <vt:lpstr>PowerPoint 프레젠테이션</vt:lpstr>
      <vt:lpstr>PowerPoint 프레젠테이션</vt:lpstr>
      <vt:lpstr>Moon Observation</vt:lpstr>
      <vt:lpstr>Level 1A Moon Data</vt:lpstr>
      <vt:lpstr>GIRO (GSICS Implementation of the ROLO model) </vt:lpstr>
      <vt:lpstr>PowerPoint 프레젠테이션</vt:lpstr>
      <vt:lpstr>Sensitivity test (I)</vt:lpstr>
      <vt:lpstr>PowerPoint 프레젠테이션</vt:lpstr>
      <vt:lpstr>PowerPoint 프레젠테이션</vt:lpstr>
      <vt:lpstr>The Dataset (GIRO)</vt:lpstr>
      <vt:lpstr>Result of the Lunar calibration </vt:lpstr>
      <vt:lpstr>Result of the Lunar calibration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Back-up Slide</vt:lpstr>
      <vt:lpstr>COMS MI visible channel</vt:lpstr>
      <vt:lpstr>MI radiometric calibration </vt:lpstr>
      <vt:lpstr>Sensitivity test for threshold</vt:lpstr>
      <vt:lpstr>PowerPoint 프레젠테이션</vt:lpstr>
      <vt:lpstr>PowerPoint 프레젠테이션</vt:lpstr>
      <vt:lpstr>Moon Box Test</vt:lpstr>
    </vt:vector>
  </TitlesOfParts>
  <Company>x4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파워포인트포맷 A</dc:title>
  <dc:creator>Tae-Hyeong OH</dc:creator>
  <cp:lastModifiedBy>Tae Hyeong</cp:lastModifiedBy>
  <cp:revision>1339</cp:revision>
  <cp:lastPrinted>2017-11-02T06:21:31Z</cp:lastPrinted>
  <dcterms:created xsi:type="dcterms:W3CDTF">2008-10-15T11:47:55Z</dcterms:created>
  <dcterms:modified xsi:type="dcterms:W3CDTF">2017-11-14T02:44:51Z</dcterms:modified>
</cp:coreProperties>
</file>