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52" r:id="rId1"/>
    <p:sldMasterId id="2147487671" r:id="rId2"/>
    <p:sldMasterId id="2147487683" r:id="rId3"/>
    <p:sldMasterId id="2147487695" r:id="rId4"/>
    <p:sldMasterId id="2147487710" r:id="rId5"/>
  </p:sldMasterIdLst>
  <p:notesMasterIdLst>
    <p:notesMasterId r:id="rId34"/>
  </p:notesMasterIdLst>
  <p:handoutMasterIdLst>
    <p:handoutMasterId r:id="rId35"/>
  </p:handoutMasterIdLst>
  <p:sldIdLst>
    <p:sldId id="589" r:id="rId6"/>
    <p:sldId id="619" r:id="rId7"/>
    <p:sldId id="620" r:id="rId8"/>
    <p:sldId id="622" r:id="rId9"/>
    <p:sldId id="623" r:id="rId10"/>
    <p:sldId id="624" r:id="rId11"/>
    <p:sldId id="625" r:id="rId12"/>
    <p:sldId id="626" r:id="rId13"/>
    <p:sldId id="627" r:id="rId14"/>
    <p:sldId id="628" r:id="rId15"/>
    <p:sldId id="629" r:id="rId16"/>
    <p:sldId id="630" r:id="rId17"/>
    <p:sldId id="632" r:id="rId18"/>
    <p:sldId id="633" r:id="rId19"/>
    <p:sldId id="634" r:id="rId20"/>
    <p:sldId id="635" r:id="rId21"/>
    <p:sldId id="649" r:id="rId22"/>
    <p:sldId id="651" r:id="rId23"/>
    <p:sldId id="652" r:id="rId24"/>
    <p:sldId id="653" r:id="rId25"/>
    <p:sldId id="654" r:id="rId26"/>
    <p:sldId id="655" r:id="rId27"/>
    <p:sldId id="644" r:id="rId28"/>
    <p:sldId id="645" r:id="rId29"/>
    <p:sldId id="646" r:id="rId30"/>
    <p:sldId id="650" r:id="rId31"/>
    <p:sldId id="647" r:id="rId32"/>
    <p:sldId id="648" r:id="rId33"/>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196">
          <p15:clr>
            <a:srgbClr val="A4A3A4"/>
          </p15:clr>
        </p15:guide>
        <p15:guide id="11" pos="1552">
          <p15:clr>
            <a:srgbClr val="A4A3A4"/>
          </p15:clr>
        </p15:guide>
        <p15:guide id="12" pos="4879">
          <p15:clr>
            <a:srgbClr val="A4A3A4"/>
          </p15:clr>
        </p15:guide>
        <p15:guide id="13" pos="5556">
          <p15:clr>
            <a:srgbClr val="A4A3A4"/>
          </p15:clr>
        </p15:guide>
        <p15:guide id="14" pos="2235">
          <p15:clr>
            <a:srgbClr val="A4A3A4"/>
          </p15:clr>
        </p15:guide>
        <p15:guide id="15" pos="874">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E5000"/>
    <a:srgbClr val="FFFF00"/>
    <a:srgbClr val="069833"/>
    <a:srgbClr val="000000"/>
    <a:srgbClr val="C5B9AC"/>
    <a:srgbClr val="00B5E2"/>
    <a:srgbClr val="CB333B"/>
    <a:srgbClr val="FEDB00"/>
    <a:srgbClr val="968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299" autoAdjust="0"/>
  </p:normalViewPr>
  <p:slideViewPr>
    <p:cSldViewPr snapToGrid="0">
      <p:cViewPr>
        <p:scale>
          <a:sx n="89" d="100"/>
          <a:sy n="89" d="100"/>
        </p:scale>
        <p:origin x="612" y="72"/>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extLst>
      <p:ext uri="{BB962C8B-B14F-4D97-AF65-F5344CB8AC3E}">
        <p14:creationId xmlns:p14="http://schemas.microsoft.com/office/powerpoint/2010/main" val="12432734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5858397"/>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728" name="Clip" r:id="rId5" imgW="3809524" imgH="2619048" progId="">
                    <p:embed/>
                  </p:oleObj>
                </mc:Choice>
                <mc:Fallback>
                  <p:oleObj name="Clip" r:id="rId5" imgW="3809524" imgH="2619048" progId="">
                    <p:embed/>
                    <p:pic>
                      <p:nvPicPr>
                        <p:cNvPr id="0" name="Object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729" name="Clip" r:id="rId7" imgW="2835360" imgH="1920600" progId="">
                    <p:embed/>
                  </p:oleObj>
                </mc:Choice>
                <mc:Fallback>
                  <p:oleObj name="Clip" r:id="rId7" imgW="2835360" imgH="1920600" progId="">
                    <p:embed/>
                    <p:pic>
                      <p:nvPicPr>
                        <p:cNvPr id="0" name="Object 2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9"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pic>
        <p:nvPicPr>
          <p:cNvPr id="243" name="Picture 3"/>
          <p:cNvPicPr>
            <a:picLocks noChangeAspect="1" noChangeArrowheads="1"/>
          </p:cNvPicPr>
          <p:nvPr userDrawn="1"/>
        </p:nvPicPr>
        <p:blipFill>
          <a:blip r:embed="rId10" cstate="print"/>
          <a:srcRect/>
          <a:stretch>
            <a:fillRect/>
          </a:stretch>
        </p:blipFill>
        <p:spPr bwMode="auto">
          <a:xfrm>
            <a:off x="9554066" y="6319135"/>
            <a:ext cx="164978" cy="106293"/>
          </a:xfrm>
          <a:prstGeom prst="rect">
            <a:avLst/>
          </a:prstGeom>
          <a:noFill/>
          <a:ln w="9525">
            <a:noFill/>
            <a:miter lim="800000"/>
            <a:headEnd/>
            <a:tailEnd/>
          </a:ln>
        </p:spPr>
      </p:pic>
      <p:sp>
        <p:nvSpPr>
          <p:cNvPr id="245" name="Rectangle 244"/>
          <p:cNvSpPr/>
          <p:nvPr userDrawn="1"/>
        </p:nvSpPr>
        <p:spPr bwMode="auto">
          <a:xfrm>
            <a:off x="8817935" y="661345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2678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62555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1278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37136" y="115889"/>
            <a:ext cx="2184135" cy="59769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84730" y="115889"/>
            <a:ext cx="6387306" cy="59769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68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429076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4632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71337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1363795" y="1125538"/>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14616" y="1125538"/>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2273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470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102314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096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700695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3155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4007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699508" y="274638"/>
            <a:ext cx="2400829" cy="5314950"/>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95300" y="274638"/>
            <a:ext cx="7039108" cy="5314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82087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9368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45099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589428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84729"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06097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5740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86078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76810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082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2869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64775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18179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37136" y="115889"/>
            <a:ext cx="2184135" cy="59769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84730" y="115889"/>
            <a:ext cx="6387306" cy="59769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0760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308726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58416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309454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84729"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9028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62918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0417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36458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46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986508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691070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0211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37136" y="115889"/>
            <a:ext cx="2184135" cy="59769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84730" y="115889"/>
            <a:ext cx="6387306" cy="59769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1033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1382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84729"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876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9567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5191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12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9.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9.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5" cstate="print"/>
          <a:srcRect/>
          <a:stretch>
            <a:fillRect/>
          </a:stretch>
        </p:blipFill>
        <p:spPr bwMode="auto">
          <a:xfrm>
            <a:off x="8891588" y="6646528"/>
            <a:ext cx="808037" cy="149225"/>
          </a:xfrm>
          <a:prstGeom prst="rect">
            <a:avLst/>
          </a:prstGeom>
          <a:noFill/>
          <a:ln w="9525">
            <a:noFill/>
            <a:miter lim="800000"/>
            <a:headEnd/>
            <a:tailEnd/>
          </a:ln>
        </p:spPr>
      </p:pic>
      <p:sp>
        <p:nvSpPr>
          <p:cNvPr id="7" name="Rectangle 39"/>
          <p:cNvSpPr>
            <a:spLocks noChangeArrowheads="1"/>
          </p:cNvSpPr>
          <p:nvPr/>
        </p:nvSpPr>
        <p:spPr bwMode="auto">
          <a:xfrm>
            <a:off x="324039" y="6652878"/>
            <a:ext cx="125034" cy="123111"/>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sz="800" b="0">
                <a:solidFill>
                  <a:srgbClr val="00B5E2"/>
                </a:solidFill>
                <a:latin typeface="Arial" pitchFamily="34" charset="0"/>
                <a:cs typeface="Arial" pitchFamily="34" charset="0"/>
              </a:rPr>
              <a:pPr algn="ctr" eaLnBrk="0" hangingPunct="0">
                <a:defRPr/>
              </a:pPr>
              <a:t>‹#›</a:t>
            </a:fld>
            <a:endParaRPr lang="de-DE" sz="800" b="0" dirty="0">
              <a:solidFill>
                <a:srgbClr val="00B5E2"/>
              </a:solidFill>
              <a:latin typeface="Arial" pitchFamily="34" charset="0"/>
              <a:cs typeface="Arial" pitchFamily="34" charset="0"/>
            </a:endParaRPr>
          </a:p>
        </p:txBody>
      </p:sp>
      <p:sp>
        <p:nvSpPr>
          <p:cNvPr id="8" name="Rectangle 61"/>
          <p:cNvSpPr>
            <a:spLocks noChangeArrowheads="1"/>
          </p:cNvSpPr>
          <p:nvPr/>
        </p:nvSpPr>
        <p:spPr bwMode="auto">
          <a:xfrm>
            <a:off x="627063" y="6652878"/>
            <a:ext cx="5245026" cy="123111"/>
          </a:xfrm>
          <a:prstGeom prst="rect">
            <a:avLst/>
          </a:prstGeom>
          <a:noFill/>
          <a:ln w="9525">
            <a:noFill/>
            <a:miter lim="800000"/>
            <a:headEnd/>
            <a:tailEnd/>
          </a:ln>
        </p:spPr>
        <p:txBody>
          <a:bodyPr wrap="none" lIns="0" tIns="0" rIns="0" bIns="0">
            <a:spAutoFit/>
          </a:bodyPr>
          <a:lstStyle/>
          <a:p>
            <a:pPr eaLnBrk="0" hangingPunct="0">
              <a:defRPr/>
            </a:pPr>
            <a:r>
              <a:rPr lang="de-DE" sz="800" b="0" baseline="0" dirty="0" smtClean="0">
                <a:solidFill>
                  <a:srgbClr val="00B5E2"/>
                </a:solidFill>
                <a:latin typeface="Arial" pitchFamily="34" charset="0"/>
                <a:cs typeface="Arial" pitchFamily="34" charset="0"/>
              </a:rPr>
              <a:t>Go to ‚View‘ menu and click on ‚Slide Master‘ to update this footer. Include DM reference, version number and date</a:t>
            </a:r>
            <a:endParaRPr lang="de-DE" sz="800" b="0" baseline="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2" descr="su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8112258" y="5799138"/>
            <a:ext cx="179374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gray">
          <a:xfrm>
            <a:off x="584729" y="115889"/>
            <a:ext cx="87365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en-US" smtClean="0"/>
              <a:t>TITRE DE LA PAGE – MAJUSCULE Arial 22  </a:t>
            </a:r>
            <a:br>
              <a:rPr lang="fr-FR" altLang="en-US" smtClean="0"/>
            </a:br>
            <a:r>
              <a:rPr lang="fr-FR" altLang="en-US" smtClean="0"/>
              <a:t>IL PEUT S’ÉTENDRE SUR UNE OU DEUX LIGNES</a:t>
            </a:r>
          </a:p>
        </p:txBody>
      </p:sp>
      <p:sp>
        <p:nvSpPr>
          <p:cNvPr id="5124" name="Rectangle 3"/>
          <p:cNvSpPr>
            <a:spLocks noGrp="1" noChangeArrowheads="1"/>
          </p:cNvSpPr>
          <p:nvPr>
            <p:ph type="body" idx="1"/>
          </p:nvPr>
        </p:nvSpPr>
        <p:spPr bwMode="gray">
          <a:xfrm>
            <a:off x="584729" y="1628775"/>
            <a:ext cx="873654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smtClean="0"/>
              <a:t>Sous-titre Arial 20</a:t>
            </a:r>
          </a:p>
          <a:p>
            <a:pPr lvl="0"/>
            <a:endParaRPr lang="fr-FR" altLang="en-US" smtClean="0"/>
          </a:p>
          <a:p>
            <a:pPr lvl="1"/>
            <a:r>
              <a:rPr lang="fr-FR" altLang="en-US" smtClean="0"/>
              <a:t> Puce de niveau 1Arial 18</a:t>
            </a:r>
          </a:p>
          <a:p>
            <a:pPr lvl="2"/>
            <a:r>
              <a:rPr lang="fr-FR" altLang="en-US" smtClean="0"/>
              <a:t> Puce de niveau 2 Arial 16</a:t>
            </a:r>
          </a:p>
          <a:p>
            <a:pPr lvl="3"/>
            <a:r>
              <a:rPr lang="fr-FR" altLang="en-US" smtClean="0"/>
              <a:t> Puce de niveau 3 Arial 14</a:t>
            </a:r>
          </a:p>
        </p:txBody>
      </p:sp>
      <p:sp>
        <p:nvSpPr>
          <p:cNvPr id="5125" name="Text Box 9"/>
          <p:cNvSpPr txBox="1">
            <a:spLocks noChangeArrowheads="1"/>
          </p:cNvSpPr>
          <p:nvPr/>
        </p:nvSpPr>
        <p:spPr bwMode="auto">
          <a:xfrm>
            <a:off x="0" y="6527801"/>
            <a:ext cx="46778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fld id="{D5544A3B-C107-4A4F-9B7B-AAAC61C1819F}" type="slidenum">
              <a:rPr lang="fr-FR" altLang="en-US" sz="800" smtClean="0">
                <a:solidFill>
                  <a:srgbClr val="005191"/>
                </a:solidFill>
                <a:ea typeface="ヒラギノ角ゴ Pro W3" charset="-128"/>
              </a:rPr>
              <a:pPr algn="ctr" eaLnBrk="1" hangingPunct="1">
                <a:spcBef>
                  <a:spcPct val="50000"/>
                </a:spcBef>
              </a:pPr>
              <a:t>‹#›</a:t>
            </a:fld>
            <a:endParaRPr lang="fr-FR" altLang="en-US" sz="800" smtClean="0">
              <a:solidFill>
                <a:srgbClr val="005191"/>
              </a:solidFill>
              <a:ea typeface="ヒラギノ角ゴ Pro W3" charset="-128"/>
            </a:endParaRPr>
          </a:p>
        </p:txBody>
      </p:sp>
    </p:spTree>
    <p:extLst>
      <p:ext uri="{BB962C8B-B14F-4D97-AF65-F5344CB8AC3E}">
        <p14:creationId xmlns:p14="http://schemas.microsoft.com/office/powerpoint/2010/main" val="4014279616"/>
      </p:ext>
    </p:extLst>
  </p:cSld>
  <p:clrMap bg1="lt1" tx1="dk1" bg2="lt2" tx2="dk2" accent1="accent1" accent2="accent2" accent3="accent3" accent4="accent4" accent5="accent5" accent6="accent6" hlink="hlink" folHlink="folHlink"/>
  <p:sldLayoutIdLst>
    <p:sldLayoutId id="2147487672" r:id="rId1"/>
    <p:sldLayoutId id="2147487673" r:id="rId2"/>
    <p:sldLayoutId id="2147487674" r:id="rId3"/>
    <p:sldLayoutId id="2147487675" r:id="rId4"/>
    <p:sldLayoutId id="2147487676" r:id="rId5"/>
    <p:sldLayoutId id="2147487677" r:id="rId6"/>
    <p:sldLayoutId id="2147487678" r:id="rId7"/>
    <p:sldLayoutId id="2147487679" r:id="rId8"/>
    <p:sldLayoutId id="2147487680" r:id="rId9"/>
    <p:sldLayoutId id="2147487681" r:id="rId10"/>
    <p:sldLayoutId id="2147487682" r:id="rId11"/>
  </p:sldLayoutIdLst>
  <p:hf hd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p:titleStyle>
    <p:bodyStyle>
      <a:lvl1pPr marL="1588" indent="-1588" algn="just" rtl="0" eaLnBrk="0" fontAlgn="base" hangingPunct="0">
        <a:spcBef>
          <a:spcPct val="0"/>
        </a:spcBef>
        <a:spcAft>
          <a:spcPct val="60000"/>
        </a:spcAft>
        <a:defRPr sz="2000">
          <a:solidFill>
            <a:srgbClr val="000000"/>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anose="05020102010507070707" pitchFamily="18" charset="2"/>
        <a:buChar char="è"/>
        <a:defRPr sz="16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panose="020B0604020202020204" pitchFamily="34" charset="0"/>
        <a:buChar char="»"/>
        <a:defRPr sz="14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anose="05020102010507070707" pitchFamily="18" charset="2"/>
        <a:buChar char=""/>
        <a:defRPr sz="10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su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8112258" y="5799138"/>
            <a:ext cx="179374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6"/>
          <p:cNvSpPr>
            <a:spLocks noChangeShapeType="1"/>
          </p:cNvSpPr>
          <p:nvPr/>
        </p:nvSpPr>
        <p:spPr bwMode="gray">
          <a:xfrm>
            <a:off x="877094" y="549275"/>
            <a:ext cx="1720" cy="5543550"/>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en-GB" sz="1800" b="0" smtClean="0">
              <a:solidFill>
                <a:srgbClr val="EC7405"/>
              </a:solidFill>
              <a:latin typeface="Arial" panose="020B0604020202020204" pitchFamily="34" charset="0"/>
            </a:endParaRPr>
          </a:p>
        </p:txBody>
      </p:sp>
      <p:sp>
        <p:nvSpPr>
          <p:cNvPr id="2052" name="Oval 7"/>
          <p:cNvSpPr>
            <a:spLocks noChangeArrowheads="1"/>
          </p:cNvSpPr>
          <p:nvPr/>
        </p:nvSpPr>
        <p:spPr bwMode="gray">
          <a:xfrm>
            <a:off x="780785" y="512764"/>
            <a:ext cx="194337" cy="17938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2053" name="Rectangle 3"/>
          <p:cNvSpPr>
            <a:spLocks noGrp="1" noChangeArrowheads="1"/>
          </p:cNvSpPr>
          <p:nvPr>
            <p:ph type="body" idx="1"/>
          </p:nvPr>
        </p:nvSpPr>
        <p:spPr bwMode="gray">
          <a:xfrm>
            <a:off x="1286404" y="1268413"/>
            <a:ext cx="873654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smtClean="0"/>
          </a:p>
        </p:txBody>
      </p:sp>
      <p:sp>
        <p:nvSpPr>
          <p:cNvPr id="31755" name="Text Box 11"/>
          <p:cNvSpPr txBox="1">
            <a:spLocks noChangeArrowheads="1"/>
          </p:cNvSpPr>
          <p:nvPr/>
        </p:nvSpPr>
        <p:spPr bwMode="auto">
          <a:xfrm rot="-5400000">
            <a:off x="-1818415" y="2980537"/>
            <a:ext cx="4464050" cy="754053"/>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defRPr/>
            </a:pPr>
            <a:r>
              <a:rPr lang="fr-FR" sz="4300" smtClean="0">
                <a:solidFill>
                  <a:srgbClr val="005191"/>
                </a:solidFill>
              </a:rPr>
              <a:t>Summary</a:t>
            </a:r>
          </a:p>
        </p:txBody>
      </p:sp>
      <p:sp>
        <p:nvSpPr>
          <p:cNvPr id="2055" name="Oval 7"/>
          <p:cNvSpPr>
            <a:spLocks noChangeArrowheads="1"/>
          </p:cNvSpPr>
          <p:nvPr/>
        </p:nvSpPr>
        <p:spPr bwMode="gray">
          <a:xfrm>
            <a:off x="780785" y="5986464"/>
            <a:ext cx="194337" cy="17938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2056" name="Text Box 9"/>
          <p:cNvSpPr txBox="1">
            <a:spLocks noChangeArrowheads="1"/>
          </p:cNvSpPr>
          <p:nvPr/>
        </p:nvSpPr>
        <p:spPr bwMode="auto">
          <a:xfrm>
            <a:off x="0" y="6527801"/>
            <a:ext cx="46778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fld id="{0BBDBE26-1396-4246-9297-5FE295F7D533}" type="slidenum">
              <a:rPr lang="fr-FR" altLang="en-US" sz="800" smtClean="0">
                <a:solidFill>
                  <a:srgbClr val="005191"/>
                </a:solidFill>
                <a:ea typeface="ヒラギノ角ゴ Pro W3" charset="-128"/>
              </a:rPr>
              <a:pPr algn="ctr" eaLnBrk="1" hangingPunct="1">
                <a:spcBef>
                  <a:spcPct val="50000"/>
                </a:spcBef>
              </a:pPr>
              <a:t>‹#›</a:t>
            </a:fld>
            <a:endParaRPr lang="fr-FR" altLang="en-US" sz="800" smtClean="0">
              <a:solidFill>
                <a:srgbClr val="005191"/>
              </a:solidFill>
              <a:ea typeface="ヒラギノ角ゴ Pro W3" charset="-128"/>
            </a:endParaRPr>
          </a:p>
        </p:txBody>
      </p:sp>
    </p:spTree>
    <p:extLst>
      <p:ext uri="{BB962C8B-B14F-4D97-AF65-F5344CB8AC3E}">
        <p14:creationId xmlns:p14="http://schemas.microsoft.com/office/powerpoint/2010/main" val="2076335878"/>
      </p:ext>
    </p:extLst>
  </p:cSld>
  <p:clrMap bg1="lt1" tx1="dk1" bg2="lt2" tx2="dk2" accent1="accent1" accent2="accent2" accent3="accent3" accent4="accent4" accent5="accent5" accent6="accent6" hlink="hlink" folHlink="folHlink"/>
  <p:sldLayoutIdLst>
    <p:sldLayoutId id="2147487684" r:id="rId1"/>
    <p:sldLayoutId id="2147487685" r:id="rId2"/>
    <p:sldLayoutId id="2147487686" r:id="rId3"/>
    <p:sldLayoutId id="2147487687" r:id="rId4"/>
    <p:sldLayoutId id="2147487688" r:id="rId5"/>
    <p:sldLayoutId id="2147487689" r:id="rId6"/>
    <p:sldLayoutId id="2147487690" r:id="rId7"/>
    <p:sldLayoutId id="2147487691" r:id="rId8"/>
    <p:sldLayoutId id="2147487692" r:id="rId9"/>
    <p:sldLayoutId id="2147487693" r:id="rId10"/>
    <p:sldLayoutId id="2147487694" r:id="rId11"/>
  </p:sldLayoutIdLst>
  <p:hf hd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p:titleStyle>
    <p:bodyStyle>
      <a:lvl1pPr marL="1588" indent="-1588" algn="just" rtl="0" eaLnBrk="0" fontAlgn="base" hangingPunct="0">
        <a:spcBef>
          <a:spcPct val="0"/>
        </a:spcBef>
        <a:spcAft>
          <a:spcPct val="60000"/>
        </a:spcAft>
        <a:defRPr sz="2000">
          <a:solidFill>
            <a:srgbClr val="000000"/>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anose="05020102010507070707" pitchFamily="18" charset="2"/>
        <a:buChar char="è"/>
        <a:defRPr sz="16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panose="020B0604020202020204" pitchFamily="34" charset="0"/>
        <a:buChar char="»"/>
        <a:defRPr sz="14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anose="05020102010507070707" pitchFamily="18" charset="2"/>
        <a:buChar char=""/>
        <a:defRPr sz="10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descr="su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8112258" y="5799138"/>
            <a:ext cx="179374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gray">
          <a:xfrm>
            <a:off x="584729" y="115889"/>
            <a:ext cx="87365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en-US" smtClean="0"/>
              <a:t>TITRE DE LA PAGE – MAJUSCULE Arial 22  </a:t>
            </a:r>
            <a:br>
              <a:rPr lang="fr-FR" altLang="en-US" smtClean="0"/>
            </a:br>
            <a:r>
              <a:rPr lang="fr-FR" altLang="en-US" smtClean="0"/>
              <a:t>IL PEUT S’ÉTENDRE SUR UNE OU DEUX LIGNES</a:t>
            </a:r>
          </a:p>
        </p:txBody>
      </p:sp>
      <p:sp>
        <p:nvSpPr>
          <p:cNvPr id="3076" name="Rectangle 3"/>
          <p:cNvSpPr>
            <a:spLocks noGrp="1" noChangeArrowheads="1"/>
          </p:cNvSpPr>
          <p:nvPr>
            <p:ph type="body" idx="1"/>
          </p:nvPr>
        </p:nvSpPr>
        <p:spPr bwMode="gray">
          <a:xfrm>
            <a:off x="584729" y="1628775"/>
            <a:ext cx="873654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smtClean="0"/>
              <a:t>Sous-titre Arial 20</a:t>
            </a:r>
          </a:p>
          <a:p>
            <a:pPr lvl="0"/>
            <a:endParaRPr lang="fr-FR" altLang="en-US" smtClean="0"/>
          </a:p>
          <a:p>
            <a:pPr lvl="1"/>
            <a:r>
              <a:rPr lang="fr-FR" altLang="en-US" smtClean="0"/>
              <a:t> Puce de niveau 1Arial 18</a:t>
            </a:r>
          </a:p>
          <a:p>
            <a:pPr lvl="2"/>
            <a:r>
              <a:rPr lang="fr-FR" altLang="en-US" smtClean="0"/>
              <a:t> Puce de niveau 2 Arial 16</a:t>
            </a:r>
          </a:p>
          <a:p>
            <a:pPr lvl="3"/>
            <a:r>
              <a:rPr lang="fr-FR" altLang="en-US" smtClean="0"/>
              <a:t> Puce de niveau 3 Arial 14</a:t>
            </a:r>
          </a:p>
        </p:txBody>
      </p:sp>
      <p:sp>
        <p:nvSpPr>
          <p:cNvPr id="3077" name="Oval 5"/>
          <p:cNvSpPr>
            <a:spLocks noChangeArrowheads="1"/>
          </p:cNvSpPr>
          <p:nvPr/>
        </p:nvSpPr>
        <p:spPr bwMode="gray">
          <a:xfrm rot="5400000">
            <a:off x="9172245" y="757701"/>
            <a:ext cx="179388" cy="19433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3078" name="Line 6"/>
          <p:cNvSpPr>
            <a:spLocks noChangeShapeType="1"/>
          </p:cNvSpPr>
          <p:nvPr/>
        </p:nvSpPr>
        <p:spPr bwMode="gray">
          <a:xfrm rot="5400000">
            <a:off x="4953000" y="-3495146"/>
            <a:ext cx="0" cy="8736542"/>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en-GB" sz="1800" b="0" smtClean="0">
              <a:solidFill>
                <a:srgbClr val="EC7405"/>
              </a:solidFill>
              <a:latin typeface="Arial" panose="020B0604020202020204" pitchFamily="34" charset="0"/>
            </a:endParaRPr>
          </a:p>
        </p:txBody>
      </p:sp>
      <p:sp>
        <p:nvSpPr>
          <p:cNvPr id="3079" name="Oval 7"/>
          <p:cNvSpPr>
            <a:spLocks noChangeArrowheads="1"/>
          </p:cNvSpPr>
          <p:nvPr/>
        </p:nvSpPr>
        <p:spPr bwMode="gray">
          <a:xfrm rot="5400000">
            <a:off x="554368" y="757701"/>
            <a:ext cx="179388" cy="19433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3080" name="Text Box 9"/>
          <p:cNvSpPr txBox="1">
            <a:spLocks noChangeArrowheads="1"/>
          </p:cNvSpPr>
          <p:nvPr/>
        </p:nvSpPr>
        <p:spPr bwMode="auto">
          <a:xfrm>
            <a:off x="0" y="6527801"/>
            <a:ext cx="46778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fld id="{4D63F98B-7961-4CD5-A9EC-C5560B9E9179}" type="slidenum">
              <a:rPr lang="fr-FR" altLang="en-US" sz="800" smtClean="0">
                <a:solidFill>
                  <a:srgbClr val="005191"/>
                </a:solidFill>
                <a:ea typeface="ヒラギノ角ゴ Pro W3" charset="-128"/>
              </a:rPr>
              <a:pPr algn="ctr" eaLnBrk="1" hangingPunct="1">
                <a:spcBef>
                  <a:spcPct val="50000"/>
                </a:spcBef>
              </a:pPr>
              <a:t>‹#›</a:t>
            </a:fld>
            <a:endParaRPr lang="fr-FR" altLang="en-US" sz="800" smtClean="0">
              <a:solidFill>
                <a:srgbClr val="005191"/>
              </a:solidFill>
              <a:ea typeface="ヒラギノ角ゴ Pro W3" charset="-128"/>
            </a:endParaRPr>
          </a:p>
        </p:txBody>
      </p:sp>
    </p:spTree>
    <p:extLst>
      <p:ext uri="{BB962C8B-B14F-4D97-AF65-F5344CB8AC3E}">
        <p14:creationId xmlns:p14="http://schemas.microsoft.com/office/powerpoint/2010/main" val="3758073134"/>
      </p:ext>
    </p:extLst>
  </p:cSld>
  <p:clrMap bg1="lt1" tx1="dk1" bg2="lt2" tx2="dk2" accent1="accent1" accent2="accent2" accent3="accent3" accent4="accent4" accent5="accent5" accent6="accent6" hlink="hlink" folHlink="folHlink"/>
  <p:sldLayoutIdLst>
    <p:sldLayoutId id="2147487696" r:id="rId1"/>
    <p:sldLayoutId id="2147487697" r:id="rId2"/>
    <p:sldLayoutId id="2147487698" r:id="rId3"/>
    <p:sldLayoutId id="2147487699" r:id="rId4"/>
    <p:sldLayoutId id="2147487700" r:id="rId5"/>
    <p:sldLayoutId id="2147487701" r:id="rId6"/>
    <p:sldLayoutId id="2147487702" r:id="rId7"/>
    <p:sldLayoutId id="2147487703" r:id="rId8"/>
    <p:sldLayoutId id="2147487704" r:id="rId9"/>
    <p:sldLayoutId id="2147487705" r:id="rId10"/>
    <p:sldLayoutId id="2147487706" r:id="rId11"/>
  </p:sldLayoutIdLst>
  <p:hf hd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p:titleStyle>
    <p:bodyStyle>
      <a:lvl1pPr marL="1588" indent="-1588" algn="just" rtl="0" eaLnBrk="0" fontAlgn="base" hangingPunct="0">
        <a:spcBef>
          <a:spcPct val="0"/>
        </a:spcBef>
        <a:spcAft>
          <a:spcPct val="60000"/>
        </a:spcAft>
        <a:defRPr sz="2000">
          <a:solidFill>
            <a:srgbClr val="000000"/>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anose="05020102010507070707" pitchFamily="18" charset="2"/>
        <a:buChar char="è"/>
        <a:defRPr sz="16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panose="020B0604020202020204" pitchFamily="34" charset="0"/>
        <a:buChar char="»"/>
        <a:defRPr sz="14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anose="05020102010507070707" pitchFamily="18" charset="2"/>
        <a:buChar char=""/>
        <a:defRPr sz="10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2" descr="su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8112258" y="5799138"/>
            <a:ext cx="179374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gray">
          <a:xfrm>
            <a:off x="584729" y="115889"/>
            <a:ext cx="87365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en-US" smtClean="0"/>
              <a:t>TITRE DE LA PAGE – MAJUSCULE Arial 22  </a:t>
            </a:r>
            <a:br>
              <a:rPr lang="fr-FR" altLang="en-US" smtClean="0"/>
            </a:br>
            <a:r>
              <a:rPr lang="fr-FR" altLang="en-US" smtClean="0"/>
              <a:t>IL PEUT S’ÉTENDRE SUR UNE OU DEUX LIGNES</a:t>
            </a:r>
          </a:p>
        </p:txBody>
      </p:sp>
      <p:sp>
        <p:nvSpPr>
          <p:cNvPr id="8196" name="Rectangle 3"/>
          <p:cNvSpPr>
            <a:spLocks noGrp="1" noChangeArrowheads="1"/>
          </p:cNvSpPr>
          <p:nvPr>
            <p:ph type="body" idx="1"/>
          </p:nvPr>
        </p:nvSpPr>
        <p:spPr bwMode="gray">
          <a:xfrm>
            <a:off x="584729" y="1628775"/>
            <a:ext cx="873654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smtClean="0"/>
              <a:t>Sous-titre Arial 20</a:t>
            </a:r>
          </a:p>
          <a:p>
            <a:pPr lvl="0"/>
            <a:endParaRPr lang="fr-FR" altLang="en-US" smtClean="0"/>
          </a:p>
          <a:p>
            <a:pPr lvl="1"/>
            <a:r>
              <a:rPr lang="fr-FR" altLang="en-US" smtClean="0"/>
              <a:t> Puce de niveau 1Arial 18</a:t>
            </a:r>
          </a:p>
          <a:p>
            <a:pPr lvl="2"/>
            <a:r>
              <a:rPr lang="fr-FR" altLang="en-US" smtClean="0"/>
              <a:t> Puce de niveau 2 Arial 16</a:t>
            </a:r>
          </a:p>
          <a:p>
            <a:pPr lvl="3"/>
            <a:r>
              <a:rPr lang="fr-FR" altLang="en-US" smtClean="0"/>
              <a:t> Puce de niveau 3 Arial 14</a:t>
            </a:r>
          </a:p>
        </p:txBody>
      </p:sp>
      <p:sp>
        <p:nvSpPr>
          <p:cNvPr id="3077" name="Oval 5"/>
          <p:cNvSpPr>
            <a:spLocks noChangeArrowheads="1"/>
          </p:cNvSpPr>
          <p:nvPr/>
        </p:nvSpPr>
        <p:spPr bwMode="gray">
          <a:xfrm rot="5400000">
            <a:off x="9172245" y="757701"/>
            <a:ext cx="179388" cy="19433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8198" name="Line 6"/>
          <p:cNvSpPr>
            <a:spLocks noChangeShapeType="1"/>
          </p:cNvSpPr>
          <p:nvPr/>
        </p:nvSpPr>
        <p:spPr bwMode="gray">
          <a:xfrm rot="5400000">
            <a:off x="4953000" y="-3495146"/>
            <a:ext cx="0" cy="8736542"/>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en-GB" sz="1800" b="0" smtClean="0">
              <a:solidFill>
                <a:srgbClr val="EC7405"/>
              </a:solidFill>
              <a:latin typeface="Arial" panose="020B0604020202020204" pitchFamily="34" charset="0"/>
            </a:endParaRPr>
          </a:p>
        </p:txBody>
      </p:sp>
      <p:sp>
        <p:nvSpPr>
          <p:cNvPr id="3079" name="Oval 7"/>
          <p:cNvSpPr>
            <a:spLocks noChangeArrowheads="1"/>
          </p:cNvSpPr>
          <p:nvPr/>
        </p:nvSpPr>
        <p:spPr bwMode="gray">
          <a:xfrm rot="5400000">
            <a:off x="554368" y="757701"/>
            <a:ext cx="179388" cy="19433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3080" name="Text Box 9"/>
          <p:cNvSpPr txBox="1">
            <a:spLocks noChangeArrowheads="1"/>
          </p:cNvSpPr>
          <p:nvPr/>
        </p:nvSpPr>
        <p:spPr bwMode="auto">
          <a:xfrm>
            <a:off x="0" y="6527801"/>
            <a:ext cx="46778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fld id="{FCB9F8AD-BEA4-41D5-BF49-43BBD6EE32B3}" type="slidenum">
              <a:rPr lang="fr-FR" altLang="en-US" sz="800" smtClean="0">
                <a:solidFill>
                  <a:srgbClr val="005191"/>
                </a:solidFill>
                <a:ea typeface="ヒラギノ角ゴ Pro W3" charset="-128"/>
              </a:rPr>
              <a:pPr algn="ctr" eaLnBrk="1" hangingPunct="1">
                <a:spcBef>
                  <a:spcPct val="50000"/>
                </a:spcBef>
              </a:pPr>
              <a:t>‹#›</a:t>
            </a:fld>
            <a:endParaRPr lang="fr-FR" altLang="en-US" sz="800" smtClean="0">
              <a:solidFill>
                <a:srgbClr val="005191"/>
              </a:solidFill>
              <a:ea typeface="ヒラギノ角ゴ Pro W3" charset="-128"/>
            </a:endParaRPr>
          </a:p>
        </p:txBody>
      </p:sp>
    </p:spTree>
    <p:extLst>
      <p:ext uri="{BB962C8B-B14F-4D97-AF65-F5344CB8AC3E}">
        <p14:creationId xmlns:p14="http://schemas.microsoft.com/office/powerpoint/2010/main" val="2332358640"/>
      </p:ext>
    </p:extLst>
  </p:cSld>
  <p:clrMap bg1="lt1" tx1="dk1" bg2="lt2" tx2="dk2" accent1="accent1" accent2="accent2" accent3="accent3" accent4="accent4" accent5="accent5" accent6="accent6" hlink="hlink" folHlink="folHlink"/>
  <p:sldLayoutIdLst>
    <p:sldLayoutId id="2147487711" r:id="rId1"/>
    <p:sldLayoutId id="2147487712" r:id="rId2"/>
    <p:sldLayoutId id="2147487713" r:id="rId3"/>
    <p:sldLayoutId id="2147487714" r:id="rId4"/>
    <p:sldLayoutId id="2147487715" r:id="rId5"/>
    <p:sldLayoutId id="2147487716" r:id="rId6"/>
    <p:sldLayoutId id="2147487717" r:id="rId7"/>
    <p:sldLayoutId id="2147487718" r:id="rId8"/>
    <p:sldLayoutId id="2147487719" r:id="rId9"/>
    <p:sldLayoutId id="2147487720" r:id="rId10"/>
    <p:sldLayoutId id="2147487721" r:id="rId11"/>
  </p:sldLayoutIdLst>
  <p:hf hd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p:titleStyle>
    <p:bodyStyle>
      <a:lvl1pPr marL="1588" indent="-1588" algn="just" rtl="0" eaLnBrk="0" fontAlgn="base" hangingPunct="0">
        <a:spcBef>
          <a:spcPct val="0"/>
        </a:spcBef>
        <a:spcAft>
          <a:spcPct val="60000"/>
        </a:spcAft>
        <a:defRPr sz="2000">
          <a:solidFill>
            <a:srgbClr val="000000"/>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anose="05020102010507070707" pitchFamily="18" charset="2"/>
        <a:buChar char="è"/>
        <a:defRPr sz="16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panose="020B0604020202020204" pitchFamily="34" charset="0"/>
        <a:buChar char="»"/>
        <a:defRPr sz="14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anose="05020102010507070707" pitchFamily="18" charset="2"/>
        <a:buChar char=""/>
        <a:defRPr sz="10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3886200" y="2868333"/>
            <a:ext cx="5791201" cy="1812528"/>
          </a:xfrm>
          <a:prstGeom prst="rect">
            <a:avLst/>
          </a:prstGeom>
        </p:spPr>
        <p:txBody>
          <a:bodyPr anchor="t"/>
          <a:lstStyle>
            <a:lvl1pPr marL="0" indent="0" algn="r">
              <a:lnSpc>
                <a:spcPts val="3400"/>
              </a:lnSpc>
              <a:buNone/>
              <a:defRPr sz="2400" b="0" cap="none" baseline="0">
                <a:solidFill>
                  <a:srgbClr val="00205B"/>
                </a:solidFill>
              </a:defRPr>
            </a:lvl1pPr>
          </a:lstStyle>
          <a:p>
            <a:r>
              <a:rPr kumimoji="0" lang="en-US"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S. Wagner, </a:t>
            </a:r>
            <a:r>
              <a:rPr lang="en-US" kern="0" dirty="0">
                <a:solidFill>
                  <a:schemeClr val="bg1"/>
                </a:solidFill>
                <a:latin typeface="Arial" pitchFamily="34" charset="0"/>
                <a:cs typeface="Arial" pitchFamily="34" charset="0"/>
              </a:rPr>
              <a:t>B. </a:t>
            </a:r>
            <a:r>
              <a:rPr lang="en-US" kern="0" dirty="0" smtClean="0">
                <a:solidFill>
                  <a:schemeClr val="bg1"/>
                </a:solidFill>
                <a:latin typeface="Arial" pitchFamily="34" charset="0"/>
                <a:cs typeface="Arial" pitchFamily="34" charset="0"/>
              </a:rPr>
              <a:t>Viticchie, T. Hewison</a:t>
            </a:r>
          </a:p>
          <a:p>
            <a:endParaRPr lang="en-US" kern="0" dirty="0">
              <a:solidFill>
                <a:schemeClr val="bg1"/>
              </a:solidFill>
              <a:latin typeface="Arial" pitchFamily="34" charset="0"/>
              <a:cs typeface="Arial" pitchFamily="34" charset="0"/>
            </a:endParaRPr>
          </a:p>
          <a:p>
            <a:r>
              <a:rPr lang="en-US" kern="0" dirty="0" smtClean="0">
                <a:solidFill>
                  <a:schemeClr val="bg1"/>
                </a:solidFill>
                <a:latin typeface="Arial" pitchFamily="34" charset="0"/>
                <a:cs typeface="Arial" pitchFamily="34" charset="0"/>
              </a:rPr>
              <a:t>Acknowledgement</a:t>
            </a:r>
            <a:r>
              <a:rPr lang="en-US" kern="0" dirty="0">
                <a:solidFill>
                  <a:schemeClr val="bg1"/>
                </a:solidFill>
                <a:latin typeface="Arial" pitchFamily="34" charset="0"/>
                <a:cs typeface="Arial" pitchFamily="34" charset="0"/>
              </a:rPr>
              <a:t>: T. </a:t>
            </a:r>
            <a:r>
              <a:rPr lang="en-US" kern="0" dirty="0">
                <a:solidFill>
                  <a:schemeClr val="bg1"/>
                </a:solidFill>
                <a:latin typeface="Arial" pitchFamily="34" charset="0"/>
                <a:cs typeface="Arial" pitchFamily="34" charset="0"/>
              </a:rPr>
              <a:t>Stone - USGS</a:t>
            </a:r>
            <a:r>
              <a:rPr lang="en-US" sz="2000" kern="0" dirty="0" smtClean="0">
                <a:solidFill>
                  <a:schemeClr val="bg1"/>
                </a:solidFill>
                <a:latin typeface="Arial" pitchFamily="34" charset="0"/>
                <a:cs typeface="Arial" pitchFamily="34" charset="0"/>
              </a:rPr>
              <a:t> </a:t>
            </a:r>
            <a:endParaRPr lang="en-GB" sz="2000" dirty="0">
              <a:solidFill>
                <a:schemeClr val="bg1"/>
              </a:solidFill>
            </a:endParaRPr>
          </a:p>
          <a:p>
            <a:pPr marL="0" marR="0" lvl="0" indent="0" algn="r" defTabSz="914400" rtl="0" eaLnBrk="1" fontAlgn="base" latinLnBrk="0" hangingPunct="1">
              <a:lnSpc>
                <a:spcPts val="3400"/>
              </a:lnSpc>
              <a:spcBef>
                <a:spcPct val="20000"/>
              </a:spcBef>
              <a:spcAft>
                <a:spcPct val="0"/>
              </a:spcAft>
              <a:buClrTx/>
              <a:buSzTx/>
              <a:buFont typeface="Arial" pitchFamily="34" charset="0"/>
              <a:buNone/>
              <a:tabLst/>
              <a:defRPr/>
            </a:pPr>
            <a:endParaRPr kumimoji="0" lang="en-GB"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6" name="Title 247"/>
          <p:cNvSpPr txBox="1">
            <a:spLocks/>
          </p:cNvSpPr>
          <p:nvPr/>
        </p:nvSpPr>
        <p:spPr>
          <a:xfrm>
            <a:off x="1248937" y="732915"/>
            <a:ext cx="8428463" cy="1981200"/>
          </a:xfrm>
          <a:prstGeom prst="rect">
            <a:avLst/>
          </a:prstGeom>
        </p:spPr>
        <p:txBody>
          <a:bodyPr anchor="b"/>
          <a:lstStyle>
            <a:lvl1pPr algn="r">
              <a:defRPr>
                <a:solidFill>
                  <a:srgbClr val="00B5E2"/>
                </a:solidFill>
              </a:defRPr>
            </a:lvl1pPr>
          </a:lstStyle>
          <a:p>
            <a:pPr marL="179388"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Lunar Data Preparation</a:t>
            </a:r>
            <a:r>
              <a:rPr kumimoji="0" lang="en-US" sz="2800" b="1" i="0" u="none" strike="noStrike" kern="0" cap="none" spc="0" normalizeH="0" noProof="0" dirty="0" smtClean="0">
                <a:ln>
                  <a:noFill/>
                </a:ln>
                <a:solidFill>
                  <a:schemeClr val="bg1"/>
                </a:solidFill>
                <a:effectLst/>
                <a:uLnTx/>
                <a:uFillTx/>
                <a:latin typeface="Arial" pitchFamily="34" charset="0"/>
                <a:ea typeface="+mj-ea"/>
                <a:cs typeface="Arial" pitchFamily="34" charset="0"/>
              </a:rPr>
              <a:t> for MVIRI and SEVIRI</a:t>
            </a:r>
            <a:endParaRPr kumimoji="0" lang="en-GB" sz="2800" b="1"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5" name="Picture 4" descr="jitter.png"/>
          <p:cNvPicPr>
            <a:picLocks noChangeAspect="1"/>
          </p:cNvPicPr>
          <p:nvPr/>
        </p:nvPicPr>
        <p:blipFill>
          <a:blip r:embed="rId3" cstate="print"/>
          <a:stretch>
            <a:fillRect/>
          </a:stretch>
        </p:blipFill>
        <p:spPr>
          <a:xfrm>
            <a:off x="223596" y="1206500"/>
            <a:ext cx="5237403" cy="4838700"/>
          </a:xfrm>
          <a:prstGeom prst="rect">
            <a:avLst/>
          </a:prstGeom>
        </p:spPr>
      </p:pic>
      <p:pic>
        <p:nvPicPr>
          <p:cNvPr id="7" name="Picture 6" descr="after_jitter.gif"/>
          <p:cNvPicPr>
            <a:picLocks noChangeAspect="1"/>
          </p:cNvPicPr>
          <p:nvPr/>
        </p:nvPicPr>
        <p:blipFill>
          <a:blip r:embed="rId4" cstate="print"/>
          <a:stretch>
            <a:fillRect/>
          </a:stretch>
        </p:blipFill>
        <p:spPr>
          <a:xfrm>
            <a:off x="4359915" y="1185229"/>
            <a:ext cx="5317485" cy="4885371"/>
          </a:xfrm>
          <a:prstGeom prst="rect">
            <a:avLst/>
          </a:prstGeom>
        </p:spPr>
      </p:pic>
      <p:cxnSp>
        <p:nvCxnSpPr>
          <p:cNvPr id="9" name="Straight Arrow Connector 8"/>
          <p:cNvCxnSpPr/>
          <p:nvPr/>
        </p:nvCxnSpPr>
        <p:spPr bwMode="auto">
          <a:xfrm flipV="1">
            <a:off x="2997200" y="3644900"/>
            <a:ext cx="3022600" cy="0"/>
          </a:xfrm>
          <a:prstGeom prst="straightConnector1">
            <a:avLst/>
          </a:prstGeom>
          <a:solidFill>
            <a:schemeClr val="bg2"/>
          </a:solidFill>
          <a:ln w="57150" cap="flat" cmpd="sng" algn="ctr">
            <a:solidFill>
              <a:srgbClr val="FF0000"/>
            </a:solidFill>
            <a:prstDash val="solid"/>
            <a:round/>
            <a:headEnd type="none" w="med" len="med"/>
            <a:tailEnd type="arrow"/>
          </a:ln>
          <a:effectLst/>
        </p:spPr>
      </p:cxnSp>
      <p:sp>
        <p:nvSpPr>
          <p:cNvPr id="10" name="TextBox 9"/>
          <p:cNvSpPr txBox="1"/>
          <p:nvPr/>
        </p:nvSpPr>
        <p:spPr>
          <a:xfrm>
            <a:off x="4343400" y="6115050"/>
            <a:ext cx="5359400" cy="461665"/>
          </a:xfrm>
          <a:prstGeom prst="rect">
            <a:avLst/>
          </a:prstGeom>
          <a:noFill/>
        </p:spPr>
        <p:txBody>
          <a:bodyPr wrap="square" rtlCol="0">
            <a:spAutoFit/>
          </a:bodyPr>
          <a:lstStyle/>
          <a:p>
            <a:pPr algn="ctr"/>
            <a:r>
              <a:rPr lang="en-GB" sz="1200" b="0" dirty="0" smtClean="0">
                <a:solidFill>
                  <a:schemeClr val="tx1"/>
                </a:solidFill>
                <a:latin typeface="Calibri" pitchFamily="34" charset="0"/>
              </a:rPr>
              <a:t>IR087 observation clipped between [min(</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 max(</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)/5] </a:t>
            </a:r>
            <a:r>
              <a:rPr lang="en-US" sz="1200" b="0" dirty="0" smtClean="0">
                <a:solidFill>
                  <a:schemeClr val="tx1"/>
                </a:solidFill>
                <a:latin typeface="Calibri" pitchFamily="34" charset="0"/>
              </a:rPr>
              <a:t>after the correction by using the jitter files provided by the image processing</a:t>
            </a:r>
            <a:endParaRPr lang="en-GB" sz="1200" b="0" dirty="0">
              <a:solidFill>
                <a:schemeClr val="tx1"/>
              </a:solidFill>
              <a:latin typeface="Calibri" pitchFamily="34" charset="0"/>
            </a:endParaRPr>
          </a:p>
        </p:txBody>
      </p:sp>
    </p:spTree>
    <p:extLst>
      <p:ext uri="{BB962C8B-B14F-4D97-AF65-F5344CB8AC3E}">
        <p14:creationId xmlns:p14="http://schemas.microsoft.com/office/powerpoint/2010/main" val="34443329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14" name="Picture 13" descr="Extraction.bmp"/>
          <p:cNvPicPr>
            <a:picLocks noChangeAspect="1"/>
          </p:cNvPicPr>
          <p:nvPr/>
        </p:nvPicPr>
        <p:blipFill>
          <a:blip r:embed="rId2" cstate="print"/>
          <a:stretch>
            <a:fillRect/>
          </a:stretch>
        </p:blipFill>
        <p:spPr>
          <a:xfrm>
            <a:off x="2698750" y="1931087"/>
            <a:ext cx="6400800" cy="1176147"/>
          </a:xfrm>
          <a:prstGeom prst="rect">
            <a:avLst/>
          </a:prstGeom>
        </p:spPr>
      </p:pic>
      <p:pic>
        <p:nvPicPr>
          <p:cNvPr id="15" name="Picture 14" descr="Extraction_HRVIS.bmp"/>
          <p:cNvPicPr>
            <a:picLocks noChangeAspect="1"/>
          </p:cNvPicPr>
          <p:nvPr/>
        </p:nvPicPr>
        <p:blipFill>
          <a:blip r:embed="rId3" cstate="print"/>
          <a:stretch>
            <a:fillRect/>
          </a:stretch>
        </p:blipFill>
        <p:spPr>
          <a:xfrm>
            <a:off x="3711579" y="3578911"/>
            <a:ext cx="4752975" cy="2376488"/>
          </a:xfrm>
          <a:prstGeom prst="rect">
            <a:avLst/>
          </a:prstGeom>
        </p:spPr>
      </p:pic>
      <p:sp>
        <p:nvSpPr>
          <p:cNvPr id="17" name="TextBox 16"/>
          <p:cNvSpPr txBox="1"/>
          <p:nvPr/>
        </p:nvSpPr>
        <p:spPr>
          <a:xfrm>
            <a:off x="2689225" y="3107423"/>
            <a:ext cx="551754" cy="246221"/>
          </a:xfrm>
          <a:prstGeom prst="rect">
            <a:avLst/>
          </a:prstGeom>
          <a:noFill/>
        </p:spPr>
        <p:txBody>
          <a:bodyPr wrap="none" rtlCol="0">
            <a:spAutoFit/>
          </a:bodyPr>
          <a:lstStyle/>
          <a:p>
            <a:r>
              <a:rPr lang="en-GB" sz="1000" dirty="0" smtClean="0">
                <a:solidFill>
                  <a:srgbClr val="002060"/>
                </a:solidFill>
                <a:latin typeface="Calibri" pitchFamily="34" charset="0"/>
              </a:rPr>
              <a:t>VIS006</a:t>
            </a:r>
            <a:endParaRPr lang="en-GB" sz="1000" dirty="0">
              <a:solidFill>
                <a:srgbClr val="002060"/>
              </a:solidFill>
              <a:latin typeface="Calibri" pitchFamily="34" charset="0"/>
            </a:endParaRPr>
          </a:p>
        </p:txBody>
      </p:sp>
      <p:sp>
        <p:nvSpPr>
          <p:cNvPr id="18" name="TextBox 17"/>
          <p:cNvSpPr txBox="1"/>
          <p:nvPr/>
        </p:nvSpPr>
        <p:spPr>
          <a:xfrm>
            <a:off x="4298950" y="3097898"/>
            <a:ext cx="551754" cy="246221"/>
          </a:xfrm>
          <a:prstGeom prst="rect">
            <a:avLst/>
          </a:prstGeom>
          <a:noFill/>
        </p:spPr>
        <p:txBody>
          <a:bodyPr wrap="none" rtlCol="0">
            <a:spAutoFit/>
          </a:bodyPr>
          <a:lstStyle/>
          <a:p>
            <a:r>
              <a:rPr lang="en-GB" sz="1000" dirty="0" smtClean="0">
                <a:solidFill>
                  <a:srgbClr val="002060"/>
                </a:solidFill>
                <a:latin typeface="Calibri" pitchFamily="34" charset="0"/>
              </a:rPr>
              <a:t>VIS008</a:t>
            </a:r>
            <a:endParaRPr lang="en-GB" sz="1000" dirty="0">
              <a:solidFill>
                <a:srgbClr val="002060"/>
              </a:solidFill>
              <a:latin typeface="Calibri" pitchFamily="34" charset="0"/>
            </a:endParaRPr>
          </a:p>
        </p:txBody>
      </p:sp>
      <p:sp>
        <p:nvSpPr>
          <p:cNvPr id="19" name="TextBox 18"/>
          <p:cNvSpPr txBox="1"/>
          <p:nvPr/>
        </p:nvSpPr>
        <p:spPr>
          <a:xfrm>
            <a:off x="5899150" y="3097898"/>
            <a:ext cx="572593" cy="246221"/>
          </a:xfrm>
          <a:prstGeom prst="rect">
            <a:avLst/>
          </a:prstGeom>
          <a:noFill/>
        </p:spPr>
        <p:txBody>
          <a:bodyPr wrap="none" rtlCol="0">
            <a:spAutoFit/>
          </a:bodyPr>
          <a:lstStyle/>
          <a:p>
            <a:r>
              <a:rPr lang="en-GB" sz="1000" dirty="0" smtClean="0">
                <a:solidFill>
                  <a:srgbClr val="002060"/>
                </a:solidFill>
                <a:latin typeface="Calibri" pitchFamily="34" charset="0"/>
              </a:rPr>
              <a:t>NIR016</a:t>
            </a:r>
            <a:endParaRPr lang="en-GB" sz="1000" dirty="0">
              <a:solidFill>
                <a:srgbClr val="002060"/>
              </a:solidFill>
              <a:latin typeface="Calibri" pitchFamily="34" charset="0"/>
            </a:endParaRPr>
          </a:p>
        </p:txBody>
      </p:sp>
      <p:sp>
        <p:nvSpPr>
          <p:cNvPr id="20" name="TextBox 19"/>
          <p:cNvSpPr txBox="1"/>
          <p:nvPr/>
        </p:nvSpPr>
        <p:spPr>
          <a:xfrm>
            <a:off x="3711575" y="5945873"/>
            <a:ext cx="506870" cy="246221"/>
          </a:xfrm>
          <a:prstGeom prst="rect">
            <a:avLst/>
          </a:prstGeom>
          <a:noFill/>
        </p:spPr>
        <p:txBody>
          <a:bodyPr wrap="none" rtlCol="0">
            <a:spAutoFit/>
          </a:bodyPr>
          <a:lstStyle/>
          <a:p>
            <a:r>
              <a:rPr lang="en-GB" sz="1000" dirty="0" smtClean="0">
                <a:solidFill>
                  <a:srgbClr val="002060"/>
                </a:solidFill>
                <a:latin typeface="Calibri" pitchFamily="34" charset="0"/>
              </a:rPr>
              <a:t>HRVIS</a:t>
            </a:r>
            <a:endParaRPr lang="en-GB" sz="1000" dirty="0">
              <a:solidFill>
                <a:srgbClr val="002060"/>
              </a:solidFill>
              <a:latin typeface="Calibri" pitchFamily="34" charset="0"/>
            </a:endParaRPr>
          </a:p>
        </p:txBody>
      </p:sp>
      <p:sp>
        <p:nvSpPr>
          <p:cNvPr id="21" name="Rectangle 20"/>
          <p:cNvSpPr/>
          <p:nvPr/>
        </p:nvSpPr>
        <p:spPr bwMode="auto">
          <a:xfrm>
            <a:off x="6083300" y="3497948"/>
            <a:ext cx="2844800" cy="26797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2" name="Rectangle 21"/>
          <p:cNvSpPr/>
          <p:nvPr/>
        </p:nvSpPr>
        <p:spPr bwMode="auto">
          <a:xfrm>
            <a:off x="7289800" y="1796148"/>
            <a:ext cx="16383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3" name="TextBox 22"/>
          <p:cNvSpPr txBox="1"/>
          <p:nvPr/>
        </p:nvSpPr>
        <p:spPr>
          <a:xfrm>
            <a:off x="1425984" y="1141571"/>
            <a:ext cx="6849439" cy="646331"/>
          </a:xfrm>
          <a:prstGeom prst="rect">
            <a:avLst/>
          </a:prstGeom>
          <a:noFill/>
          <a:ln w="38100">
            <a:solidFill>
              <a:srgbClr val="FF0000"/>
            </a:solidFill>
          </a:ln>
        </p:spPr>
        <p:txBody>
          <a:bodyPr wrap="none" rtlCol="0">
            <a:spAutoFit/>
          </a:bodyPr>
          <a:lstStyle/>
          <a:p>
            <a:r>
              <a:rPr lang="en-US" sz="1800" dirty="0" smtClean="0">
                <a:solidFill>
                  <a:srgbClr val="FF0000"/>
                </a:solidFill>
                <a:latin typeface="Calibri" pitchFamily="34" charset="0"/>
                <a:cs typeface="Calibri" pitchFamily="34" charset="0"/>
              </a:rPr>
              <a:t>Example of Level 1.0 DC (raw) </a:t>
            </a:r>
            <a:r>
              <a:rPr lang="en-US" sz="1800" dirty="0" err="1" smtClean="0">
                <a:solidFill>
                  <a:srgbClr val="FF0000"/>
                </a:solidFill>
                <a:latin typeface="Calibri" pitchFamily="34" charset="0"/>
                <a:cs typeface="Calibri" pitchFamily="34" charset="0"/>
              </a:rPr>
              <a:t>imagettes</a:t>
            </a:r>
            <a:r>
              <a:rPr lang="en-US" sz="1800" dirty="0" smtClean="0">
                <a:solidFill>
                  <a:srgbClr val="FF0000"/>
                </a:solidFill>
                <a:latin typeface="Calibri" pitchFamily="34" charset="0"/>
                <a:cs typeface="Calibri" pitchFamily="34" charset="0"/>
              </a:rPr>
              <a:t> from MSG1 VIS/NIR channels</a:t>
            </a:r>
          </a:p>
          <a:p>
            <a:pPr algn="ctr"/>
            <a:r>
              <a:rPr lang="en-US" sz="1800" dirty="0" smtClean="0">
                <a:solidFill>
                  <a:srgbClr val="FF0000"/>
                </a:solidFill>
                <a:latin typeface="Calibri" pitchFamily="34" charset="0"/>
                <a:cs typeface="Calibri" pitchFamily="34" charset="0"/>
              </a:rPr>
              <a:t>(corrected for the relative motion satellite-Moon)</a:t>
            </a:r>
            <a:endParaRPr lang="en-GB" sz="1800" dirty="0">
              <a:solidFill>
                <a:srgbClr val="FF0000"/>
              </a:solidFill>
              <a:latin typeface="Calibri" pitchFamily="34" charset="0"/>
              <a:cs typeface="Calibri" pitchFamily="34" charset="0"/>
            </a:endParaRPr>
          </a:p>
        </p:txBody>
      </p:sp>
      <p:sp>
        <p:nvSpPr>
          <p:cNvPr id="12" name="TextBox 11"/>
          <p:cNvSpPr txBox="1"/>
          <p:nvPr/>
        </p:nvSpPr>
        <p:spPr>
          <a:xfrm>
            <a:off x="2698750" y="6227774"/>
            <a:ext cx="4572277" cy="369332"/>
          </a:xfrm>
          <a:prstGeom prst="rect">
            <a:avLst/>
          </a:prstGeom>
          <a:noFill/>
          <a:ln w="38100">
            <a:noFill/>
          </a:ln>
        </p:spPr>
        <p:txBody>
          <a:bodyPr wrap="none" rtlCol="0">
            <a:spAutoFit/>
          </a:bodyPr>
          <a:lstStyle/>
          <a:p>
            <a:r>
              <a:rPr lang="en-US" sz="1800" dirty="0" smtClean="0">
                <a:solidFill>
                  <a:srgbClr val="00205B"/>
                </a:solidFill>
                <a:latin typeface="Calibri" pitchFamily="34" charset="0"/>
                <a:cs typeface="Calibri" pitchFamily="34" charset="0"/>
              </a:rPr>
              <a:t>A margin of 20 pixels is set around the moon</a:t>
            </a:r>
            <a:endParaRPr lang="en-GB" sz="1800" dirty="0">
              <a:solidFill>
                <a:srgbClr val="00205B"/>
              </a:solidFill>
              <a:latin typeface="Calibri" pitchFamily="34" charset="0"/>
              <a:cs typeface="Calibri" pitchFamily="34" charset="0"/>
            </a:endParaRPr>
          </a:p>
        </p:txBody>
      </p:sp>
    </p:spTree>
    <p:extLst>
      <p:ext uri="{BB962C8B-B14F-4D97-AF65-F5344CB8AC3E}">
        <p14:creationId xmlns:p14="http://schemas.microsoft.com/office/powerpoint/2010/main" val="20285648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14" name="Picture 13" descr="Extraction.bmp"/>
          <p:cNvPicPr>
            <a:picLocks noChangeAspect="1"/>
          </p:cNvPicPr>
          <p:nvPr/>
        </p:nvPicPr>
        <p:blipFill>
          <a:blip r:embed="rId2" cstate="print"/>
          <a:stretch>
            <a:fillRect/>
          </a:stretch>
        </p:blipFill>
        <p:spPr>
          <a:xfrm>
            <a:off x="2698750" y="1430339"/>
            <a:ext cx="6400800" cy="1176147"/>
          </a:xfrm>
          <a:prstGeom prst="rect">
            <a:avLst/>
          </a:prstGeom>
        </p:spPr>
      </p:pic>
      <p:pic>
        <p:nvPicPr>
          <p:cNvPr id="15" name="Picture 14" descr="Extraction_HRVIS.bmp"/>
          <p:cNvPicPr>
            <a:picLocks noChangeAspect="1"/>
          </p:cNvPicPr>
          <p:nvPr/>
        </p:nvPicPr>
        <p:blipFill>
          <a:blip r:embed="rId3" cstate="print"/>
          <a:stretch>
            <a:fillRect/>
          </a:stretch>
        </p:blipFill>
        <p:spPr>
          <a:xfrm>
            <a:off x="3711579" y="3078163"/>
            <a:ext cx="4752975" cy="2376488"/>
          </a:xfrm>
          <a:prstGeom prst="rect">
            <a:avLst/>
          </a:prstGeom>
        </p:spPr>
      </p:pic>
      <p:sp>
        <p:nvSpPr>
          <p:cNvPr id="17" name="TextBox 16"/>
          <p:cNvSpPr txBox="1"/>
          <p:nvPr/>
        </p:nvSpPr>
        <p:spPr>
          <a:xfrm>
            <a:off x="2689225" y="2606675"/>
            <a:ext cx="551754" cy="246221"/>
          </a:xfrm>
          <a:prstGeom prst="rect">
            <a:avLst/>
          </a:prstGeom>
          <a:noFill/>
        </p:spPr>
        <p:txBody>
          <a:bodyPr wrap="none" rtlCol="0">
            <a:spAutoFit/>
          </a:bodyPr>
          <a:lstStyle/>
          <a:p>
            <a:r>
              <a:rPr lang="en-GB" sz="1000" dirty="0" smtClean="0">
                <a:solidFill>
                  <a:srgbClr val="002060"/>
                </a:solidFill>
                <a:latin typeface="Calibri" pitchFamily="34" charset="0"/>
              </a:rPr>
              <a:t>VIS006</a:t>
            </a:r>
            <a:endParaRPr lang="en-GB" sz="1000" dirty="0">
              <a:solidFill>
                <a:srgbClr val="002060"/>
              </a:solidFill>
              <a:latin typeface="Calibri" pitchFamily="34" charset="0"/>
            </a:endParaRPr>
          </a:p>
        </p:txBody>
      </p:sp>
      <p:sp>
        <p:nvSpPr>
          <p:cNvPr id="18" name="TextBox 17"/>
          <p:cNvSpPr txBox="1"/>
          <p:nvPr/>
        </p:nvSpPr>
        <p:spPr>
          <a:xfrm>
            <a:off x="4298950" y="2597150"/>
            <a:ext cx="551754" cy="246221"/>
          </a:xfrm>
          <a:prstGeom prst="rect">
            <a:avLst/>
          </a:prstGeom>
          <a:noFill/>
        </p:spPr>
        <p:txBody>
          <a:bodyPr wrap="none" rtlCol="0">
            <a:spAutoFit/>
          </a:bodyPr>
          <a:lstStyle/>
          <a:p>
            <a:r>
              <a:rPr lang="en-GB" sz="1000" dirty="0" smtClean="0">
                <a:solidFill>
                  <a:srgbClr val="002060"/>
                </a:solidFill>
                <a:latin typeface="Calibri" pitchFamily="34" charset="0"/>
              </a:rPr>
              <a:t>VIS008</a:t>
            </a:r>
            <a:endParaRPr lang="en-GB" sz="1000" dirty="0">
              <a:solidFill>
                <a:srgbClr val="002060"/>
              </a:solidFill>
              <a:latin typeface="Calibri" pitchFamily="34" charset="0"/>
            </a:endParaRPr>
          </a:p>
        </p:txBody>
      </p:sp>
      <p:sp>
        <p:nvSpPr>
          <p:cNvPr id="19" name="TextBox 18"/>
          <p:cNvSpPr txBox="1"/>
          <p:nvPr/>
        </p:nvSpPr>
        <p:spPr>
          <a:xfrm>
            <a:off x="5899150" y="2597150"/>
            <a:ext cx="572593" cy="246221"/>
          </a:xfrm>
          <a:prstGeom prst="rect">
            <a:avLst/>
          </a:prstGeom>
          <a:noFill/>
        </p:spPr>
        <p:txBody>
          <a:bodyPr wrap="none" rtlCol="0">
            <a:spAutoFit/>
          </a:bodyPr>
          <a:lstStyle/>
          <a:p>
            <a:r>
              <a:rPr lang="en-GB" sz="1000" dirty="0" smtClean="0">
                <a:solidFill>
                  <a:srgbClr val="002060"/>
                </a:solidFill>
                <a:latin typeface="Calibri" pitchFamily="34" charset="0"/>
              </a:rPr>
              <a:t>NIR016</a:t>
            </a:r>
            <a:endParaRPr lang="en-GB" sz="1000" dirty="0">
              <a:solidFill>
                <a:srgbClr val="002060"/>
              </a:solidFill>
              <a:latin typeface="Calibri" pitchFamily="34" charset="0"/>
            </a:endParaRPr>
          </a:p>
        </p:txBody>
      </p:sp>
      <p:sp>
        <p:nvSpPr>
          <p:cNvPr id="20" name="TextBox 19"/>
          <p:cNvSpPr txBox="1"/>
          <p:nvPr/>
        </p:nvSpPr>
        <p:spPr>
          <a:xfrm>
            <a:off x="3711575" y="5445125"/>
            <a:ext cx="506870" cy="246221"/>
          </a:xfrm>
          <a:prstGeom prst="rect">
            <a:avLst/>
          </a:prstGeom>
          <a:noFill/>
        </p:spPr>
        <p:txBody>
          <a:bodyPr wrap="none" rtlCol="0">
            <a:spAutoFit/>
          </a:bodyPr>
          <a:lstStyle/>
          <a:p>
            <a:r>
              <a:rPr lang="en-GB" sz="1000" dirty="0" smtClean="0">
                <a:solidFill>
                  <a:srgbClr val="002060"/>
                </a:solidFill>
                <a:latin typeface="Calibri" pitchFamily="34" charset="0"/>
              </a:rPr>
              <a:t>HRVIS</a:t>
            </a:r>
            <a:endParaRPr lang="en-GB" sz="1000" dirty="0">
              <a:solidFill>
                <a:srgbClr val="002060"/>
              </a:solidFill>
              <a:latin typeface="Calibri" pitchFamily="34" charset="0"/>
            </a:endParaRPr>
          </a:p>
        </p:txBody>
      </p:sp>
      <p:sp>
        <p:nvSpPr>
          <p:cNvPr id="21" name="Rectangle 20"/>
          <p:cNvSpPr/>
          <p:nvPr/>
        </p:nvSpPr>
        <p:spPr bwMode="auto">
          <a:xfrm>
            <a:off x="6083300" y="2997200"/>
            <a:ext cx="2844800" cy="26797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2" name="Rectangle 21"/>
          <p:cNvSpPr/>
          <p:nvPr/>
        </p:nvSpPr>
        <p:spPr bwMode="auto">
          <a:xfrm>
            <a:off x="7289800" y="1295400"/>
            <a:ext cx="16383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2" name="TextBox 11"/>
          <p:cNvSpPr txBox="1"/>
          <p:nvPr/>
        </p:nvSpPr>
        <p:spPr>
          <a:xfrm>
            <a:off x="762000" y="1930400"/>
            <a:ext cx="8661400" cy="3416320"/>
          </a:xfrm>
          <a:prstGeom prst="rect">
            <a:avLst/>
          </a:prstGeom>
          <a:solidFill>
            <a:schemeClr val="bg1"/>
          </a:solidFill>
          <a:ln w="38100">
            <a:solidFill>
              <a:schemeClr val="tx1"/>
            </a:solidFill>
          </a:ln>
        </p:spPr>
        <p:txBody>
          <a:bodyPr wrap="square" rtlCol="0">
            <a:spAutoFit/>
          </a:bodyPr>
          <a:lstStyle/>
          <a:p>
            <a:r>
              <a:rPr lang="en-US" sz="2400" dirty="0" smtClean="0">
                <a:solidFill>
                  <a:schemeClr val="tx1"/>
                </a:solidFill>
                <a:latin typeface="Calibri" pitchFamily="34" charset="0"/>
                <a:cs typeface="Calibri" pitchFamily="34" charset="0"/>
              </a:rPr>
              <a:t>The same procedure has been applied successfully to </a:t>
            </a:r>
            <a:r>
              <a:rPr lang="en-US" sz="2400" dirty="0" err="1" smtClean="0">
                <a:solidFill>
                  <a:schemeClr val="tx1"/>
                </a:solidFill>
                <a:latin typeface="Calibri" pitchFamily="34" charset="0"/>
                <a:cs typeface="Calibri" pitchFamily="34" charset="0"/>
              </a:rPr>
              <a:t>Meteosat</a:t>
            </a:r>
            <a:r>
              <a:rPr lang="en-US" sz="2400" dirty="0" smtClean="0">
                <a:solidFill>
                  <a:schemeClr val="tx1"/>
                </a:solidFill>
                <a:latin typeface="Calibri" pitchFamily="34" charset="0"/>
                <a:cs typeface="Calibri" pitchFamily="34" charset="0"/>
              </a:rPr>
              <a:t> 7 data by using the IR channel as reference (</a:t>
            </a:r>
            <a:r>
              <a:rPr lang="en-US" sz="2400" dirty="0" err="1" smtClean="0">
                <a:solidFill>
                  <a:schemeClr val="tx1"/>
                </a:solidFill>
                <a:latin typeface="Calibri" pitchFamily="34" charset="0"/>
                <a:cs typeface="Calibri" pitchFamily="34" charset="0"/>
              </a:rPr>
              <a:t>imagette</a:t>
            </a:r>
            <a:r>
              <a:rPr lang="en-US" sz="2400" dirty="0" smtClean="0">
                <a:solidFill>
                  <a:schemeClr val="tx1"/>
                </a:solidFill>
                <a:latin typeface="Calibri" pitchFamily="34" charset="0"/>
                <a:cs typeface="Calibri" pitchFamily="34" charset="0"/>
              </a:rPr>
              <a:t> not corrected for the relative motion satellite-Moon).</a:t>
            </a: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endParaRPr lang="en-US" sz="2400" dirty="0" smtClean="0">
              <a:solidFill>
                <a:schemeClr val="tx1"/>
              </a:solidFill>
              <a:latin typeface="Calibri" pitchFamily="34" charset="0"/>
              <a:cs typeface="Calibri" pitchFamily="34" charset="0"/>
            </a:endParaRPr>
          </a:p>
          <a:p>
            <a:endParaRPr lang="en-GB" sz="2400" dirty="0">
              <a:solidFill>
                <a:schemeClr val="tx1"/>
              </a:solidFill>
              <a:latin typeface="Calibri" pitchFamily="34" charset="0"/>
              <a:cs typeface="Calibri" pitchFamily="34" charset="0"/>
            </a:endParaRPr>
          </a:p>
        </p:txBody>
      </p:sp>
      <p:pic>
        <p:nvPicPr>
          <p:cNvPr id="13" name="Picture 12" descr="moon_small_phase.gif"/>
          <p:cNvPicPr>
            <a:picLocks noChangeAspect="1"/>
          </p:cNvPicPr>
          <p:nvPr/>
        </p:nvPicPr>
        <p:blipFill>
          <a:blip r:embed="rId4" cstate="print"/>
          <a:stretch>
            <a:fillRect/>
          </a:stretch>
        </p:blipFill>
        <p:spPr>
          <a:xfrm>
            <a:off x="4160129" y="3333440"/>
            <a:ext cx="1669171" cy="1669171"/>
          </a:xfrm>
          <a:prstGeom prst="rect">
            <a:avLst/>
          </a:prstGeom>
          <a:effectLst/>
        </p:spPr>
      </p:pic>
      <p:sp>
        <p:nvSpPr>
          <p:cNvPr id="16" name="TextBox 15"/>
          <p:cNvSpPr txBox="1"/>
          <p:nvPr/>
        </p:nvSpPr>
        <p:spPr>
          <a:xfrm>
            <a:off x="4156075" y="5000625"/>
            <a:ext cx="354584" cy="246221"/>
          </a:xfrm>
          <a:prstGeom prst="rect">
            <a:avLst/>
          </a:prstGeom>
          <a:noFill/>
        </p:spPr>
        <p:txBody>
          <a:bodyPr wrap="none" rtlCol="0">
            <a:spAutoFit/>
          </a:bodyPr>
          <a:lstStyle/>
          <a:p>
            <a:r>
              <a:rPr lang="en-GB" sz="1000" dirty="0" smtClean="0">
                <a:solidFill>
                  <a:srgbClr val="002060"/>
                </a:solidFill>
                <a:latin typeface="Calibri" pitchFamily="34" charset="0"/>
              </a:rPr>
              <a:t>VIS</a:t>
            </a:r>
            <a:endParaRPr lang="en-GB" sz="1000" dirty="0">
              <a:solidFill>
                <a:srgbClr val="002060"/>
              </a:solidFill>
              <a:latin typeface="Calibri" pitchFamily="34" charset="0"/>
            </a:endParaRPr>
          </a:p>
        </p:txBody>
      </p:sp>
      <p:sp>
        <p:nvSpPr>
          <p:cNvPr id="24" name="TextBox 23"/>
          <p:cNvSpPr txBox="1"/>
          <p:nvPr/>
        </p:nvSpPr>
        <p:spPr>
          <a:xfrm>
            <a:off x="1524000" y="5956300"/>
            <a:ext cx="6849439" cy="646331"/>
          </a:xfrm>
          <a:prstGeom prst="rect">
            <a:avLst/>
          </a:prstGeom>
          <a:noFill/>
          <a:ln w="38100">
            <a:solidFill>
              <a:srgbClr val="FF0000"/>
            </a:solidFill>
          </a:ln>
        </p:spPr>
        <p:txBody>
          <a:bodyPr wrap="none" rtlCol="0">
            <a:spAutoFit/>
          </a:bodyPr>
          <a:lstStyle/>
          <a:p>
            <a:r>
              <a:rPr lang="en-US" sz="1800" dirty="0" smtClean="0">
                <a:solidFill>
                  <a:srgbClr val="FF0000"/>
                </a:solidFill>
                <a:latin typeface="Calibri" pitchFamily="34" charset="0"/>
                <a:cs typeface="Calibri" pitchFamily="34" charset="0"/>
              </a:rPr>
              <a:t>Example of Level 1.0 DC (raw) </a:t>
            </a:r>
            <a:r>
              <a:rPr lang="en-US" sz="1800" dirty="0" err="1" smtClean="0">
                <a:solidFill>
                  <a:srgbClr val="FF0000"/>
                </a:solidFill>
                <a:latin typeface="Calibri" pitchFamily="34" charset="0"/>
                <a:cs typeface="Calibri" pitchFamily="34" charset="0"/>
              </a:rPr>
              <a:t>imagettes</a:t>
            </a:r>
            <a:r>
              <a:rPr lang="en-US" sz="1800" dirty="0" smtClean="0">
                <a:solidFill>
                  <a:srgbClr val="FF0000"/>
                </a:solidFill>
                <a:latin typeface="Calibri" pitchFamily="34" charset="0"/>
                <a:cs typeface="Calibri" pitchFamily="34" charset="0"/>
              </a:rPr>
              <a:t> from MSG1 VIS/NIR channels</a:t>
            </a:r>
          </a:p>
          <a:p>
            <a:pPr algn="ctr"/>
            <a:r>
              <a:rPr lang="en-US" sz="1800" dirty="0" smtClean="0">
                <a:solidFill>
                  <a:srgbClr val="FF0000"/>
                </a:solidFill>
                <a:latin typeface="Calibri" pitchFamily="34" charset="0"/>
                <a:cs typeface="Calibri" pitchFamily="34" charset="0"/>
              </a:rPr>
              <a:t>(corrected for the relative motion satellite-Moon)</a:t>
            </a:r>
            <a:endParaRPr lang="en-GB" sz="18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7204202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8496172"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6447848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923409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
        <p:nvSpPr>
          <p:cNvPr id="6" name="Rectangle 5"/>
          <p:cNvSpPr/>
          <p:nvPr/>
        </p:nvSpPr>
        <p:spPr bwMode="auto">
          <a:xfrm>
            <a:off x="3873500" y="17653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8" name="TextBox 7"/>
          <p:cNvSpPr txBox="1"/>
          <p:nvPr/>
        </p:nvSpPr>
        <p:spPr>
          <a:xfrm>
            <a:off x="3898900" y="1930400"/>
            <a:ext cx="1676400" cy="830997"/>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Equalization  and non linearity correction (LUT)</a:t>
            </a:r>
            <a:endParaRPr lang="en-GB" sz="1600" b="0" dirty="0">
              <a:solidFill>
                <a:schemeClr val="tx1"/>
              </a:solidFill>
              <a:latin typeface="Calibri" pitchFamily="34" charset="0"/>
              <a:cs typeface="Calibri" pitchFamily="34" charset="0"/>
            </a:endParaRPr>
          </a:p>
        </p:txBody>
      </p:sp>
      <p:cxnSp>
        <p:nvCxnSpPr>
          <p:cNvPr id="9" name="Straight Arrow Connector 8"/>
          <p:cNvCxnSpPr>
            <a:endCxn id="6" idx="1"/>
          </p:cNvCxnSpPr>
          <p:nvPr/>
        </p:nvCxnSpPr>
        <p:spPr bwMode="auto">
          <a:xfrm>
            <a:off x="27940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6261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Parallelogram 10"/>
          <p:cNvSpPr/>
          <p:nvPr/>
        </p:nvSpPr>
        <p:spPr bwMode="auto">
          <a:xfrm>
            <a:off x="6553200" y="1739900"/>
            <a:ext cx="1917700" cy="1231900"/>
          </a:xfrm>
          <a:prstGeom prst="parallelogram">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rgbClr val="00B050"/>
              </a:solidFill>
              <a:effectLst/>
              <a:latin typeface="Tahoma" pitchFamily="34" charset="0"/>
            </a:endParaRPr>
          </a:p>
        </p:txBody>
      </p:sp>
      <p:sp>
        <p:nvSpPr>
          <p:cNvPr id="13" name="TextBox 12"/>
          <p:cNvSpPr txBox="1"/>
          <p:nvPr/>
        </p:nvSpPr>
        <p:spPr>
          <a:xfrm>
            <a:off x="6858001" y="2146300"/>
            <a:ext cx="1320799" cy="369332"/>
          </a:xfrm>
          <a:prstGeom prst="rect">
            <a:avLst/>
          </a:prstGeom>
          <a:noFill/>
          <a:ln>
            <a:noFill/>
          </a:ln>
        </p:spPr>
        <p:txBody>
          <a:bodyPr wrap="square" rtlCol="0">
            <a:spAutoFit/>
          </a:bodyPr>
          <a:lstStyle/>
          <a:p>
            <a:pPr algn="ctr"/>
            <a:r>
              <a:rPr lang="en-US" sz="1800" b="0" dirty="0" smtClean="0">
                <a:solidFill>
                  <a:srgbClr val="00B050"/>
                </a:solidFill>
                <a:latin typeface="Calibri" pitchFamily="34" charset="0"/>
                <a:cs typeface="Calibri" pitchFamily="34" charset="0"/>
              </a:rPr>
              <a:t>Level 1.5 DC</a:t>
            </a:r>
            <a:endParaRPr lang="en-GB" sz="1800" b="0" dirty="0">
              <a:solidFill>
                <a:srgbClr val="00B050"/>
              </a:solidFill>
              <a:latin typeface="Calibri" pitchFamily="34" charset="0"/>
              <a:cs typeface="Calibri" pitchFamily="34" charset="0"/>
            </a:endParaRPr>
          </a:p>
        </p:txBody>
      </p:sp>
      <p:sp>
        <p:nvSpPr>
          <p:cNvPr id="14" name="TextBox 13"/>
          <p:cNvSpPr txBox="1"/>
          <p:nvPr/>
        </p:nvSpPr>
        <p:spPr>
          <a:xfrm>
            <a:off x="3365500" y="2997200"/>
            <a:ext cx="2603500" cy="646331"/>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Process mimicking part of the image processing</a:t>
            </a:r>
            <a:endParaRPr lang="en-GB" sz="1800" b="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7478047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endCxn id="19" idx="2"/>
          </p:cNvCxnSpPr>
          <p:nvPr/>
        </p:nvCxnSpPr>
        <p:spPr bwMode="auto">
          <a:xfrm flipH="1">
            <a:off x="2652713" y="4953000"/>
            <a:ext cx="1220787" cy="0"/>
          </a:xfrm>
          <a:prstGeom prst="straightConnector1">
            <a:avLst/>
          </a:prstGeom>
          <a:solidFill>
            <a:schemeClr val="bg2"/>
          </a:solidFill>
          <a:ln w="38100" cap="flat" cmpd="sng" algn="ctr">
            <a:solidFill>
              <a:srgbClr val="FF0000"/>
            </a:solidFill>
            <a:prstDash val="solid"/>
            <a:round/>
            <a:headEnd type="none" w="med" len="med"/>
            <a:tailEnd type="arrow"/>
          </a:ln>
          <a:effectLst/>
        </p:spPr>
      </p:cxnSp>
      <p:cxnSp>
        <p:nvCxnSpPr>
          <p:cNvPr id="18" name="Shape 17"/>
          <p:cNvCxnSpPr>
            <a:stCxn id="11" idx="4"/>
            <a:endCxn id="15" idx="3"/>
          </p:cNvCxnSpPr>
          <p:nvPr/>
        </p:nvCxnSpPr>
        <p:spPr bwMode="auto">
          <a:xfrm rot="5400000">
            <a:off x="5572125" y="3000375"/>
            <a:ext cx="1968500" cy="1911350"/>
          </a:xfrm>
          <a:prstGeom prst="bentConnector2">
            <a:avLst/>
          </a:prstGeom>
          <a:solidFill>
            <a:schemeClr val="bg2"/>
          </a:solidFill>
          <a:ln w="38100" cap="flat" cmpd="sng" algn="ctr">
            <a:solidFill>
              <a:srgbClr val="00B050"/>
            </a:solidFill>
            <a:prstDash val="solid"/>
            <a:round/>
            <a:headEnd type="none" w="med" len="med"/>
            <a:tailEnd type="arrow"/>
          </a:ln>
          <a:effectLst/>
        </p:spPr>
      </p:cxnSp>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
        <p:nvSpPr>
          <p:cNvPr id="6" name="Rectangle 5"/>
          <p:cNvSpPr/>
          <p:nvPr/>
        </p:nvSpPr>
        <p:spPr bwMode="auto">
          <a:xfrm>
            <a:off x="3873500" y="17653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8" name="TextBox 7"/>
          <p:cNvSpPr txBox="1"/>
          <p:nvPr/>
        </p:nvSpPr>
        <p:spPr>
          <a:xfrm>
            <a:off x="3898900" y="1930400"/>
            <a:ext cx="1676400" cy="830997"/>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Equalization  and non linearity correction (LUT)</a:t>
            </a:r>
            <a:endParaRPr lang="en-GB" sz="1600" b="0" dirty="0">
              <a:solidFill>
                <a:schemeClr val="tx1"/>
              </a:solidFill>
              <a:latin typeface="Calibri" pitchFamily="34" charset="0"/>
              <a:cs typeface="Calibri" pitchFamily="34" charset="0"/>
            </a:endParaRPr>
          </a:p>
        </p:txBody>
      </p:sp>
      <p:cxnSp>
        <p:nvCxnSpPr>
          <p:cNvPr id="9" name="Straight Arrow Connector 8"/>
          <p:cNvCxnSpPr>
            <a:endCxn id="6" idx="1"/>
          </p:cNvCxnSpPr>
          <p:nvPr/>
        </p:nvCxnSpPr>
        <p:spPr bwMode="auto">
          <a:xfrm>
            <a:off x="27940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6261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Parallelogram 10"/>
          <p:cNvSpPr/>
          <p:nvPr/>
        </p:nvSpPr>
        <p:spPr bwMode="auto">
          <a:xfrm>
            <a:off x="6553200" y="1739900"/>
            <a:ext cx="1917700" cy="1231900"/>
          </a:xfrm>
          <a:prstGeom prst="parallelogram">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rgbClr val="00B050"/>
              </a:solidFill>
              <a:effectLst/>
              <a:latin typeface="Tahoma" pitchFamily="34" charset="0"/>
            </a:endParaRPr>
          </a:p>
        </p:txBody>
      </p:sp>
      <p:sp>
        <p:nvSpPr>
          <p:cNvPr id="13" name="TextBox 12"/>
          <p:cNvSpPr txBox="1"/>
          <p:nvPr/>
        </p:nvSpPr>
        <p:spPr>
          <a:xfrm>
            <a:off x="6858001" y="2146300"/>
            <a:ext cx="1320799" cy="369332"/>
          </a:xfrm>
          <a:prstGeom prst="rect">
            <a:avLst/>
          </a:prstGeom>
          <a:noFill/>
          <a:ln>
            <a:noFill/>
          </a:ln>
        </p:spPr>
        <p:txBody>
          <a:bodyPr wrap="square" rtlCol="0">
            <a:spAutoFit/>
          </a:bodyPr>
          <a:lstStyle/>
          <a:p>
            <a:pPr algn="ctr"/>
            <a:r>
              <a:rPr lang="en-US" sz="1800" b="0" dirty="0" smtClean="0">
                <a:solidFill>
                  <a:srgbClr val="00B050"/>
                </a:solidFill>
                <a:latin typeface="Calibri" pitchFamily="34" charset="0"/>
                <a:cs typeface="Calibri" pitchFamily="34" charset="0"/>
              </a:rPr>
              <a:t>Level 1.5 DC</a:t>
            </a:r>
            <a:endParaRPr lang="en-GB" sz="1800" b="0" dirty="0">
              <a:solidFill>
                <a:srgbClr val="00B050"/>
              </a:solidFill>
              <a:latin typeface="Calibri" pitchFamily="34" charset="0"/>
              <a:cs typeface="Calibri" pitchFamily="34" charset="0"/>
            </a:endParaRPr>
          </a:p>
        </p:txBody>
      </p:sp>
      <p:sp>
        <p:nvSpPr>
          <p:cNvPr id="14" name="TextBox 13"/>
          <p:cNvSpPr txBox="1"/>
          <p:nvPr/>
        </p:nvSpPr>
        <p:spPr>
          <a:xfrm>
            <a:off x="3365500" y="2997200"/>
            <a:ext cx="2603500" cy="646331"/>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Process mimicking part of the image processing</a:t>
            </a:r>
            <a:endParaRPr lang="en-GB" sz="1800" b="0" dirty="0">
              <a:solidFill>
                <a:schemeClr val="tx1"/>
              </a:solidFill>
              <a:latin typeface="Calibri" pitchFamily="34" charset="0"/>
              <a:cs typeface="Calibri" pitchFamily="34" charset="0"/>
            </a:endParaRPr>
          </a:p>
        </p:txBody>
      </p:sp>
      <p:sp>
        <p:nvSpPr>
          <p:cNvPr id="15" name="Rectangle 14"/>
          <p:cNvSpPr/>
          <p:nvPr/>
        </p:nvSpPr>
        <p:spPr bwMode="auto">
          <a:xfrm>
            <a:off x="3873500" y="43561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16" name="TextBox 15"/>
          <p:cNvSpPr txBox="1"/>
          <p:nvPr/>
        </p:nvSpPr>
        <p:spPr>
          <a:xfrm>
            <a:off x="3898900" y="4521200"/>
            <a:ext cx="1676400" cy="584775"/>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Calibration equation </a:t>
            </a:r>
            <a:r>
              <a:rPr lang="en-US" sz="1600" b="0" smtClean="0">
                <a:solidFill>
                  <a:schemeClr val="tx1"/>
                </a:solidFill>
                <a:latin typeface="Calibri" pitchFamily="34" charset="0"/>
                <a:cs typeface="Calibri" pitchFamily="34" charset="0"/>
              </a:rPr>
              <a:t>(linear)</a:t>
            </a:r>
            <a:endParaRPr lang="en-GB" sz="1600" b="0" dirty="0">
              <a:solidFill>
                <a:schemeClr val="tx1"/>
              </a:solidFill>
              <a:latin typeface="Calibri" pitchFamily="34" charset="0"/>
              <a:cs typeface="Calibri" pitchFamily="34" charset="0"/>
            </a:endParaRPr>
          </a:p>
        </p:txBody>
      </p:sp>
      <p:sp>
        <p:nvSpPr>
          <p:cNvPr id="19" name="Parallelogram 18"/>
          <p:cNvSpPr/>
          <p:nvPr/>
        </p:nvSpPr>
        <p:spPr bwMode="auto">
          <a:xfrm>
            <a:off x="889000" y="4343400"/>
            <a:ext cx="1917700" cy="1231900"/>
          </a:xfrm>
          <a:prstGeom prst="parallelogram">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0" name="TextBox 19"/>
          <p:cNvSpPr txBox="1"/>
          <p:nvPr/>
        </p:nvSpPr>
        <p:spPr>
          <a:xfrm>
            <a:off x="1219201" y="4483100"/>
            <a:ext cx="1320799" cy="923330"/>
          </a:xfrm>
          <a:prstGeom prst="rect">
            <a:avLst/>
          </a:prstGeom>
          <a:noFill/>
        </p:spPr>
        <p:txBody>
          <a:bodyPr wrap="square" rtlCol="0">
            <a:spAutoFit/>
          </a:bodyPr>
          <a:lstStyle/>
          <a:p>
            <a:pPr algn="ctr"/>
            <a:r>
              <a:rPr lang="en-US" sz="1800" b="0" dirty="0" smtClean="0">
                <a:solidFill>
                  <a:srgbClr val="FF0000"/>
                </a:solidFill>
                <a:latin typeface="Calibri" pitchFamily="34" charset="0"/>
                <a:cs typeface="Calibri" pitchFamily="34" charset="0"/>
              </a:rPr>
              <a:t>Level 1.5  Radiance </a:t>
            </a:r>
            <a:r>
              <a:rPr lang="en-US" sz="1800" b="0" dirty="0" err="1" smtClean="0">
                <a:solidFill>
                  <a:srgbClr val="FF0000"/>
                </a:solidFill>
                <a:latin typeface="Calibri" pitchFamily="34" charset="0"/>
                <a:cs typeface="Calibri" pitchFamily="34" charset="0"/>
              </a:rPr>
              <a:t>imagette</a:t>
            </a:r>
            <a:endParaRPr lang="en-GB" sz="1800" b="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0000088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endCxn id="19" idx="2"/>
          </p:cNvCxnSpPr>
          <p:nvPr/>
        </p:nvCxnSpPr>
        <p:spPr bwMode="auto">
          <a:xfrm flipH="1">
            <a:off x="2652713" y="4953000"/>
            <a:ext cx="1220787" cy="0"/>
          </a:xfrm>
          <a:prstGeom prst="straightConnector1">
            <a:avLst/>
          </a:prstGeom>
          <a:solidFill>
            <a:schemeClr val="bg2"/>
          </a:solidFill>
          <a:ln w="38100" cap="flat" cmpd="sng" algn="ctr">
            <a:solidFill>
              <a:srgbClr val="FF0000"/>
            </a:solidFill>
            <a:prstDash val="solid"/>
            <a:round/>
            <a:headEnd type="none" w="med" len="med"/>
            <a:tailEnd type="arrow"/>
          </a:ln>
          <a:effectLst/>
        </p:spPr>
      </p:cxnSp>
      <p:cxnSp>
        <p:nvCxnSpPr>
          <p:cNvPr id="18" name="Shape 17"/>
          <p:cNvCxnSpPr>
            <a:stCxn id="11" idx="4"/>
            <a:endCxn id="15" idx="3"/>
          </p:cNvCxnSpPr>
          <p:nvPr/>
        </p:nvCxnSpPr>
        <p:spPr bwMode="auto">
          <a:xfrm rot="5400000">
            <a:off x="5572125" y="3000375"/>
            <a:ext cx="1968500" cy="1911350"/>
          </a:xfrm>
          <a:prstGeom prst="bentConnector2">
            <a:avLst/>
          </a:prstGeom>
          <a:solidFill>
            <a:schemeClr val="bg2"/>
          </a:solidFill>
          <a:ln w="38100" cap="flat" cmpd="sng" algn="ctr">
            <a:solidFill>
              <a:srgbClr val="00B050"/>
            </a:solidFill>
            <a:prstDash val="solid"/>
            <a:round/>
            <a:headEnd type="none" w="med" len="med"/>
            <a:tailEnd type="arrow"/>
          </a:ln>
          <a:effectLst/>
        </p:spPr>
      </p:cxnSp>
      <p:sp>
        <p:nvSpPr>
          <p:cNvPr id="12" name="Parallelogram 11"/>
          <p:cNvSpPr/>
          <p:nvPr/>
        </p:nvSpPr>
        <p:spPr bwMode="auto">
          <a:xfrm>
            <a:off x="1041400" y="1739900"/>
            <a:ext cx="1917700" cy="1231900"/>
          </a:xfrm>
          <a:prstGeom prst="parallelogram">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5" name="TextBox 4"/>
          <p:cNvSpPr txBox="1"/>
          <p:nvPr/>
        </p:nvSpPr>
        <p:spPr>
          <a:xfrm>
            <a:off x="152400" y="1028700"/>
            <a:ext cx="3781805" cy="646331"/>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Moon observations are available ONLY</a:t>
            </a:r>
          </a:p>
          <a:p>
            <a:pPr algn="ctr"/>
            <a:r>
              <a:rPr lang="en-US" sz="1800" b="0" dirty="0" smtClean="0">
                <a:solidFill>
                  <a:schemeClr val="tx1"/>
                </a:solidFill>
                <a:latin typeface="Calibri" pitchFamily="34" charset="0"/>
                <a:cs typeface="Calibri" pitchFamily="34" charset="0"/>
              </a:rPr>
              <a:t>in Level 1.0 data</a:t>
            </a:r>
            <a:endParaRPr lang="en-GB" sz="1800" b="0" dirty="0">
              <a:solidFill>
                <a:schemeClr val="tx1"/>
              </a:solidFill>
              <a:latin typeface="Calibri" pitchFamily="34" charset="0"/>
              <a:cs typeface="Calibri" pitchFamily="34" charset="0"/>
            </a:endParaRPr>
          </a:p>
        </p:txBody>
      </p:sp>
      <p:sp>
        <p:nvSpPr>
          <p:cNvPr id="7" name="TextBox 6"/>
          <p:cNvSpPr txBox="1"/>
          <p:nvPr/>
        </p:nvSpPr>
        <p:spPr>
          <a:xfrm>
            <a:off x="1371601" y="1879600"/>
            <a:ext cx="1320799" cy="923330"/>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Level 1.0 DC raw </a:t>
            </a:r>
            <a:r>
              <a:rPr lang="en-US" sz="1800" b="0" dirty="0" err="1" smtClean="0">
                <a:solidFill>
                  <a:schemeClr val="tx1"/>
                </a:solidFill>
                <a:latin typeface="Calibri" pitchFamily="34" charset="0"/>
                <a:cs typeface="Calibri" pitchFamily="34" charset="0"/>
              </a:rPr>
              <a:t>imagette</a:t>
            </a:r>
            <a:endParaRPr lang="en-GB" sz="1800" b="0" dirty="0">
              <a:solidFill>
                <a:schemeClr val="tx1"/>
              </a:solidFill>
              <a:latin typeface="Calibri" pitchFamily="34" charset="0"/>
              <a:cs typeface="Calibri" pitchFamily="34" charset="0"/>
            </a:endParaRPr>
          </a:p>
        </p:txBody>
      </p:sp>
      <p:sp>
        <p:nvSpPr>
          <p:cNvPr id="6" name="Rectangle 5"/>
          <p:cNvSpPr/>
          <p:nvPr/>
        </p:nvSpPr>
        <p:spPr bwMode="auto">
          <a:xfrm>
            <a:off x="3873500" y="17653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8" name="TextBox 7"/>
          <p:cNvSpPr txBox="1"/>
          <p:nvPr/>
        </p:nvSpPr>
        <p:spPr>
          <a:xfrm>
            <a:off x="3898900" y="1930400"/>
            <a:ext cx="1676400" cy="830997"/>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Equalization  and non linearity correction (LUT)</a:t>
            </a:r>
            <a:endParaRPr lang="en-GB" sz="1600" b="0" dirty="0">
              <a:solidFill>
                <a:schemeClr val="tx1"/>
              </a:solidFill>
              <a:latin typeface="Calibri" pitchFamily="34" charset="0"/>
              <a:cs typeface="Calibri" pitchFamily="34" charset="0"/>
            </a:endParaRPr>
          </a:p>
        </p:txBody>
      </p:sp>
      <p:cxnSp>
        <p:nvCxnSpPr>
          <p:cNvPr id="9" name="Straight Arrow Connector 8"/>
          <p:cNvCxnSpPr>
            <a:endCxn id="6" idx="1"/>
          </p:cNvCxnSpPr>
          <p:nvPr/>
        </p:nvCxnSpPr>
        <p:spPr bwMode="auto">
          <a:xfrm>
            <a:off x="27940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626100" y="2349500"/>
            <a:ext cx="10795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sp>
        <p:nvSpPr>
          <p:cNvPr id="11" name="Parallelogram 10"/>
          <p:cNvSpPr/>
          <p:nvPr/>
        </p:nvSpPr>
        <p:spPr bwMode="auto">
          <a:xfrm>
            <a:off x="6553200" y="1739900"/>
            <a:ext cx="1917700" cy="1231900"/>
          </a:xfrm>
          <a:prstGeom prst="parallelogram">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rgbClr val="00B050"/>
              </a:solidFill>
              <a:effectLst/>
              <a:latin typeface="Tahoma" pitchFamily="34" charset="0"/>
            </a:endParaRPr>
          </a:p>
        </p:txBody>
      </p:sp>
      <p:sp>
        <p:nvSpPr>
          <p:cNvPr id="13" name="TextBox 12"/>
          <p:cNvSpPr txBox="1"/>
          <p:nvPr/>
        </p:nvSpPr>
        <p:spPr>
          <a:xfrm>
            <a:off x="6858001" y="2146300"/>
            <a:ext cx="1320799" cy="369332"/>
          </a:xfrm>
          <a:prstGeom prst="rect">
            <a:avLst/>
          </a:prstGeom>
          <a:noFill/>
          <a:ln>
            <a:noFill/>
          </a:ln>
        </p:spPr>
        <p:txBody>
          <a:bodyPr wrap="square" rtlCol="0">
            <a:spAutoFit/>
          </a:bodyPr>
          <a:lstStyle/>
          <a:p>
            <a:pPr algn="ctr"/>
            <a:r>
              <a:rPr lang="en-US" sz="1800" b="0" dirty="0" smtClean="0">
                <a:solidFill>
                  <a:srgbClr val="00B050"/>
                </a:solidFill>
                <a:latin typeface="Calibri" pitchFamily="34" charset="0"/>
                <a:cs typeface="Calibri" pitchFamily="34" charset="0"/>
              </a:rPr>
              <a:t>Level 1.5 DC</a:t>
            </a:r>
            <a:endParaRPr lang="en-GB" sz="1800" b="0" dirty="0">
              <a:solidFill>
                <a:srgbClr val="00B050"/>
              </a:solidFill>
              <a:latin typeface="Calibri" pitchFamily="34" charset="0"/>
              <a:cs typeface="Calibri" pitchFamily="34" charset="0"/>
            </a:endParaRPr>
          </a:p>
        </p:txBody>
      </p:sp>
      <p:sp>
        <p:nvSpPr>
          <p:cNvPr id="14" name="TextBox 13"/>
          <p:cNvSpPr txBox="1"/>
          <p:nvPr/>
        </p:nvSpPr>
        <p:spPr>
          <a:xfrm>
            <a:off x="3365500" y="2997200"/>
            <a:ext cx="2603500" cy="646331"/>
          </a:xfrm>
          <a:prstGeom prst="rect">
            <a:avLst/>
          </a:prstGeom>
          <a:noFill/>
        </p:spPr>
        <p:txBody>
          <a:bodyPr wrap="square" rtlCol="0">
            <a:spAutoFit/>
          </a:bodyPr>
          <a:lstStyle/>
          <a:p>
            <a:pPr algn="ctr"/>
            <a:r>
              <a:rPr lang="en-US" sz="1800" b="0" dirty="0" smtClean="0">
                <a:solidFill>
                  <a:schemeClr val="tx1"/>
                </a:solidFill>
                <a:latin typeface="Calibri" pitchFamily="34" charset="0"/>
                <a:cs typeface="Calibri" pitchFamily="34" charset="0"/>
              </a:rPr>
              <a:t>Process mimicking part of the image processing</a:t>
            </a:r>
            <a:endParaRPr lang="en-GB" sz="1800" b="0" dirty="0">
              <a:solidFill>
                <a:schemeClr val="tx1"/>
              </a:solidFill>
              <a:latin typeface="Calibri" pitchFamily="34" charset="0"/>
              <a:cs typeface="Calibri" pitchFamily="34" charset="0"/>
            </a:endParaRPr>
          </a:p>
        </p:txBody>
      </p:sp>
      <p:sp>
        <p:nvSpPr>
          <p:cNvPr id="15" name="Rectangle 14"/>
          <p:cNvSpPr/>
          <p:nvPr/>
        </p:nvSpPr>
        <p:spPr bwMode="auto">
          <a:xfrm>
            <a:off x="3873500" y="4356100"/>
            <a:ext cx="1727200" cy="1168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tx1"/>
              </a:solidFill>
              <a:effectLst/>
              <a:latin typeface="Tahoma" pitchFamily="34" charset="0"/>
            </a:endParaRPr>
          </a:p>
        </p:txBody>
      </p:sp>
      <p:sp>
        <p:nvSpPr>
          <p:cNvPr id="16" name="TextBox 15"/>
          <p:cNvSpPr txBox="1"/>
          <p:nvPr/>
        </p:nvSpPr>
        <p:spPr>
          <a:xfrm>
            <a:off x="3898900" y="4521200"/>
            <a:ext cx="1676400" cy="584775"/>
          </a:xfrm>
          <a:prstGeom prst="rect">
            <a:avLst/>
          </a:prstGeom>
          <a:noFill/>
        </p:spPr>
        <p:txBody>
          <a:bodyPr wrap="square" rtlCol="0">
            <a:spAutoFit/>
          </a:bodyPr>
          <a:lstStyle/>
          <a:p>
            <a:pPr algn="ctr"/>
            <a:r>
              <a:rPr lang="en-US" sz="1600" b="0" dirty="0" smtClean="0">
                <a:solidFill>
                  <a:schemeClr val="tx1"/>
                </a:solidFill>
                <a:latin typeface="Calibri" pitchFamily="34" charset="0"/>
                <a:cs typeface="Calibri" pitchFamily="34" charset="0"/>
              </a:rPr>
              <a:t>Calibration equation </a:t>
            </a:r>
            <a:r>
              <a:rPr lang="en-US" sz="1600" b="0" smtClean="0">
                <a:solidFill>
                  <a:schemeClr val="tx1"/>
                </a:solidFill>
                <a:latin typeface="Calibri" pitchFamily="34" charset="0"/>
                <a:cs typeface="Calibri" pitchFamily="34" charset="0"/>
              </a:rPr>
              <a:t>(linear)</a:t>
            </a:r>
            <a:endParaRPr lang="en-GB" sz="1600" b="0" dirty="0">
              <a:solidFill>
                <a:schemeClr val="tx1"/>
              </a:solidFill>
              <a:latin typeface="Calibri" pitchFamily="34" charset="0"/>
              <a:cs typeface="Calibri" pitchFamily="34" charset="0"/>
            </a:endParaRPr>
          </a:p>
        </p:txBody>
      </p:sp>
      <p:sp>
        <p:nvSpPr>
          <p:cNvPr id="19" name="Parallelogram 18"/>
          <p:cNvSpPr/>
          <p:nvPr/>
        </p:nvSpPr>
        <p:spPr bwMode="auto">
          <a:xfrm>
            <a:off x="889000" y="4343400"/>
            <a:ext cx="1917700" cy="1231900"/>
          </a:xfrm>
          <a:prstGeom prst="parallelogram">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0" name="TextBox 19"/>
          <p:cNvSpPr txBox="1"/>
          <p:nvPr/>
        </p:nvSpPr>
        <p:spPr>
          <a:xfrm>
            <a:off x="1219201" y="4483100"/>
            <a:ext cx="1320799" cy="923330"/>
          </a:xfrm>
          <a:prstGeom prst="rect">
            <a:avLst/>
          </a:prstGeom>
          <a:noFill/>
        </p:spPr>
        <p:txBody>
          <a:bodyPr wrap="square" rtlCol="0">
            <a:spAutoFit/>
          </a:bodyPr>
          <a:lstStyle/>
          <a:p>
            <a:pPr algn="ctr"/>
            <a:r>
              <a:rPr lang="en-US" sz="1800" b="0" dirty="0" smtClean="0">
                <a:solidFill>
                  <a:srgbClr val="FF0000"/>
                </a:solidFill>
                <a:latin typeface="Calibri" pitchFamily="34" charset="0"/>
                <a:cs typeface="Calibri" pitchFamily="34" charset="0"/>
              </a:rPr>
              <a:t>Level 1.5  Radiance </a:t>
            </a:r>
            <a:r>
              <a:rPr lang="en-US" sz="1800" b="0" dirty="0" err="1" smtClean="0">
                <a:solidFill>
                  <a:srgbClr val="FF0000"/>
                </a:solidFill>
                <a:latin typeface="Calibri" pitchFamily="34" charset="0"/>
                <a:cs typeface="Calibri" pitchFamily="34" charset="0"/>
              </a:rPr>
              <a:t>imagette</a:t>
            </a:r>
            <a:endParaRPr lang="en-GB" sz="1800" b="0" dirty="0">
              <a:solidFill>
                <a:srgbClr val="FF0000"/>
              </a:solidFill>
              <a:latin typeface="Calibri" pitchFamily="34" charset="0"/>
              <a:cs typeface="Calibri" pitchFamily="34" charset="0"/>
            </a:endParaRPr>
          </a:p>
        </p:txBody>
      </p:sp>
      <p:sp>
        <p:nvSpPr>
          <p:cNvPr id="21" name="TextBox 20"/>
          <p:cNvSpPr txBox="1"/>
          <p:nvPr/>
        </p:nvSpPr>
        <p:spPr>
          <a:xfrm>
            <a:off x="1340757" y="2841030"/>
            <a:ext cx="6792685" cy="1938992"/>
          </a:xfrm>
          <a:prstGeom prst="rect">
            <a:avLst/>
          </a:prstGeom>
          <a:solidFill>
            <a:srgbClr val="FFFF00"/>
          </a:solidFill>
          <a:ln w="38100">
            <a:solidFill>
              <a:schemeClr val="tx1"/>
            </a:solidFill>
          </a:ln>
        </p:spPr>
        <p:txBody>
          <a:bodyPr wrap="square" rtlCol="0">
            <a:spAutoFit/>
          </a:bodyPr>
          <a:lstStyle/>
          <a:p>
            <a:pPr algn="ctr"/>
            <a:r>
              <a:rPr lang="en-US" sz="2400" dirty="0">
                <a:solidFill>
                  <a:schemeClr val="tx1"/>
                </a:solidFill>
                <a:latin typeface="Calibri" pitchFamily="34" charset="0"/>
                <a:cs typeface="Calibri" pitchFamily="34" charset="0"/>
              </a:rPr>
              <a:t>F</a:t>
            </a:r>
            <a:r>
              <a:rPr lang="en-US" sz="2400" dirty="0" smtClean="0">
                <a:solidFill>
                  <a:schemeClr val="tx1"/>
                </a:solidFill>
                <a:latin typeface="Calibri" pitchFamily="34" charset="0"/>
                <a:cs typeface="Calibri" pitchFamily="34" charset="0"/>
              </a:rPr>
              <a:t>or </a:t>
            </a:r>
            <a:r>
              <a:rPr lang="en-US" sz="2400" dirty="0" err="1" smtClean="0">
                <a:solidFill>
                  <a:schemeClr val="tx1"/>
                </a:solidFill>
                <a:latin typeface="Calibri" pitchFamily="34" charset="0"/>
                <a:cs typeface="Calibri" pitchFamily="34" charset="0"/>
              </a:rPr>
              <a:t>Meteosat</a:t>
            </a:r>
            <a:r>
              <a:rPr lang="en-US" sz="2400" dirty="0" smtClean="0">
                <a:solidFill>
                  <a:schemeClr val="tx1"/>
                </a:solidFill>
                <a:latin typeface="Calibri" pitchFamily="34" charset="0"/>
                <a:cs typeface="Calibri" pitchFamily="34" charset="0"/>
              </a:rPr>
              <a:t> 7 </a:t>
            </a:r>
            <a:r>
              <a:rPr lang="en-US" sz="2400" dirty="0" smtClean="0">
                <a:solidFill>
                  <a:schemeClr val="tx1"/>
                </a:solidFill>
                <a:latin typeface="Calibri" pitchFamily="34" charset="0"/>
                <a:cs typeface="Calibri" pitchFamily="34" charset="0"/>
              </a:rPr>
              <a:t>we use </a:t>
            </a:r>
            <a:r>
              <a:rPr lang="en-US" sz="2400" dirty="0" smtClean="0">
                <a:solidFill>
                  <a:schemeClr val="tx1"/>
                </a:solidFill>
                <a:latin typeface="Calibri" pitchFamily="34" charset="0"/>
                <a:cs typeface="Calibri" pitchFamily="34" charset="0"/>
              </a:rPr>
              <a:t>only Level 1.0 DC </a:t>
            </a:r>
            <a:r>
              <a:rPr lang="en-US" sz="2400" dirty="0" err="1" smtClean="0">
                <a:solidFill>
                  <a:schemeClr val="tx1"/>
                </a:solidFill>
                <a:latin typeface="Calibri" pitchFamily="34" charset="0"/>
                <a:cs typeface="Calibri" pitchFamily="34" charset="0"/>
              </a:rPr>
              <a:t>imagettes</a:t>
            </a:r>
            <a:r>
              <a:rPr lang="en-US" sz="2400" dirty="0" smtClean="0">
                <a:solidFill>
                  <a:schemeClr val="tx1"/>
                </a:solidFill>
                <a:latin typeface="Calibri" pitchFamily="34" charset="0"/>
                <a:cs typeface="Calibri" pitchFamily="34" charset="0"/>
              </a:rPr>
              <a:t>. We calibrated the data on the ROLO/GIRO scale to estimate the instrument drift.</a:t>
            </a:r>
          </a:p>
          <a:p>
            <a:pPr algn="ctr"/>
            <a:endParaRPr lang="en-US" sz="2400" dirty="0" smtClean="0">
              <a:solidFill>
                <a:schemeClr val="tx1"/>
              </a:solidFill>
              <a:latin typeface="Calibri" pitchFamily="34" charset="0"/>
              <a:cs typeface="Calibri" pitchFamily="34" charset="0"/>
            </a:endParaRPr>
          </a:p>
          <a:p>
            <a:pPr algn="ctr"/>
            <a:r>
              <a:rPr lang="en-US" sz="2400" dirty="0" smtClean="0">
                <a:solidFill>
                  <a:schemeClr val="tx1"/>
                </a:solidFill>
                <a:latin typeface="Calibri" pitchFamily="34" charset="0"/>
                <a:cs typeface="Calibri" pitchFamily="34" charset="0"/>
              </a:rPr>
              <a:t>No </a:t>
            </a:r>
            <a:r>
              <a:rPr lang="en-US" sz="2400" dirty="0" smtClean="0">
                <a:solidFill>
                  <a:schemeClr val="tx1"/>
                </a:solidFill>
                <a:latin typeface="Calibri" pitchFamily="34" charset="0"/>
                <a:cs typeface="Calibri" pitchFamily="34" charset="0"/>
              </a:rPr>
              <a:t>radiance </a:t>
            </a:r>
            <a:r>
              <a:rPr lang="en-US" sz="2400" dirty="0" err="1" smtClean="0">
                <a:solidFill>
                  <a:schemeClr val="tx1"/>
                </a:solidFill>
                <a:latin typeface="Calibri" pitchFamily="34" charset="0"/>
                <a:cs typeface="Calibri" pitchFamily="34" charset="0"/>
              </a:rPr>
              <a:t>imagettes</a:t>
            </a:r>
            <a:r>
              <a:rPr lang="en-US" sz="2400" dirty="0" smtClean="0">
                <a:solidFill>
                  <a:schemeClr val="tx1"/>
                </a:solidFill>
                <a:latin typeface="Calibri" pitchFamily="34" charset="0"/>
                <a:cs typeface="Calibri" pitchFamily="34" charset="0"/>
              </a:rPr>
              <a:t> are used.</a:t>
            </a:r>
            <a:endParaRPr lang="en-GB"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3150560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2500" y="2476500"/>
            <a:ext cx="5359400" cy="830997"/>
          </a:xfrm>
          <a:prstGeom prst="rect">
            <a:avLst/>
          </a:prstGeom>
          <a:solidFill>
            <a:schemeClr val="bg1"/>
          </a:solidFill>
          <a:ln w="38100">
            <a:solidFill>
              <a:schemeClr val="tx1"/>
            </a:solidFill>
          </a:ln>
        </p:spPr>
        <p:txBody>
          <a:bodyPr wrap="square" rtlCol="0">
            <a:spAutoFit/>
          </a:bodyPr>
          <a:lstStyle/>
          <a:p>
            <a:pPr algn="ctr"/>
            <a:r>
              <a:rPr lang="en-US" sz="2400" dirty="0" smtClean="0">
                <a:solidFill>
                  <a:schemeClr val="tx1"/>
                </a:solidFill>
                <a:latin typeface="Calibri" pitchFamily="34" charset="0"/>
                <a:cs typeface="Calibri" pitchFamily="34" charset="0"/>
              </a:rPr>
              <a:t>Calculation of the observables for the VIS/NIR </a:t>
            </a:r>
            <a:r>
              <a:rPr lang="en-US" sz="2400" dirty="0" smtClean="0">
                <a:solidFill>
                  <a:schemeClr val="tx1"/>
                </a:solidFill>
                <a:latin typeface="Calibri" pitchFamily="34" charset="0"/>
                <a:cs typeface="Calibri" pitchFamily="34" charset="0"/>
              </a:rPr>
              <a:t>bands at EUMETSAT</a:t>
            </a:r>
            <a:endParaRPr lang="en-GB"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0699512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000" y="1008744"/>
            <a:ext cx="9321800" cy="4401205"/>
          </a:xfrm>
          <a:prstGeom prst="rect">
            <a:avLst/>
          </a:prstGeom>
          <a:noFill/>
        </p:spPr>
        <p:txBody>
          <a:bodyPr wrap="square" rtlCol="0">
            <a:spAutoFit/>
          </a:bodyPr>
          <a:lstStyle/>
          <a:p>
            <a:pPr marL="342900" indent="-342900" algn="just">
              <a:buFont typeface="Arial" panose="020B0604020202020204" pitchFamily="34" charset="0"/>
              <a:buChar char="•"/>
            </a:pPr>
            <a:r>
              <a:rPr lang="en-GB" sz="2000" b="0" dirty="0">
                <a:solidFill>
                  <a:schemeClr val="tx1"/>
                </a:solidFill>
                <a:latin typeface="Calibri" pitchFamily="34" charset="0"/>
                <a:cs typeface="Calibri" pitchFamily="34" charset="0"/>
              </a:rPr>
              <a:t>Computation </a:t>
            </a:r>
            <a:r>
              <a:rPr lang="en-GB" sz="2000" b="0" dirty="0">
                <a:solidFill>
                  <a:schemeClr val="tx1"/>
                </a:solidFill>
                <a:latin typeface="Calibri" pitchFamily="34" charset="0"/>
                <a:cs typeface="Calibri" pitchFamily="34" charset="0"/>
              </a:rPr>
              <a:t>of the digital count signal and total number of </a:t>
            </a:r>
            <a:r>
              <a:rPr lang="en-GB" sz="2000" b="0" dirty="0" smtClean="0">
                <a:solidFill>
                  <a:schemeClr val="tx1"/>
                </a:solidFill>
                <a:latin typeface="Calibri" pitchFamily="34" charset="0"/>
                <a:cs typeface="Calibri" pitchFamily="34" charset="0"/>
              </a:rPr>
              <a:t>pixels: </a:t>
            </a:r>
            <a:r>
              <a:rPr lang="en-GB" sz="2000" b="0" dirty="0">
                <a:solidFill>
                  <a:schemeClr val="tx1"/>
                </a:solidFill>
                <a:latin typeface="Calibri" pitchFamily="34" charset="0"/>
                <a:cs typeface="Calibri" pitchFamily="34" charset="0"/>
              </a:rPr>
              <a:t>i</a:t>
            </a:r>
            <a:r>
              <a:rPr lang="en-GB" sz="2000" b="0" dirty="0" smtClean="0">
                <a:solidFill>
                  <a:schemeClr val="tx1"/>
                </a:solidFill>
                <a:latin typeface="Calibri" pitchFamily="34" charset="0"/>
                <a:cs typeface="Calibri" pitchFamily="34" charset="0"/>
              </a:rPr>
              <a:t>ntegration </a:t>
            </a:r>
            <a:r>
              <a:rPr lang="en-GB" sz="2000" b="0" dirty="0">
                <a:solidFill>
                  <a:schemeClr val="tx1"/>
                </a:solidFill>
                <a:latin typeface="Calibri" pitchFamily="34" charset="0"/>
                <a:cs typeface="Calibri" pitchFamily="34" charset="0"/>
              </a:rPr>
              <a:t>over a mask on the illuminated portion of the </a:t>
            </a:r>
            <a:r>
              <a:rPr lang="en-GB" sz="2000" b="0" dirty="0" smtClean="0">
                <a:solidFill>
                  <a:schemeClr val="tx1"/>
                </a:solidFill>
                <a:latin typeface="Calibri" pitchFamily="34" charset="0"/>
                <a:cs typeface="Calibri" pitchFamily="34" charset="0"/>
              </a:rPr>
              <a:t>Moon</a:t>
            </a:r>
          </a:p>
          <a:p>
            <a:pPr algn="just"/>
            <a:endParaRPr lang="en-GB" sz="2000" b="0" dirty="0">
              <a:solidFill>
                <a:schemeClr val="tx1"/>
              </a:solidFill>
              <a:latin typeface="Calibri" pitchFamily="34" charset="0"/>
              <a:cs typeface="Calibri" pitchFamily="34" charset="0"/>
            </a:endParaRPr>
          </a:p>
          <a:p>
            <a:pPr marL="631825" indent="-342900" algn="just">
              <a:buFont typeface="Wingdings" panose="05000000000000000000" pitchFamily="2" charset="2"/>
              <a:buChar char="è"/>
            </a:pPr>
            <a:r>
              <a:rPr lang="en-US" sz="2000" b="0" dirty="0" smtClean="0">
                <a:solidFill>
                  <a:schemeClr val="tx1"/>
                </a:solidFill>
                <a:latin typeface="Calibri" pitchFamily="34" charset="0"/>
                <a:cs typeface="Calibri" pitchFamily="34" charset="0"/>
                <a:sym typeface="Wingdings" panose="05000000000000000000" pitchFamily="2" charset="2"/>
              </a:rPr>
              <a:t>In the case of MVIRI, allowed us to reject some ghost signal seen away from the moon</a:t>
            </a:r>
          </a:p>
          <a:p>
            <a:pPr marL="631825" indent="-342900" algn="just">
              <a:buFont typeface="Wingdings" panose="05000000000000000000" pitchFamily="2" charset="2"/>
              <a:buChar char="è"/>
            </a:pPr>
            <a:r>
              <a:rPr lang="en-US" sz="2000" b="0" dirty="0" smtClean="0">
                <a:solidFill>
                  <a:schemeClr val="tx1"/>
                </a:solidFill>
                <a:latin typeface="Calibri" pitchFamily="34" charset="0"/>
                <a:cs typeface="Calibri" pitchFamily="34" charset="0"/>
                <a:sym typeface="Wingdings" panose="05000000000000000000" pitchFamily="2" charset="2"/>
              </a:rPr>
              <a:t>DC &gt; </a:t>
            </a:r>
            <a:r>
              <a:rPr lang="en-US" sz="2000" b="0" dirty="0" err="1" smtClean="0">
                <a:solidFill>
                  <a:schemeClr val="tx1"/>
                </a:solidFill>
                <a:latin typeface="Calibri" pitchFamily="34" charset="0"/>
                <a:cs typeface="Calibri" pitchFamily="34" charset="0"/>
                <a:sym typeface="Wingdings" panose="05000000000000000000" pitchFamily="2" charset="2"/>
              </a:rPr>
              <a:t>DeepSpace_Threshold</a:t>
            </a:r>
            <a:r>
              <a:rPr lang="en-US" sz="2000" b="0" dirty="0" smtClean="0">
                <a:solidFill>
                  <a:schemeClr val="tx1"/>
                </a:solidFill>
                <a:latin typeface="Calibri" pitchFamily="34" charset="0"/>
                <a:cs typeface="Calibri" pitchFamily="34" charset="0"/>
                <a:sym typeface="Wingdings" panose="05000000000000000000" pitchFamily="2" charset="2"/>
              </a:rPr>
              <a:t> (idea = the instrument cannot make the difference between deep space and dark moon pixels)</a:t>
            </a:r>
          </a:p>
          <a:p>
            <a:pPr marL="631825" indent="-342900" algn="just">
              <a:buFont typeface="Wingdings" panose="05000000000000000000" pitchFamily="2" charset="2"/>
              <a:buChar char="è"/>
            </a:pPr>
            <a:endParaRPr lang="en-US" sz="2000" b="0" dirty="0">
              <a:solidFill>
                <a:schemeClr val="tx1"/>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smtClean="0">
              <a:solidFill>
                <a:schemeClr val="tx1"/>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a:solidFill>
                <a:schemeClr val="tx1"/>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smtClean="0">
              <a:solidFill>
                <a:schemeClr val="tx1"/>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a:solidFill>
                <a:schemeClr val="tx1"/>
              </a:solidFill>
              <a:latin typeface="Calibri" pitchFamily="34" charset="0"/>
              <a:cs typeface="Calibri" pitchFamily="34" charset="0"/>
              <a:sym typeface="Wingdings" panose="05000000000000000000" pitchFamily="2" charset="2"/>
            </a:endParaRPr>
          </a:p>
          <a:p>
            <a:pPr algn="just"/>
            <a:endParaRPr lang="en-US" sz="2000" b="0" dirty="0">
              <a:solidFill>
                <a:schemeClr val="tx1"/>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a:solidFill>
                <a:schemeClr val="tx1"/>
              </a:solidFill>
              <a:latin typeface="Calibri" pitchFamily="34" charset="0"/>
              <a:cs typeface="Calibri" pitchFamily="34" charset="0"/>
            </a:endParaRPr>
          </a:p>
        </p:txBody>
      </p:sp>
      <p:sp>
        <p:nvSpPr>
          <p:cNvPr id="5" name="TextBox 4"/>
          <p:cNvSpPr txBox="1"/>
          <p:nvPr/>
        </p:nvSpPr>
        <p:spPr>
          <a:xfrm>
            <a:off x="88900" y="139700"/>
            <a:ext cx="6066661" cy="523220"/>
          </a:xfrm>
          <a:prstGeom prst="rect">
            <a:avLst/>
          </a:prstGeom>
          <a:noFill/>
        </p:spPr>
        <p:txBody>
          <a:bodyPr wrap="none" rtlCol="0">
            <a:spAutoFit/>
          </a:bodyPr>
          <a:lstStyle/>
          <a:p>
            <a:r>
              <a:rPr lang="en-GB" sz="2800" dirty="0">
                <a:latin typeface="Calibri" pitchFamily="34" charset="0"/>
                <a:cs typeface="Calibri" pitchFamily="34" charset="0"/>
              </a:rPr>
              <a:t>Computation of the digital count signal </a:t>
            </a:r>
            <a:endParaRPr lang="en-GB" sz="2800" dirty="0">
              <a:latin typeface="Calibri" pitchFamily="34" charset="0"/>
              <a:cs typeface="Calibri"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316609" y="3367143"/>
                <a:ext cx="3196581" cy="83926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panose="02040503050406030204" pitchFamily="18" charset="0"/>
                        </a:rPr>
                        <m:t>Tota</m:t>
                      </m:r>
                      <m:sSub>
                        <m:sSubPr>
                          <m:ctrlPr>
                            <a:rPr lang="en-US" sz="2000" b="0" i="0"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l</m:t>
                          </m:r>
                        </m:e>
                        <m:sub>
                          <m:r>
                            <m:rPr>
                              <m:sty m:val="p"/>
                            </m:rPr>
                            <a:rPr lang="en-US" sz="2000" b="0" i="0" smtClean="0">
                              <a:solidFill>
                                <a:schemeClr val="tx1"/>
                              </a:solidFill>
                              <a:latin typeface="Cambria Math" panose="02040503050406030204" pitchFamily="18" charset="0"/>
                            </a:rPr>
                            <m:t>DC</m:t>
                          </m:r>
                        </m:sub>
                      </m:sSub>
                      <m:r>
                        <a:rPr lang="en-US" sz="2000" b="1" i="0" smtClean="0">
                          <a:solidFill>
                            <a:schemeClr val="tx1"/>
                          </a:solidFill>
                          <a:latin typeface="Cambria Math" panose="02040503050406030204" pitchFamily="18" charset="0"/>
                        </a:rPr>
                        <m:t>=</m:t>
                      </m:r>
                      <m:nary>
                        <m:naryPr>
                          <m:chr m:val="∑"/>
                          <m:limLoc m:val="undOvr"/>
                          <m:supHide m:val="on"/>
                          <m:ctrlPr>
                            <a:rPr lang="en-GB" sz="2000" smtClean="0">
                              <a:solidFill>
                                <a:schemeClr val="tx1"/>
                              </a:solidFill>
                              <a:latin typeface="Cambria Math" panose="02040503050406030204" pitchFamily="18" charset="0"/>
                            </a:rPr>
                          </m:ctrlPr>
                        </m:naryPr>
                        <m:sub>
                          <m:r>
                            <a:rPr lang="en-GB" sz="2000" i="1">
                              <a:solidFill>
                                <a:schemeClr val="tx1"/>
                              </a:solidFill>
                              <a:latin typeface="Cambria Math" panose="02040503050406030204" pitchFamily="18" charset="0"/>
                            </a:rPr>
                            <m:t>𝑖</m:t>
                          </m:r>
                          <m:r>
                            <a:rPr lang="en-GB" sz="2000" i="0">
                              <a:solidFill>
                                <a:schemeClr val="tx1"/>
                              </a:solidFill>
                              <a:latin typeface="Cambria Math" panose="02040503050406030204" pitchFamily="18" charset="0"/>
                            </a:rPr>
                            <m:t> ∈ </m:t>
                          </m:r>
                          <m:r>
                            <a:rPr lang="en-GB" sz="2000" i="1">
                              <a:solidFill>
                                <a:schemeClr val="tx1"/>
                              </a:solidFill>
                              <a:latin typeface="Cambria Math" panose="02040503050406030204" pitchFamily="18" charset="0"/>
                            </a:rPr>
                            <m:t>𝑀𝑎𝑠𝑘</m:t>
                          </m:r>
                        </m:sub>
                        <m:sup/>
                        <m:e>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𝐼𝑚𝑔𝑡</m:t>
                              </m:r>
                            </m:e>
                            <m:sub>
                              <m:r>
                                <a:rPr lang="en-GB" sz="2000" i="1">
                                  <a:solidFill>
                                    <a:schemeClr val="tx1"/>
                                  </a:solidFill>
                                  <a:latin typeface="Cambria Math" panose="02040503050406030204" pitchFamily="18" charset="0"/>
                                </a:rPr>
                                <m:t>𝐷𝐶𝑖</m:t>
                              </m:r>
                            </m:sub>
                          </m:sSub>
                        </m:e>
                      </m:nary>
                    </m:oMath>
                  </m:oMathPara>
                </a14:m>
                <a:endParaRPr lang="en-GB" sz="2000" dirty="0">
                  <a:solidFill>
                    <a:schemeClr val="tx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3316609" y="3367143"/>
                <a:ext cx="3196581" cy="839269"/>
              </a:xfrm>
              <a:prstGeom prst="rect">
                <a:avLst/>
              </a:prstGeom>
              <a:blipFill rotWithShape="0">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843176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031875"/>
            <a:ext cx="9391649" cy="2677656"/>
          </a:xfrm>
          <a:prstGeom prst="rect">
            <a:avLst/>
          </a:prstGeom>
          <a:noFill/>
        </p:spPr>
        <p:txBody>
          <a:bodyPr wrap="square" rtlCol="0">
            <a:spAutoFit/>
          </a:bodyPr>
          <a:lstStyle/>
          <a:p>
            <a:pPr marL="355600" indent="-355600">
              <a:buFont typeface="Arial" pitchFamily="34" charset="0"/>
              <a:buChar char="•"/>
            </a:pPr>
            <a:r>
              <a:rPr lang="en-GB" sz="2400" b="0" dirty="0">
                <a:solidFill>
                  <a:schemeClr val="tx2"/>
                </a:solidFill>
                <a:latin typeface="Arial" pitchFamily="34" charset="0"/>
                <a:cs typeface="Arial" pitchFamily="34" charset="0"/>
              </a:rPr>
              <a:t>Brief Description of the EUMETSAT operational satellites</a:t>
            </a:r>
          </a:p>
          <a:p>
            <a:pPr marL="355600" indent="-355600">
              <a:buFont typeface="Arial" pitchFamily="34" charset="0"/>
              <a:buChar char="•"/>
            </a:pPr>
            <a:endParaRPr lang="en-GB" sz="2400" b="0" dirty="0" smtClean="0">
              <a:solidFill>
                <a:schemeClr val="tx2"/>
              </a:solidFill>
              <a:latin typeface="Arial" pitchFamily="34" charset="0"/>
              <a:cs typeface="Arial" pitchFamily="34" charset="0"/>
            </a:endParaRPr>
          </a:p>
          <a:p>
            <a:pPr marL="355600" indent="-355600">
              <a:buFont typeface="Arial" pitchFamily="34" charset="0"/>
              <a:buChar char="•"/>
            </a:pPr>
            <a:r>
              <a:rPr lang="en-GB" sz="2400" b="0" dirty="0" smtClean="0">
                <a:solidFill>
                  <a:schemeClr val="tx2"/>
                </a:solidFill>
                <a:latin typeface="Arial" pitchFamily="34" charset="0"/>
                <a:cs typeface="Arial" pitchFamily="34" charset="0"/>
              </a:rPr>
              <a:t>Moon </a:t>
            </a:r>
            <a:r>
              <a:rPr lang="en-GB" sz="2400" b="0" dirty="0">
                <a:solidFill>
                  <a:schemeClr val="tx2"/>
                </a:solidFill>
                <a:latin typeface="Arial" pitchFamily="34" charset="0"/>
                <a:cs typeface="Arial" pitchFamily="34" charset="0"/>
              </a:rPr>
              <a:t>identification and extraction procedure</a:t>
            </a:r>
          </a:p>
          <a:p>
            <a:pPr marL="355600" indent="-355600">
              <a:buFont typeface="Arial" pitchFamily="34" charset="0"/>
              <a:buChar char="•"/>
            </a:pPr>
            <a:endParaRPr lang="en-US" sz="2400" b="0" dirty="0" smtClean="0">
              <a:solidFill>
                <a:schemeClr val="tx2"/>
              </a:solidFill>
              <a:latin typeface="Arial" pitchFamily="34" charset="0"/>
              <a:cs typeface="Arial" pitchFamily="34" charset="0"/>
            </a:endParaRPr>
          </a:p>
          <a:p>
            <a:pPr marL="355600" indent="-355600">
              <a:buFont typeface="Arial" pitchFamily="34" charset="0"/>
              <a:buChar char="•"/>
            </a:pPr>
            <a:r>
              <a:rPr lang="en-US" sz="2400" b="0" dirty="0" smtClean="0">
                <a:solidFill>
                  <a:schemeClr val="tx2"/>
                </a:solidFill>
                <a:latin typeface="Arial" pitchFamily="34" charset="0"/>
                <a:cs typeface="Arial" pitchFamily="34" charset="0"/>
              </a:rPr>
              <a:t>Calculation of the observables</a:t>
            </a:r>
            <a:endParaRPr lang="en-US" sz="2400" b="0" dirty="0">
              <a:solidFill>
                <a:schemeClr val="tx2"/>
              </a:solidFill>
              <a:latin typeface="Arial" pitchFamily="34" charset="0"/>
              <a:cs typeface="Arial" pitchFamily="34" charset="0"/>
            </a:endParaRPr>
          </a:p>
          <a:p>
            <a:pPr marL="355600" indent="-355600"/>
            <a:endParaRPr lang="en-US" sz="2400" b="0" dirty="0">
              <a:solidFill>
                <a:schemeClr val="tx2"/>
              </a:solidFill>
              <a:latin typeface="Arial" pitchFamily="34" charset="0"/>
              <a:cs typeface="Arial" pitchFamily="34" charset="0"/>
            </a:endParaRPr>
          </a:p>
          <a:p>
            <a:pPr marL="355600" indent="-355600">
              <a:buFont typeface="Arial" pitchFamily="34" charset="0"/>
              <a:buChar char="•"/>
            </a:pPr>
            <a:r>
              <a:rPr lang="en-US" sz="2400" b="0" dirty="0" smtClean="0">
                <a:solidFill>
                  <a:schemeClr val="tx2"/>
                </a:solidFill>
                <a:latin typeface="Arial" pitchFamily="34" charset="0"/>
                <a:cs typeface="Arial" pitchFamily="34" charset="0"/>
              </a:rPr>
              <a:t>Some results</a:t>
            </a:r>
            <a:endParaRPr lang="en-GB" sz="2400" b="0" dirty="0">
              <a:solidFill>
                <a:schemeClr val="tx2"/>
              </a:solidFill>
              <a:latin typeface="Arial" pitchFamily="34" charset="0"/>
              <a:cs typeface="Arial" pitchFamily="34" charset="0"/>
            </a:endParaRPr>
          </a:p>
        </p:txBody>
      </p:sp>
      <p:sp>
        <p:nvSpPr>
          <p:cNvPr id="5" name="TextBox 4"/>
          <p:cNvSpPr txBox="1"/>
          <p:nvPr/>
        </p:nvSpPr>
        <p:spPr>
          <a:xfrm>
            <a:off x="88900" y="139700"/>
            <a:ext cx="1925848" cy="523220"/>
          </a:xfrm>
          <a:prstGeom prst="rect">
            <a:avLst/>
          </a:prstGeom>
          <a:noFill/>
        </p:spPr>
        <p:txBody>
          <a:bodyPr wrap="none" rtlCol="0">
            <a:spAutoFit/>
          </a:bodyPr>
          <a:lstStyle/>
          <a:p>
            <a:pPr marL="180000"/>
            <a:r>
              <a:rPr lang="en-US" sz="2800" dirty="0">
                <a:latin typeface="Arial" pitchFamily="34" charset="0"/>
                <a:ea typeface="+mj-ea"/>
                <a:cs typeface="Arial" pitchFamily="34" charset="0"/>
              </a:rPr>
              <a:t>Contents</a:t>
            </a:r>
            <a:endParaRPr lang="en-GB" sz="2800" dirty="0">
              <a:latin typeface="Arial" pitchFamily="34" charset="0"/>
              <a:ea typeface="+mj-ea"/>
              <a:cs typeface="Arial" pitchFamily="34" charset="0"/>
            </a:endParaRPr>
          </a:p>
        </p:txBody>
      </p:sp>
    </p:spTree>
    <p:extLst>
      <p:ext uri="{BB962C8B-B14F-4D97-AF65-F5344CB8AC3E}">
        <p14:creationId xmlns:p14="http://schemas.microsoft.com/office/powerpoint/2010/main" val="21020945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254000" y="867226"/>
                <a:ext cx="9321800" cy="5632311"/>
              </a:xfrm>
              <a:prstGeom prst="rect">
                <a:avLst/>
              </a:prstGeom>
              <a:noFill/>
            </p:spPr>
            <p:txBody>
              <a:bodyPr wrap="square" rtlCol="0">
                <a:spAutoFit/>
              </a:bodyPr>
              <a:lstStyle/>
              <a:p>
                <a:pPr marL="342900" indent="-342900" algn="just">
                  <a:buFont typeface="Arial" panose="020B0604020202020204" pitchFamily="34" charset="0"/>
                  <a:buChar char="•"/>
                </a:pPr>
                <a:r>
                  <a:rPr lang="en-US" sz="2000" b="0" dirty="0" smtClean="0">
                    <a:solidFill>
                      <a:schemeClr val="tx1"/>
                    </a:solidFill>
                    <a:latin typeface="Calibri" pitchFamily="34" charset="0"/>
                    <a:cs typeface="Calibri" pitchFamily="34" charset="0"/>
                    <a:sym typeface="Wingdings" panose="05000000000000000000" pitchFamily="2" charset="2"/>
                  </a:rPr>
                  <a:t>Irradiance calculation:</a:t>
                </a:r>
              </a:p>
              <a:p>
                <a:pPr marL="342900" indent="-342900" algn="just">
                  <a:buFont typeface="Arial" panose="020B0604020202020204" pitchFamily="34" charset="0"/>
                  <a:buChar char="•"/>
                </a:pPr>
                <a:endParaRPr lang="en-US" sz="2000" b="0" dirty="0" smtClean="0">
                  <a:solidFill>
                    <a:schemeClr val="tx1"/>
                  </a:solidFill>
                  <a:latin typeface="Calibri" pitchFamily="34" charset="0"/>
                  <a:cs typeface="Calibri" pitchFamily="34" charset="0"/>
                  <a:sym typeface="Wingdings" panose="05000000000000000000" pitchFamily="2" charset="2"/>
                </a:endParaRPr>
              </a:p>
              <a:p>
                <a:pPr marL="342900" indent="-342900" algn="just">
                  <a:buFont typeface="Arial" panose="020B0604020202020204" pitchFamily="34" charset="0"/>
                  <a:buChar char="•"/>
                </a:pPr>
                <a:endParaRPr lang="en-US" sz="2000" b="0" dirty="0" smtClean="0">
                  <a:solidFill>
                    <a:schemeClr val="tx1"/>
                  </a:solidFill>
                  <a:latin typeface="Calibri" pitchFamily="34" charset="0"/>
                  <a:cs typeface="Calibri" pitchFamily="34" charset="0"/>
                  <a:sym typeface="Wingdings" panose="05000000000000000000" pitchFamily="2" charset="2"/>
                </a:endParaRPr>
              </a:p>
              <a:p>
                <a:pPr algn="just"/>
                <a:endParaRPr lang="en-US" sz="2000" b="0" dirty="0">
                  <a:solidFill>
                    <a:schemeClr val="tx1"/>
                  </a:solidFill>
                  <a:latin typeface="Calibri" pitchFamily="34" charset="0"/>
                  <a:cs typeface="Calibri" pitchFamily="34" charset="0"/>
                  <a:sym typeface="Wingdings" panose="05000000000000000000" pitchFamily="2" charset="2"/>
                </a:endParaRPr>
              </a:p>
              <a:p>
                <a:pPr marL="342900" indent="-342900" algn="just">
                  <a:buFont typeface="Arial" panose="020B0604020202020204" pitchFamily="34" charset="0"/>
                  <a:buChar char="•"/>
                </a:pPr>
                <a14:m>
                  <m:oMath xmlns:m="http://schemas.openxmlformats.org/officeDocument/2006/math">
                    <m:sSub>
                      <m:sSubPr>
                        <m:ctrlPr>
                          <a:rPr lang="en-GB" sz="2000" b="0">
                            <a:solidFill>
                              <a:schemeClr val="tx1"/>
                            </a:solidFill>
                            <a:latin typeface="Calibri" pitchFamily="34" charset="0"/>
                            <a:cs typeface="Calibri" pitchFamily="34" charset="0"/>
                          </a:rPr>
                        </m:ctrlPr>
                      </m:sSubPr>
                      <m:e>
                        <m:r>
                          <a:rPr lang="en-GB" sz="2000" b="0">
                            <a:solidFill>
                              <a:schemeClr val="tx1"/>
                            </a:solidFill>
                            <a:latin typeface="Calibri" pitchFamily="34" charset="0"/>
                            <a:cs typeface="Calibri" pitchFamily="34" charset="0"/>
                          </a:rPr>
                          <m:t>𝛺</m:t>
                        </m:r>
                      </m:e>
                      <m:sub>
                        <m:r>
                          <a:rPr lang="en-GB" sz="2000" b="0">
                            <a:solidFill>
                              <a:schemeClr val="tx1"/>
                            </a:solidFill>
                            <a:latin typeface="Calibri" pitchFamily="34" charset="0"/>
                            <a:cs typeface="Calibri" pitchFamily="34" charset="0"/>
                          </a:rPr>
                          <m:t>𝑃𝐼𝑋</m:t>
                        </m:r>
                      </m:sub>
                    </m:sSub>
                  </m:oMath>
                </a14:m>
                <a:r>
                  <a:rPr lang="en-GB" sz="2000" b="0" dirty="0">
                    <a:solidFill>
                      <a:schemeClr val="tx1"/>
                    </a:solidFill>
                    <a:latin typeface="Calibri" pitchFamily="34" charset="0"/>
                    <a:cs typeface="Calibri" pitchFamily="34" charset="0"/>
                  </a:rPr>
                  <a:t> </a:t>
                </a:r>
                <a:r>
                  <a:rPr lang="en-GB" sz="2000" b="0" dirty="0" smtClean="0">
                    <a:solidFill>
                      <a:schemeClr val="tx1"/>
                    </a:solidFill>
                    <a:latin typeface="Calibri" pitchFamily="34" charset="0"/>
                    <a:cs typeface="Calibri" pitchFamily="34" charset="0"/>
                  </a:rPr>
                  <a:t>= angular </a:t>
                </a:r>
                <a:r>
                  <a:rPr lang="en-GB" sz="2000" b="0" dirty="0">
                    <a:solidFill>
                      <a:schemeClr val="tx1"/>
                    </a:solidFill>
                    <a:latin typeface="Calibri" pitchFamily="34" charset="0"/>
                    <a:cs typeface="Calibri" pitchFamily="34" charset="0"/>
                  </a:rPr>
                  <a:t>dimension of a single </a:t>
                </a:r>
                <a:r>
                  <a:rPr lang="en-GB" sz="2000" b="0" dirty="0" smtClean="0">
                    <a:solidFill>
                      <a:schemeClr val="tx1"/>
                    </a:solidFill>
                    <a:latin typeface="Calibri" pitchFamily="34" charset="0"/>
                    <a:cs typeface="Calibri" pitchFamily="34" charset="0"/>
                  </a:rPr>
                  <a:t>pixel</a:t>
                </a:r>
              </a:p>
              <a:p>
                <a:pPr marL="342900" indent="-342900" algn="just">
                  <a:buFont typeface="Arial" panose="020B0604020202020204" pitchFamily="34" charset="0"/>
                  <a:buChar char="•"/>
                </a:pPr>
                <a14:m>
                  <m:oMath xmlns:m="http://schemas.openxmlformats.org/officeDocument/2006/math">
                    <m:sSub>
                      <m:sSubPr>
                        <m:ctrlPr>
                          <a:rPr lang="en-GB" sz="2000" b="0">
                            <a:solidFill>
                              <a:schemeClr val="tx1"/>
                            </a:solidFill>
                            <a:latin typeface="Calibri" pitchFamily="34" charset="0"/>
                            <a:cs typeface="Calibri" pitchFamily="34" charset="0"/>
                          </a:rPr>
                        </m:ctrlPr>
                      </m:sSubPr>
                      <m:e>
                        <m:r>
                          <a:rPr lang="en-GB" sz="2000" b="0">
                            <a:solidFill>
                              <a:schemeClr val="tx1"/>
                            </a:solidFill>
                            <a:latin typeface="Calibri" pitchFamily="34" charset="0"/>
                            <a:cs typeface="Calibri" pitchFamily="34" charset="0"/>
                          </a:rPr>
                          <m:t>𝐹</m:t>
                        </m:r>
                      </m:e>
                      <m:sub>
                        <m:r>
                          <a:rPr lang="en-GB" sz="2000" b="0">
                            <a:solidFill>
                              <a:schemeClr val="tx1"/>
                            </a:solidFill>
                            <a:latin typeface="Calibri" pitchFamily="34" charset="0"/>
                            <a:cs typeface="Calibri" pitchFamily="34" charset="0"/>
                          </a:rPr>
                          <m:t>𝑃𝐼𝑋</m:t>
                        </m:r>
                      </m:sub>
                    </m:sSub>
                  </m:oMath>
                </a14:m>
                <a:r>
                  <a:rPr lang="en-GB" sz="2000" b="0" dirty="0">
                    <a:solidFill>
                      <a:schemeClr val="tx1"/>
                    </a:solidFill>
                    <a:latin typeface="Calibri" pitchFamily="34" charset="0"/>
                    <a:cs typeface="Calibri" pitchFamily="34" charset="0"/>
                  </a:rPr>
                  <a:t> </a:t>
                </a:r>
                <a:r>
                  <a:rPr lang="en-GB" sz="2000" b="0" dirty="0" smtClean="0">
                    <a:solidFill>
                      <a:schemeClr val="tx1"/>
                    </a:solidFill>
                    <a:latin typeface="Calibri" pitchFamily="34" charset="0"/>
                    <a:cs typeface="Calibri" pitchFamily="34" charset="0"/>
                  </a:rPr>
                  <a:t>= oversampling factor</a:t>
                </a:r>
              </a:p>
              <a:p>
                <a:pPr marL="342900" indent="-342900" algn="just">
                  <a:buFont typeface="Arial" panose="020B0604020202020204" pitchFamily="34" charset="0"/>
                  <a:buChar char="•"/>
                </a:pPr>
                <a:endParaRPr lang="en-US" sz="2000" b="0" dirty="0">
                  <a:solidFill>
                    <a:schemeClr val="tx1"/>
                  </a:solidFill>
                  <a:latin typeface="Calibri" pitchFamily="34" charset="0"/>
                  <a:cs typeface="Calibri" pitchFamily="34" charset="0"/>
                  <a:sym typeface="Wingdings" panose="05000000000000000000" pitchFamily="2" charset="2"/>
                </a:endParaRPr>
              </a:p>
              <a:p>
                <a:pPr marL="342900" indent="-342900" algn="just">
                  <a:buFont typeface="Arial" panose="020B0604020202020204" pitchFamily="34" charset="0"/>
                  <a:buChar char="•"/>
                </a:pPr>
                <a:r>
                  <a:rPr lang="en-US" sz="2000" b="0" dirty="0" smtClean="0">
                    <a:solidFill>
                      <a:schemeClr val="tx1"/>
                    </a:solidFill>
                    <a:latin typeface="Calibri" pitchFamily="34" charset="0"/>
                    <a:cs typeface="Calibri" pitchFamily="34" charset="0"/>
                    <a:sym typeface="Wingdings" panose="05000000000000000000" pitchFamily="2" charset="2"/>
                  </a:rPr>
                  <a:t>For </a:t>
                </a:r>
                <a:r>
                  <a:rPr lang="en-GB" sz="2000" b="0" dirty="0">
                    <a:solidFill>
                      <a:schemeClr val="tx1"/>
                    </a:solidFill>
                    <a:latin typeface="Calibri" pitchFamily="34" charset="0"/>
                    <a:cs typeface="Calibri" pitchFamily="34" charset="0"/>
                  </a:rPr>
                  <a:t>SEVIRI, </a:t>
                </a:r>
                <a14:m>
                  <m:oMath xmlns:m="http://schemas.openxmlformats.org/officeDocument/2006/math">
                    <m:sSub>
                      <m:sSubPr>
                        <m:ctrlPr>
                          <a:rPr lang="en-GB" sz="2000" b="0">
                            <a:solidFill>
                              <a:schemeClr val="tx1"/>
                            </a:solidFill>
                            <a:latin typeface="Calibri" pitchFamily="34" charset="0"/>
                            <a:cs typeface="Calibri" pitchFamily="34" charset="0"/>
                          </a:rPr>
                        </m:ctrlPr>
                      </m:sSubPr>
                      <m:e>
                        <m:r>
                          <a:rPr lang="en-GB" sz="2000" b="0">
                            <a:solidFill>
                              <a:schemeClr val="tx1"/>
                            </a:solidFill>
                            <a:latin typeface="Calibri" pitchFamily="34" charset="0"/>
                            <a:cs typeface="Calibri" pitchFamily="34" charset="0"/>
                          </a:rPr>
                          <m:t>𝛺</m:t>
                        </m:r>
                      </m:e>
                      <m:sub>
                        <m:r>
                          <a:rPr lang="en-GB" sz="2000" b="0">
                            <a:solidFill>
                              <a:schemeClr val="tx1"/>
                            </a:solidFill>
                            <a:latin typeface="Calibri" pitchFamily="34" charset="0"/>
                            <a:cs typeface="Calibri" pitchFamily="34" charset="0"/>
                          </a:rPr>
                          <m:t>𝑃𝐼𝑋</m:t>
                        </m:r>
                      </m:sub>
                    </m:sSub>
                  </m:oMath>
                </a14:m>
                <a:r>
                  <a:rPr lang="en-GB" sz="2000" b="0" dirty="0">
                    <a:solidFill>
                      <a:schemeClr val="tx1"/>
                    </a:solidFill>
                    <a:latin typeface="Calibri" pitchFamily="34" charset="0"/>
                    <a:cs typeface="Calibri" pitchFamily="34" charset="0"/>
                  </a:rPr>
                  <a:t> is derived from the horizontal angular aperture of a single SEVIRI pixel</a:t>
                </a:r>
                <a:endParaRPr lang="en-US" sz="2000" b="0" dirty="0">
                  <a:solidFill>
                    <a:schemeClr val="tx1"/>
                  </a:solidFill>
                  <a:latin typeface="Calibri" pitchFamily="34" charset="0"/>
                  <a:cs typeface="Calibri" pitchFamily="34" charset="0"/>
                  <a:sym typeface="Wingdings" panose="05000000000000000000" pitchFamily="2" charset="2"/>
                </a:endParaRPr>
              </a:p>
              <a:p>
                <a:pPr marL="342900" indent="-342900" algn="just">
                  <a:buFont typeface="Arial" panose="020B0604020202020204" pitchFamily="34" charset="0"/>
                  <a:buChar char="•"/>
                </a:pPr>
                <a:endParaRPr lang="en-US" sz="2000" b="0" dirty="0">
                  <a:solidFill>
                    <a:schemeClr val="tx1"/>
                  </a:solidFill>
                  <a:latin typeface="Calibri" pitchFamily="34" charset="0"/>
                  <a:cs typeface="Calibri" pitchFamily="34" charset="0"/>
                  <a:sym typeface="Wingdings" panose="05000000000000000000" pitchFamily="2" charset="2"/>
                </a:endParaRPr>
              </a:p>
              <a:p>
                <a:pPr marL="342900" indent="-342900" algn="just">
                  <a:buFont typeface="Arial" panose="020B0604020202020204" pitchFamily="34" charset="0"/>
                  <a:buChar char="•"/>
                </a:pPr>
                <a:endParaRPr lang="en-US" sz="2000" b="0" dirty="0">
                  <a:solidFill>
                    <a:schemeClr val="tx1"/>
                  </a:solidFill>
                  <a:latin typeface="Calibri" pitchFamily="34" charset="0"/>
                  <a:cs typeface="Calibri" pitchFamily="34" charset="0"/>
                  <a:sym typeface="Wingdings" panose="05000000000000000000" pitchFamily="2" charset="2"/>
                </a:endParaRPr>
              </a:p>
              <a:p>
                <a:pPr algn="just"/>
                <a:endParaRPr lang="en-US" sz="2000" b="0" dirty="0">
                  <a:solidFill>
                    <a:schemeClr val="tx1"/>
                  </a:solidFill>
                  <a:latin typeface="Calibri" pitchFamily="34" charset="0"/>
                  <a:cs typeface="Calibri" pitchFamily="34" charset="0"/>
                  <a:sym typeface="Wingdings" panose="05000000000000000000" pitchFamily="2" charset="2"/>
                </a:endParaRPr>
              </a:p>
              <a:p>
                <a:pPr marL="342900" indent="-342900" algn="just">
                  <a:buFont typeface="Arial" panose="020B0604020202020204" pitchFamily="34" charset="0"/>
                  <a:buChar char="•"/>
                </a:pPr>
                <a:r>
                  <a:rPr lang="en-GB" sz="2000" b="0" dirty="0">
                    <a:solidFill>
                      <a:schemeClr val="tx1"/>
                    </a:solidFill>
                    <a:latin typeface="Calibri" pitchFamily="34" charset="0"/>
                    <a:cs typeface="Calibri" pitchFamily="34" charset="0"/>
                  </a:rPr>
                  <a:t>18.42 </a:t>
                </a:r>
                <a:r>
                  <a:rPr lang="en-GB" sz="2000" b="0" dirty="0" err="1">
                    <a:solidFill>
                      <a:schemeClr val="tx1"/>
                    </a:solidFill>
                    <a:latin typeface="Calibri" pitchFamily="34" charset="0"/>
                    <a:cs typeface="Calibri" pitchFamily="34" charset="0"/>
                  </a:rPr>
                  <a:t>deg</a:t>
                </a:r>
                <a:r>
                  <a:rPr lang="en-GB" sz="2000" b="0" dirty="0">
                    <a:solidFill>
                      <a:schemeClr val="tx1"/>
                    </a:solidFill>
                    <a:latin typeface="Calibri" pitchFamily="34" charset="0"/>
                    <a:cs typeface="Calibri" pitchFamily="34" charset="0"/>
                  </a:rPr>
                  <a:t> </a:t>
                </a:r>
                <a:r>
                  <a:rPr lang="en-GB" sz="2000" b="0" dirty="0" smtClean="0">
                    <a:solidFill>
                      <a:schemeClr val="tx1"/>
                    </a:solidFill>
                    <a:latin typeface="Calibri" pitchFamily="34" charset="0"/>
                    <a:cs typeface="Calibri" pitchFamily="34" charset="0"/>
                  </a:rPr>
                  <a:t>= E-W </a:t>
                </a:r>
                <a:r>
                  <a:rPr lang="en-GB" sz="2000" b="0" dirty="0">
                    <a:solidFill>
                      <a:schemeClr val="tx1"/>
                    </a:solidFill>
                    <a:latin typeface="Calibri" pitchFamily="34" charset="0"/>
                    <a:cs typeface="Calibri" pitchFamily="34" charset="0"/>
                  </a:rPr>
                  <a:t>nominal angular width of the SEVIRI Level 1.0 </a:t>
                </a:r>
                <a:r>
                  <a:rPr lang="en-GB" sz="2000" b="0" dirty="0" smtClean="0">
                    <a:solidFill>
                      <a:schemeClr val="tx1"/>
                    </a:solidFill>
                    <a:latin typeface="Calibri" pitchFamily="34" charset="0"/>
                    <a:cs typeface="Calibri" pitchFamily="34" charset="0"/>
                  </a:rPr>
                  <a:t>image</a:t>
                </a:r>
              </a:p>
              <a:p>
                <a:pPr marL="342900" indent="-342900" algn="just">
                  <a:buFont typeface="Arial" panose="020B0604020202020204" pitchFamily="34" charset="0"/>
                  <a:buChar char="•"/>
                </a:pPr>
                <a:r>
                  <a:rPr lang="en-GB" sz="2000" b="0" dirty="0" smtClean="0">
                    <a:solidFill>
                      <a:schemeClr val="tx1"/>
                    </a:solidFill>
                    <a:latin typeface="Calibri" pitchFamily="34" charset="0"/>
                    <a:cs typeface="Calibri" pitchFamily="34" charset="0"/>
                  </a:rPr>
                  <a:t>3834 = nominal </a:t>
                </a:r>
                <a:r>
                  <a:rPr lang="en-GB" sz="2000" b="0" dirty="0">
                    <a:solidFill>
                      <a:schemeClr val="tx1"/>
                    </a:solidFill>
                    <a:latin typeface="Calibri" pitchFamily="34" charset="0"/>
                    <a:cs typeface="Calibri" pitchFamily="34" charset="0"/>
                  </a:rPr>
                  <a:t>number of pixels in the E-W direction as available in the Level 1.0 image. </a:t>
                </a:r>
                <a:endParaRPr lang="en-GB" sz="2000" b="0" dirty="0" smtClean="0">
                  <a:solidFill>
                    <a:schemeClr val="tx1"/>
                  </a:solidFill>
                  <a:latin typeface="Calibri" pitchFamily="34" charset="0"/>
                  <a:cs typeface="Calibri" pitchFamily="34" charset="0"/>
                </a:endParaRPr>
              </a:p>
              <a:p>
                <a:pPr marL="342900" indent="-342900" algn="just">
                  <a:buFont typeface="Arial" panose="020B0604020202020204" pitchFamily="34" charset="0"/>
                  <a:buChar char="•"/>
                </a:pPr>
                <a:r>
                  <a:rPr lang="en-GB" sz="2000" b="0" dirty="0">
                    <a:solidFill>
                      <a:schemeClr val="tx1"/>
                    </a:solidFill>
                    <a:latin typeface="Calibri" pitchFamily="34" charset="0"/>
                    <a:cs typeface="Calibri" pitchFamily="34" charset="0"/>
                  </a:rPr>
                  <a:t>S</a:t>
                </a:r>
                <a:r>
                  <a:rPr lang="en-GB" sz="2000" b="0" dirty="0" smtClean="0">
                    <a:solidFill>
                      <a:schemeClr val="tx1"/>
                    </a:solidFill>
                    <a:latin typeface="Calibri" pitchFamily="34" charset="0"/>
                    <a:cs typeface="Calibri" pitchFamily="34" charset="0"/>
                  </a:rPr>
                  <a:t>ame pixel dimension E-W </a:t>
                </a:r>
                <a:r>
                  <a:rPr lang="en-GB" sz="2000" b="0" dirty="0">
                    <a:solidFill>
                      <a:schemeClr val="tx1"/>
                    </a:solidFill>
                    <a:latin typeface="Calibri" pitchFamily="34" charset="0"/>
                    <a:cs typeface="Calibri" pitchFamily="34" charset="0"/>
                  </a:rPr>
                  <a:t>and S-N </a:t>
                </a:r>
                <a:endParaRPr lang="en-GB" sz="2000" b="0" dirty="0" smtClean="0">
                  <a:solidFill>
                    <a:schemeClr val="tx1"/>
                  </a:solidFill>
                  <a:latin typeface="Calibri" pitchFamily="34" charset="0"/>
                  <a:cs typeface="Calibri" pitchFamily="34" charset="0"/>
                </a:endParaRPr>
              </a:p>
              <a:p>
                <a:pPr marL="342900" indent="-342900" algn="just">
                  <a:buFont typeface="Arial" panose="020B0604020202020204" pitchFamily="34" charset="0"/>
                  <a:buChar char="•"/>
                </a:pPr>
                <a:r>
                  <a:rPr lang="en-GB" sz="2000" b="0" dirty="0" smtClean="0">
                    <a:solidFill>
                      <a:schemeClr val="tx1"/>
                    </a:solidFill>
                    <a:latin typeface="Calibri" pitchFamily="34" charset="0"/>
                    <a:cs typeface="Calibri" pitchFamily="34" charset="0"/>
                  </a:rPr>
                  <a:t>Over-sampling factor = 1 </a:t>
                </a:r>
                <a:r>
                  <a:rPr lang="en-GB" sz="2000" b="0" dirty="0" smtClean="0">
                    <a:solidFill>
                      <a:srgbClr val="FF0000"/>
                    </a:solidFill>
                    <a:latin typeface="Calibri" pitchFamily="34" charset="0"/>
                    <a:cs typeface="Calibri" pitchFamily="34" charset="0"/>
                    <a:sym typeface="Wingdings" panose="05000000000000000000" pitchFamily="2" charset="2"/>
                  </a:rPr>
                  <a:t> Still an open issue!</a:t>
                </a:r>
                <a:endParaRPr lang="en-US" sz="2000" b="0" dirty="0">
                  <a:solidFill>
                    <a:srgbClr val="FF0000"/>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a:solidFill>
                    <a:schemeClr val="tx1"/>
                  </a:solidFill>
                  <a:latin typeface="Calibri" pitchFamily="34" charset="0"/>
                  <a:cs typeface="Calibri"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54000" y="867226"/>
                <a:ext cx="9321800" cy="5632311"/>
              </a:xfrm>
              <a:prstGeom prst="rect">
                <a:avLst/>
              </a:prstGeom>
              <a:blipFill rotWithShape="0">
                <a:blip r:embed="rId2"/>
                <a:stretch>
                  <a:fillRect l="-589" t="-541" r="-654"/>
                </a:stretch>
              </a:blipFill>
            </p:spPr>
            <p:txBody>
              <a:bodyPr/>
              <a:lstStyle/>
              <a:p>
                <a:r>
                  <a:rPr lang="en-GB">
                    <a:noFill/>
                  </a:rPr>
                  <a:t> </a:t>
                </a:r>
              </a:p>
            </p:txBody>
          </p:sp>
        </mc:Fallback>
      </mc:AlternateContent>
      <p:sp>
        <p:nvSpPr>
          <p:cNvPr id="5" name="TextBox 4"/>
          <p:cNvSpPr txBox="1"/>
          <p:nvPr/>
        </p:nvSpPr>
        <p:spPr>
          <a:xfrm>
            <a:off x="88900" y="139700"/>
            <a:ext cx="4685578" cy="523220"/>
          </a:xfrm>
          <a:prstGeom prst="rect">
            <a:avLst/>
          </a:prstGeom>
          <a:noFill/>
        </p:spPr>
        <p:txBody>
          <a:bodyPr wrap="none" rtlCol="0">
            <a:spAutoFit/>
          </a:bodyPr>
          <a:lstStyle/>
          <a:p>
            <a:r>
              <a:rPr lang="en-GB" sz="2800" dirty="0">
                <a:latin typeface="Calibri" pitchFamily="34" charset="0"/>
                <a:cs typeface="Calibri" pitchFamily="34" charset="0"/>
              </a:rPr>
              <a:t>Computation of the </a:t>
            </a:r>
            <a:r>
              <a:rPr lang="en-GB" sz="2800" dirty="0" smtClean="0">
                <a:latin typeface="Calibri" pitchFamily="34" charset="0"/>
                <a:cs typeface="Calibri" pitchFamily="34" charset="0"/>
              </a:rPr>
              <a:t>irradiance</a:t>
            </a:r>
            <a:endParaRPr lang="en-GB" sz="2800" dirty="0">
              <a:latin typeface="Calibri" pitchFamily="34" charset="0"/>
              <a:cs typeface="Calibri"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3147525" y="965927"/>
                <a:ext cx="3534750" cy="95782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GB" sz="2000" smtClean="0">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𝐼𝑟𝑟</m:t>
                          </m:r>
                        </m:e>
                        <m:sub>
                          <m:r>
                            <a:rPr lang="en-GB" sz="2000" i="1">
                              <a:solidFill>
                                <a:schemeClr val="tx1"/>
                              </a:solidFill>
                              <a:latin typeface="Cambria Math" panose="02040503050406030204" pitchFamily="18" charset="0"/>
                            </a:rPr>
                            <m:t>𝑂𝐵𝑆</m:t>
                          </m:r>
                        </m:sub>
                      </m:sSub>
                      <m:r>
                        <a:rPr lang="en-GB" sz="2000" i="0">
                          <a:solidFill>
                            <a:schemeClr val="tx1"/>
                          </a:solidFill>
                          <a:latin typeface="Cambria Math" panose="02040503050406030204" pitchFamily="18" charset="0"/>
                        </a:rPr>
                        <m:t>= </m:t>
                      </m:r>
                      <m:f>
                        <m:fPr>
                          <m:ctrlPr>
                            <a:rPr lang="en-GB" sz="2000" i="1">
                              <a:solidFill>
                                <a:schemeClr val="tx1"/>
                              </a:solidFill>
                              <a:latin typeface="Cambria Math" panose="02040503050406030204" pitchFamily="18" charset="0"/>
                            </a:rPr>
                          </m:ctrlPr>
                        </m:fPr>
                        <m:num>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𝛺</m:t>
                              </m:r>
                            </m:e>
                            <m:sub>
                              <m:r>
                                <a:rPr lang="en-GB" sz="2000" i="1">
                                  <a:solidFill>
                                    <a:schemeClr val="tx1"/>
                                  </a:solidFill>
                                  <a:latin typeface="Cambria Math" panose="02040503050406030204" pitchFamily="18" charset="0"/>
                                </a:rPr>
                                <m:t>𝑃𝐼𝑋</m:t>
                              </m:r>
                            </m:sub>
                          </m:sSub>
                        </m:num>
                        <m:den>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𝐹</m:t>
                              </m:r>
                            </m:e>
                            <m:sub>
                              <m:r>
                                <a:rPr lang="en-GB" sz="2000" i="1">
                                  <a:solidFill>
                                    <a:schemeClr val="tx1"/>
                                  </a:solidFill>
                                  <a:latin typeface="Cambria Math" panose="02040503050406030204" pitchFamily="18" charset="0"/>
                                </a:rPr>
                                <m:t>𝑃𝐼𝑋</m:t>
                              </m:r>
                            </m:sub>
                          </m:sSub>
                        </m:den>
                      </m:f>
                      <m:r>
                        <a:rPr lang="en-GB" sz="2000" i="0">
                          <a:solidFill>
                            <a:schemeClr val="tx1"/>
                          </a:solidFill>
                          <a:latin typeface="Cambria Math" panose="02040503050406030204" pitchFamily="18" charset="0"/>
                        </a:rPr>
                        <m:t>∙</m:t>
                      </m:r>
                      <m:nary>
                        <m:naryPr>
                          <m:chr m:val="∑"/>
                          <m:limLoc m:val="undOvr"/>
                          <m:ctrlPr>
                            <a:rPr lang="en-GB" sz="2000" i="1">
                              <a:solidFill>
                                <a:schemeClr val="tx1"/>
                              </a:solidFill>
                              <a:latin typeface="Cambria Math" panose="02040503050406030204" pitchFamily="18" charset="0"/>
                            </a:rPr>
                          </m:ctrlPr>
                        </m:naryPr>
                        <m:sub>
                          <m:r>
                            <a:rPr lang="en-GB" sz="2000" i="1">
                              <a:solidFill>
                                <a:schemeClr val="tx1"/>
                              </a:solidFill>
                              <a:latin typeface="Cambria Math" panose="02040503050406030204" pitchFamily="18" charset="0"/>
                            </a:rPr>
                            <m:t>𝑖</m:t>
                          </m:r>
                          <m:r>
                            <a:rPr lang="en-GB" sz="2000" i="0">
                              <a:solidFill>
                                <a:schemeClr val="tx1"/>
                              </a:solidFill>
                              <a:latin typeface="Cambria Math" panose="02040503050406030204" pitchFamily="18" charset="0"/>
                            </a:rPr>
                            <m:t>=1</m:t>
                          </m:r>
                        </m:sub>
                        <m:sup>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𝑁</m:t>
                              </m:r>
                            </m:e>
                            <m:sub>
                              <m:r>
                                <a:rPr lang="en-GB" sz="2000" i="1">
                                  <a:solidFill>
                                    <a:schemeClr val="tx1"/>
                                  </a:solidFill>
                                  <a:latin typeface="Cambria Math" panose="02040503050406030204" pitchFamily="18" charset="0"/>
                                </a:rPr>
                                <m:t>𝑃𝐼𝑋</m:t>
                              </m:r>
                            </m:sub>
                          </m:sSub>
                        </m:sup>
                        <m:e>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𝐼𝑚𝑔𝑡</m:t>
                              </m:r>
                            </m:e>
                            <m:sub>
                              <m:r>
                                <a:rPr lang="en-GB" sz="2000" i="1">
                                  <a:solidFill>
                                    <a:schemeClr val="tx1"/>
                                  </a:solidFill>
                                  <a:latin typeface="Cambria Math" panose="02040503050406030204" pitchFamily="18" charset="0"/>
                                </a:rPr>
                                <m:t>𝑅𝑎𝑑𝑖</m:t>
                              </m:r>
                            </m:sub>
                          </m:sSub>
                        </m:e>
                      </m:nary>
                    </m:oMath>
                  </m:oMathPara>
                </a14:m>
                <a:endParaRPr lang="en-GB" sz="2000" dirty="0">
                  <a:solidFill>
                    <a:schemeClr val="tx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3147525" y="965927"/>
                <a:ext cx="3534750" cy="95782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3536990" y="3520878"/>
                <a:ext cx="2755819" cy="84465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GB" sz="2000" smtClean="0">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𝛺</m:t>
                          </m:r>
                        </m:e>
                        <m:sub>
                          <m:r>
                            <a:rPr lang="en-GB" sz="2000" i="1">
                              <a:solidFill>
                                <a:schemeClr val="tx1"/>
                              </a:solidFill>
                              <a:latin typeface="Cambria Math" panose="02040503050406030204" pitchFamily="18" charset="0"/>
                            </a:rPr>
                            <m:t>𝑃𝐼𝑋</m:t>
                          </m:r>
                        </m:sub>
                      </m:sSub>
                      <m:r>
                        <a:rPr lang="en-GB" sz="2000" i="0">
                          <a:solidFill>
                            <a:schemeClr val="tx1"/>
                          </a:solidFill>
                          <a:latin typeface="Cambria Math" panose="02040503050406030204" pitchFamily="18" charset="0"/>
                        </a:rPr>
                        <m:t>=</m:t>
                      </m:r>
                      <m:sSup>
                        <m:sSupPr>
                          <m:ctrlPr>
                            <a:rPr lang="en-GB" sz="2000" i="1">
                              <a:solidFill>
                                <a:schemeClr val="tx1"/>
                              </a:solidFill>
                              <a:latin typeface="Cambria Math" panose="02040503050406030204" pitchFamily="18" charset="0"/>
                            </a:rPr>
                          </m:ctrlPr>
                        </m:sSupPr>
                        <m:e>
                          <m:d>
                            <m:dPr>
                              <m:ctrlPr>
                                <a:rPr lang="en-GB" sz="2000" i="1">
                                  <a:solidFill>
                                    <a:schemeClr val="tx1"/>
                                  </a:solidFill>
                                  <a:latin typeface="Cambria Math" panose="02040503050406030204" pitchFamily="18" charset="0"/>
                                </a:rPr>
                              </m:ctrlPr>
                            </m:dPr>
                            <m:e>
                              <m:f>
                                <m:fPr>
                                  <m:ctrlPr>
                                    <a:rPr lang="en-GB" sz="2000" i="1">
                                      <a:solidFill>
                                        <a:schemeClr val="tx1"/>
                                      </a:solidFill>
                                      <a:latin typeface="Cambria Math" panose="02040503050406030204" pitchFamily="18" charset="0"/>
                                    </a:rPr>
                                  </m:ctrlPr>
                                </m:fPr>
                                <m:num>
                                  <m:r>
                                    <a:rPr lang="en-GB" sz="2000" i="0">
                                      <a:solidFill>
                                        <a:schemeClr val="tx1"/>
                                      </a:solidFill>
                                      <a:latin typeface="Cambria Math" panose="02040503050406030204" pitchFamily="18" charset="0"/>
                                    </a:rPr>
                                    <m:t>18.42</m:t>
                                  </m:r>
                                </m:num>
                                <m:den>
                                  <m:r>
                                    <a:rPr lang="en-GB" sz="2000" i="0">
                                      <a:solidFill>
                                        <a:schemeClr val="tx1"/>
                                      </a:solidFill>
                                      <a:latin typeface="Cambria Math" panose="02040503050406030204" pitchFamily="18" charset="0"/>
                                    </a:rPr>
                                    <m:t>3834</m:t>
                                  </m:r>
                                </m:den>
                              </m:f>
                              <m:r>
                                <a:rPr lang="en-GB" sz="2000" i="0">
                                  <a:solidFill>
                                    <a:schemeClr val="tx1"/>
                                  </a:solidFill>
                                  <a:latin typeface="Cambria Math" panose="02040503050406030204" pitchFamily="18" charset="0"/>
                                </a:rPr>
                                <m:t>∙</m:t>
                              </m:r>
                              <m:f>
                                <m:fPr>
                                  <m:ctrlPr>
                                    <a:rPr lang="en-GB" sz="2000" i="1">
                                      <a:solidFill>
                                        <a:schemeClr val="tx1"/>
                                      </a:solidFill>
                                      <a:latin typeface="Cambria Math" panose="02040503050406030204" pitchFamily="18" charset="0"/>
                                    </a:rPr>
                                  </m:ctrlPr>
                                </m:fPr>
                                <m:num>
                                  <m:r>
                                    <a:rPr lang="en-GB" sz="2000" i="1">
                                      <a:solidFill>
                                        <a:schemeClr val="tx1"/>
                                      </a:solidFill>
                                      <a:latin typeface="Cambria Math" panose="02040503050406030204" pitchFamily="18" charset="0"/>
                                    </a:rPr>
                                    <m:t>𝜋</m:t>
                                  </m:r>
                                </m:num>
                                <m:den>
                                  <m:r>
                                    <a:rPr lang="en-GB" sz="2000" i="0">
                                      <a:solidFill>
                                        <a:schemeClr val="tx1"/>
                                      </a:solidFill>
                                      <a:latin typeface="Cambria Math" panose="02040503050406030204" pitchFamily="18" charset="0"/>
                                    </a:rPr>
                                    <m:t>180</m:t>
                                  </m:r>
                                </m:den>
                              </m:f>
                            </m:e>
                          </m:d>
                        </m:e>
                        <m:sup>
                          <m:r>
                            <a:rPr lang="en-GB" sz="2000" i="0">
                              <a:solidFill>
                                <a:schemeClr val="tx1"/>
                              </a:solidFill>
                              <a:latin typeface="Cambria Math" panose="02040503050406030204" pitchFamily="18" charset="0"/>
                            </a:rPr>
                            <m:t>2</m:t>
                          </m:r>
                        </m:sup>
                      </m:sSup>
                    </m:oMath>
                  </m:oMathPara>
                </a14:m>
                <a:endParaRPr lang="en-GB" sz="2000"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3536990" y="3520878"/>
                <a:ext cx="2755819" cy="844655"/>
              </a:xfrm>
              <a:prstGeom prst="rect">
                <a:avLst/>
              </a:prstGeom>
              <a:blipFill rotWithShape="0">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915663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Calculation of the offset and calibration on the ROLO/GIRO scale</a:t>
            </a:r>
            <a:endParaRPr lang="en-GB" sz="2200" dirty="0"/>
          </a:p>
        </p:txBody>
      </p:sp>
      <mc:AlternateContent xmlns:mc="http://schemas.openxmlformats.org/markup-compatibility/2006">
        <mc:Choice xmlns:a14="http://schemas.microsoft.com/office/drawing/2010/main" Requires="a14">
          <p:sp>
            <p:nvSpPr>
              <p:cNvPr id="4" name="Rectangle 3"/>
              <p:cNvSpPr/>
              <p:nvPr/>
            </p:nvSpPr>
            <p:spPr>
              <a:xfrm>
                <a:off x="2506788" y="2007298"/>
                <a:ext cx="4208396" cy="400110"/>
              </a:xfrm>
              <a:prstGeom prst="rect">
                <a:avLst/>
              </a:prstGeom>
            </p:spPr>
            <p:txBody>
              <a:bodyPr wrap="none">
                <a:spAutoFit/>
              </a:bodyPr>
              <a:lstStyle/>
              <a:p>
                <a14:m>
                  <m:oMath xmlns:m="http://schemas.openxmlformats.org/officeDocument/2006/math">
                    <m:sSub>
                      <m:sSubPr>
                        <m:ctrlPr>
                          <a:rPr lang="en-GB" sz="2000" i="1" smtClean="0">
                            <a:solidFill>
                              <a:srgbClr val="00205B"/>
                            </a:solidFill>
                            <a:latin typeface="Cambria Math" panose="02040503050406030204" pitchFamily="18" charset="0"/>
                          </a:rPr>
                        </m:ctrlPr>
                      </m:sSubPr>
                      <m:e>
                        <m:r>
                          <a:rPr lang="en-GB" sz="2000" i="1">
                            <a:solidFill>
                              <a:srgbClr val="00205B"/>
                            </a:solidFill>
                            <a:effectLst/>
                            <a:latin typeface="Cambria Math" panose="02040503050406030204" pitchFamily="18" charset="0"/>
                            <a:ea typeface="Times New Roman" panose="02020603050405020304" pitchFamily="18" charset="0"/>
                            <a:cs typeface="Times New Roman" panose="02020603050405020304" pitchFamily="18" charset="0"/>
                          </a:rPr>
                          <m:t>𝑂𝑓𝑓</m:t>
                        </m:r>
                      </m:e>
                      <m:sub>
                        <m:r>
                          <a:rPr lang="en-GB" sz="2000" i="1">
                            <a:solidFill>
                              <a:srgbClr val="00205B"/>
                            </a:solidFill>
                            <a:effectLst/>
                            <a:latin typeface="Cambria Math" panose="02040503050406030204" pitchFamily="18" charset="0"/>
                            <a:ea typeface="Times New Roman" panose="02020603050405020304" pitchFamily="18" charset="0"/>
                            <a:cs typeface="Times New Roman" panose="02020603050405020304" pitchFamily="18" charset="0"/>
                          </a:rPr>
                          <m:t>𝐷𝐶</m:t>
                        </m:r>
                      </m:sub>
                    </m:sSub>
                    <m:r>
                      <a:rPr lang="en-GB" sz="2000" i="1">
                        <a:solidFill>
                          <a:srgbClr val="00205B"/>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sz="2000" i="1">
                            <a:solidFill>
                              <a:srgbClr val="00205B"/>
                            </a:solidFill>
                            <a:effectLst/>
                            <a:latin typeface="Cambria Math" panose="02040503050406030204" pitchFamily="18" charset="0"/>
                          </a:rPr>
                        </m:ctrlPr>
                      </m:dPr>
                      <m:e>
                        <m:sSub>
                          <m:sSubPr>
                            <m:ctrlPr>
                              <a:rPr lang="en-GB" sz="2000" i="1">
                                <a:solidFill>
                                  <a:srgbClr val="00205B"/>
                                </a:solidFill>
                                <a:effectLst/>
                                <a:latin typeface="Cambria Math" panose="02040503050406030204" pitchFamily="18" charset="0"/>
                              </a:rPr>
                            </m:ctrlPr>
                          </m:sSubPr>
                          <m:e>
                            <m:r>
                              <a:rPr lang="en-GB" sz="2000" i="1">
                                <a:solidFill>
                                  <a:srgbClr val="00205B"/>
                                </a:solidFill>
                                <a:effectLst/>
                                <a:latin typeface="Cambria Math" panose="02040503050406030204" pitchFamily="18" charset="0"/>
                                <a:ea typeface="Times New Roman" panose="02020603050405020304" pitchFamily="18" charset="0"/>
                                <a:cs typeface="Times New Roman" panose="02020603050405020304" pitchFamily="18" charset="0"/>
                              </a:rPr>
                              <m:t>𝐼𝑚𝑔𝑡</m:t>
                            </m:r>
                          </m:e>
                          <m:sub>
                            <m:r>
                              <a:rPr lang="en-GB" sz="2000" i="1">
                                <a:solidFill>
                                  <a:srgbClr val="00205B"/>
                                </a:solidFill>
                                <a:effectLst/>
                                <a:latin typeface="Cambria Math" panose="02040503050406030204" pitchFamily="18" charset="0"/>
                                <a:ea typeface="Times New Roman" panose="02020603050405020304" pitchFamily="18" charset="0"/>
                                <a:cs typeface="Times New Roman" panose="02020603050405020304" pitchFamily="18" charset="0"/>
                              </a:rPr>
                              <m:t>𝐷𝐶𝑖</m:t>
                            </m:r>
                          </m:sub>
                        </m:sSub>
                      </m:e>
                    </m:d>
                    <m:r>
                      <a:rPr lang="en-GB" sz="2000" i="1">
                        <a:solidFill>
                          <a:srgbClr val="00205B"/>
                        </a:solidFill>
                        <a:effectLst/>
                        <a:latin typeface="Cambria Math" panose="02040503050406030204" pitchFamily="18" charset="0"/>
                        <a:ea typeface="Times New Roman" panose="02020603050405020304" pitchFamily="18" charset="0"/>
                        <a:cs typeface="Calibri" panose="020F0502020204030204" pitchFamily="34" charset="0"/>
                      </a:rPr>
                      <m:t>, </m:t>
                    </m:r>
                    <m:r>
                      <a:rPr lang="en-GB" sz="2000" i="1">
                        <a:solidFill>
                          <a:srgbClr val="00205B"/>
                        </a:solidFill>
                        <a:effectLst/>
                        <a:latin typeface="Cambria Math" panose="02040503050406030204" pitchFamily="18" charset="0"/>
                        <a:ea typeface="Times New Roman" panose="02020603050405020304" pitchFamily="18" charset="0"/>
                        <a:cs typeface="Calibri" panose="020F0502020204030204" pitchFamily="34" charset="0"/>
                      </a:rPr>
                      <m:t>𝑖</m:t>
                    </m:r>
                    <m:r>
                      <a:rPr lang="en-GB" sz="2000" i="1">
                        <a:solidFill>
                          <a:srgbClr val="00205B"/>
                        </a:solidFill>
                        <a:effectLst/>
                        <a:latin typeface="Cambria Math" panose="02040503050406030204" pitchFamily="18" charset="0"/>
                        <a:ea typeface="Times New Roman" panose="02020603050405020304" pitchFamily="18" charset="0"/>
                        <a:cs typeface="Calibri" panose="020F0502020204030204" pitchFamily="34" charset="0"/>
                      </a:rPr>
                      <m:t>∈</m:t>
                    </m:r>
                    <m:r>
                      <a:rPr lang="en-GB" sz="2000" i="1">
                        <a:solidFill>
                          <a:srgbClr val="00205B"/>
                        </a:solidFill>
                        <a:effectLst/>
                        <a:latin typeface="Cambria Math" panose="02040503050406030204" pitchFamily="18" charset="0"/>
                        <a:ea typeface="Times New Roman" panose="02020603050405020304" pitchFamily="18" charset="0"/>
                        <a:cs typeface="Calibri" panose="020F0502020204030204" pitchFamily="34" charset="0"/>
                      </a:rPr>
                      <m:t>𝐵𝑜𝑟𝑑𝑒𝑟</m:t>
                    </m:r>
                  </m:oMath>
                </a14:m>
                <a:r>
                  <a:rPr lang="en-GB" sz="2000" dirty="0">
                    <a:solidFill>
                      <a:srgbClr val="00205B"/>
                    </a:solidFill>
                    <a:effectLst/>
                    <a:latin typeface="Times New Roman" panose="02020603050405020304" pitchFamily="18" charset="0"/>
                    <a:ea typeface="Times New Roman" panose="02020603050405020304" pitchFamily="18" charset="0"/>
                    <a:cs typeface="Calibri" panose="020F0502020204030204" pitchFamily="34" charset="0"/>
                  </a:rPr>
                  <a:t> [DC]</a:t>
                </a:r>
                <a:endParaRPr lang="en-GB" sz="2000" dirty="0">
                  <a:solidFill>
                    <a:srgbClr val="00205B"/>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2506788" y="2007298"/>
                <a:ext cx="4208396" cy="400110"/>
              </a:xfrm>
              <a:prstGeom prst="rect">
                <a:avLst/>
              </a:prstGeom>
              <a:blipFill rotWithShape="0">
                <a:blip r:embed="rId2"/>
                <a:stretch>
                  <a:fillRect l="-579" t="-7576" r="-434" b="-25758"/>
                </a:stretch>
              </a:blipFill>
            </p:spPr>
            <p:txBody>
              <a:bodyPr/>
              <a:lstStyle/>
              <a:p>
                <a:r>
                  <a:rPr lang="en-GB">
                    <a:noFill/>
                  </a:rPr>
                  <a:t> </a:t>
                </a:r>
              </a:p>
            </p:txBody>
          </p:sp>
        </mc:Fallback>
      </mc:AlternateContent>
      <p:sp>
        <p:nvSpPr>
          <p:cNvPr id="5" name="TextBox 4"/>
          <p:cNvSpPr txBox="1"/>
          <p:nvPr/>
        </p:nvSpPr>
        <p:spPr>
          <a:xfrm>
            <a:off x="254000" y="1008744"/>
            <a:ext cx="9321800"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000" b="0" dirty="0" smtClean="0">
                <a:solidFill>
                  <a:schemeClr val="tx1"/>
                </a:solidFill>
                <a:latin typeface="Calibri" pitchFamily="34" charset="0"/>
                <a:cs typeface="Calibri" pitchFamily="34" charset="0"/>
              </a:rPr>
              <a:t>Mean value of the digital counts contained in the margin around the Moon</a:t>
            </a:r>
            <a:r>
              <a:rPr lang="en-US" sz="2000" b="0" dirty="0">
                <a:solidFill>
                  <a:schemeClr val="tx1"/>
                </a:solidFill>
                <a:latin typeface="Calibri" pitchFamily="34" charset="0"/>
                <a:cs typeface="Calibri" pitchFamily="34" charset="0"/>
                <a:sym typeface="Wingdings" panose="05000000000000000000" pitchFamily="2" charset="2"/>
              </a:rPr>
              <a:t> </a:t>
            </a:r>
            <a:r>
              <a:rPr lang="en-US" sz="2000" b="0" dirty="0" smtClean="0">
                <a:solidFill>
                  <a:schemeClr val="tx1"/>
                </a:solidFill>
                <a:latin typeface="Calibri" pitchFamily="34" charset="0"/>
                <a:cs typeface="Calibri" pitchFamily="34" charset="0"/>
                <a:sym typeface="Wingdings" panose="05000000000000000000" pitchFamily="2" charset="2"/>
              </a:rPr>
              <a:t>(currently 5 pixel-wide margin)</a:t>
            </a:r>
            <a:endParaRPr lang="en-US" sz="2000" b="0" dirty="0">
              <a:solidFill>
                <a:schemeClr val="tx1"/>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smtClean="0">
              <a:solidFill>
                <a:schemeClr val="tx1"/>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a:solidFill>
                <a:schemeClr val="tx1"/>
              </a:solidFill>
              <a:latin typeface="Calibri" pitchFamily="34" charset="0"/>
              <a:cs typeface="Calibri" pitchFamily="34" charset="0"/>
              <a:sym typeface="Wingdings" panose="05000000000000000000" pitchFamily="2" charset="2"/>
            </a:endParaRPr>
          </a:p>
          <a:p>
            <a:pPr algn="just"/>
            <a:endParaRPr lang="en-US" sz="2000" b="0" dirty="0">
              <a:solidFill>
                <a:schemeClr val="tx1"/>
              </a:solidFill>
              <a:latin typeface="Calibri" pitchFamily="34" charset="0"/>
              <a:cs typeface="Calibri" pitchFamily="34" charset="0"/>
              <a:sym typeface="Wingdings" panose="05000000000000000000" pitchFamily="2" charset="2"/>
            </a:endParaRPr>
          </a:p>
          <a:p>
            <a:pPr marL="631825" indent="-342900" algn="just">
              <a:buFont typeface="Wingdings" panose="05000000000000000000" pitchFamily="2" charset="2"/>
              <a:buChar char="è"/>
            </a:pPr>
            <a:endParaRPr lang="en-US" sz="2000" b="0" dirty="0">
              <a:solidFill>
                <a:schemeClr val="tx1"/>
              </a:solidFill>
              <a:latin typeface="Calibri" pitchFamily="34" charset="0"/>
              <a:cs typeface="Calibri"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2190675" y="3102405"/>
                <a:ext cx="4840621" cy="95782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GB" sz="2000" smtClean="0">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𝐼𝑟𝑟</m:t>
                          </m:r>
                        </m:e>
                        <m:sub>
                          <m:r>
                            <a:rPr lang="en-GB" sz="2000" i="1">
                              <a:solidFill>
                                <a:srgbClr val="00205B"/>
                              </a:solidFill>
                              <a:latin typeface="Cambria Math" panose="02040503050406030204" pitchFamily="18" charset="0"/>
                            </a:rPr>
                            <m:t>𝑂𝐵𝑆</m:t>
                          </m:r>
                        </m:sub>
                      </m:sSub>
                      <m:r>
                        <a:rPr lang="en-GB" sz="2000" i="0">
                          <a:solidFill>
                            <a:srgbClr val="00205B"/>
                          </a:solidFill>
                          <a:latin typeface="Cambria Math" panose="02040503050406030204" pitchFamily="18" charset="0"/>
                        </a:rPr>
                        <m:t>=</m:t>
                      </m:r>
                      <m:f>
                        <m:fPr>
                          <m:ctrlPr>
                            <a:rPr lang="en-GB" sz="2000" i="1">
                              <a:solidFill>
                                <a:srgbClr val="00205B"/>
                              </a:solidFill>
                              <a:latin typeface="Cambria Math" panose="02040503050406030204" pitchFamily="18" charset="0"/>
                            </a:rPr>
                          </m:ctrlPr>
                        </m:fPr>
                        <m:num>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𝛺</m:t>
                              </m:r>
                            </m:e>
                            <m:sub>
                              <m:r>
                                <a:rPr lang="en-GB" sz="2000" i="1">
                                  <a:solidFill>
                                    <a:srgbClr val="00205B"/>
                                  </a:solidFill>
                                  <a:latin typeface="Cambria Math" panose="02040503050406030204" pitchFamily="18" charset="0"/>
                                </a:rPr>
                                <m:t>𝑃𝐼𝑋</m:t>
                              </m:r>
                            </m:sub>
                          </m:sSub>
                        </m:num>
                        <m:den>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𝐹</m:t>
                              </m:r>
                            </m:e>
                            <m:sub>
                              <m:r>
                                <a:rPr lang="en-GB" sz="2000" i="1">
                                  <a:solidFill>
                                    <a:srgbClr val="00205B"/>
                                  </a:solidFill>
                                  <a:latin typeface="Cambria Math" panose="02040503050406030204" pitchFamily="18" charset="0"/>
                                </a:rPr>
                                <m:t>𝑃𝐼𝑋</m:t>
                              </m:r>
                            </m:sub>
                          </m:sSub>
                        </m:den>
                      </m:f>
                      <m:r>
                        <a:rPr lang="en-GB" sz="2000" i="0">
                          <a:solidFill>
                            <a:srgbClr val="00205B"/>
                          </a:solidFill>
                          <a:latin typeface="Cambria Math" panose="02040503050406030204" pitchFamily="18" charset="0"/>
                        </a:rPr>
                        <m:t>∙</m:t>
                      </m:r>
                      <m:nary>
                        <m:naryPr>
                          <m:chr m:val="∑"/>
                          <m:limLoc m:val="undOvr"/>
                          <m:ctrlPr>
                            <a:rPr lang="en-GB" sz="2000" i="1">
                              <a:solidFill>
                                <a:srgbClr val="00205B"/>
                              </a:solidFill>
                              <a:latin typeface="Cambria Math" panose="02040503050406030204" pitchFamily="18" charset="0"/>
                            </a:rPr>
                          </m:ctrlPr>
                        </m:naryPr>
                        <m:sub>
                          <m:r>
                            <a:rPr lang="en-GB" sz="2000" i="1">
                              <a:solidFill>
                                <a:srgbClr val="00205B"/>
                              </a:solidFill>
                              <a:latin typeface="Cambria Math" panose="02040503050406030204" pitchFamily="18" charset="0"/>
                            </a:rPr>
                            <m:t>𝑖</m:t>
                          </m:r>
                          <m:r>
                            <a:rPr lang="en-GB" sz="2000" i="0">
                              <a:solidFill>
                                <a:srgbClr val="00205B"/>
                              </a:solidFill>
                              <a:latin typeface="Cambria Math" panose="02040503050406030204" pitchFamily="18" charset="0"/>
                            </a:rPr>
                            <m:t>=1</m:t>
                          </m:r>
                        </m:sub>
                        <m:sup>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𝑁</m:t>
                              </m:r>
                            </m:e>
                            <m:sub>
                              <m:r>
                                <a:rPr lang="en-GB" sz="2000" i="1">
                                  <a:solidFill>
                                    <a:srgbClr val="00205B"/>
                                  </a:solidFill>
                                  <a:latin typeface="Cambria Math" panose="02040503050406030204" pitchFamily="18" charset="0"/>
                                </a:rPr>
                                <m:t>𝑃𝐼𝑋</m:t>
                              </m:r>
                            </m:sub>
                          </m:sSub>
                        </m:sup>
                        <m:e>
                          <m:d>
                            <m:dPr>
                              <m:ctrlPr>
                                <a:rPr lang="en-GB" sz="2000" i="1">
                                  <a:solidFill>
                                    <a:srgbClr val="00205B"/>
                                  </a:solidFill>
                                  <a:latin typeface="Cambria Math" panose="02040503050406030204" pitchFamily="18" charset="0"/>
                                </a:rPr>
                              </m:ctrlPr>
                            </m:dPr>
                            <m:e>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𝐷𝐶</m:t>
                                  </m:r>
                                </m:e>
                                <m:sub>
                                  <m:r>
                                    <a:rPr lang="en-GB" sz="2000" i="1">
                                      <a:solidFill>
                                        <a:srgbClr val="00205B"/>
                                      </a:solidFill>
                                      <a:latin typeface="Cambria Math" panose="02040503050406030204" pitchFamily="18" charset="0"/>
                                    </a:rPr>
                                    <m:t>𝑖</m:t>
                                  </m:r>
                                </m:sub>
                              </m:sSub>
                              <m:r>
                                <a:rPr lang="en-GB" sz="2000" i="0">
                                  <a:solidFill>
                                    <a:srgbClr val="00205B"/>
                                  </a:solidFill>
                                  <a:latin typeface="Cambria Math" panose="02040503050406030204" pitchFamily="18" charset="0"/>
                                </a:rPr>
                                <m:t>−</m:t>
                              </m:r>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𝑂𝑓𝑓</m:t>
                                  </m:r>
                                </m:e>
                                <m:sub>
                                  <m:r>
                                    <a:rPr lang="en-GB" sz="2000" i="1">
                                      <a:solidFill>
                                        <a:srgbClr val="00205B"/>
                                      </a:solidFill>
                                      <a:latin typeface="Cambria Math" panose="02040503050406030204" pitchFamily="18" charset="0"/>
                                    </a:rPr>
                                    <m:t>𝐷𝐶</m:t>
                                  </m:r>
                                </m:sub>
                              </m:sSub>
                            </m:e>
                          </m:d>
                        </m:e>
                      </m:nary>
                      <m:r>
                        <a:rPr lang="en-GB" sz="2000" i="0">
                          <a:solidFill>
                            <a:srgbClr val="00205B"/>
                          </a:solidFill>
                          <a:latin typeface="Cambria Math" panose="02040503050406030204" pitchFamily="18" charset="0"/>
                        </a:rPr>
                        <m:t>∙</m:t>
                      </m:r>
                      <m:r>
                        <a:rPr lang="en-GB" sz="2000" i="1">
                          <a:solidFill>
                            <a:srgbClr val="00205B"/>
                          </a:solidFill>
                          <a:latin typeface="Cambria Math" panose="02040503050406030204" pitchFamily="18" charset="0"/>
                        </a:rPr>
                        <m:t>𝑆𝑙𝑜𝑝𝑒</m:t>
                      </m:r>
                    </m:oMath>
                  </m:oMathPara>
                </a14:m>
                <a:endParaRPr lang="en-GB" sz="2000" dirty="0">
                  <a:solidFill>
                    <a:srgbClr val="00205B"/>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2190675" y="3102405"/>
                <a:ext cx="4840621" cy="95782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425048" y="4214900"/>
                <a:ext cx="2097305"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GB" sz="2000" smtClean="0">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𝐼𝑟𝑟</m:t>
                          </m:r>
                        </m:e>
                        <m:sub>
                          <m:r>
                            <a:rPr lang="en-GB" sz="2000" i="1">
                              <a:solidFill>
                                <a:srgbClr val="00205B"/>
                              </a:solidFill>
                              <a:latin typeface="Cambria Math" panose="02040503050406030204" pitchFamily="18" charset="0"/>
                            </a:rPr>
                            <m:t>𝑂𝐵𝑆</m:t>
                          </m:r>
                        </m:sub>
                      </m:sSub>
                      <m:r>
                        <a:rPr lang="en-GB" sz="2000" i="0">
                          <a:solidFill>
                            <a:srgbClr val="00205B"/>
                          </a:solidFill>
                          <a:latin typeface="Cambria Math" panose="02040503050406030204" pitchFamily="18" charset="0"/>
                        </a:rPr>
                        <m:t>=</m:t>
                      </m:r>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𝐼𝑟𝑟</m:t>
                          </m:r>
                        </m:e>
                        <m:sub>
                          <m:r>
                            <a:rPr lang="en-GB" sz="2000" i="1">
                              <a:solidFill>
                                <a:srgbClr val="00205B"/>
                              </a:solidFill>
                              <a:latin typeface="Cambria Math" panose="02040503050406030204" pitchFamily="18" charset="0"/>
                            </a:rPr>
                            <m:t>𝑅𝑂𝐿𝑂</m:t>
                          </m:r>
                        </m:sub>
                      </m:sSub>
                    </m:oMath>
                  </m:oMathPara>
                </a14:m>
                <a:endParaRPr lang="en-GB" sz="2000" dirty="0">
                  <a:solidFill>
                    <a:srgbClr val="00205B"/>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1425048" y="4214900"/>
                <a:ext cx="2097305" cy="400110"/>
              </a:xfrm>
              <a:prstGeom prst="rect">
                <a:avLst/>
              </a:prstGeom>
              <a:blipFill rotWithShape="0">
                <a:blip r:embed="rId4"/>
                <a:stretch>
                  <a:fillRect b="-3030"/>
                </a:stretch>
              </a:blipFill>
            </p:spPr>
            <p:txBody>
              <a:bodyPr/>
              <a:lstStyle/>
              <a:p>
                <a:r>
                  <a:rPr lang="en-GB">
                    <a:noFill/>
                  </a:rPr>
                  <a:t> </a:t>
                </a:r>
              </a:p>
            </p:txBody>
          </p:sp>
        </mc:Fallback>
      </mc:AlternateContent>
      <p:sp>
        <p:nvSpPr>
          <p:cNvPr id="10" name="Rectangle 9"/>
          <p:cNvSpPr/>
          <p:nvPr/>
        </p:nvSpPr>
        <p:spPr>
          <a:xfrm>
            <a:off x="392217" y="4214900"/>
            <a:ext cx="4165628" cy="400110"/>
          </a:xfrm>
          <a:prstGeom prst="rect">
            <a:avLst/>
          </a:prstGeom>
        </p:spPr>
        <p:txBody>
          <a:bodyPr wrap="none">
            <a:spAutoFit/>
          </a:bodyPr>
          <a:lstStyle/>
          <a:p>
            <a:r>
              <a:rPr lang="en-US" sz="2000" b="0" dirty="0" smtClean="0">
                <a:solidFill>
                  <a:schemeClr val="tx1"/>
                </a:solidFill>
                <a:latin typeface="Calibri" pitchFamily="34" charset="0"/>
                <a:cs typeface="Calibri" pitchFamily="34" charset="0"/>
                <a:sym typeface="Wingdings" panose="05000000000000000000" pitchFamily="2" charset="2"/>
              </a:rPr>
              <a:t>Imposing                                    leads to:</a:t>
            </a:r>
            <a:endParaRPr lang="en-GB" sz="2000" b="0" dirty="0">
              <a:solidFill>
                <a:schemeClr val="tx1"/>
              </a:solidFill>
              <a:latin typeface="Calibri" pitchFamily="34" charset="0"/>
              <a:cs typeface="Calibri"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874113" y="5041682"/>
                <a:ext cx="5473743" cy="8070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GB" sz="2000" smtClean="0">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𝑆𝑙𝑜𝑝𝑒</m:t>
                          </m:r>
                        </m:e>
                        <m:sub>
                          <m:r>
                            <a:rPr lang="en-GB" sz="2000" i="1">
                              <a:solidFill>
                                <a:srgbClr val="00205B"/>
                              </a:solidFill>
                              <a:latin typeface="Cambria Math" panose="02040503050406030204" pitchFamily="18" charset="0"/>
                            </a:rPr>
                            <m:t>𝑅𝑂𝐿𝑂</m:t>
                          </m:r>
                        </m:sub>
                      </m:sSub>
                      <m:r>
                        <a:rPr lang="en-GB" sz="2000" i="0">
                          <a:solidFill>
                            <a:srgbClr val="00205B"/>
                          </a:solidFill>
                          <a:latin typeface="Cambria Math" panose="02040503050406030204" pitchFamily="18" charset="0"/>
                        </a:rPr>
                        <m:t>=</m:t>
                      </m:r>
                      <m:f>
                        <m:fPr>
                          <m:ctrlPr>
                            <a:rPr lang="en-GB" sz="2000" i="1">
                              <a:solidFill>
                                <a:srgbClr val="00205B"/>
                              </a:solidFill>
                              <a:latin typeface="Cambria Math" panose="02040503050406030204" pitchFamily="18" charset="0"/>
                            </a:rPr>
                          </m:ctrlPr>
                        </m:fPr>
                        <m:num>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𝐹</m:t>
                              </m:r>
                            </m:e>
                            <m:sub>
                              <m:r>
                                <a:rPr lang="en-GB" sz="2000" i="1">
                                  <a:solidFill>
                                    <a:srgbClr val="00205B"/>
                                  </a:solidFill>
                                  <a:latin typeface="Cambria Math" panose="02040503050406030204" pitchFamily="18" charset="0"/>
                                </a:rPr>
                                <m:t>𝑃𝐼𝑋</m:t>
                              </m:r>
                            </m:sub>
                          </m:sSub>
                          <m:r>
                            <a:rPr lang="en-GB" sz="2000" i="0">
                              <a:solidFill>
                                <a:srgbClr val="00205B"/>
                              </a:solidFill>
                              <a:latin typeface="Cambria Math" panose="02040503050406030204" pitchFamily="18" charset="0"/>
                            </a:rPr>
                            <m:t> ∙ </m:t>
                          </m:r>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𝐼𝑟𝑟</m:t>
                              </m:r>
                            </m:e>
                            <m:sub>
                              <m:r>
                                <a:rPr lang="en-GB" sz="2000" i="1">
                                  <a:solidFill>
                                    <a:srgbClr val="00205B"/>
                                  </a:solidFill>
                                  <a:latin typeface="Cambria Math" panose="02040503050406030204" pitchFamily="18" charset="0"/>
                                </a:rPr>
                                <m:t>𝑅𝑂𝐿𝑂</m:t>
                              </m:r>
                            </m:sub>
                          </m:sSub>
                        </m:num>
                        <m:den>
                          <m:d>
                            <m:dPr>
                              <m:begChr m:val=""/>
                              <m:ctrlPr>
                                <a:rPr lang="en-GB" sz="2000" i="1">
                                  <a:solidFill>
                                    <a:srgbClr val="00205B"/>
                                  </a:solidFill>
                                  <a:latin typeface="Cambria Math" panose="02040503050406030204" pitchFamily="18" charset="0"/>
                                </a:rPr>
                              </m:ctrlPr>
                            </m:dPr>
                            <m:e>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𝛺</m:t>
                                  </m:r>
                                </m:e>
                                <m:sub>
                                  <m:r>
                                    <a:rPr lang="en-GB" sz="2000" i="1">
                                      <a:solidFill>
                                        <a:srgbClr val="00205B"/>
                                      </a:solidFill>
                                      <a:latin typeface="Cambria Math" panose="02040503050406030204" pitchFamily="18" charset="0"/>
                                    </a:rPr>
                                    <m:t>𝑃𝐼𝑋</m:t>
                                  </m:r>
                                </m:sub>
                              </m:sSub>
                              <m:r>
                                <a:rPr lang="en-GB" sz="2000" i="0">
                                  <a:solidFill>
                                    <a:srgbClr val="00205B"/>
                                  </a:solidFill>
                                  <a:latin typeface="Cambria Math" panose="02040503050406030204" pitchFamily="18" charset="0"/>
                                </a:rPr>
                                <m:t> ∙ (</m:t>
                              </m:r>
                              <m:nary>
                                <m:naryPr>
                                  <m:chr m:val="∑"/>
                                  <m:limLoc m:val="undOvr"/>
                                  <m:ctrlPr>
                                    <a:rPr lang="en-GB" sz="2000" i="1">
                                      <a:solidFill>
                                        <a:srgbClr val="00205B"/>
                                      </a:solidFill>
                                      <a:latin typeface="Cambria Math" panose="02040503050406030204" pitchFamily="18" charset="0"/>
                                    </a:rPr>
                                  </m:ctrlPr>
                                </m:naryPr>
                                <m:sub>
                                  <m:r>
                                    <a:rPr lang="en-GB" sz="2000" i="1">
                                      <a:solidFill>
                                        <a:srgbClr val="00205B"/>
                                      </a:solidFill>
                                      <a:latin typeface="Cambria Math" panose="02040503050406030204" pitchFamily="18" charset="0"/>
                                    </a:rPr>
                                    <m:t>𝑖</m:t>
                                  </m:r>
                                  <m:r>
                                    <a:rPr lang="en-GB" sz="2000" i="0">
                                      <a:solidFill>
                                        <a:srgbClr val="00205B"/>
                                      </a:solidFill>
                                      <a:latin typeface="Cambria Math" panose="02040503050406030204" pitchFamily="18" charset="0"/>
                                    </a:rPr>
                                    <m:t>=1</m:t>
                                  </m:r>
                                </m:sub>
                                <m:sup>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𝑁</m:t>
                                      </m:r>
                                    </m:e>
                                    <m:sub>
                                      <m:r>
                                        <a:rPr lang="en-GB" sz="2000" i="1">
                                          <a:solidFill>
                                            <a:srgbClr val="00205B"/>
                                          </a:solidFill>
                                          <a:latin typeface="Cambria Math" panose="02040503050406030204" pitchFamily="18" charset="0"/>
                                        </a:rPr>
                                        <m:t>𝑃𝐼𝑋</m:t>
                                      </m:r>
                                    </m:sub>
                                  </m:sSub>
                                </m:sup>
                                <m:e>
                                  <m:d>
                                    <m:dPr>
                                      <m:ctrlPr>
                                        <a:rPr lang="en-GB" sz="2000" i="1">
                                          <a:solidFill>
                                            <a:srgbClr val="00205B"/>
                                          </a:solidFill>
                                          <a:latin typeface="Cambria Math" panose="02040503050406030204" pitchFamily="18" charset="0"/>
                                        </a:rPr>
                                      </m:ctrlPr>
                                    </m:dPr>
                                    <m:e>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𝐷𝐶</m:t>
                                          </m:r>
                                        </m:e>
                                        <m:sub>
                                          <m:r>
                                            <a:rPr lang="en-GB" sz="2000" i="1">
                                              <a:solidFill>
                                                <a:srgbClr val="00205B"/>
                                              </a:solidFill>
                                              <a:latin typeface="Cambria Math" panose="02040503050406030204" pitchFamily="18" charset="0"/>
                                            </a:rPr>
                                            <m:t>𝑖</m:t>
                                          </m:r>
                                        </m:sub>
                                      </m:sSub>
                                    </m:e>
                                  </m:d>
                                  <m:r>
                                    <a:rPr lang="en-GB" sz="2000" i="0">
                                      <a:solidFill>
                                        <a:srgbClr val="00205B"/>
                                      </a:solidFill>
                                      <a:latin typeface="Cambria Math" panose="02040503050406030204" pitchFamily="18" charset="0"/>
                                    </a:rPr>
                                    <m:t>−</m:t>
                                  </m:r>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𝑁</m:t>
                                      </m:r>
                                    </m:e>
                                    <m:sub>
                                      <m:r>
                                        <a:rPr lang="en-GB" sz="2000" i="1">
                                          <a:solidFill>
                                            <a:srgbClr val="00205B"/>
                                          </a:solidFill>
                                          <a:latin typeface="Cambria Math" panose="02040503050406030204" pitchFamily="18" charset="0"/>
                                        </a:rPr>
                                        <m:t>𝑃𝐼𝑋</m:t>
                                      </m:r>
                                    </m:sub>
                                  </m:sSub>
                                  <m:sSub>
                                    <m:sSubPr>
                                      <m:ctrlPr>
                                        <a:rPr lang="en-GB" sz="2000" i="1">
                                          <a:solidFill>
                                            <a:srgbClr val="00205B"/>
                                          </a:solidFill>
                                          <a:latin typeface="Cambria Math" panose="02040503050406030204" pitchFamily="18" charset="0"/>
                                        </a:rPr>
                                      </m:ctrlPr>
                                    </m:sSubPr>
                                    <m:e>
                                      <m:r>
                                        <a:rPr lang="en-GB" sz="2000" i="1">
                                          <a:solidFill>
                                            <a:srgbClr val="00205B"/>
                                          </a:solidFill>
                                          <a:latin typeface="Cambria Math" panose="02040503050406030204" pitchFamily="18" charset="0"/>
                                        </a:rPr>
                                        <m:t>𝑂𝑓𝑓</m:t>
                                      </m:r>
                                    </m:e>
                                    <m:sub>
                                      <m:r>
                                        <a:rPr lang="en-GB" sz="2000" i="1">
                                          <a:solidFill>
                                            <a:srgbClr val="00205B"/>
                                          </a:solidFill>
                                          <a:latin typeface="Cambria Math" panose="02040503050406030204" pitchFamily="18" charset="0"/>
                                        </a:rPr>
                                        <m:t>𝐷𝐶</m:t>
                                      </m:r>
                                    </m:sub>
                                  </m:sSub>
                                </m:e>
                              </m:nary>
                            </m:e>
                          </m:d>
                        </m:den>
                      </m:f>
                    </m:oMath>
                  </m:oMathPara>
                </a14:m>
                <a:endParaRPr lang="en-GB" sz="2000" dirty="0">
                  <a:solidFill>
                    <a:srgbClr val="00205B"/>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1874113" y="5041682"/>
                <a:ext cx="5473743" cy="807016"/>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1790179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additional info</a:t>
            </a:r>
            <a:endParaRPr lang="en-GB" dirty="0"/>
          </a:p>
        </p:txBody>
      </p:sp>
      <p:sp>
        <p:nvSpPr>
          <p:cNvPr id="3" name="Content Placeholder 2"/>
          <p:cNvSpPr>
            <a:spLocks noGrp="1"/>
          </p:cNvSpPr>
          <p:nvPr>
            <p:ph idx="1"/>
          </p:nvPr>
        </p:nvSpPr>
        <p:spPr>
          <a:xfrm>
            <a:off x="266700" y="916881"/>
            <a:ext cx="9447213" cy="5615441"/>
          </a:xfrm>
        </p:spPr>
        <p:txBody>
          <a:bodyPr>
            <a:normAutofit fontScale="92500" lnSpcReduction="10000"/>
          </a:bodyPr>
          <a:lstStyle/>
          <a:p>
            <a:r>
              <a:rPr lang="en-US" sz="2400" dirty="0" err="1" smtClean="0"/>
              <a:t>Meteosat</a:t>
            </a:r>
            <a:r>
              <a:rPr lang="en-US" sz="2400" dirty="0" smtClean="0"/>
              <a:t> platform = spin-stabilized platforms </a:t>
            </a:r>
            <a:r>
              <a:rPr lang="en-US" sz="2400" dirty="0" smtClean="0">
                <a:sym typeface="Wingdings" panose="05000000000000000000" pitchFamily="2" charset="2"/>
              </a:rPr>
              <a:t> spin velocity is monitored and is stable</a:t>
            </a:r>
          </a:p>
          <a:p>
            <a:endParaRPr lang="en-US" sz="2400" dirty="0">
              <a:sym typeface="Wingdings" panose="05000000000000000000" pitchFamily="2" charset="2"/>
            </a:endParaRPr>
          </a:p>
          <a:p>
            <a:r>
              <a:rPr lang="en-US" sz="2400" dirty="0" smtClean="0">
                <a:sym typeface="Wingdings" panose="05000000000000000000" pitchFamily="2" charset="2"/>
              </a:rPr>
              <a:t>Scan is “parallel” to the displacement of the Moon in the FOR (it will not be the case for MTG/FCI).</a:t>
            </a:r>
          </a:p>
          <a:p>
            <a:endParaRPr lang="en-US" sz="2400" dirty="0">
              <a:sym typeface="Wingdings" panose="05000000000000000000" pitchFamily="2" charset="2"/>
            </a:endParaRPr>
          </a:p>
          <a:p>
            <a:r>
              <a:rPr lang="en-US" sz="2400" dirty="0" smtClean="0"/>
              <a:t>Ghost effect only observed for MVIRI, away from the lunar disc </a:t>
            </a:r>
            <a:r>
              <a:rPr lang="en-US" sz="2400" dirty="0" smtClean="0">
                <a:sym typeface="Wingdings" panose="05000000000000000000" pitchFamily="2" charset="2"/>
              </a:rPr>
              <a:t> effect removed with the integration method</a:t>
            </a:r>
          </a:p>
          <a:p>
            <a:endParaRPr lang="en-US" sz="2400" dirty="0">
              <a:sym typeface="Wingdings" panose="05000000000000000000" pitchFamily="2" charset="2"/>
            </a:endParaRPr>
          </a:p>
          <a:p>
            <a:r>
              <a:rPr lang="en-US" sz="2400" dirty="0" smtClean="0">
                <a:sym typeface="Wingdings" panose="05000000000000000000" pitchFamily="2" charset="2"/>
              </a:rPr>
              <a:t>Coordinates of the satellite = provided by the Level 1.5 header</a:t>
            </a:r>
            <a:endParaRPr lang="en-US" sz="2400" dirty="0"/>
          </a:p>
          <a:p>
            <a:endParaRPr lang="en-GB" sz="2400" dirty="0" smtClean="0"/>
          </a:p>
          <a:p>
            <a:r>
              <a:rPr lang="en-GB" sz="2400" dirty="0" smtClean="0"/>
              <a:t>Acquisition time = calculated using the On-Board-Time for the line where the Moon centre is located and correcting for the position</a:t>
            </a:r>
          </a:p>
          <a:p>
            <a:endParaRPr lang="en-GB" sz="2400" dirty="0"/>
          </a:p>
          <a:p>
            <a:r>
              <a:rPr lang="en-GB" sz="2400" dirty="0" smtClean="0"/>
              <a:t>Each line of detectors (3 in the Low Res) is acquired in less than 1.6 seconds.</a:t>
            </a:r>
          </a:p>
          <a:p>
            <a:endParaRPr lang="en-GB" sz="2400" dirty="0" smtClean="0"/>
          </a:p>
          <a:p>
            <a:r>
              <a:rPr lang="en-GB" sz="2400" dirty="0" smtClean="0"/>
              <a:t>Uncertainty assessment still to be done…</a:t>
            </a:r>
            <a:endParaRPr lang="en-GB" sz="2400" dirty="0"/>
          </a:p>
        </p:txBody>
      </p:sp>
    </p:spTree>
    <p:extLst>
      <p:ext uri="{BB962C8B-B14F-4D97-AF65-F5344CB8AC3E}">
        <p14:creationId xmlns:p14="http://schemas.microsoft.com/office/powerpoint/2010/main" val="20347277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RO_results_MSG2_VIS006_Irr.png"/>
          <p:cNvPicPr>
            <a:picLocks noChangeAspect="1"/>
          </p:cNvPicPr>
          <p:nvPr/>
        </p:nvPicPr>
        <p:blipFill>
          <a:blip r:embed="rId2" cstate="print"/>
          <a:stretch>
            <a:fillRect/>
          </a:stretch>
        </p:blipFill>
        <p:spPr>
          <a:xfrm>
            <a:off x="3069000" y="1093787"/>
            <a:ext cx="6829425" cy="5457825"/>
          </a:xfrm>
          <a:prstGeom prst="rect">
            <a:avLst/>
          </a:prstGeom>
        </p:spPr>
      </p:pic>
      <p:sp>
        <p:nvSpPr>
          <p:cNvPr id="6" name="TextBox 5"/>
          <p:cNvSpPr txBox="1"/>
          <p:nvPr/>
        </p:nvSpPr>
        <p:spPr>
          <a:xfrm>
            <a:off x="254000" y="1193800"/>
            <a:ext cx="3035299" cy="646331"/>
          </a:xfrm>
          <a:prstGeom prst="rect">
            <a:avLst/>
          </a:prstGeom>
          <a:noFill/>
        </p:spPr>
        <p:txBody>
          <a:bodyPr wrap="square" rtlCol="0">
            <a:spAutoFit/>
          </a:bodyPr>
          <a:lstStyle/>
          <a:p>
            <a:pPr algn="just"/>
            <a:r>
              <a:rPr lang="en-US" sz="1800" b="0" dirty="0" smtClean="0">
                <a:solidFill>
                  <a:schemeClr val="tx1"/>
                </a:solidFill>
                <a:latin typeface="Calibri" pitchFamily="34" charset="0"/>
                <a:cs typeface="Calibri" pitchFamily="34" charset="0"/>
              </a:rPr>
              <a:t>MSG2/VIS006 time variation of the irradiance bias:</a:t>
            </a:r>
            <a:endParaRPr lang="en-GB" sz="1800" b="0" dirty="0">
              <a:solidFill>
                <a:schemeClr val="tx1"/>
              </a:solidFill>
              <a:latin typeface="Calibri" pitchFamily="34" charset="0"/>
              <a:cs typeface="Calibri"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239713" y="1905001"/>
            <a:ext cx="3163887" cy="575646"/>
          </a:xfrm>
          <a:prstGeom prst="rect">
            <a:avLst/>
          </a:prstGeom>
          <a:noFill/>
          <a:ln w="9525">
            <a:noFill/>
            <a:miter lim="800000"/>
            <a:headEnd/>
            <a:tailEnd/>
          </a:ln>
          <a:effectLst/>
        </p:spPr>
      </p:pic>
      <p:sp>
        <p:nvSpPr>
          <p:cNvPr id="8" name="TextBox 7"/>
          <p:cNvSpPr txBox="1"/>
          <p:nvPr/>
        </p:nvSpPr>
        <p:spPr>
          <a:xfrm>
            <a:off x="254000" y="2565400"/>
            <a:ext cx="3035299" cy="1477328"/>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Calibration coefficients updated in time:</a:t>
            </a:r>
            <a:r>
              <a:rPr lang="en-GB" sz="1800" b="0" dirty="0" smtClean="0">
                <a:solidFill>
                  <a:schemeClr val="tx1"/>
                </a:solidFill>
                <a:latin typeface="Calibri" pitchFamily="34" charset="0"/>
                <a:cs typeface="Calibri" pitchFamily="34" charset="0"/>
              </a:rPr>
              <a:t> monitoring of the instrument + calibration combined (no trend clearly visible)</a:t>
            </a:r>
            <a:endParaRPr lang="en-US" sz="1800" b="0" dirty="0" smtClean="0">
              <a:solidFill>
                <a:schemeClr val="tx1"/>
              </a:solidFill>
              <a:latin typeface="Calibri" pitchFamily="34" charset="0"/>
              <a:cs typeface="Calibri" pitchFamily="34" charset="0"/>
            </a:endParaRPr>
          </a:p>
        </p:txBody>
      </p:sp>
      <p:sp>
        <p:nvSpPr>
          <p:cNvPr id="9" name="Title 1"/>
          <p:cNvSpPr>
            <a:spLocks noGrp="1"/>
          </p:cNvSpPr>
          <p:nvPr>
            <p:ph type="title"/>
          </p:nvPr>
        </p:nvSpPr>
        <p:spPr>
          <a:xfrm>
            <a:off x="0" y="0"/>
            <a:ext cx="9221972" cy="854075"/>
          </a:xfrm>
        </p:spPr>
        <p:txBody>
          <a:bodyPr/>
          <a:lstStyle/>
          <a:p>
            <a:r>
              <a:rPr lang="en-GB" dirty="0" smtClean="0"/>
              <a:t>Some (old) results to illustrate…</a:t>
            </a:r>
            <a:endParaRPr lang="en-GB" dirty="0"/>
          </a:p>
        </p:txBody>
      </p:sp>
    </p:spTree>
    <p:extLst>
      <p:ext uri="{BB962C8B-B14F-4D97-AF65-F5344CB8AC3E}">
        <p14:creationId xmlns:p14="http://schemas.microsoft.com/office/powerpoint/2010/main" val="21500622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IRO_results_MSG1_NIR016.png"/>
          <p:cNvPicPr>
            <a:picLocks noChangeAspect="1"/>
          </p:cNvPicPr>
          <p:nvPr/>
        </p:nvPicPr>
        <p:blipFill>
          <a:blip r:embed="rId2" cstate="print"/>
          <a:stretch>
            <a:fillRect/>
          </a:stretch>
        </p:blipFill>
        <p:spPr>
          <a:xfrm>
            <a:off x="3070800" y="1094400"/>
            <a:ext cx="6829425" cy="5457825"/>
          </a:xfrm>
          <a:prstGeom prst="rect">
            <a:avLst/>
          </a:prstGeom>
        </p:spPr>
      </p:pic>
      <p:sp>
        <p:nvSpPr>
          <p:cNvPr id="6" name="TextBox 5"/>
          <p:cNvSpPr txBox="1"/>
          <p:nvPr/>
        </p:nvSpPr>
        <p:spPr>
          <a:xfrm>
            <a:off x="254000" y="1193800"/>
            <a:ext cx="3035299" cy="646331"/>
          </a:xfrm>
          <a:prstGeom prst="rect">
            <a:avLst/>
          </a:prstGeom>
          <a:noFill/>
        </p:spPr>
        <p:txBody>
          <a:bodyPr wrap="square" rtlCol="0">
            <a:spAutoFit/>
          </a:bodyPr>
          <a:lstStyle/>
          <a:p>
            <a:pPr algn="just"/>
            <a:r>
              <a:rPr lang="en-US" sz="1800" b="0" dirty="0" smtClean="0">
                <a:solidFill>
                  <a:schemeClr val="tx1"/>
                </a:solidFill>
                <a:latin typeface="Calibri" pitchFamily="34" charset="0"/>
                <a:cs typeface="Calibri" pitchFamily="34" charset="0"/>
              </a:rPr>
              <a:t>MSG1/NIR016 time variation of the irradiance bias:</a:t>
            </a:r>
            <a:endParaRPr lang="en-GB" sz="1800" b="0" dirty="0">
              <a:solidFill>
                <a:schemeClr val="tx1"/>
              </a:solidFill>
              <a:latin typeface="Calibri" pitchFamily="34" charset="0"/>
              <a:cs typeface="Calibri"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239713" y="1905001"/>
            <a:ext cx="3163887" cy="575646"/>
          </a:xfrm>
          <a:prstGeom prst="rect">
            <a:avLst/>
          </a:prstGeom>
          <a:noFill/>
          <a:ln w="9525">
            <a:noFill/>
            <a:miter lim="800000"/>
            <a:headEnd/>
            <a:tailEnd/>
          </a:ln>
          <a:effectLst/>
        </p:spPr>
      </p:pic>
      <p:sp>
        <p:nvSpPr>
          <p:cNvPr id="8" name="TextBox 7"/>
          <p:cNvSpPr txBox="1"/>
          <p:nvPr/>
        </p:nvSpPr>
        <p:spPr>
          <a:xfrm>
            <a:off x="254000" y="2565400"/>
            <a:ext cx="3035299" cy="646331"/>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Phase dependence of the irradiance bias</a:t>
            </a:r>
          </a:p>
        </p:txBody>
      </p:sp>
      <p:sp>
        <p:nvSpPr>
          <p:cNvPr id="10" name="Title 1"/>
          <p:cNvSpPr>
            <a:spLocks noGrp="1"/>
          </p:cNvSpPr>
          <p:nvPr>
            <p:ph type="title"/>
          </p:nvPr>
        </p:nvSpPr>
        <p:spPr>
          <a:xfrm>
            <a:off x="0" y="0"/>
            <a:ext cx="9221972" cy="854075"/>
          </a:xfrm>
        </p:spPr>
        <p:txBody>
          <a:bodyPr/>
          <a:lstStyle/>
          <a:p>
            <a:r>
              <a:rPr lang="en-GB" dirty="0" smtClean="0"/>
              <a:t>Some (old) results to illustrate…</a:t>
            </a:r>
            <a:endParaRPr lang="en-GB" dirty="0"/>
          </a:p>
        </p:txBody>
      </p:sp>
    </p:spTree>
    <p:extLst>
      <p:ext uri="{BB962C8B-B14F-4D97-AF65-F5344CB8AC3E}">
        <p14:creationId xmlns:p14="http://schemas.microsoft.com/office/powerpoint/2010/main" val="29036221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O_results_MSG2_VIS006_CfROLO.png"/>
          <p:cNvPicPr>
            <a:picLocks noChangeAspect="1"/>
          </p:cNvPicPr>
          <p:nvPr/>
        </p:nvPicPr>
        <p:blipFill>
          <a:blip r:embed="rId2" cstate="print"/>
          <a:stretch>
            <a:fillRect/>
          </a:stretch>
        </p:blipFill>
        <p:spPr>
          <a:xfrm>
            <a:off x="3069000" y="1094400"/>
            <a:ext cx="6829425" cy="5457825"/>
          </a:xfrm>
          <a:prstGeom prst="rect">
            <a:avLst/>
          </a:prstGeom>
        </p:spPr>
      </p:pic>
      <p:sp>
        <p:nvSpPr>
          <p:cNvPr id="7" name="TextBox 6"/>
          <p:cNvSpPr txBox="1"/>
          <p:nvPr/>
        </p:nvSpPr>
        <p:spPr>
          <a:xfrm>
            <a:off x="254000" y="1193800"/>
            <a:ext cx="3035299" cy="646331"/>
          </a:xfrm>
          <a:prstGeom prst="rect">
            <a:avLst/>
          </a:prstGeom>
          <a:noFill/>
        </p:spPr>
        <p:txBody>
          <a:bodyPr wrap="square" rtlCol="0">
            <a:spAutoFit/>
          </a:bodyPr>
          <a:lstStyle/>
          <a:p>
            <a:pPr algn="just"/>
            <a:r>
              <a:rPr lang="en-US" sz="1800" b="0" dirty="0" smtClean="0">
                <a:solidFill>
                  <a:schemeClr val="tx1"/>
                </a:solidFill>
                <a:latin typeface="Calibri" pitchFamily="34" charset="0"/>
                <a:cs typeface="Calibri" pitchFamily="34" charset="0"/>
              </a:rPr>
              <a:t>MSG2/VIS006 time variation of the irradiance bias:</a:t>
            </a:r>
            <a:endParaRPr lang="en-GB" sz="1800" b="0" dirty="0">
              <a:solidFill>
                <a:schemeClr val="tx1"/>
              </a:solidFill>
              <a:latin typeface="Calibri" pitchFamily="34" charset="0"/>
              <a:cs typeface="Calibri" pitchFamily="34" charset="0"/>
            </a:endParaRPr>
          </a:p>
        </p:txBody>
      </p:sp>
      <p:sp>
        <p:nvSpPr>
          <p:cNvPr id="9" name="TextBox 8"/>
          <p:cNvSpPr txBox="1"/>
          <p:nvPr/>
        </p:nvSpPr>
        <p:spPr>
          <a:xfrm>
            <a:off x="152400" y="2565400"/>
            <a:ext cx="3136899" cy="1477328"/>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Calibration coefficient at the ROLO scale:</a:t>
            </a:r>
            <a:r>
              <a:rPr lang="en-GB" sz="1800" b="0" dirty="0" smtClean="0">
                <a:solidFill>
                  <a:schemeClr val="tx1"/>
                </a:solidFill>
                <a:latin typeface="Calibri" pitchFamily="34" charset="0"/>
                <a:cs typeface="Calibri" pitchFamily="34" charset="0"/>
              </a:rPr>
              <a:t> monitoring of the detector</a:t>
            </a:r>
          </a:p>
          <a:p>
            <a:endParaRPr lang="en-US" sz="1800" b="0" dirty="0" smtClean="0">
              <a:solidFill>
                <a:schemeClr val="tx1"/>
              </a:solidFill>
              <a:latin typeface="Calibri" pitchFamily="34" charset="0"/>
              <a:cs typeface="Calibri" pitchFamily="34" charset="0"/>
            </a:endParaRPr>
          </a:p>
          <a:p>
            <a:r>
              <a:rPr lang="en-US" sz="1800" dirty="0" smtClean="0">
                <a:solidFill>
                  <a:schemeClr val="tx1"/>
                </a:solidFill>
                <a:latin typeface="Calibri" pitchFamily="34" charset="0"/>
                <a:cs typeface="Calibri" pitchFamily="34" charset="0"/>
              </a:rPr>
              <a:t>THE TREND IS CLEARLY VISIBLE</a:t>
            </a:r>
          </a:p>
        </p:txBody>
      </p:sp>
      <p:pic>
        <p:nvPicPr>
          <p:cNvPr id="365571" name="Picture 3"/>
          <p:cNvPicPr>
            <a:picLocks noChangeAspect="1" noChangeArrowheads="1"/>
          </p:cNvPicPr>
          <p:nvPr/>
        </p:nvPicPr>
        <p:blipFill>
          <a:blip r:embed="rId3" cstate="print"/>
          <a:srcRect/>
          <a:stretch>
            <a:fillRect/>
          </a:stretch>
        </p:blipFill>
        <p:spPr bwMode="auto">
          <a:xfrm>
            <a:off x="-393700" y="1909764"/>
            <a:ext cx="4276725" cy="493296"/>
          </a:xfrm>
          <a:prstGeom prst="rect">
            <a:avLst/>
          </a:prstGeom>
          <a:noFill/>
          <a:ln w="9525">
            <a:noFill/>
            <a:miter lim="800000"/>
            <a:headEnd/>
            <a:tailEnd/>
          </a:ln>
          <a:effectLst/>
        </p:spPr>
      </p:pic>
      <p:sp>
        <p:nvSpPr>
          <p:cNvPr id="8" name="Title 1"/>
          <p:cNvSpPr>
            <a:spLocks noGrp="1"/>
          </p:cNvSpPr>
          <p:nvPr>
            <p:ph type="title"/>
          </p:nvPr>
        </p:nvSpPr>
        <p:spPr>
          <a:xfrm>
            <a:off x="0" y="0"/>
            <a:ext cx="9221972" cy="854075"/>
          </a:xfrm>
        </p:spPr>
        <p:txBody>
          <a:bodyPr/>
          <a:lstStyle/>
          <a:p>
            <a:r>
              <a:rPr lang="en-GB" dirty="0" smtClean="0"/>
              <a:t>Some (old) results to illustrate…</a:t>
            </a:r>
            <a:endParaRPr lang="en-GB" dirty="0"/>
          </a:p>
        </p:txBody>
      </p:sp>
    </p:spTree>
    <p:extLst>
      <p:ext uri="{BB962C8B-B14F-4D97-AF65-F5344CB8AC3E}">
        <p14:creationId xmlns:p14="http://schemas.microsoft.com/office/powerpoint/2010/main" val="41179920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p>
            <a:r>
              <a:rPr lang="en-GB" dirty="0" smtClean="0"/>
              <a:t>Some results to illustrate…</a:t>
            </a:r>
            <a:endParaRPr lang="en-GB" dirty="0"/>
          </a:p>
        </p:txBody>
      </p:sp>
      <p:pic>
        <p:nvPicPr>
          <p:cNvPr id="4" name="Picture 3" descr="\\fsw0644\user4\Viticchie\DesktopW7\Lunchtime talk\GIRO_results_MSG2_VIS008.png"/>
          <p:cNvPicPr>
            <a:picLocks noChangeAspect="1" noChangeArrowheads="1"/>
          </p:cNvPicPr>
          <p:nvPr/>
        </p:nvPicPr>
        <p:blipFill rotWithShape="1">
          <a:blip r:embed="rId2" cstate="print"/>
          <a:srcRect l="7402" t="136" r="2676" b="44057"/>
          <a:stretch/>
        </p:blipFill>
        <p:spPr bwMode="auto">
          <a:xfrm>
            <a:off x="2049213" y="1297711"/>
            <a:ext cx="5895510" cy="2924014"/>
          </a:xfrm>
          <a:prstGeom prst="rect">
            <a:avLst/>
          </a:prstGeom>
          <a:noFill/>
        </p:spPr>
      </p:pic>
      <p:sp>
        <p:nvSpPr>
          <p:cNvPr id="6" name="TextBox 5"/>
          <p:cNvSpPr txBox="1"/>
          <p:nvPr/>
        </p:nvSpPr>
        <p:spPr>
          <a:xfrm>
            <a:off x="1292801" y="4794454"/>
            <a:ext cx="7408333" cy="1631216"/>
          </a:xfrm>
          <a:prstGeom prst="rect">
            <a:avLst/>
          </a:prstGeom>
          <a:solidFill>
            <a:schemeClr val="bg1"/>
          </a:solidFill>
          <a:ln w="28575">
            <a:solidFill>
              <a:srgbClr val="FF0000"/>
            </a:solidFill>
          </a:ln>
        </p:spPr>
        <p:txBody>
          <a:bodyPr wrap="square" rtlCol="0">
            <a:spAutoFit/>
          </a:bodyPr>
          <a:lstStyle/>
          <a:p>
            <a:pPr algn="ctr"/>
            <a:r>
              <a:rPr lang="en-US" sz="2000" dirty="0" smtClean="0">
                <a:solidFill>
                  <a:srgbClr val="FF0000"/>
                </a:solidFill>
                <a:latin typeface="Trebuchet MS" pitchFamily="34" charset="0"/>
              </a:rPr>
              <a:t>Example: monitoring of the VIS0.8 channel of MSG2.</a:t>
            </a:r>
          </a:p>
          <a:p>
            <a:pPr algn="ctr"/>
            <a:endParaRPr lang="en-US" sz="2000" dirty="0" smtClean="0">
              <a:solidFill>
                <a:srgbClr val="FF0000"/>
              </a:solidFill>
              <a:latin typeface="Trebuchet MS" pitchFamily="34" charset="0"/>
            </a:endParaRPr>
          </a:p>
          <a:p>
            <a:pPr algn="ctr"/>
            <a:r>
              <a:rPr lang="en-US" sz="2000" u="sng" dirty="0" smtClean="0">
                <a:solidFill>
                  <a:srgbClr val="FF0000"/>
                </a:solidFill>
                <a:latin typeface="Trebuchet MS" pitchFamily="34" charset="0"/>
              </a:rPr>
              <a:t>IMPORTANT CONCLUSION: SEVIRI CHANNELS BEHAVE AS EXPECTED (AS REQUIRED</a:t>
            </a:r>
            <a:r>
              <a:rPr lang="en-US" sz="2000" u="sng" dirty="0" smtClean="0">
                <a:solidFill>
                  <a:srgbClr val="FF0000"/>
                </a:solidFill>
                <a:latin typeface="Trebuchet MS" pitchFamily="34" charset="0"/>
              </a:rPr>
              <a:t>).</a:t>
            </a:r>
          </a:p>
          <a:p>
            <a:pPr algn="ctr"/>
            <a:r>
              <a:rPr lang="en-US" sz="2000" u="sng" dirty="0" smtClean="0">
                <a:solidFill>
                  <a:srgbClr val="FF0000"/>
                </a:solidFill>
                <a:latin typeface="Trebuchet MS" pitchFamily="34" charset="0"/>
              </a:rPr>
              <a:t>True for all platforms!</a:t>
            </a:r>
            <a:endParaRPr lang="en-GB" sz="2000" u="sng" dirty="0">
              <a:solidFill>
                <a:srgbClr val="FF0000"/>
              </a:solidFill>
              <a:latin typeface="Trebuchet MS" pitchFamily="34" charset="0"/>
            </a:endParaRPr>
          </a:p>
        </p:txBody>
      </p:sp>
    </p:spTree>
    <p:extLst>
      <p:ext uri="{BB962C8B-B14F-4D97-AF65-F5344CB8AC3E}">
        <p14:creationId xmlns:p14="http://schemas.microsoft.com/office/powerpoint/2010/main" val="30432597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9486571" cy="523220"/>
          </a:xfrm>
          <a:prstGeom prst="rect">
            <a:avLst/>
          </a:prstGeom>
          <a:noFill/>
        </p:spPr>
        <p:txBody>
          <a:bodyPr wrap="none" rtlCol="0">
            <a:spAutoFit/>
          </a:bodyPr>
          <a:lstStyle/>
          <a:p>
            <a:r>
              <a:rPr lang="en-US" sz="2800" dirty="0" smtClean="0">
                <a:latin typeface="Calibri" pitchFamily="34" charset="0"/>
                <a:cs typeface="Calibri" pitchFamily="34" charset="0"/>
              </a:rPr>
              <a:t>Example of drift monitoring, using the ROLO scale: Meteosat-7</a:t>
            </a:r>
            <a:endParaRPr lang="en-GB" sz="2800" dirty="0">
              <a:latin typeface="Calibri" pitchFamily="34" charset="0"/>
              <a:cs typeface="Calibri" pitchFamily="34" charset="0"/>
            </a:endParaRPr>
          </a:p>
        </p:txBody>
      </p:sp>
      <p:pic>
        <p:nvPicPr>
          <p:cNvPr id="10" name="Picture 9" descr="GIRO_results_MET7_VIS.png"/>
          <p:cNvPicPr>
            <a:picLocks noChangeAspect="1"/>
          </p:cNvPicPr>
          <p:nvPr/>
        </p:nvPicPr>
        <p:blipFill>
          <a:blip r:embed="rId2" cstate="print"/>
          <a:srcRect b="44193"/>
          <a:stretch>
            <a:fillRect/>
          </a:stretch>
        </p:blipFill>
        <p:spPr>
          <a:xfrm>
            <a:off x="222323" y="1665522"/>
            <a:ext cx="9219724" cy="4111895"/>
          </a:xfrm>
          <a:prstGeom prst="rect">
            <a:avLst/>
          </a:prstGeom>
        </p:spPr>
      </p:pic>
    </p:spTree>
    <p:extLst>
      <p:ext uri="{BB962C8B-B14F-4D97-AF65-F5344CB8AC3E}">
        <p14:creationId xmlns:p14="http://schemas.microsoft.com/office/powerpoint/2010/main" val="19408863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1949573" cy="523220"/>
          </a:xfrm>
          <a:prstGeom prst="rect">
            <a:avLst/>
          </a:prstGeom>
          <a:noFill/>
        </p:spPr>
        <p:txBody>
          <a:bodyPr wrap="none" rtlCol="0">
            <a:spAutoFit/>
          </a:bodyPr>
          <a:lstStyle/>
          <a:p>
            <a:r>
              <a:rPr lang="en-US" sz="2800" dirty="0" smtClean="0">
                <a:latin typeface="Calibri" pitchFamily="34" charset="0"/>
                <a:cs typeface="Calibri" pitchFamily="34" charset="0"/>
              </a:rPr>
              <a:t>Conclusions</a:t>
            </a:r>
            <a:endParaRPr lang="en-GB" sz="2800" dirty="0">
              <a:latin typeface="Calibri" pitchFamily="34" charset="0"/>
              <a:cs typeface="Calibri" pitchFamily="34" charset="0"/>
            </a:endParaRPr>
          </a:p>
        </p:txBody>
      </p:sp>
      <p:sp>
        <p:nvSpPr>
          <p:cNvPr id="7" name="TextBox 6"/>
          <p:cNvSpPr txBox="1"/>
          <p:nvPr/>
        </p:nvSpPr>
        <p:spPr>
          <a:xfrm>
            <a:off x="297030" y="1307268"/>
            <a:ext cx="9321800" cy="4493538"/>
          </a:xfrm>
          <a:prstGeom prst="rect">
            <a:avLst/>
          </a:prstGeom>
          <a:noFill/>
        </p:spPr>
        <p:txBody>
          <a:bodyPr wrap="square" rtlCol="0">
            <a:spAutoFit/>
          </a:bodyPr>
          <a:lstStyle/>
          <a:p>
            <a:pPr algn="just"/>
            <a:r>
              <a:rPr lang="en-US" sz="2200" dirty="0" smtClean="0">
                <a:solidFill>
                  <a:schemeClr val="tx1"/>
                </a:solidFill>
                <a:latin typeface="Calibri" pitchFamily="34" charset="0"/>
                <a:cs typeface="Calibri" pitchFamily="34" charset="0"/>
              </a:rPr>
              <a:t>EUMETSAT Moon observation dataset</a:t>
            </a:r>
            <a:r>
              <a:rPr lang="en-US" sz="2200" dirty="0" smtClean="0">
                <a:solidFill>
                  <a:schemeClr val="tx1"/>
                </a:solidFill>
                <a:latin typeface="Calibri" pitchFamily="34" charset="0"/>
                <a:cs typeface="Calibri" pitchFamily="34" charset="0"/>
              </a:rPr>
              <a:t>:</a:t>
            </a:r>
          </a:p>
          <a:p>
            <a:pPr algn="just"/>
            <a:endParaRPr lang="en-GB" sz="2200" dirty="0" smtClean="0">
              <a:solidFill>
                <a:schemeClr val="tx1"/>
              </a:solidFill>
              <a:latin typeface="Calibri" pitchFamily="34" charset="0"/>
              <a:cs typeface="Calibri" pitchFamily="34" charset="0"/>
            </a:endParaRPr>
          </a:p>
          <a:p>
            <a:pPr marL="285750" indent="-285750" algn="just">
              <a:buFont typeface="Arial" panose="020B0604020202020204" pitchFamily="34" charset="0"/>
              <a:buChar char="•"/>
            </a:pPr>
            <a:r>
              <a:rPr lang="en-US" sz="2200" b="0" dirty="0" smtClean="0">
                <a:solidFill>
                  <a:schemeClr val="tx1"/>
                </a:solidFill>
                <a:latin typeface="Calibri" pitchFamily="34" charset="0"/>
                <a:cs typeface="Calibri" pitchFamily="34" charset="0"/>
              </a:rPr>
              <a:t>Meteosat</a:t>
            </a:r>
            <a:r>
              <a:rPr lang="en-US" sz="2200" b="0" dirty="0" smtClean="0">
                <a:solidFill>
                  <a:schemeClr val="tx1"/>
                </a:solidFill>
                <a:latin typeface="Calibri" pitchFamily="34" charset="0"/>
                <a:cs typeface="Calibri" pitchFamily="34" charset="0"/>
              </a:rPr>
              <a:t>-</a:t>
            </a:r>
            <a:r>
              <a:rPr lang="en-US" sz="2200" b="0" dirty="0" smtClean="0">
                <a:solidFill>
                  <a:schemeClr val="tx1"/>
                </a:solidFill>
                <a:latin typeface="Calibri" pitchFamily="34" charset="0"/>
                <a:cs typeface="Calibri" pitchFamily="34" charset="0"/>
              </a:rPr>
              <a:t>7</a:t>
            </a:r>
            <a:r>
              <a:rPr lang="en-US" sz="2200" b="0" dirty="0" smtClean="0">
                <a:solidFill>
                  <a:schemeClr val="tx1"/>
                </a:solidFill>
                <a:latin typeface="Calibri" pitchFamily="34" charset="0"/>
                <a:cs typeface="Calibri" pitchFamily="34" charset="0"/>
              </a:rPr>
              <a:t>, </a:t>
            </a:r>
            <a:r>
              <a:rPr lang="en-US" sz="2200" b="0" dirty="0" smtClean="0">
                <a:solidFill>
                  <a:schemeClr val="tx1"/>
                </a:solidFill>
                <a:latin typeface="Calibri" pitchFamily="34" charset="0"/>
                <a:cs typeface="Calibri" pitchFamily="34" charset="0"/>
              </a:rPr>
              <a:t>Meteosat</a:t>
            </a:r>
            <a:r>
              <a:rPr lang="en-US" sz="2200" b="0" dirty="0">
                <a:solidFill>
                  <a:schemeClr val="tx1"/>
                </a:solidFill>
                <a:latin typeface="Calibri" pitchFamily="34" charset="0"/>
                <a:cs typeface="Calibri" pitchFamily="34" charset="0"/>
              </a:rPr>
              <a:t>-</a:t>
            </a:r>
            <a:r>
              <a:rPr lang="en-US" sz="2200" b="0" dirty="0" smtClean="0">
                <a:solidFill>
                  <a:schemeClr val="tx1"/>
                </a:solidFill>
                <a:latin typeface="Calibri" pitchFamily="34" charset="0"/>
                <a:cs typeface="Calibri" pitchFamily="34" charset="0"/>
              </a:rPr>
              <a:t>8</a:t>
            </a:r>
            <a:r>
              <a:rPr lang="en-US" sz="2200" b="0" dirty="0" smtClean="0">
                <a:solidFill>
                  <a:schemeClr val="tx1"/>
                </a:solidFill>
                <a:latin typeface="Calibri" pitchFamily="34" charset="0"/>
                <a:cs typeface="Calibri" pitchFamily="34" charset="0"/>
              </a:rPr>
              <a:t>, </a:t>
            </a:r>
            <a:r>
              <a:rPr lang="en-US" sz="2200" b="0" dirty="0" smtClean="0">
                <a:solidFill>
                  <a:schemeClr val="tx1"/>
                </a:solidFill>
                <a:latin typeface="Calibri" pitchFamily="34" charset="0"/>
                <a:cs typeface="Calibri" pitchFamily="34" charset="0"/>
              </a:rPr>
              <a:t>Meteosat-9</a:t>
            </a:r>
            <a:r>
              <a:rPr lang="en-US" sz="2200" b="0" dirty="0" smtClean="0">
                <a:solidFill>
                  <a:schemeClr val="tx1"/>
                </a:solidFill>
                <a:latin typeface="Calibri" pitchFamily="34" charset="0"/>
                <a:cs typeface="Calibri" pitchFamily="34" charset="0"/>
              </a:rPr>
              <a:t>, </a:t>
            </a:r>
            <a:r>
              <a:rPr lang="en-US" sz="2200" b="0" dirty="0" smtClean="0">
                <a:solidFill>
                  <a:schemeClr val="tx1"/>
                </a:solidFill>
                <a:latin typeface="Calibri" pitchFamily="34" charset="0"/>
                <a:cs typeface="Calibri" pitchFamily="34" charset="0"/>
              </a:rPr>
              <a:t>Meteosat</a:t>
            </a:r>
            <a:r>
              <a:rPr lang="en-US" sz="2200" b="0" dirty="0" smtClean="0">
                <a:solidFill>
                  <a:schemeClr val="tx1"/>
                </a:solidFill>
                <a:latin typeface="Calibri" pitchFamily="34" charset="0"/>
                <a:cs typeface="Calibri" pitchFamily="34" charset="0"/>
              </a:rPr>
              <a:t>-</a:t>
            </a:r>
            <a:r>
              <a:rPr lang="en-US" sz="2200" b="0" dirty="0" smtClean="0">
                <a:solidFill>
                  <a:schemeClr val="tx1"/>
                </a:solidFill>
                <a:latin typeface="Calibri" pitchFamily="34" charset="0"/>
                <a:cs typeface="Calibri" pitchFamily="34" charset="0"/>
              </a:rPr>
              <a:t>10 and Meteosat-11.</a:t>
            </a:r>
            <a:endParaRPr lang="en-US" sz="2200" b="0" dirty="0" smtClean="0">
              <a:solidFill>
                <a:schemeClr val="tx1"/>
              </a:solidFill>
              <a:latin typeface="Calibri" pitchFamily="34" charset="0"/>
              <a:cs typeface="Calibri" pitchFamily="34" charset="0"/>
            </a:endParaRPr>
          </a:p>
          <a:p>
            <a:pPr algn="just"/>
            <a:endParaRPr lang="en-US" sz="2200" b="0" dirty="0" smtClean="0">
              <a:solidFill>
                <a:schemeClr val="tx1"/>
              </a:solidFill>
              <a:latin typeface="Calibri" pitchFamily="34" charset="0"/>
              <a:cs typeface="Calibri" pitchFamily="34" charset="0"/>
            </a:endParaRPr>
          </a:p>
          <a:p>
            <a:pPr marL="285750" indent="-285750" algn="just">
              <a:buFont typeface="Arial" panose="020B0604020202020204" pitchFamily="34" charset="0"/>
              <a:buChar char="•"/>
            </a:pPr>
            <a:r>
              <a:rPr lang="en-US" sz="2200" b="0" dirty="0" smtClean="0">
                <a:solidFill>
                  <a:schemeClr val="tx1"/>
                </a:solidFill>
                <a:latin typeface="Calibri" pitchFamily="34" charset="0"/>
                <a:cs typeface="Calibri" pitchFamily="34" charset="0"/>
              </a:rPr>
              <a:t>Extensive collection </a:t>
            </a:r>
            <a:r>
              <a:rPr lang="en-US" sz="2200" b="0" dirty="0" smtClean="0">
                <a:solidFill>
                  <a:schemeClr val="tx1"/>
                </a:solidFill>
                <a:latin typeface="Calibri" pitchFamily="34" charset="0"/>
                <a:cs typeface="Calibri" pitchFamily="34" charset="0"/>
              </a:rPr>
              <a:t>of observations covering a wide range of both phase and </a:t>
            </a:r>
            <a:r>
              <a:rPr lang="en-US" sz="2200" b="0" dirty="0" err="1" smtClean="0">
                <a:solidFill>
                  <a:schemeClr val="tx1"/>
                </a:solidFill>
                <a:latin typeface="Calibri" pitchFamily="34" charset="0"/>
                <a:cs typeface="Calibri" pitchFamily="34" charset="0"/>
              </a:rPr>
              <a:t>libration</a:t>
            </a:r>
            <a:r>
              <a:rPr lang="en-US" sz="2200" b="0" dirty="0" smtClean="0">
                <a:solidFill>
                  <a:schemeClr val="tx1"/>
                </a:solidFill>
                <a:latin typeface="Calibri" pitchFamily="34" charset="0"/>
                <a:cs typeface="Calibri" pitchFamily="34" charset="0"/>
              </a:rPr>
              <a:t> </a:t>
            </a:r>
            <a:r>
              <a:rPr lang="en-US" sz="2200" b="0" dirty="0" smtClean="0">
                <a:solidFill>
                  <a:schemeClr val="tx1"/>
                </a:solidFill>
                <a:latin typeface="Calibri" pitchFamily="34" charset="0"/>
                <a:cs typeface="Calibri" pitchFamily="34" charset="0"/>
              </a:rPr>
              <a:t>angles covering the full applicability range of the GIRO ([-92°,92°]).</a:t>
            </a:r>
            <a:endParaRPr lang="en-US" sz="2200" b="0" dirty="0" smtClean="0">
              <a:solidFill>
                <a:schemeClr val="tx1"/>
              </a:solidFill>
              <a:latin typeface="Calibri" pitchFamily="34" charset="0"/>
              <a:cs typeface="Calibri" pitchFamily="34" charset="0"/>
            </a:endParaRPr>
          </a:p>
          <a:p>
            <a:pPr algn="just"/>
            <a:endParaRPr lang="en-US" sz="2200" b="0" dirty="0" smtClean="0">
              <a:solidFill>
                <a:schemeClr val="tx1"/>
              </a:solidFill>
              <a:latin typeface="Calibri" pitchFamily="34" charset="0"/>
              <a:cs typeface="Calibri" pitchFamily="34" charset="0"/>
            </a:endParaRPr>
          </a:p>
          <a:p>
            <a:pPr marL="285750" indent="-285750" algn="just">
              <a:buFont typeface="Arial" panose="020B0604020202020204" pitchFamily="34" charset="0"/>
              <a:buChar char="•"/>
            </a:pPr>
            <a:r>
              <a:rPr lang="en-US" sz="2200" b="0" dirty="0" smtClean="0">
                <a:solidFill>
                  <a:schemeClr val="tx1"/>
                </a:solidFill>
                <a:latin typeface="Calibri" pitchFamily="34" charset="0"/>
                <a:cs typeface="Calibri" pitchFamily="34" charset="0"/>
              </a:rPr>
              <a:t>Lunar imagery is operational performed on all operational </a:t>
            </a:r>
            <a:r>
              <a:rPr lang="en-US" sz="2200" b="0" dirty="0">
                <a:solidFill>
                  <a:schemeClr val="tx1"/>
                </a:solidFill>
                <a:latin typeface="Calibri" pitchFamily="34" charset="0"/>
                <a:cs typeface="Calibri" pitchFamily="34" charset="0"/>
              </a:rPr>
              <a:t>missions (Meteosat-8, Meteosat-9, </a:t>
            </a:r>
            <a:r>
              <a:rPr lang="en-US" sz="2200" b="0" dirty="0" smtClean="0">
                <a:solidFill>
                  <a:schemeClr val="tx1"/>
                </a:solidFill>
                <a:latin typeface="Calibri" pitchFamily="34" charset="0"/>
                <a:cs typeface="Calibri" pitchFamily="34" charset="0"/>
              </a:rPr>
              <a:t>Meteosat-10 and soon Meteosat-11 again).</a:t>
            </a:r>
            <a:endParaRPr lang="en-US" sz="2200" b="0" dirty="0" smtClean="0">
              <a:solidFill>
                <a:schemeClr val="tx1"/>
              </a:solidFill>
              <a:latin typeface="Calibri" pitchFamily="34" charset="0"/>
              <a:cs typeface="Calibri" pitchFamily="34" charset="0"/>
            </a:endParaRPr>
          </a:p>
          <a:p>
            <a:pPr algn="just"/>
            <a:endParaRPr lang="en-US" sz="2200" b="0" dirty="0" smtClean="0">
              <a:solidFill>
                <a:schemeClr val="tx1"/>
              </a:solidFill>
              <a:latin typeface="Calibri" pitchFamily="34" charset="0"/>
              <a:cs typeface="Calibri" pitchFamily="34" charset="0"/>
            </a:endParaRPr>
          </a:p>
          <a:p>
            <a:pPr algn="just"/>
            <a:r>
              <a:rPr lang="en-US" sz="2200" dirty="0" smtClean="0">
                <a:solidFill>
                  <a:schemeClr val="tx1"/>
                </a:solidFill>
                <a:latin typeface="Calibri" pitchFamily="34" charset="0"/>
                <a:cs typeface="Calibri" pitchFamily="34" charset="0"/>
              </a:rPr>
              <a:t>GIRO calibration:</a:t>
            </a:r>
          </a:p>
          <a:p>
            <a:pPr algn="just"/>
            <a:r>
              <a:rPr lang="en-US" sz="2200" b="0" dirty="0" smtClean="0">
                <a:solidFill>
                  <a:schemeClr val="tx1"/>
                </a:solidFill>
                <a:latin typeface="Calibri" pitchFamily="34" charset="0"/>
                <a:cs typeface="Calibri" pitchFamily="34" charset="0"/>
              </a:rPr>
              <a:t>The GIRO calibration tool </a:t>
            </a:r>
            <a:r>
              <a:rPr lang="en-US" sz="2200" b="0" dirty="0" smtClean="0">
                <a:solidFill>
                  <a:schemeClr val="tx1"/>
                </a:solidFill>
                <a:latin typeface="Calibri" pitchFamily="34" charset="0"/>
                <a:cs typeface="Calibri" pitchFamily="34" charset="0"/>
              </a:rPr>
              <a:t>is run operationally to </a:t>
            </a:r>
            <a:r>
              <a:rPr lang="en-US" sz="2200" b="0" dirty="0" smtClean="0">
                <a:solidFill>
                  <a:schemeClr val="tx1"/>
                </a:solidFill>
                <a:latin typeface="Calibri" pitchFamily="34" charset="0"/>
                <a:cs typeface="Calibri" pitchFamily="34" charset="0"/>
              </a:rPr>
              <a:t>monitor the satellite </a:t>
            </a:r>
            <a:r>
              <a:rPr lang="en-US" sz="2200" b="0" dirty="0" smtClean="0">
                <a:solidFill>
                  <a:schemeClr val="tx1"/>
                </a:solidFill>
                <a:latin typeface="Calibri" pitchFamily="34" charset="0"/>
                <a:cs typeface="Calibri" pitchFamily="34" charset="0"/>
              </a:rPr>
              <a:t>radiometric </a:t>
            </a:r>
            <a:r>
              <a:rPr lang="en-US" sz="2200" b="0" dirty="0" smtClean="0">
                <a:solidFill>
                  <a:schemeClr val="tx1"/>
                </a:solidFill>
                <a:latin typeface="Calibri" pitchFamily="34" charset="0"/>
                <a:cs typeface="Calibri" pitchFamily="34" charset="0"/>
              </a:rPr>
              <a:t>performances</a:t>
            </a:r>
            <a:r>
              <a:rPr lang="en-US" sz="2200" b="0" dirty="0" smtClean="0">
                <a:solidFill>
                  <a:schemeClr val="tx1"/>
                </a:solidFill>
                <a:latin typeface="Calibri" pitchFamily="34" charset="0"/>
                <a:cs typeface="Calibri" pitchFamily="34" charset="0"/>
              </a:rPr>
              <a:t>.</a:t>
            </a:r>
            <a:endParaRPr lang="en-US" sz="2200" b="0"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4454568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5510419" cy="523220"/>
          </a:xfrm>
          <a:prstGeom prst="rect">
            <a:avLst/>
          </a:prstGeom>
          <a:noFill/>
        </p:spPr>
        <p:txBody>
          <a:bodyPr wrap="none" rtlCol="0">
            <a:spAutoFit/>
          </a:bodyPr>
          <a:lstStyle/>
          <a:p>
            <a:r>
              <a:rPr lang="en-US" sz="2800" dirty="0">
                <a:latin typeface="Arial" pitchFamily="34" charset="0"/>
                <a:ea typeface="+mj-ea"/>
                <a:cs typeface="Arial" pitchFamily="34" charset="0"/>
              </a:rPr>
              <a:t>EUMETSAT operating satellites</a:t>
            </a:r>
            <a:endParaRPr lang="en-GB" sz="2800" dirty="0">
              <a:latin typeface="Arial" pitchFamily="34" charset="0"/>
              <a:ea typeface="+mj-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76387214"/>
              </p:ext>
            </p:extLst>
          </p:nvPr>
        </p:nvGraphicFramePr>
        <p:xfrm>
          <a:off x="132444" y="960966"/>
          <a:ext cx="9601199" cy="5455920"/>
        </p:xfrm>
        <a:graphic>
          <a:graphicData uri="http://schemas.openxmlformats.org/drawingml/2006/table">
            <a:tbl>
              <a:tblPr firstRow="1" bandRow="1">
                <a:tableStyleId>{5C22544A-7EE6-4342-B048-85BDC9FD1C3A}</a:tableStyleId>
              </a:tblPr>
              <a:tblGrid>
                <a:gridCol w="1658389"/>
                <a:gridCol w="1451090"/>
                <a:gridCol w="2007524"/>
                <a:gridCol w="1778404"/>
                <a:gridCol w="1352896"/>
                <a:gridCol w="1352896"/>
              </a:tblGrid>
              <a:tr h="436034">
                <a:tc>
                  <a:txBody>
                    <a:bodyPr/>
                    <a:lstStyle/>
                    <a:p>
                      <a:pPr algn="ctr"/>
                      <a:r>
                        <a:rPr lang="en-US" sz="1800" b="0" dirty="0" smtClean="0">
                          <a:solidFill>
                            <a:schemeClr val="tx1"/>
                          </a:solidFill>
                          <a:latin typeface="Calibri" pitchFamily="34" charset="0"/>
                          <a:cs typeface="Calibri" pitchFamily="34" charset="0"/>
                        </a:rPr>
                        <a:t>Satellite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Time</a:t>
                      </a:r>
                      <a:r>
                        <a:rPr lang="en-US" sz="1800" b="0" baseline="0" dirty="0" smtClean="0">
                          <a:solidFill>
                            <a:schemeClr val="tx1"/>
                          </a:solidFill>
                          <a:latin typeface="Calibri" pitchFamily="34" charset="0"/>
                          <a:cs typeface="Calibri" pitchFamily="34" charset="0"/>
                        </a:rPr>
                        <a:t> span</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Pixel</a:t>
                      </a:r>
                      <a:r>
                        <a:rPr lang="en-US" sz="1800" b="0" baseline="0" dirty="0" smtClean="0">
                          <a:solidFill>
                            <a:schemeClr val="tx1"/>
                          </a:solidFill>
                          <a:latin typeface="Calibri" pitchFamily="34" charset="0"/>
                          <a:cs typeface="Calibri" pitchFamily="34" charset="0"/>
                        </a:rPr>
                        <a:t> resolution at SSP</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VIS/NIR</a:t>
                      </a:r>
                      <a:r>
                        <a:rPr lang="en-US" sz="1800" b="0" baseline="0" dirty="0" smtClean="0">
                          <a:solidFill>
                            <a:schemeClr val="tx1"/>
                          </a:solidFill>
                          <a:latin typeface="Calibri" pitchFamily="34" charset="0"/>
                          <a:cs typeface="Calibri" pitchFamily="34" charset="0"/>
                        </a:rPr>
                        <a:t> 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Service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-7 (MET7)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1997</a:t>
                      </a:r>
                      <a:r>
                        <a:rPr lang="en-US" sz="1600" b="0" baseline="0" dirty="0" smtClean="0">
                          <a:solidFill>
                            <a:schemeClr val="tx1"/>
                          </a:solidFill>
                          <a:latin typeface="Calibri" pitchFamily="34" charset="0"/>
                          <a:cs typeface="Calibri" pitchFamily="34" charset="0"/>
                        </a:rPr>
                        <a:t>-2017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2.5 km</a:t>
                      </a:r>
                      <a:r>
                        <a:rPr lang="en-US" sz="1600" b="0" baseline="0" dirty="0" smtClean="0">
                          <a:solidFill>
                            <a:schemeClr val="tx1"/>
                          </a:solidFill>
                          <a:latin typeface="Calibri" pitchFamily="34" charset="0"/>
                          <a:cs typeface="Calibri" pitchFamily="34" charset="0"/>
                        </a:rPr>
                        <a:t> in </a:t>
                      </a:r>
                      <a:r>
                        <a:rPr lang="en-US" sz="1600" b="0" dirty="0" smtClean="0">
                          <a:solidFill>
                            <a:schemeClr val="tx1"/>
                          </a:solidFill>
                          <a:latin typeface="Calibri" pitchFamily="34" charset="0"/>
                          <a:cs typeface="Calibri" pitchFamily="34" charset="0"/>
                        </a:rPr>
                        <a:t>VIS</a:t>
                      </a:r>
                    </a:p>
                    <a:p>
                      <a:pPr algn="ctr"/>
                      <a:r>
                        <a:rPr lang="en-US" sz="1600" b="0" dirty="0" smtClean="0">
                          <a:solidFill>
                            <a:schemeClr val="tx1"/>
                          </a:solidFill>
                          <a:latin typeface="Calibri" pitchFamily="34" charset="0"/>
                          <a:cs typeface="Calibri" pitchFamily="34" charset="0"/>
                        </a:rPr>
                        <a:t>5 km in WV</a:t>
                      </a:r>
                      <a:r>
                        <a:rPr lang="en-US" sz="1600" b="0" baseline="0" dirty="0" smtClean="0">
                          <a:solidFill>
                            <a:schemeClr val="tx1"/>
                          </a:solidFill>
                          <a:latin typeface="Calibri" pitchFamily="34" charset="0"/>
                          <a:cs typeface="Calibri" pitchFamily="34" charset="0"/>
                        </a:rPr>
                        <a:t> and IR</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 (0.3-1.05 µm)</a:t>
                      </a:r>
                      <a:r>
                        <a:rPr lang="en-US" sz="1600" b="0" baseline="0" dirty="0" smtClean="0">
                          <a:solidFill>
                            <a:schemeClr val="tx1"/>
                          </a:solidFill>
                          <a:latin typeface="Calibri" pitchFamily="34" charset="0"/>
                          <a:cs typeface="Calibri" pitchFamily="34" charset="0"/>
                        </a:rPr>
                        <a:t> </a:t>
                      </a:r>
                    </a:p>
                    <a:p>
                      <a:pPr algn="ctr"/>
                      <a:r>
                        <a:rPr lang="en-US" sz="1600" b="0" baseline="0" dirty="0" smtClean="0">
                          <a:solidFill>
                            <a:schemeClr val="tx1"/>
                          </a:solidFill>
                          <a:latin typeface="Calibri" pitchFamily="34" charset="0"/>
                          <a:cs typeface="Calibri" pitchFamily="34" charset="0"/>
                        </a:rPr>
                        <a:t>WV (5.4-7.5 µm)</a:t>
                      </a:r>
                    </a:p>
                    <a:p>
                      <a:pPr algn="ctr"/>
                      <a:r>
                        <a:rPr lang="en-US" sz="1600" b="0" baseline="0" dirty="0" smtClean="0">
                          <a:solidFill>
                            <a:schemeClr val="tx1"/>
                          </a:solidFill>
                          <a:latin typeface="Calibri" pitchFamily="34" charset="0"/>
                          <a:cs typeface="Calibri" pitchFamily="34" charset="0"/>
                        </a:rPr>
                        <a:t>IR (10.0-13.1 µm)</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30</a:t>
                      </a:r>
                      <a:r>
                        <a:rPr lang="en-US" sz="1600" b="0" baseline="0" dirty="0" smtClean="0">
                          <a:solidFill>
                            <a:schemeClr val="tx1"/>
                          </a:solidFill>
                          <a:latin typeface="Calibri" pitchFamily="34" charset="0"/>
                          <a:cs typeface="Calibri" pitchFamily="34" charset="0"/>
                        </a:rPr>
                        <a:t> min repeat cycle</a:t>
                      </a:r>
                    </a:p>
                    <a:p>
                      <a:pPr algn="ctr"/>
                      <a:endParaRPr lang="en-US" sz="1600" b="0" baseline="0" dirty="0" smtClean="0">
                        <a:solidFill>
                          <a:schemeClr val="tx1"/>
                        </a:solidFill>
                        <a:latin typeface="Calibri" pitchFamily="34" charset="0"/>
                        <a:cs typeface="Calibri" pitchFamily="34" charset="0"/>
                      </a:endParaRPr>
                    </a:p>
                    <a:p>
                      <a:pPr algn="ctr"/>
                      <a:r>
                        <a:rPr lang="en-US" sz="1600" b="0" baseline="0" dirty="0" smtClean="0">
                          <a:solidFill>
                            <a:schemeClr val="tx1"/>
                          </a:solidFill>
                          <a:latin typeface="Calibri" pitchFamily="34" charset="0"/>
                          <a:cs typeface="Calibri" pitchFamily="34" charset="0"/>
                        </a:rPr>
                        <a:t>18.4 deg x 18.4 deg FOR</a:t>
                      </a:r>
                    </a:p>
                    <a:p>
                      <a:pPr algn="ctr"/>
                      <a:endParaRPr lang="en-GB" sz="1600" b="0" dirty="0">
                        <a:solidFill>
                          <a:schemeClr val="tx1"/>
                        </a:solidFill>
                        <a:latin typeface="Calibri" pitchFamily="34" charset="0"/>
                        <a:cs typeface="Calibri" pitchFamily="34" charset="0"/>
                      </a:endParaRPr>
                    </a:p>
                  </a:txBody>
                  <a:tcPr>
                    <a:solidFill>
                      <a:srgbClr val="FFC000"/>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8 </a:t>
                      </a:r>
                      <a:r>
                        <a:rPr lang="en-US" sz="1600" b="0" baseline="0" dirty="0" smtClean="0">
                          <a:solidFill>
                            <a:schemeClr val="tx1"/>
                          </a:solidFill>
                          <a:latin typeface="Calibri" pitchFamily="34" charset="0"/>
                          <a:cs typeface="Calibri" pitchFamily="34" charset="0"/>
                        </a:rPr>
                        <a:t>(MSG1)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dirty="0" smtClean="0">
                          <a:latin typeface="Calibri" pitchFamily="34" charset="0"/>
                          <a:cs typeface="Calibri" pitchFamily="34" charset="0"/>
                        </a:rPr>
                        <a:t>3</a:t>
                      </a:r>
                      <a:r>
                        <a:rPr lang="en-US" sz="1600" baseline="0" dirty="0" smtClean="0">
                          <a:latin typeface="Calibri" pitchFamily="34" charset="0"/>
                          <a:cs typeface="Calibri" pitchFamily="34" charset="0"/>
                        </a:rPr>
                        <a:t> km low-res</a:t>
                      </a:r>
                    </a:p>
                    <a:p>
                      <a:pPr algn="ctr"/>
                      <a:r>
                        <a:rPr lang="en-US" sz="1600" baseline="0" dirty="0" smtClean="0">
                          <a:latin typeface="Calibri" pitchFamily="34" charset="0"/>
                          <a:cs typeface="Calibri" pitchFamily="34" charset="0"/>
                        </a:rPr>
                        <a:t>1 km high-res</a:t>
                      </a:r>
                      <a:endParaRPr lang="en-GB" sz="1600" dirty="0">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 (0.6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VIS008 (0.8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HRVIS (0.7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NIR016 (1.6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IR039 (3.9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IR062 (6.2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IR073 (7.3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IR097 (9.7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 </a:t>
                      </a:r>
                    </a:p>
                    <a:p>
                      <a:pPr algn="ctr"/>
                      <a:r>
                        <a:rPr lang="en-US" sz="1600" b="0" dirty="0" smtClean="0">
                          <a:solidFill>
                            <a:schemeClr val="tx1"/>
                          </a:solidFill>
                          <a:latin typeface="Calibri" pitchFamily="34" charset="0"/>
                          <a:cs typeface="Calibri" pitchFamily="34" charset="0"/>
                        </a:rPr>
                        <a:t>IR108 (10.8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IR120 (12.0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IR134 (13.4</a:t>
                      </a:r>
                      <a:r>
                        <a:rPr lang="en-US" sz="1600" b="0" baseline="0" dirty="0" smtClean="0">
                          <a:solidFill>
                            <a:schemeClr val="tx1"/>
                          </a:solidFill>
                          <a:latin typeface="Calibri" pitchFamily="34" charset="0"/>
                          <a:cs typeface="Calibri" pitchFamily="34" charset="0"/>
                        </a:rPr>
                        <a:t> µm</a:t>
                      </a:r>
                      <a:r>
                        <a:rPr lang="en-US" sz="1600" b="0" dirty="0" smtClean="0">
                          <a:solidFill>
                            <a:schemeClr val="tx1"/>
                          </a:solidFill>
                          <a:latin typeface="Calibri" pitchFamily="34" charset="0"/>
                          <a:cs typeface="Calibri" pitchFamily="34" charset="0"/>
                        </a:rPr>
                        <a:t>)</a:t>
                      </a:r>
                    </a:p>
                    <a:p>
                      <a:pPr algn="ctr"/>
                      <a:endParaRPr lang="en-US" sz="1600" b="1" dirty="0" smtClean="0">
                        <a:solidFill>
                          <a:schemeClr val="tx1"/>
                        </a:solidFill>
                        <a:latin typeface="Calibri" pitchFamily="34" charset="0"/>
                        <a:cs typeface="Calibri" pitchFamily="34" charset="0"/>
                      </a:endParaRPr>
                    </a:p>
                    <a:p>
                      <a:pPr algn="ctr"/>
                      <a:endParaRPr lang="en-GB" sz="1600" b="1"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a:t>
                      </a:r>
                    </a:p>
                    <a:p>
                      <a:pPr algn="ctr"/>
                      <a:r>
                        <a:rPr lang="en-US" sz="1600" b="0" dirty="0" smtClean="0">
                          <a:solidFill>
                            <a:schemeClr val="tx1"/>
                          </a:solidFill>
                          <a:latin typeface="Calibri" pitchFamily="34" charset="0"/>
                          <a:cs typeface="Calibri" pitchFamily="34" charset="0"/>
                        </a:rPr>
                        <a:t>VIS008</a:t>
                      </a:r>
                    </a:p>
                    <a:p>
                      <a:pPr algn="ctr"/>
                      <a:r>
                        <a:rPr lang="en-US" sz="1600" b="0" dirty="0" smtClean="0">
                          <a:solidFill>
                            <a:schemeClr val="tx1"/>
                          </a:solidFill>
                          <a:latin typeface="Calibri" pitchFamily="34" charset="0"/>
                          <a:cs typeface="Calibri" pitchFamily="34" charset="0"/>
                        </a:rPr>
                        <a:t>HRVIS</a:t>
                      </a:r>
                    </a:p>
                    <a:p>
                      <a:pPr algn="ctr"/>
                      <a:r>
                        <a:rPr lang="en-US" sz="1600" b="0" dirty="0" smtClean="0">
                          <a:solidFill>
                            <a:schemeClr val="tx1"/>
                          </a:solidFill>
                          <a:latin typeface="Calibri" pitchFamily="34" charset="0"/>
                          <a:cs typeface="Calibri" pitchFamily="34" charset="0"/>
                        </a:rPr>
                        <a:t>NIR016</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15 min repeat</a:t>
                      </a:r>
                      <a:r>
                        <a:rPr lang="en-US" sz="1600" b="0" baseline="0" dirty="0" smtClean="0">
                          <a:solidFill>
                            <a:schemeClr val="tx1"/>
                          </a:solidFill>
                          <a:latin typeface="Calibri" pitchFamily="34" charset="0"/>
                          <a:cs typeface="Calibri" pitchFamily="34" charset="0"/>
                        </a:rPr>
                        <a:t> cycle</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18.4 deg</a:t>
                      </a:r>
                      <a:r>
                        <a:rPr lang="en-US" sz="1600" b="0" baseline="0" dirty="0" smtClean="0">
                          <a:solidFill>
                            <a:schemeClr val="tx1"/>
                          </a:solidFill>
                          <a:latin typeface="Calibri" pitchFamily="34" charset="0"/>
                          <a:cs typeface="Calibri" pitchFamily="34" charset="0"/>
                        </a:rPr>
                        <a:t> x 18.4 deg FOR</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or</a:t>
                      </a: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5 min cadence</a:t>
                      </a:r>
                      <a:r>
                        <a:rPr lang="en-US" sz="1600" b="0" baseline="0" dirty="0" smtClean="0">
                          <a:solidFill>
                            <a:schemeClr val="tx1"/>
                          </a:solidFill>
                          <a:latin typeface="Calibri" pitchFamily="34" charset="0"/>
                          <a:cs typeface="Calibri" pitchFamily="34" charset="0"/>
                        </a:rPr>
                        <a:t> (RSS, reduced FOR </a:t>
                      </a:r>
                      <a:r>
                        <a:rPr lang="en-US" sz="1600" b="0" baseline="0" dirty="0" err="1" smtClean="0">
                          <a:solidFill>
                            <a:schemeClr val="tx1"/>
                          </a:solidFill>
                          <a:latin typeface="Calibri" pitchFamily="34" charset="0"/>
                          <a:cs typeface="Calibri" pitchFamily="34" charset="0"/>
                        </a:rPr>
                        <a:t>centred</a:t>
                      </a:r>
                      <a:r>
                        <a:rPr lang="en-US" sz="1600" b="0" baseline="0" dirty="0" smtClean="0">
                          <a:solidFill>
                            <a:schemeClr val="tx1"/>
                          </a:solidFill>
                          <a:latin typeface="Calibri" pitchFamily="34" charset="0"/>
                          <a:cs typeface="Calibri" pitchFamily="34" charset="0"/>
                        </a:rPr>
                        <a:t> on Europe)</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9 </a:t>
                      </a:r>
                      <a:r>
                        <a:rPr lang="en-US" sz="1600" b="0" baseline="0" dirty="0" smtClean="0">
                          <a:solidFill>
                            <a:schemeClr val="tx1"/>
                          </a:solidFill>
                          <a:latin typeface="Calibri" pitchFamily="34" charset="0"/>
                          <a:cs typeface="Calibri" pitchFamily="34" charset="0"/>
                        </a:rPr>
                        <a:t>(MSG2)</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2005-present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-10 </a:t>
                      </a:r>
                      <a:r>
                        <a:rPr lang="en-US" sz="1600" b="0" baseline="0" dirty="0" smtClean="0">
                          <a:solidFill>
                            <a:schemeClr val="tx1"/>
                          </a:solidFill>
                          <a:latin typeface="Calibri" pitchFamily="34" charset="0"/>
                          <a:cs typeface="Calibri" pitchFamily="34" charset="0"/>
                        </a:rPr>
                        <a:t>(MSG3)</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baseline="0" dirty="0" smtClean="0">
                          <a:solidFill>
                            <a:schemeClr val="tx1"/>
                          </a:solidFill>
                          <a:latin typeface="Calibri" pitchFamily="34" charset="0"/>
                          <a:cs typeface="Calibri" pitchFamily="34" charset="0"/>
                        </a:rPr>
                        <a:t>Meteosat-11 </a:t>
                      </a:r>
                      <a:r>
                        <a:rPr lang="en-US" sz="1600" b="0" baseline="0" dirty="0" smtClean="0">
                          <a:solidFill>
                            <a:schemeClr val="tx1"/>
                          </a:solidFill>
                          <a:latin typeface="Calibri" pitchFamily="34" charset="0"/>
                          <a:cs typeface="Calibri" pitchFamily="34" charset="0"/>
                        </a:rPr>
                        <a:t>(MSG4)</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2015-present</a:t>
                      </a:r>
                    </a:p>
                    <a:p>
                      <a:pPr algn="ctr"/>
                      <a:r>
                        <a:rPr lang="en-US" sz="1600" b="0" dirty="0" smtClean="0">
                          <a:solidFill>
                            <a:schemeClr val="tx1"/>
                          </a:solidFill>
                          <a:latin typeface="Calibri" pitchFamily="34" charset="0"/>
                          <a:cs typeface="Calibri" pitchFamily="34" charset="0"/>
                        </a:rPr>
                        <a:t>[currently</a:t>
                      </a:r>
                      <a:r>
                        <a:rPr lang="en-US" sz="1600" b="0" baseline="0" dirty="0" smtClean="0">
                          <a:solidFill>
                            <a:schemeClr val="tx1"/>
                          </a:solidFill>
                          <a:latin typeface="Calibri" pitchFamily="34" charset="0"/>
                          <a:cs typeface="Calibri" pitchFamily="34" charset="0"/>
                        </a:rPr>
                        <a:t> stored in orbit</a:t>
                      </a:r>
                      <a:r>
                        <a:rPr lang="en-US" sz="1600" b="0" dirty="0" smtClean="0">
                          <a:solidFill>
                            <a:schemeClr val="tx1"/>
                          </a:solidFill>
                          <a:latin typeface="Calibri" pitchFamily="34" charset="0"/>
                          <a:cs typeface="Calibri" pitchFamily="34" charset="0"/>
                        </a:rPr>
                        <a: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bl>
          </a:graphicData>
        </a:graphic>
      </p:graphicFrame>
    </p:spTree>
    <p:extLst>
      <p:ext uri="{BB962C8B-B14F-4D97-AF65-F5344CB8AC3E}">
        <p14:creationId xmlns:p14="http://schemas.microsoft.com/office/powerpoint/2010/main" val="35143972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36413362"/>
              </p:ext>
            </p:extLst>
          </p:nvPr>
        </p:nvGraphicFramePr>
        <p:xfrm>
          <a:off x="132444" y="960966"/>
          <a:ext cx="9601199" cy="5455920"/>
        </p:xfrm>
        <a:graphic>
          <a:graphicData uri="http://schemas.openxmlformats.org/drawingml/2006/table">
            <a:tbl>
              <a:tblPr firstRow="1" bandRow="1">
                <a:tableStyleId>{5C22544A-7EE6-4342-B048-85BDC9FD1C3A}</a:tableStyleId>
              </a:tblPr>
              <a:tblGrid>
                <a:gridCol w="1658389"/>
                <a:gridCol w="1451090"/>
                <a:gridCol w="2007524"/>
                <a:gridCol w="1778404"/>
                <a:gridCol w="1352896"/>
                <a:gridCol w="1352896"/>
              </a:tblGrid>
              <a:tr h="436034">
                <a:tc>
                  <a:txBody>
                    <a:bodyPr/>
                    <a:lstStyle/>
                    <a:p>
                      <a:pPr algn="ctr"/>
                      <a:r>
                        <a:rPr lang="en-US" sz="1800" b="0" dirty="0" smtClean="0">
                          <a:solidFill>
                            <a:schemeClr val="tx1"/>
                          </a:solidFill>
                          <a:latin typeface="Calibri" pitchFamily="34" charset="0"/>
                          <a:cs typeface="Calibri" pitchFamily="34" charset="0"/>
                        </a:rPr>
                        <a:t>Satellite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Time</a:t>
                      </a:r>
                      <a:r>
                        <a:rPr lang="en-US" sz="1800" b="0" baseline="0" dirty="0" smtClean="0">
                          <a:solidFill>
                            <a:schemeClr val="tx1"/>
                          </a:solidFill>
                          <a:latin typeface="Calibri" pitchFamily="34" charset="0"/>
                          <a:cs typeface="Calibri" pitchFamily="34" charset="0"/>
                        </a:rPr>
                        <a:t> span</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Pixel</a:t>
                      </a:r>
                      <a:r>
                        <a:rPr lang="en-US" sz="1800" b="0" baseline="0" dirty="0" smtClean="0">
                          <a:solidFill>
                            <a:schemeClr val="tx1"/>
                          </a:solidFill>
                          <a:latin typeface="Calibri" pitchFamily="34" charset="0"/>
                          <a:cs typeface="Calibri" pitchFamily="34" charset="0"/>
                        </a:rPr>
                        <a:t> resolution at SSP</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VIS/NIR</a:t>
                      </a:r>
                      <a:r>
                        <a:rPr lang="en-US" sz="1800" b="0" baseline="0" dirty="0" smtClean="0">
                          <a:solidFill>
                            <a:schemeClr val="tx1"/>
                          </a:solidFill>
                          <a:latin typeface="Calibri" pitchFamily="34" charset="0"/>
                          <a:cs typeface="Calibri" pitchFamily="34" charset="0"/>
                        </a:rPr>
                        <a:t> 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Service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-7 (MET7)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1997</a:t>
                      </a:r>
                      <a:r>
                        <a:rPr lang="en-US" sz="1600" b="0" baseline="0" dirty="0" smtClean="0">
                          <a:solidFill>
                            <a:schemeClr val="tx1"/>
                          </a:solidFill>
                          <a:latin typeface="Calibri" pitchFamily="34" charset="0"/>
                          <a:cs typeface="Calibri" pitchFamily="34" charset="0"/>
                        </a:rPr>
                        <a:t>-2017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2.5 km</a:t>
                      </a:r>
                      <a:r>
                        <a:rPr lang="en-US" sz="1600" b="0" baseline="0" dirty="0" smtClean="0">
                          <a:solidFill>
                            <a:schemeClr val="tx1"/>
                          </a:solidFill>
                          <a:latin typeface="Calibri" pitchFamily="34" charset="0"/>
                          <a:cs typeface="Calibri" pitchFamily="34" charset="0"/>
                        </a:rPr>
                        <a:t> in </a:t>
                      </a:r>
                      <a:r>
                        <a:rPr lang="en-US" sz="1600" b="0" dirty="0" smtClean="0">
                          <a:solidFill>
                            <a:schemeClr val="tx1"/>
                          </a:solidFill>
                          <a:latin typeface="Calibri" pitchFamily="34" charset="0"/>
                          <a:cs typeface="Calibri" pitchFamily="34" charset="0"/>
                        </a:rPr>
                        <a:t>VIS</a:t>
                      </a:r>
                    </a:p>
                    <a:p>
                      <a:pPr algn="ctr"/>
                      <a:r>
                        <a:rPr lang="en-US" sz="1600" b="0" dirty="0" smtClean="0">
                          <a:solidFill>
                            <a:schemeClr val="tx1"/>
                          </a:solidFill>
                          <a:latin typeface="Calibri" pitchFamily="34" charset="0"/>
                          <a:cs typeface="Calibri" pitchFamily="34" charset="0"/>
                        </a:rPr>
                        <a:t>5 km in WV</a:t>
                      </a:r>
                      <a:r>
                        <a:rPr lang="en-US" sz="1600" b="0" baseline="0" dirty="0" smtClean="0">
                          <a:solidFill>
                            <a:schemeClr val="tx1"/>
                          </a:solidFill>
                          <a:latin typeface="Calibri" pitchFamily="34" charset="0"/>
                          <a:cs typeface="Calibri" pitchFamily="34" charset="0"/>
                        </a:rPr>
                        <a:t> and IR</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 (0.3-1.05 µm)</a:t>
                      </a:r>
                      <a:r>
                        <a:rPr lang="en-US" sz="1600" b="0" baseline="0" dirty="0" smtClean="0">
                          <a:solidFill>
                            <a:schemeClr val="tx1"/>
                          </a:solidFill>
                          <a:latin typeface="Calibri" pitchFamily="34" charset="0"/>
                          <a:cs typeface="Calibri" pitchFamily="34" charset="0"/>
                        </a:rPr>
                        <a:t> </a:t>
                      </a:r>
                    </a:p>
                    <a:p>
                      <a:pPr algn="ctr"/>
                      <a:r>
                        <a:rPr lang="en-US" sz="1600" b="0" baseline="0" dirty="0" smtClean="0">
                          <a:solidFill>
                            <a:schemeClr val="tx1"/>
                          </a:solidFill>
                          <a:latin typeface="Calibri" pitchFamily="34" charset="0"/>
                          <a:cs typeface="Calibri" pitchFamily="34" charset="0"/>
                        </a:rPr>
                        <a:t>WV (5.4-7.5 µm)</a:t>
                      </a:r>
                    </a:p>
                    <a:p>
                      <a:pPr algn="ctr"/>
                      <a:r>
                        <a:rPr lang="en-US" sz="1600" b="0" baseline="0" dirty="0" smtClean="0">
                          <a:solidFill>
                            <a:schemeClr val="tx1"/>
                          </a:solidFill>
                          <a:latin typeface="Calibri" pitchFamily="34" charset="0"/>
                          <a:cs typeface="Calibri" pitchFamily="34" charset="0"/>
                        </a:rPr>
                        <a:t>IR (10.0-13.1 µm)</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30</a:t>
                      </a:r>
                      <a:r>
                        <a:rPr lang="en-US" sz="1600" b="0" baseline="0" dirty="0" smtClean="0">
                          <a:solidFill>
                            <a:schemeClr val="tx1"/>
                          </a:solidFill>
                          <a:latin typeface="Calibri" pitchFamily="34" charset="0"/>
                          <a:cs typeface="Calibri" pitchFamily="34" charset="0"/>
                        </a:rPr>
                        <a:t> min repeat cycle</a:t>
                      </a:r>
                    </a:p>
                    <a:p>
                      <a:pPr algn="ctr"/>
                      <a:endParaRPr lang="en-US" sz="1600" b="0" baseline="0" dirty="0" smtClean="0">
                        <a:solidFill>
                          <a:schemeClr val="tx1"/>
                        </a:solidFill>
                        <a:latin typeface="Calibri" pitchFamily="34" charset="0"/>
                        <a:cs typeface="Calibri" pitchFamily="34" charset="0"/>
                      </a:endParaRPr>
                    </a:p>
                    <a:p>
                      <a:pPr algn="ctr"/>
                      <a:r>
                        <a:rPr lang="en-US" sz="1600" b="0" baseline="0" dirty="0" smtClean="0">
                          <a:solidFill>
                            <a:schemeClr val="tx1"/>
                          </a:solidFill>
                          <a:latin typeface="Calibri" pitchFamily="34" charset="0"/>
                          <a:cs typeface="Calibri" pitchFamily="34" charset="0"/>
                        </a:rPr>
                        <a:t>18.4 deg x 18.4 deg FOR</a:t>
                      </a:r>
                    </a:p>
                    <a:p>
                      <a:pPr algn="ctr"/>
                      <a:endParaRPr lang="en-GB" sz="1600" b="0" dirty="0">
                        <a:solidFill>
                          <a:schemeClr val="tx1"/>
                        </a:solidFill>
                        <a:latin typeface="Calibri" pitchFamily="34" charset="0"/>
                        <a:cs typeface="Calibri" pitchFamily="34" charset="0"/>
                      </a:endParaRPr>
                    </a:p>
                  </a:txBody>
                  <a:tcPr>
                    <a:solidFill>
                      <a:srgbClr val="FFC000"/>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8 </a:t>
                      </a:r>
                      <a:r>
                        <a:rPr lang="en-US" sz="1600" b="0" baseline="0" dirty="0" smtClean="0">
                          <a:solidFill>
                            <a:schemeClr val="tx1"/>
                          </a:solidFill>
                          <a:latin typeface="Calibri" pitchFamily="34" charset="0"/>
                          <a:cs typeface="Calibri" pitchFamily="34" charset="0"/>
                        </a:rPr>
                        <a:t>(MSG1)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dirty="0" smtClean="0">
                          <a:latin typeface="Calibri" pitchFamily="34" charset="0"/>
                          <a:cs typeface="Calibri" pitchFamily="34" charset="0"/>
                        </a:rPr>
                        <a:t>3</a:t>
                      </a:r>
                      <a:r>
                        <a:rPr lang="en-US" sz="1600" baseline="0" dirty="0" smtClean="0">
                          <a:latin typeface="Calibri" pitchFamily="34" charset="0"/>
                          <a:cs typeface="Calibri" pitchFamily="34" charset="0"/>
                        </a:rPr>
                        <a:t> km low-res</a:t>
                      </a:r>
                    </a:p>
                    <a:p>
                      <a:pPr algn="ctr"/>
                      <a:r>
                        <a:rPr lang="en-US" sz="1600" baseline="0" dirty="0" smtClean="0">
                          <a:latin typeface="Calibri" pitchFamily="34" charset="0"/>
                          <a:cs typeface="Calibri" pitchFamily="34" charset="0"/>
                        </a:rPr>
                        <a:t>1 km high-res</a:t>
                      </a:r>
                      <a:endParaRPr lang="en-GB" sz="1600" dirty="0">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 (0.6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VIS008 (0.8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HRVIS (0.7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NIR016 (1.6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IR039 (3.9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IR062 (6.2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IR073 (7.3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IR097 (9.7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 </a:t>
                      </a:r>
                    </a:p>
                    <a:p>
                      <a:pPr algn="ctr"/>
                      <a:r>
                        <a:rPr lang="en-US" sz="1600" b="0" dirty="0" smtClean="0">
                          <a:solidFill>
                            <a:schemeClr val="tx1"/>
                          </a:solidFill>
                          <a:latin typeface="Calibri" pitchFamily="34" charset="0"/>
                          <a:cs typeface="Calibri" pitchFamily="34" charset="0"/>
                        </a:rPr>
                        <a:t>IR108 (10.8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IR120 (12.0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IR134 (13.4</a:t>
                      </a:r>
                      <a:r>
                        <a:rPr lang="en-US" sz="1600" b="0" baseline="0" dirty="0" smtClean="0">
                          <a:solidFill>
                            <a:schemeClr val="tx1"/>
                          </a:solidFill>
                          <a:latin typeface="Calibri" pitchFamily="34" charset="0"/>
                          <a:cs typeface="Calibri" pitchFamily="34" charset="0"/>
                        </a:rPr>
                        <a:t> µm</a:t>
                      </a:r>
                      <a:r>
                        <a:rPr lang="en-US" sz="1600" b="0" dirty="0" smtClean="0">
                          <a:solidFill>
                            <a:schemeClr val="tx1"/>
                          </a:solidFill>
                          <a:latin typeface="Calibri" pitchFamily="34" charset="0"/>
                          <a:cs typeface="Calibri" pitchFamily="34" charset="0"/>
                        </a:rPr>
                        <a:t>)</a:t>
                      </a:r>
                    </a:p>
                    <a:p>
                      <a:pPr algn="ctr"/>
                      <a:endParaRPr lang="en-US" sz="1600" b="1" dirty="0" smtClean="0">
                        <a:solidFill>
                          <a:schemeClr val="tx1"/>
                        </a:solidFill>
                        <a:latin typeface="Calibri" pitchFamily="34" charset="0"/>
                        <a:cs typeface="Calibri" pitchFamily="34" charset="0"/>
                      </a:endParaRPr>
                    </a:p>
                    <a:p>
                      <a:pPr algn="ctr"/>
                      <a:endParaRPr lang="en-GB" sz="1600" b="1"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a:t>
                      </a:r>
                    </a:p>
                    <a:p>
                      <a:pPr algn="ctr"/>
                      <a:r>
                        <a:rPr lang="en-US" sz="1600" b="0" dirty="0" smtClean="0">
                          <a:solidFill>
                            <a:schemeClr val="tx1"/>
                          </a:solidFill>
                          <a:latin typeface="Calibri" pitchFamily="34" charset="0"/>
                          <a:cs typeface="Calibri" pitchFamily="34" charset="0"/>
                        </a:rPr>
                        <a:t>VIS008</a:t>
                      </a:r>
                    </a:p>
                    <a:p>
                      <a:pPr algn="ctr"/>
                      <a:r>
                        <a:rPr lang="en-US" sz="1600" b="0" dirty="0" smtClean="0">
                          <a:solidFill>
                            <a:schemeClr val="tx1"/>
                          </a:solidFill>
                          <a:latin typeface="Calibri" pitchFamily="34" charset="0"/>
                          <a:cs typeface="Calibri" pitchFamily="34" charset="0"/>
                        </a:rPr>
                        <a:t>HRVIS</a:t>
                      </a:r>
                    </a:p>
                    <a:p>
                      <a:pPr algn="ctr"/>
                      <a:r>
                        <a:rPr lang="en-US" sz="1600" b="0" dirty="0" smtClean="0">
                          <a:solidFill>
                            <a:schemeClr val="tx1"/>
                          </a:solidFill>
                          <a:latin typeface="Calibri" pitchFamily="34" charset="0"/>
                          <a:cs typeface="Calibri" pitchFamily="34" charset="0"/>
                        </a:rPr>
                        <a:t>NIR016</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15 min repeat</a:t>
                      </a:r>
                      <a:r>
                        <a:rPr lang="en-US" sz="1600" b="0" baseline="0" dirty="0" smtClean="0">
                          <a:solidFill>
                            <a:schemeClr val="tx1"/>
                          </a:solidFill>
                          <a:latin typeface="Calibri" pitchFamily="34" charset="0"/>
                          <a:cs typeface="Calibri" pitchFamily="34" charset="0"/>
                        </a:rPr>
                        <a:t> cycle</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18.4 deg</a:t>
                      </a:r>
                      <a:r>
                        <a:rPr lang="en-US" sz="1600" b="0" baseline="0" dirty="0" smtClean="0">
                          <a:solidFill>
                            <a:schemeClr val="tx1"/>
                          </a:solidFill>
                          <a:latin typeface="Calibri" pitchFamily="34" charset="0"/>
                          <a:cs typeface="Calibri" pitchFamily="34" charset="0"/>
                        </a:rPr>
                        <a:t> x 18.4 deg FOR</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or</a:t>
                      </a: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5 min cadence</a:t>
                      </a:r>
                      <a:r>
                        <a:rPr lang="en-US" sz="1600" b="0" baseline="0" dirty="0" smtClean="0">
                          <a:solidFill>
                            <a:schemeClr val="tx1"/>
                          </a:solidFill>
                          <a:latin typeface="Calibri" pitchFamily="34" charset="0"/>
                          <a:cs typeface="Calibri" pitchFamily="34" charset="0"/>
                        </a:rPr>
                        <a:t> (RSS, reduced FOR </a:t>
                      </a:r>
                      <a:r>
                        <a:rPr lang="en-US" sz="1600" b="0" baseline="0" dirty="0" err="1" smtClean="0">
                          <a:solidFill>
                            <a:schemeClr val="tx1"/>
                          </a:solidFill>
                          <a:latin typeface="Calibri" pitchFamily="34" charset="0"/>
                          <a:cs typeface="Calibri" pitchFamily="34" charset="0"/>
                        </a:rPr>
                        <a:t>centred</a:t>
                      </a:r>
                      <a:r>
                        <a:rPr lang="en-US" sz="1600" b="0" baseline="0" dirty="0" smtClean="0">
                          <a:solidFill>
                            <a:schemeClr val="tx1"/>
                          </a:solidFill>
                          <a:latin typeface="Calibri" pitchFamily="34" charset="0"/>
                          <a:cs typeface="Calibri" pitchFamily="34" charset="0"/>
                        </a:rPr>
                        <a:t> on Europe)</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9 </a:t>
                      </a:r>
                      <a:r>
                        <a:rPr lang="en-US" sz="1600" b="0" baseline="0" dirty="0" smtClean="0">
                          <a:solidFill>
                            <a:schemeClr val="tx1"/>
                          </a:solidFill>
                          <a:latin typeface="Calibri" pitchFamily="34" charset="0"/>
                          <a:cs typeface="Calibri" pitchFamily="34" charset="0"/>
                        </a:rPr>
                        <a:t>(MSG2)</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2005-present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-10 </a:t>
                      </a:r>
                      <a:r>
                        <a:rPr lang="en-US" sz="1600" b="0" baseline="0" dirty="0" smtClean="0">
                          <a:solidFill>
                            <a:schemeClr val="tx1"/>
                          </a:solidFill>
                          <a:latin typeface="Calibri" pitchFamily="34" charset="0"/>
                          <a:cs typeface="Calibri" pitchFamily="34" charset="0"/>
                        </a:rPr>
                        <a:t>(MSG3)</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baseline="0" dirty="0" smtClean="0">
                          <a:solidFill>
                            <a:schemeClr val="tx1"/>
                          </a:solidFill>
                          <a:latin typeface="Calibri" pitchFamily="34" charset="0"/>
                          <a:cs typeface="Calibri" pitchFamily="34" charset="0"/>
                        </a:rPr>
                        <a:t>Meteosat-11 </a:t>
                      </a:r>
                      <a:r>
                        <a:rPr lang="en-US" sz="1600" b="0" baseline="0" dirty="0" smtClean="0">
                          <a:solidFill>
                            <a:schemeClr val="tx1"/>
                          </a:solidFill>
                          <a:latin typeface="Calibri" pitchFamily="34" charset="0"/>
                          <a:cs typeface="Calibri" pitchFamily="34" charset="0"/>
                        </a:rPr>
                        <a:t>(MSG4)</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2015-present</a:t>
                      </a:r>
                    </a:p>
                    <a:p>
                      <a:pPr algn="ctr"/>
                      <a:r>
                        <a:rPr lang="en-US" sz="1600" b="0" dirty="0" smtClean="0">
                          <a:solidFill>
                            <a:schemeClr val="tx1"/>
                          </a:solidFill>
                          <a:latin typeface="Calibri" pitchFamily="34" charset="0"/>
                          <a:cs typeface="Calibri" pitchFamily="34" charset="0"/>
                        </a:rPr>
                        <a:t>[currently</a:t>
                      </a:r>
                      <a:r>
                        <a:rPr lang="en-US" sz="1600" b="0" baseline="0" dirty="0" smtClean="0">
                          <a:solidFill>
                            <a:schemeClr val="tx1"/>
                          </a:solidFill>
                          <a:latin typeface="Calibri" pitchFamily="34" charset="0"/>
                          <a:cs typeface="Calibri" pitchFamily="34" charset="0"/>
                        </a:rPr>
                        <a:t> stored in orbit</a:t>
                      </a:r>
                      <a:r>
                        <a:rPr lang="en-US" sz="1600" b="0" dirty="0" smtClean="0">
                          <a:solidFill>
                            <a:schemeClr val="tx1"/>
                          </a:solidFill>
                          <a:latin typeface="Calibri" pitchFamily="34" charset="0"/>
                          <a:cs typeface="Calibri" pitchFamily="34" charset="0"/>
                        </a:rPr>
                        <a: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bl>
          </a:graphicData>
        </a:graphic>
      </p:graphicFrame>
      <p:sp>
        <p:nvSpPr>
          <p:cNvPr id="4" name="TextBox 3"/>
          <p:cNvSpPr txBox="1"/>
          <p:nvPr/>
        </p:nvSpPr>
        <p:spPr>
          <a:xfrm>
            <a:off x="88900" y="139700"/>
            <a:ext cx="5510419" cy="523220"/>
          </a:xfrm>
          <a:prstGeom prst="rect">
            <a:avLst/>
          </a:prstGeom>
          <a:noFill/>
        </p:spPr>
        <p:txBody>
          <a:bodyPr wrap="none" rtlCol="0">
            <a:spAutoFit/>
          </a:bodyPr>
          <a:lstStyle/>
          <a:p>
            <a:r>
              <a:rPr lang="en-US" sz="2800" dirty="0">
                <a:latin typeface="Arial" pitchFamily="34" charset="0"/>
                <a:ea typeface="+mj-ea"/>
                <a:cs typeface="Arial" pitchFamily="34" charset="0"/>
              </a:rPr>
              <a:t>EUMETSAT operating satellites</a:t>
            </a:r>
            <a:endParaRPr lang="en-GB" sz="2800" dirty="0">
              <a:latin typeface="Arial" pitchFamily="34" charset="0"/>
              <a:ea typeface="+mj-ea"/>
              <a:cs typeface="Arial" pitchFamily="34" charset="0"/>
            </a:endParaRPr>
          </a:p>
        </p:txBody>
      </p:sp>
      <p:sp>
        <p:nvSpPr>
          <p:cNvPr id="6" name="TextBox 5"/>
          <p:cNvSpPr txBox="1"/>
          <p:nvPr/>
        </p:nvSpPr>
        <p:spPr>
          <a:xfrm>
            <a:off x="1244600" y="2469243"/>
            <a:ext cx="7632700" cy="2308324"/>
          </a:xfrm>
          <a:prstGeom prst="rect">
            <a:avLst/>
          </a:prstGeom>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buFont typeface="Arial" panose="020B0604020202020204" pitchFamily="34" charset="0"/>
              <a:buChar char="•"/>
            </a:pPr>
            <a:r>
              <a:rPr lang="en-US" sz="2400" b="0" dirty="0" smtClean="0">
                <a:solidFill>
                  <a:schemeClr val="tx1"/>
                </a:solidFill>
                <a:latin typeface="Calibri" pitchFamily="34" charset="0"/>
                <a:cs typeface="Calibri" pitchFamily="34" charset="0"/>
              </a:rPr>
              <a:t>All satellites are spin-stabilized GEO satellites with no dedicated observation of the </a:t>
            </a:r>
            <a:r>
              <a:rPr lang="en-US" sz="2400" b="0" dirty="0" smtClean="0">
                <a:solidFill>
                  <a:schemeClr val="tx1"/>
                </a:solidFill>
                <a:latin typeface="Calibri" pitchFamily="34" charset="0"/>
                <a:cs typeface="Calibri" pitchFamily="34" charset="0"/>
              </a:rPr>
              <a:t>Moon </a:t>
            </a:r>
            <a:r>
              <a:rPr lang="en-US" sz="2400" b="0" dirty="0" smtClean="0">
                <a:solidFill>
                  <a:schemeClr val="tx1"/>
                </a:solidFill>
                <a:latin typeface="Calibri" pitchFamily="34" charset="0"/>
                <a:cs typeface="Calibri" pitchFamily="34" charset="0"/>
                <a:sym typeface="Wingdings" panose="05000000000000000000" pitchFamily="2" charset="2"/>
              </a:rPr>
              <a:t> </a:t>
            </a:r>
            <a:r>
              <a:rPr lang="en-US" sz="2400" b="0" dirty="0" smtClean="0">
                <a:solidFill>
                  <a:schemeClr val="tx1"/>
                </a:solidFill>
                <a:latin typeface="Calibri" pitchFamily="34" charset="0"/>
                <a:cs typeface="Calibri" pitchFamily="34" charset="0"/>
              </a:rPr>
              <a:t>the </a:t>
            </a:r>
            <a:r>
              <a:rPr lang="en-US" sz="2400" b="0" dirty="0" smtClean="0">
                <a:solidFill>
                  <a:schemeClr val="tx1"/>
                </a:solidFill>
                <a:latin typeface="Calibri" pitchFamily="34" charset="0"/>
                <a:cs typeface="Calibri" pitchFamily="34" charset="0"/>
              </a:rPr>
              <a:t>Moon </a:t>
            </a:r>
            <a:r>
              <a:rPr lang="en-US" sz="2400" b="0" dirty="0" smtClean="0">
                <a:solidFill>
                  <a:schemeClr val="tx1"/>
                </a:solidFill>
                <a:latin typeface="Calibri" pitchFamily="34" charset="0"/>
                <a:cs typeface="Calibri" pitchFamily="34" charset="0"/>
              </a:rPr>
              <a:t>goes across</a:t>
            </a:r>
            <a:r>
              <a:rPr lang="en-US" sz="2400" b="0" dirty="0" smtClean="0">
                <a:solidFill>
                  <a:schemeClr val="tx1"/>
                </a:solidFill>
                <a:latin typeface="Calibri" pitchFamily="34" charset="0"/>
                <a:cs typeface="Calibri" pitchFamily="34" charset="0"/>
              </a:rPr>
              <a:t> </a:t>
            </a:r>
            <a:r>
              <a:rPr lang="en-US" sz="2400" b="0" dirty="0" smtClean="0">
                <a:solidFill>
                  <a:schemeClr val="tx1"/>
                </a:solidFill>
                <a:latin typeface="Calibri" pitchFamily="34" charset="0"/>
                <a:cs typeface="Calibri" pitchFamily="34" charset="0"/>
              </a:rPr>
              <a:t>the </a:t>
            </a:r>
            <a:r>
              <a:rPr lang="en-US" sz="2400" b="0" dirty="0" smtClean="0">
                <a:solidFill>
                  <a:schemeClr val="tx1"/>
                </a:solidFill>
                <a:latin typeface="Calibri" pitchFamily="34" charset="0"/>
                <a:cs typeface="Calibri" pitchFamily="34" charset="0"/>
              </a:rPr>
              <a:t>FOR</a:t>
            </a:r>
          </a:p>
          <a:p>
            <a:pPr marL="342900" indent="-342900">
              <a:buFont typeface="Arial" panose="020B0604020202020204" pitchFamily="34" charset="0"/>
              <a:buChar char="•"/>
            </a:pPr>
            <a:r>
              <a:rPr lang="en-US" sz="2400" b="0" dirty="0" smtClean="0">
                <a:solidFill>
                  <a:schemeClr val="tx1"/>
                </a:solidFill>
                <a:latin typeface="Calibri" pitchFamily="34" charset="0"/>
                <a:cs typeface="Calibri" pitchFamily="34" charset="0"/>
              </a:rPr>
              <a:t>Level 1.0 raw data need to be checked </a:t>
            </a:r>
            <a:r>
              <a:rPr lang="en-US" sz="2400" b="0" dirty="0" smtClean="0">
                <a:solidFill>
                  <a:schemeClr val="tx1"/>
                </a:solidFill>
                <a:latin typeface="Calibri" pitchFamily="34" charset="0"/>
                <a:cs typeface="Calibri" pitchFamily="34" charset="0"/>
              </a:rPr>
              <a:t>since </a:t>
            </a:r>
            <a:r>
              <a:rPr lang="en-US" sz="2400" b="0" dirty="0" smtClean="0">
                <a:solidFill>
                  <a:schemeClr val="tx1"/>
                </a:solidFill>
                <a:latin typeface="Calibri" pitchFamily="34" charset="0"/>
                <a:cs typeface="Calibri" pitchFamily="34" charset="0"/>
              </a:rPr>
              <a:t>the </a:t>
            </a:r>
            <a:r>
              <a:rPr lang="en-US" sz="2400" b="0" u="sng" dirty="0" smtClean="0">
                <a:solidFill>
                  <a:schemeClr val="tx1"/>
                </a:solidFill>
                <a:latin typeface="Calibri" pitchFamily="34" charset="0"/>
                <a:cs typeface="Calibri" pitchFamily="34" charset="0"/>
              </a:rPr>
              <a:t>operational</a:t>
            </a:r>
            <a:r>
              <a:rPr lang="en-US" sz="2400" b="0" dirty="0" smtClean="0">
                <a:solidFill>
                  <a:schemeClr val="tx1"/>
                </a:solidFill>
                <a:latin typeface="Calibri" pitchFamily="34" charset="0"/>
                <a:cs typeface="Calibri" pitchFamily="34" charset="0"/>
              </a:rPr>
              <a:t> </a:t>
            </a:r>
            <a:r>
              <a:rPr lang="en-US" sz="2400" b="0" u="sng" dirty="0" smtClean="0">
                <a:solidFill>
                  <a:schemeClr val="tx1"/>
                </a:solidFill>
                <a:latin typeface="Calibri" pitchFamily="34" charset="0"/>
                <a:cs typeface="Calibri" pitchFamily="34" charset="0"/>
              </a:rPr>
              <a:t>image </a:t>
            </a:r>
            <a:r>
              <a:rPr lang="en-US" sz="2400" b="0" u="sng" dirty="0" smtClean="0">
                <a:solidFill>
                  <a:schemeClr val="tx1"/>
                </a:solidFill>
                <a:latin typeface="Calibri" pitchFamily="34" charset="0"/>
                <a:cs typeface="Calibri" pitchFamily="34" charset="0"/>
              </a:rPr>
              <a:t>processing keeps only the </a:t>
            </a:r>
            <a:r>
              <a:rPr lang="en-US" sz="2400" b="0" u="sng" dirty="0" smtClean="0">
                <a:solidFill>
                  <a:schemeClr val="tx1"/>
                </a:solidFill>
                <a:latin typeface="Calibri" pitchFamily="34" charset="0"/>
                <a:cs typeface="Calibri" pitchFamily="34" charset="0"/>
              </a:rPr>
              <a:t>Earth in Level1.5</a:t>
            </a:r>
            <a:r>
              <a:rPr lang="en-US" sz="2400" b="0" dirty="0" smtClean="0">
                <a:solidFill>
                  <a:schemeClr val="tx1"/>
                </a:solidFill>
                <a:latin typeface="Calibri" pitchFamily="34" charset="0"/>
                <a:cs typeface="Calibri" pitchFamily="34" charset="0"/>
              </a:rPr>
              <a:t> (equivalent to Level 1c).</a:t>
            </a:r>
            <a:endParaRPr lang="en-GB" sz="2400" b="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2579312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36413362"/>
              </p:ext>
            </p:extLst>
          </p:nvPr>
        </p:nvGraphicFramePr>
        <p:xfrm>
          <a:off x="132444" y="960966"/>
          <a:ext cx="9601199" cy="5455920"/>
        </p:xfrm>
        <a:graphic>
          <a:graphicData uri="http://schemas.openxmlformats.org/drawingml/2006/table">
            <a:tbl>
              <a:tblPr firstRow="1" bandRow="1">
                <a:tableStyleId>{5C22544A-7EE6-4342-B048-85BDC9FD1C3A}</a:tableStyleId>
              </a:tblPr>
              <a:tblGrid>
                <a:gridCol w="1658389"/>
                <a:gridCol w="1451090"/>
                <a:gridCol w="2007524"/>
                <a:gridCol w="1778404"/>
                <a:gridCol w="1352896"/>
                <a:gridCol w="1352896"/>
              </a:tblGrid>
              <a:tr h="436034">
                <a:tc>
                  <a:txBody>
                    <a:bodyPr/>
                    <a:lstStyle/>
                    <a:p>
                      <a:pPr algn="ctr"/>
                      <a:r>
                        <a:rPr lang="en-US" sz="1800" b="0" dirty="0" smtClean="0">
                          <a:solidFill>
                            <a:schemeClr val="tx1"/>
                          </a:solidFill>
                          <a:latin typeface="Calibri" pitchFamily="34" charset="0"/>
                          <a:cs typeface="Calibri" pitchFamily="34" charset="0"/>
                        </a:rPr>
                        <a:t>Satellite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Time</a:t>
                      </a:r>
                      <a:r>
                        <a:rPr lang="en-US" sz="1800" b="0" baseline="0" dirty="0" smtClean="0">
                          <a:solidFill>
                            <a:schemeClr val="tx1"/>
                          </a:solidFill>
                          <a:latin typeface="Calibri" pitchFamily="34" charset="0"/>
                          <a:cs typeface="Calibri" pitchFamily="34" charset="0"/>
                        </a:rPr>
                        <a:t> span</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Pixel</a:t>
                      </a:r>
                      <a:r>
                        <a:rPr lang="en-US" sz="1800" b="0" baseline="0" dirty="0" smtClean="0">
                          <a:solidFill>
                            <a:schemeClr val="tx1"/>
                          </a:solidFill>
                          <a:latin typeface="Calibri" pitchFamily="34" charset="0"/>
                          <a:cs typeface="Calibri" pitchFamily="34" charset="0"/>
                        </a:rPr>
                        <a:t> resolution at SSP</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VIS/NIR</a:t>
                      </a:r>
                      <a:r>
                        <a:rPr lang="en-US" sz="1800" b="0" baseline="0" dirty="0" smtClean="0">
                          <a:solidFill>
                            <a:schemeClr val="tx1"/>
                          </a:solidFill>
                          <a:latin typeface="Calibri" pitchFamily="34" charset="0"/>
                          <a:cs typeface="Calibri" pitchFamily="34" charset="0"/>
                        </a:rPr>
                        <a:t> bands</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c>
                  <a:txBody>
                    <a:bodyPr/>
                    <a:lstStyle/>
                    <a:p>
                      <a:pPr algn="ctr"/>
                      <a:r>
                        <a:rPr lang="en-US" sz="1800" b="0" dirty="0" smtClean="0">
                          <a:solidFill>
                            <a:schemeClr val="tx1"/>
                          </a:solidFill>
                          <a:latin typeface="Calibri" pitchFamily="34" charset="0"/>
                          <a:cs typeface="Calibri" pitchFamily="34" charset="0"/>
                        </a:rPr>
                        <a:t>Service</a:t>
                      </a:r>
                      <a:endParaRPr lang="en-GB" sz="1800" b="0" dirty="0">
                        <a:solidFill>
                          <a:schemeClr val="tx1"/>
                        </a:solidFill>
                        <a:latin typeface="Calibri" pitchFamily="34" charset="0"/>
                        <a:cs typeface="Calibri" pitchFamily="34" charset="0"/>
                      </a:endParaRPr>
                    </a:p>
                  </a:txBody>
                  <a:tcPr>
                    <a:solidFill>
                      <a:schemeClr val="accent6">
                        <a:lumMod val="20000"/>
                        <a:lumOff val="80000"/>
                      </a:schemeClr>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-7 (MET7)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1997</a:t>
                      </a:r>
                      <a:r>
                        <a:rPr lang="en-US" sz="1600" b="0" baseline="0" dirty="0" smtClean="0">
                          <a:solidFill>
                            <a:schemeClr val="tx1"/>
                          </a:solidFill>
                          <a:latin typeface="Calibri" pitchFamily="34" charset="0"/>
                          <a:cs typeface="Calibri" pitchFamily="34" charset="0"/>
                        </a:rPr>
                        <a:t>-2017</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2.5 km</a:t>
                      </a:r>
                      <a:r>
                        <a:rPr lang="en-US" sz="1600" b="0" baseline="0" dirty="0" smtClean="0">
                          <a:solidFill>
                            <a:schemeClr val="tx1"/>
                          </a:solidFill>
                          <a:latin typeface="Calibri" pitchFamily="34" charset="0"/>
                          <a:cs typeface="Calibri" pitchFamily="34" charset="0"/>
                        </a:rPr>
                        <a:t> in </a:t>
                      </a:r>
                      <a:r>
                        <a:rPr lang="en-US" sz="1600" b="0" dirty="0" smtClean="0">
                          <a:solidFill>
                            <a:schemeClr val="tx1"/>
                          </a:solidFill>
                          <a:latin typeface="Calibri" pitchFamily="34" charset="0"/>
                          <a:cs typeface="Calibri" pitchFamily="34" charset="0"/>
                        </a:rPr>
                        <a:t>VIS</a:t>
                      </a:r>
                    </a:p>
                    <a:p>
                      <a:pPr algn="ctr"/>
                      <a:r>
                        <a:rPr lang="en-US" sz="1600" b="0" dirty="0" smtClean="0">
                          <a:solidFill>
                            <a:schemeClr val="tx1"/>
                          </a:solidFill>
                          <a:latin typeface="Calibri" pitchFamily="34" charset="0"/>
                          <a:cs typeface="Calibri" pitchFamily="34" charset="0"/>
                        </a:rPr>
                        <a:t>5 km in WV</a:t>
                      </a:r>
                      <a:r>
                        <a:rPr lang="en-US" sz="1600" b="0" baseline="0" dirty="0" smtClean="0">
                          <a:solidFill>
                            <a:schemeClr val="tx1"/>
                          </a:solidFill>
                          <a:latin typeface="Calibri" pitchFamily="34" charset="0"/>
                          <a:cs typeface="Calibri" pitchFamily="34" charset="0"/>
                        </a:rPr>
                        <a:t> and IR</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 (0.3-1.05 µm)</a:t>
                      </a:r>
                      <a:r>
                        <a:rPr lang="en-US" sz="1600" b="0" baseline="0" dirty="0" smtClean="0">
                          <a:solidFill>
                            <a:schemeClr val="tx1"/>
                          </a:solidFill>
                          <a:latin typeface="Calibri" pitchFamily="34" charset="0"/>
                          <a:cs typeface="Calibri" pitchFamily="34" charset="0"/>
                        </a:rPr>
                        <a:t> </a:t>
                      </a:r>
                    </a:p>
                    <a:p>
                      <a:pPr algn="ctr"/>
                      <a:r>
                        <a:rPr lang="en-US" sz="1600" b="0" baseline="0" dirty="0" smtClean="0">
                          <a:solidFill>
                            <a:schemeClr val="tx1"/>
                          </a:solidFill>
                          <a:latin typeface="Calibri" pitchFamily="34" charset="0"/>
                          <a:cs typeface="Calibri" pitchFamily="34" charset="0"/>
                        </a:rPr>
                        <a:t>WV (5.4-7.5 µm)</a:t>
                      </a:r>
                    </a:p>
                    <a:p>
                      <a:pPr algn="ctr"/>
                      <a:r>
                        <a:rPr lang="en-US" sz="1600" b="0" baseline="0" dirty="0" smtClean="0">
                          <a:solidFill>
                            <a:schemeClr val="tx1"/>
                          </a:solidFill>
                          <a:latin typeface="Calibri" pitchFamily="34" charset="0"/>
                          <a:cs typeface="Calibri" pitchFamily="34" charset="0"/>
                        </a:rPr>
                        <a:t>IR (10.0-13.1 µm)</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VIS</a:t>
                      </a:r>
                      <a:endParaRPr lang="en-GB" sz="1600" b="0" dirty="0">
                        <a:solidFill>
                          <a:schemeClr val="tx1"/>
                        </a:solidFill>
                        <a:latin typeface="Calibri" pitchFamily="34" charset="0"/>
                        <a:cs typeface="Calibri" pitchFamily="34" charset="0"/>
                      </a:endParaRPr>
                    </a:p>
                  </a:txBody>
                  <a:tcPr>
                    <a:solidFill>
                      <a:srgbClr val="FFC000"/>
                    </a:solidFill>
                  </a:tcPr>
                </a:tc>
                <a:tc>
                  <a:txBody>
                    <a:bodyPr/>
                    <a:lstStyle/>
                    <a:p>
                      <a:pPr algn="ctr"/>
                      <a:r>
                        <a:rPr lang="en-US" sz="1600" b="0" dirty="0" smtClean="0">
                          <a:solidFill>
                            <a:schemeClr val="tx1"/>
                          </a:solidFill>
                          <a:latin typeface="Calibri" pitchFamily="34" charset="0"/>
                          <a:cs typeface="Calibri" pitchFamily="34" charset="0"/>
                        </a:rPr>
                        <a:t>30</a:t>
                      </a:r>
                      <a:r>
                        <a:rPr lang="en-US" sz="1600" b="0" baseline="0" dirty="0" smtClean="0">
                          <a:solidFill>
                            <a:schemeClr val="tx1"/>
                          </a:solidFill>
                          <a:latin typeface="Calibri" pitchFamily="34" charset="0"/>
                          <a:cs typeface="Calibri" pitchFamily="34" charset="0"/>
                        </a:rPr>
                        <a:t> min repeat cycle</a:t>
                      </a:r>
                    </a:p>
                    <a:p>
                      <a:pPr algn="ctr"/>
                      <a:endParaRPr lang="en-US" sz="1600" b="0" baseline="0" dirty="0" smtClean="0">
                        <a:solidFill>
                          <a:schemeClr val="tx1"/>
                        </a:solidFill>
                        <a:latin typeface="Calibri" pitchFamily="34" charset="0"/>
                        <a:cs typeface="Calibri" pitchFamily="34" charset="0"/>
                      </a:endParaRPr>
                    </a:p>
                    <a:p>
                      <a:pPr algn="ctr"/>
                      <a:r>
                        <a:rPr lang="en-US" sz="1600" b="0" baseline="0" dirty="0" smtClean="0">
                          <a:solidFill>
                            <a:schemeClr val="tx1"/>
                          </a:solidFill>
                          <a:latin typeface="Calibri" pitchFamily="34" charset="0"/>
                          <a:cs typeface="Calibri" pitchFamily="34" charset="0"/>
                        </a:rPr>
                        <a:t>18.4 deg x 18.4 deg FOR</a:t>
                      </a:r>
                    </a:p>
                    <a:p>
                      <a:pPr algn="ctr"/>
                      <a:endParaRPr lang="en-GB" sz="1600" b="0" dirty="0">
                        <a:solidFill>
                          <a:schemeClr val="tx1"/>
                        </a:solidFill>
                        <a:latin typeface="Calibri" pitchFamily="34" charset="0"/>
                        <a:cs typeface="Calibri" pitchFamily="34" charset="0"/>
                      </a:endParaRPr>
                    </a:p>
                  </a:txBody>
                  <a:tcPr>
                    <a:solidFill>
                      <a:srgbClr val="FFC000"/>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8 </a:t>
                      </a:r>
                      <a:r>
                        <a:rPr lang="en-US" sz="1600" b="0" baseline="0" dirty="0" smtClean="0">
                          <a:solidFill>
                            <a:schemeClr val="tx1"/>
                          </a:solidFill>
                          <a:latin typeface="Calibri" pitchFamily="34" charset="0"/>
                          <a:cs typeface="Calibri" pitchFamily="34" charset="0"/>
                        </a:rPr>
                        <a:t>(MSG1)</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dirty="0" smtClean="0">
                          <a:latin typeface="Calibri" pitchFamily="34" charset="0"/>
                          <a:cs typeface="Calibri" pitchFamily="34" charset="0"/>
                        </a:rPr>
                        <a:t>3</a:t>
                      </a:r>
                      <a:r>
                        <a:rPr lang="en-US" sz="1600" baseline="0" dirty="0" smtClean="0">
                          <a:latin typeface="Calibri" pitchFamily="34" charset="0"/>
                          <a:cs typeface="Calibri" pitchFamily="34" charset="0"/>
                        </a:rPr>
                        <a:t> km low-res</a:t>
                      </a:r>
                    </a:p>
                    <a:p>
                      <a:pPr algn="ctr"/>
                      <a:r>
                        <a:rPr lang="en-US" sz="1600" baseline="0" dirty="0" smtClean="0">
                          <a:latin typeface="Calibri" pitchFamily="34" charset="0"/>
                          <a:cs typeface="Calibri" pitchFamily="34" charset="0"/>
                        </a:rPr>
                        <a:t>1 km high-res</a:t>
                      </a:r>
                      <a:endParaRPr lang="en-GB" sz="1600" dirty="0">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 (0.6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VIS008 (0.8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HRVIS (0.7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NIR016 (1.6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IR039 (3.9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IR062 (6.2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IR073 (7.3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IR097 (9.7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 </a:t>
                      </a:r>
                    </a:p>
                    <a:p>
                      <a:pPr algn="ctr"/>
                      <a:r>
                        <a:rPr lang="en-US" sz="1600" b="0" dirty="0" smtClean="0">
                          <a:solidFill>
                            <a:schemeClr val="tx1"/>
                          </a:solidFill>
                          <a:latin typeface="Calibri" pitchFamily="34" charset="0"/>
                          <a:cs typeface="Calibri" pitchFamily="34" charset="0"/>
                        </a:rPr>
                        <a:t>IR108 (10.8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IR120 (12.0 </a:t>
                      </a:r>
                      <a:r>
                        <a:rPr lang="en-US" sz="1600" b="0" baseline="0" dirty="0" smtClean="0">
                          <a:solidFill>
                            <a:schemeClr val="tx1"/>
                          </a:solidFill>
                          <a:latin typeface="Calibri" pitchFamily="34" charset="0"/>
                          <a:cs typeface="Calibri" pitchFamily="34" charset="0"/>
                        </a:rPr>
                        <a:t>µm</a:t>
                      </a:r>
                      <a:r>
                        <a:rPr lang="en-US" sz="1600" b="0" dirty="0" smtClean="0">
                          <a:solidFill>
                            <a:schemeClr val="tx1"/>
                          </a:solidFill>
                          <a:latin typeface="Calibri" pitchFamily="34" charset="0"/>
                          <a:cs typeface="Calibri" pitchFamily="34" charset="0"/>
                        </a:rPr>
                        <a:t>)</a:t>
                      </a:r>
                    </a:p>
                    <a:p>
                      <a:pPr algn="ctr"/>
                      <a:r>
                        <a:rPr lang="en-US" sz="1600" b="0" dirty="0" smtClean="0">
                          <a:solidFill>
                            <a:schemeClr val="tx1"/>
                          </a:solidFill>
                          <a:latin typeface="Calibri" pitchFamily="34" charset="0"/>
                          <a:cs typeface="Calibri" pitchFamily="34" charset="0"/>
                        </a:rPr>
                        <a:t>IR134 (13.4</a:t>
                      </a:r>
                      <a:r>
                        <a:rPr lang="en-US" sz="1600" b="0" baseline="0" dirty="0" smtClean="0">
                          <a:solidFill>
                            <a:schemeClr val="tx1"/>
                          </a:solidFill>
                          <a:latin typeface="Calibri" pitchFamily="34" charset="0"/>
                          <a:cs typeface="Calibri" pitchFamily="34" charset="0"/>
                        </a:rPr>
                        <a:t> µm</a:t>
                      </a:r>
                      <a:r>
                        <a:rPr lang="en-US" sz="1600" b="0" dirty="0" smtClean="0">
                          <a:solidFill>
                            <a:schemeClr val="tx1"/>
                          </a:solidFill>
                          <a:latin typeface="Calibri" pitchFamily="34" charset="0"/>
                          <a:cs typeface="Calibri" pitchFamily="34" charset="0"/>
                        </a:rPr>
                        <a:t>)</a:t>
                      </a:r>
                    </a:p>
                    <a:p>
                      <a:pPr algn="ctr"/>
                      <a:endParaRPr lang="en-US" sz="1600" b="1" dirty="0" smtClean="0">
                        <a:solidFill>
                          <a:schemeClr val="tx1"/>
                        </a:solidFill>
                        <a:latin typeface="Calibri" pitchFamily="34" charset="0"/>
                        <a:cs typeface="Calibri" pitchFamily="34" charset="0"/>
                      </a:endParaRPr>
                    </a:p>
                    <a:p>
                      <a:pPr algn="ctr"/>
                      <a:endParaRPr lang="en-GB" sz="1600" b="1"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VIS006</a:t>
                      </a:r>
                    </a:p>
                    <a:p>
                      <a:pPr algn="ctr"/>
                      <a:r>
                        <a:rPr lang="en-US" sz="1600" b="0" dirty="0" smtClean="0">
                          <a:solidFill>
                            <a:schemeClr val="tx1"/>
                          </a:solidFill>
                          <a:latin typeface="Calibri" pitchFamily="34" charset="0"/>
                          <a:cs typeface="Calibri" pitchFamily="34" charset="0"/>
                        </a:rPr>
                        <a:t>VIS008</a:t>
                      </a:r>
                    </a:p>
                    <a:p>
                      <a:pPr algn="ctr"/>
                      <a:r>
                        <a:rPr lang="en-US" sz="1600" b="0" dirty="0" smtClean="0">
                          <a:solidFill>
                            <a:schemeClr val="tx1"/>
                          </a:solidFill>
                          <a:latin typeface="Calibri" pitchFamily="34" charset="0"/>
                          <a:cs typeface="Calibri" pitchFamily="34" charset="0"/>
                        </a:rPr>
                        <a:t>HRVIS</a:t>
                      </a:r>
                    </a:p>
                    <a:p>
                      <a:pPr algn="ctr"/>
                      <a:r>
                        <a:rPr lang="en-US" sz="1600" b="0" dirty="0" smtClean="0">
                          <a:solidFill>
                            <a:schemeClr val="tx1"/>
                          </a:solidFill>
                          <a:latin typeface="Calibri" pitchFamily="34" charset="0"/>
                          <a:cs typeface="Calibri" pitchFamily="34" charset="0"/>
                        </a:rPr>
                        <a:t>NIR016</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rowSpan="4">
                  <a:txBody>
                    <a:bodyPr/>
                    <a:lstStyle/>
                    <a:p>
                      <a:pPr algn="ctr"/>
                      <a:r>
                        <a:rPr lang="en-US" sz="1600" b="0" dirty="0" smtClean="0">
                          <a:solidFill>
                            <a:schemeClr val="tx1"/>
                          </a:solidFill>
                          <a:latin typeface="Calibri" pitchFamily="34" charset="0"/>
                          <a:cs typeface="Calibri" pitchFamily="34" charset="0"/>
                        </a:rPr>
                        <a:t>15 min repeat</a:t>
                      </a:r>
                      <a:r>
                        <a:rPr lang="en-US" sz="1600" b="0" baseline="0" dirty="0" smtClean="0">
                          <a:solidFill>
                            <a:schemeClr val="tx1"/>
                          </a:solidFill>
                          <a:latin typeface="Calibri" pitchFamily="34" charset="0"/>
                          <a:cs typeface="Calibri" pitchFamily="34" charset="0"/>
                        </a:rPr>
                        <a:t> cycle</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18.4 deg</a:t>
                      </a:r>
                      <a:r>
                        <a:rPr lang="en-US" sz="1600" b="0" baseline="0" dirty="0" smtClean="0">
                          <a:solidFill>
                            <a:schemeClr val="tx1"/>
                          </a:solidFill>
                          <a:latin typeface="Calibri" pitchFamily="34" charset="0"/>
                          <a:cs typeface="Calibri" pitchFamily="34" charset="0"/>
                        </a:rPr>
                        <a:t> x 18.4 deg FOR</a:t>
                      </a:r>
                      <a:endParaRPr lang="en-US" sz="1600" b="0" dirty="0" smtClean="0">
                        <a:solidFill>
                          <a:schemeClr val="tx1"/>
                        </a:solidFill>
                        <a:latin typeface="Calibri" pitchFamily="34" charset="0"/>
                        <a:cs typeface="Calibri" pitchFamily="34" charset="0"/>
                      </a:endParaRP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or</a:t>
                      </a:r>
                    </a:p>
                    <a:p>
                      <a:pPr algn="ctr"/>
                      <a:endParaRPr lang="en-US" sz="1600" b="0" dirty="0" smtClean="0">
                        <a:solidFill>
                          <a:schemeClr val="tx1"/>
                        </a:solidFill>
                        <a:latin typeface="Calibri" pitchFamily="34" charset="0"/>
                        <a:cs typeface="Calibri" pitchFamily="34" charset="0"/>
                      </a:endParaRPr>
                    </a:p>
                    <a:p>
                      <a:pPr algn="ctr"/>
                      <a:r>
                        <a:rPr lang="en-US" sz="1600" b="0" dirty="0" smtClean="0">
                          <a:solidFill>
                            <a:schemeClr val="tx1"/>
                          </a:solidFill>
                          <a:latin typeface="Calibri" pitchFamily="34" charset="0"/>
                          <a:cs typeface="Calibri" pitchFamily="34" charset="0"/>
                        </a:rPr>
                        <a:t>5 min cadence</a:t>
                      </a:r>
                      <a:r>
                        <a:rPr lang="en-US" sz="1600" b="0" baseline="0" dirty="0" smtClean="0">
                          <a:solidFill>
                            <a:schemeClr val="tx1"/>
                          </a:solidFill>
                          <a:latin typeface="Calibri" pitchFamily="34" charset="0"/>
                          <a:cs typeface="Calibri" pitchFamily="34" charset="0"/>
                        </a:rPr>
                        <a:t> (RSS, reduced FOR </a:t>
                      </a:r>
                      <a:r>
                        <a:rPr lang="en-US" sz="1600" b="0" baseline="0" dirty="0" err="1" smtClean="0">
                          <a:solidFill>
                            <a:schemeClr val="tx1"/>
                          </a:solidFill>
                          <a:latin typeface="Calibri" pitchFamily="34" charset="0"/>
                          <a:cs typeface="Calibri" pitchFamily="34" charset="0"/>
                        </a:rPr>
                        <a:t>centred</a:t>
                      </a:r>
                      <a:r>
                        <a:rPr lang="en-US" sz="1600" b="0" baseline="0" dirty="0" smtClean="0">
                          <a:solidFill>
                            <a:schemeClr val="tx1"/>
                          </a:solidFill>
                          <a:latin typeface="Calibri" pitchFamily="34" charset="0"/>
                          <a:cs typeface="Calibri" pitchFamily="34" charset="0"/>
                        </a:rPr>
                        <a:t> on Europe)</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9 </a:t>
                      </a:r>
                      <a:r>
                        <a:rPr lang="en-US" sz="1600" b="0" baseline="0" dirty="0" smtClean="0">
                          <a:solidFill>
                            <a:schemeClr val="tx1"/>
                          </a:solidFill>
                          <a:latin typeface="Calibri" pitchFamily="34" charset="0"/>
                          <a:cs typeface="Calibri" pitchFamily="34" charset="0"/>
                        </a:rPr>
                        <a:t>(MSG2)</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2005-present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dirty="0" smtClean="0">
                          <a:solidFill>
                            <a:schemeClr val="tx1"/>
                          </a:solidFill>
                          <a:latin typeface="Calibri" pitchFamily="34" charset="0"/>
                          <a:cs typeface="Calibri" pitchFamily="34" charset="0"/>
                        </a:rPr>
                        <a:t>Meteosat</a:t>
                      </a:r>
                      <a:r>
                        <a:rPr lang="en-US" sz="1600" b="0" baseline="0" dirty="0" smtClean="0">
                          <a:solidFill>
                            <a:schemeClr val="tx1"/>
                          </a:solidFill>
                          <a:latin typeface="Calibri" pitchFamily="34" charset="0"/>
                          <a:cs typeface="Calibri" pitchFamily="34" charset="0"/>
                        </a:rPr>
                        <a:t>-10 </a:t>
                      </a:r>
                      <a:r>
                        <a:rPr lang="en-US" sz="1600" b="0" baseline="0" dirty="0" smtClean="0">
                          <a:solidFill>
                            <a:schemeClr val="tx1"/>
                          </a:solidFill>
                          <a:latin typeface="Calibri" pitchFamily="34" charset="0"/>
                          <a:cs typeface="Calibri" pitchFamily="34" charset="0"/>
                        </a:rPr>
                        <a:t>(MSG3)</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2012-present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r h="678039">
                <a:tc>
                  <a:txBody>
                    <a:bodyPr/>
                    <a:lstStyle/>
                    <a:p>
                      <a:pPr algn="ctr"/>
                      <a:r>
                        <a:rPr lang="en-US" sz="1600" b="0" baseline="0" dirty="0" smtClean="0">
                          <a:solidFill>
                            <a:schemeClr val="tx1"/>
                          </a:solidFill>
                          <a:latin typeface="Calibri" pitchFamily="34" charset="0"/>
                          <a:cs typeface="Calibri" pitchFamily="34" charset="0"/>
                        </a:rPr>
                        <a:t>Meteosat-11 </a:t>
                      </a:r>
                      <a:r>
                        <a:rPr lang="en-US" sz="1600" b="0" baseline="0" dirty="0" smtClean="0">
                          <a:solidFill>
                            <a:schemeClr val="tx1"/>
                          </a:solidFill>
                          <a:latin typeface="Calibri" pitchFamily="34" charset="0"/>
                          <a:cs typeface="Calibri" pitchFamily="34" charset="0"/>
                        </a:rPr>
                        <a:t>(MSG4)</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a:txBody>
                    <a:bodyPr/>
                    <a:lstStyle/>
                    <a:p>
                      <a:pPr algn="ctr"/>
                      <a:r>
                        <a:rPr lang="en-US" sz="1600" b="0" dirty="0" smtClean="0">
                          <a:solidFill>
                            <a:schemeClr val="tx1"/>
                          </a:solidFill>
                          <a:latin typeface="Calibri" pitchFamily="34" charset="0"/>
                          <a:cs typeface="Calibri" pitchFamily="34" charset="0"/>
                        </a:rPr>
                        <a:t>2015-present</a:t>
                      </a:r>
                    </a:p>
                    <a:p>
                      <a:pPr algn="ctr"/>
                      <a:r>
                        <a:rPr lang="en-US" sz="1600" b="0" dirty="0" smtClean="0">
                          <a:solidFill>
                            <a:schemeClr val="tx1"/>
                          </a:solidFill>
                          <a:latin typeface="Calibri" pitchFamily="34" charset="0"/>
                          <a:cs typeface="Calibri" pitchFamily="34" charset="0"/>
                        </a:rPr>
                        <a:t>[currently</a:t>
                      </a:r>
                      <a:r>
                        <a:rPr lang="en-US" sz="1600" b="0" baseline="0" dirty="0" smtClean="0">
                          <a:solidFill>
                            <a:schemeClr val="tx1"/>
                          </a:solidFill>
                          <a:latin typeface="Calibri" pitchFamily="34" charset="0"/>
                          <a:cs typeface="Calibri" pitchFamily="34" charset="0"/>
                        </a:rPr>
                        <a:t> stored in orbit</a:t>
                      </a:r>
                      <a:r>
                        <a:rPr lang="en-US" sz="1600" b="0" dirty="0" smtClean="0">
                          <a:solidFill>
                            <a:schemeClr val="tx1"/>
                          </a:solidFill>
                          <a:latin typeface="Calibri" pitchFamily="34" charset="0"/>
                          <a:cs typeface="Calibri" pitchFamily="34" charset="0"/>
                        </a:rPr>
                        <a:t>]</a:t>
                      </a: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0" dirty="0">
                        <a:solidFill>
                          <a:schemeClr val="tx1"/>
                        </a:solidFill>
                        <a:latin typeface="Calibri" pitchFamily="34" charset="0"/>
                        <a:cs typeface="Calibri" pitchFamily="34" charset="0"/>
                      </a:endParaRPr>
                    </a:p>
                  </a:txBody>
                  <a:tcPr>
                    <a:solidFill>
                      <a:schemeClr val="accent5">
                        <a:lumMod val="90000"/>
                      </a:schemeClr>
                    </a:solid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pPr algn="ctr"/>
                      <a:endParaRPr lang="en-GB" sz="1600" b="1" dirty="0">
                        <a:solidFill>
                          <a:schemeClr val="tx1"/>
                        </a:solidFill>
                        <a:latin typeface="Calibri" pitchFamily="34" charset="0"/>
                        <a:cs typeface="Calibri" pitchFamily="34" charset="0"/>
                      </a:endParaRPr>
                    </a:p>
                  </a:txBody>
                  <a:tcPr>
                    <a:noFill/>
                  </a:tcPr>
                </a:tc>
                <a:tc vMerge="1">
                  <a:txBody>
                    <a:bodyPr/>
                    <a:lstStyle/>
                    <a:p>
                      <a:endParaRPr lang="en-GB"/>
                    </a:p>
                  </a:txBody>
                  <a:tcPr/>
                </a:tc>
              </a:tr>
            </a:tbl>
          </a:graphicData>
        </a:graphic>
      </p:graphicFrame>
      <p:sp>
        <p:nvSpPr>
          <p:cNvPr id="4" name="TextBox 3"/>
          <p:cNvSpPr txBox="1"/>
          <p:nvPr/>
        </p:nvSpPr>
        <p:spPr>
          <a:xfrm>
            <a:off x="88900" y="139700"/>
            <a:ext cx="5510419" cy="523220"/>
          </a:xfrm>
          <a:prstGeom prst="rect">
            <a:avLst/>
          </a:prstGeom>
          <a:noFill/>
        </p:spPr>
        <p:txBody>
          <a:bodyPr wrap="none" rtlCol="0">
            <a:spAutoFit/>
          </a:bodyPr>
          <a:lstStyle/>
          <a:p>
            <a:r>
              <a:rPr lang="en-US" sz="2800" dirty="0">
                <a:latin typeface="Arial" pitchFamily="34" charset="0"/>
                <a:ea typeface="+mj-ea"/>
                <a:cs typeface="Arial" pitchFamily="34" charset="0"/>
              </a:rPr>
              <a:t>EUMETSAT operating satellites</a:t>
            </a:r>
            <a:endParaRPr lang="en-GB" sz="2800" dirty="0">
              <a:latin typeface="Arial" pitchFamily="34" charset="0"/>
              <a:ea typeface="+mj-ea"/>
              <a:cs typeface="Arial" pitchFamily="34" charset="0"/>
            </a:endParaRPr>
          </a:p>
        </p:txBody>
      </p:sp>
      <p:sp>
        <p:nvSpPr>
          <p:cNvPr id="7" name="TextBox 6"/>
          <p:cNvSpPr txBox="1"/>
          <p:nvPr/>
        </p:nvSpPr>
        <p:spPr>
          <a:xfrm>
            <a:off x="1244600" y="2286000"/>
            <a:ext cx="7632700" cy="3416320"/>
          </a:xfrm>
          <a:prstGeom prst="rect">
            <a:avLst/>
          </a:prstGeom>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buFont typeface="Arial" panose="020B0604020202020204" pitchFamily="34" charset="0"/>
              <a:buChar char="•"/>
            </a:pPr>
            <a:r>
              <a:rPr lang="en-US" sz="2400" b="0" dirty="0" smtClean="0">
                <a:solidFill>
                  <a:schemeClr val="tx1"/>
                </a:solidFill>
                <a:latin typeface="Calibri" pitchFamily="34" charset="0"/>
                <a:cs typeface="Calibri" pitchFamily="34" charset="0"/>
              </a:rPr>
              <a:t>Moon identification + extraction performed operationally with a time delay of 15 days</a:t>
            </a:r>
            <a:r>
              <a:rPr lang="en-US" sz="2400" b="0" dirty="0" smtClean="0">
                <a:solidFill>
                  <a:schemeClr val="tx1"/>
                </a:solidFill>
                <a:latin typeface="Calibri" pitchFamily="34" charset="0"/>
                <a:cs typeface="Calibri" pitchFamily="34" charset="0"/>
              </a:rPr>
              <a:t>. </a:t>
            </a:r>
            <a:endParaRPr lang="en-US" sz="2400" b="0" dirty="0">
              <a:solidFill>
                <a:schemeClr val="tx1"/>
              </a:solidFill>
              <a:latin typeface="Calibri" pitchFamily="34" charset="0"/>
              <a:cs typeface="Calibri" pitchFamily="34" charset="0"/>
            </a:endParaRPr>
          </a:p>
          <a:p>
            <a:pPr marL="342900" indent="-342900">
              <a:buFont typeface="Arial" panose="020B0604020202020204" pitchFamily="34" charset="0"/>
              <a:buChar char="•"/>
            </a:pPr>
            <a:endParaRPr lang="en-US" sz="2400" b="0" dirty="0" smtClean="0">
              <a:solidFill>
                <a:schemeClr val="tx1"/>
              </a:solidFill>
              <a:latin typeface="Calibri" pitchFamily="34" charset="0"/>
              <a:cs typeface="Calibri" pitchFamily="34" charset="0"/>
            </a:endParaRPr>
          </a:p>
          <a:p>
            <a:pPr marL="342900" indent="-342900">
              <a:buFont typeface="Arial" panose="020B0604020202020204" pitchFamily="34" charset="0"/>
              <a:buChar char="•"/>
            </a:pPr>
            <a:r>
              <a:rPr lang="en-US" sz="2400" b="0" dirty="0" smtClean="0">
                <a:solidFill>
                  <a:schemeClr val="tx1"/>
                </a:solidFill>
                <a:latin typeface="Calibri" pitchFamily="34" charset="0"/>
                <a:cs typeface="Calibri" pitchFamily="34" charset="0"/>
              </a:rPr>
              <a:t>For </a:t>
            </a:r>
            <a:r>
              <a:rPr lang="en-US" sz="2400" b="0" dirty="0" smtClean="0">
                <a:solidFill>
                  <a:schemeClr val="tx1"/>
                </a:solidFill>
                <a:latin typeface="Calibri" pitchFamily="34" charset="0"/>
                <a:cs typeface="Calibri" pitchFamily="34" charset="0"/>
              </a:rPr>
              <a:t>the data acquired before 2013 a systematic analysis of the operational data archive has been performed to look for the Moon</a:t>
            </a:r>
            <a:r>
              <a:rPr lang="en-US" sz="2400" b="0" dirty="0" smtClean="0">
                <a:solidFill>
                  <a:schemeClr val="tx1"/>
                </a:solidFill>
                <a:latin typeface="Calibri" pitchFamily="34" charset="0"/>
                <a:cs typeface="Calibri" pitchFamily="34" charset="0"/>
              </a:rPr>
              <a:t>.</a:t>
            </a:r>
          </a:p>
          <a:p>
            <a:pPr marL="342900" indent="-342900">
              <a:buFont typeface="Arial" panose="020B0604020202020204" pitchFamily="34" charset="0"/>
              <a:buChar char="•"/>
            </a:pPr>
            <a:endParaRPr lang="en-US" sz="2400" b="0" dirty="0">
              <a:solidFill>
                <a:schemeClr val="tx1"/>
              </a:solidFill>
              <a:latin typeface="Calibri" pitchFamily="34" charset="0"/>
              <a:cs typeface="Calibri" pitchFamily="34" charset="0"/>
            </a:endParaRPr>
          </a:p>
          <a:p>
            <a:pPr marL="342900" indent="-342900">
              <a:buFont typeface="Arial" panose="020B0604020202020204" pitchFamily="34" charset="0"/>
              <a:buChar char="•"/>
            </a:pPr>
            <a:r>
              <a:rPr lang="en-US" sz="2400" b="0" dirty="0" smtClean="0">
                <a:solidFill>
                  <a:schemeClr val="tx1"/>
                </a:solidFill>
                <a:latin typeface="Calibri" pitchFamily="34" charset="0"/>
                <a:cs typeface="Calibri" pitchFamily="34" charset="0"/>
              </a:rPr>
              <a:t>Offline processing required for MVIRI instruments prior to Meteosat-7</a:t>
            </a:r>
            <a:endParaRPr lang="en-GB" sz="2400" b="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7819997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10" name="Picture 9" descr="IR_content.bmp"/>
          <p:cNvPicPr>
            <a:picLocks noChangeAspect="1"/>
          </p:cNvPicPr>
          <p:nvPr/>
        </p:nvPicPr>
        <p:blipFill>
          <a:blip r:embed="rId2" cstate="print"/>
          <a:stretch>
            <a:fillRect/>
          </a:stretch>
        </p:blipFill>
        <p:spPr>
          <a:xfrm>
            <a:off x="126350" y="1403350"/>
            <a:ext cx="4217050" cy="4124610"/>
          </a:xfrm>
          <a:prstGeom prst="rect">
            <a:avLst/>
          </a:prstGeom>
        </p:spPr>
      </p:pic>
      <p:sp>
        <p:nvSpPr>
          <p:cNvPr id="11" name="TextBox 10"/>
          <p:cNvSpPr txBox="1"/>
          <p:nvPr/>
        </p:nvSpPr>
        <p:spPr>
          <a:xfrm>
            <a:off x="384175" y="1073150"/>
            <a:ext cx="3744743" cy="276999"/>
          </a:xfrm>
          <a:prstGeom prst="rect">
            <a:avLst/>
          </a:prstGeom>
          <a:noFill/>
        </p:spPr>
        <p:txBody>
          <a:bodyPr wrap="none" rtlCol="0">
            <a:spAutoFit/>
          </a:bodyPr>
          <a:lstStyle/>
          <a:p>
            <a:r>
              <a:rPr lang="en-GB" sz="1200" b="0" dirty="0" smtClean="0">
                <a:solidFill>
                  <a:schemeClr val="tx1"/>
                </a:solidFill>
                <a:latin typeface="Calibri" pitchFamily="34" charset="0"/>
              </a:rPr>
              <a:t>IR087 observation clipped between [min(</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 max(</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)/5]</a:t>
            </a:r>
            <a:endParaRPr lang="en-GB" sz="1200" b="0" dirty="0">
              <a:solidFill>
                <a:schemeClr val="tx1"/>
              </a:solidFill>
              <a:latin typeface="Calibri" pitchFamily="34" charset="0"/>
            </a:endParaRPr>
          </a:p>
        </p:txBody>
      </p:sp>
      <p:sp>
        <p:nvSpPr>
          <p:cNvPr id="12" name="TextBox 11"/>
          <p:cNvSpPr txBox="1"/>
          <p:nvPr/>
        </p:nvSpPr>
        <p:spPr>
          <a:xfrm>
            <a:off x="4460875" y="1006475"/>
            <a:ext cx="5400675" cy="5262979"/>
          </a:xfrm>
          <a:prstGeom prst="rect">
            <a:avLst/>
          </a:prstGeom>
          <a:noFill/>
        </p:spPr>
        <p:txBody>
          <a:bodyPr wrap="square" rtlCol="0">
            <a:spAutoFit/>
          </a:bodyPr>
          <a:lstStyle/>
          <a:p>
            <a:pPr algn="just"/>
            <a:r>
              <a:rPr lang="en-GB" sz="1600" b="0" u="sng" dirty="0" smtClean="0">
                <a:solidFill>
                  <a:schemeClr val="tx1"/>
                </a:solidFill>
                <a:latin typeface="Calibri" pitchFamily="34" charset="0"/>
              </a:rPr>
              <a:t>Step 1 – Spot the </a:t>
            </a:r>
            <a:r>
              <a:rPr lang="en-GB" sz="1600" b="0" u="sng" dirty="0" smtClean="0">
                <a:solidFill>
                  <a:schemeClr val="tx1"/>
                </a:solidFill>
                <a:latin typeface="Calibri" pitchFamily="34" charset="0"/>
              </a:rPr>
              <a:t>Earth : patch detection</a:t>
            </a:r>
            <a:endParaRPr lang="en-GB" sz="1600" b="0" u="sng" dirty="0" smtClean="0">
              <a:solidFill>
                <a:schemeClr val="tx1"/>
              </a:solidFill>
              <a:latin typeface="Calibri" pitchFamily="34" charset="0"/>
            </a:endParaRPr>
          </a:p>
          <a:p>
            <a:pPr algn="just"/>
            <a:r>
              <a:rPr lang="en-GB" sz="1600" b="0" dirty="0" smtClean="0">
                <a:solidFill>
                  <a:schemeClr val="tx1"/>
                </a:solidFill>
                <a:latin typeface="Calibri" pitchFamily="34" charset="0"/>
              </a:rPr>
              <a:t>Define </a:t>
            </a:r>
            <a:r>
              <a:rPr lang="en-GB" sz="1600" b="0" dirty="0" smtClean="0">
                <a:solidFill>
                  <a:schemeClr val="tx1"/>
                </a:solidFill>
                <a:latin typeface="Calibri" pitchFamily="34" charset="0"/>
              </a:rPr>
              <a:t>a two-level image with 1 where the Level 1.0 pixel is above</a:t>
            </a:r>
          </a:p>
          <a:p>
            <a:pPr algn="just"/>
            <a:r>
              <a:rPr lang="en-GB" sz="1600" b="0" dirty="0" smtClean="0">
                <a:solidFill>
                  <a:srgbClr val="FF0000"/>
                </a:solidFill>
                <a:latin typeface="Calibri" pitchFamily="34" charset="0"/>
              </a:rPr>
              <a:t>Space Count</a:t>
            </a:r>
            <a:r>
              <a:rPr lang="en-GB" sz="1600" b="0" baseline="-25000" dirty="0" smtClean="0">
                <a:solidFill>
                  <a:srgbClr val="FF0000"/>
                </a:solidFill>
                <a:latin typeface="Calibri" pitchFamily="34" charset="0"/>
              </a:rPr>
              <a:t>IR087</a:t>
            </a:r>
            <a:r>
              <a:rPr lang="en-GB" sz="1600" b="0" dirty="0" smtClean="0">
                <a:solidFill>
                  <a:srgbClr val="FF0000"/>
                </a:solidFill>
                <a:latin typeface="Calibri" pitchFamily="34" charset="0"/>
              </a:rPr>
              <a:t> + </a:t>
            </a:r>
            <a:r>
              <a:rPr lang="en-GB" sz="1600" b="0" dirty="0" err="1" smtClean="0">
                <a:solidFill>
                  <a:srgbClr val="FF0000"/>
                </a:solidFill>
                <a:latin typeface="Calibri" pitchFamily="34" charset="0"/>
              </a:rPr>
              <a:t>Std_dev</a:t>
            </a:r>
            <a:r>
              <a:rPr lang="en-GB" sz="1600" b="0" dirty="0" smtClean="0">
                <a:solidFill>
                  <a:srgbClr val="FF0000"/>
                </a:solidFill>
                <a:latin typeface="Calibri" pitchFamily="34" charset="0"/>
              </a:rPr>
              <a:t> Space Count</a:t>
            </a:r>
            <a:r>
              <a:rPr lang="en-GB" sz="1600" b="0" baseline="-25000" dirty="0" smtClean="0">
                <a:solidFill>
                  <a:srgbClr val="FF0000"/>
                </a:solidFill>
                <a:latin typeface="Calibri" pitchFamily="34" charset="0"/>
              </a:rPr>
              <a:t>IR087</a:t>
            </a:r>
            <a:r>
              <a:rPr lang="en-GB" sz="1600" b="0" dirty="0" smtClean="0">
                <a:solidFill>
                  <a:srgbClr val="FF0000"/>
                </a:solidFill>
                <a:latin typeface="Calibri" pitchFamily="34" charset="0"/>
              </a:rPr>
              <a:t> </a:t>
            </a:r>
            <a:r>
              <a:rPr lang="en-GB" sz="1600" b="0" dirty="0" smtClean="0">
                <a:solidFill>
                  <a:schemeClr val="tx1"/>
                </a:solidFill>
                <a:latin typeface="Calibri" pitchFamily="34" charset="0"/>
              </a:rPr>
              <a:t>(from the Trailer)</a:t>
            </a:r>
            <a:endParaRPr lang="en-GB" sz="1600" b="0" baseline="-25000" dirty="0" smtClean="0">
              <a:solidFill>
                <a:schemeClr val="tx1"/>
              </a:solidFill>
              <a:latin typeface="Calibri" pitchFamily="34" charset="0"/>
            </a:endParaRPr>
          </a:p>
          <a:p>
            <a:pPr algn="just"/>
            <a:r>
              <a:rPr lang="en-GB" sz="1600" b="0" dirty="0" smtClean="0">
                <a:solidFill>
                  <a:schemeClr val="tx1"/>
                </a:solidFill>
                <a:latin typeface="Calibri" pitchFamily="34" charset="0"/>
              </a:rPr>
              <a:t>and 0 elsewhere. </a:t>
            </a:r>
            <a:endParaRPr lang="en-GB" sz="1600" b="0" dirty="0" smtClean="0">
              <a:solidFill>
                <a:schemeClr val="tx1"/>
              </a:solidFill>
              <a:latin typeface="Calibri" pitchFamily="34" charset="0"/>
            </a:endParaRPr>
          </a:p>
          <a:p>
            <a:pPr algn="just"/>
            <a:r>
              <a:rPr lang="en-GB" sz="1600" b="0" dirty="0" smtClean="0">
                <a:solidFill>
                  <a:schemeClr val="tx1"/>
                </a:solidFill>
                <a:latin typeface="Calibri" pitchFamily="34" charset="0"/>
                <a:sym typeface="Wingdings" panose="05000000000000000000" pitchFamily="2" charset="2"/>
              </a:rPr>
              <a:t> </a:t>
            </a:r>
            <a:r>
              <a:rPr lang="en-GB" sz="1600" b="0" dirty="0" smtClean="0">
                <a:solidFill>
                  <a:schemeClr val="tx1"/>
                </a:solidFill>
                <a:latin typeface="Calibri" pitchFamily="34" charset="0"/>
              </a:rPr>
              <a:t>The </a:t>
            </a:r>
            <a:r>
              <a:rPr lang="en-GB" sz="1600" b="0" dirty="0" smtClean="0">
                <a:solidFill>
                  <a:schemeClr val="tx1"/>
                </a:solidFill>
                <a:latin typeface="Calibri" pitchFamily="34" charset="0"/>
              </a:rPr>
              <a:t>two-level image has two patches at 1 (the Earth and the Moon) and one region at 0 (the deep-space). </a:t>
            </a:r>
            <a:r>
              <a:rPr lang="en-GB" sz="1600" b="0" dirty="0" smtClean="0">
                <a:solidFill>
                  <a:schemeClr val="tx1"/>
                </a:solidFill>
                <a:latin typeface="Calibri" pitchFamily="34" charset="0"/>
              </a:rPr>
              <a:t>The </a:t>
            </a:r>
            <a:r>
              <a:rPr lang="en-GB" sz="1600" b="0" dirty="0" smtClean="0">
                <a:solidFill>
                  <a:schemeClr val="tx1"/>
                </a:solidFill>
                <a:latin typeface="Calibri" pitchFamily="34" charset="0"/>
              </a:rPr>
              <a:t>largest one is (for sure) the Earth.</a:t>
            </a:r>
          </a:p>
          <a:p>
            <a:pPr algn="just"/>
            <a:endParaRPr lang="en-GB" sz="1600" dirty="0" smtClean="0">
              <a:solidFill>
                <a:schemeClr val="tx1"/>
              </a:solidFill>
              <a:latin typeface="Calibri" pitchFamily="34" charset="0"/>
            </a:endParaRPr>
          </a:p>
          <a:p>
            <a:pPr algn="just"/>
            <a:r>
              <a:rPr lang="en-GB" sz="1600" b="0" u="sng" dirty="0" smtClean="0">
                <a:solidFill>
                  <a:schemeClr val="tx1"/>
                </a:solidFill>
                <a:latin typeface="Calibri" pitchFamily="34" charset="0"/>
              </a:rPr>
              <a:t>Step 2 – Locate the off-Earth content of the </a:t>
            </a:r>
            <a:r>
              <a:rPr lang="en-GB" sz="1600" b="0" u="sng" dirty="0" smtClean="0">
                <a:solidFill>
                  <a:schemeClr val="tx1"/>
                </a:solidFill>
                <a:latin typeface="Calibri" pitchFamily="34" charset="0"/>
              </a:rPr>
              <a:t>image: removing the Earth</a:t>
            </a:r>
            <a:endParaRPr lang="en-GB" sz="1600" b="0" u="sng" dirty="0" smtClean="0">
              <a:solidFill>
                <a:schemeClr val="tx1"/>
              </a:solidFill>
              <a:latin typeface="Calibri" pitchFamily="34" charset="0"/>
            </a:endParaRPr>
          </a:p>
          <a:p>
            <a:pPr algn="just"/>
            <a:r>
              <a:rPr lang="en-GB" sz="1600" b="0" dirty="0" smtClean="0">
                <a:solidFill>
                  <a:schemeClr val="tx1"/>
                </a:solidFill>
                <a:latin typeface="Calibri" pitchFamily="34" charset="0"/>
              </a:rPr>
              <a:t>From Step 1 </a:t>
            </a:r>
            <a:r>
              <a:rPr lang="en-GB" sz="1600" b="0" dirty="0" smtClean="0">
                <a:solidFill>
                  <a:schemeClr val="tx1"/>
                </a:solidFill>
                <a:latin typeface="Calibri" pitchFamily="34" charset="0"/>
              </a:rPr>
              <a:t>one </a:t>
            </a:r>
            <a:r>
              <a:rPr lang="en-GB" sz="1600" b="0" dirty="0" smtClean="0">
                <a:solidFill>
                  <a:schemeClr val="tx1"/>
                </a:solidFill>
                <a:latin typeface="Calibri" pitchFamily="34" charset="0"/>
              </a:rPr>
              <a:t>gets the Earth patch; what is out of this patch is considered the off-Earth content of the Level 1.0 data (the Moon is in this part of the image).</a:t>
            </a:r>
          </a:p>
          <a:p>
            <a:pPr algn="just"/>
            <a:endParaRPr lang="en-GB" sz="1600" b="0" dirty="0">
              <a:solidFill>
                <a:schemeClr val="tx1"/>
              </a:solidFill>
              <a:latin typeface="Calibri" pitchFamily="34" charset="0"/>
            </a:endParaRPr>
          </a:p>
          <a:p>
            <a:pPr algn="just"/>
            <a:r>
              <a:rPr lang="en-GB" sz="1600" b="0" u="sng" dirty="0" smtClean="0">
                <a:solidFill>
                  <a:schemeClr val="tx1"/>
                </a:solidFill>
                <a:latin typeface="Calibri" pitchFamily="34" charset="0"/>
              </a:rPr>
              <a:t>Step 3 – Spot the Moon</a:t>
            </a:r>
          </a:p>
          <a:p>
            <a:pPr algn="just"/>
            <a:r>
              <a:rPr lang="en-GB" sz="1600" b="0" dirty="0" smtClean="0">
                <a:solidFill>
                  <a:schemeClr val="tx1"/>
                </a:solidFill>
                <a:latin typeface="Calibri" pitchFamily="34" charset="0"/>
              </a:rPr>
              <a:t>Use the off-Earth content of the Level 1.0 data to define a two-level image with 1 where the Level 1.0 pixel is above:</a:t>
            </a:r>
          </a:p>
          <a:p>
            <a:pPr algn="just"/>
            <a:r>
              <a:rPr lang="en-GB" sz="1600" b="0" dirty="0" smtClean="0">
                <a:solidFill>
                  <a:srgbClr val="FF0000"/>
                </a:solidFill>
                <a:latin typeface="Calibri" pitchFamily="34" charset="0"/>
              </a:rPr>
              <a:t>Space Count</a:t>
            </a:r>
            <a:r>
              <a:rPr lang="en-GB" sz="1600" b="0" baseline="-25000" dirty="0" smtClean="0">
                <a:solidFill>
                  <a:srgbClr val="FF0000"/>
                </a:solidFill>
                <a:latin typeface="Calibri" pitchFamily="34" charset="0"/>
              </a:rPr>
              <a:t>IR087</a:t>
            </a:r>
            <a:r>
              <a:rPr lang="en-GB" sz="1600" b="0" dirty="0" smtClean="0">
                <a:solidFill>
                  <a:srgbClr val="FF0000"/>
                </a:solidFill>
                <a:latin typeface="Calibri" pitchFamily="34" charset="0"/>
              </a:rPr>
              <a:t> + 3 x </a:t>
            </a:r>
            <a:r>
              <a:rPr lang="en-GB" sz="1600" b="0" dirty="0" err="1" smtClean="0">
                <a:solidFill>
                  <a:srgbClr val="FF0000"/>
                </a:solidFill>
                <a:latin typeface="Calibri" pitchFamily="34" charset="0"/>
              </a:rPr>
              <a:t>Std_dev</a:t>
            </a:r>
            <a:r>
              <a:rPr lang="en-GB" sz="1600" b="0" dirty="0" smtClean="0">
                <a:solidFill>
                  <a:srgbClr val="FF0000"/>
                </a:solidFill>
                <a:latin typeface="Calibri" pitchFamily="34" charset="0"/>
              </a:rPr>
              <a:t> Space Count</a:t>
            </a:r>
            <a:r>
              <a:rPr lang="en-GB" sz="1600" b="0" baseline="-25000" dirty="0" smtClean="0">
                <a:solidFill>
                  <a:srgbClr val="FF0000"/>
                </a:solidFill>
                <a:latin typeface="Calibri" pitchFamily="34" charset="0"/>
              </a:rPr>
              <a:t>IR087</a:t>
            </a:r>
            <a:r>
              <a:rPr lang="en-GB" sz="1600" b="0" dirty="0" smtClean="0">
                <a:solidFill>
                  <a:srgbClr val="FF0000"/>
                </a:solidFill>
                <a:latin typeface="Calibri" pitchFamily="34" charset="0"/>
              </a:rPr>
              <a:t> </a:t>
            </a:r>
            <a:r>
              <a:rPr lang="en-GB" sz="1600" b="0" dirty="0" smtClean="0">
                <a:solidFill>
                  <a:schemeClr val="tx1"/>
                </a:solidFill>
                <a:latin typeface="Calibri" pitchFamily="34" charset="0"/>
              </a:rPr>
              <a:t>(from the Trailer) and 0 elsewhere. </a:t>
            </a:r>
            <a:r>
              <a:rPr lang="en-GB" sz="1600" b="0" dirty="0" smtClean="0">
                <a:solidFill>
                  <a:schemeClr val="tx1"/>
                </a:solidFill>
                <a:latin typeface="Calibri" pitchFamily="34" charset="0"/>
              </a:rPr>
              <a:t>The </a:t>
            </a:r>
            <a:r>
              <a:rPr lang="en-GB" sz="1600" b="0" dirty="0" smtClean="0">
                <a:solidFill>
                  <a:schemeClr val="tx1"/>
                </a:solidFill>
                <a:latin typeface="Calibri" pitchFamily="34" charset="0"/>
              </a:rPr>
              <a:t>largest </a:t>
            </a:r>
            <a:r>
              <a:rPr lang="en-GB" sz="1600" b="0" dirty="0" smtClean="0">
                <a:solidFill>
                  <a:schemeClr val="tx1"/>
                </a:solidFill>
                <a:latin typeface="Calibri" pitchFamily="34" charset="0"/>
              </a:rPr>
              <a:t>remaining </a:t>
            </a:r>
            <a:r>
              <a:rPr lang="en-GB" sz="1600" b="0" dirty="0" smtClean="0">
                <a:solidFill>
                  <a:schemeClr val="tx1"/>
                </a:solidFill>
                <a:latin typeface="Calibri" pitchFamily="34" charset="0"/>
              </a:rPr>
              <a:t>patch</a:t>
            </a:r>
            <a:r>
              <a:rPr lang="en-GB" sz="1600" b="0" dirty="0" smtClean="0">
                <a:solidFill>
                  <a:schemeClr val="tx1"/>
                </a:solidFill>
                <a:latin typeface="Calibri" pitchFamily="34" charset="0"/>
              </a:rPr>
              <a:t> </a:t>
            </a:r>
            <a:r>
              <a:rPr lang="en-GB" sz="1600" b="0" dirty="0" smtClean="0">
                <a:solidFill>
                  <a:schemeClr val="tx1"/>
                </a:solidFill>
                <a:latin typeface="Calibri" pitchFamily="34" charset="0"/>
              </a:rPr>
              <a:t>is (for sure) the Moon, the other patches are residuals pixels.</a:t>
            </a:r>
          </a:p>
        </p:txBody>
      </p:sp>
    </p:spTree>
    <p:extLst>
      <p:ext uri="{BB962C8B-B14F-4D97-AF65-F5344CB8AC3E}">
        <p14:creationId xmlns:p14="http://schemas.microsoft.com/office/powerpoint/2010/main" val="38841654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95400" y="1381125"/>
            <a:ext cx="7399547" cy="3829050"/>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5" name="TextBox 4"/>
          <p:cNvSpPr txBox="1"/>
          <p:nvPr/>
        </p:nvSpPr>
        <p:spPr>
          <a:xfrm>
            <a:off x="1543051" y="5324475"/>
            <a:ext cx="7067550" cy="923330"/>
          </a:xfrm>
          <a:prstGeom prst="rect">
            <a:avLst/>
          </a:prstGeom>
          <a:noFill/>
        </p:spPr>
        <p:txBody>
          <a:bodyPr wrap="square" rtlCol="0">
            <a:spAutoFit/>
          </a:bodyPr>
          <a:lstStyle/>
          <a:p>
            <a:pPr algn="ctr"/>
            <a:r>
              <a:rPr lang="en-GB" sz="1800" b="0" dirty="0" smtClean="0">
                <a:solidFill>
                  <a:srgbClr val="002060"/>
                </a:solidFill>
                <a:latin typeface="Calibri" pitchFamily="34" charset="0"/>
              </a:rPr>
              <a:t>Knowing the relative position of the channels on the focal plane one can use the information obtained in the IR087 to spot the Moon in the Solar Channels (VIS006, VIS008, NIR016 and HRVIS)</a:t>
            </a:r>
            <a:r>
              <a:rPr lang="en-GB" sz="1800" b="0" dirty="0" smtClean="0">
                <a:solidFill>
                  <a:srgbClr val="002060"/>
                </a:solidFill>
                <a:latin typeface="+mn-lt"/>
              </a:rPr>
              <a:t> </a:t>
            </a:r>
            <a:endParaRPr lang="en-GB" sz="1800" b="0" dirty="0">
              <a:solidFill>
                <a:srgbClr val="002060"/>
              </a:solidFill>
              <a:latin typeface="+mn-lt"/>
            </a:endParaRPr>
          </a:p>
        </p:txBody>
      </p:sp>
      <p:sp>
        <p:nvSpPr>
          <p:cNvPr id="6" name="Oval 5"/>
          <p:cNvSpPr/>
          <p:nvPr/>
        </p:nvSpPr>
        <p:spPr bwMode="auto">
          <a:xfrm>
            <a:off x="5286375" y="3149600"/>
            <a:ext cx="771525" cy="770400"/>
          </a:xfrm>
          <a:prstGeom prst="ellipse">
            <a:avLst/>
          </a:prstGeom>
          <a:noFill/>
          <a:ln w="1905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11" name="Straight Arrow Connector 10"/>
          <p:cNvCxnSpPr/>
          <p:nvPr/>
        </p:nvCxnSpPr>
        <p:spPr bwMode="auto">
          <a:xfrm rot="10800000">
            <a:off x="3571875" y="2705100"/>
            <a:ext cx="1676402" cy="666752"/>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rot="16200000" flipV="1">
            <a:off x="4738690" y="2719389"/>
            <a:ext cx="590549" cy="504823"/>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rot="5400000" flipH="1" flipV="1">
            <a:off x="6000751" y="2705099"/>
            <a:ext cx="571501" cy="552454"/>
          </a:xfrm>
          <a:prstGeom prst="straightConnector1">
            <a:avLst/>
          </a:prstGeom>
          <a:solidFill>
            <a:schemeClr val="bg2"/>
          </a:solidFill>
          <a:ln w="1905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5676106" y="2806700"/>
            <a:ext cx="0" cy="305594"/>
          </a:xfrm>
          <a:prstGeom prst="straightConnector1">
            <a:avLst/>
          </a:prstGeom>
          <a:solidFill>
            <a:schemeClr val="bg2"/>
          </a:solidFill>
          <a:ln w="19050" cap="flat" cmpd="sng" algn="ctr">
            <a:solidFill>
              <a:srgbClr val="FF0000"/>
            </a:solidFill>
            <a:prstDash val="solid"/>
            <a:round/>
            <a:headEnd type="none" w="med" len="med"/>
            <a:tailEnd type="arrow"/>
          </a:ln>
          <a:effectLst/>
        </p:spPr>
      </p:cxnSp>
      <p:sp>
        <p:nvSpPr>
          <p:cNvPr id="15" name="TextBox 1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sp>
        <p:nvSpPr>
          <p:cNvPr id="16" name="Oval 15"/>
          <p:cNvSpPr/>
          <p:nvPr/>
        </p:nvSpPr>
        <p:spPr bwMode="auto">
          <a:xfrm>
            <a:off x="2924175" y="1993900"/>
            <a:ext cx="771525" cy="77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7" name="Oval 16"/>
          <p:cNvSpPr/>
          <p:nvPr/>
        </p:nvSpPr>
        <p:spPr bwMode="auto">
          <a:xfrm>
            <a:off x="4105275" y="1993900"/>
            <a:ext cx="771525" cy="77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8" name="Oval 17"/>
          <p:cNvSpPr/>
          <p:nvPr/>
        </p:nvSpPr>
        <p:spPr bwMode="auto">
          <a:xfrm>
            <a:off x="5286375" y="1993900"/>
            <a:ext cx="771525" cy="77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9" name="Oval 18"/>
          <p:cNvSpPr/>
          <p:nvPr/>
        </p:nvSpPr>
        <p:spPr bwMode="auto">
          <a:xfrm>
            <a:off x="6467475" y="1993900"/>
            <a:ext cx="771525" cy="770400"/>
          </a:xfrm>
          <a:prstGeom prst="ellipse">
            <a:avLst/>
          </a:prstGeom>
          <a:noFill/>
          <a:ln w="381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p14="http://schemas.microsoft.com/office/powerpoint/2010/main" val="36026472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12" name="Picture 7" descr="H:\My Documents\Work\Calibration\Moon\Figures\LAB07_Moon_MSG2_200809161315_LowResHRVIS.gif"/>
          <p:cNvPicPr>
            <a:picLocks noChangeAspect="1" noChangeArrowheads="1"/>
          </p:cNvPicPr>
          <p:nvPr/>
        </p:nvPicPr>
        <p:blipFill>
          <a:blip r:embed="rId2" cstate="print"/>
          <a:srcRect/>
          <a:stretch>
            <a:fillRect/>
          </a:stretch>
        </p:blipFill>
        <p:spPr bwMode="auto">
          <a:xfrm>
            <a:off x="114300" y="995363"/>
            <a:ext cx="4859338" cy="5303837"/>
          </a:xfrm>
          <a:prstGeom prst="rect">
            <a:avLst/>
          </a:prstGeom>
          <a:noFill/>
          <a:ln w="9525">
            <a:noFill/>
            <a:miter lim="800000"/>
            <a:headEnd/>
            <a:tailEnd/>
          </a:ln>
        </p:spPr>
      </p:pic>
      <p:pic>
        <p:nvPicPr>
          <p:cNvPr id="13" name="Picture 2" descr="H:\My Documents\Work\Calibration\Moon\Figures\LAB07_Moon_MSG1_201201121450_LowResHRVIS.gif"/>
          <p:cNvPicPr>
            <a:picLocks noChangeAspect="1" noChangeArrowheads="1"/>
          </p:cNvPicPr>
          <p:nvPr/>
        </p:nvPicPr>
        <p:blipFill>
          <a:blip r:embed="rId3" cstate="print"/>
          <a:srcRect/>
          <a:stretch>
            <a:fillRect/>
          </a:stretch>
        </p:blipFill>
        <p:spPr bwMode="auto">
          <a:xfrm>
            <a:off x="5092699" y="2011363"/>
            <a:ext cx="4659313" cy="1813712"/>
          </a:xfrm>
          <a:prstGeom prst="rect">
            <a:avLst/>
          </a:prstGeom>
          <a:noFill/>
          <a:ln w="9525">
            <a:noFill/>
            <a:miter lim="800000"/>
            <a:headEnd/>
            <a:tailEnd/>
          </a:ln>
        </p:spPr>
      </p:pic>
      <p:sp>
        <p:nvSpPr>
          <p:cNvPr id="16" name="TextBox 15"/>
          <p:cNvSpPr txBox="1"/>
          <p:nvPr/>
        </p:nvSpPr>
        <p:spPr>
          <a:xfrm>
            <a:off x="635729" y="6299200"/>
            <a:ext cx="4059766" cy="369332"/>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Low-res observation and Moon detection</a:t>
            </a:r>
            <a:endParaRPr lang="en-GB" sz="1800" b="0" dirty="0">
              <a:solidFill>
                <a:schemeClr val="tx1"/>
              </a:solidFill>
              <a:latin typeface="Calibri" pitchFamily="34" charset="0"/>
              <a:cs typeface="Calibri" pitchFamily="34" charset="0"/>
            </a:endParaRPr>
          </a:p>
        </p:txBody>
      </p:sp>
      <p:sp>
        <p:nvSpPr>
          <p:cNvPr id="24" name="TextBox 23"/>
          <p:cNvSpPr txBox="1"/>
          <p:nvPr/>
        </p:nvSpPr>
        <p:spPr>
          <a:xfrm>
            <a:off x="5426940" y="3822700"/>
            <a:ext cx="4103945" cy="369332"/>
          </a:xfrm>
          <a:prstGeom prst="rect">
            <a:avLst/>
          </a:prstGeom>
          <a:noFill/>
        </p:spPr>
        <p:txBody>
          <a:bodyPr wrap="none" rtlCol="0">
            <a:spAutoFit/>
          </a:bodyPr>
          <a:lstStyle/>
          <a:p>
            <a:pPr algn="ctr"/>
            <a:r>
              <a:rPr lang="en-US" sz="1800" b="0" dirty="0" smtClean="0">
                <a:solidFill>
                  <a:schemeClr val="tx1"/>
                </a:solidFill>
                <a:latin typeface="Calibri" pitchFamily="34" charset="0"/>
                <a:cs typeface="Calibri" pitchFamily="34" charset="0"/>
              </a:rPr>
              <a:t>High-res observation and Moon detection</a:t>
            </a:r>
            <a:endParaRPr lang="en-GB" sz="1800" b="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1838557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 y="139700"/>
            <a:ext cx="9533315" cy="523220"/>
          </a:xfrm>
          <a:prstGeom prst="rect">
            <a:avLst/>
          </a:prstGeom>
          <a:noFill/>
        </p:spPr>
        <p:txBody>
          <a:bodyPr wrap="none" rtlCol="0">
            <a:spAutoFit/>
          </a:bodyPr>
          <a:lstStyle/>
          <a:p>
            <a:r>
              <a:rPr lang="en-US" sz="2800" dirty="0" smtClean="0">
                <a:latin typeface="Calibri" pitchFamily="34" charset="0"/>
                <a:cs typeface="Calibri" pitchFamily="34" charset="0"/>
              </a:rPr>
              <a:t>Moon observations from EUMETSAT operating satellites: MSGs</a:t>
            </a:r>
            <a:endParaRPr lang="en-GB" sz="2800" dirty="0">
              <a:latin typeface="Calibri" pitchFamily="34" charset="0"/>
              <a:cs typeface="Calibri" pitchFamily="34" charset="0"/>
            </a:endParaRPr>
          </a:p>
        </p:txBody>
      </p:sp>
      <p:pic>
        <p:nvPicPr>
          <p:cNvPr id="5" name="Picture 4" descr="jitter.png"/>
          <p:cNvPicPr>
            <a:picLocks noChangeAspect="1"/>
          </p:cNvPicPr>
          <p:nvPr/>
        </p:nvPicPr>
        <p:blipFill>
          <a:blip r:embed="rId2" cstate="print"/>
          <a:stretch>
            <a:fillRect/>
          </a:stretch>
        </p:blipFill>
        <p:spPr>
          <a:xfrm>
            <a:off x="223596" y="1206500"/>
            <a:ext cx="5237403" cy="4838700"/>
          </a:xfrm>
          <a:prstGeom prst="rect">
            <a:avLst/>
          </a:prstGeom>
        </p:spPr>
      </p:pic>
      <p:sp>
        <p:nvSpPr>
          <p:cNvPr id="7" name="TextBox 6"/>
          <p:cNvSpPr txBox="1"/>
          <p:nvPr/>
        </p:nvSpPr>
        <p:spPr>
          <a:xfrm>
            <a:off x="5537200" y="1244600"/>
            <a:ext cx="4318000" cy="2031325"/>
          </a:xfrm>
          <a:prstGeom prst="rect">
            <a:avLst/>
          </a:prstGeom>
          <a:noFill/>
        </p:spPr>
        <p:txBody>
          <a:bodyPr wrap="square" rtlCol="0">
            <a:spAutoFit/>
          </a:bodyPr>
          <a:lstStyle/>
          <a:p>
            <a:r>
              <a:rPr lang="en-US" sz="1800" b="0" dirty="0" smtClean="0">
                <a:solidFill>
                  <a:schemeClr val="tx1"/>
                </a:solidFill>
                <a:latin typeface="Calibri" pitchFamily="34" charset="0"/>
                <a:cs typeface="Calibri" pitchFamily="34" charset="0"/>
              </a:rPr>
              <a:t>Complication due to acquisition anomalies:</a:t>
            </a:r>
          </a:p>
          <a:p>
            <a:r>
              <a:rPr lang="en-US" sz="1800" b="0" dirty="0" smtClean="0">
                <a:solidFill>
                  <a:schemeClr val="tx1"/>
                </a:solidFill>
                <a:latin typeface="Calibri" pitchFamily="34" charset="0"/>
                <a:cs typeface="Calibri" pitchFamily="34" charset="0"/>
              </a:rPr>
              <a:t>strong jitter in Level 1.0 data</a:t>
            </a:r>
          </a:p>
          <a:p>
            <a:endParaRPr lang="en-US" sz="1800" b="0" dirty="0" smtClean="0">
              <a:solidFill>
                <a:schemeClr val="tx1"/>
              </a:solidFill>
              <a:latin typeface="Calibri" pitchFamily="34" charset="0"/>
              <a:cs typeface="Calibri" pitchFamily="34" charset="0"/>
            </a:endParaRPr>
          </a:p>
          <a:p>
            <a:pPr algn="just"/>
            <a:r>
              <a:rPr lang="en-US" sz="1800" b="0" dirty="0" smtClean="0">
                <a:solidFill>
                  <a:schemeClr val="tx1"/>
                </a:solidFill>
                <a:latin typeface="Calibri" pitchFamily="34" charset="0"/>
                <a:cs typeface="Calibri" pitchFamily="34" charset="0"/>
              </a:rPr>
              <a:t>The shapes of both the Moon and the Earth are strongly affected by the anomaly, this can create problems in the identification and extraction! </a:t>
            </a:r>
            <a:endParaRPr lang="en-GB" sz="1800" b="0" dirty="0">
              <a:solidFill>
                <a:schemeClr val="tx1"/>
              </a:solidFill>
              <a:latin typeface="Calibri" pitchFamily="34" charset="0"/>
              <a:cs typeface="Calibri" pitchFamily="34" charset="0"/>
            </a:endParaRPr>
          </a:p>
        </p:txBody>
      </p:sp>
      <p:sp>
        <p:nvSpPr>
          <p:cNvPr id="8" name="TextBox 7"/>
          <p:cNvSpPr txBox="1"/>
          <p:nvPr/>
        </p:nvSpPr>
        <p:spPr>
          <a:xfrm>
            <a:off x="638175" y="6115050"/>
            <a:ext cx="4249818" cy="461665"/>
          </a:xfrm>
          <a:prstGeom prst="rect">
            <a:avLst/>
          </a:prstGeom>
          <a:noFill/>
        </p:spPr>
        <p:txBody>
          <a:bodyPr wrap="none" rtlCol="0">
            <a:spAutoFit/>
          </a:bodyPr>
          <a:lstStyle/>
          <a:p>
            <a:pPr algn="ctr"/>
            <a:r>
              <a:rPr lang="en-GB" sz="1200" b="0" dirty="0" smtClean="0">
                <a:solidFill>
                  <a:schemeClr val="tx1"/>
                </a:solidFill>
                <a:latin typeface="Calibri" pitchFamily="34" charset="0"/>
              </a:rPr>
              <a:t>IR087 observation clipped between [min(</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 max(</a:t>
            </a:r>
            <a:r>
              <a:rPr lang="en-GB" sz="1200" b="0" dirty="0" err="1" smtClean="0">
                <a:solidFill>
                  <a:schemeClr val="tx1"/>
                </a:solidFill>
                <a:latin typeface="Calibri" pitchFamily="34" charset="0"/>
              </a:rPr>
              <a:t>Im</a:t>
            </a:r>
            <a:r>
              <a:rPr lang="en-GB" sz="1200" b="0" dirty="0" smtClean="0">
                <a:solidFill>
                  <a:schemeClr val="tx1"/>
                </a:solidFill>
                <a:latin typeface="Calibri" pitchFamily="34" charset="0"/>
              </a:rPr>
              <a:t>)/5] affected</a:t>
            </a:r>
          </a:p>
          <a:p>
            <a:pPr algn="ctr"/>
            <a:r>
              <a:rPr lang="en-US" sz="1200" b="0" dirty="0" smtClean="0">
                <a:solidFill>
                  <a:schemeClr val="tx1"/>
                </a:solidFill>
                <a:latin typeface="Calibri" pitchFamily="34" charset="0"/>
              </a:rPr>
              <a:t>by the high jitter</a:t>
            </a:r>
            <a:endParaRPr lang="en-GB" sz="1200" b="0" dirty="0">
              <a:solidFill>
                <a:schemeClr val="tx1"/>
              </a:solidFill>
              <a:latin typeface="Calibri" pitchFamily="34" charset="0"/>
            </a:endParaRPr>
          </a:p>
        </p:txBody>
      </p:sp>
    </p:spTree>
    <p:extLst>
      <p:ext uri="{BB962C8B-B14F-4D97-AF65-F5344CB8AC3E}">
        <p14:creationId xmlns:p14="http://schemas.microsoft.com/office/powerpoint/2010/main" val="7462486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ewgraph Landscape Template (004).pptx" id="{CD9FBEF1-995B-422B-B87C-A72B43592E4F}" vid="{AE41CD4D-EB5A-452A-A3E2-F9048FC49520}"/>
    </a:ext>
  </a:extLst>
</a:theme>
</file>

<file path=ppt/theme/theme2.xml><?xml version="1.0" encoding="utf-8"?>
<a:theme xmlns:a="http://schemas.openxmlformats.org/drawingml/2006/main" name="4_CNES_v4">
  <a:themeElements>
    <a:clrScheme name="4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fontScheme name="4_CNES_v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NES_v4">
  <a:themeElements>
    <a:clrScheme name="5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fontScheme name="5_CNES_v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NES_v4">
  <a:themeElements>
    <a:clrScheme name="1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fontScheme name="1_CNES_v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CNES_v4">
  <a:themeElements>
    <a:clrScheme name="1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fontScheme name="1_CNES_v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 Landscape Template</Template>
  <TotalTime>2504</TotalTime>
  <Words>1767</Words>
  <Application>Microsoft Office PowerPoint</Application>
  <PresentationFormat>A4 Paper (210x297 mm)</PresentationFormat>
  <Paragraphs>339</Paragraphs>
  <Slides>28</Slides>
  <Notes>2</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28</vt:i4>
      </vt:variant>
    </vt:vector>
  </HeadingPairs>
  <TitlesOfParts>
    <vt:vector size="45" baseType="lpstr">
      <vt:lpstr>Arial</vt:lpstr>
      <vt:lpstr>Calibri</vt:lpstr>
      <vt:lpstr>Cambria Math</vt:lpstr>
      <vt:lpstr>Century Gothic</vt:lpstr>
      <vt:lpstr>Helvetica</vt:lpstr>
      <vt:lpstr>Tahoma</vt:lpstr>
      <vt:lpstr>Times New Roman</vt:lpstr>
      <vt:lpstr>Trebuchet MS</vt:lpstr>
      <vt:lpstr>Wingdings</vt:lpstr>
      <vt:lpstr>Wingdings 2</vt:lpstr>
      <vt:lpstr>ヒラギノ角ゴ Pro W3</vt:lpstr>
      <vt:lpstr>Viewgraph Landscape Template</vt:lpstr>
      <vt:lpstr>4_CNES_v4</vt:lpstr>
      <vt:lpstr>5_CNES_v4</vt:lpstr>
      <vt:lpstr>1_CNES_v4</vt:lpstr>
      <vt:lpstr>6_CNES_v4</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 of the offset and calibration on the ROLO/GIRO scale</vt:lpstr>
      <vt:lpstr>Some additional info</vt:lpstr>
      <vt:lpstr>Some (old) results to illustrate…</vt:lpstr>
      <vt:lpstr>Some (old) results to illustrate…</vt:lpstr>
      <vt:lpstr>Some (old) results to illustrate…</vt:lpstr>
      <vt:lpstr>Some results to illustrate…</vt:lpstr>
      <vt:lpstr>PowerPoint Presentation</vt:lpstr>
      <vt:lpstr>PowerPoint Presentation</vt:lpstr>
    </vt:vector>
  </TitlesOfParts>
  <Company>EUMETSAT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Sebastien Wagner</dc:creator>
  <cp:lastModifiedBy>Sebastien Wagner</cp:lastModifiedBy>
  <cp:revision>125</cp:revision>
  <cp:lastPrinted>2006-03-06T14:11:17Z</cp:lastPrinted>
  <dcterms:created xsi:type="dcterms:W3CDTF">2017-10-25T21:09:19Z</dcterms:created>
  <dcterms:modified xsi:type="dcterms:W3CDTF">2017-11-13T17:03:58Z</dcterms:modified>
</cp:coreProperties>
</file>