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20" r:id="rId1"/>
  </p:sldMasterIdLst>
  <p:notesMasterIdLst>
    <p:notesMasterId r:id="rId31"/>
  </p:notesMasterIdLst>
  <p:sldIdLst>
    <p:sldId id="486" r:id="rId2"/>
    <p:sldId id="504" r:id="rId3"/>
    <p:sldId id="562" r:id="rId4"/>
    <p:sldId id="561" r:id="rId5"/>
    <p:sldId id="554" r:id="rId6"/>
    <p:sldId id="563" r:id="rId7"/>
    <p:sldId id="555" r:id="rId8"/>
    <p:sldId id="571" r:id="rId9"/>
    <p:sldId id="573" r:id="rId10"/>
    <p:sldId id="574" r:id="rId11"/>
    <p:sldId id="579" r:id="rId12"/>
    <p:sldId id="578" r:id="rId13"/>
    <p:sldId id="580" r:id="rId14"/>
    <p:sldId id="538" r:id="rId15"/>
    <p:sldId id="519" r:id="rId16"/>
    <p:sldId id="583" r:id="rId17"/>
    <p:sldId id="582" r:id="rId18"/>
    <p:sldId id="585" r:id="rId19"/>
    <p:sldId id="584" r:id="rId20"/>
    <p:sldId id="586" r:id="rId21"/>
    <p:sldId id="587" r:id="rId22"/>
    <p:sldId id="588" r:id="rId23"/>
    <p:sldId id="589" r:id="rId24"/>
    <p:sldId id="590" r:id="rId25"/>
    <p:sldId id="591" r:id="rId26"/>
    <p:sldId id="592" r:id="rId27"/>
    <p:sldId id="593" r:id="rId28"/>
    <p:sldId id="594" r:id="rId29"/>
    <p:sldId id="568" r:id="rId30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02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orient="horz" pos="3249">
          <p15:clr>
            <a:srgbClr val="A4A3A4"/>
          </p15:clr>
        </p15:guide>
        <p15:guide id="4" pos="32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FF99FF"/>
    <a:srgbClr val="003300"/>
    <a:srgbClr val="FF6600"/>
    <a:srgbClr val="009900"/>
    <a:srgbClr val="FFCCFF"/>
    <a:srgbClr val="0066CC"/>
    <a:srgbClr val="CCCC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21" autoAdjust="0"/>
  </p:normalViewPr>
  <p:slideViewPr>
    <p:cSldViewPr>
      <p:cViewPr varScale="1">
        <p:scale>
          <a:sx n="78" d="100"/>
          <a:sy n="78" d="100"/>
        </p:scale>
        <p:origin x="336" y="56"/>
      </p:cViewPr>
      <p:guideLst>
        <p:guide orient="horz" pos="3702"/>
        <p:guide pos="340"/>
        <p:guide orient="horz" pos="3249"/>
        <p:guide pos="324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1A675-53A0-42F7-81AA-EBC7C15F1156}" type="datetimeFigureOut">
              <a:rPr lang="en-GB" smtClean="0"/>
              <a:pPr/>
              <a:t>13/11/2017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EF8E6-0958-4B62-84DE-4606F1A2C6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922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F8E6-0958-4B62-84DE-4606F1A2C61B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619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F8E6-0958-4B62-84DE-4606F1A2C61B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564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F8E6-0958-4B62-84DE-4606F1A2C61B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389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F8E6-0958-4B62-84DE-4606F1A2C61B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972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F8E6-0958-4B62-84DE-4606F1A2C61B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407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4B767-2209-4C52-904A-6012993F7386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640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4B767-2209-4C52-904A-6012993F7386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2444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4B767-2209-4C52-904A-6012993F7386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2153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4B767-2209-4C52-904A-6012993F7386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8637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6C97-82E2-4EB1-A4BE-BE31910D2B9B}" type="datetime1">
              <a:rPr lang="en-GB" altLang="ja-JP" smtClean="0"/>
              <a:t>13/11/2017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GSICS/CEOS Lunar Calibration Workshop, 13-16 November, Xi’an, China</a:t>
            </a:r>
            <a:endParaRPr lang="en-GB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D45D2-7785-43BB-9663-F86756732BBF}" type="datetime1">
              <a:rPr lang="en-GB" altLang="ja-JP" smtClean="0"/>
              <a:t>13/11/2017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GSICS/CEOS Lunar Calibration Workshop, 13-16 November, Xi’an, China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19C7C-80DE-4600-9EE6-0B1CB5D4F041}" type="datetime1">
              <a:rPr lang="en-GB" altLang="ja-JP" smtClean="0"/>
              <a:t>13/11/2017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GSICS/CEOS Lunar Calibration Workshop, 13-16 November, Xi’an, China</a:t>
            </a:r>
            <a:endParaRPr lang="en-GB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FBE2-91E7-430C-8AED-5059A3E286BF}" type="datetime1">
              <a:rPr lang="en-GB" altLang="ja-JP" smtClean="0"/>
              <a:t>13/11/2017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GSICS/CEOS Lunar Calibration Workshop, 13-16 November, Xi’an, China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GSICS/CEOS Lunar Calibration Workshop, 13-16 November, Xi’an, China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2CBED-F665-484E-B4F9-2CBF49B7165D}" type="datetime1">
              <a:rPr lang="en-GB" altLang="ja-JP" smtClean="0"/>
              <a:t>13/11/2017</a:t>
            </a:fld>
            <a:endParaRPr lang="en-GB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27AD481A-3B23-40E9-A7AA-16E3ECFE2774}" type="datetime1">
              <a:rPr lang="en-GB" altLang="ja-JP" smtClean="0"/>
              <a:t>13/11/2017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GSICS/CEOS Lunar Calibration Workshop, 13-16 November, Xi’an, China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646E-A0C4-4853-AB39-37185EA888EF}" type="datetime1">
              <a:rPr lang="en-GB" altLang="ja-JP" smtClean="0"/>
              <a:t>13/11/2017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lang="en-US"/>
              <a:t>2nd GSICS/CEOS Lunar Calibration Workshop, 13-16 November, Xi’an, China</a:t>
            </a:r>
            <a:endParaRPr lang="en-GB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1ECF-21F0-43A7-AF4D-9E65ADD3086D}" type="datetime1">
              <a:rPr lang="en-GB" altLang="ja-JP" smtClean="0"/>
              <a:t>13/11/2017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GSICS/CEOS Lunar Calibration Workshop, 13-16 November, Xi’an, China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A0567-12EA-4AD6-97C6-7FC00A29993E}" type="datetime1">
              <a:rPr lang="en-GB" altLang="ja-JP" smtClean="0"/>
              <a:t>13/11/2017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GSICS/CEOS Lunar Calibration Workshop, 13-16 November, Xi’an, China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F5ECA-2B62-4CD9-9FD3-7CBD3236C4FF}" type="datetime1">
              <a:rPr lang="en-GB" altLang="ja-JP" smtClean="0"/>
              <a:t>13/11/2017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r>
              <a:rPr lang="en-US"/>
              <a:t>2nd GSICS/CEOS Lunar Calibration Workshop, 13-16 November, Xi’an, China</a:t>
            </a:r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24F168A8-BF5E-4C40-8B6E-1778F8A6A555}" type="datetime1">
              <a:rPr lang="en-GB" altLang="ja-JP" smtClean="0"/>
              <a:t>13/11/2017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lang="en-US"/>
              <a:t>2nd GSICS/CEOS Lunar Calibration Workshop, 13-16 November, Xi’an, China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9B79A01-6ECC-49FF-88A0-F8ADFFCE7CFB}" type="datetime1">
              <a:rPr lang="en-GB" altLang="ja-JP" smtClean="0"/>
              <a:t>13/11/2017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en-US"/>
              <a:t>2nd GSICS/CEOS Lunar Calibration Workshop, 13-16 November, Xi’an, China</a:t>
            </a:r>
            <a:endParaRPr lang="en-GB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B208F0-6506-4A53-8573-371B9A2268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57.png"/><Relationship Id="rId4" Type="http://schemas.openxmlformats.org/officeDocument/2006/relationships/image" Target="../media/image60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-4891"/>
            <a:ext cx="5508103" cy="3724304"/>
          </a:xfrm>
          <a:prstGeom prst="rect">
            <a:avLst/>
          </a:prstGeom>
          <a:gradFill flip="none" rotWithShape="1">
            <a:gsLst>
              <a:gs pos="66000">
                <a:schemeClr val="tx1"/>
              </a:gs>
              <a:gs pos="95000">
                <a:srgbClr val="CCEC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-580"/>
            <a:ext cx="3717034" cy="3717034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3573016"/>
            <a:ext cx="9144000" cy="3284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325" descr="\\Jz200822\衛星課共有\[ 班 ]運用管理班\90　ポンチ絵素材\無題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2" r="68700"/>
          <a:stretch>
            <a:fillRect/>
          </a:stretch>
        </p:blipFill>
        <p:spPr bwMode="auto">
          <a:xfrm>
            <a:off x="8638652" y="243052"/>
            <a:ext cx="432048" cy="41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41"/>
          <p:cNvSpPr txBox="1">
            <a:spLocks noChangeArrowheads="1"/>
          </p:cNvSpPr>
          <p:nvPr/>
        </p:nvSpPr>
        <p:spPr>
          <a:xfrm>
            <a:off x="505612" y="1700808"/>
            <a:ext cx="8161796" cy="96596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Lunar Data Preparation for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Himawari-8/-9 AHI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505611" y="4149080"/>
            <a:ext cx="817084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ja-JP" sz="3200" b="1" dirty="0"/>
              <a:t>Masaya Takahashi</a:t>
            </a:r>
            <a:endParaRPr lang="en-US" altLang="ja-JP" sz="3200" b="1" u="sng" dirty="0"/>
          </a:p>
          <a:p>
            <a:pPr lvl="0" algn="ctr">
              <a:lnSpc>
                <a:spcPct val="130000"/>
              </a:lnSpc>
            </a:pPr>
            <a:r>
              <a:rPr lang="en-US" altLang="ja-JP" sz="2400" dirty="0"/>
              <a:t>Meteorological Satellite Center</a:t>
            </a:r>
          </a:p>
          <a:p>
            <a:pPr lvl="0" algn="ctr">
              <a:lnSpc>
                <a:spcPct val="130000"/>
              </a:lnSpc>
            </a:pPr>
            <a:r>
              <a:rPr lang="en-US" altLang="ja-JP" sz="2400" dirty="0"/>
              <a:t>Japan Meteorological Agency</a:t>
            </a:r>
            <a:endParaRPr lang="ja-JP" altLang="ja-JP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71551" y="6381328"/>
            <a:ext cx="6384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kumimoji="1" lang="en-US" altLang="ja-JP" sz="1600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kumimoji="1" lang="en-US" altLang="ja-JP" sz="1600" dirty="0">
                <a:solidFill>
                  <a:schemeClr val="bg1">
                    <a:lumMod val="50000"/>
                  </a:schemeClr>
                </a:solidFill>
              </a:rPr>
              <a:t> GSICS/CEOS Lunar Calibration Workshop, 13-16 November, Xi’an, China</a:t>
            </a:r>
            <a:endParaRPr kumimoji="1" lang="ja-JP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797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5" name="フッター プレースホルダー 2">
            <a:extLst>
              <a:ext uri="{FF2B5EF4-FFF2-40B4-BE49-F238E27FC236}">
                <a16:creationId xmlns:a16="http://schemas.microsoft.com/office/drawing/2014/main" id="{87250ABB-920E-4411-A2DD-FC4474F57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131296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805808" y="371965"/>
            <a:ext cx="7294584" cy="608763"/>
          </a:xfrm>
        </p:spPr>
        <p:txBody>
          <a:bodyPr>
            <a:noAutofit/>
          </a:bodyPr>
          <a:lstStyle/>
          <a:p>
            <a:r>
              <a:rPr kumimoji="1" lang="en-US" altLang="ja-JP" sz="3600" b="1" dirty="0"/>
              <a:t>Moon Pixel Selection</a:t>
            </a:r>
            <a:endParaRPr kumimoji="1" lang="ja-JP" altLang="en-US" sz="3600" b="1" dirty="0"/>
          </a:p>
        </p:txBody>
      </p:sp>
      <p:pic>
        <p:nvPicPr>
          <p:cNvPr id="343042" name="Picture 2" descr="\\sc-svdebnas3.sc.met.kishou.go.jp\衛星センタ-衛星課\[臨時]\アジオセ8でPaul Griffithに話してもらいたい内容とOFAR\月画像\20160819\enhance\RDAT_H08_20160819_B03_MO_P023Q508_HT02_V3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1" t="16208" r="34930" b="6510"/>
          <a:stretch/>
        </p:blipFill>
        <p:spPr bwMode="auto">
          <a:xfrm>
            <a:off x="4564135" y="4154481"/>
            <a:ext cx="1988335" cy="193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043" name="Picture 3" descr="\\sc-svdebnas3.sc.met.kishou.go.jp\衛星センタ-衛星課\[臨時]\アジオセ8でPaul Griffithに話してもらいたい内容とOFAR\月画像\20160819\enhance\RDAT_H08_20160819_B04_MO_P023Q508_HT02_V3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t="16359" r="32393" b="6360"/>
          <a:stretch/>
        </p:blipFill>
        <p:spPr bwMode="auto">
          <a:xfrm>
            <a:off x="6611832" y="4154478"/>
            <a:ext cx="1982282" cy="193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046" name="Picture 6" descr="\\sc-svdebnas3.sc.met.kishou.go.jp\衛星センタ-衛星課\[臨時]\アジオセ8でPaul Griffithに話してもらいたい内容とOFAR\月画像\20160819\enhance\RDAT_H08_20160819_B01_MO_P023Q508_HT02_V30.png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t="16339" r="35050" b="6501"/>
          <a:stretch/>
        </p:blipFill>
        <p:spPr bwMode="auto">
          <a:xfrm>
            <a:off x="534713" y="4154480"/>
            <a:ext cx="1913301" cy="193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047" name="Picture 7" descr="\\sc-svdebnas3.sc.met.kishou.go.jp\衛星センタ-衛星課\[臨時]\アジオセ8でPaul Griffithに話してもらいたい内容とOFAR\月画像\20160819\enhance\RDAT_H08_20160819_B02_MO_P023Q508_HT02_V3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6" t="16934" r="31580" b="5784"/>
          <a:stretch/>
        </p:blipFill>
        <p:spPr bwMode="auto">
          <a:xfrm>
            <a:off x="2528970" y="4154480"/>
            <a:ext cx="1982282" cy="193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99070" y="3837413"/>
            <a:ext cx="7606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Enhanced Himawari-8/AHI lunar observation image (color scale: 0.1 – 30 % of reflectivity)</a:t>
            </a:r>
            <a:endParaRPr kumimoji="1"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3483" y="4115248"/>
            <a:ext cx="787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Band1 (0.47 </a:t>
            </a:r>
            <a:r>
              <a:rPr kumimoji="1" lang="el-GR" altLang="ja-JP" sz="1600" dirty="0">
                <a:solidFill>
                  <a:schemeClr val="bg1"/>
                </a:solidFill>
              </a:rPr>
              <a:t>μ</a:t>
            </a:r>
            <a:r>
              <a:rPr kumimoji="1" lang="en-US" altLang="ja-JP" sz="1600" dirty="0">
                <a:solidFill>
                  <a:schemeClr val="bg1"/>
                </a:solidFill>
              </a:rPr>
              <a:t>m)            </a:t>
            </a:r>
            <a:r>
              <a:rPr lang="en-US" altLang="ja-JP" sz="1600" dirty="0">
                <a:solidFill>
                  <a:schemeClr val="bg1"/>
                </a:solidFill>
              </a:rPr>
              <a:t>Band2 (0.51 </a:t>
            </a:r>
            <a:r>
              <a:rPr lang="el-GR" altLang="ja-JP" sz="1600" dirty="0">
                <a:solidFill>
                  <a:schemeClr val="bg1"/>
                </a:solidFill>
              </a:rPr>
              <a:t>μ</a:t>
            </a:r>
            <a:r>
              <a:rPr lang="en-US" altLang="ja-JP" sz="1600" dirty="0">
                <a:solidFill>
                  <a:schemeClr val="bg1"/>
                </a:solidFill>
              </a:rPr>
              <a:t>m)               Band3 (0.64 </a:t>
            </a:r>
            <a:r>
              <a:rPr lang="el-GR" altLang="ja-JP" sz="1600" dirty="0">
                <a:solidFill>
                  <a:schemeClr val="bg1"/>
                </a:solidFill>
              </a:rPr>
              <a:t>μ</a:t>
            </a:r>
            <a:r>
              <a:rPr lang="en-US" altLang="ja-JP" sz="1600" dirty="0">
                <a:solidFill>
                  <a:schemeClr val="bg1"/>
                </a:solidFill>
              </a:rPr>
              <a:t>m)               Band4 (0.86 </a:t>
            </a:r>
            <a:r>
              <a:rPr lang="el-GR" altLang="ja-JP" sz="1600" dirty="0">
                <a:solidFill>
                  <a:schemeClr val="bg1"/>
                </a:solidFill>
              </a:rPr>
              <a:t>μ</a:t>
            </a:r>
            <a:r>
              <a:rPr lang="en-US" altLang="ja-JP" sz="1600" dirty="0">
                <a:solidFill>
                  <a:schemeClr val="bg1"/>
                </a:solidFill>
              </a:rPr>
              <a:t>m) 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380312" y="6093296"/>
            <a:ext cx="1159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19 August 2016</a:t>
            </a:r>
            <a:endParaRPr kumimoji="1" lang="ja-JP" altLang="en-US" sz="1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1484784"/>
            <a:ext cx="87849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Based on DC thresholds</a:t>
            </a:r>
          </a:p>
          <a:p>
            <a:pPr marL="361950" indent="-271463">
              <a:lnSpc>
                <a:spcPct val="120000"/>
              </a:lnSpc>
              <a:buFont typeface="Calibri" panose="020F0502020204030204" pitchFamily="34" charset="0"/>
              <a:buChar char="–"/>
            </a:pPr>
            <a:r>
              <a:rPr kumimoji="1" lang="en-US" altLang="ja-JP" dirty="0"/>
              <a:t>Needs to discriminate the Moon and Out-of-Field Anomalous Response (Griffith 2017)</a:t>
            </a:r>
          </a:p>
          <a:p>
            <a:pPr marL="361950" indent="-271463">
              <a:lnSpc>
                <a:spcPct val="120000"/>
              </a:lnSpc>
              <a:buFont typeface="Calibri" panose="020F0502020204030204" pitchFamily="34" charset="0"/>
              <a:buChar char="–"/>
            </a:pPr>
            <a:r>
              <a:rPr kumimoji="1" lang="en-US" altLang="ja-JP" dirty="0"/>
              <a:t>OFAR: blurring occurs in</a:t>
            </a:r>
            <a:r>
              <a:rPr kumimoji="1" lang="en-US" altLang="ja-JP" dirty="0">
                <a:solidFill>
                  <a:srgbClr val="0000FF"/>
                </a:solidFill>
              </a:rPr>
              <a:t> Bands 1-3 (0.47, 0.51, 0.64 </a:t>
            </a:r>
            <a:r>
              <a:rPr lang="el-GR" altLang="ja-JP" dirty="0">
                <a:solidFill>
                  <a:srgbClr val="0000FF"/>
                </a:solidFill>
              </a:rPr>
              <a:t>μ</a:t>
            </a:r>
            <a:r>
              <a:rPr lang="en-US" altLang="ja-JP" dirty="0">
                <a:solidFill>
                  <a:srgbClr val="0000FF"/>
                </a:solidFill>
              </a:rPr>
              <a:t>m) which use silicon detectors</a:t>
            </a:r>
          </a:p>
          <a:p>
            <a:pPr marL="541338" indent="-26987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kumimoji="1" lang="en-US" altLang="ja-JP" dirty="0"/>
              <a:t>No effect in other bands which use HgCdTe detectors</a:t>
            </a:r>
          </a:p>
          <a:p>
            <a:pPr marL="541338" indent="-26987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kumimoji="1" lang="en-US" altLang="ja-JP" dirty="0"/>
              <a:t>Appears </a:t>
            </a:r>
            <a:r>
              <a:rPr kumimoji="1" lang="en-US" altLang="ja-JP" dirty="0">
                <a:solidFill>
                  <a:srgbClr val="0000FF"/>
                </a:solidFill>
              </a:rPr>
              <a:t>west of the Moon </a:t>
            </a:r>
            <a:r>
              <a:rPr kumimoji="1" lang="en-US" altLang="ja-JP" dirty="0"/>
              <a:t>under the current observation configuration</a:t>
            </a:r>
          </a:p>
          <a:p>
            <a:pPr marL="541338" indent="-26987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kumimoji="1" lang="en-US" altLang="ja-JP" dirty="0"/>
              <a:t>GOES-R/ABI and GK-2A/AMI are unaffected by OFAR</a:t>
            </a:r>
          </a:p>
        </p:txBody>
      </p:sp>
    </p:spTree>
    <p:extLst>
      <p:ext uri="{BB962C8B-B14F-4D97-AF65-F5344CB8AC3E}">
        <p14:creationId xmlns:p14="http://schemas.microsoft.com/office/powerpoint/2010/main" val="1930537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4843264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395535" y="404664"/>
            <a:ext cx="8568953" cy="608763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ja-JP" sz="2600" b="1" dirty="0"/>
              <a:t>Moon Pixel Selection using Connected-component Labeling</a:t>
            </a:r>
            <a:endParaRPr kumimoji="1" lang="ja-JP" altLang="en-US" sz="26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3528" y="1484784"/>
            <a:ext cx="8568953" cy="204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DC threshold + Connected-component Labeling method is used</a:t>
            </a:r>
          </a:p>
          <a:p>
            <a:pPr marL="361950" indent="-271463">
              <a:lnSpc>
                <a:spcPct val="120000"/>
              </a:lnSpc>
              <a:buFont typeface="Calibri" panose="020F0502020204030204" pitchFamily="34" charset="0"/>
              <a:buChar char="–"/>
            </a:pPr>
            <a:r>
              <a:rPr kumimoji="1" lang="en-US" altLang="ja-JP" dirty="0"/>
              <a:t>Connected-component</a:t>
            </a:r>
            <a:r>
              <a:rPr kumimoji="1" lang="ja-JP" altLang="en-US" dirty="0"/>
              <a:t> </a:t>
            </a:r>
            <a:r>
              <a:rPr kumimoji="1" lang="en-US" altLang="ja-JP" dirty="0"/>
              <a:t>Labeling</a:t>
            </a:r>
            <a:r>
              <a:rPr kumimoji="1" lang="ja-JP" altLang="en-US" dirty="0"/>
              <a:t> </a:t>
            </a:r>
            <a:r>
              <a:rPr kumimoji="1" lang="en-US" altLang="ja-JP" dirty="0"/>
              <a:t>method</a:t>
            </a:r>
          </a:p>
          <a:p>
            <a:pPr marL="538163" indent="-268288">
              <a:lnSpc>
                <a:spcPct val="120000"/>
              </a:lnSpc>
              <a:buFont typeface="+mj-lt"/>
              <a:buAutoNum type="arabicPeriod"/>
            </a:pPr>
            <a:r>
              <a:rPr kumimoji="1" lang="en-US" altLang="ja-JP" sz="1600" dirty="0"/>
              <a:t>Assign the same number (label) to adjacent pixels which exceed the threshold (e.g. DC=25)</a:t>
            </a:r>
          </a:p>
          <a:p>
            <a:pPr marL="538163" indent="-268288">
              <a:lnSpc>
                <a:spcPct val="120000"/>
              </a:lnSpc>
              <a:buFont typeface="+mj-lt"/>
              <a:buAutoNum type="arabicPeriod"/>
            </a:pPr>
            <a:r>
              <a:rPr kumimoji="1" lang="en-US" altLang="ja-JP" sz="1600" dirty="0"/>
              <a:t>Choose the label w/ the biggest # of pixels as the Moon pixels</a:t>
            </a:r>
          </a:p>
          <a:p>
            <a:pPr marL="361950" indent="-271463">
              <a:lnSpc>
                <a:spcPct val="120000"/>
              </a:lnSpc>
              <a:buFont typeface="Calibri" panose="020F0502020204030204" pitchFamily="34" charset="0"/>
              <a:buChar char="–"/>
            </a:pPr>
            <a:r>
              <a:rPr kumimoji="1" lang="en-US" altLang="ja-JP" dirty="0"/>
              <a:t>Effectively distinct OFAR for positive lunar phase angles, but difficult for negative phase angles</a:t>
            </a: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>
                <a:solidFill>
                  <a:schemeClr val="accent4">
                    <a:lumMod val="75000"/>
                  </a:schemeClr>
                </a:solidFill>
              </a:rPr>
              <a:pPr/>
              <a:t>11</a:t>
            </a:fld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45093" name="Picture 5" descr="http://edman8.dpc.kishou.go.jp/~msysen07/home/gsics/branches/r3207_addSdCoefUseAndQcFunc2LunarNcdfGen/Work/qlookAhi8Sd/fig_DC25/B03/Chk/ChkCclObsImgt_Himawari8_AHI_Band03_2017031503575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5" t="28238" r="35521" b="11807"/>
          <a:stretch/>
        </p:blipFill>
        <p:spPr bwMode="auto">
          <a:xfrm>
            <a:off x="395536" y="3922556"/>
            <a:ext cx="2671791" cy="238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095" name="Picture 7" descr="http://edman8.dpc.kishou.go.jp/~msysen07/home/gsics/branches/r3207_addSdCoefUseAndQcFunc2LunarNcdfGen/Work/qlookAhi8Sd/fig_DC25/B03/Msk/MskCclObsImgt_Himawari8_AHI_Band03_2017031503575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8" t="28460" r="35857" b="11849"/>
          <a:stretch/>
        </p:blipFill>
        <p:spPr bwMode="auto">
          <a:xfrm>
            <a:off x="3203848" y="3933056"/>
            <a:ext cx="266580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971600" y="3595594"/>
            <a:ext cx="155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Labelled pixels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19872" y="3595594"/>
            <a:ext cx="2231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Selected Moon pixels</a:t>
            </a:r>
            <a:endParaRPr kumimoji="1" lang="ja-JP" altLang="en-US" dirty="0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6" t="24771" r="39803" b="6698"/>
          <a:stretch/>
        </p:blipFill>
        <p:spPr bwMode="auto">
          <a:xfrm>
            <a:off x="6446967" y="3936924"/>
            <a:ext cx="2301497" cy="237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6424389" y="3620169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Phase angle: -28.2 deg.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2478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://edman8.dpc.kishou.go.jp/~msysen07/home/gsics/branches/r3207_addSdCoefUseAndQcFunc2LunarNcdfGen/Work/giroAhi8SdNominalBb/fig/outCalType3_actualbb/dc25MskUseIfovNormalized/scat_Himawari8+AHI_Band03_phase_ang_delta_irr.png"/>
          <p:cNvPicPr>
            <a:picLocks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7" t="11372" r="21169" b="10828"/>
          <a:stretch/>
        </p:blipFill>
        <p:spPr bwMode="auto">
          <a:xfrm>
            <a:off x="4972257" y="2664057"/>
            <a:ext cx="3926129" cy="216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edman8.dpc.kishou.go.jp/~msysen07/home/gsics/branches/r3207_addSdCoefUseAndQcFunc2LunarNcdfGen/Work/giroAhi8SdNominalBb/fig/outCalType3_actualbb/dc25MskUseIfovNormalized/Himawari8+AHI_Band03_delta_ir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10633" r="11074" b="3265"/>
          <a:stretch/>
        </p:blipFill>
        <p:spPr bwMode="auto">
          <a:xfrm>
            <a:off x="379397" y="2679520"/>
            <a:ext cx="4358653" cy="22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4843264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323528" y="299957"/>
            <a:ext cx="5760640" cy="608763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ja-JP" sz="2600" b="1" dirty="0"/>
              <a:t>Impacts of Moon-masking DC Threshold on Lunar Calibration</a:t>
            </a:r>
            <a:endParaRPr kumimoji="1" lang="ja-JP" altLang="en-US" sz="2600" b="1" dirty="0"/>
          </a:p>
        </p:txBody>
      </p:sp>
      <p:pic>
        <p:nvPicPr>
          <p:cNvPr id="34406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27"/>
          <a:stretch/>
        </p:blipFill>
        <p:spPr bwMode="auto">
          <a:xfrm>
            <a:off x="2777162" y="4867016"/>
            <a:ext cx="1656184" cy="36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21"/>
          <p:cNvSpPr txBox="1"/>
          <p:nvPr/>
        </p:nvSpPr>
        <p:spPr>
          <a:xfrm rot="16200000">
            <a:off x="-174974" y="3344696"/>
            <a:ext cx="864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1200" i="1" dirty="0"/>
              <a:t> </a:t>
            </a:r>
            <a:r>
              <a:rPr kumimoji="1" lang="en-US" altLang="ja-JP" sz="1050" dirty="0"/>
              <a:t>(%)</a:t>
            </a:r>
            <a:endParaRPr kumimoji="1" lang="ja-JP" altLang="en-US" sz="1050" dirty="0"/>
          </a:p>
        </p:txBody>
      </p:sp>
      <p:sp>
        <p:nvSpPr>
          <p:cNvPr id="9" name="テキスト ボックス 21"/>
          <p:cNvSpPr txBox="1"/>
          <p:nvPr/>
        </p:nvSpPr>
        <p:spPr>
          <a:xfrm rot="16200000">
            <a:off x="4421992" y="3306555"/>
            <a:ext cx="864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1200" i="1" dirty="0"/>
              <a:t> </a:t>
            </a:r>
            <a:r>
              <a:rPr kumimoji="1" lang="en-US" altLang="ja-JP" sz="1050" dirty="0"/>
              <a:t>(%)</a:t>
            </a:r>
            <a:endParaRPr kumimoji="1" lang="ja-JP" altLang="en-US" sz="1050" dirty="0"/>
          </a:p>
        </p:txBody>
      </p:sp>
      <p:sp>
        <p:nvSpPr>
          <p:cNvPr id="10" name="TextBox 20"/>
          <p:cNvSpPr txBox="1"/>
          <p:nvPr/>
        </p:nvSpPr>
        <p:spPr>
          <a:xfrm>
            <a:off x="6187934" y="4746106"/>
            <a:ext cx="1673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Lunar phase angle [deg]</a:t>
            </a:r>
            <a:endParaRPr lang="en-GB" sz="1200" dirty="0"/>
          </a:p>
        </p:txBody>
      </p:sp>
      <p:sp>
        <p:nvSpPr>
          <p:cNvPr id="11" name="TextBox 20"/>
          <p:cNvSpPr txBox="1"/>
          <p:nvPr/>
        </p:nvSpPr>
        <p:spPr>
          <a:xfrm>
            <a:off x="925884" y="4851944"/>
            <a:ext cx="2084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Color: lunar phase angle [deg]</a:t>
            </a:r>
            <a:endParaRPr lang="en-GB" sz="1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5470" y="1484784"/>
            <a:ext cx="9084297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Initially, large DC thresholds (=35) were used to screen out pixels affected by OFAR</a:t>
            </a:r>
          </a:p>
          <a:p>
            <a:pPr marL="361950" indent="-271463">
              <a:lnSpc>
                <a:spcPct val="120000"/>
              </a:lnSpc>
              <a:buFont typeface="Calibri" panose="020F0502020204030204" pitchFamily="34" charset="0"/>
              <a:buChar char="–"/>
            </a:pPr>
            <a:r>
              <a:rPr kumimoji="1" lang="en-US" altLang="ja-JP" dirty="0"/>
              <a:t>Deep space counts: ~20</a:t>
            </a:r>
          </a:p>
          <a:p>
            <a:pPr marL="361950" indent="-271463">
              <a:lnSpc>
                <a:spcPct val="120000"/>
              </a:lnSpc>
              <a:buFont typeface="Calibri" panose="020F0502020204030204" pitchFamily="34" charset="0"/>
              <a:buChar char="–"/>
            </a:pPr>
            <a:r>
              <a:rPr kumimoji="1" lang="en-US" altLang="ja-JP" dirty="0"/>
              <a:t>Loss of dark pixels on the Moon -&gt; incorrect phase angle dependence in AHI/GIRO (</a:t>
            </a:r>
            <a:r>
              <a:rPr kumimoji="1" lang="el-GR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dirty="0"/>
              <a:t>) </a:t>
            </a: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>
                <a:solidFill>
                  <a:schemeClr val="accent4">
                    <a:lumMod val="75000"/>
                  </a:schemeClr>
                </a:solidFill>
              </a:rPr>
              <a:pPr/>
              <a:t>12</a:t>
            </a:fld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Rectangle 23"/>
          <p:cNvSpPr/>
          <p:nvPr/>
        </p:nvSpPr>
        <p:spPr>
          <a:xfrm>
            <a:off x="6470930" y="846849"/>
            <a:ext cx="2574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Calibri" pitchFamily="34" charset="0"/>
                <a:cs typeface="Calibri" pitchFamily="34" charset="0"/>
              </a:rPr>
              <a:t>Difference of lunar irradiance between the observation and GIRO [%]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020" y="188640"/>
            <a:ext cx="22574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3010109" y="2669687"/>
            <a:ext cx="1719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Band3 (0.64 </a:t>
            </a:r>
            <a:r>
              <a:rPr lang="el-GR" altLang="ja-JP" sz="1600" dirty="0"/>
              <a:t>μ</a:t>
            </a:r>
            <a:r>
              <a:rPr lang="en-US" altLang="ja-JP" sz="1600" dirty="0"/>
              <a:t>m)</a:t>
            </a:r>
            <a:endParaRPr lang="ja-JP" altLang="en-US" sz="16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41355" y="2647653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Band3 (0.64 </a:t>
            </a:r>
            <a:r>
              <a:rPr lang="el-GR" altLang="ja-JP" sz="1600" dirty="0"/>
              <a:t>μ</a:t>
            </a:r>
            <a:r>
              <a:rPr lang="en-US" altLang="ja-JP" sz="1600" dirty="0"/>
              <a:t>m)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533823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edman8.dpc.kishou.go.jp/~msysen07/home/gsics/branches/r3207_addSdCoefUseAndQcFunc2LunarNcdfGen/Work/giroAhi8SdNominalBb/fig/outCalType3_actualbb/dc25MskUseIfovNormalized/scat_Himawari8+AHI_Band03_phase_ang_altDeltaIrr.png"/>
          <p:cNvPicPr>
            <a:picLocks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1" t="10249" r="20433" b="11232"/>
          <a:stretch/>
        </p:blipFill>
        <p:spPr bwMode="auto">
          <a:xfrm>
            <a:off x="4960187" y="2958108"/>
            <a:ext cx="3969715" cy="218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edman8.dpc.kishou.go.jp/~msysen07/home/gsics/branches/r3207_addSdCoefUseAndQcFunc2LunarNcdfGen/Work/giroAhi8SdNominalBb/fig/outCalType3_actualbb/dc25MskUseIfovNormalized/Himawari8+AHI_Band02_altDeltaIr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10849" r="10982" b="3105"/>
          <a:stretch/>
        </p:blipFill>
        <p:spPr bwMode="auto">
          <a:xfrm>
            <a:off x="349905" y="3025678"/>
            <a:ext cx="4383034" cy="22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4843264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39552" y="404664"/>
            <a:ext cx="5760640" cy="608763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ja-JP" sz="2600" b="1" dirty="0"/>
              <a:t>AHI lunar irradiance vs. GIRO</a:t>
            </a:r>
            <a:endParaRPr kumimoji="1" lang="ja-JP" altLang="en-US" sz="2600" b="1" dirty="0"/>
          </a:p>
        </p:txBody>
      </p:sp>
      <p:pic>
        <p:nvPicPr>
          <p:cNvPr id="34406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27"/>
          <a:stretch/>
        </p:blipFill>
        <p:spPr bwMode="auto">
          <a:xfrm>
            <a:off x="2777162" y="5238566"/>
            <a:ext cx="1656184" cy="36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21"/>
          <p:cNvSpPr txBox="1"/>
          <p:nvPr/>
        </p:nvSpPr>
        <p:spPr>
          <a:xfrm rot="16200000">
            <a:off x="-174974" y="3716246"/>
            <a:ext cx="864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1200" i="1" dirty="0"/>
              <a:t> </a:t>
            </a:r>
            <a:r>
              <a:rPr kumimoji="1" lang="en-US" altLang="ja-JP" sz="1050" dirty="0"/>
              <a:t>(%)</a:t>
            </a:r>
            <a:endParaRPr kumimoji="1" lang="ja-JP" altLang="en-US" sz="1050" dirty="0"/>
          </a:p>
        </p:txBody>
      </p:sp>
      <p:sp>
        <p:nvSpPr>
          <p:cNvPr id="9" name="テキスト ボックス 21"/>
          <p:cNvSpPr txBox="1"/>
          <p:nvPr/>
        </p:nvSpPr>
        <p:spPr>
          <a:xfrm rot="16200000">
            <a:off x="4421992" y="3678105"/>
            <a:ext cx="864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1200" i="1" dirty="0"/>
              <a:t> </a:t>
            </a:r>
            <a:r>
              <a:rPr kumimoji="1" lang="en-US" altLang="ja-JP" sz="1050" dirty="0"/>
              <a:t>(%)</a:t>
            </a:r>
            <a:endParaRPr kumimoji="1" lang="ja-JP" altLang="en-US" sz="1050" dirty="0"/>
          </a:p>
        </p:txBody>
      </p:sp>
      <p:sp>
        <p:nvSpPr>
          <p:cNvPr id="10" name="TextBox 20"/>
          <p:cNvSpPr txBox="1"/>
          <p:nvPr/>
        </p:nvSpPr>
        <p:spPr>
          <a:xfrm>
            <a:off x="6187934" y="5117656"/>
            <a:ext cx="1673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Lunar phase angle [deg]</a:t>
            </a:r>
            <a:endParaRPr lang="en-GB" sz="1200" dirty="0"/>
          </a:p>
        </p:txBody>
      </p:sp>
      <p:sp>
        <p:nvSpPr>
          <p:cNvPr id="11" name="TextBox 20"/>
          <p:cNvSpPr txBox="1"/>
          <p:nvPr/>
        </p:nvSpPr>
        <p:spPr>
          <a:xfrm>
            <a:off x="925884" y="5223494"/>
            <a:ext cx="2084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Color: lunar phase angle [deg]</a:t>
            </a:r>
            <a:endParaRPr lang="en-GB" sz="1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1520" y="1503016"/>
            <a:ext cx="860292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dirty="0"/>
              <a:t>DC threshold (=25) +</a:t>
            </a:r>
            <a:r>
              <a:rPr kumimoji="1" lang="en-US" altLang="ja-JP" dirty="0">
                <a:solidFill>
                  <a:srgbClr val="0000FF"/>
                </a:solidFill>
              </a:rPr>
              <a:t> </a:t>
            </a:r>
            <a:r>
              <a:rPr kumimoji="1" lang="en-US" altLang="ja-JP" dirty="0"/>
              <a:t>Connected-component Labeling approach for the Moon masking</a:t>
            </a:r>
          </a:p>
          <a:p>
            <a:pPr marL="361950" indent="-271463">
              <a:lnSpc>
                <a:spcPct val="120000"/>
              </a:lnSpc>
              <a:buFont typeface="Calibri" panose="020F0502020204030204" pitchFamily="34" charset="0"/>
              <a:buChar char="–"/>
            </a:pPr>
            <a:r>
              <a:rPr kumimoji="1" lang="en-US" altLang="ja-JP" dirty="0"/>
              <a:t>Unexpected phase angle dependence </a:t>
            </a:r>
            <a:r>
              <a:rPr kumimoji="1" lang="en-US" altLang="ja-JP" dirty="0">
                <a:solidFill>
                  <a:srgbClr val="0000FF"/>
                </a:solidFill>
              </a:rPr>
              <a:t>exists</a:t>
            </a:r>
          </a:p>
          <a:p>
            <a:pPr marL="361950" indent="-271463">
              <a:lnSpc>
                <a:spcPct val="120000"/>
              </a:lnSpc>
              <a:buFont typeface="Calibri" panose="020F0502020204030204" pitchFamily="34" charset="0"/>
              <a:buChar char="–"/>
            </a:pPr>
            <a:r>
              <a:rPr kumimoji="1" lang="en-US" altLang="ja-JP" dirty="0">
                <a:solidFill>
                  <a:srgbClr val="0000FF"/>
                </a:solidFill>
              </a:rPr>
              <a:t>Further lower DC threshold (~20) should be ideally used</a:t>
            </a:r>
          </a:p>
          <a:p>
            <a:pPr marL="361950" indent="-271463">
              <a:lnSpc>
                <a:spcPct val="120000"/>
              </a:lnSpc>
              <a:buFont typeface="Calibri" panose="020F0502020204030204" pitchFamily="34" charset="0"/>
              <a:buChar char="–"/>
            </a:pPr>
            <a:r>
              <a:rPr kumimoji="1" lang="en-US" altLang="ja-JP" dirty="0">
                <a:solidFill>
                  <a:srgbClr val="0000FF"/>
                </a:solidFill>
              </a:rPr>
              <a:t>Nonlinearity in AHI ? </a:t>
            </a:r>
            <a:r>
              <a:rPr kumimoji="1" lang="en-US" altLang="ja-JP" dirty="0"/>
              <a:t>- to be investigated</a:t>
            </a: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>
                <a:solidFill>
                  <a:schemeClr val="accent4">
                    <a:lumMod val="75000"/>
                  </a:schemeClr>
                </a:solidFill>
              </a:rPr>
              <a:pPr/>
              <a:t>13</a:t>
            </a:fld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10109" y="3041237"/>
            <a:ext cx="1719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Band3 (0.64 </a:t>
            </a:r>
            <a:r>
              <a:rPr lang="el-GR" altLang="ja-JP" sz="1600" dirty="0"/>
              <a:t>μ</a:t>
            </a:r>
            <a:r>
              <a:rPr lang="en-US" altLang="ja-JP" sz="1600" dirty="0"/>
              <a:t>m)</a:t>
            </a:r>
            <a:endParaRPr lang="ja-JP" altLang="en-US" sz="16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41355" y="3019203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Band3 (0.64 </a:t>
            </a:r>
            <a:r>
              <a:rPr lang="el-GR" altLang="ja-JP" sz="1600" dirty="0"/>
              <a:t>μ</a:t>
            </a:r>
            <a:r>
              <a:rPr lang="en-US" altLang="ja-JP" sz="1600" dirty="0"/>
              <a:t>m)</a:t>
            </a:r>
            <a:endParaRPr lang="ja-JP" altLang="en-US" sz="1600" dirty="0"/>
          </a:p>
        </p:txBody>
      </p:sp>
      <p:sp>
        <p:nvSpPr>
          <p:cNvPr id="19" name="Rectangle 23"/>
          <p:cNvSpPr/>
          <p:nvPr/>
        </p:nvSpPr>
        <p:spPr>
          <a:xfrm>
            <a:off x="6470930" y="846849"/>
            <a:ext cx="2574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Calibri" pitchFamily="34" charset="0"/>
                <a:cs typeface="Calibri" pitchFamily="34" charset="0"/>
              </a:rPr>
              <a:t>Difference of lunar irradiance between the observation and GIRO [%]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020" y="188640"/>
            <a:ext cx="22574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16ED3DE-8471-47F0-91A4-41A0F0971C47}"/>
              </a:ext>
            </a:extLst>
          </p:cNvPr>
          <p:cNvSpPr txBox="1"/>
          <p:nvPr/>
        </p:nvSpPr>
        <p:spPr>
          <a:xfrm>
            <a:off x="891428" y="5667156"/>
            <a:ext cx="78220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kumimoji="1" lang="en-US" altLang="ja-JP" sz="1400" dirty="0">
                <a:cs typeface="Times New Roman" panose="02020603050405020304" pitchFamily="18" charset="0"/>
              </a:rPr>
              <a:t>Sub-sampled lunar observations (#439) are shown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kumimoji="1" lang="el-GR" altLang="ja-JP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1400" i="1" dirty="0"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cs typeface="Times New Roman" panose="02020603050405020304" pitchFamily="18" charset="0"/>
              </a:rPr>
              <a:t>is normalized by </a:t>
            </a:r>
            <a:r>
              <a:rPr kumimoji="1" lang="el-GR" altLang="ja-JP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cs typeface="Times New Roman" panose="02020603050405020304" pitchFamily="18" charset="0"/>
              </a:rPr>
              <a:t>(t=0; 2015-06-08)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kumimoji="1" lang="en-US" altLang="ja-JP" sz="1400" dirty="0">
                <a:cs typeface="Times New Roman" panose="02020603050405020304" pitchFamily="18" charset="0"/>
              </a:rPr>
              <a:t>Calibration slope from solar diffuser obs. (mean of Mar-May 2015 results) is used for all the lunar obs.</a:t>
            </a:r>
            <a:endParaRPr kumimoji="1" lang="ja-JP" altLang="en-US" sz="14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773D919-76A2-4A8B-A3E1-8E2F3E4FC951}"/>
              </a:ext>
            </a:extLst>
          </p:cNvPr>
          <p:cNvSpPr/>
          <p:nvPr/>
        </p:nvSpPr>
        <p:spPr>
          <a:xfrm>
            <a:off x="307200" y="5653084"/>
            <a:ext cx="6620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400" dirty="0">
                <a:cs typeface="Times New Roman" panose="02020603050405020304" pitchFamily="18" charset="0"/>
              </a:rPr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187474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5" name="Straight Connector 95"/>
          <p:cNvCxnSpPr>
            <a:cxnSpLocks noChangeShapeType="1"/>
          </p:cNvCxnSpPr>
          <p:nvPr/>
        </p:nvCxnSpPr>
        <p:spPr bwMode="auto">
          <a:xfrm rot="10800000" flipV="1">
            <a:off x="-720969" y="4722813"/>
            <a:ext cx="228600" cy="150812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4" name="タイトル 1">
            <a:extLst>
              <a:ext uri="{FF2B5EF4-FFF2-40B4-BE49-F238E27FC236}">
                <a16:creationId xmlns:a16="http://schemas.microsoft.com/office/drawing/2014/main" id="{75E72897-3E4B-4473-94C1-7235874D8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921" y="221776"/>
            <a:ext cx="5710407" cy="758952"/>
          </a:xfrm>
        </p:spPr>
        <p:txBody>
          <a:bodyPr>
            <a:noAutofit/>
          </a:bodyPr>
          <a:lstStyle/>
          <a:p>
            <a:r>
              <a:rPr kumimoji="1" lang="en-US" altLang="ja-JP" sz="3600" b="1" dirty="0"/>
              <a:t>Summary and Future Plans</a:t>
            </a:r>
            <a:endParaRPr kumimoji="1" lang="ja-JP" altLang="en-US" sz="3600" b="1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4E983329-895A-4C28-98A9-83C5202A3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84784"/>
            <a:ext cx="8379820" cy="4553591"/>
          </a:xfrm>
        </p:spPr>
        <p:txBody>
          <a:bodyPr>
            <a:noAutofit/>
          </a:bodyPr>
          <a:lstStyle/>
          <a:p>
            <a:pPr marL="273050" indent="-273050">
              <a:lnSpc>
                <a:spcPct val="120000"/>
              </a:lnSpc>
            </a:pPr>
            <a:r>
              <a:rPr kumimoji="1" lang="en-US" altLang="ja-JP" sz="2000" dirty="0"/>
              <a:t>Himawari-8/-9 AHI lunar observation</a:t>
            </a:r>
          </a:p>
          <a:p>
            <a:pPr marL="552450" lvl="1" indent="-285750">
              <a:lnSpc>
                <a:spcPct val="120000"/>
              </a:lnSpc>
              <a:buFont typeface="Calibri" panose="020F0502020204030204" pitchFamily="34" charset="0"/>
              <a:buChar char="‒"/>
            </a:pPr>
            <a:r>
              <a:rPr kumimoji="1" lang="en-US" altLang="ja-JP" sz="1800" dirty="0"/>
              <a:t>6 VNIR bands (0.47, 0.51, 0.64, 0.86, 1.6, 2.3 </a:t>
            </a:r>
            <a:r>
              <a:rPr kumimoji="1" lang="el-GR" altLang="ja-JP" sz="1800" dirty="0"/>
              <a:t>μ</a:t>
            </a:r>
            <a:r>
              <a:rPr kumimoji="1" lang="en-US" altLang="ja-JP" sz="1800" dirty="0"/>
              <a:t>m)</a:t>
            </a:r>
          </a:p>
          <a:p>
            <a:pPr marL="552450" lvl="1" indent="-285750">
              <a:lnSpc>
                <a:spcPct val="120000"/>
              </a:lnSpc>
              <a:buFont typeface="Calibri" panose="020F0502020204030204" pitchFamily="34" charset="0"/>
              <a:buChar char="‒"/>
            </a:pPr>
            <a:r>
              <a:rPr kumimoji="1" lang="en-US" altLang="ja-JP" sz="1800" dirty="0"/>
              <a:t>Available since March 2015 (Himawari-8)</a:t>
            </a:r>
          </a:p>
          <a:p>
            <a:pPr marL="552450" lvl="1" indent="-285750">
              <a:lnSpc>
                <a:spcPct val="120000"/>
              </a:lnSpc>
              <a:buFont typeface="Calibri" panose="020F0502020204030204" pitchFamily="34" charset="0"/>
              <a:buChar char="‒"/>
            </a:pPr>
            <a:r>
              <a:rPr kumimoji="1" lang="en-US" altLang="ja-JP" sz="1800" dirty="0"/>
              <a:t>Himawari-9/AHI lunar observation: the quality is under checking</a:t>
            </a:r>
          </a:p>
          <a:p>
            <a:pPr marL="273050" indent="-273050">
              <a:lnSpc>
                <a:spcPct val="120000"/>
              </a:lnSpc>
            </a:pPr>
            <a:r>
              <a:rPr kumimoji="1" lang="en-US" altLang="ja-JP" sz="2000" dirty="0"/>
              <a:t>AHI lunar calibration</a:t>
            </a:r>
          </a:p>
          <a:p>
            <a:pPr marL="538163" indent="-268288">
              <a:lnSpc>
                <a:spcPct val="120000"/>
              </a:lnSpc>
              <a:buFont typeface="Calibri" panose="020F0502020204030204" pitchFamily="34" charset="0"/>
              <a:buChar char="‒"/>
            </a:pPr>
            <a:r>
              <a:rPr kumimoji="1" lang="en-US" altLang="ja-JP" sz="1800" dirty="0"/>
              <a:t>Revisit of oversampling / pixel </a:t>
            </a:r>
            <a:r>
              <a:rPr kumimoji="1" lang="en-US" altLang="ja-JP" sz="1800" dirty="0" err="1"/>
              <a:t>IFoV</a:t>
            </a:r>
            <a:r>
              <a:rPr kumimoji="1" lang="en-US" altLang="ja-JP" sz="1800" dirty="0"/>
              <a:t> is </a:t>
            </a:r>
            <a:r>
              <a:rPr kumimoji="1" lang="en-US" altLang="ja-JP" sz="1800"/>
              <a:t>needed in collaboration </a:t>
            </a:r>
            <a:r>
              <a:rPr kumimoji="1" lang="en-US" altLang="ja-JP" sz="1800" dirty="0"/>
              <a:t>w/ NOAA</a:t>
            </a:r>
          </a:p>
          <a:p>
            <a:pPr marL="538163" indent="-268288">
              <a:lnSpc>
                <a:spcPct val="120000"/>
              </a:lnSpc>
              <a:buFont typeface="Calibri" panose="020F0502020204030204" pitchFamily="34" charset="0"/>
              <a:buChar char="‒"/>
            </a:pPr>
            <a:r>
              <a:rPr kumimoji="1" lang="en-US" altLang="ja-JP" sz="1800" dirty="0"/>
              <a:t>Moon pixel selection should be updated (e.g. use of further lower DC threshold and  lunar shape fitting)</a:t>
            </a:r>
          </a:p>
          <a:p>
            <a:pPr marL="538163" indent="-268288">
              <a:lnSpc>
                <a:spcPct val="120000"/>
              </a:lnSpc>
              <a:buFont typeface="Calibri" panose="020F0502020204030204" pitchFamily="34" charset="0"/>
              <a:buChar char="‒"/>
            </a:pPr>
            <a:r>
              <a:rPr kumimoji="1" lang="en-US" altLang="ja-JP" sz="1800" dirty="0"/>
              <a:t>Root cause of phase angle dependence in band 1-3 needs to be investigated</a:t>
            </a:r>
          </a:p>
          <a:p>
            <a:pPr marL="273050" indent="-273050">
              <a:lnSpc>
                <a:spcPct val="120000"/>
              </a:lnSpc>
            </a:pPr>
            <a:r>
              <a:rPr kumimoji="1" lang="en-US" altLang="ja-JP" sz="2000" dirty="0"/>
              <a:t>Himawari-8/AHI lunar observation data for GLOD</a:t>
            </a:r>
          </a:p>
          <a:p>
            <a:pPr marL="538163" indent="-268288">
              <a:lnSpc>
                <a:spcPct val="120000"/>
              </a:lnSpc>
              <a:buFont typeface="Calibri" panose="020F0502020204030204" pitchFamily="34" charset="0"/>
              <a:buChar char="‒"/>
            </a:pPr>
            <a:r>
              <a:rPr kumimoji="1" lang="en-US" altLang="ja-JP" sz="1800" dirty="0"/>
              <a:t>500-1000 lunar observation data are planned to be shared</a:t>
            </a:r>
          </a:p>
          <a:p>
            <a:pPr marL="538163" indent="-268288">
              <a:lnSpc>
                <a:spcPct val="120000"/>
              </a:lnSpc>
              <a:buFont typeface="Calibri" panose="020F0502020204030204" pitchFamily="34" charset="0"/>
              <a:buChar char="‒"/>
            </a:pPr>
            <a:r>
              <a:rPr kumimoji="1" lang="en-US" altLang="ja-JP" sz="1800" dirty="0"/>
              <a:t>Contents (e.g. observed lunar irradiance) will be periodically updated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1ABF194-D381-4923-8FCD-9E76D7A07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6931496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A0DBDB6-1DED-4EF2-8567-CE63862E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480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5" name="Straight Connector 95"/>
          <p:cNvCxnSpPr>
            <a:cxnSpLocks noChangeShapeType="1"/>
          </p:cNvCxnSpPr>
          <p:nvPr/>
        </p:nvCxnSpPr>
        <p:spPr bwMode="auto">
          <a:xfrm rot="10800000" flipV="1">
            <a:off x="-720969" y="4722813"/>
            <a:ext cx="228600" cy="150812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" name="テキスト ボックス 1"/>
          <p:cNvSpPr txBox="1"/>
          <p:nvPr/>
        </p:nvSpPr>
        <p:spPr>
          <a:xfrm>
            <a:off x="1331640" y="2852936"/>
            <a:ext cx="6720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/>
              <a:t>Thanks for your attention!</a:t>
            </a:r>
            <a:endParaRPr kumimoji="1" lang="ja-JP" altLang="en-US" sz="4800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D88B764-9805-4B12-A24A-4F29BD78B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059288" cy="365760"/>
          </a:xfrm>
        </p:spPr>
        <p:txBody>
          <a:bodyPr/>
          <a:lstStyle/>
          <a:p>
            <a:r>
              <a:rPr lang="en-US"/>
              <a:t>2nd GSICS/CEOS Lunar Calibration Workshop, 13-16 November, Xi’an, China</a:t>
            </a:r>
            <a:endParaRPr lang="en-GB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AC39FC-15D5-465E-A228-DFD74BD53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949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edman8.dpc.kishou.go.jp/~msysen07/home/gsics/branches/r3207_addSdCoefUseAndQcFunc2LunarNcdfGen/Work/giroAhi8SdNominalBb/fig/outCalType3_actualbb/dc25MskUseIfovNormalized/Himawari8+AHI_Band01_delta_ir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10407" r="10977" b="3499"/>
          <a:stretch/>
        </p:blipFill>
        <p:spPr bwMode="auto">
          <a:xfrm>
            <a:off x="516155" y="3240916"/>
            <a:ext cx="2664816" cy="13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edman8.dpc.kishou.go.jp/~msysen07/home/gsics/branches/r3207_addSdCoefUseAndQcFunc2LunarNcdfGen/Work/giroAhi8SdNominalBb/fig/outCalType3_actualbb/dc25MskUseIfovNormalized/Himawari8+AHI_Band02_delta_ir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t="10415" r="11024" b="3629"/>
          <a:stretch/>
        </p:blipFill>
        <p:spPr bwMode="auto">
          <a:xfrm>
            <a:off x="3271960" y="3240916"/>
            <a:ext cx="2676666" cy="135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edman8.dpc.kishou.go.jp/~msysen07/home/gsics/branches/r3207_addSdCoefUseAndQcFunc2LunarNcdfGen/Work/giroAhi8SdNominalBb/fig/outCalType3_actualbb/dc25MskUseIfovNormalized/Himawari8+AHI_Band03_delta_ir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10211" r="11087" b="3052"/>
          <a:stretch/>
        </p:blipFill>
        <p:spPr bwMode="auto">
          <a:xfrm>
            <a:off x="6126327" y="3243868"/>
            <a:ext cx="2667331" cy="13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edman8.dpc.kishou.go.jp/~msysen07/home/gsics/branches/r3207_addSdCoefUseAndQcFunc2LunarNcdfGen/Work/giroAhi8SdNominalBb/fig/outCalType3_actualbb/dc25MskUseIfovNormalized/Himawari8+AHI_Band04_delta_irr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0617" r="10823" b="3360"/>
          <a:stretch/>
        </p:blipFill>
        <p:spPr bwMode="auto">
          <a:xfrm>
            <a:off x="479850" y="4917065"/>
            <a:ext cx="2708758" cy="135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edman8.dpc.kishou.go.jp/~msysen07/home/gsics/branches/r3207_addSdCoefUseAndQcFunc2LunarNcdfGen/Work/giroAhi8SdNominalBb/fig/outCalType3_actualbb/dc25MskUseIfovNormalized/Himawari8+AHI_Band05_delta_irr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10617" r="10785" b="1768"/>
          <a:stretch/>
        </p:blipFill>
        <p:spPr bwMode="auto">
          <a:xfrm>
            <a:off x="3271960" y="4943665"/>
            <a:ext cx="2678521" cy="13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edman8.dpc.kishou.go.jp/~msysen07/home/gsics/branches/r3207_addSdCoefUseAndQcFunc2LunarNcdfGen/Work/giroAhi8SdNominalBb/fig/outCalType3_actualbb/dc25MskUseIfovNormalized/Himawari8+AHI_Band06_delta_irr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t="10557" r="11067" b="2213"/>
          <a:stretch/>
        </p:blipFill>
        <p:spPr bwMode="auto">
          <a:xfrm>
            <a:off x="6083146" y="4943665"/>
            <a:ext cx="2712059" cy="137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1043608" y="2958852"/>
            <a:ext cx="7798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Band1 (0.47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                                 </a:t>
            </a:r>
            <a:r>
              <a:rPr lang="en-US" altLang="ja-JP" sz="1600" dirty="0"/>
              <a:t>Band2 (0.51</a:t>
            </a:r>
            <a:r>
              <a:rPr lang="el-GR" altLang="ja-JP" sz="1600" dirty="0"/>
              <a:t>μ</a:t>
            </a:r>
            <a:r>
              <a:rPr lang="en-US" altLang="ja-JP" sz="1600" dirty="0"/>
              <a:t>m)                                Band3 (0.64</a:t>
            </a:r>
            <a:r>
              <a:rPr lang="el-GR" altLang="ja-JP" sz="1600" dirty="0"/>
              <a:t>μ</a:t>
            </a:r>
            <a:r>
              <a:rPr lang="en-US" altLang="ja-JP" sz="1600" dirty="0"/>
              <a:t>m)</a:t>
            </a:r>
            <a:endParaRPr lang="ja-JP" altLang="en-US" sz="1600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6724631" y="2292112"/>
            <a:ext cx="2160240" cy="663235"/>
            <a:chOff x="6724631" y="2292112"/>
            <a:chExt cx="2160240" cy="663235"/>
          </a:xfrm>
        </p:grpSpPr>
        <p:pic>
          <p:nvPicPr>
            <p:cNvPr id="11" name="Picture 4" descr="C:\Users\JMA802B\Desktop\LunarCal\R\asof20161108_prelaunch_actualbb\fig_all\Himawari8+AHI_Band03_delta_irr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19" t="8047" r="2641" b="38276"/>
            <a:stretch/>
          </p:blipFill>
          <p:spPr bwMode="auto">
            <a:xfrm rot="5400000">
              <a:off x="7473133" y="1543610"/>
              <a:ext cx="663235" cy="216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6835150" y="2573580"/>
              <a:ext cx="2010166" cy="34624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050" b="1" dirty="0"/>
                <a:t>  2   12   22  32  42  52  62  72   82  92</a:t>
              </a:r>
            </a:p>
            <a:p>
              <a:r>
                <a:rPr kumimoji="1" lang="en-US" altLang="ja-JP" sz="1200" b="1" dirty="0"/>
                <a:t>             Phase angle [</a:t>
              </a:r>
              <a:r>
                <a:rPr kumimoji="1" lang="en-US" altLang="ja-JP" sz="1200" b="1" dirty="0" err="1"/>
                <a:t>deg</a:t>
              </a:r>
              <a:r>
                <a:rPr kumimoji="1" lang="en-US" altLang="ja-JP" sz="1200" b="1" dirty="0"/>
                <a:t>]</a:t>
              </a:r>
              <a:endParaRPr kumimoji="1" lang="ja-JP" altLang="en-US" sz="1200" b="1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6470930" y="846849"/>
            <a:ext cx="2574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Calibri" pitchFamily="34" charset="0"/>
                <a:cs typeface="Calibri" pitchFamily="34" charset="0"/>
              </a:rPr>
              <a:t>Difference of lunar irradiance between the observation and GIRO [%]</a:t>
            </a: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020" y="188640"/>
            <a:ext cx="22574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1082569" y="4651762"/>
            <a:ext cx="7521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Band4</a:t>
            </a:r>
            <a:r>
              <a:rPr kumimoji="1" lang="en-US" altLang="ja-JP" sz="1600" b="1" dirty="0"/>
              <a:t> </a:t>
            </a:r>
            <a:r>
              <a:rPr kumimoji="1" lang="en-US" altLang="ja-JP" sz="1600" dirty="0"/>
              <a:t>(0.86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                                 </a:t>
            </a:r>
            <a:r>
              <a:rPr lang="en-US" altLang="ja-JP" sz="1600" dirty="0"/>
              <a:t>Band5 (1.6</a:t>
            </a:r>
            <a:r>
              <a:rPr lang="el-GR" altLang="ja-JP" sz="1600" dirty="0"/>
              <a:t>μ</a:t>
            </a:r>
            <a:r>
              <a:rPr lang="en-US" altLang="ja-JP" sz="1600" dirty="0"/>
              <a:t>m)                                   Band6 (2.3</a:t>
            </a:r>
            <a:r>
              <a:rPr lang="el-GR" altLang="ja-JP" sz="1600" dirty="0"/>
              <a:t>μ</a:t>
            </a:r>
            <a:r>
              <a:rPr lang="en-US" altLang="ja-JP" sz="1600" dirty="0"/>
              <a:t>m) </a:t>
            </a:r>
            <a:endParaRPr lang="ja-JP" altLang="en-US" sz="1600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611560" y="3410942"/>
            <a:ext cx="2520280" cy="338567"/>
          </a:xfrm>
          <a:prstGeom prst="straightConnector1">
            <a:avLst/>
          </a:prstGeom>
          <a:ln w="31750">
            <a:solidFill>
              <a:srgbClr val="9933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29" name="テキスト ボックス 21"/>
          <p:cNvSpPr txBox="1"/>
          <p:nvPr/>
        </p:nvSpPr>
        <p:spPr>
          <a:xfrm rot="16200000">
            <a:off x="-69315" y="3567831"/>
            <a:ext cx="864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1200" i="1" dirty="0"/>
              <a:t> </a:t>
            </a:r>
            <a:r>
              <a:rPr kumimoji="1" lang="en-US" altLang="ja-JP" sz="1050" dirty="0"/>
              <a:t>(%)</a:t>
            </a:r>
            <a:endParaRPr kumimoji="1" lang="ja-JP" altLang="en-US" sz="1050" dirty="0"/>
          </a:p>
        </p:txBody>
      </p:sp>
      <p:sp>
        <p:nvSpPr>
          <p:cNvPr id="30" name="テキスト ボックス 21"/>
          <p:cNvSpPr txBox="1"/>
          <p:nvPr/>
        </p:nvSpPr>
        <p:spPr>
          <a:xfrm rot="16200000">
            <a:off x="-72727" y="5306505"/>
            <a:ext cx="864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1200" i="1" dirty="0"/>
              <a:t> </a:t>
            </a:r>
            <a:r>
              <a:rPr kumimoji="1" lang="en-US" altLang="ja-JP" sz="1050" dirty="0"/>
              <a:t>(%)</a:t>
            </a:r>
            <a:endParaRPr kumimoji="1" lang="ja-JP" altLang="en-US" sz="1050" dirty="0"/>
          </a:p>
        </p:txBody>
      </p:sp>
      <p:cxnSp>
        <p:nvCxnSpPr>
          <p:cNvPr id="31" name="直線矢印コネクタ 7"/>
          <p:cNvCxnSpPr/>
          <p:nvPr/>
        </p:nvCxnSpPr>
        <p:spPr>
          <a:xfrm>
            <a:off x="3419872" y="3480909"/>
            <a:ext cx="2520280" cy="338567"/>
          </a:xfrm>
          <a:prstGeom prst="straightConnector1">
            <a:avLst/>
          </a:prstGeom>
          <a:ln w="31750">
            <a:solidFill>
              <a:srgbClr val="9933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7"/>
          <p:cNvCxnSpPr/>
          <p:nvPr/>
        </p:nvCxnSpPr>
        <p:spPr>
          <a:xfrm>
            <a:off x="6220564" y="3499577"/>
            <a:ext cx="2520280" cy="338567"/>
          </a:xfrm>
          <a:prstGeom prst="straightConnector1">
            <a:avLst/>
          </a:prstGeom>
          <a:ln w="31750">
            <a:solidFill>
              <a:srgbClr val="9933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7"/>
          <p:cNvCxnSpPr/>
          <p:nvPr/>
        </p:nvCxnSpPr>
        <p:spPr>
          <a:xfrm>
            <a:off x="668328" y="5293588"/>
            <a:ext cx="2520280" cy="338567"/>
          </a:xfrm>
          <a:prstGeom prst="straightConnector1">
            <a:avLst/>
          </a:prstGeom>
          <a:ln w="31750">
            <a:solidFill>
              <a:srgbClr val="9933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7"/>
          <p:cNvCxnSpPr/>
          <p:nvPr/>
        </p:nvCxnSpPr>
        <p:spPr>
          <a:xfrm>
            <a:off x="3457972" y="5445988"/>
            <a:ext cx="2520280" cy="0"/>
          </a:xfrm>
          <a:prstGeom prst="straightConnector1">
            <a:avLst/>
          </a:prstGeom>
          <a:ln w="31750">
            <a:solidFill>
              <a:srgbClr val="9933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7"/>
          <p:cNvCxnSpPr/>
          <p:nvPr/>
        </p:nvCxnSpPr>
        <p:spPr>
          <a:xfrm>
            <a:off x="6179036" y="5445224"/>
            <a:ext cx="2520280" cy="0"/>
          </a:xfrm>
          <a:prstGeom prst="straightConnector1">
            <a:avLst/>
          </a:prstGeom>
          <a:ln w="31750">
            <a:solidFill>
              <a:srgbClr val="9933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フッター プレースホルダー 2">
            <a:extLst>
              <a:ext uri="{FF2B5EF4-FFF2-40B4-BE49-F238E27FC236}">
                <a16:creationId xmlns:a16="http://schemas.microsoft.com/office/drawing/2014/main" id="{87250ABB-920E-4411-A2DD-FC4474F57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131296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57479" y="1405156"/>
            <a:ext cx="4744953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9875" indent="-269875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en-US" altLang="ja-JP" dirty="0"/>
              <a:t>Moon pixel selection</a:t>
            </a:r>
            <a:endParaRPr kumimoji="1" lang="en-US" altLang="ja-JP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1651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Larger DC threshold (=30)</a:t>
            </a:r>
            <a:endParaRPr kumimoji="1" lang="en-US" altLang="ja-JP" dirty="0"/>
          </a:p>
          <a:p>
            <a:pPr marL="269875" indent="-269875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en-US" altLang="ja-JP" dirty="0">
                <a:solidFill>
                  <a:srgbClr val="9933FF"/>
                </a:solidFill>
              </a:rPr>
              <a:t>Sensor degradation trend</a:t>
            </a:r>
          </a:p>
          <a:p>
            <a:pPr marL="358775" indent="-1762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sz="1600" dirty="0"/>
              <a:t>Good agreements with other Cal/Val approaches</a:t>
            </a:r>
            <a:endParaRPr kumimoji="1" lang="en-US" altLang="ja-JP" sz="1600" dirty="0"/>
          </a:p>
        </p:txBody>
      </p:sp>
      <p:sp>
        <p:nvSpPr>
          <p:cNvPr id="42" name="タイトル 1"/>
          <p:cNvSpPr txBox="1">
            <a:spLocks/>
          </p:cNvSpPr>
          <p:nvPr/>
        </p:nvSpPr>
        <p:spPr>
          <a:xfrm>
            <a:off x="166174" y="261655"/>
            <a:ext cx="6710082" cy="585194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ja-JP" sz="2800" b="1" dirty="0"/>
              <a:t>Time Series of </a:t>
            </a:r>
            <a:r>
              <a:rPr kumimoji="1" lang="el-GR" altLang="ja-JP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2800" b="1" dirty="0">
                <a:latin typeface="+mn-lt"/>
                <a:cs typeface="Times New Roman" panose="02020603050405020304" pitchFamily="18" charset="0"/>
              </a:rPr>
              <a:t> of Himawari-8/AHI</a:t>
            </a:r>
            <a:endParaRPr kumimoji="1" lang="ja-JP" altLang="en-US" sz="19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42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dman8.dpc.kishou.go.jp/~msysen07/home/gsics/branches/r3207_addSdCoefUseAndQcFunc2LunarNcdfGen/Work/giroAhi8SdNominalBb/fig/outCalType3_actualbb/dc25MskUseIfovNormalized/Himawari8+AHI_Band01_altDeltaIr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9680" r="10973" b="1351"/>
          <a:stretch/>
        </p:blipFill>
        <p:spPr bwMode="auto">
          <a:xfrm>
            <a:off x="477721" y="3262406"/>
            <a:ext cx="2676697" cy="139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edman8.dpc.kishou.go.jp/~msysen07/home/gsics/branches/r3207_addSdCoefUseAndQcFunc2LunarNcdfGen/Work/giroAhi8SdNominalBb/fig/outCalType3_actualbb/dc25MskUseIfovNormalized/Himawari8+AHI_Band02_altDeltaIr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10279" r="10785" b="2581"/>
          <a:stretch/>
        </p:blipFill>
        <p:spPr bwMode="auto">
          <a:xfrm>
            <a:off x="3248642" y="3291151"/>
            <a:ext cx="2678521" cy="136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edman8.dpc.kishou.go.jp/~msysen07/home/gsics/branches/r3207_addSdCoefUseAndQcFunc2LunarNcdfGen/Work/giroAhi8SdNominalBb/fig/outCalType3_actualbb/dc25MskUseIfovNormalized/Himawari8+AHI_Band03_altDeltaIr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10861" r="10814" b="3516"/>
          <a:stretch/>
        </p:blipFill>
        <p:spPr bwMode="auto">
          <a:xfrm>
            <a:off x="6000830" y="3273505"/>
            <a:ext cx="2683801" cy="134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edman8.dpc.kishou.go.jp/~msysen07/home/gsics/branches/r3207_addSdCoefUseAndQcFunc2LunarNcdfGen/Work/giroAhi8SdNominalBb/fig/outCalType3_actualbb/dc25MskUseIfovNormalized/Himawari8+AHI_Band04_altDeltaIrr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10489" r="10652" b="2844"/>
          <a:stretch/>
        </p:blipFill>
        <p:spPr bwMode="auto">
          <a:xfrm>
            <a:off x="478833" y="4958529"/>
            <a:ext cx="2689711" cy="136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edman8.dpc.kishou.go.jp/~msysen07/home/gsics/branches/r3207_addSdCoefUseAndQcFunc2LunarNcdfGen/Work/giroAhi8SdNominalBb/fig/outCalType3_actualbb/dc25MskUseIfovNormalized/Himawari8+AHI_Band05_altDeltaIrr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10513" r="10814" b="3586"/>
          <a:stretch/>
        </p:blipFill>
        <p:spPr bwMode="auto">
          <a:xfrm>
            <a:off x="3237883" y="4956292"/>
            <a:ext cx="2683801" cy="135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edman8.dpc.kishou.go.jp/~msysen07/home/gsics/branches/r3207_addSdCoefUseAndQcFunc2LunarNcdfGen/Work/giroAhi8SdNominalBb/fig/outCalType3_actualbb/dc25MskUseIfovNormalized/Himawari8+AHI_Band06_altDeltaIrr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t="11044" r="10821" b="3237"/>
          <a:stretch/>
        </p:blipFill>
        <p:spPr bwMode="auto">
          <a:xfrm>
            <a:off x="6013346" y="4967419"/>
            <a:ext cx="2685970" cy="134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6174" y="261655"/>
            <a:ext cx="6710082" cy="585194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2800" b="1" dirty="0"/>
              <a:t>Time Series of </a:t>
            </a:r>
            <a:r>
              <a:rPr kumimoji="1" lang="el-GR" altLang="ja-JP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2800" b="1" dirty="0">
                <a:latin typeface="+mn-lt"/>
                <a:cs typeface="Times New Roman" panose="02020603050405020304" pitchFamily="18" charset="0"/>
              </a:rPr>
              <a:t> of Himawari-8/AHI</a:t>
            </a:r>
            <a:endParaRPr kumimoji="1" lang="ja-JP" altLang="en-US" sz="1900" b="1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43608" y="2958852"/>
            <a:ext cx="7798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Band1 (0.47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                                 </a:t>
            </a:r>
            <a:r>
              <a:rPr lang="en-US" altLang="ja-JP" sz="1600" dirty="0"/>
              <a:t>Band2 (0.51</a:t>
            </a:r>
            <a:r>
              <a:rPr lang="el-GR" altLang="ja-JP" sz="1600" dirty="0"/>
              <a:t>μ</a:t>
            </a:r>
            <a:r>
              <a:rPr lang="en-US" altLang="ja-JP" sz="1600" dirty="0"/>
              <a:t>m)                                Band3 (0.64</a:t>
            </a:r>
            <a:r>
              <a:rPr lang="el-GR" altLang="ja-JP" sz="1600" dirty="0"/>
              <a:t>μ</a:t>
            </a:r>
            <a:r>
              <a:rPr lang="en-US" altLang="ja-JP" sz="1600" dirty="0"/>
              <a:t>m)</a:t>
            </a:r>
            <a:endParaRPr lang="ja-JP" altLang="en-US" sz="1600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6724631" y="2292112"/>
            <a:ext cx="2160240" cy="663235"/>
            <a:chOff x="6724631" y="2292112"/>
            <a:chExt cx="2160240" cy="663235"/>
          </a:xfrm>
        </p:grpSpPr>
        <p:pic>
          <p:nvPicPr>
            <p:cNvPr id="11" name="Picture 4" descr="C:\Users\JMA802B\Desktop\LunarCal\R\asof20161108_prelaunch_actualbb\fig_all\Himawari8+AHI_Band03_delta_irr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19" t="8047" r="2641" b="38276"/>
            <a:stretch/>
          </p:blipFill>
          <p:spPr bwMode="auto">
            <a:xfrm rot="5400000">
              <a:off x="7473133" y="1543610"/>
              <a:ext cx="663235" cy="216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6835150" y="2573580"/>
              <a:ext cx="2010166" cy="34624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050" b="1" dirty="0"/>
                <a:t>  2   12   22  32  42  52  62  72   82  92</a:t>
              </a:r>
            </a:p>
            <a:p>
              <a:r>
                <a:rPr kumimoji="1" lang="en-US" altLang="ja-JP" sz="1200" b="1" dirty="0"/>
                <a:t>             Phase angle [</a:t>
              </a:r>
              <a:r>
                <a:rPr kumimoji="1" lang="en-US" altLang="ja-JP" sz="1200" b="1" dirty="0" err="1"/>
                <a:t>deg</a:t>
              </a:r>
              <a:r>
                <a:rPr kumimoji="1" lang="en-US" altLang="ja-JP" sz="1200" b="1" dirty="0"/>
                <a:t>]</a:t>
              </a:r>
              <a:endParaRPr kumimoji="1" lang="ja-JP" altLang="en-US" sz="1200" b="1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6470930" y="846849"/>
            <a:ext cx="2574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Calibri" pitchFamily="34" charset="0"/>
                <a:cs typeface="Calibri" pitchFamily="34" charset="0"/>
              </a:rPr>
              <a:t>Difference of lunar irradiance between the observation and GIRO [%]</a:t>
            </a: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020" y="188640"/>
            <a:ext cx="22574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357479" y="1405156"/>
            <a:ext cx="5468228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9875" indent="-269875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en-US" altLang="ja-JP" dirty="0"/>
              <a:t>Moon pixel selection</a:t>
            </a:r>
            <a:endParaRPr kumimoji="1" lang="en-US" altLang="ja-JP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1651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Lower DC threshold (=25) + Connected-component labeling</a:t>
            </a:r>
            <a:endParaRPr kumimoji="1" lang="en-US" altLang="ja-JP" dirty="0"/>
          </a:p>
          <a:p>
            <a:pPr marL="269875" indent="-269875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en-US" altLang="ja-JP" dirty="0">
                <a:solidFill>
                  <a:srgbClr val="9933FF"/>
                </a:solidFill>
              </a:rPr>
              <a:t>Sensor degradation trend</a:t>
            </a:r>
          </a:p>
          <a:p>
            <a:pPr marL="358775" indent="-1762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sz="1600" dirty="0"/>
              <a:t>Good agreements with other Cal/Val approaches</a:t>
            </a:r>
            <a:endParaRPr kumimoji="1" lang="en-US" altLang="ja-JP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82569" y="4651762"/>
            <a:ext cx="7521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Band4</a:t>
            </a:r>
            <a:r>
              <a:rPr kumimoji="1" lang="en-US" altLang="ja-JP" sz="1600" b="1" dirty="0"/>
              <a:t> </a:t>
            </a:r>
            <a:r>
              <a:rPr kumimoji="1" lang="en-US" altLang="ja-JP" sz="1600" dirty="0"/>
              <a:t>(0.86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                                 </a:t>
            </a:r>
            <a:r>
              <a:rPr lang="en-US" altLang="ja-JP" sz="1600" dirty="0"/>
              <a:t>Band5 (1.6</a:t>
            </a:r>
            <a:r>
              <a:rPr lang="el-GR" altLang="ja-JP" sz="1600" dirty="0"/>
              <a:t>μ</a:t>
            </a:r>
            <a:r>
              <a:rPr lang="en-US" altLang="ja-JP" sz="1600" dirty="0"/>
              <a:t>m)                                   Band6 (2.3</a:t>
            </a:r>
            <a:r>
              <a:rPr lang="el-GR" altLang="ja-JP" sz="1600" dirty="0"/>
              <a:t>μ</a:t>
            </a:r>
            <a:r>
              <a:rPr lang="en-US" altLang="ja-JP" sz="1600" dirty="0"/>
              <a:t>m) </a:t>
            </a:r>
            <a:endParaRPr lang="ja-JP" altLang="en-US" sz="1600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611560" y="3410942"/>
            <a:ext cx="2520280" cy="338567"/>
          </a:xfrm>
          <a:prstGeom prst="straightConnector1">
            <a:avLst/>
          </a:prstGeom>
          <a:ln w="31750">
            <a:solidFill>
              <a:srgbClr val="9933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29" name="テキスト ボックス 21"/>
          <p:cNvSpPr txBox="1"/>
          <p:nvPr/>
        </p:nvSpPr>
        <p:spPr>
          <a:xfrm rot="16200000">
            <a:off x="-69315" y="3567831"/>
            <a:ext cx="864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1200" i="1" dirty="0"/>
              <a:t> </a:t>
            </a:r>
            <a:r>
              <a:rPr kumimoji="1" lang="en-US" altLang="ja-JP" sz="1050" dirty="0"/>
              <a:t>(%)</a:t>
            </a:r>
            <a:endParaRPr kumimoji="1" lang="ja-JP" altLang="en-US" sz="1050" dirty="0"/>
          </a:p>
        </p:txBody>
      </p:sp>
      <p:sp>
        <p:nvSpPr>
          <p:cNvPr id="30" name="テキスト ボックス 21"/>
          <p:cNvSpPr txBox="1"/>
          <p:nvPr/>
        </p:nvSpPr>
        <p:spPr>
          <a:xfrm rot="16200000">
            <a:off x="-72727" y="5306505"/>
            <a:ext cx="864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1200" i="1" dirty="0"/>
              <a:t> </a:t>
            </a:r>
            <a:r>
              <a:rPr kumimoji="1" lang="en-US" altLang="ja-JP" sz="1050" dirty="0"/>
              <a:t>(%)</a:t>
            </a:r>
            <a:endParaRPr kumimoji="1" lang="ja-JP" altLang="en-US" sz="1050" dirty="0"/>
          </a:p>
        </p:txBody>
      </p:sp>
      <p:cxnSp>
        <p:nvCxnSpPr>
          <p:cNvPr id="31" name="直線矢印コネクタ 7"/>
          <p:cNvCxnSpPr/>
          <p:nvPr/>
        </p:nvCxnSpPr>
        <p:spPr>
          <a:xfrm>
            <a:off x="3419872" y="3480909"/>
            <a:ext cx="2520280" cy="338567"/>
          </a:xfrm>
          <a:prstGeom prst="straightConnector1">
            <a:avLst/>
          </a:prstGeom>
          <a:ln w="31750">
            <a:solidFill>
              <a:srgbClr val="9933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7"/>
          <p:cNvCxnSpPr/>
          <p:nvPr/>
        </p:nvCxnSpPr>
        <p:spPr>
          <a:xfrm>
            <a:off x="6220564" y="3499577"/>
            <a:ext cx="2520280" cy="338567"/>
          </a:xfrm>
          <a:prstGeom prst="straightConnector1">
            <a:avLst/>
          </a:prstGeom>
          <a:ln w="31750">
            <a:solidFill>
              <a:srgbClr val="9933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7"/>
          <p:cNvCxnSpPr/>
          <p:nvPr/>
        </p:nvCxnSpPr>
        <p:spPr>
          <a:xfrm>
            <a:off x="668328" y="5293588"/>
            <a:ext cx="2520280" cy="338567"/>
          </a:xfrm>
          <a:prstGeom prst="straightConnector1">
            <a:avLst/>
          </a:prstGeom>
          <a:ln w="31750">
            <a:solidFill>
              <a:srgbClr val="9933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7"/>
          <p:cNvCxnSpPr/>
          <p:nvPr/>
        </p:nvCxnSpPr>
        <p:spPr>
          <a:xfrm>
            <a:off x="3457972" y="5445988"/>
            <a:ext cx="2520280" cy="0"/>
          </a:xfrm>
          <a:prstGeom prst="straightConnector1">
            <a:avLst/>
          </a:prstGeom>
          <a:ln w="31750">
            <a:solidFill>
              <a:srgbClr val="9933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7"/>
          <p:cNvCxnSpPr/>
          <p:nvPr/>
        </p:nvCxnSpPr>
        <p:spPr>
          <a:xfrm>
            <a:off x="6179036" y="5445224"/>
            <a:ext cx="2520280" cy="0"/>
          </a:xfrm>
          <a:prstGeom prst="straightConnector1">
            <a:avLst/>
          </a:prstGeom>
          <a:ln w="31750">
            <a:solidFill>
              <a:srgbClr val="9933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フッター プレースホルダー 2">
            <a:extLst>
              <a:ext uri="{FF2B5EF4-FFF2-40B4-BE49-F238E27FC236}">
                <a16:creationId xmlns:a16="http://schemas.microsoft.com/office/drawing/2014/main" id="{87250ABB-920E-4411-A2DD-FC4474F57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131296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2668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edman8.dpc.kishou.go.jp/~msysen07/home/gsics/branches/r3207_addSdCoefUseAndQcFunc2LunarNcdfGen/Work/giroAhi8SdNominalBb/fig/outCalType3_actualbb/dc25MskUseIfovNormalized/scat_Himawari8+AHI_Band01_phase_ang_delta_irr.pn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10630" r="21085" b="11298"/>
          <a:stretch/>
        </p:blipFill>
        <p:spPr bwMode="auto">
          <a:xfrm>
            <a:off x="410963" y="1734268"/>
            <a:ext cx="2768752" cy="139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edman8.dpc.kishou.go.jp/~msysen07/home/gsics/branches/r3207_addSdCoefUseAndQcFunc2LunarNcdfGen/Work/giroAhi8SdNominalBb/fig/outCalType3_actualbb/dc25MskUseIfovNormalized/scat_Himawari8+AHI_Band02_phase_ang_delta_irr.png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" t="11081" r="21203" b="10890"/>
          <a:stretch/>
        </p:blipFill>
        <p:spPr bwMode="auto">
          <a:xfrm>
            <a:off x="3234836" y="1762678"/>
            <a:ext cx="2818344" cy="139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edman8.dpc.kishou.go.jp/~msysen07/home/gsics/branches/r3207_addSdCoefUseAndQcFunc2LunarNcdfGen/Work/giroAhi8SdNominalBb/fig/outCalType3_actualbb/dc25MskUseIfovNormalized/scat_Himawari8+AHI_Band03_phase_ang_delta_irr.png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t="11071" r="20972" b="10824"/>
          <a:stretch/>
        </p:blipFill>
        <p:spPr bwMode="auto">
          <a:xfrm>
            <a:off x="6076748" y="1730106"/>
            <a:ext cx="2817712" cy="13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edman8.dpc.kishou.go.jp/~msysen07/home/gsics/branches/r3207_addSdCoefUseAndQcFunc2LunarNcdfGen/Work/giroAhi8SdNominalBb/fig/outCalType3_actualbb/dc25MskUseIfovNormalized/scat_Himawari8+AHI_Band04_phase_ang_delta_irr.png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11615" r="20965" b="10381"/>
          <a:stretch/>
        </p:blipFill>
        <p:spPr bwMode="auto">
          <a:xfrm>
            <a:off x="334047" y="3215433"/>
            <a:ext cx="2825885" cy="13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edman8.dpc.kishou.go.jp/~msysen07/home/gsics/branches/r3207_addSdCoefUseAndQcFunc2LunarNcdfGen/Work/giroAhi8SdNominalBb/fig/outCalType3_actualbb/dc25MskUseIfovNormalized/scat_Himawari8+AHI_Band05_phase_ang_delta_irr.png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t="11248" r="20996" b="11549"/>
          <a:stretch/>
        </p:blipFill>
        <p:spPr bwMode="auto">
          <a:xfrm>
            <a:off x="3295814" y="3209062"/>
            <a:ext cx="2778076" cy="137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edman8.dpc.kishou.go.jp/~msysen07/home/gsics/branches/r3207_addSdCoefUseAndQcFunc2LunarNcdfGen/Work/giroAhi8SdNominalBb/fig/outCalType3_actualbb/dc25MskUseIfovNormalized/scat_Himawari8+AHI_Band06_phase_ang_delta_irr.png"/>
          <p:cNvPicPr>
            <a:picLocks noChangeAspect="1" noChangeArrowheads="1"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10151" r="21096" b="9752"/>
          <a:stretch/>
        </p:blipFill>
        <p:spPr bwMode="auto">
          <a:xfrm>
            <a:off x="6085179" y="3193221"/>
            <a:ext cx="2782496" cy="142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1222443" y="2675312"/>
            <a:ext cx="787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Band1 (0.47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                              </a:t>
            </a:r>
            <a:r>
              <a:rPr lang="en-US" altLang="ja-JP" sz="1600" dirty="0"/>
              <a:t>Band2 (0.51</a:t>
            </a:r>
            <a:r>
              <a:rPr lang="el-GR" altLang="ja-JP" sz="1600" dirty="0"/>
              <a:t>μ</a:t>
            </a:r>
            <a:r>
              <a:rPr lang="en-US" altLang="ja-JP" sz="1600" dirty="0"/>
              <a:t>m)                                   Band3 (0.64</a:t>
            </a:r>
            <a:r>
              <a:rPr lang="el-GR" altLang="ja-JP" sz="1600" dirty="0"/>
              <a:t>μ</a:t>
            </a:r>
            <a:r>
              <a:rPr lang="en-US" altLang="ja-JP" sz="1600" dirty="0"/>
              <a:t>m)</a:t>
            </a:r>
            <a:endParaRPr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16182" y="3182796"/>
            <a:ext cx="7460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Band4</a:t>
            </a:r>
            <a:r>
              <a:rPr kumimoji="1" lang="en-US" altLang="ja-JP" sz="1600" b="1" dirty="0"/>
              <a:t> </a:t>
            </a:r>
            <a:r>
              <a:rPr kumimoji="1" lang="en-US" altLang="ja-JP" sz="1600" dirty="0"/>
              <a:t>(0.86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                                  </a:t>
            </a:r>
            <a:r>
              <a:rPr lang="en-US" altLang="ja-JP" sz="1600" dirty="0"/>
              <a:t>Band5 (1.6</a:t>
            </a:r>
            <a:r>
              <a:rPr lang="el-GR" altLang="ja-JP" sz="1600" dirty="0"/>
              <a:t>μ</a:t>
            </a:r>
            <a:r>
              <a:rPr lang="en-US" altLang="ja-JP" sz="1600" dirty="0"/>
              <a:t>m)                                  Band6 (2.3</a:t>
            </a:r>
            <a:r>
              <a:rPr lang="el-GR" altLang="ja-JP" sz="1600" dirty="0"/>
              <a:t>μ</a:t>
            </a:r>
            <a:r>
              <a:rPr lang="en-US" altLang="ja-JP" sz="1600" dirty="0"/>
              <a:t>m) </a:t>
            </a:r>
            <a:endParaRPr lang="ja-JP" altLang="en-US" sz="1600" dirty="0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899592" y="260648"/>
            <a:ext cx="7934218" cy="9361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altLang="ja-JP" sz="2800" b="1" dirty="0" err="1">
                <a:solidFill>
                  <a:schemeClr val="accent3"/>
                </a:solidFill>
              </a:rPr>
              <a:t>Himawari</a:t>
            </a:r>
            <a:r>
              <a:rPr lang="en-US" altLang="ja-JP" sz="2800" b="1" dirty="0">
                <a:solidFill>
                  <a:schemeClr val="accent3"/>
                </a:solidFill>
              </a:rPr>
              <a:t>-8/AHI lunar phase angle dependence in </a:t>
            </a:r>
            <a:r>
              <a:rPr lang="el-GR" altLang="ja-JP" sz="28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ja-JP" sz="2800" b="1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endParaRPr lang="ja-JP" altLang="en-US" sz="1900" b="1" dirty="0">
              <a:solidFill>
                <a:schemeClr val="accent3"/>
              </a:solidFill>
            </a:endParaRPr>
          </a:p>
        </p:txBody>
      </p:sp>
      <p:sp>
        <p:nvSpPr>
          <p:cNvPr id="15" name="テキスト ボックス 21"/>
          <p:cNvSpPr txBox="1"/>
          <p:nvPr/>
        </p:nvSpPr>
        <p:spPr>
          <a:xfrm rot="16200000">
            <a:off x="-190471" y="2056446"/>
            <a:ext cx="864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1200" i="1" dirty="0"/>
              <a:t> </a:t>
            </a:r>
            <a:r>
              <a:rPr kumimoji="1" lang="en-US" altLang="ja-JP" sz="1050" dirty="0"/>
              <a:t>(%)</a:t>
            </a:r>
            <a:endParaRPr kumimoji="1" lang="ja-JP" altLang="en-US" sz="1050" dirty="0"/>
          </a:p>
        </p:txBody>
      </p:sp>
      <p:sp>
        <p:nvSpPr>
          <p:cNvPr id="18" name="Rectangle 17"/>
          <p:cNvSpPr/>
          <p:nvPr/>
        </p:nvSpPr>
        <p:spPr>
          <a:xfrm>
            <a:off x="6300192" y="5702776"/>
            <a:ext cx="2574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Calibri" pitchFamily="34" charset="0"/>
                <a:cs typeface="Calibri" pitchFamily="34" charset="0"/>
              </a:rPr>
              <a:t>Difference of lunar irradiance between the observation and GIRO [%]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94116"/>
            <a:ext cx="22574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テキスト ボックス 21"/>
          <p:cNvSpPr txBox="1"/>
          <p:nvPr/>
        </p:nvSpPr>
        <p:spPr>
          <a:xfrm rot="16200000">
            <a:off x="-193883" y="3486989"/>
            <a:ext cx="864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1200" i="1" dirty="0"/>
              <a:t> </a:t>
            </a:r>
            <a:r>
              <a:rPr kumimoji="1" lang="en-US" altLang="ja-JP" sz="1050" dirty="0"/>
              <a:t>(%)</a:t>
            </a:r>
            <a:endParaRPr kumimoji="1" lang="ja-JP" altLang="en-US" sz="1050" dirty="0"/>
          </a:p>
        </p:txBody>
      </p:sp>
      <p:sp>
        <p:nvSpPr>
          <p:cNvPr id="21" name="TextBox 20"/>
          <p:cNvSpPr txBox="1"/>
          <p:nvPr/>
        </p:nvSpPr>
        <p:spPr>
          <a:xfrm>
            <a:off x="1017320" y="4513443"/>
            <a:ext cx="1673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Lunar phase angle [deg]</a:t>
            </a:r>
            <a:endParaRPr lang="en-GB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888500" y="4505549"/>
            <a:ext cx="1673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Lunar phase angle [deg]</a:t>
            </a:r>
            <a:endParaRPr lang="en-GB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714484" y="4505549"/>
            <a:ext cx="1673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Lunar phase angle [deg]</a:t>
            </a:r>
            <a:endParaRPr lang="en-GB" sz="1200" dirty="0"/>
          </a:p>
        </p:txBody>
      </p:sp>
      <p:sp>
        <p:nvSpPr>
          <p:cNvPr id="25" name="スライド番号プレースホルダー 19"/>
          <p:cNvSpPr>
            <a:spLocks noGrp="1"/>
          </p:cNvSpPr>
          <p:nvPr>
            <p:ph type="sldNum" sz="quarter" idx="12"/>
          </p:nvPr>
        </p:nvSpPr>
        <p:spPr>
          <a:xfrm>
            <a:off x="4343400" y="1036040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>
                <a:solidFill>
                  <a:schemeClr val="accent3"/>
                </a:solidFill>
              </a:rPr>
              <a:pPr/>
              <a:t>18</a:t>
            </a:fld>
            <a:endParaRPr lang="en-GB" dirty="0">
              <a:solidFill>
                <a:schemeClr val="accent3"/>
              </a:solidFill>
            </a:endParaRPr>
          </a:p>
        </p:txBody>
      </p:sp>
      <p:pic>
        <p:nvPicPr>
          <p:cNvPr id="34" name="Picture 33" descr="GIRO_results_MSG1_NIR016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3215653" y="5134332"/>
            <a:ext cx="2883755" cy="1080120"/>
          </a:xfrm>
          <a:prstGeom prst="rect">
            <a:avLst/>
          </a:prstGeom>
        </p:spPr>
      </p:pic>
      <p:pic>
        <p:nvPicPr>
          <p:cNvPr id="35" name="Picture 4" descr="GIRO_results_MSG2_VIS006_Irr.png"/>
          <p:cNvPicPr>
            <a:picLocks noChangeAspect="1"/>
          </p:cNvPicPr>
          <p:nvPr/>
        </p:nvPicPr>
        <p:blipFill rotWithShape="1">
          <a:blip r:embed="rId10" cstate="print"/>
          <a:srcRect l="8301" t="56625" r="4186" b="7134"/>
          <a:stretch/>
        </p:blipFill>
        <p:spPr>
          <a:xfrm>
            <a:off x="323528" y="5134332"/>
            <a:ext cx="2880320" cy="1076856"/>
          </a:xfrm>
          <a:prstGeom prst="rect">
            <a:avLst/>
          </a:prstGeom>
        </p:spPr>
      </p:pic>
      <p:sp>
        <p:nvSpPr>
          <p:cNvPr id="36" name="TextBox 34"/>
          <p:cNvSpPr txBox="1"/>
          <p:nvPr/>
        </p:nvSpPr>
        <p:spPr>
          <a:xfrm>
            <a:off x="3707904" y="4869160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MSG1/SEVIRI NIR1.6</a:t>
            </a:r>
          </a:p>
        </p:txBody>
      </p:sp>
      <p:sp>
        <p:nvSpPr>
          <p:cNvPr id="37" name="TextBox 34"/>
          <p:cNvSpPr txBox="1"/>
          <p:nvPr/>
        </p:nvSpPr>
        <p:spPr>
          <a:xfrm>
            <a:off x="971600" y="4869160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MSG1/SEVIRI VIS 0.6</a:t>
            </a:r>
          </a:p>
        </p:txBody>
      </p:sp>
      <p:sp>
        <p:nvSpPr>
          <p:cNvPr id="38" name="正方形/長方形 10"/>
          <p:cNvSpPr/>
          <p:nvPr/>
        </p:nvSpPr>
        <p:spPr>
          <a:xfrm>
            <a:off x="1187624" y="6165304"/>
            <a:ext cx="51332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/>
              <a:t>SEVIRI results from B. </a:t>
            </a:r>
            <a:r>
              <a:rPr lang="en-US" altLang="ja-JP" sz="1000" dirty="0" err="1"/>
              <a:t>Viticchie</a:t>
            </a:r>
            <a:r>
              <a:rPr lang="en-US" altLang="ja-JP" sz="1000" dirty="0"/>
              <a:t> at the Lunar Calibration Workshop in Dec. 2014</a:t>
            </a:r>
            <a:endParaRPr lang="ja-JP" altLang="en-US" sz="1000" dirty="0"/>
          </a:p>
        </p:txBody>
      </p:sp>
      <p:sp>
        <p:nvSpPr>
          <p:cNvPr id="39" name="テキスト ボックス 23"/>
          <p:cNvSpPr txBox="1"/>
          <p:nvPr/>
        </p:nvSpPr>
        <p:spPr>
          <a:xfrm>
            <a:off x="1591651" y="674028"/>
            <a:ext cx="6171561" cy="402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</a:pPr>
            <a:r>
              <a:rPr kumimoji="1" lang="en-US" altLang="ja-JP" dirty="0">
                <a:solidFill>
                  <a:srgbClr val="0000FF"/>
                </a:solidFill>
              </a:rPr>
              <a:t>Good agreement with SEVIRI NIR1.6, </a:t>
            </a:r>
            <a:r>
              <a:rPr kumimoji="1" lang="en-US" altLang="ja-JP" dirty="0">
                <a:solidFill>
                  <a:srgbClr val="FF0000"/>
                </a:solidFill>
              </a:rPr>
              <a:t>but not with SEVIRI VIS 0.6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212944" y="1765196"/>
            <a:ext cx="2664296" cy="1239376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531932" y="5141952"/>
            <a:ext cx="2628000" cy="8280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3397012" y="3205356"/>
            <a:ext cx="2664296" cy="1239376"/>
          </a:xfrm>
          <a:prstGeom prst="rect">
            <a:avLst/>
          </a:prstGeom>
          <a:noFill/>
          <a:ln w="1905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3427492" y="5141952"/>
            <a:ext cx="2664000" cy="828000"/>
          </a:xfrm>
          <a:prstGeom prst="rect">
            <a:avLst/>
          </a:prstGeom>
          <a:noFill/>
          <a:ln w="1905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フッター プレースホルダー 2">
            <a:extLst>
              <a:ext uri="{FF2B5EF4-FFF2-40B4-BE49-F238E27FC236}">
                <a16:creationId xmlns:a16="http://schemas.microsoft.com/office/drawing/2014/main" id="{87250ABB-920E-4411-A2DD-FC4474F57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131296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  <p:sp>
        <p:nvSpPr>
          <p:cNvPr id="46" name="正方形/長方形 45"/>
          <p:cNvSpPr/>
          <p:nvPr/>
        </p:nvSpPr>
        <p:spPr>
          <a:xfrm>
            <a:off x="1066610" y="1427857"/>
            <a:ext cx="7033782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>
              <a:lnSpc>
                <a:spcPct val="120000"/>
              </a:lnSpc>
            </a:pPr>
            <a:r>
              <a:rPr kumimoji="1" lang="en-US" altLang="ja-JP" sz="1400" dirty="0"/>
              <a:t>Moon pixel selection w/ larger DC threshold (~30)</a:t>
            </a:r>
          </a:p>
        </p:txBody>
      </p:sp>
    </p:spTree>
    <p:extLst>
      <p:ext uri="{BB962C8B-B14F-4D97-AF65-F5344CB8AC3E}">
        <p14:creationId xmlns:p14="http://schemas.microsoft.com/office/powerpoint/2010/main" val="4246495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edman8.dpc.kishou.go.jp/~msysen07/home/gsics/branches/r3207_addSdCoefUseAndQcFunc2LunarNcdfGen/Work/giroAhi8SdNominalBb/fig/outCalType3_actualbb/dc25MskUseIfovNormalized/scat_Himawari8+AHI_Band01_phase_ang_altDeltaIrr.pn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10249" r="20728" b="10441"/>
          <a:stretch/>
        </p:blipFill>
        <p:spPr bwMode="auto">
          <a:xfrm>
            <a:off x="313037" y="1740367"/>
            <a:ext cx="2834688" cy="141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edman8.dpc.kishou.go.jp/~msysen07/home/gsics/branches/r3207_addSdCoefUseAndQcFunc2LunarNcdfGen/Work/giroAhi8SdNominalBb/fig/outCalType3_actualbb/dc25MskUseIfovNormalized/scat_Himawari8+AHI_Band02_phase_ang_altDeltaIrr.png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9656" r="20365" b="12142"/>
          <a:stretch/>
        </p:blipFill>
        <p:spPr bwMode="auto">
          <a:xfrm>
            <a:off x="3248447" y="1732838"/>
            <a:ext cx="2824362" cy="139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edman8.dpc.kishou.go.jp/~msysen07/home/gsics/branches/r3207_addSdCoefUseAndQcFunc2LunarNcdfGen/Work/giroAhi8SdNominalBb/fig/outCalType3_actualbb/dc25MskUseIfovNormalized/scat_Himawari8+AHI_Band03_phase_ang_altDeltaIrr.png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" t="10190" r="21505" b="10409"/>
          <a:stretch/>
        </p:blipFill>
        <p:spPr bwMode="auto">
          <a:xfrm>
            <a:off x="6091370" y="1736202"/>
            <a:ext cx="2780639" cy="141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edman8.dpc.kishou.go.jp/~msysen07/home/gsics/branches/r3207_addSdCoefUseAndQcFunc2LunarNcdfGen/Work/giroAhi8SdNominalBb/fig/outCalType3_actualbb/dc25MskUseIfovNormalized/scat_Himawari8+AHI_Band04_phase_ang_altDeltaIrr.png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t="10992" r="20827" b="9709"/>
          <a:stretch/>
        </p:blipFill>
        <p:spPr bwMode="auto">
          <a:xfrm>
            <a:off x="346106" y="3182796"/>
            <a:ext cx="2804562" cy="141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edman8.dpc.kishou.go.jp/~msysen07/home/gsics/branches/r3207_addSdCoefUseAndQcFunc2LunarNcdfGen/Work/giroAhi8SdNominalBb/fig/outCalType3_actualbb/dc25MskUseIfovNormalized/scat_Himawari8+AHI_Band05_phase_ang_altDeltaIrr.png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" t="11520" r="21023" b="11248"/>
          <a:stretch/>
        </p:blipFill>
        <p:spPr bwMode="auto">
          <a:xfrm>
            <a:off x="3279923" y="3205356"/>
            <a:ext cx="2795015" cy="137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edman8.dpc.kishou.go.jp/~msysen07/home/gsics/branches/r3207_addSdCoefUseAndQcFunc2LunarNcdfGen/Work/giroAhi8SdNominalBb/fig/outCalType3_actualbb/dc25MskUseIfovNormalized/scat_Himawari8+AHI_Band06_phase_ang_altDeltaIrr.png"/>
          <p:cNvPicPr>
            <a:picLocks noChangeAspect="1" noChangeArrowheads="1"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t="11206" r="21558" b="10522"/>
          <a:stretch/>
        </p:blipFill>
        <p:spPr bwMode="auto">
          <a:xfrm>
            <a:off x="6061308" y="3177200"/>
            <a:ext cx="2803819" cy="139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1222443" y="2675312"/>
            <a:ext cx="787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Band1 (0.47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                              </a:t>
            </a:r>
            <a:r>
              <a:rPr lang="en-US" altLang="ja-JP" sz="1600" dirty="0"/>
              <a:t>Band2 (0.51</a:t>
            </a:r>
            <a:r>
              <a:rPr lang="el-GR" altLang="ja-JP" sz="1600" dirty="0"/>
              <a:t>μ</a:t>
            </a:r>
            <a:r>
              <a:rPr lang="en-US" altLang="ja-JP" sz="1600" dirty="0"/>
              <a:t>m)                                   Band3 (0.64</a:t>
            </a:r>
            <a:r>
              <a:rPr lang="el-GR" altLang="ja-JP" sz="1600" dirty="0"/>
              <a:t>μ</a:t>
            </a:r>
            <a:r>
              <a:rPr lang="en-US" altLang="ja-JP" sz="1600" dirty="0"/>
              <a:t>m)</a:t>
            </a:r>
            <a:endParaRPr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16182" y="3182796"/>
            <a:ext cx="7460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Band4</a:t>
            </a:r>
            <a:r>
              <a:rPr kumimoji="1" lang="en-US" altLang="ja-JP" sz="1600" b="1" dirty="0"/>
              <a:t> </a:t>
            </a:r>
            <a:r>
              <a:rPr kumimoji="1" lang="en-US" altLang="ja-JP" sz="1600" dirty="0"/>
              <a:t>(0.86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                                  </a:t>
            </a:r>
            <a:r>
              <a:rPr lang="en-US" altLang="ja-JP" sz="1600" dirty="0"/>
              <a:t>Band5 (1.6</a:t>
            </a:r>
            <a:r>
              <a:rPr lang="el-GR" altLang="ja-JP" sz="1600" dirty="0"/>
              <a:t>μ</a:t>
            </a:r>
            <a:r>
              <a:rPr lang="en-US" altLang="ja-JP" sz="1600" dirty="0"/>
              <a:t>m)                                  Band6 (2.3</a:t>
            </a:r>
            <a:r>
              <a:rPr lang="el-GR" altLang="ja-JP" sz="1600" dirty="0"/>
              <a:t>μ</a:t>
            </a:r>
            <a:r>
              <a:rPr lang="en-US" altLang="ja-JP" sz="1600" dirty="0"/>
              <a:t>m) </a:t>
            </a:r>
            <a:endParaRPr lang="ja-JP" altLang="en-US" sz="1600" dirty="0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899592" y="260648"/>
            <a:ext cx="7934218" cy="9361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altLang="ja-JP" sz="2800" b="1" dirty="0" err="1">
                <a:solidFill>
                  <a:schemeClr val="accent3"/>
                </a:solidFill>
              </a:rPr>
              <a:t>Himawari</a:t>
            </a:r>
            <a:r>
              <a:rPr lang="en-US" altLang="ja-JP" sz="2800" b="1" dirty="0">
                <a:solidFill>
                  <a:schemeClr val="accent3"/>
                </a:solidFill>
              </a:rPr>
              <a:t>-8/AHI lunar phase angle dependence in </a:t>
            </a:r>
            <a:r>
              <a:rPr lang="el-GR" altLang="ja-JP" sz="28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ja-JP" sz="2800" b="1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endParaRPr lang="ja-JP" altLang="en-US" sz="1900" b="1" dirty="0">
              <a:solidFill>
                <a:schemeClr val="accent3"/>
              </a:solidFill>
            </a:endParaRPr>
          </a:p>
        </p:txBody>
      </p:sp>
      <p:sp>
        <p:nvSpPr>
          <p:cNvPr id="15" name="テキスト ボックス 21"/>
          <p:cNvSpPr txBox="1"/>
          <p:nvPr/>
        </p:nvSpPr>
        <p:spPr>
          <a:xfrm rot="16200000">
            <a:off x="-190471" y="2056446"/>
            <a:ext cx="864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1200" i="1" dirty="0"/>
              <a:t> </a:t>
            </a:r>
            <a:r>
              <a:rPr kumimoji="1" lang="en-US" altLang="ja-JP" sz="1050" dirty="0"/>
              <a:t>(%)</a:t>
            </a:r>
            <a:endParaRPr kumimoji="1" lang="ja-JP" altLang="en-US" sz="1050" dirty="0"/>
          </a:p>
        </p:txBody>
      </p:sp>
      <p:sp>
        <p:nvSpPr>
          <p:cNvPr id="18" name="Rectangle 17"/>
          <p:cNvSpPr/>
          <p:nvPr/>
        </p:nvSpPr>
        <p:spPr>
          <a:xfrm>
            <a:off x="6300192" y="5702776"/>
            <a:ext cx="2574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Calibri" pitchFamily="34" charset="0"/>
                <a:cs typeface="Calibri" pitchFamily="34" charset="0"/>
              </a:rPr>
              <a:t>Difference of lunar irradiance between the observation and GIRO [%]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94116"/>
            <a:ext cx="22574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テキスト ボックス 21"/>
          <p:cNvSpPr txBox="1"/>
          <p:nvPr/>
        </p:nvSpPr>
        <p:spPr>
          <a:xfrm rot="16200000">
            <a:off x="-193883" y="3486989"/>
            <a:ext cx="864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kumimoji="1" lang="en-US" altLang="ja-JP" sz="1200" i="1" dirty="0"/>
              <a:t> </a:t>
            </a:r>
            <a:r>
              <a:rPr kumimoji="1" lang="en-US" altLang="ja-JP" sz="1050" dirty="0"/>
              <a:t>(%)</a:t>
            </a:r>
            <a:endParaRPr kumimoji="1" lang="ja-JP" altLang="en-US" sz="1050" dirty="0"/>
          </a:p>
        </p:txBody>
      </p:sp>
      <p:sp>
        <p:nvSpPr>
          <p:cNvPr id="21" name="TextBox 20"/>
          <p:cNvSpPr txBox="1"/>
          <p:nvPr/>
        </p:nvSpPr>
        <p:spPr>
          <a:xfrm>
            <a:off x="1017320" y="4513443"/>
            <a:ext cx="1673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Lunar phase angle [deg]</a:t>
            </a:r>
            <a:endParaRPr lang="en-GB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888500" y="4505549"/>
            <a:ext cx="1673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Lunar phase angle [deg]</a:t>
            </a:r>
            <a:endParaRPr lang="en-GB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714484" y="4505549"/>
            <a:ext cx="1673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Lunar phase angle [deg]</a:t>
            </a:r>
            <a:endParaRPr lang="en-GB" sz="1200" dirty="0"/>
          </a:p>
        </p:txBody>
      </p:sp>
      <p:sp>
        <p:nvSpPr>
          <p:cNvPr id="25" name="スライド番号プレースホルダー 19"/>
          <p:cNvSpPr>
            <a:spLocks noGrp="1"/>
          </p:cNvSpPr>
          <p:nvPr>
            <p:ph type="sldNum" sz="quarter" idx="12"/>
          </p:nvPr>
        </p:nvSpPr>
        <p:spPr>
          <a:xfrm>
            <a:off x="4343400" y="1036040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>
                <a:solidFill>
                  <a:schemeClr val="accent3"/>
                </a:solidFill>
              </a:rPr>
              <a:pPr/>
              <a:t>19</a:t>
            </a:fld>
            <a:endParaRPr lang="en-GB" dirty="0">
              <a:solidFill>
                <a:schemeClr val="accent3"/>
              </a:solidFill>
            </a:endParaRPr>
          </a:p>
        </p:txBody>
      </p:sp>
      <p:pic>
        <p:nvPicPr>
          <p:cNvPr id="34" name="Picture 33" descr="GIRO_results_MSG1_NIR016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3215653" y="5134332"/>
            <a:ext cx="2883755" cy="1080120"/>
          </a:xfrm>
          <a:prstGeom prst="rect">
            <a:avLst/>
          </a:prstGeom>
        </p:spPr>
      </p:pic>
      <p:pic>
        <p:nvPicPr>
          <p:cNvPr id="35" name="Picture 4" descr="GIRO_results_MSG2_VIS006_Irr.png"/>
          <p:cNvPicPr>
            <a:picLocks noChangeAspect="1"/>
          </p:cNvPicPr>
          <p:nvPr/>
        </p:nvPicPr>
        <p:blipFill rotWithShape="1">
          <a:blip r:embed="rId10" cstate="print"/>
          <a:srcRect l="8301" t="56625" r="4186" b="7134"/>
          <a:stretch/>
        </p:blipFill>
        <p:spPr>
          <a:xfrm>
            <a:off x="323528" y="5134332"/>
            <a:ext cx="2880320" cy="1076856"/>
          </a:xfrm>
          <a:prstGeom prst="rect">
            <a:avLst/>
          </a:prstGeom>
        </p:spPr>
      </p:pic>
      <p:sp>
        <p:nvSpPr>
          <p:cNvPr id="36" name="TextBox 34"/>
          <p:cNvSpPr txBox="1"/>
          <p:nvPr/>
        </p:nvSpPr>
        <p:spPr>
          <a:xfrm>
            <a:off x="3707904" y="4869160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MSG1/SEVIRI NIR1.6</a:t>
            </a:r>
          </a:p>
        </p:txBody>
      </p:sp>
      <p:sp>
        <p:nvSpPr>
          <p:cNvPr id="37" name="TextBox 34"/>
          <p:cNvSpPr txBox="1"/>
          <p:nvPr/>
        </p:nvSpPr>
        <p:spPr>
          <a:xfrm>
            <a:off x="971600" y="4869160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MSG1/SEVIRI VIS 0.6</a:t>
            </a:r>
          </a:p>
        </p:txBody>
      </p:sp>
      <p:sp>
        <p:nvSpPr>
          <p:cNvPr id="38" name="正方形/長方形 10"/>
          <p:cNvSpPr/>
          <p:nvPr/>
        </p:nvSpPr>
        <p:spPr>
          <a:xfrm>
            <a:off x="1187624" y="6165304"/>
            <a:ext cx="51332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/>
              <a:t>SEVIRI results from B. </a:t>
            </a:r>
            <a:r>
              <a:rPr lang="en-US" altLang="ja-JP" sz="1000" dirty="0" err="1"/>
              <a:t>Viticchie</a:t>
            </a:r>
            <a:r>
              <a:rPr lang="en-US" altLang="ja-JP" sz="1000" dirty="0"/>
              <a:t> at the Lunar Calibration Workshop in Dec. 2014</a:t>
            </a:r>
            <a:endParaRPr lang="ja-JP" altLang="en-US" sz="1000" dirty="0"/>
          </a:p>
        </p:txBody>
      </p:sp>
      <p:sp>
        <p:nvSpPr>
          <p:cNvPr id="39" name="テキスト ボックス 23"/>
          <p:cNvSpPr txBox="1"/>
          <p:nvPr/>
        </p:nvSpPr>
        <p:spPr>
          <a:xfrm>
            <a:off x="1591651" y="674028"/>
            <a:ext cx="6171561" cy="402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</a:pPr>
            <a:r>
              <a:rPr kumimoji="1" lang="en-US" altLang="ja-JP" dirty="0">
                <a:solidFill>
                  <a:srgbClr val="0000FF"/>
                </a:solidFill>
              </a:rPr>
              <a:t>Good agreement with SEVIRI NIR1.6, </a:t>
            </a:r>
            <a:r>
              <a:rPr kumimoji="1" lang="en-US" altLang="ja-JP" dirty="0">
                <a:solidFill>
                  <a:srgbClr val="FF0000"/>
                </a:solidFill>
              </a:rPr>
              <a:t>but not with SEVIRI VIS 0.6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212944" y="1765196"/>
            <a:ext cx="2664296" cy="1239376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531932" y="5141952"/>
            <a:ext cx="2628000" cy="8280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3397012" y="3205356"/>
            <a:ext cx="2664296" cy="1239376"/>
          </a:xfrm>
          <a:prstGeom prst="rect">
            <a:avLst/>
          </a:prstGeom>
          <a:noFill/>
          <a:ln w="1905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3427492" y="5141952"/>
            <a:ext cx="2664000" cy="828000"/>
          </a:xfrm>
          <a:prstGeom prst="rect">
            <a:avLst/>
          </a:prstGeom>
          <a:noFill/>
          <a:ln w="1905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フッター プレースホルダー 2">
            <a:extLst>
              <a:ext uri="{FF2B5EF4-FFF2-40B4-BE49-F238E27FC236}">
                <a16:creationId xmlns:a16="http://schemas.microsoft.com/office/drawing/2014/main" id="{87250ABB-920E-4411-A2DD-FC4474F57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131296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  <p:sp>
        <p:nvSpPr>
          <p:cNvPr id="3" name="正方形/長方形 2"/>
          <p:cNvSpPr/>
          <p:nvPr/>
        </p:nvSpPr>
        <p:spPr>
          <a:xfrm>
            <a:off x="1066610" y="1427857"/>
            <a:ext cx="7033782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>
              <a:lnSpc>
                <a:spcPct val="120000"/>
              </a:lnSpc>
            </a:pPr>
            <a:r>
              <a:rPr kumimoji="1" lang="en-US" altLang="ja-JP" sz="1400" dirty="0"/>
              <a:t>Moon pixel selection w/ lower DC threshold (=25) + Connected-component labeling</a:t>
            </a:r>
          </a:p>
        </p:txBody>
      </p:sp>
    </p:spTree>
    <p:extLst>
      <p:ext uri="{BB962C8B-B14F-4D97-AF65-F5344CB8AC3E}">
        <p14:creationId xmlns:p14="http://schemas.microsoft.com/office/powerpoint/2010/main" val="348778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5" name="Straight Connector 95"/>
          <p:cNvCxnSpPr>
            <a:cxnSpLocks noChangeShapeType="1"/>
          </p:cNvCxnSpPr>
          <p:nvPr/>
        </p:nvCxnSpPr>
        <p:spPr bwMode="auto">
          <a:xfrm rot="10800000" flipV="1">
            <a:off x="-720969" y="4722813"/>
            <a:ext cx="228600" cy="150812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484784"/>
            <a:ext cx="8640960" cy="4464496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ja-JP" sz="2600" dirty="0"/>
              <a:t>Overview</a:t>
            </a:r>
          </a:p>
          <a:p>
            <a:pPr lvl="1">
              <a:lnSpc>
                <a:spcPct val="130000"/>
              </a:lnSpc>
              <a:buFont typeface="Calibri" panose="020F0502020204030204" pitchFamily="34" charset="0"/>
              <a:buChar char="‒"/>
            </a:pPr>
            <a:r>
              <a:rPr kumimoji="1" lang="en-US" altLang="ja-JP" dirty="0"/>
              <a:t>Mission Life Time, Sensor Configuration/Characteristics</a:t>
            </a:r>
          </a:p>
          <a:p>
            <a:pPr lvl="1">
              <a:lnSpc>
                <a:spcPct val="130000"/>
              </a:lnSpc>
              <a:buFont typeface="Calibri" panose="020F0502020204030204" pitchFamily="34" charset="0"/>
              <a:buChar char="‒"/>
            </a:pPr>
            <a:r>
              <a:rPr kumimoji="1" lang="en-US" altLang="ja-JP" dirty="0"/>
              <a:t>Himawari-8/-9 AHI Lunar Observation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ja-JP" sz="2600" dirty="0"/>
              <a:t>Computation of Observed Lunar Irradiance</a:t>
            </a:r>
          </a:p>
          <a:p>
            <a:pPr lvl="1">
              <a:lnSpc>
                <a:spcPct val="130000"/>
              </a:lnSpc>
              <a:buFont typeface="Calibri" panose="020F0502020204030204" pitchFamily="34" charset="0"/>
              <a:buChar char="‒"/>
            </a:pPr>
            <a:r>
              <a:rPr kumimoji="1" lang="en-US" altLang="ja-JP" dirty="0"/>
              <a:t>Oversampling, Pixel </a:t>
            </a:r>
            <a:r>
              <a:rPr kumimoji="1" lang="en-US" altLang="ja-JP" dirty="0" err="1"/>
              <a:t>IFoV</a:t>
            </a:r>
            <a:r>
              <a:rPr kumimoji="1" lang="en-US" altLang="ja-JP" dirty="0"/>
              <a:t>, Radiance Calculation, Moon Pixel Selection</a:t>
            </a:r>
          </a:p>
          <a:p>
            <a:pPr lvl="1">
              <a:lnSpc>
                <a:spcPct val="130000"/>
              </a:lnSpc>
              <a:buFont typeface="Calibri" panose="020F0502020204030204" pitchFamily="34" charset="0"/>
              <a:buChar char="‒"/>
            </a:pPr>
            <a:r>
              <a:rPr kumimoji="1" lang="en-US" altLang="ja-JP" dirty="0"/>
              <a:t>Preliminary Lunar Calibration Results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ja-JP" sz="2600" dirty="0"/>
              <a:t>Summary and Future Plans</a:t>
            </a:r>
            <a:endParaRPr kumimoji="1" lang="en-US" altLang="ja-JP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3986AC-4C53-4B5F-9F0F-8650AB3D6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GB" b="1" dirty="0"/>
              <a:t>Contents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3F1D628-3ED9-41DC-A5EB-3E603A0C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563344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2BC2C25-047E-43BE-8CF6-72D0E370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106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JMA geostationary satellites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559463" y="3583873"/>
            <a:ext cx="6120681" cy="194963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70430" y="1473948"/>
            <a:ext cx="5013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 i="1" dirty="0">
                <a:solidFill>
                  <a:srgbClr val="4B4B4B"/>
                </a:solidFill>
              </a:rPr>
              <a:t>GMS (</a:t>
            </a:r>
            <a:r>
              <a:rPr lang="en-US" altLang="ja-JP" sz="2000" b="1" i="1" u="sng" dirty="0">
                <a:solidFill>
                  <a:srgbClr val="4B4B4B"/>
                </a:solidFill>
              </a:rPr>
              <a:t>G</a:t>
            </a:r>
            <a:r>
              <a:rPr lang="en-US" altLang="ja-JP" sz="2000" b="1" i="1" dirty="0">
                <a:solidFill>
                  <a:srgbClr val="4B4B4B"/>
                </a:solidFill>
              </a:rPr>
              <a:t>eostationary </a:t>
            </a:r>
            <a:r>
              <a:rPr lang="en-US" altLang="ja-JP" sz="2000" b="1" i="1" u="sng" dirty="0">
                <a:solidFill>
                  <a:srgbClr val="4B4B4B"/>
                </a:solidFill>
              </a:rPr>
              <a:t>M</a:t>
            </a:r>
            <a:r>
              <a:rPr lang="en-US" altLang="ja-JP" sz="2000" b="1" i="1" dirty="0">
                <a:solidFill>
                  <a:srgbClr val="4B4B4B"/>
                </a:solidFill>
              </a:rPr>
              <a:t>eteorological </a:t>
            </a:r>
            <a:r>
              <a:rPr lang="en-US" altLang="ja-JP" sz="2000" b="1" i="1" u="sng" dirty="0">
                <a:solidFill>
                  <a:srgbClr val="4B4B4B"/>
                </a:solidFill>
              </a:rPr>
              <a:t>S</a:t>
            </a:r>
            <a:r>
              <a:rPr lang="en-US" altLang="ja-JP" sz="2000" b="1" i="1" dirty="0">
                <a:solidFill>
                  <a:srgbClr val="4B4B4B"/>
                </a:solidFill>
              </a:rPr>
              <a:t>atellite</a:t>
            </a:r>
            <a:r>
              <a:rPr lang="en-US" altLang="ja-JP" sz="2000" dirty="0">
                <a:solidFill>
                  <a:srgbClr val="4B4B4B"/>
                </a:solidFill>
              </a:rPr>
              <a:t>)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441869" y="3583080"/>
            <a:ext cx="6238276" cy="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 type="none" w="lg" len="lg"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H="1">
            <a:off x="513305" y="3438617"/>
            <a:ext cx="0" cy="288925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456730" y="5428010"/>
            <a:ext cx="0" cy="287338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653130" y="5445473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1449930" y="3438617"/>
            <a:ext cx="0" cy="287338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2542130" y="3440205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3681955" y="3440205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4834480" y="3440205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369984" y="3676778"/>
            <a:ext cx="5600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b="1" i="1" dirty="0">
                <a:solidFill>
                  <a:srgbClr val="0070C0"/>
                </a:solidFill>
              </a:rPr>
              <a:t>MTSAT</a:t>
            </a:r>
            <a:r>
              <a:rPr kumimoji="0" lang="ja-JP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ja-JP" sz="2000" b="1" i="1" dirty="0">
                <a:solidFill>
                  <a:srgbClr val="0070C0"/>
                </a:solidFill>
              </a:rPr>
              <a:t>(</a:t>
            </a:r>
            <a:r>
              <a:rPr lang="en-US" altLang="ja-JP" sz="2000" b="1" i="1" u="sng" dirty="0">
                <a:solidFill>
                  <a:srgbClr val="0070C0"/>
                </a:solidFill>
              </a:rPr>
              <a:t>M</a:t>
            </a:r>
            <a:r>
              <a:rPr lang="en-US" altLang="ja-JP" sz="2000" b="1" i="1" dirty="0">
                <a:solidFill>
                  <a:srgbClr val="0070C0"/>
                </a:solidFill>
              </a:rPr>
              <a:t>ulti-functional </a:t>
            </a:r>
            <a:r>
              <a:rPr lang="en-US" altLang="ja-JP" sz="2000" b="1" i="1" u="sng" dirty="0">
                <a:solidFill>
                  <a:srgbClr val="0070C0"/>
                </a:solidFill>
              </a:rPr>
              <a:t>T</a:t>
            </a:r>
            <a:r>
              <a:rPr lang="en-US" altLang="ja-JP" sz="2000" b="1" i="1" dirty="0">
                <a:solidFill>
                  <a:srgbClr val="0070C0"/>
                </a:solidFill>
              </a:rPr>
              <a:t>ransport </a:t>
            </a:r>
            <a:r>
              <a:rPr lang="en-US" altLang="ja-JP" sz="2000" b="1" i="1" u="sng" dirty="0">
                <a:solidFill>
                  <a:srgbClr val="0070C0"/>
                </a:solidFill>
              </a:rPr>
              <a:t>SAT</a:t>
            </a:r>
            <a:r>
              <a:rPr lang="en-US" altLang="ja-JP" sz="2000" b="1" i="1" dirty="0">
                <a:solidFill>
                  <a:srgbClr val="0070C0"/>
                </a:solidFill>
              </a:rPr>
              <a:t>ellite</a:t>
            </a:r>
            <a:r>
              <a:rPr lang="en-US" altLang="ja-JP" sz="2000" b="1" dirty="0">
                <a:solidFill>
                  <a:srgbClr val="0070C0"/>
                </a:solidFill>
              </a:rPr>
              <a:t> ) </a:t>
            </a:r>
          </a:p>
        </p:txBody>
      </p:sp>
      <p:sp>
        <p:nvSpPr>
          <p:cNvPr id="18" name="Text Box 103"/>
          <p:cNvSpPr txBox="1">
            <a:spLocks noChangeArrowheads="1"/>
          </p:cNvSpPr>
          <p:nvPr/>
        </p:nvSpPr>
        <p:spPr bwMode="auto">
          <a:xfrm>
            <a:off x="5755389" y="1959213"/>
            <a:ext cx="112774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rgbClr val="4B4B4B"/>
                </a:solidFill>
              </a:rPr>
              <a:t>Back-up operation of GMS-5 w/ GOES-9 by NOAA/NESDIS: </a:t>
            </a:r>
          </a:p>
          <a:p>
            <a:r>
              <a:rPr lang="en-US" altLang="ja-JP" sz="1200" dirty="0">
                <a:solidFill>
                  <a:srgbClr val="4B4B4B"/>
                </a:solidFill>
              </a:rPr>
              <a:t>2003/05/22-2005/06/28</a:t>
            </a:r>
          </a:p>
        </p:txBody>
      </p:sp>
      <p:sp>
        <p:nvSpPr>
          <p:cNvPr id="19" name="Rectangle 105"/>
          <p:cNvSpPr>
            <a:spLocks noChangeArrowheads="1"/>
          </p:cNvSpPr>
          <p:nvPr/>
        </p:nvSpPr>
        <p:spPr bwMode="auto">
          <a:xfrm>
            <a:off x="5745336" y="1751040"/>
            <a:ext cx="9425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i="1" dirty="0">
                <a:solidFill>
                  <a:srgbClr val="4B4B4B"/>
                </a:solidFill>
              </a:rPr>
              <a:t>(GOES-9)</a:t>
            </a:r>
          </a:p>
        </p:txBody>
      </p:sp>
      <p:grpSp>
        <p:nvGrpSpPr>
          <p:cNvPr id="20" name="グループ化 66"/>
          <p:cNvGrpSpPr>
            <a:grpSpLocks/>
          </p:cNvGrpSpPr>
          <p:nvPr/>
        </p:nvGrpSpPr>
        <p:grpSpPr bwMode="auto">
          <a:xfrm>
            <a:off x="1305468" y="1773330"/>
            <a:ext cx="1081087" cy="1711325"/>
            <a:chOff x="1042988" y="1332000"/>
            <a:chExt cx="1080740" cy="1711238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1042988" y="2735263"/>
              <a:ext cx="97948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Aug 1981</a:t>
              </a:r>
            </a:p>
          </p:txBody>
        </p:sp>
        <p:pic>
          <p:nvPicPr>
            <p:cNvPr id="22" name="Picture 21" descr="GMS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187450" y="1773238"/>
              <a:ext cx="895350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258819" y="1332000"/>
              <a:ext cx="756994" cy="33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b="1" i="1" dirty="0">
                  <a:solidFill>
                    <a:schemeClr val="accent3">
                      <a:lumMod val="50000"/>
                    </a:schemeClr>
                  </a:solidFill>
                </a:rPr>
                <a:t>GMS-2</a:t>
              </a:r>
            </a:p>
          </p:txBody>
        </p:sp>
        <p:sp>
          <p:nvSpPr>
            <p:cNvPr id="24" name="テキスト ボックス 48"/>
            <p:cNvSpPr txBox="1">
              <a:spLocks noChangeArrowheads="1"/>
            </p:cNvSpPr>
            <p:nvPr/>
          </p:nvSpPr>
          <p:spPr bwMode="auto">
            <a:xfrm>
              <a:off x="1101706" y="1536649"/>
              <a:ext cx="1022022" cy="27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ja-JP" sz="1200" b="1" dirty="0">
                  <a:solidFill>
                    <a:schemeClr val="accent3">
                      <a:lumMod val="50000"/>
                    </a:schemeClr>
                  </a:solidFill>
                </a:rPr>
                <a:t>(Himawari-2)</a:t>
              </a:r>
              <a:endParaRPr lang="ja-JP" alt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25" name="グループ化 67"/>
          <p:cNvGrpSpPr>
            <a:grpSpLocks/>
          </p:cNvGrpSpPr>
          <p:nvPr/>
        </p:nvGrpSpPr>
        <p:grpSpPr bwMode="auto">
          <a:xfrm>
            <a:off x="2457993" y="1773330"/>
            <a:ext cx="1023937" cy="1711325"/>
            <a:chOff x="2195513" y="1332000"/>
            <a:chExt cx="1023937" cy="1711238"/>
          </a:xfrm>
        </p:grpSpPr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>
              <a:off x="2224088" y="2735263"/>
              <a:ext cx="97948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Aug 1984</a:t>
              </a:r>
            </a:p>
          </p:txBody>
        </p:sp>
        <p:pic>
          <p:nvPicPr>
            <p:cNvPr id="27" name="Picture 25" descr="GMS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268538" y="1773238"/>
              <a:ext cx="823912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2268538" y="1332000"/>
              <a:ext cx="758825" cy="33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b="1" i="1" dirty="0">
                  <a:solidFill>
                    <a:schemeClr val="accent3">
                      <a:lumMod val="50000"/>
                    </a:schemeClr>
                  </a:solidFill>
                </a:rPr>
                <a:t>GMS-3</a:t>
              </a:r>
            </a:p>
          </p:txBody>
        </p:sp>
        <p:sp>
          <p:nvSpPr>
            <p:cNvPr id="29" name="テキスト ボックス 50"/>
            <p:cNvSpPr txBox="1">
              <a:spLocks noChangeArrowheads="1"/>
            </p:cNvSpPr>
            <p:nvPr/>
          </p:nvSpPr>
          <p:spPr bwMode="auto">
            <a:xfrm>
              <a:off x="2195513" y="1536649"/>
              <a:ext cx="1023937" cy="27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ja-JP" sz="1200" b="1" dirty="0">
                  <a:solidFill>
                    <a:schemeClr val="accent3">
                      <a:lumMod val="50000"/>
                    </a:schemeClr>
                  </a:solidFill>
                </a:rPr>
                <a:t>(Himawari-3)</a:t>
              </a:r>
              <a:endParaRPr lang="ja-JP" alt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30" name="グループ化 68"/>
          <p:cNvGrpSpPr>
            <a:grpSpLocks/>
          </p:cNvGrpSpPr>
          <p:nvPr/>
        </p:nvGrpSpPr>
        <p:grpSpPr bwMode="auto">
          <a:xfrm>
            <a:off x="3491455" y="1773330"/>
            <a:ext cx="1055688" cy="1706562"/>
            <a:chOff x="3228975" y="1332000"/>
            <a:chExt cx="1054993" cy="1706475"/>
          </a:xfrm>
        </p:grpSpPr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3228975" y="2730500"/>
              <a:ext cx="9604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Sep 1989</a:t>
              </a:r>
            </a:p>
          </p:txBody>
        </p:sp>
        <p:pic>
          <p:nvPicPr>
            <p:cNvPr id="32" name="Picture 26" descr="GMS4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348038" y="1773238"/>
              <a:ext cx="792162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3309885" y="1332000"/>
              <a:ext cx="758325" cy="33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b="1" i="1" dirty="0">
                  <a:solidFill>
                    <a:schemeClr val="accent3">
                      <a:lumMod val="50000"/>
                    </a:schemeClr>
                  </a:solidFill>
                </a:rPr>
                <a:t>GMS-4</a:t>
              </a:r>
            </a:p>
          </p:txBody>
        </p:sp>
        <p:sp>
          <p:nvSpPr>
            <p:cNvPr id="34" name="テキスト ボックス 51"/>
            <p:cNvSpPr txBox="1">
              <a:spLocks noChangeArrowheads="1"/>
            </p:cNvSpPr>
            <p:nvPr/>
          </p:nvSpPr>
          <p:spPr bwMode="auto">
            <a:xfrm>
              <a:off x="3260704" y="1536649"/>
              <a:ext cx="1023264" cy="27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ja-JP" sz="1200" b="1" dirty="0">
                  <a:solidFill>
                    <a:schemeClr val="accent3">
                      <a:lumMod val="50000"/>
                    </a:schemeClr>
                  </a:solidFill>
                </a:rPr>
                <a:t>(Himawari-4)</a:t>
              </a:r>
              <a:endParaRPr lang="ja-JP" alt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35" name="グループ化 69"/>
          <p:cNvGrpSpPr>
            <a:grpSpLocks/>
          </p:cNvGrpSpPr>
          <p:nvPr/>
        </p:nvGrpSpPr>
        <p:grpSpPr bwMode="auto">
          <a:xfrm>
            <a:off x="4655093" y="1765392"/>
            <a:ext cx="1023937" cy="1714500"/>
            <a:chOff x="4392613" y="1323975"/>
            <a:chExt cx="1023937" cy="1714500"/>
          </a:xfrm>
        </p:grpSpPr>
        <p:sp>
          <p:nvSpPr>
            <p:cNvPr id="36" name="Text Box 20"/>
            <p:cNvSpPr txBox="1">
              <a:spLocks noChangeArrowheads="1"/>
            </p:cNvSpPr>
            <p:nvPr/>
          </p:nvSpPr>
          <p:spPr bwMode="auto">
            <a:xfrm>
              <a:off x="4427538" y="2730500"/>
              <a:ext cx="9509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Mar 1995</a:t>
              </a:r>
            </a:p>
          </p:txBody>
        </p:sp>
        <p:pic>
          <p:nvPicPr>
            <p:cNvPr id="37" name="Picture 27" descr="GMS5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500563" y="1773238"/>
              <a:ext cx="846137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ctangle 33"/>
            <p:cNvSpPr>
              <a:spLocks noChangeArrowheads="1"/>
            </p:cNvSpPr>
            <p:nvPr/>
          </p:nvSpPr>
          <p:spPr bwMode="auto">
            <a:xfrm>
              <a:off x="4500563" y="1323975"/>
              <a:ext cx="7588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b="1" i="1" dirty="0">
                  <a:solidFill>
                    <a:schemeClr val="accent3">
                      <a:lumMod val="50000"/>
                    </a:schemeClr>
                  </a:solidFill>
                </a:rPr>
                <a:t>GMS-5</a:t>
              </a:r>
            </a:p>
          </p:txBody>
        </p:sp>
        <p:sp>
          <p:nvSpPr>
            <p:cNvPr id="39" name="テキスト ボックス 52"/>
            <p:cNvSpPr txBox="1">
              <a:spLocks noChangeArrowheads="1"/>
            </p:cNvSpPr>
            <p:nvPr/>
          </p:nvSpPr>
          <p:spPr bwMode="auto">
            <a:xfrm>
              <a:off x="4392613" y="1536572"/>
              <a:ext cx="1023937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ja-JP" sz="1200" b="1" dirty="0">
                  <a:solidFill>
                    <a:schemeClr val="accent3">
                      <a:lumMod val="50000"/>
                    </a:schemeClr>
                  </a:solidFill>
                </a:rPr>
                <a:t>(Himawari-5)</a:t>
              </a:r>
              <a:endParaRPr lang="ja-JP" alt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グループ化 72"/>
          <p:cNvGrpSpPr>
            <a:grpSpLocks/>
          </p:cNvGrpSpPr>
          <p:nvPr/>
        </p:nvGrpSpPr>
        <p:grpSpPr bwMode="auto">
          <a:xfrm>
            <a:off x="429168" y="3932585"/>
            <a:ext cx="1164965" cy="2016125"/>
            <a:chOff x="166291" y="3644900"/>
            <a:chExt cx="1165349" cy="2016125"/>
          </a:xfrm>
        </p:grpSpPr>
        <p:sp>
          <p:nvSpPr>
            <p:cNvPr id="41" name="Text Box 12"/>
            <p:cNvSpPr txBox="1">
              <a:spLocks noChangeArrowheads="1"/>
            </p:cNvSpPr>
            <p:nvPr/>
          </p:nvSpPr>
          <p:spPr bwMode="auto">
            <a:xfrm>
              <a:off x="166291" y="5353050"/>
              <a:ext cx="9493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Feb 2005</a:t>
              </a:r>
            </a:p>
          </p:txBody>
        </p:sp>
        <p:pic>
          <p:nvPicPr>
            <p:cNvPr id="42" name="Picture 34" descr="MTSAT-1R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259191" y="4138017"/>
              <a:ext cx="1072449" cy="101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Rectangle 38"/>
            <p:cNvSpPr>
              <a:spLocks noChangeArrowheads="1"/>
            </p:cNvSpPr>
            <p:nvPr/>
          </p:nvSpPr>
          <p:spPr bwMode="auto">
            <a:xfrm>
              <a:off x="179388" y="3644900"/>
              <a:ext cx="105223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b="1" i="1" dirty="0">
                  <a:solidFill>
                    <a:srgbClr val="0070C0"/>
                  </a:solidFill>
                </a:rPr>
                <a:t>MTSAT-1R</a:t>
              </a:r>
            </a:p>
          </p:txBody>
        </p:sp>
        <p:sp>
          <p:nvSpPr>
            <p:cNvPr id="44" name="テキスト ボックス 53"/>
            <p:cNvSpPr txBox="1">
              <a:spLocks noChangeArrowheads="1"/>
            </p:cNvSpPr>
            <p:nvPr/>
          </p:nvSpPr>
          <p:spPr bwMode="auto">
            <a:xfrm>
              <a:off x="179388" y="3872855"/>
              <a:ext cx="102369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ja-JP" sz="1200" b="1" dirty="0">
                  <a:solidFill>
                    <a:srgbClr val="0070C0"/>
                  </a:solidFill>
                </a:rPr>
                <a:t>(Himawari-6)</a:t>
              </a:r>
              <a:endParaRPr lang="ja-JP" altLang="en-US" sz="12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5" name="グループ化 73"/>
          <p:cNvGrpSpPr>
            <a:grpSpLocks/>
          </p:cNvGrpSpPr>
          <p:nvPr/>
        </p:nvGrpSpPr>
        <p:grpSpPr bwMode="auto">
          <a:xfrm>
            <a:off x="1581693" y="3932585"/>
            <a:ext cx="1092200" cy="2016125"/>
            <a:chOff x="1318419" y="3644900"/>
            <a:chExt cx="1092994" cy="2016125"/>
          </a:xfrm>
        </p:grpSpPr>
        <p:sp>
          <p:nvSpPr>
            <p:cNvPr id="46" name="Text Box 9"/>
            <p:cNvSpPr txBox="1">
              <a:spLocks noChangeArrowheads="1"/>
            </p:cNvSpPr>
            <p:nvPr/>
          </p:nvSpPr>
          <p:spPr bwMode="auto">
            <a:xfrm>
              <a:off x="1318419" y="5353050"/>
              <a:ext cx="9493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Feb 2006</a:t>
              </a:r>
            </a:p>
          </p:txBody>
        </p:sp>
        <p:pic>
          <p:nvPicPr>
            <p:cNvPr id="47" name="Picture 37" descr="mtsat-2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403350" y="4145954"/>
              <a:ext cx="1008063" cy="101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Rectangle 38"/>
            <p:cNvSpPr>
              <a:spLocks noChangeArrowheads="1"/>
            </p:cNvSpPr>
            <p:nvPr/>
          </p:nvSpPr>
          <p:spPr bwMode="auto">
            <a:xfrm>
              <a:off x="1403350" y="3644900"/>
              <a:ext cx="9366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b="1" i="1" dirty="0">
                  <a:solidFill>
                    <a:srgbClr val="0070C0"/>
                  </a:solidFill>
                </a:rPr>
                <a:t>MTSAT-2</a:t>
              </a:r>
            </a:p>
          </p:txBody>
        </p:sp>
        <p:sp>
          <p:nvSpPr>
            <p:cNvPr id="49" name="テキスト ボックス 54"/>
            <p:cNvSpPr txBox="1">
              <a:spLocks noChangeArrowheads="1"/>
            </p:cNvSpPr>
            <p:nvPr/>
          </p:nvSpPr>
          <p:spPr bwMode="auto">
            <a:xfrm>
              <a:off x="1331913" y="3860800"/>
              <a:ext cx="102235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ja-JP" sz="1200" b="1" dirty="0">
                  <a:solidFill>
                    <a:srgbClr val="0070C0"/>
                  </a:solidFill>
                </a:rPr>
                <a:t>(Himawari-7)</a:t>
              </a:r>
              <a:endParaRPr lang="ja-JP" altLang="en-US" sz="12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0" name="グループ化 63"/>
          <p:cNvGrpSpPr>
            <a:grpSpLocks/>
          </p:cNvGrpSpPr>
          <p:nvPr/>
        </p:nvGrpSpPr>
        <p:grpSpPr bwMode="auto">
          <a:xfrm>
            <a:off x="343443" y="1773330"/>
            <a:ext cx="1035050" cy="1736725"/>
            <a:chOff x="80963" y="1332000"/>
            <a:chExt cx="1034653" cy="1736638"/>
          </a:xfrm>
        </p:grpSpPr>
        <p:pic>
          <p:nvPicPr>
            <p:cNvPr id="51" name="Picture 3" descr="GMS1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179388" y="1778000"/>
              <a:ext cx="849312" cy="100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 Box 7"/>
            <p:cNvSpPr txBox="1">
              <a:spLocks noChangeArrowheads="1"/>
            </p:cNvSpPr>
            <p:nvPr/>
          </p:nvSpPr>
          <p:spPr bwMode="auto">
            <a:xfrm>
              <a:off x="80963" y="2760663"/>
              <a:ext cx="89058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Jul 1977</a:t>
              </a:r>
            </a:p>
          </p:txBody>
        </p:sp>
        <p:sp>
          <p:nvSpPr>
            <p:cNvPr id="53" name="Rectangle 32"/>
            <p:cNvSpPr>
              <a:spLocks noChangeArrowheads="1"/>
            </p:cNvSpPr>
            <p:nvPr/>
          </p:nvSpPr>
          <p:spPr bwMode="auto">
            <a:xfrm>
              <a:off x="318997" y="1332000"/>
              <a:ext cx="652212" cy="33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b="1" i="1" dirty="0">
                  <a:solidFill>
                    <a:schemeClr val="accent3">
                      <a:lumMod val="50000"/>
                    </a:schemeClr>
                  </a:solidFill>
                </a:rPr>
                <a:t>GMS</a:t>
              </a:r>
            </a:p>
          </p:txBody>
        </p:sp>
        <p:sp>
          <p:nvSpPr>
            <p:cNvPr id="54" name="テキスト ボックス 51"/>
            <p:cNvSpPr txBox="1">
              <a:spLocks noChangeArrowheads="1"/>
            </p:cNvSpPr>
            <p:nvPr/>
          </p:nvSpPr>
          <p:spPr bwMode="auto">
            <a:xfrm>
              <a:off x="146025" y="1536649"/>
              <a:ext cx="969591" cy="276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ja-JP" sz="1200" b="1" dirty="0">
                  <a:solidFill>
                    <a:schemeClr val="accent3">
                      <a:lumMod val="50000"/>
                    </a:schemeClr>
                  </a:solidFill>
                </a:rPr>
                <a:t>(Himawari)</a:t>
              </a:r>
              <a:endParaRPr lang="ja-JP" alt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Line 5"/>
          <p:cNvSpPr>
            <a:spLocks noChangeShapeType="1"/>
          </p:cNvSpPr>
          <p:nvPr/>
        </p:nvSpPr>
        <p:spPr bwMode="auto">
          <a:xfrm>
            <a:off x="476793" y="5570885"/>
            <a:ext cx="5749749" cy="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56" name="Line 15"/>
          <p:cNvSpPr>
            <a:spLocks noChangeShapeType="1"/>
          </p:cNvSpPr>
          <p:nvPr/>
        </p:nvSpPr>
        <p:spPr bwMode="auto">
          <a:xfrm>
            <a:off x="513305" y="5445473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57" name="Line 8"/>
          <p:cNvSpPr>
            <a:spLocks noChangeShapeType="1"/>
          </p:cNvSpPr>
          <p:nvPr/>
        </p:nvSpPr>
        <p:spPr bwMode="auto">
          <a:xfrm>
            <a:off x="5821825" y="5282025"/>
            <a:ext cx="0" cy="287337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kumimoji="0" lang="ja-JP" altLang="en-US" dirty="0"/>
          </a:p>
        </p:txBody>
      </p:sp>
      <p:sp>
        <p:nvSpPr>
          <p:cNvPr id="58" name="Text Box 36"/>
          <p:cNvSpPr txBox="1">
            <a:spLocks noChangeArrowheads="1"/>
          </p:cNvSpPr>
          <p:nvPr/>
        </p:nvSpPr>
        <p:spPr bwMode="auto">
          <a:xfrm>
            <a:off x="3928780" y="4190468"/>
            <a:ext cx="2447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000" b="1" i="1" dirty="0">
                <a:solidFill>
                  <a:srgbClr val="00B050"/>
                </a:solidFill>
              </a:rPr>
              <a:t>Himawari</a:t>
            </a:r>
            <a:endParaRPr lang="en-US" altLang="ja-JP" sz="2000" b="1" dirty="0">
              <a:solidFill>
                <a:srgbClr val="00B050"/>
              </a:solidFill>
            </a:endParaRPr>
          </a:p>
        </p:txBody>
      </p:sp>
      <p:sp>
        <p:nvSpPr>
          <p:cNvPr id="60" name="Text Box 12"/>
          <p:cNvSpPr txBox="1">
            <a:spLocks noChangeArrowheads="1"/>
          </p:cNvSpPr>
          <p:nvPr/>
        </p:nvSpPr>
        <p:spPr bwMode="auto">
          <a:xfrm>
            <a:off x="4159867" y="5160084"/>
            <a:ext cx="550863" cy="30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dirty="0">
                <a:solidFill>
                  <a:srgbClr val="00B050"/>
                </a:solidFill>
              </a:rPr>
              <a:t>2014</a:t>
            </a:r>
          </a:p>
        </p:txBody>
      </p:sp>
      <p:pic>
        <p:nvPicPr>
          <p:cNvPr id="61" name="Picture 325" descr="\\Jz200822\衛星課共有\[ 班 ]運用管理班\90　ポンチ絵素材\無題.gif"/>
          <p:cNvPicPr>
            <a:picLocks noChangeAspect="1" noChangeArrowheads="1"/>
          </p:cNvPicPr>
          <p:nvPr/>
        </p:nvPicPr>
        <p:blipFill>
          <a:blip r:embed="rId10" cstate="screen"/>
          <a:srcRect r="68700" b="50252"/>
          <a:stretch>
            <a:fillRect/>
          </a:stretch>
        </p:blipFill>
        <p:spPr bwMode="auto">
          <a:xfrm>
            <a:off x="3618972" y="5196910"/>
            <a:ext cx="1146175" cy="118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38"/>
          <p:cNvSpPr>
            <a:spLocks noChangeArrowheads="1"/>
          </p:cNvSpPr>
          <p:nvPr/>
        </p:nvSpPr>
        <p:spPr bwMode="auto">
          <a:xfrm>
            <a:off x="3799827" y="4436068"/>
            <a:ext cx="1313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00B050"/>
                </a:solidFill>
              </a:rPr>
              <a:t>Himawari-8</a:t>
            </a:r>
          </a:p>
        </p:txBody>
      </p:sp>
      <p:sp>
        <p:nvSpPr>
          <p:cNvPr id="64" name="Text Box 12"/>
          <p:cNvSpPr txBox="1">
            <a:spLocks noChangeArrowheads="1"/>
          </p:cNvSpPr>
          <p:nvPr/>
        </p:nvSpPr>
        <p:spPr bwMode="auto">
          <a:xfrm>
            <a:off x="5627258" y="5159984"/>
            <a:ext cx="550863" cy="30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dirty="0">
                <a:solidFill>
                  <a:srgbClr val="00B050"/>
                </a:solidFill>
              </a:rPr>
              <a:t>2016</a:t>
            </a:r>
          </a:p>
        </p:txBody>
      </p:sp>
      <p:pic>
        <p:nvPicPr>
          <p:cNvPr id="65" name="Picture 325" descr="\\Jz200822\衛星課共有\[ 班 ]運用管理班\90　ポンチ絵素材\無題.gif"/>
          <p:cNvPicPr>
            <a:picLocks noChangeAspect="1" noChangeArrowheads="1"/>
          </p:cNvPicPr>
          <p:nvPr/>
        </p:nvPicPr>
        <p:blipFill>
          <a:blip r:embed="rId10" cstate="screen"/>
          <a:srcRect r="68700" b="50252"/>
          <a:stretch>
            <a:fillRect/>
          </a:stretch>
        </p:blipFill>
        <p:spPr bwMode="auto">
          <a:xfrm>
            <a:off x="5112489" y="5336024"/>
            <a:ext cx="1146175" cy="118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Rectangle 38"/>
          <p:cNvSpPr>
            <a:spLocks noChangeArrowheads="1"/>
          </p:cNvSpPr>
          <p:nvPr/>
        </p:nvSpPr>
        <p:spPr bwMode="auto">
          <a:xfrm>
            <a:off x="5569952" y="4869160"/>
            <a:ext cx="1313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00B050"/>
                </a:solidFill>
              </a:rPr>
              <a:t>Himawari-9</a:t>
            </a:r>
          </a:p>
        </p:txBody>
      </p:sp>
      <p:sp>
        <p:nvSpPr>
          <p:cNvPr id="67" name="Rectangle 3"/>
          <p:cNvSpPr txBox="1">
            <a:spLocks noChangeArrowheads="1"/>
          </p:cNvSpPr>
          <p:nvPr/>
        </p:nvSpPr>
        <p:spPr bwMode="auto">
          <a:xfrm>
            <a:off x="730793" y="3094130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NASDA</a:t>
            </a:r>
          </a:p>
        </p:txBody>
      </p:sp>
      <p:sp>
        <p:nvSpPr>
          <p:cNvPr id="68" name="Rectangle 3"/>
          <p:cNvSpPr txBox="1">
            <a:spLocks noChangeArrowheads="1"/>
          </p:cNvSpPr>
          <p:nvPr/>
        </p:nvSpPr>
        <p:spPr bwMode="auto">
          <a:xfrm>
            <a:off x="1810293" y="3094130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NASDA</a:t>
            </a:r>
          </a:p>
        </p:txBody>
      </p:sp>
      <p:sp>
        <p:nvSpPr>
          <p:cNvPr id="69" name="Rectangle 3"/>
          <p:cNvSpPr txBox="1">
            <a:spLocks noChangeArrowheads="1"/>
          </p:cNvSpPr>
          <p:nvPr/>
        </p:nvSpPr>
        <p:spPr bwMode="auto">
          <a:xfrm>
            <a:off x="2818355" y="3094130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NASDA</a:t>
            </a:r>
          </a:p>
        </p:txBody>
      </p:sp>
      <p:sp>
        <p:nvSpPr>
          <p:cNvPr id="70" name="Rectangle 3"/>
          <p:cNvSpPr txBox="1">
            <a:spLocks noChangeArrowheads="1"/>
          </p:cNvSpPr>
          <p:nvPr/>
        </p:nvSpPr>
        <p:spPr bwMode="auto">
          <a:xfrm>
            <a:off x="3826418" y="3094130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NASDA</a:t>
            </a:r>
          </a:p>
        </p:txBody>
      </p:sp>
      <p:sp>
        <p:nvSpPr>
          <p:cNvPr id="71" name="Rectangle 3"/>
          <p:cNvSpPr txBox="1">
            <a:spLocks noChangeArrowheads="1"/>
          </p:cNvSpPr>
          <p:nvPr/>
        </p:nvSpPr>
        <p:spPr bwMode="auto">
          <a:xfrm>
            <a:off x="5050380" y="3094130"/>
            <a:ext cx="6477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NASDA</a:t>
            </a:r>
          </a:p>
        </p:txBody>
      </p:sp>
      <p:sp>
        <p:nvSpPr>
          <p:cNvPr id="72" name="Rectangle 3"/>
          <p:cNvSpPr txBox="1">
            <a:spLocks noChangeArrowheads="1"/>
          </p:cNvSpPr>
          <p:nvPr/>
        </p:nvSpPr>
        <p:spPr bwMode="auto">
          <a:xfrm>
            <a:off x="1018130" y="5316885"/>
            <a:ext cx="6477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SS/L</a:t>
            </a:r>
          </a:p>
        </p:txBody>
      </p:sp>
      <p:sp>
        <p:nvSpPr>
          <p:cNvPr id="73" name="Rectangle 3"/>
          <p:cNvSpPr txBox="1">
            <a:spLocks noChangeArrowheads="1"/>
          </p:cNvSpPr>
          <p:nvPr/>
        </p:nvSpPr>
        <p:spPr bwMode="auto">
          <a:xfrm>
            <a:off x="1449930" y="5316885"/>
            <a:ext cx="86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800" b="1" dirty="0">
                <a:solidFill>
                  <a:schemeClr val="bg1"/>
                </a:solidFill>
                <a:latin typeface="+mn-lt"/>
                <a:ea typeface="+mn-ea"/>
              </a:rPr>
              <a:t>Ⓒ</a:t>
            </a:r>
            <a:r>
              <a:rPr lang="en-US" altLang="ja-JP" sz="800" b="1" dirty="0">
                <a:solidFill>
                  <a:schemeClr val="bg1"/>
                </a:solidFill>
                <a:latin typeface="+mn-lt"/>
                <a:ea typeface="+mn-ea"/>
              </a:rPr>
              <a:t>MELCO</a:t>
            </a:r>
          </a:p>
        </p:txBody>
      </p:sp>
      <p:graphicFrame>
        <p:nvGraphicFramePr>
          <p:cNvPr id="6" name="Group 10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90050"/>
              </p:ext>
            </p:extLst>
          </p:nvPr>
        </p:nvGraphicFramePr>
        <p:xfrm>
          <a:off x="6948264" y="1864789"/>
          <a:ext cx="1944216" cy="3240715"/>
        </p:xfrm>
        <a:graphic>
          <a:graphicData uri="http://schemas.openxmlformats.org/drawingml/2006/table">
            <a:tbl>
              <a:tblPr/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Satellite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Operation period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1978 – 1981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1981 – 1984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1984 – 1989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1989 – 1995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GMS-5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1995 – 2003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GOES-9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2003 – 2005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MTSAT-1R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2005 – 2010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9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MTSAT-2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2010 – 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Himawari-8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2015 – 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Himawari-9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2022 – 2029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4" name="TextBox 73"/>
          <p:cNvSpPr txBox="1"/>
          <p:nvPr/>
        </p:nvSpPr>
        <p:spPr>
          <a:xfrm>
            <a:off x="2915816" y="4718996"/>
            <a:ext cx="2680277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200" dirty="0">
                <a:solidFill>
                  <a:srgbClr val="FF0000"/>
                </a:solidFill>
              </a:rPr>
              <a:t>launched on </a:t>
            </a:r>
            <a:r>
              <a:rPr lang="en-GB" sz="1400" dirty="0">
                <a:solidFill>
                  <a:srgbClr val="FF0000"/>
                </a:solidFill>
              </a:rPr>
              <a:t>7 Oct. 2014</a:t>
            </a:r>
          </a:p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srgbClr val="FF0000"/>
                </a:solidFill>
              </a:rPr>
              <a:t>Operation started on 7 July 2015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76" name="TextBox 73"/>
          <p:cNvSpPr txBox="1"/>
          <p:nvPr/>
        </p:nvSpPr>
        <p:spPr>
          <a:xfrm>
            <a:off x="5882643" y="5301208"/>
            <a:ext cx="268027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200" dirty="0">
                <a:solidFill>
                  <a:srgbClr val="FF0000"/>
                </a:solidFill>
              </a:rPr>
              <a:t>launched on </a:t>
            </a:r>
            <a:r>
              <a:rPr lang="en-GB" sz="1400" dirty="0">
                <a:solidFill>
                  <a:srgbClr val="FF0000"/>
                </a:solidFill>
              </a:rPr>
              <a:t>2 November 2016</a:t>
            </a:r>
          </a:p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srgbClr val="FF0000"/>
                </a:solidFill>
              </a:rPr>
              <a:t>Planned to be back up of Himawari-8 in March 2017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E190CEF-7366-41B8-B3DF-9DF2B675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99" y="6410848"/>
            <a:ext cx="5291294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919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/>
          </a:bodyPr>
          <a:lstStyle/>
          <a:p>
            <a:r>
              <a:rPr lang="en-GB" sz="2800" b="1" dirty="0"/>
              <a:t>Advanced </a:t>
            </a:r>
            <a:r>
              <a:rPr lang="en-GB" sz="2800" b="1" dirty="0" err="1"/>
              <a:t>Himawari</a:t>
            </a:r>
            <a:r>
              <a:rPr lang="en-GB" sz="2800" b="1" dirty="0"/>
              <a:t> Imager (AHI)</a:t>
            </a:r>
          </a:p>
        </p:txBody>
      </p:sp>
      <p:graphicFrame>
        <p:nvGraphicFramePr>
          <p:cNvPr id="8" name="Group 1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89705"/>
              </p:ext>
            </p:extLst>
          </p:nvPr>
        </p:nvGraphicFramePr>
        <p:xfrm>
          <a:off x="226120" y="980728"/>
          <a:ext cx="3888433" cy="5360670"/>
        </p:xfrm>
        <a:graphic>
          <a:graphicData uri="http://schemas.openxmlformats.org/drawingml/2006/table">
            <a:tbl>
              <a:tblPr/>
              <a:tblGrid>
                <a:gridCol w="504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8062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Band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Central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Wavelength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[μm]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Spatial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Resolution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[km]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# of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detectors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(*)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Levels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 of digital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count [bit]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1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ADA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0.47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ADA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1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ADA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676 (3)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ADA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ADA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2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08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0.51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08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1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08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676  (3)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08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08C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0.64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0.5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1460 (3)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0.86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676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1.6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372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2.3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372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7B7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3.9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332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14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6.2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332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6.9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332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7.3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332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12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8.6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332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12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9.6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332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12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10.4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408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12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11.2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408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12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12.4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408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12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2038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13.3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endParaRPr kumimoji="1" lang="en-US" altLang="ja-JP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408 (6)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11</a:t>
                      </a:r>
                    </a:p>
                  </a:txBody>
                  <a:tcPr marL="46851" marR="46851" marT="46851" marB="4685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37360" y="1995379"/>
            <a:ext cx="4670586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317480" y="1729438"/>
            <a:ext cx="2466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AHI Field of View </a:t>
            </a:r>
            <a:r>
              <a:rPr lang="en-GB" sz="1400" dirty="0" err="1"/>
              <a:t>Center</a:t>
            </a:r>
            <a:r>
              <a:rPr lang="en-GB" sz="1400" dirty="0"/>
              <a:t> (VNIR)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06423" y="4757082"/>
            <a:ext cx="2828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ITT EXELIS(2013): AHI-8 EQUIPMENT MANUAL 2 </a:t>
            </a:r>
          </a:p>
          <a:p>
            <a:r>
              <a:rPr lang="en-GB" sz="1000" dirty="0"/>
              <a:t>CALIBRATION AND ALIGNMENT HANDBOOK Rev. J 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139952" y="5877272"/>
            <a:ext cx="33123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100" dirty="0">
                <a:latin typeface="Arial" charset="0"/>
                <a:ea typeface="ＭＳ Ｐゴシック" charset="-128"/>
                <a:cs typeface="Arial" charset="0"/>
              </a:rPr>
              <a:t>*Number of redundant detector columns per side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2C9BC8B-41B2-4CB2-AA16-0B1AEA784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4915272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4904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21776"/>
            <a:ext cx="4279668" cy="758952"/>
          </a:xfrm>
        </p:spPr>
        <p:txBody>
          <a:bodyPr anchor="ctr" anchorCtr="0">
            <a:noAutofit/>
          </a:bodyPr>
          <a:lstStyle/>
          <a:p>
            <a:pPr algn="l"/>
            <a:r>
              <a:rPr lang="en-GB" sz="2400" b="1" dirty="0"/>
              <a:t>Typical Observation Schedule in 10 minutes Repeat Cycle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17328" y="5688065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[sec]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4656" y="2132949"/>
            <a:ext cx="0" cy="4104456"/>
          </a:xfrm>
          <a:prstGeom prst="straightConnector1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794567"/>
              </p:ext>
            </p:extLst>
          </p:nvPr>
        </p:nvGraphicFramePr>
        <p:xfrm>
          <a:off x="6516217" y="201316"/>
          <a:ext cx="2448271" cy="1296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229">
                <a:tc>
                  <a:txBody>
                    <a:bodyPr/>
                    <a:lstStyle/>
                    <a:p>
                      <a:r>
                        <a:rPr lang="en-GB" sz="1200" b="1" dirty="0"/>
                        <a:t>Full Disk</a:t>
                      </a:r>
                    </a:p>
                  </a:txBody>
                  <a:tcPr marL="36000" marR="0" marT="36000" marB="36000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Region 1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(NE</a:t>
                      </a:r>
                      <a:r>
                        <a:rPr lang="en-GB" sz="1100" b="0" baseline="0" dirty="0">
                          <a:solidFill>
                            <a:schemeClr val="tx1"/>
                          </a:solidFill>
                        </a:rPr>
                        <a:t> Japan)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0" marT="36000" marB="36000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BB Obs.</a:t>
                      </a:r>
                    </a:p>
                  </a:txBody>
                  <a:tcPr marL="36000" marR="0" marT="36000" marB="360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Region 2 </a:t>
                      </a:r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(SW</a:t>
                      </a:r>
                      <a:r>
                        <a:rPr lang="en-GB" sz="1100" baseline="0" dirty="0">
                          <a:solidFill>
                            <a:schemeClr val="tx1"/>
                          </a:solidFill>
                        </a:rPr>
                        <a:t> Japan)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0" marT="36000" marB="360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r>
                        <a:rPr lang="en-GB" sz="1200" b="1" dirty="0"/>
                        <a:t>Space</a:t>
                      </a:r>
                      <a:r>
                        <a:rPr lang="en-GB" sz="1200" b="1" baseline="0" dirty="0"/>
                        <a:t> Look</a:t>
                      </a:r>
                      <a:endParaRPr lang="en-GB" sz="1200" b="1" dirty="0"/>
                    </a:p>
                  </a:txBody>
                  <a:tcPr marL="36000" marR="0" marT="36000" marB="360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Region 3 </a:t>
                      </a:r>
                      <a:r>
                        <a:rPr lang="en-GB" sz="1100" dirty="0"/>
                        <a:t>(Target Area)</a:t>
                      </a:r>
                      <a:endParaRPr lang="en-GB" sz="1200" dirty="0"/>
                    </a:p>
                  </a:txBody>
                  <a:tcPr marL="36000" marR="0" marT="36000" marB="36000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36000" marR="0" marT="36000" marB="36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Region 4 </a:t>
                      </a:r>
                      <a:r>
                        <a:rPr lang="en-GB" sz="1100" dirty="0"/>
                        <a:t>(Landmark</a:t>
                      </a:r>
                      <a:r>
                        <a:rPr lang="en-GB" sz="1100" baseline="0" dirty="0"/>
                        <a:t> Area)</a:t>
                      </a:r>
                      <a:endParaRPr lang="en-GB" sz="1200" dirty="0"/>
                    </a:p>
                  </a:txBody>
                  <a:tcPr marL="36000" marR="0" marT="36000" marB="3600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36000" marR="0" marT="36000" marB="36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Region 5 </a:t>
                      </a:r>
                      <a:r>
                        <a:rPr lang="en-GB" sz="1100" dirty="0"/>
                        <a:t>(Land</a:t>
                      </a:r>
                      <a:r>
                        <a:rPr lang="en-GB" sz="1100" baseline="0" dirty="0"/>
                        <a:t>mark Area)</a:t>
                      </a:r>
                      <a:endParaRPr lang="en-GB" sz="1200" dirty="0"/>
                    </a:p>
                  </a:txBody>
                  <a:tcPr marL="36000" marR="0" marT="36000" marB="36000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915816" y="1175617"/>
            <a:ext cx="1219556" cy="288147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Blackbody Obs.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61089" y="1546434"/>
            <a:ext cx="5904656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844725" y="1298671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[sec]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5350760" y="202489"/>
            <a:ext cx="1075640" cy="1015283"/>
            <a:chOff x="4339291" y="163239"/>
            <a:chExt cx="1506271" cy="1465561"/>
          </a:xfrm>
        </p:grpSpPr>
        <p:pic>
          <p:nvPicPr>
            <p:cNvPr id="14" name="Picture 5" descr="クリップボード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6" t="2595" r="1730" b="3988"/>
            <a:stretch>
              <a:fillRect/>
            </a:stretch>
          </p:blipFill>
          <p:spPr bwMode="auto">
            <a:xfrm>
              <a:off x="4339291" y="163239"/>
              <a:ext cx="1506271" cy="1465561"/>
            </a:xfrm>
            <a:prstGeom prst="rect">
              <a:avLst/>
            </a:prstGeom>
            <a:noFill/>
            <a:ln>
              <a:noFill/>
            </a:ln>
            <a:extLst/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4724731" y="311448"/>
              <a:ext cx="72008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449399" y="620688"/>
              <a:ext cx="1283444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364691" y="946820"/>
              <a:ext cx="144016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445207" y="332656"/>
              <a:ext cx="999604" cy="288032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4373199" y="620688"/>
              <a:ext cx="1287636" cy="313432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/>
          <p:cNvCxnSpPr/>
          <p:nvPr/>
        </p:nvCxnSpPr>
        <p:spPr>
          <a:xfrm flipV="1">
            <a:off x="2686400" y="1483337"/>
            <a:ext cx="373432" cy="425553"/>
          </a:xfrm>
          <a:prstGeom prst="straightConnector1">
            <a:avLst/>
          </a:prstGeom>
          <a:ln w="28575">
            <a:solidFill>
              <a:srgbClr val="92D050"/>
            </a:solidFill>
            <a:prstDash val="sysDot"/>
            <a:tailEnd type="arrow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33177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3"/>
          <a:stretch/>
        </p:blipFill>
        <p:spPr bwMode="auto">
          <a:xfrm>
            <a:off x="579441" y="1653324"/>
            <a:ext cx="7808983" cy="470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BC1CC02-B940-4F75-B0F6-11A8EE40B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707360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899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395536" y="1464146"/>
            <a:ext cx="80648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2000" dirty="0"/>
              <a:t>Quadratic calibration equation in “</a:t>
            </a:r>
            <a:r>
              <a:rPr kumimoji="1" lang="en-US" altLang="ja-JP" sz="2000" b="1" i="1" dirty="0"/>
              <a:t>L1A (L1.0)</a:t>
            </a:r>
            <a:r>
              <a:rPr kumimoji="1" lang="en-US" altLang="ja-JP" sz="2000" i="1" dirty="0"/>
              <a:t> equivalent data” </a:t>
            </a:r>
            <a:r>
              <a:rPr kumimoji="1" lang="en-US" altLang="ja-JP" sz="2000" dirty="0"/>
              <a:t>processing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endParaRPr kumimoji="1" lang="en-US" altLang="ja-JP" sz="2000" b="1" u="sng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endParaRPr kumimoji="1" lang="en-US" altLang="ja-JP" sz="2000" b="1" u="sng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880385" y="2118186"/>
            <a:ext cx="3006977" cy="198823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ja-JP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altLang="ja-JP" sz="1600" i="1" baseline="-5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1600" dirty="0"/>
              <a:t>: Observed radiance</a:t>
            </a:r>
            <a:endParaRPr lang="en-US" altLang="ja-JP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ja-JP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1600" i="1" baseline="-5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1600" dirty="0"/>
              <a:t>: Raw digital count</a:t>
            </a:r>
          </a:p>
          <a:p>
            <a:pPr>
              <a:lnSpc>
                <a:spcPct val="110000"/>
              </a:lnSpc>
            </a:pPr>
            <a:r>
              <a:rPr lang="en-US" altLang="ja-JP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altLang="ja-JP" sz="1600" i="1" baseline="-5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1600" dirty="0"/>
              <a:t>: Deep space raw digital count</a:t>
            </a:r>
          </a:p>
          <a:p>
            <a:pPr>
              <a:lnSpc>
                <a:spcPct val="110000"/>
              </a:lnSpc>
            </a:pPr>
            <a:r>
              <a:rPr lang="en-US" altLang="ja-JP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ja-JP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1600" dirty="0"/>
              <a:t>: Coefficients</a:t>
            </a:r>
          </a:p>
          <a:p>
            <a:pPr>
              <a:lnSpc>
                <a:spcPct val="110000"/>
              </a:lnSpc>
            </a:pPr>
            <a:r>
              <a:rPr lang="en-US" altLang="ja-JP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1600" dirty="0"/>
              <a:t>: Detector ID</a:t>
            </a:r>
          </a:p>
          <a:p>
            <a:pPr>
              <a:lnSpc>
                <a:spcPct val="110000"/>
              </a:lnSpc>
            </a:pPr>
            <a:r>
              <a:rPr lang="en-US" altLang="ja-JP" sz="1600" i="1" dirty="0">
                <a:latin typeface="Symbol" panose="05050102010706020507" pitchFamily="18" charset="2"/>
              </a:rPr>
              <a:t>r </a:t>
            </a:r>
            <a:r>
              <a:rPr lang="en-US" altLang="ja-JP" sz="1600" dirty="0"/>
              <a:t>: Scan mirror reflection </a:t>
            </a:r>
            <a:r>
              <a:rPr lang="en-US" altLang="ja-JP" sz="1600" dirty="0" err="1"/>
              <a:t>coef</a:t>
            </a:r>
            <a:r>
              <a:rPr lang="en-US" altLang="ja-JP" sz="1600" dirty="0"/>
              <a:t>.</a:t>
            </a:r>
          </a:p>
          <a:p>
            <a:pPr>
              <a:lnSpc>
                <a:spcPct val="110000"/>
              </a:lnSpc>
            </a:pPr>
            <a:r>
              <a:rPr lang="en-US" altLang="ja-JP" sz="1600" i="1" dirty="0">
                <a:latin typeface="Symbol" panose="05050102010706020507" pitchFamily="18" charset="2"/>
              </a:rPr>
              <a:t>q</a:t>
            </a:r>
            <a:r>
              <a:rPr lang="en-US" altLang="ja-JP" sz="1600" dirty="0">
                <a:latin typeface="Symbol" panose="05050102010706020507" pitchFamily="18" charset="2"/>
              </a:rPr>
              <a:t>,</a:t>
            </a:r>
            <a:r>
              <a:rPr lang="en-US" altLang="ja-JP" sz="1600" i="1" dirty="0">
                <a:latin typeface="Symbol" panose="05050102010706020507" pitchFamily="18" charset="2"/>
              </a:rPr>
              <a:t> f </a:t>
            </a:r>
            <a:r>
              <a:rPr lang="en-US" altLang="ja-JP" sz="1600" dirty="0"/>
              <a:t>: Incidence angle to SM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80120"/>
          </a:xfrm>
        </p:spPr>
        <p:txBody>
          <a:bodyPr>
            <a:normAutofit/>
          </a:bodyPr>
          <a:lstStyle/>
          <a:p>
            <a:r>
              <a:rPr lang="en-GB" sz="2600" b="1" dirty="0"/>
              <a:t>VIS/NIR on-board Calibration using Solar Diffuser (SD)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/>
              <p:cNvSpPr/>
              <p:nvPr/>
            </p:nvSpPr>
            <p:spPr>
              <a:xfrm>
                <a:off x="377495" y="2088562"/>
                <a:ext cx="5346633" cy="840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2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sSub>
                            <m:sSubPr>
                              <m:ctrlPr>
                                <a:rPr lang="en-US" altLang="ja-JP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200" b="0" i="1" smtClean="0"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</m:e>
                            <m:sub>
                              <m:r>
                                <a:rPr lang="en-US" altLang="ja-JP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r>
                        <a:rPr lang="en-US" altLang="ja-JP" sz="2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200" b="0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ja-JP" sz="2200" b="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ja-JP" altLang="ja-JP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200" b="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200" b="0" i="1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ja-JP" sz="2200" b="0" i="1">
                                      <a:latin typeface="Cambria Math"/>
                                    </a:rPr>
                                    <m:t>𝐴</m:t>
                                  </m:r>
                                  <m:r>
                                    <a:rPr lang="en-US" altLang="ja-JP" sz="2200" b="0" i="1" baseline="-25000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ja-JP" sz="2200" b="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200" b="0" i="1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ja-JP" sz="2200" b="0" i="1">
                                      <a:latin typeface="Cambria Math"/>
                                    </a:rPr>
                                    <m:t>𝑠𝑝</m:t>
                                  </m:r>
                                  <m:r>
                                    <a:rPr lang="en-US" altLang="ja-JP" sz="2200" b="0" i="1" baseline="-25000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ja-JP" sz="2200" b="0" i="1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sz="2200" b="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2200" b="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200" b="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200" b="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ja-JP" sz="2200" b="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ja-JP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200" b="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ja-JP" sz="2200" b="0" i="1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altLang="ja-JP" sz="2200" b="0" i="1" baseline="-25000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ja-JP" sz="2200" b="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200" b="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ja-JP" sz="2200" b="0" i="1">
                                  <a:latin typeface="Cambria Math"/>
                                </a:rPr>
                                <m:t>𝑠𝑝</m:t>
                              </m:r>
                              <m:r>
                                <a:rPr lang="en-US" altLang="ja-JP" sz="2200" b="0" i="1" baseline="-25000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ja-JP" sz="2200" b="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ja-JP" altLang="ja-JP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200" b="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ja-JP" sz="2200" b="0" i="1">
                                  <a:latin typeface="Cambria Math"/>
                                </a:rPr>
                                <m:t>𝑛𝑠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ja-JP" altLang="ja-JP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ja-JP" altLang="en-US" sz="2200" b="0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altLang="ja-JP" sz="2200" b="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ja-JP" sz="2200" b="0" i="1">
                                  <a:latin typeface="Cambria Math"/>
                                </a:rPr>
                                <m:t>𝑒𝑤</m:t>
                              </m:r>
                            </m:sub>
                          </m:sSub>
                          <m:r>
                            <a:rPr lang="en-US" altLang="ja-JP" sz="2200" b="0" i="1">
                              <a:latin typeface="Cambria Math"/>
                            </a:rPr>
                            <m:t>(</m:t>
                          </m:r>
                          <m:r>
                            <a:rPr lang="ja-JP" altLang="en-US" sz="2200" b="0" i="1">
                              <a:latin typeface="Cambria Math"/>
                            </a:rPr>
                            <m:t>𝜙</m:t>
                          </m:r>
                          <m:r>
                            <a:rPr lang="en-US" altLang="ja-JP" sz="2200" b="0" i="1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ja-JP" altLang="en-US" sz="2200" dirty="0"/>
              </a:p>
            </p:txBody>
          </p:sp>
        </mc:Choice>
        <mc:Fallback xmlns="">
          <p:sp>
            <p:nvSpPr>
              <p:cNvPr id="14" name="正方形/長方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95" y="2088562"/>
                <a:ext cx="5346633" cy="84048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/>
          <p:cNvSpPr txBox="1"/>
          <p:nvPr/>
        </p:nvSpPr>
        <p:spPr>
          <a:xfrm>
            <a:off x="467544" y="3140968"/>
            <a:ext cx="4968552" cy="24426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t" anchorCtr="0">
            <a:noAutofit/>
          </a:bodyPr>
          <a:lstStyle/>
          <a:p>
            <a:pPr marL="371475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ja-JP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ja-JP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dirty="0"/>
              <a:t>: pre-launch test value</a:t>
            </a:r>
          </a:p>
          <a:p>
            <a:pPr marL="371475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ja-JP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dirty="0"/>
              <a:t>:</a:t>
            </a:r>
          </a:p>
          <a:p>
            <a:pPr marL="628650" indent="-371475">
              <a:lnSpc>
                <a:spcPct val="130000"/>
              </a:lnSpc>
              <a:buFont typeface="Calibri" panose="020F0502020204030204" pitchFamily="34" charset="0"/>
              <a:buChar char="–"/>
            </a:pPr>
            <a:r>
              <a:rPr lang="en-US" altLang="ja-JP" dirty="0"/>
              <a:t>Pre-launch test value (until 7 June 2015)</a:t>
            </a:r>
          </a:p>
          <a:p>
            <a:pPr marL="628650" indent="-371475">
              <a:lnSpc>
                <a:spcPct val="130000"/>
              </a:lnSpc>
              <a:buFont typeface="Calibri" panose="020F0502020204030204" pitchFamily="34" charset="0"/>
              <a:buChar char="–"/>
            </a:pPr>
            <a:r>
              <a:rPr lang="en-US" altLang="ja-JP" dirty="0"/>
              <a:t>Values based on </a:t>
            </a:r>
            <a:r>
              <a:rPr lang="en-US" altLang="ja-JP" dirty="0">
                <a:solidFill>
                  <a:srgbClr val="0000FF"/>
                </a:solidFill>
              </a:rPr>
              <a:t>solar diffuser (SD) </a:t>
            </a:r>
            <a:r>
              <a:rPr lang="en-US" altLang="ja-JP" dirty="0"/>
              <a:t>observations (since 8 June 2015). SD observation is performed </a:t>
            </a:r>
            <a:r>
              <a:rPr lang="en-US" altLang="ja-JP" dirty="0">
                <a:solidFill>
                  <a:srgbClr val="0000FF"/>
                </a:solidFill>
              </a:rPr>
              <a:t>every 2 weeks</a:t>
            </a:r>
          </a:p>
          <a:p>
            <a:pPr marL="371475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ja-JP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altLang="ja-JP" dirty="0"/>
              <a:t>: updated by deep space observation at each Full-disk swath</a:t>
            </a:r>
          </a:p>
          <a:p>
            <a:pPr marL="361950">
              <a:lnSpc>
                <a:spcPct val="130000"/>
              </a:lnSpc>
            </a:pPr>
            <a:r>
              <a:rPr lang="en-US" altLang="ja-JP" sz="600" dirty="0">
                <a:solidFill>
                  <a:schemeClr val="bg1"/>
                </a:solidFill>
              </a:rPr>
              <a:t>a</a:t>
            </a:r>
            <a:r>
              <a:rPr lang="en-US" altLang="ja-JP" sz="1400" dirty="0">
                <a:solidFill>
                  <a:schemeClr val="bg1"/>
                </a:solidFill>
              </a:rPr>
              <a:t>a</a:t>
            </a:r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9" name="フッター プレースホルダー 4">
            <a:extLst>
              <a:ext uri="{FF2B5EF4-FFF2-40B4-BE49-F238E27FC236}">
                <a16:creationId xmlns:a16="http://schemas.microsoft.com/office/drawing/2014/main" id="{B561BB88-3D18-4EAC-91CD-9EBA64EA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131296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1415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JMA802B\Desktop\sd_tseries.png">
            <a:extLst>
              <a:ext uri="{FF2B5EF4-FFF2-40B4-BE49-F238E27FC236}">
                <a16:creationId xmlns:a16="http://schemas.microsoft.com/office/drawing/2014/main" id="{F2F1E354-777A-43D4-A607-908565AD4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2" b="49462"/>
          <a:stretch/>
        </p:blipFill>
        <p:spPr bwMode="auto">
          <a:xfrm>
            <a:off x="517518" y="2958374"/>
            <a:ext cx="8136904" cy="160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MA802B\Desktop\sd_tseries.png">
            <a:extLst>
              <a:ext uri="{FF2B5EF4-FFF2-40B4-BE49-F238E27FC236}">
                <a16:creationId xmlns:a16="http://schemas.microsoft.com/office/drawing/2014/main" id="{F2F1E354-777A-43D4-A607-908565AD4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4" b="2075"/>
          <a:stretch/>
        </p:blipFill>
        <p:spPr bwMode="auto">
          <a:xfrm>
            <a:off x="517518" y="4619011"/>
            <a:ext cx="8136904" cy="160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7307" y="332599"/>
            <a:ext cx="5494384" cy="673296"/>
          </a:xfrm>
        </p:spPr>
        <p:txBody>
          <a:bodyPr>
            <a:noAutofit/>
          </a:bodyPr>
          <a:lstStyle/>
          <a:p>
            <a:r>
              <a:rPr kumimoji="1" lang="en-US" altLang="ja-JP" sz="2400" b="1" dirty="0"/>
              <a:t>VNIR Calibration Slopes derived from Solar Diffuser (SD) observations</a:t>
            </a:r>
            <a:endParaRPr kumimoji="1" lang="ja-JP" altLang="en-US" sz="24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5536" y="1552809"/>
            <a:ext cx="8270021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1700" dirty="0"/>
              <a:t>SD observation: performed twice / month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1700" dirty="0"/>
              <a:t>June 2015: VNIR calibration slopes in L1 data were updated using Mar-May 2015 SD obs.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1700" dirty="0"/>
              <a:t>~0.5% degradation trends in Band1-4 (no SD degradation is assumed)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104599" y="2685922"/>
            <a:ext cx="7036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Time series of inverse of detector-averaged calibration slope from SD observations</a:t>
            </a:r>
            <a:endParaRPr kumimoji="1" lang="ja-JP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4987280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05550" y="3024892"/>
            <a:ext cx="7443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Band1                                                                  Band2                                                                   Band3</a:t>
            </a:r>
          </a:p>
          <a:p>
            <a:r>
              <a:rPr kumimoji="1" lang="en-US" altLang="ja-JP" sz="1200" dirty="0"/>
              <a:t>(0.47</a:t>
            </a:r>
            <a:r>
              <a:rPr kumimoji="1" lang="el-GR" altLang="ja-JP" sz="1200" dirty="0"/>
              <a:t>μ</a:t>
            </a:r>
            <a:r>
              <a:rPr kumimoji="1" lang="en-US" altLang="ja-JP" sz="1200" dirty="0"/>
              <a:t>m)                                                             </a:t>
            </a:r>
            <a:r>
              <a:rPr lang="en-US" altLang="ja-JP" sz="1200" dirty="0"/>
              <a:t>(0.51</a:t>
            </a:r>
            <a:r>
              <a:rPr lang="el-GR" altLang="ja-JP" sz="1200" dirty="0"/>
              <a:t>μ</a:t>
            </a:r>
            <a:r>
              <a:rPr lang="en-US" altLang="ja-JP" sz="1200" dirty="0"/>
              <a:t>m)                                                              (0.64</a:t>
            </a:r>
            <a:r>
              <a:rPr lang="el-GR" altLang="ja-JP" sz="1200" dirty="0"/>
              <a:t>μ</a:t>
            </a:r>
            <a:r>
              <a:rPr lang="en-US" altLang="ja-JP" sz="1200" dirty="0"/>
              <a:t>m)</a:t>
            </a:r>
            <a:endParaRPr lang="ja-JP" altLang="en-US" sz="1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0622" y="4659042"/>
            <a:ext cx="7380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Band4                                                                                                                                                 Band6</a:t>
            </a:r>
          </a:p>
          <a:p>
            <a:r>
              <a:rPr kumimoji="1" lang="en-US" altLang="ja-JP" sz="1200" dirty="0"/>
              <a:t>(0.86</a:t>
            </a:r>
            <a:r>
              <a:rPr kumimoji="1" lang="el-GR" altLang="ja-JP" sz="1200" dirty="0"/>
              <a:t>μ</a:t>
            </a:r>
            <a:r>
              <a:rPr kumimoji="1" lang="en-US" altLang="ja-JP" sz="1200" dirty="0"/>
              <a:t>m)                                                                                                          </a:t>
            </a:r>
            <a:r>
              <a:rPr lang="en-US" altLang="ja-JP" sz="1200" dirty="0"/>
              <a:t>                                  (2.3</a:t>
            </a:r>
            <a:r>
              <a:rPr lang="el-GR" altLang="ja-JP" sz="1200" dirty="0"/>
              <a:t>μ</a:t>
            </a:r>
            <a:r>
              <a:rPr lang="en-US" altLang="ja-JP" sz="1200" dirty="0"/>
              <a:t>m)</a:t>
            </a:r>
            <a:endParaRPr lang="ja-JP" altLang="en-US" sz="1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497786" y="5543495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Band5</a:t>
            </a:r>
          </a:p>
          <a:p>
            <a:r>
              <a:rPr lang="en-US" altLang="ja-JP" sz="1200" dirty="0"/>
              <a:t>(1.6</a:t>
            </a:r>
            <a:r>
              <a:rPr lang="el-GR" altLang="ja-JP" sz="1200" dirty="0"/>
              <a:t>μ</a:t>
            </a:r>
            <a:r>
              <a:rPr lang="en-US" altLang="ja-JP" sz="1200" dirty="0"/>
              <a:t>m)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85304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JMA802B\Desktop\tseries_himawari8_vnircal.png">
            <a:extLst>
              <a:ext uri="{FF2B5EF4-FFF2-40B4-BE49-F238E27FC236}">
                <a16:creationId xmlns:a16="http://schemas.microsoft.com/office/drawing/2014/main" id="{0D172AF3-366E-48AA-A742-9232AB3B5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6" b="46653"/>
          <a:stretch/>
        </p:blipFill>
        <p:spPr bwMode="auto">
          <a:xfrm>
            <a:off x="411864" y="2813206"/>
            <a:ext cx="8308354" cy="175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JMA802B\Desktop\tseries_himawari8_vnircal.png">
            <a:extLst>
              <a:ext uri="{FF2B5EF4-FFF2-40B4-BE49-F238E27FC236}">
                <a16:creationId xmlns:a16="http://schemas.microsoft.com/office/drawing/2014/main" id="{96ECA6F3-FFA0-4644-A5C4-709641C46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63" b="604"/>
          <a:stretch/>
        </p:blipFill>
        <p:spPr bwMode="auto">
          <a:xfrm>
            <a:off x="411864" y="4541398"/>
            <a:ext cx="8308354" cy="170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430629" cy="758952"/>
          </a:xfrm>
        </p:spPr>
        <p:txBody>
          <a:bodyPr>
            <a:noAutofit/>
          </a:bodyPr>
          <a:lstStyle/>
          <a:p>
            <a:pPr algn="l"/>
            <a:r>
              <a:rPr lang="en-GB" sz="3200" b="1" dirty="0"/>
              <a:t>Validation of On-board Calibration Slope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01930" y="2876080"/>
            <a:ext cx="7443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Band1 (0.47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                                </a:t>
            </a:r>
            <a:r>
              <a:rPr lang="en-US" altLang="ja-JP" sz="1600" dirty="0"/>
              <a:t>Band2 (0.51</a:t>
            </a:r>
            <a:r>
              <a:rPr lang="el-GR" altLang="ja-JP" sz="1600" dirty="0"/>
              <a:t>μ</a:t>
            </a:r>
            <a:r>
              <a:rPr lang="en-US" altLang="ja-JP" sz="1600" dirty="0"/>
              <a:t>m)                               Band3 (0.64</a:t>
            </a:r>
            <a:r>
              <a:rPr lang="el-GR" altLang="ja-JP" sz="1600" dirty="0"/>
              <a:t>μ</a:t>
            </a:r>
            <a:r>
              <a:rPr lang="en-US" altLang="ja-JP" sz="1600" dirty="0"/>
              <a:t>m)</a:t>
            </a:r>
            <a:endParaRPr lang="ja-JP" altLang="en-US" sz="16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12816" y="4578532"/>
            <a:ext cx="738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Band4</a:t>
            </a:r>
            <a:r>
              <a:rPr kumimoji="1" lang="en-US" altLang="ja-JP" sz="1600" b="1" dirty="0"/>
              <a:t> </a:t>
            </a:r>
            <a:r>
              <a:rPr kumimoji="1" lang="en-US" altLang="ja-JP" sz="1600" dirty="0"/>
              <a:t>(0.86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                                </a:t>
            </a:r>
            <a:r>
              <a:rPr lang="en-US" altLang="ja-JP" sz="1600" dirty="0"/>
              <a:t>Band5 (1.6</a:t>
            </a:r>
            <a:r>
              <a:rPr lang="el-GR" altLang="ja-JP" sz="1600" dirty="0"/>
              <a:t>μ</a:t>
            </a:r>
            <a:r>
              <a:rPr lang="en-US" altLang="ja-JP" sz="1600" dirty="0"/>
              <a:t>m)                                 Band6 (2.3</a:t>
            </a:r>
            <a:r>
              <a:rPr lang="el-GR" altLang="ja-JP" sz="1600" dirty="0"/>
              <a:t>μ</a:t>
            </a:r>
            <a:r>
              <a:rPr lang="en-US" altLang="ja-JP" sz="1600" dirty="0"/>
              <a:t>m)</a:t>
            </a:r>
            <a:endParaRPr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7096" y="3224908"/>
            <a:ext cx="1790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6600"/>
                </a:solidFill>
              </a:rPr>
              <a:t> Updates of Cal. slope</a:t>
            </a:r>
            <a:endParaRPr kumimoji="1" lang="ja-JP" altLang="en-US" sz="1400" b="1" dirty="0">
              <a:solidFill>
                <a:srgbClr val="0066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>
                <a:solidFill>
                  <a:srgbClr val="A5AB81">
                    <a:shade val="75000"/>
                  </a:srgbClr>
                </a:solidFill>
              </a:rPr>
              <a:pPr/>
              <a:t>25</a:t>
            </a:fld>
            <a:endParaRPr lang="en-GB">
              <a:solidFill>
                <a:srgbClr val="A5AB81">
                  <a:shade val="75000"/>
                </a:srgbClr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799661" y="6361583"/>
            <a:ext cx="1948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Error bar: </a:t>
            </a:r>
            <a:r>
              <a:rPr kumimoji="1" lang="en-US" altLang="ja-JP" sz="1400" dirty="0" err="1">
                <a:solidFill>
                  <a:schemeClr val="bg1"/>
                </a:solidFill>
              </a:rPr>
              <a:t>stdv</a:t>
            </a:r>
            <a:r>
              <a:rPr kumimoji="1" lang="en-US" altLang="ja-JP" sz="1400" dirty="0">
                <a:solidFill>
                  <a:schemeClr val="bg1"/>
                </a:solidFill>
              </a:rPr>
              <a:t>. of slopes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45174" y="1556792"/>
            <a:ext cx="844730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880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452438" algn="l"/>
              </a:tabLst>
            </a:pPr>
            <a:r>
              <a:rPr lang="en-US" altLang="ja-JP" dirty="0"/>
              <a:t>~0.5%/year of degradation trends in Band1-4</a:t>
            </a:r>
          </a:p>
          <a:p>
            <a:pPr marL="55880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452438" algn="l"/>
              </a:tabLst>
            </a:pPr>
            <a:r>
              <a:rPr lang="en-US" altLang="ja-JP" dirty="0"/>
              <a:t>~6% bias for Band5,  ~4 % bias for Band6 based on ray-matching validation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954276" y="3396699"/>
            <a:ext cx="216024" cy="137188"/>
          </a:xfrm>
          <a:prstGeom prst="straightConnector1">
            <a:avLst/>
          </a:prstGeom>
          <a:ln w="254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1259632" y="2492896"/>
            <a:ext cx="6913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Time series of ratios between Himawari-8/AHI observations and reference values</a:t>
            </a:r>
            <a:endParaRPr kumimoji="1" lang="ja-JP" altLang="en-US" sz="1600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9569FC7-B94F-4613-8287-65B0726E7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347320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7268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997" y="313624"/>
            <a:ext cx="8376101" cy="758952"/>
          </a:xfrm>
        </p:spPr>
        <p:txBody>
          <a:bodyPr>
            <a:noAutofit/>
          </a:bodyPr>
          <a:lstStyle/>
          <a:p>
            <a:r>
              <a:rPr lang="en-GB" sz="2400" dirty="0"/>
              <a:t>Validation of On-board Calibration</a:t>
            </a:r>
            <a:br>
              <a:rPr lang="en-GB" sz="2400" b="1" dirty="0"/>
            </a:br>
            <a:r>
              <a:rPr lang="en-GB" sz="2400" b="1" dirty="0"/>
              <a:t>Method 1) Vicarious Calibration using RT Simulation</a:t>
            </a:r>
          </a:p>
        </p:txBody>
      </p:sp>
      <p:sp>
        <p:nvSpPr>
          <p:cNvPr id="15" name="テキスト ボックス 5"/>
          <p:cNvSpPr txBox="1"/>
          <p:nvPr/>
        </p:nvSpPr>
        <p:spPr>
          <a:xfrm>
            <a:off x="291997" y="1535772"/>
            <a:ext cx="5125095" cy="4633576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ja-JP" sz="1600" dirty="0"/>
              <a:t>Comparison of observed and simulated radiance for multiple targets (collaboration research with the University of Tokyo and JAXA/EORC [Prof. Nakajima])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accent2">
                    <a:lumMod val="75000"/>
                  </a:schemeClr>
                </a:solidFill>
              </a:rPr>
              <a:t>Targets</a:t>
            </a:r>
            <a:r>
              <a:rPr lang="en-US" altLang="ja-JP" dirty="0"/>
              <a:t>: </a:t>
            </a:r>
            <a:endParaRPr lang="en-US" altLang="ja-JP" sz="1600" b="1" dirty="0"/>
          </a:p>
          <a:p>
            <a:pPr marL="552450" indent="-285750">
              <a:lnSpc>
                <a:spcPct val="130000"/>
              </a:lnSpc>
              <a:buFont typeface="Calibri" panose="020F0502020204030204" pitchFamily="34" charset="0"/>
              <a:buChar char="‒"/>
            </a:pPr>
            <a:r>
              <a:rPr lang="en-US" altLang="ja-JP" sz="1600" dirty="0"/>
              <a:t>Cloud-free </a:t>
            </a:r>
            <a:r>
              <a:rPr lang="en-US" altLang="ja-JP" sz="1600" b="1" dirty="0">
                <a:solidFill>
                  <a:srgbClr val="0000FF"/>
                </a:solidFill>
              </a:rPr>
              <a:t>ocean (</a:t>
            </a:r>
            <a:r>
              <a:rPr lang="en-US" altLang="ja-JP" sz="1600" b="1" dirty="0" err="1">
                <a:solidFill>
                  <a:srgbClr val="0000FF"/>
                </a:solidFill>
              </a:rPr>
              <a:t>rayleigh</a:t>
            </a:r>
            <a:r>
              <a:rPr lang="en-US" altLang="ja-JP" sz="1600" b="1" dirty="0">
                <a:solidFill>
                  <a:srgbClr val="0000FF"/>
                </a:solidFill>
              </a:rPr>
              <a:t> scattering)</a:t>
            </a:r>
            <a:r>
              <a:rPr lang="en-US" altLang="ja-JP" sz="1600" dirty="0">
                <a:solidFill>
                  <a:srgbClr val="0000FF"/>
                </a:solidFill>
              </a:rPr>
              <a:t> </a:t>
            </a:r>
            <a:r>
              <a:rPr lang="en-US" altLang="ja-JP" sz="1600" dirty="0"/>
              <a:t>,  </a:t>
            </a:r>
            <a:r>
              <a:rPr lang="en-US" altLang="ja-JP" sz="1600" b="1" dirty="0">
                <a:solidFill>
                  <a:srgbClr val="FF0000"/>
                </a:solidFill>
              </a:rPr>
              <a:t>liquid water cloud</a:t>
            </a:r>
            <a:r>
              <a:rPr lang="en-US" altLang="ja-JP" sz="1600" dirty="0"/>
              <a:t>, </a:t>
            </a:r>
            <a:r>
              <a:rPr lang="en-US" altLang="ja-JP" sz="1600" b="1" dirty="0">
                <a:solidFill>
                  <a:srgbClr val="006600"/>
                </a:solidFill>
              </a:rPr>
              <a:t>*cloud-free land</a:t>
            </a:r>
            <a:r>
              <a:rPr lang="en-US" altLang="ja-JP" sz="1600" dirty="0"/>
              <a:t> and </a:t>
            </a:r>
            <a:r>
              <a:rPr lang="en-US" altLang="ja-JP" sz="1600" b="1" dirty="0">
                <a:solidFill>
                  <a:srgbClr val="7030A0"/>
                </a:solidFill>
              </a:rPr>
              <a:t>*deep convective cloud</a:t>
            </a:r>
            <a:endParaRPr lang="en-US" altLang="ja-JP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accent2">
                    <a:lumMod val="75000"/>
                  </a:schemeClr>
                </a:solidFill>
              </a:rPr>
              <a:t>Radiative transfer calculation</a:t>
            </a:r>
            <a:r>
              <a:rPr lang="en-US" altLang="ja-JP" dirty="0"/>
              <a:t>:</a:t>
            </a:r>
          </a:p>
          <a:p>
            <a:pPr marL="552450" indent="-285750">
              <a:lnSpc>
                <a:spcPct val="130000"/>
              </a:lnSpc>
              <a:buFont typeface="Calibri" panose="020F0502020204030204" pitchFamily="34" charset="0"/>
              <a:buChar char="‒"/>
              <a:tabLst>
                <a:tab pos="266700" algn="l"/>
                <a:tab pos="533400" algn="l"/>
              </a:tabLst>
            </a:pPr>
            <a:r>
              <a:rPr lang="en-US" altLang="ja-JP" sz="1600" dirty="0"/>
              <a:t>RSTAR (Nakajima and Tanaka [1986,1988])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accent2">
                    <a:lumMod val="75000"/>
                  </a:schemeClr>
                </a:solidFill>
              </a:rPr>
              <a:t>Input data</a:t>
            </a:r>
            <a:r>
              <a:rPr lang="en-US" altLang="ja-JP" sz="1600" dirty="0"/>
              <a:t>: Independent from GEO data</a:t>
            </a:r>
          </a:p>
          <a:p>
            <a:pPr marL="552450" indent="-285750">
              <a:lnSpc>
                <a:spcPct val="130000"/>
              </a:lnSpc>
              <a:buFont typeface="Calibri" panose="020F0502020204030204" pitchFamily="34" charset="0"/>
              <a:buChar char="‒"/>
              <a:tabLst>
                <a:tab pos="2870200" algn="l"/>
              </a:tabLst>
            </a:pPr>
            <a:r>
              <a:rPr kumimoji="1" lang="en-US" altLang="ja-JP" sz="1500" dirty="0"/>
              <a:t>JMA Re-Analysis atmos. profiles (JRA-55/JCDAS)</a:t>
            </a:r>
          </a:p>
          <a:p>
            <a:pPr marL="552450" indent="-285750">
              <a:lnSpc>
                <a:spcPct val="130000"/>
              </a:lnSpc>
              <a:buFont typeface="Calibri" panose="020F0502020204030204" pitchFamily="34" charset="0"/>
              <a:buChar char="‒"/>
              <a:tabLst>
                <a:tab pos="2870200" algn="l"/>
              </a:tabLst>
            </a:pPr>
            <a:r>
              <a:rPr kumimoji="1" lang="en-US" altLang="ja-JP" sz="1500" dirty="0"/>
              <a:t>Aerosol/Cloud optical thickness retrieved from MODIS L1B (M[O,Y]D02SSH)</a:t>
            </a:r>
          </a:p>
          <a:p>
            <a:pPr marL="552450" indent="-285750">
              <a:lnSpc>
                <a:spcPct val="130000"/>
              </a:lnSpc>
              <a:buFont typeface="Calibri" panose="020F0502020204030204" pitchFamily="34" charset="0"/>
              <a:buChar char="‒"/>
              <a:tabLst>
                <a:tab pos="2870200" algn="l"/>
              </a:tabLst>
            </a:pPr>
            <a:r>
              <a:rPr kumimoji="1" lang="en-US" altLang="ja-JP" sz="1500" dirty="0"/>
              <a:t>MODIS BRDF (MCD43C2) for land target</a:t>
            </a:r>
          </a:p>
          <a:p>
            <a:pPr marL="552450" indent="-285750">
              <a:lnSpc>
                <a:spcPct val="130000"/>
              </a:lnSpc>
              <a:buFont typeface="Calibri" panose="020F0502020204030204" pitchFamily="34" charset="0"/>
              <a:buChar char="‒"/>
              <a:tabLst>
                <a:tab pos="2870200" algn="l"/>
              </a:tabLst>
            </a:pPr>
            <a:r>
              <a:rPr kumimoji="1" lang="en-US" altLang="ja-JP" sz="1500" dirty="0"/>
              <a:t>Aura/OMI total column ozone, …</a:t>
            </a:r>
            <a:endParaRPr kumimoji="1" lang="ja-JP" altLang="en-US" sz="1500" dirty="0"/>
          </a:p>
        </p:txBody>
      </p:sp>
      <p:sp>
        <p:nvSpPr>
          <p:cNvPr id="17" name="テキスト ボックス 7"/>
          <p:cNvSpPr txBox="1"/>
          <p:nvPr/>
        </p:nvSpPr>
        <p:spPr>
          <a:xfrm>
            <a:off x="7475318" y="2054287"/>
            <a:ext cx="1224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August 2015</a:t>
            </a:r>
            <a:endParaRPr kumimoji="1" lang="ja-JP" altLang="en-US" sz="1600" dirty="0"/>
          </a:p>
        </p:txBody>
      </p:sp>
      <p:sp>
        <p:nvSpPr>
          <p:cNvPr id="18" name="テキスト ボックス 8"/>
          <p:cNvSpPr txBox="1"/>
          <p:nvPr/>
        </p:nvSpPr>
        <p:spPr>
          <a:xfrm rot="16200000">
            <a:off x="4782258" y="3371752"/>
            <a:ext cx="1592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Simulated reflectivity</a:t>
            </a:r>
            <a:endParaRPr kumimoji="1" lang="ja-JP" altLang="en-US" sz="1200" dirty="0"/>
          </a:p>
        </p:txBody>
      </p:sp>
      <p:sp>
        <p:nvSpPr>
          <p:cNvPr id="19" name="テキスト ボックス 9"/>
          <p:cNvSpPr txBox="1"/>
          <p:nvPr/>
        </p:nvSpPr>
        <p:spPr>
          <a:xfrm>
            <a:off x="6604464" y="4952201"/>
            <a:ext cx="1576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Observed</a:t>
            </a:r>
            <a:r>
              <a:rPr kumimoji="1" lang="en-US" altLang="ja-JP" sz="1200" dirty="0"/>
              <a:t> reflectivity</a:t>
            </a:r>
            <a:endParaRPr kumimoji="1" lang="ja-JP" altLang="en-US" sz="12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499992" y="6093296"/>
            <a:ext cx="4462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*Not implemented for Himawari-8/-9 AHI as of June 2017</a:t>
            </a:r>
            <a:endParaRPr kumimoji="1" lang="ja-JP" altLang="en-US" sz="1400" b="1" dirty="0"/>
          </a:p>
        </p:txBody>
      </p:sp>
      <p:pic>
        <p:nvPicPr>
          <p:cNvPr id="331778" name="Picture 2" descr="http://www.data.jma.go.jp/mscweb/data/monitoring/gsics/vis/Himawari8/scat/scat_30d.aqua.20150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36155" r="48903" b="35254"/>
          <a:stretch/>
        </p:blipFill>
        <p:spPr bwMode="auto">
          <a:xfrm>
            <a:off x="5687364" y="2284314"/>
            <a:ext cx="3064814" cy="269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8668098" y="2996952"/>
            <a:ext cx="182342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60D71A7-2180-4119-B866-72DB928CC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99" y="6410848"/>
            <a:ext cx="5412009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752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3" name="Picture 5" descr="D:\2015-MSC\高橋行端\Meetings\EUMETSAT滞在\201611\セミナー\fig\scat_rad_Himawari8Ahi_band3_SnppViirs_nrtc_20161031_woocea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0" t="4905" r="41304" b="53390"/>
          <a:stretch/>
        </p:blipFill>
        <p:spPr bwMode="auto">
          <a:xfrm>
            <a:off x="3114958" y="3405131"/>
            <a:ext cx="2662738" cy="293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971" name="Picture 3" descr="D:\2015-MSC\高橋行端\Meetings\EUMETSAT滞在\201611\セミナー\fig\scat_rad_Himawari8Ahi_band1_SnppViirs_nrtc_20161031_woocea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2" t="4619" r="39033" b="53126"/>
          <a:stretch/>
        </p:blipFill>
        <p:spPr bwMode="auto">
          <a:xfrm>
            <a:off x="388794" y="3405131"/>
            <a:ext cx="2830612" cy="296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972" name="Picture 4" descr="D:\2015-MSC\高橋行端\Meetings\EUMETSAT滞在\201611\セミナー\fig\scat_rad_Himawari8Ahi_band6_SnppViirs_nrtc_20161031_woocean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3" t="4533" r="41027" b="53929"/>
          <a:stretch/>
        </p:blipFill>
        <p:spPr bwMode="auto">
          <a:xfrm>
            <a:off x="5940152" y="3394620"/>
            <a:ext cx="2702199" cy="293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/>
          <p:nvPr/>
        </p:nvSpPr>
        <p:spPr>
          <a:xfrm>
            <a:off x="467544" y="1432054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Inter-calibration  based on AHI-VIIRS collocation (Quasi-SNO)</a:t>
            </a:r>
          </a:p>
          <a:p>
            <a:pPr marL="552450" indent="-285750">
              <a:lnSpc>
                <a:spcPct val="120000"/>
              </a:lnSpc>
              <a:buFont typeface="Calibri" panose="020F0502020204030204" pitchFamily="34" charset="0"/>
              <a:buChar char="‒"/>
            </a:pPr>
            <a:r>
              <a:rPr lang="en-GB" sz="1600" dirty="0"/>
              <a:t>Calibration target: cloud pixels</a:t>
            </a:r>
          </a:p>
          <a:p>
            <a:pPr marL="552450" indent="-285750">
              <a:lnSpc>
                <a:spcPct val="120000"/>
              </a:lnSpc>
              <a:buFont typeface="Calibri" panose="020F0502020204030204" pitchFamily="34" charset="0"/>
              <a:buChar char="‒"/>
            </a:pPr>
            <a:r>
              <a:rPr lang="en-GB" sz="1600" dirty="0"/>
              <a:t>Low radiance scene (e.g. cloud-free ocean) : not used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Spectral Band Adjustment Factor (SBAF) accounting for the spectral mismatch</a:t>
            </a:r>
          </a:p>
          <a:p>
            <a:pPr marL="552450" indent="-285750">
              <a:lnSpc>
                <a:spcPct val="120000"/>
              </a:lnSpc>
              <a:buFont typeface="Calibri" panose="020F0502020204030204" pitchFamily="34" charset="0"/>
              <a:buChar char="‒"/>
            </a:pPr>
            <a:r>
              <a:rPr lang="en-GB" sz="1600" dirty="0"/>
              <a:t>Band1-5: from NASA Langley SBAF based on SCHIAMACHY </a:t>
            </a:r>
            <a:r>
              <a:rPr lang="en-GB" sz="1400" dirty="0"/>
              <a:t>(</a:t>
            </a:r>
            <a:r>
              <a:rPr lang="en-GB" altLang="ja-JP" sz="1400" dirty="0"/>
              <a:t>http://cloudsgate2.larc.nasa.gov/SBAF</a:t>
            </a:r>
            <a:r>
              <a:rPr lang="en-GB" sz="1400" dirty="0"/>
              <a:t>)</a:t>
            </a:r>
          </a:p>
          <a:p>
            <a:pPr marL="552450" indent="-285750">
              <a:lnSpc>
                <a:spcPct val="120000"/>
              </a:lnSpc>
              <a:buFont typeface="Calibri" panose="020F0502020204030204" pitchFamily="34" charset="0"/>
              <a:buChar char="‒"/>
            </a:pPr>
            <a:r>
              <a:rPr lang="en-GB" sz="1600" dirty="0"/>
              <a:t>Band6: computed using RSTAR simulation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919635" y="3758730"/>
            <a:ext cx="660469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dirty="0"/>
              <a:t>Band1                                           Band3                                          Band5</a:t>
            </a:r>
          </a:p>
          <a:p>
            <a:pPr>
              <a:defRPr/>
            </a:pPr>
            <a:r>
              <a:rPr kumimoji="1" lang="en-US" altLang="ja-JP" sz="1600" dirty="0"/>
              <a:t>(0.47 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                                            (0.64 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                                            (1.6 </a:t>
            </a:r>
            <a:r>
              <a:rPr kumimoji="1" lang="el-GR" altLang="ja-JP" sz="1600" dirty="0"/>
              <a:t>μ</a:t>
            </a:r>
            <a:r>
              <a:rPr kumimoji="1" lang="en-US" altLang="ja-JP" sz="1600" dirty="0"/>
              <a:t>m)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24537" y="6373267"/>
            <a:ext cx="2317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Stats from 17 to 31 Oct. 2016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99592" y="313624"/>
            <a:ext cx="7078560" cy="75895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/>
              <a:t>Validation of On-board Calibration</a:t>
            </a:r>
            <a:br>
              <a:rPr lang="en-GB" sz="2400" b="1" dirty="0"/>
            </a:br>
            <a:r>
              <a:rPr lang="en-GB" sz="2400" b="1" dirty="0"/>
              <a:t>Method 2) Ray-matching with S-NPP/VIIRS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776ADB8-1DDE-46F4-BD06-26B180A80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059288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365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72" y="2710279"/>
            <a:ext cx="4572000" cy="27349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51520" y="1556792"/>
            <a:ext cx="8631435" cy="7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ja-JP" dirty="0"/>
              <a:t>Results for AHI-8/-9 vicarious calibration, ray-matching and GEO-GEO comparison</a:t>
            </a:r>
          </a:p>
          <a:p>
            <a:pPr marL="361950" indent="-180975">
              <a:lnSpc>
                <a:spcPct val="130000"/>
              </a:lnSpc>
              <a:buFont typeface="Calibri" panose="020F0502020204030204" pitchFamily="34" charset="0"/>
              <a:buChar char="–"/>
            </a:pPr>
            <a:r>
              <a:rPr kumimoji="1" lang="en-US" altLang="ja-JP" sz="1600" dirty="0"/>
              <a:t>Converted to (AHI-9/AHI-8</a:t>
            </a:r>
            <a:r>
              <a:rPr kumimoji="1" lang="ja-JP" altLang="en-US" sz="1600" dirty="0"/>
              <a:t> </a:t>
            </a:r>
            <a:r>
              <a:rPr kumimoji="1" lang="en-US" altLang="ja-JP" sz="1600" dirty="0"/>
              <a:t>– 1) x 100 [%]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08104" y="2492896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(AHI-9/AHI-8-1) x 100 [%]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21932" y="5412272"/>
            <a:ext cx="4113981" cy="30777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kumimoji="1" lang="en-US" altLang="ja-JP" sz="1400" dirty="0"/>
              <a:t>0.47         0.51        0.64        0.86          1.6           2.3 [</a:t>
            </a:r>
            <a:r>
              <a:rPr kumimoji="1" lang="en-US" altLang="ja-JP" sz="1400" dirty="0" err="1"/>
              <a:t>μm</a:t>
            </a:r>
            <a:r>
              <a:rPr kumimoji="1" lang="en-US" altLang="ja-JP" sz="1400" dirty="0"/>
              <a:t>]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521" y="2321642"/>
            <a:ext cx="4051498" cy="38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ja-JP" dirty="0"/>
              <a:t>Good agreements among the three validation methods</a:t>
            </a:r>
          </a:p>
          <a:p>
            <a:pPr marL="361950" indent="-180975">
              <a:lnSpc>
                <a:spcPct val="130000"/>
              </a:lnSpc>
              <a:buFont typeface="Calibri" panose="020F0502020204030204" pitchFamily="34" charset="0"/>
              <a:buChar char="–"/>
            </a:pPr>
            <a:r>
              <a:rPr kumimoji="1" lang="en-US" altLang="ja-JP" sz="1600" dirty="0"/>
              <a:t>Band1: AHI-9 is</a:t>
            </a:r>
            <a:r>
              <a:rPr kumimoji="1" lang="en-US" altLang="ja-JP" sz="1600" dirty="0">
                <a:solidFill>
                  <a:srgbClr val="0000FF"/>
                </a:solidFill>
              </a:rPr>
              <a:t> </a:t>
            </a:r>
            <a:r>
              <a:rPr kumimoji="1" lang="en-US" altLang="ja-JP" sz="1600" b="1" dirty="0">
                <a:solidFill>
                  <a:srgbClr val="0000FF"/>
                </a:solidFill>
              </a:rPr>
              <a:t>4-6% brighter</a:t>
            </a:r>
            <a:r>
              <a:rPr kumimoji="1" lang="en-US" altLang="ja-JP" sz="1600" dirty="0">
                <a:solidFill>
                  <a:srgbClr val="0000FF"/>
                </a:solidFill>
              </a:rPr>
              <a:t> </a:t>
            </a:r>
            <a:r>
              <a:rPr kumimoji="1" lang="en-US" altLang="ja-JP" sz="1600" dirty="0"/>
              <a:t>than AHI-8</a:t>
            </a:r>
          </a:p>
          <a:p>
            <a:pPr marL="361950" indent="-180975">
              <a:lnSpc>
                <a:spcPct val="130000"/>
              </a:lnSpc>
              <a:buFont typeface="Calibri" panose="020F0502020204030204" pitchFamily="34" charset="0"/>
              <a:buChar char="–"/>
            </a:pPr>
            <a:r>
              <a:rPr kumimoji="1" lang="en-US" altLang="ja-JP" sz="1600" dirty="0"/>
              <a:t>Band2-4, 6: AHI-8/-9 diffs. are within 2%</a:t>
            </a:r>
          </a:p>
          <a:p>
            <a:pPr marL="361950" indent="-180975">
              <a:lnSpc>
                <a:spcPct val="130000"/>
              </a:lnSpc>
              <a:buFont typeface="Calibri" panose="020F0502020204030204" pitchFamily="34" charset="0"/>
              <a:buChar char="–"/>
            </a:pPr>
            <a:r>
              <a:rPr kumimoji="1" lang="en-US" altLang="ja-JP" sz="1600" dirty="0"/>
              <a:t>Band5: AHI-9 is </a:t>
            </a:r>
            <a:r>
              <a:rPr kumimoji="1" lang="en-US" altLang="ja-JP" sz="1600" b="1" dirty="0">
                <a:solidFill>
                  <a:srgbClr val="0000FF"/>
                </a:solidFill>
              </a:rPr>
              <a:t>~6% darker </a:t>
            </a:r>
            <a:r>
              <a:rPr kumimoji="1" lang="en-US" altLang="ja-JP" sz="1600" dirty="0"/>
              <a:t>than AHI-8</a:t>
            </a:r>
          </a:p>
          <a:p>
            <a:pPr marL="180975" indent="-180975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ja-JP" dirty="0"/>
              <a:t>Notes on calibration slope</a:t>
            </a:r>
          </a:p>
          <a:p>
            <a:pPr marL="361950" indent="-180975">
              <a:lnSpc>
                <a:spcPct val="130000"/>
              </a:lnSpc>
              <a:buFont typeface="Calibri" panose="020F0502020204030204" pitchFamily="34" charset="0"/>
              <a:buChar char="–"/>
            </a:pPr>
            <a:r>
              <a:rPr kumimoji="1" lang="en-US" altLang="ja-JP" sz="1600" dirty="0"/>
              <a:t>AHI-8: derived from </a:t>
            </a:r>
            <a:r>
              <a:rPr kumimoji="1" lang="en-US" altLang="ja-JP" sz="1600" u="sng" dirty="0"/>
              <a:t>solar diffuser</a:t>
            </a:r>
            <a:r>
              <a:rPr kumimoji="1" lang="en-US" altLang="ja-JP" sz="1600" dirty="0"/>
              <a:t> obs. in Mar-May 2015</a:t>
            </a:r>
          </a:p>
          <a:p>
            <a:pPr marL="361950" indent="-180975">
              <a:lnSpc>
                <a:spcPct val="130000"/>
              </a:lnSpc>
              <a:buFont typeface="Calibri" panose="020F0502020204030204" pitchFamily="34" charset="0"/>
              <a:buChar char="–"/>
            </a:pPr>
            <a:r>
              <a:rPr kumimoji="1" lang="en-US" altLang="ja-JP" sz="1600" dirty="0"/>
              <a:t>AHI-9: </a:t>
            </a:r>
            <a:r>
              <a:rPr kumimoji="1" lang="en-US" altLang="ja-JP" sz="1600" u="sng" dirty="0"/>
              <a:t>pre-launch determined</a:t>
            </a:r>
            <a:r>
              <a:rPr kumimoji="1" lang="en-US" altLang="ja-JP" sz="1600" dirty="0"/>
              <a:t> value</a:t>
            </a:r>
          </a:p>
          <a:p>
            <a:pPr marL="628650" indent="-2667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1600" dirty="0"/>
              <a:t>Could cause AHI-8/-9 discrepancies in the validation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405066" y="5805264"/>
            <a:ext cx="2343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Observation data: 14-28 Feb. 2017</a:t>
            </a:r>
            <a:endParaRPr kumimoji="1" lang="ja-JP" altLang="en-US" sz="12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ACC59FA-A303-4A2C-9456-271B30D5DB16}"/>
              </a:ext>
            </a:extLst>
          </p:cNvPr>
          <p:cNvSpPr txBox="1">
            <a:spLocks/>
          </p:cNvSpPr>
          <p:nvPr/>
        </p:nvSpPr>
        <p:spPr>
          <a:xfrm>
            <a:off x="301752" y="228600"/>
            <a:ext cx="8534400" cy="67430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Comparison of VNIR Calibration between AHI-8/-9</a:t>
            </a:r>
          </a:p>
        </p:txBody>
      </p:sp>
      <p:sp>
        <p:nvSpPr>
          <p:cNvPr id="13" name="フッター プレースホルダー 12">
            <a:extLst>
              <a:ext uri="{FF2B5EF4-FFF2-40B4-BE49-F238E27FC236}">
                <a16:creationId xmlns:a16="http://schemas.microsoft.com/office/drawing/2014/main" id="{84FB2BB1-4962-43E1-A98C-43E0539E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203304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EB5EF460-EC03-4FFD-884A-C4823B516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745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MA802B\Desktop\20170601_Ahi89Raymatch\ahi8\SCAT_GEOBAND1_RA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271493" y="2260162"/>
            <a:ext cx="3432050" cy="399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23528" y="1368058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itchFamily="2" charset="2"/>
              <a:buChar char="Ø"/>
            </a:pPr>
            <a:r>
              <a:rPr kumimoji="1" lang="en-US" altLang="ja-JP" sz="2000" dirty="0"/>
              <a:t>AHI Band 1 (0.47 µm)</a:t>
            </a:r>
          </a:p>
          <a:p>
            <a:pPr marL="358775" indent="-176213">
              <a:lnSpc>
                <a:spcPct val="140000"/>
              </a:lnSpc>
              <a:buFont typeface="Arial" pitchFamily="34" charset="0"/>
              <a:buChar char="•"/>
            </a:pPr>
            <a:r>
              <a:rPr kumimoji="1" lang="en-US" altLang="ja-JP" sz="2000" dirty="0"/>
              <a:t>Brighter VIIRS at dark scenes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55576" y="38550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3"/>
                </a:solidFill>
              </a:rPr>
              <a:t>AHI-8 vs. VIIRS direct comparison (ray-matching)</a:t>
            </a:r>
            <a:endParaRPr kumimoji="1" lang="en-US" altLang="ja-JP" sz="2800" b="1" dirty="0">
              <a:solidFill>
                <a:schemeClr val="accent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71167" y="6381328"/>
            <a:ext cx="36881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</a:rPr>
              <a:t>AHI-8 Band1 (0.47 </a:t>
            </a:r>
            <a:r>
              <a:rPr kumimoji="1" lang="en-US" altLang="ja-JP" sz="1400" b="1" dirty="0" err="1">
                <a:solidFill>
                  <a:schemeClr val="bg1"/>
                </a:solidFill>
              </a:rPr>
              <a:t>μm</a:t>
            </a:r>
            <a:r>
              <a:rPr kumimoji="1" lang="en-US" altLang="ja-JP" sz="1400" b="1" dirty="0">
                <a:solidFill>
                  <a:schemeClr val="bg1"/>
                </a:solidFill>
              </a:rPr>
              <a:t>) vs. VIIRS M03 (0.46 µm)</a:t>
            </a:r>
          </a:p>
        </p:txBody>
      </p:sp>
      <p:sp>
        <p:nvSpPr>
          <p:cNvPr id="16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343400" y="1036040"/>
            <a:ext cx="457200" cy="441325"/>
          </a:xfrm>
        </p:spPr>
        <p:txBody>
          <a:bodyPr/>
          <a:lstStyle/>
          <a:p>
            <a:fld id="{0BB208F0-6506-4A53-8573-371B9A226856}" type="slidenum">
              <a:rPr lang="en-GB" smtClean="0">
                <a:solidFill>
                  <a:schemeClr val="accent3"/>
                </a:solidFill>
              </a:rPr>
              <a:pPr/>
              <a:t>29</a:t>
            </a:fld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5" name="フッター プレースホルダー 4">
            <a:extLst>
              <a:ext uri="{FF2B5EF4-FFF2-40B4-BE49-F238E27FC236}">
                <a16:creationId xmlns:a16="http://schemas.microsoft.com/office/drawing/2014/main" id="{B561BB88-3D18-4EAC-91CD-9EBA64EA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131296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  <p:pic>
        <p:nvPicPr>
          <p:cNvPr id="17" name="Picture 2" descr="C:\Users\JMA802B\Desktop\20170601_Ahi89Raymatch\ahi8\SCAT_GEOBAND1_RA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99592" y="2260162"/>
            <a:ext cx="3432050" cy="39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285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23083" r="1211" b="8045"/>
          <a:stretch/>
        </p:blipFill>
        <p:spPr bwMode="auto">
          <a:xfrm>
            <a:off x="172698" y="5120073"/>
            <a:ext cx="8807117" cy="116721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7" name="コンテンツ プレースホルダー 2"/>
          <p:cNvSpPr txBox="1">
            <a:spLocks/>
          </p:cNvSpPr>
          <p:nvPr/>
        </p:nvSpPr>
        <p:spPr>
          <a:xfrm>
            <a:off x="301753" y="1298608"/>
            <a:ext cx="8447495" cy="3953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20000"/>
              </a:lnSpc>
            </a:pPr>
            <a:r>
              <a:rPr kumimoji="1" lang="en-US" altLang="ja-JP" sz="1800" b="1" dirty="0"/>
              <a:t>Himawari-8</a:t>
            </a:r>
          </a:p>
          <a:p>
            <a:pPr marL="625475" lvl="1" indent="-269875">
              <a:lnSpc>
                <a:spcPct val="120000"/>
              </a:lnSpc>
            </a:pPr>
            <a:r>
              <a:rPr kumimoji="1" lang="en-US" altLang="ja-JP" sz="1600" b="1" dirty="0"/>
              <a:t>Advanced </a:t>
            </a:r>
            <a:r>
              <a:rPr kumimoji="1" lang="en-US" altLang="ja-JP" sz="1600" b="1" dirty="0" err="1"/>
              <a:t>Himawari</a:t>
            </a:r>
            <a:r>
              <a:rPr kumimoji="1" lang="en-US" altLang="ja-JP" sz="1600" b="1" dirty="0"/>
              <a:t> Imager (AHI): </a:t>
            </a:r>
            <a:r>
              <a:rPr kumimoji="1" lang="en-US" altLang="ja-JP" sz="1600" dirty="0"/>
              <a:t>next-gen. GEO imager w/ 3 VIS, 3 NIR, 10 IR bands</a:t>
            </a:r>
          </a:p>
          <a:p>
            <a:pPr marL="625475" lvl="1" indent="-269875">
              <a:lnSpc>
                <a:spcPct val="120000"/>
              </a:lnSpc>
            </a:pPr>
            <a:r>
              <a:rPr kumimoji="1" lang="en-US" altLang="ja-JP" sz="1600" dirty="0"/>
              <a:t>Solar diffuser is equipped for VNIR calibration (but w/o SDSM)</a:t>
            </a:r>
          </a:p>
          <a:p>
            <a:pPr marL="625475" lvl="1" indent="-269875">
              <a:lnSpc>
                <a:spcPct val="120000"/>
              </a:lnSpc>
            </a:pPr>
            <a:r>
              <a:rPr kumimoji="1" lang="en-US" altLang="ja-JP" sz="1600" dirty="0"/>
              <a:t>Full-disk observation every 10 minutes + 5 regional observations every 2.5/0.5 minutes</a:t>
            </a:r>
          </a:p>
          <a:p>
            <a:pPr marL="625475" lvl="1" indent="-269875">
              <a:lnSpc>
                <a:spcPct val="120000"/>
              </a:lnSpc>
            </a:pPr>
            <a:r>
              <a:rPr kumimoji="1" lang="en-US" altLang="ja-JP" sz="1600" dirty="0"/>
              <a:t>Has been operational since July 2015, located at ~140.7 E</a:t>
            </a:r>
          </a:p>
          <a:p>
            <a:pPr marL="269875" indent="-269875">
              <a:lnSpc>
                <a:spcPct val="120000"/>
              </a:lnSpc>
            </a:pPr>
            <a:r>
              <a:rPr kumimoji="1" lang="en-US" altLang="ja-JP" sz="1800" b="1" dirty="0"/>
              <a:t>Himawari-9</a:t>
            </a:r>
          </a:p>
          <a:p>
            <a:pPr marL="625475" lvl="1" indent="-269875">
              <a:lnSpc>
                <a:spcPct val="120000"/>
              </a:lnSpc>
            </a:pPr>
            <a:r>
              <a:rPr kumimoji="1" lang="en-US" altLang="ja-JP" sz="1600" dirty="0"/>
              <a:t>Launched on 2 Nov. 2016, Located at ~140.7 E, ~0.1 degrees apart from Himawari-8</a:t>
            </a:r>
          </a:p>
          <a:p>
            <a:pPr marL="625475" lvl="1" indent="-269875">
              <a:lnSpc>
                <a:spcPct val="120000"/>
              </a:lnSpc>
            </a:pPr>
            <a:r>
              <a:rPr kumimoji="1" lang="en-US" altLang="ja-JP" sz="1600" b="1" dirty="0">
                <a:solidFill>
                  <a:srgbClr val="0000FF"/>
                </a:solidFill>
              </a:rPr>
              <a:t>10 Mar. 2017: the satellite was put into in-orbit standby as back up for Himawari-8</a:t>
            </a:r>
          </a:p>
          <a:p>
            <a:pPr marL="625475" lvl="1" indent="-269875">
              <a:lnSpc>
                <a:spcPct val="120000"/>
              </a:lnSpc>
            </a:pPr>
            <a:r>
              <a:rPr kumimoji="1" lang="en-US" altLang="ja-JP" sz="1600" dirty="0"/>
              <a:t>“Health Check” observations are periodically (~2 weeks, a few times / year) performed before the switchover in 2022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94752" y="4811116"/>
            <a:ext cx="87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FY               2010                           2015     2017            2020                           2025                   2029</a:t>
            </a:r>
            <a:endParaRPr kumimoji="1" lang="ja-JP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E51778-AA7D-417E-9994-FB1BE9C9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GB" b="1" dirty="0"/>
              <a:t>Mission Overview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5667401-CA24-4325-B372-B25A2BF1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707360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AF46B12-74BF-479D-BEBC-B44A1006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340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\\fsw0644\user4\Takahashi\DesktopW7\Dev\EumWork\WindowsWork\Documents\Presentation\20140829_eumcalclub_hima8\fig\Fig1.png"/>
          <p:cNvPicPr>
            <a:picLocks noChangeAspect="1" noChangeArrowheads="1"/>
          </p:cNvPicPr>
          <p:nvPr/>
        </p:nvPicPr>
        <p:blipFill rotWithShape="1">
          <a:blip r:embed="rId2" cstate="screen"/>
          <a:srcRect t="2124" r="7891" b="12578"/>
          <a:stretch/>
        </p:blipFill>
        <p:spPr bwMode="auto">
          <a:xfrm>
            <a:off x="260777" y="3186124"/>
            <a:ext cx="4176791" cy="2988899"/>
          </a:xfrm>
          <a:prstGeom prst="rect">
            <a:avLst/>
          </a:prstGeom>
          <a:noFill/>
        </p:spPr>
      </p:pic>
      <p:pic>
        <p:nvPicPr>
          <p:cNvPr id="24" name="Picture 4" descr="\\fsw0644\user4\Takahashi\DesktopW7\Dev\EumWork\WindowsWork\Documents\Presentation\20140829_eumcalclub_hima8\fig\Fig2.png"/>
          <p:cNvPicPr>
            <a:picLocks noChangeAspect="1" noChangeArrowheads="1"/>
          </p:cNvPicPr>
          <p:nvPr/>
        </p:nvPicPr>
        <p:blipFill rotWithShape="1">
          <a:blip r:embed="rId3" cstate="screen"/>
          <a:srcRect l="3439" t="2124" r="6936" b="12578"/>
          <a:stretch/>
        </p:blipFill>
        <p:spPr bwMode="auto">
          <a:xfrm>
            <a:off x="4701013" y="3186124"/>
            <a:ext cx="4064140" cy="2988899"/>
          </a:xfrm>
          <a:prstGeom prst="rect">
            <a:avLst/>
          </a:prstGeom>
          <a:noFill/>
        </p:spPr>
      </p:pic>
      <p:cxnSp>
        <p:nvCxnSpPr>
          <p:cNvPr id="295" name="Straight Connector 95"/>
          <p:cNvCxnSpPr>
            <a:cxnSpLocks noChangeShapeType="1"/>
          </p:cNvCxnSpPr>
          <p:nvPr/>
        </p:nvCxnSpPr>
        <p:spPr bwMode="auto">
          <a:xfrm rot="10800000" flipV="1">
            <a:off x="-720969" y="4919381"/>
            <a:ext cx="228600" cy="150812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4" name="テキスト ボックス 3"/>
          <p:cNvSpPr txBox="1"/>
          <p:nvPr/>
        </p:nvSpPr>
        <p:spPr>
          <a:xfrm>
            <a:off x="6276066" y="6170683"/>
            <a:ext cx="914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/>
              <a:t>Wavelength [</a:t>
            </a:r>
            <a:r>
              <a:rPr kumimoji="1" lang="en-US" altLang="ja-JP" sz="800" dirty="0" err="1"/>
              <a:t>μm</a:t>
            </a:r>
            <a:r>
              <a:rPr kumimoji="1" lang="en-US" altLang="ja-JP" sz="800" dirty="0"/>
              <a:t>]</a:t>
            </a:r>
            <a:endParaRPr kumimoji="1" lang="ja-JP" altLang="en-US" sz="8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064405" y="6171870"/>
            <a:ext cx="914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/>
              <a:t>Wavelength [</a:t>
            </a:r>
            <a:r>
              <a:rPr kumimoji="1" lang="en-US" altLang="ja-JP" sz="800" dirty="0" err="1"/>
              <a:t>μm</a:t>
            </a:r>
            <a:r>
              <a:rPr kumimoji="1" lang="en-US" altLang="ja-JP" sz="800" dirty="0"/>
              <a:t>]</a:t>
            </a:r>
            <a:endParaRPr kumimoji="1" lang="ja-JP" altLang="en-US" sz="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4549" y="3003967"/>
            <a:ext cx="843993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Spectral Response Functions of </a:t>
            </a:r>
            <a:r>
              <a:rPr kumimoji="1" lang="en-US" altLang="ja-JP" dirty="0">
                <a:solidFill>
                  <a:srgbClr val="FF0000"/>
                </a:solidFill>
              </a:rPr>
              <a:t>Himawari-8/AHI</a:t>
            </a:r>
            <a:r>
              <a:rPr kumimoji="1" lang="en-US" altLang="ja-JP" dirty="0">
                <a:solidFill>
                  <a:srgbClr val="0000FF"/>
                </a:solidFill>
              </a:rPr>
              <a:t>, GOES-16/ABI </a:t>
            </a:r>
            <a:r>
              <a:rPr kumimoji="1" lang="en-US" altLang="ja-JP" dirty="0"/>
              <a:t>and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006600"/>
                </a:solidFill>
              </a:rPr>
              <a:t>Meteosat-10/SEVIRI</a:t>
            </a:r>
            <a:endParaRPr kumimoji="1" lang="ja-JP" altLang="en-US" dirty="0">
              <a:solidFill>
                <a:srgbClr val="006600"/>
              </a:solidFill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032618"/>
              </p:ext>
            </p:extLst>
          </p:nvPr>
        </p:nvGraphicFramePr>
        <p:xfrm>
          <a:off x="524549" y="1695213"/>
          <a:ext cx="8041232" cy="1143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1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75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04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04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04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04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04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048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048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048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048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048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048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225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B01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B02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B03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B04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B05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B06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B07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B08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B09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B10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B11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B12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B13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B14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B15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B16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kern="100" dirty="0">
                          <a:effectLst/>
                          <a:latin typeface="+mn-lt"/>
                          <a:ea typeface="+mn-ea"/>
                        </a:rPr>
                        <a:t>Central</a:t>
                      </a:r>
                      <a:r>
                        <a:rPr lang="en-US" altLang="ja-JP" sz="1400" kern="100" baseline="0" dirty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ja-JP" sz="1400" kern="100" baseline="0" dirty="0" err="1">
                          <a:effectLst/>
                          <a:latin typeface="+mn-lt"/>
                          <a:ea typeface="+mn-ea"/>
                        </a:rPr>
                        <a:t>Wlen</a:t>
                      </a:r>
                      <a:r>
                        <a:rPr lang="en-US" altLang="ja-JP" sz="1400" kern="100" baseline="0" dirty="0">
                          <a:effectLst/>
                          <a:latin typeface="+mn-lt"/>
                          <a:ea typeface="+mn-ea"/>
                        </a:rPr>
                        <a:t> [</a:t>
                      </a:r>
                      <a:r>
                        <a:rPr lang="en-US" altLang="ja-JP" sz="1400" kern="100" baseline="0" dirty="0" err="1">
                          <a:effectLst/>
                          <a:latin typeface="+mn-lt"/>
                          <a:ea typeface="+mn-ea"/>
                        </a:rPr>
                        <a:t>μm</a:t>
                      </a:r>
                      <a:r>
                        <a:rPr lang="en-US" altLang="ja-JP" sz="1400" kern="100" baseline="0" dirty="0">
                          <a:effectLst/>
                          <a:latin typeface="+mn-lt"/>
                          <a:ea typeface="+mn-ea"/>
                        </a:rPr>
                        <a:t>]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0.47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0.51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0.64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0.86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1.6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2.3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3.9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6.2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6.9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7.3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8.6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9.6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10.4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11.2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12.4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13.3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  <a:cs typeface="Arial" panose="020B0604020202020204" pitchFamily="34" charset="0"/>
                        </a:rPr>
                        <a:t>Spatial</a:t>
                      </a:r>
                      <a:r>
                        <a:rPr lang="en-US" altLang="ja-JP" sz="1400" baseline="0" dirty="0">
                          <a:effectLst/>
                          <a:latin typeface="+mn-lt"/>
                          <a:ea typeface="ＭＳ 明朝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aseline="0" dirty="0" err="1">
                          <a:effectLst/>
                          <a:latin typeface="+mn-lt"/>
                          <a:ea typeface="ＭＳ 明朝"/>
                          <a:cs typeface="Arial" panose="020B0604020202020204" pitchFamily="34" charset="0"/>
                        </a:rPr>
                        <a:t>Reso</a:t>
                      </a:r>
                      <a:r>
                        <a:rPr lang="en-US" altLang="ja-JP" sz="1400" baseline="0" dirty="0">
                          <a:effectLst/>
                          <a:latin typeface="+mn-lt"/>
                          <a:ea typeface="ＭＳ 明朝"/>
                          <a:cs typeface="Arial" panose="020B0604020202020204" pitchFamily="34" charset="0"/>
                        </a:rPr>
                        <a:t>. [km]</a:t>
                      </a:r>
                      <a:endParaRPr lang="ja-JP" sz="1400" dirty="0">
                        <a:effectLst/>
                        <a:latin typeface="+mn-lt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0.5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  <a:cs typeface="Arial" panose="020B0604020202020204" pitchFamily="34" charset="0"/>
                        </a:rPr>
                        <a:t># of detectors</a:t>
                      </a:r>
                      <a:endParaRPr lang="ja-JP" sz="1400" dirty="0">
                        <a:effectLst/>
                        <a:latin typeface="+mn-lt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676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676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1460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676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372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327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408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408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408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408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/>
                </a:tc>
                <a:extLst>
                  <a:ext uri="{0D108BD9-81ED-4DB2-BD59-A6C34878D82A}">
                    <a16:rowId xmlns:a16="http://schemas.microsoft.com/office/drawing/2014/main" val="3136138581"/>
                  </a:ext>
                </a:extLst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629542" y="1347783"/>
            <a:ext cx="238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AHI Band Configuration</a:t>
            </a:r>
            <a:endParaRPr kumimoji="1" lang="ja-JP" alt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9B62A37-99CA-46B0-A2F0-69D20FBCD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>
            <a:normAutofit/>
          </a:bodyPr>
          <a:lstStyle/>
          <a:p>
            <a:r>
              <a:rPr lang="en-US" b="1" dirty="0"/>
              <a:t>Himawari-8/-9 AHI</a:t>
            </a:r>
            <a:endParaRPr lang="en-GB" b="1" dirty="0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7C5C71B7-0E4B-4FEB-BF0A-3887242A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99" y="6410848"/>
            <a:ext cx="5700141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43B1242F-4022-457A-A666-4A6216CA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071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239416"/>
          </a:xfrm>
        </p:spPr>
        <p:txBody>
          <a:bodyPr>
            <a:normAutofit/>
          </a:bodyPr>
          <a:lstStyle/>
          <a:p>
            <a:r>
              <a:rPr lang="en-GB" sz="3600" b="1" dirty="0" err="1"/>
              <a:t>Himawari</a:t>
            </a:r>
            <a:r>
              <a:rPr lang="en-GB" sz="3600" b="1" dirty="0"/>
              <a:t>-8/-9 AHI</a:t>
            </a:r>
            <a:r>
              <a:rPr lang="ja-JP" altLang="en-US" sz="3600" b="1" dirty="0"/>
              <a:t> </a:t>
            </a:r>
            <a:r>
              <a:rPr lang="en-US" altLang="ja-JP" sz="3600" b="1" dirty="0"/>
              <a:t>Lunar Observation</a:t>
            </a:r>
            <a:endParaRPr lang="en-GB" sz="3600" b="1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" name="テキスト ボックス 77"/>
          <p:cNvSpPr txBox="1"/>
          <p:nvPr/>
        </p:nvSpPr>
        <p:spPr>
          <a:xfrm>
            <a:off x="260960" y="2544974"/>
            <a:ext cx="4743088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ja-JP" dirty="0"/>
              <a:t>Lunar observation: based on the prediction of its position within AHI’s Field of Regard</a:t>
            </a:r>
            <a:endParaRPr lang="en-GB" altLang="ja-JP" dirty="0"/>
          </a:p>
          <a:p>
            <a:pPr marL="176213" indent="-176213">
              <a:lnSpc>
                <a:spcPct val="120000"/>
              </a:lnSpc>
              <a:buFont typeface="Arial" pitchFamily="34" charset="0"/>
              <a:buChar char="•"/>
            </a:pPr>
            <a:r>
              <a:rPr lang="en-GB" altLang="ja-JP" dirty="0"/>
              <a:t>Regional observation mode (1000 x 500 km for the earth scene) is used</a:t>
            </a:r>
          </a:p>
          <a:p>
            <a:pPr marL="176213" indent="-176213">
              <a:lnSpc>
                <a:spcPct val="120000"/>
              </a:lnSpc>
              <a:buFont typeface="Arial" pitchFamily="34" charset="0"/>
              <a:buChar char="•"/>
            </a:pPr>
            <a:r>
              <a:rPr lang="en-GB" altLang="ja-JP" dirty="0"/>
              <a:t>1 observation / </a:t>
            </a:r>
            <a:r>
              <a:rPr lang="en-GB" altLang="ja-JP" b="1" dirty="0">
                <a:solidFill>
                  <a:srgbClr val="0066CC"/>
                </a:solidFill>
              </a:rPr>
              <a:t>30 seconds</a:t>
            </a:r>
          </a:p>
          <a:p>
            <a:pPr marL="176213" indent="-176213">
              <a:lnSpc>
                <a:spcPct val="120000"/>
              </a:lnSpc>
              <a:buFont typeface="Arial" pitchFamily="34" charset="0"/>
              <a:buChar char="•"/>
            </a:pPr>
            <a:r>
              <a:rPr lang="en-GB" altLang="ja-JP" dirty="0"/>
              <a:t>Just </a:t>
            </a:r>
            <a:r>
              <a:rPr lang="en-GB" altLang="ja-JP" b="1" dirty="0">
                <a:solidFill>
                  <a:schemeClr val="bg2">
                    <a:lumMod val="50000"/>
                  </a:schemeClr>
                </a:solidFill>
              </a:rPr>
              <a:t>one scan</a:t>
            </a:r>
            <a:r>
              <a:rPr lang="en-GB" altLang="ja-JP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altLang="ja-JP" dirty="0"/>
              <a:t>to observe the Moon</a:t>
            </a:r>
          </a:p>
          <a:p>
            <a:pPr marL="176213" indent="-176213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ja-JP" dirty="0"/>
              <a:t>All 6 VNIR bands (0.47, 0.51, 0.64, 0.86, 1.6, 2.3 µm) are used for GIRO</a:t>
            </a:r>
            <a:endParaRPr lang="en-GB" altLang="ja-JP" dirty="0"/>
          </a:p>
        </p:txBody>
      </p:sp>
      <p:pic>
        <p:nvPicPr>
          <p:cNvPr id="22" name="Picture 2" descr="C:\Users\JMA802B\Desktop\LunarCal\R\Fig4Presentation\AhiMoonPosResul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3777" r="26938" b="19892"/>
          <a:stretch/>
        </p:blipFill>
        <p:spPr bwMode="auto">
          <a:xfrm>
            <a:off x="5112552" y="2492361"/>
            <a:ext cx="3762172" cy="380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テキスト ボックス 12"/>
          <p:cNvSpPr txBox="1"/>
          <p:nvPr/>
        </p:nvSpPr>
        <p:spPr>
          <a:xfrm>
            <a:off x="8134390" y="5821911"/>
            <a:ext cx="703838" cy="442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200" b="1" dirty="0">
                <a:solidFill>
                  <a:schemeClr val="bg2">
                    <a:lumMod val="75000"/>
                  </a:schemeClr>
                </a:solidFill>
              </a:rPr>
              <a:t>Earth disk</a:t>
            </a:r>
          </a:p>
          <a:p>
            <a:r>
              <a:rPr kumimoji="1" lang="en-US" altLang="ja-JP" sz="1200" b="1" dirty="0">
                <a:solidFill>
                  <a:srgbClr val="00CC66"/>
                </a:solidFill>
              </a:rPr>
              <a:t>AHI </a:t>
            </a:r>
            <a:r>
              <a:rPr kumimoji="1" lang="en-US" altLang="ja-JP" sz="1200" b="1" dirty="0" err="1">
                <a:solidFill>
                  <a:srgbClr val="00CC66"/>
                </a:solidFill>
              </a:rPr>
              <a:t>FoR</a:t>
            </a:r>
            <a:endParaRPr kumimoji="1" lang="ja-JP" altLang="en-US" sz="1200" b="1" dirty="0">
              <a:solidFill>
                <a:srgbClr val="00CC66"/>
              </a:solidFill>
            </a:endParaRPr>
          </a:p>
        </p:txBody>
      </p:sp>
      <p:sp>
        <p:nvSpPr>
          <p:cNvPr id="24" name="テキスト ボックス 33"/>
          <p:cNvSpPr txBox="1"/>
          <p:nvPr/>
        </p:nvSpPr>
        <p:spPr>
          <a:xfrm>
            <a:off x="5772321" y="3717032"/>
            <a:ext cx="24720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b="1" dirty="0"/>
              <a:t>Himawari-8/AHI</a:t>
            </a:r>
          </a:p>
          <a:p>
            <a:pPr algn="ctr"/>
            <a:r>
              <a:rPr kumimoji="1" lang="en-US" altLang="ja-JP" sz="1200" dirty="0"/>
              <a:t>(4 Mar. 2015 – 30 Oct. 2016)</a:t>
            </a:r>
          </a:p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26167 Obs. / 20 months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568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353474"/>
            <a:ext cx="2246339" cy="944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フッター プレースホルダー 6">
            <a:extLst>
              <a:ext uri="{FF2B5EF4-FFF2-40B4-BE49-F238E27FC236}">
                <a16:creationId xmlns:a16="http://schemas.microsoft.com/office/drawing/2014/main" id="{7C5C71B7-0E4B-4FEB-BF0A-3887242A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99" y="6410848"/>
            <a:ext cx="5700141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72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80"/>
          <p:cNvSpPr txBox="1"/>
          <p:nvPr/>
        </p:nvSpPr>
        <p:spPr>
          <a:xfrm>
            <a:off x="251520" y="1052736"/>
            <a:ext cx="280434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en-US" altLang="ja-JP" sz="1600" dirty="0"/>
              <a:t>Region 4, 5: mainly used for landmark observation, but </a:t>
            </a:r>
            <a:r>
              <a:rPr kumimoji="1" lang="en-US" altLang="ja-JP" sz="1600" b="1" dirty="0"/>
              <a:t>region 5</a:t>
            </a:r>
            <a:r>
              <a:rPr kumimoji="1" lang="en-US" altLang="ja-JP" sz="1600" dirty="0"/>
              <a:t> is also used for </a:t>
            </a:r>
            <a:r>
              <a:rPr kumimoji="1" lang="en-US" altLang="ja-JP" sz="1600" u="sng" dirty="0"/>
              <a:t>lunar observation</a:t>
            </a:r>
          </a:p>
        </p:txBody>
      </p:sp>
      <p:pic>
        <p:nvPicPr>
          <p:cNvPr id="38" name="Picture 2" descr="D:\2015-MSC\高橋行端\Meetings\EUMETSAT気象衛星会議\2015\Presentation\fig\20150503_LunarImagetteB0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708" y="794211"/>
            <a:ext cx="3512708" cy="197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グループ化 50"/>
          <p:cNvGrpSpPr/>
          <p:nvPr/>
        </p:nvGrpSpPr>
        <p:grpSpPr>
          <a:xfrm>
            <a:off x="419373" y="2814562"/>
            <a:ext cx="8329091" cy="3606237"/>
            <a:chOff x="358697" y="2708920"/>
            <a:chExt cx="8389376" cy="3732900"/>
          </a:xfrm>
        </p:grpSpPr>
        <p:cxnSp>
          <p:nvCxnSpPr>
            <p:cNvPr id="4" name="直線矢印コネクタ 86"/>
            <p:cNvCxnSpPr/>
            <p:nvPr/>
          </p:nvCxnSpPr>
          <p:spPr>
            <a:xfrm>
              <a:off x="5929742" y="2712079"/>
              <a:ext cx="0" cy="284753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矢印コネクタ 87"/>
            <p:cNvCxnSpPr/>
            <p:nvPr/>
          </p:nvCxnSpPr>
          <p:spPr>
            <a:xfrm>
              <a:off x="4863915" y="2715193"/>
              <a:ext cx="0" cy="2846126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矢印コネクタ 88"/>
            <p:cNvCxnSpPr/>
            <p:nvPr/>
          </p:nvCxnSpPr>
          <p:spPr>
            <a:xfrm>
              <a:off x="3713943" y="2729896"/>
              <a:ext cx="0" cy="2831424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5" descr="クリップボード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97" y="2753033"/>
              <a:ext cx="2784475" cy="2774950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457247" y="3126096"/>
              <a:ext cx="492125" cy="230188"/>
            </a:xfrm>
            <a:prstGeom prst="rect">
              <a:avLst/>
            </a:prstGeom>
            <a:noFill/>
            <a:ln w="2540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438072" y="2835583"/>
              <a:ext cx="2617788" cy="2616200"/>
            </a:xfrm>
            <a:prstGeom prst="ellips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06447" y="3608696"/>
              <a:ext cx="327025" cy="284163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061960" y="4599296"/>
              <a:ext cx="327025" cy="169863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070022" y="4696133"/>
              <a:ext cx="327025" cy="169863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V="1">
              <a:off x="406868" y="5541465"/>
              <a:ext cx="8280920" cy="4463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14" name="Picture 17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561" y="2746604"/>
              <a:ext cx="762000" cy="434271"/>
            </a:xfrm>
            <a:prstGeom prst="rect">
              <a:avLst/>
            </a:prstGeom>
            <a:noFill/>
            <a:ln w="19050">
              <a:solidFill>
                <a:srgbClr val="FF7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Line 22"/>
            <p:cNvSpPr>
              <a:spLocks noChangeShapeType="1"/>
            </p:cNvSpPr>
            <p:nvPr/>
          </p:nvSpPr>
          <p:spPr bwMode="auto">
            <a:xfrm flipV="1">
              <a:off x="431984" y="2708920"/>
              <a:ext cx="818379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16" name="Picture 3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430" y="3028723"/>
              <a:ext cx="428625" cy="38576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1296146" y="3356284"/>
              <a:ext cx="492125" cy="230188"/>
            </a:xfrm>
            <a:prstGeom prst="rect">
              <a:avLst/>
            </a:prstGeom>
            <a:noFill/>
            <a:ln w="2540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cxnSp>
          <p:nvCxnSpPr>
            <p:cNvPr id="18" name="直線矢印コネクタ 100"/>
            <p:cNvCxnSpPr>
              <a:stCxn id="9" idx="4"/>
            </p:cNvCxnSpPr>
            <p:nvPr/>
          </p:nvCxnSpPr>
          <p:spPr>
            <a:xfrm>
              <a:off x="1746966" y="5451783"/>
              <a:ext cx="273" cy="126115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01"/>
            <p:cNvCxnSpPr/>
            <p:nvPr/>
          </p:nvCxnSpPr>
          <p:spPr>
            <a:xfrm flipH="1">
              <a:off x="1746966" y="2715193"/>
              <a:ext cx="3968" cy="12039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686" y="3356284"/>
              <a:ext cx="798513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304" y="3978843"/>
              <a:ext cx="798513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767" y="4618345"/>
              <a:ext cx="798513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9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482" y="3626418"/>
              <a:ext cx="804863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0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483" y="4263147"/>
              <a:ext cx="804863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1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056" y="4890068"/>
              <a:ext cx="804863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2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968" y="3642293"/>
              <a:ext cx="463550" cy="42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3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968" y="4283464"/>
              <a:ext cx="463550" cy="42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4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3958" y="4882651"/>
              <a:ext cx="463550" cy="42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9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483" y="2968159"/>
              <a:ext cx="804863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図 112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849" y="2718426"/>
              <a:ext cx="504056" cy="2834839"/>
            </a:xfrm>
            <a:prstGeom prst="rect">
              <a:avLst/>
            </a:prstGeom>
          </p:spPr>
        </p:pic>
        <p:pic>
          <p:nvPicPr>
            <p:cNvPr id="31" name="図 11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7138" y="2726741"/>
              <a:ext cx="504056" cy="2834839"/>
            </a:xfrm>
            <a:prstGeom prst="rect">
              <a:avLst/>
            </a:prstGeom>
          </p:spPr>
        </p:pic>
        <p:sp>
          <p:nvSpPr>
            <p:cNvPr id="32" name="Text Box 14"/>
            <p:cNvSpPr txBox="1">
              <a:spLocks noChangeArrowheads="1"/>
            </p:cNvSpPr>
            <p:nvPr/>
          </p:nvSpPr>
          <p:spPr bwMode="auto">
            <a:xfrm>
              <a:off x="406868" y="5656446"/>
              <a:ext cx="2786604" cy="700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C00000"/>
                  </a:solidFill>
                </a:rPr>
                <a:t>Full Disk Observation</a:t>
              </a:r>
            </a:p>
            <a:p>
              <a:pPr algn="ctr"/>
              <a:r>
                <a:rPr lang="en-US" altLang="ja-JP" b="1" dirty="0">
                  <a:solidFill>
                    <a:srgbClr val="C00000"/>
                  </a:solidFill>
                </a:rPr>
                <a:t>every </a:t>
              </a:r>
              <a:r>
                <a:rPr lang="en-US" altLang="ja-JP" sz="2000" b="1" dirty="0">
                  <a:solidFill>
                    <a:srgbClr val="C00000"/>
                  </a:solidFill>
                </a:rPr>
                <a:t>10</a:t>
              </a:r>
              <a:r>
                <a:rPr lang="en-US" altLang="ja-JP" b="1" dirty="0">
                  <a:solidFill>
                    <a:srgbClr val="C00000"/>
                  </a:solidFill>
                </a:rPr>
                <a:t> min.</a:t>
              </a:r>
              <a:r>
                <a:rPr lang="ja-JP" altLang="en-US" b="1" dirty="0">
                  <a:solidFill>
                    <a:srgbClr val="C00000"/>
                  </a:solidFill>
                </a:rPr>
                <a:t> </a:t>
              </a:r>
              <a:r>
                <a:rPr lang="en-US" altLang="ja-JP" b="1" dirty="0">
                  <a:solidFill>
                    <a:srgbClr val="C00000"/>
                  </a:solidFill>
                </a:rPr>
                <a:t>(</a:t>
              </a:r>
              <a:r>
                <a:rPr lang="en-US" altLang="ja-JP" b="1" u="sng" dirty="0">
                  <a:solidFill>
                    <a:srgbClr val="C00000"/>
                  </a:solidFill>
                </a:rPr>
                <a:t>23</a:t>
              </a:r>
              <a:r>
                <a:rPr lang="en-US" altLang="ja-JP" b="1" dirty="0">
                  <a:solidFill>
                    <a:srgbClr val="C00000"/>
                  </a:solidFill>
                </a:rPr>
                <a:t> swaths)</a:t>
              </a:r>
              <a:endParaRPr lang="ja-JP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3" name="TextBox 42"/>
            <p:cNvSpPr txBox="1"/>
            <p:nvPr/>
          </p:nvSpPr>
          <p:spPr>
            <a:xfrm>
              <a:off x="3175959" y="5580046"/>
              <a:ext cx="114486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/>
                <a:t>Region 1 </a:t>
              </a:r>
            </a:p>
            <a:p>
              <a:pPr algn="ctr"/>
              <a:r>
                <a:rPr lang="en-GB" sz="1200" dirty="0"/>
                <a:t>2000 x 1000km</a:t>
              </a:r>
            </a:p>
            <a:p>
              <a:pPr algn="ctr"/>
              <a:r>
                <a:rPr lang="en-GB" sz="1200" dirty="0"/>
                <a:t>(NE Japan)</a:t>
              </a:r>
            </a:p>
            <a:p>
              <a:pPr algn="ctr"/>
              <a:r>
                <a:rPr lang="en-GB" sz="1200" dirty="0"/>
                <a:t>Every </a:t>
              </a:r>
              <a:r>
                <a:rPr lang="en-GB" sz="1400" b="1" dirty="0">
                  <a:solidFill>
                    <a:srgbClr val="FF0000"/>
                  </a:solidFill>
                </a:rPr>
                <a:t>2.5</a:t>
              </a:r>
              <a:r>
                <a:rPr lang="en-GB" sz="1200" b="1" dirty="0">
                  <a:solidFill>
                    <a:srgbClr val="FF0000"/>
                  </a:solidFill>
                </a:rPr>
                <a:t> min.</a:t>
              </a:r>
            </a:p>
          </p:txBody>
        </p:sp>
        <p:sp>
          <p:nvSpPr>
            <p:cNvPr id="34" name="TextBox 43"/>
            <p:cNvSpPr txBox="1"/>
            <p:nvPr/>
          </p:nvSpPr>
          <p:spPr>
            <a:xfrm>
              <a:off x="4279526" y="5576635"/>
              <a:ext cx="114486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/>
                <a:t>Region 2</a:t>
              </a:r>
            </a:p>
            <a:p>
              <a:pPr algn="ctr"/>
              <a:r>
                <a:rPr lang="en-GB" sz="1200" dirty="0"/>
                <a:t>2000 x 1000km</a:t>
              </a:r>
            </a:p>
            <a:p>
              <a:pPr algn="ctr"/>
              <a:r>
                <a:rPr lang="en-GB" sz="1200" dirty="0"/>
                <a:t>(SW Japan)</a:t>
              </a:r>
            </a:p>
            <a:p>
              <a:pPr algn="ctr"/>
              <a:r>
                <a:rPr lang="en-GB" sz="1200" dirty="0"/>
                <a:t>Every </a:t>
              </a:r>
              <a:r>
                <a:rPr lang="en-GB" sz="1400" b="1" dirty="0">
                  <a:solidFill>
                    <a:srgbClr val="FF0000"/>
                  </a:solidFill>
                </a:rPr>
                <a:t>2.5</a:t>
              </a:r>
              <a:r>
                <a:rPr lang="en-GB" sz="1200" b="1" dirty="0">
                  <a:solidFill>
                    <a:srgbClr val="FF0000"/>
                  </a:solidFill>
                </a:rPr>
                <a:t> min.</a:t>
              </a:r>
            </a:p>
          </p:txBody>
        </p:sp>
        <p:sp>
          <p:nvSpPr>
            <p:cNvPr id="35" name="TextBox 44"/>
            <p:cNvSpPr txBox="1"/>
            <p:nvPr/>
          </p:nvSpPr>
          <p:spPr>
            <a:xfrm>
              <a:off x="5320538" y="5572715"/>
              <a:ext cx="1180131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/>
                <a:t>Region 3</a:t>
              </a:r>
            </a:p>
            <a:p>
              <a:pPr algn="ctr"/>
              <a:r>
                <a:rPr lang="en-GB" sz="1200" dirty="0"/>
                <a:t>1000 x 1000 km</a:t>
              </a:r>
            </a:p>
            <a:p>
              <a:pPr algn="ctr"/>
              <a:r>
                <a:rPr lang="en-GB" sz="1200" dirty="0"/>
                <a:t>(Target Area)</a:t>
              </a:r>
            </a:p>
            <a:p>
              <a:pPr algn="ctr"/>
              <a:r>
                <a:rPr lang="en-GB" sz="1200" dirty="0"/>
                <a:t>Every </a:t>
              </a:r>
              <a:r>
                <a:rPr lang="en-GB" sz="1400" b="1" dirty="0">
                  <a:solidFill>
                    <a:srgbClr val="FF0000"/>
                  </a:solidFill>
                </a:rPr>
                <a:t>2.5</a:t>
              </a:r>
              <a:r>
                <a:rPr lang="en-GB" sz="1200" b="1" dirty="0">
                  <a:solidFill>
                    <a:srgbClr val="FF0000"/>
                  </a:solidFill>
                </a:rPr>
                <a:t> min.</a:t>
              </a:r>
            </a:p>
          </p:txBody>
        </p:sp>
        <p:sp>
          <p:nvSpPr>
            <p:cNvPr id="36" name="TextBox 45"/>
            <p:cNvSpPr txBox="1"/>
            <p:nvPr/>
          </p:nvSpPr>
          <p:spPr>
            <a:xfrm>
              <a:off x="6383036" y="5576635"/>
              <a:ext cx="122296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/>
                <a:t>Region 4</a:t>
              </a:r>
            </a:p>
            <a:p>
              <a:pPr algn="ctr"/>
              <a:r>
                <a:rPr lang="en-GB" sz="1200" dirty="0"/>
                <a:t>1000 x 500 km</a:t>
              </a:r>
            </a:p>
            <a:p>
              <a:pPr algn="ctr"/>
              <a:r>
                <a:rPr lang="en-GB" sz="1200" dirty="0"/>
                <a:t>(Landmark Area)</a:t>
              </a:r>
            </a:p>
            <a:p>
              <a:pPr algn="ctr"/>
              <a:r>
                <a:rPr lang="en-GB" sz="1200" dirty="0"/>
                <a:t>Every </a:t>
              </a:r>
              <a:r>
                <a:rPr lang="en-GB" sz="1400" b="1" dirty="0">
                  <a:solidFill>
                    <a:srgbClr val="FF0000"/>
                  </a:solidFill>
                </a:rPr>
                <a:t>30 sec</a:t>
              </a:r>
              <a:r>
                <a:rPr lang="en-GB" sz="1200" b="1" dirty="0">
                  <a:solidFill>
                    <a:srgbClr val="FF0000"/>
                  </a:solidFill>
                </a:rPr>
                <a:t>.</a:t>
              </a:r>
            </a:p>
          </p:txBody>
        </p:sp>
        <p:sp>
          <p:nvSpPr>
            <p:cNvPr id="37" name="TextBox 46"/>
            <p:cNvSpPr txBox="1"/>
            <p:nvPr/>
          </p:nvSpPr>
          <p:spPr>
            <a:xfrm>
              <a:off x="7525111" y="5572715"/>
              <a:ext cx="122296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00FF"/>
                  </a:solidFill>
                </a:rPr>
                <a:t>Region 5</a:t>
              </a:r>
            </a:p>
            <a:p>
              <a:pPr algn="ctr"/>
              <a:r>
                <a:rPr lang="en-GB" sz="1200" dirty="0"/>
                <a:t>1000 x 500 km</a:t>
              </a:r>
            </a:p>
            <a:p>
              <a:pPr algn="ctr"/>
              <a:r>
                <a:rPr lang="en-GB" sz="1200" dirty="0"/>
                <a:t>(Landmark Area)</a:t>
              </a:r>
            </a:p>
            <a:p>
              <a:pPr algn="ctr"/>
              <a:r>
                <a:rPr lang="en-GB" sz="1200" dirty="0"/>
                <a:t>Every </a:t>
              </a:r>
              <a:r>
                <a:rPr lang="en-GB" sz="1400" b="1" dirty="0">
                  <a:solidFill>
                    <a:srgbClr val="FF0000"/>
                  </a:solidFill>
                </a:rPr>
                <a:t>30 sec</a:t>
              </a:r>
              <a:r>
                <a:rPr lang="en-GB" sz="1200" b="1" dirty="0">
                  <a:solidFill>
                    <a:srgbClr val="FF0000"/>
                  </a:solidFill>
                </a:rPr>
                <a:t>.</a:t>
              </a: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3412508" y="3914132"/>
              <a:ext cx="1774803" cy="28672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lIns="36000" tIns="0" rIns="36000" bIns="0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Pre-defined area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6049389" y="4221088"/>
              <a:ext cx="2503905" cy="28672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</a:rPr>
                <a:t>Flexible observation area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" name="Picture 2" descr="http://svkva.naps.kishou.go.jp/%7Emsysen07/monit/lunar/Day/2015/20150503/AhiMoonPosSchedule_20150503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12906" r="32267" b="17059"/>
          <a:stretch/>
        </p:blipFill>
        <p:spPr bwMode="auto">
          <a:xfrm>
            <a:off x="2966689" y="799570"/>
            <a:ext cx="2010011" cy="19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正方形/長方形 41"/>
          <p:cNvSpPr/>
          <p:nvPr/>
        </p:nvSpPr>
        <p:spPr>
          <a:xfrm>
            <a:off x="3125256" y="2472663"/>
            <a:ext cx="251584" cy="151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4547186" y="2479867"/>
            <a:ext cx="251584" cy="151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915816" y="753446"/>
            <a:ext cx="757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CCFF99"/>
                </a:solidFill>
              </a:rPr>
              <a:t>AHI </a:t>
            </a:r>
            <a:r>
              <a:rPr kumimoji="1" lang="en-US" altLang="ja-JP" sz="1400" dirty="0" err="1">
                <a:solidFill>
                  <a:srgbClr val="CCFF99"/>
                </a:solidFill>
              </a:rPr>
              <a:t>FoR</a:t>
            </a:r>
            <a:endParaRPr kumimoji="1" lang="ja-JP" altLang="en-US" sz="1400" dirty="0">
              <a:solidFill>
                <a:srgbClr val="CCFF99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571348" y="1196252"/>
            <a:ext cx="972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Earth edge</a:t>
            </a:r>
            <a:endParaRPr kumimoji="1" lang="ja-JP" altLang="en-US" sz="1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099566" y="2161332"/>
            <a:ext cx="1644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FF00"/>
                </a:solidFill>
              </a:rPr>
              <a:t>Lunar observations </a:t>
            </a:r>
            <a:endParaRPr kumimoji="1" lang="ja-JP" altLang="en-US" sz="1400" b="1" dirty="0">
              <a:solidFill>
                <a:srgbClr val="FFFF00"/>
              </a:solidFill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386521" y="2483469"/>
            <a:ext cx="1170346" cy="79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8" name="直線コネクタ 47"/>
          <p:cNvCxnSpPr/>
          <p:nvPr/>
        </p:nvCxnSpPr>
        <p:spPr>
          <a:xfrm>
            <a:off x="3338596" y="2508691"/>
            <a:ext cx="1170346" cy="0"/>
          </a:xfrm>
          <a:prstGeom prst="line">
            <a:avLst/>
          </a:prstGeom>
          <a:ln w="47625">
            <a:solidFill>
              <a:srgbClr val="FFFF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7286788" y="2460122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Band5 (1.6</a:t>
            </a:r>
            <a:r>
              <a:rPr kumimoji="1" lang="el-GR" altLang="ja-JP" sz="1400" dirty="0">
                <a:solidFill>
                  <a:schemeClr val="bg1"/>
                </a:solidFill>
              </a:rPr>
              <a:t>μ</a:t>
            </a:r>
            <a:r>
              <a:rPr kumimoji="1" lang="en-US" altLang="ja-JP" sz="1400" dirty="0">
                <a:solidFill>
                  <a:schemeClr val="bg1"/>
                </a:solidFill>
              </a:rPr>
              <a:t>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Full Disk / Regional Observation in 10 minutes Repeat Cycle</a:t>
            </a:r>
            <a:endParaRPr lang="en-GB" sz="2400" b="1" dirty="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8EDF8BC0-F922-4837-B7DE-3690FBA33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99" y="6410848"/>
            <a:ext cx="5143865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3212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71600" y="299957"/>
            <a:ext cx="7294584" cy="608763"/>
          </a:xfrm>
        </p:spPr>
        <p:txBody>
          <a:bodyPr>
            <a:noAutofit/>
          </a:bodyPr>
          <a:lstStyle/>
          <a:p>
            <a:r>
              <a:rPr kumimoji="1" lang="en-US" altLang="ja-JP" sz="2400" b="1" dirty="0"/>
              <a:t>Himawari-8/AHI Lunar Observations</a:t>
            </a:r>
            <a:endParaRPr kumimoji="1" lang="ja-JP" altLang="en-US" sz="24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7</a:t>
            </a:fld>
            <a:endParaRPr lang="en-GB"/>
          </a:p>
        </p:txBody>
      </p:sp>
      <p:grpSp>
        <p:nvGrpSpPr>
          <p:cNvPr id="10" name="グループ化 9"/>
          <p:cNvGrpSpPr/>
          <p:nvPr/>
        </p:nvGrpSpPr>
        <p:grpSpPr>
          <a:xfrm>
            <a:off x="377150" y="980728"/>
            <a:ext cx="8336696" cy="5459229"/>
            <a:chOff x="377150" y="980728"/>
            <a:chExt cx="8336696" cy="5459229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757" y="980728"/>
              <a:ext cx="4596912" cy="2593462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6423" y="1867125"/>
              <a:ext cx="4527423" cy="2590800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150" y="3068960"/>
              <a:ext cx="4475607" cy="2590800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0192" y="3849157"/>
              <a:ext cx="4514469" cy="2590800"/>
            </a:xfrm>
            <a:prstGeom prst="rect">
              <a:avLst/>
            </a:prstGeom>
          </p:spPr>
        </p:pic>
      </p:grpSp>
      <p:sp>
        <p:nvSpPr>
          <p:cNvPr id="12" name="フッター プレースホルダー 2">
            <a:extLst>
              <a:ext uri="{FF2B5EF4-FFF2-40B4-BE49-F238E27FC236}">
                <a16:creationId xmlns:a16="http://schemas.microsoft.com/office/drawing/2014/main" id="{87250ABB-920E-4411-A2DD-FC4474F57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131296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8096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51520" y="1567820"/>
            <a:ext cx="8748464" cy="4473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ja-JP" sz="2200" dirty="0"/>
              <a:t>Oversampling factor</a:t>
            </a:r>
          </a:p>
          <a:p>
            <a:pPr marL="452438" indent="-276225">
              <a:lnSpc>
                <a:spcPct val="130000"/>
              </a:lnSpc>
              <a:buFont typeface="Calibri" panose="020F0502020204030204" pitchFamily="34" charset="0"/>
              <a:buChar char="–"/>
            </a:pPr>
            <a:r>
              <a:rPr kumimoji="1" lang="en-US" altLang="ja-JP" sz="1900" dirty="0">
                <a:solidFill>
                  <a:srgbClr val="0000FF"/>
                </a:solidFill>
              </a:rPr>
              <a:t>N-S </a:t>
            </a:r>
            <a:r>
              <a:rPr kumimoji="1" lang="en-US" altLang="ja-JP" sz="1900" dirty="0" err="1">
                <a:solidFill>
                  <a:srgbClr val="0000FF"/>
                </a:solidFill>
              </a:rPr>
              <a:t>IFoV</a:t>
            </a:r>
            <a:r>
              <a:rPr kumimoji="1" lang="en-US" altLang="ja-JP" sz="1900" dirty="0">
                <a:solidFill>
                  <a:srgbClr val="0000FF"/>
                </a:solidFill>
              </a:rPr>
              <a:t> / N-S Sampling Distance</a:t>
            </a:r>
          </a:p>
          <a:p>
            <a:pPr marL="452438" indent="-276225">
              <a:lnSpc>
                <a:spcPct val="130000"/>
              </a:lnSpc>
              <a:buFont typeface="Calibri" panose="020F0502020204030204" pitchFamily="34" charset="0"/>
              <a:buChar char="–"/>
            </a:pPr>
            <a:r>
              <a:rPr kumimoji="1" lang="en-US" altLang="ja-JP" sz="1900" dirty="0"/>
              <a:t>No E-W oversampling is assumed because E-W </a:t>
            </a:r>
            <a:r>
              <a:rPr kumimoji="1" lang="en-US" altLang="ja-JP" sz="1900" dirty="0" err="1"/>
              <a:t>IFoV</a:t>
            </a:r>
            <a:r>
              <a:rPr kumimoji="1" lang="en-US" altLang="ja-JP" sz="1900" dirty="0"/>
              <a:t> &lt; E-W Sampling Distance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ja-JP" sz="2200" dirty="0"/>
              <a:t>Pixel solid angle</a:t>
            </a:r>
          </a:p>
          <a:p>
            <a:pPr marL="452438" indent="-276225">
              <a:lnSpc>
                <a:spcPct val="130000"/>
              </a:lnSpc>
              <a:buFont typeface="Calibri" panose="020F0502020204030204" pitchFamily="34" charset="0"/>
              <a:buChar char="–"/>
            </a:pPr>
            <a:r>
              <a:rPr kumimoji="1" lang="en-US" altLang="ja-JP" sz="1900" dirty="0">
                <a:solidFill>
                  <a:srgbClr val="0000FF"/>
                </a:solidFill>
              </a:rPr>
              <a:t>E-W Sampling Distance * N-S </a:t>
            </a:r>
            <a:r>
              <a:rPr kumimoji="1" lang="en-US" altLang="ja-JP" sz="1900" dirty="0" err="1">
                <a:solidFill>
                  <a:srgbClr val="0000FF"/>
                </a:solidFill>
              </a:rPr>
              <a:t>IFoV</a:t>
            </a:r>
            <a:endParaRPr kumimoji="1" lang="en-US" altLang="ja-JP" sz="1900" dirty="0">
              <a:solidFill>
                <a:srgbClr val="0000FF"/>
              </a:solidFill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ja-JP" sz="2200" dirty="0"/>
              <a:t>Both oversampling/Pixel </a:t>
            </a:r>
            <a:r>
              <a:rPr kumimoji="1" lang="en-US" altLang="ja-JP" sz="2200" dirty="0" err="1"/>
              <a:t>IFoV</a:t>
            </a:r>
            <a:r>
              <a:rPr kumimoji="1" lang="en-US" altLang="ja-JP" sz="2200" dirty="0"/>
              <a:t>: assumed to be </a:t>
            </a:r>
            <a:r>
              <a:rPr kumimoji="1" lang="en-US" altLang="ja-JP" sz="2200" dirty="0">
                <a:solidFill>
                  <a:srgbClr val="0000FF"/>
                </a:solidFill>
              </a:rPr>
              <a:t>constant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ja-JP" sz="2200" dirty="0"/>
              <a:t>Future plans</a:t>
            </a:r>
          </a:p>
          <a:p>
            <a:pPr marL="452438" indent="-276225">
              <a:lnSpc>
                <a:spcPct val="130000"/>
              </a:lnSpc>
              <a:buFont typeface="Calibri" panose="020F0502020204030204" pitchFamily="34" charset="0"/>
              <a:buChar char="–"/>
            </a:pPr>
            <a:r>
              <a:rPr kumimoji="1" lang="en-US" altLang="ja-JP" sz="1900" dirty="0"/>
              <a:t>Revisit of the definition of oversampling factor and pixel solid angle</a:t>
            </a:r>
          </a:p>
          <a:p>
            <a:pPr marL="628650" indent="-265113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kumimoji="1" lang="en-US" altLang="ja-JP" sz="1700" dirty="0"/>
              <a:t>Under-discussion within NOAA-JMA bilateral collaboration on ABI/AHI Cal/INR</a:t>
            </a:r>
          </a:p>
          <a:p>
            <a:pPr marL="452438" indent="-276225">
              <a:lnSpc>
                <a:spcPct val="130000"/>
              </a:lnSpc>
              <a:buFont typeface="Calibri" panose="020F0502020204030204" pitchFamily="34" charset="0"/>
              <a:buChar char="–"/>
            </a:pPr>
            <a:r>
              <a:rPr kumimoji="1" lang="en-US" altLang="ja-JP" sz="1900" dirty="0"/>
              <a:t>Calculation of alternative factor (e.g. effective moon solid angle (Choi et al. 2016))</a:t>
            </a:r>
          </a:p>
          <a:p>
            <a:pPr marL="452438" indent="-276225">
              <a:lnSpc>
                <a:spcPct val="130000"/>
              </a:lnSpc>
              <a:buFont typeface="Calibri" panose="020F0502020204030204" pitchFamily="34" charset="0"/>
              <a:buChar char="–"/>
            </a:pPr>
            <a:r>
              <a:rPr kumimoji="1" lang="en-US" altLang="ja-JP" sz="1900" dirty="0"/>
              <a:t>Validation of the pre-launch determined </a:t>
            </a:r>
            <a:r>
              <a:rPr kumimoji="1" lang="en-US" altLang="ja-JP" sz="1900" dirty="0" err="1"/>
              <a:t>IFoV</a:t>
            </a:r>
            <a:r>
              <a:rPr kumimoji="1" lang="en-US" altLang="ja-JP" sz="1900" dirty="0"/>
              <a:t> using on-orbit observation data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5" name="フッター プレースホルダー 2">
            <a:extLst>
              <a:ext uri="{FF2B5EF4-FFF2-40B4-BE49-F238E27FC236}">
                <a16:creationId xmlns:a16="http://schemas.microsoft.com/office/drawing/2014/main" id="{87250ABB-920E-4411-A2DD-FC4474F57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131296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  <p:pic>
        <p:nvPicPr>
          <p:cNvPr id="3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52" y="166606"/>
            <a:ext cx="2720912" cy="16759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タイトル 1"/>
          <p:cNvSpPr>
            <a:spLocks noGrp="1"/>
          </p:cNvSpPr>
          <p:nvPr>
            <p:ph type="title"/>
          </p:nvPr>
        </p:nvSpPr>
        <p:spPr>
          <a:xfrm>
            <a:off x="539750" y="332656"/>
            <a:ext cx="5350368" cy="608763"/>
          </a:xfrm>
        </p:spPr>
        <p:txBody>
          <a:bodyPr>
            <a:noAutofit/>
          </a:bodyPr>
          <a:lstStyle/>
          <a:p>
            <a:r>
              <a:rPr kumimoji="1" lang="en-US" altLang="ja-JP" sz="2800" b="1" dirty="0"/>
              <a:t>Oversampling, Pixel Solid Angle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12622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8F0-6506-4A53-8573-371B9A226856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5" name="フッター プレースホルダー 2">
            <a:extLst>
              <a:ext uri="{FF2B5EF4-FFF2-40B4-BE49-F238E27FC236}">
                <a16:creationId xmlns:a16="http://schemas.microsoft.com/office/drawing/2014/main" id="{87250ABB-920E-4411-A2DD-FC4474F57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131296" cy="365760"/>
          </a:xfrm>
        </p:spPr>
        <p:txBody>
          <a:bodyPr/>
          <a:lstStyle/>
          <a:p>
            <a:r>
              <a:rPr lang="en-US" dirty="0"/>
              <a:t>2nd GSICS/CEOS Lunar Calibration Workshop, 13-16 November, Xi’an, China</a:t>
            </a:r>
            <a:endParaRPr lang="en-GB" dirty="0"/>
          </a:p>
        </p:txBody>
      </p:sp>
      <p:pic>
        <p:nvPicPr>
          <p:cNvPr id="3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52" y="166606"/>
            <a:ext cx="2720912" cy="16759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805808" y="371965"/>
            <a:ext cx="7294584" cy="608763"/>
          </a:xfrm>
        </p:spPr>
        <p:txBody>
          <a:bodyPr>
            <a:noAutofit/>
          </a:bodyPr>
          <a:lstStyle/>
          <a:p>
            <a:r>
              <a:rPr kumimoji="1" lang="en-US" altLang="ja-JP" sz="3600" b="1" dirty="0"/>
              <a:t>Radiance</a:t>
            </a:r>
            <a:endParaRPr kumimoji="1" lang="ja-JP" altLang="en-US" sz="36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536" y="1479784"/>
            <a:ext cx="8568952" cy="3913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ja-JP" sz="2200" dirty="0"/>
              <a:t>Level of image processing</a:t>
            </a:r>
          </a:p>
          <a:p>
            <a:pPr marL="452438" indent="-276225">
              <a:lnSpc>
                <a:spcPct val="130000"/>
              </a:lnSpc>
              <a:buFont typeface="Calibri" panose="020F0502020204030204" pitchFamily="34" charset="0"/>
              <a:buChar char="–"/>
            </a:pPr>
            <a:r>
              <a:rPr kumimoji="1" lang="en-US" altLang="ja-JP" sz="1900" dirty="0"/>
              <a:t>Level 1A/1.0 equivalent data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ja-JP" sz="2200" dirty="0"/>
              <a:t>Calibration used to convert DN to radiance</a:t>
            </a:r>
          </a:p>
          <a:p>
            <a:pPr marL="452438" indent="-276225">
              <a:lnSpc>
                <a:spcPct val="130000"/>
              </a:lnSpc>
              <a:buFont typeface="Calibri" panose="020F0502020204030204" pitchFamily="34" charset="0"/>
              <a:buChar char="–"/>
            </a:pPr>
            <a:r>
              <a:rPr kumimoji="1" lang="en-US" altLang="ja-JP" sz="1900" dirty="0"/>
              <a:t>Quadratic calibration equation</a:t>
            </a:r>
          </a:p>
          <a:p>
            <a:pPr marL="628650" indent="-265113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kumimoji="1" lang="en-US" altLang="ja-JP" sz="1700" dirty="0"/>
              <a:t>Quadratic term: </a:t>
            </a:r>
            <a:r>
              <a:rPr kumimoji="1" lang="en-US" altLang="ja-JP" sz="1700" dirty="0">
                <a:solidFill>
                  <a:srgbClr val="0000FF"/>
                </a:solidFill>
              </a:rPr>
              <a:t>pre-launch</a:t>
            </a:r>
            <a:r>
              <a:rPr kumimoji="1" lang="en-US" altLang="ja-JP" sz="1700" dirty="0"/>
              <a:t> determined value</a:t>
            </a:r>
          </a:p>
          <a:p>
            <a:pPr marL="628650" indent="-265113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kumimoji="1" lang="en-US" altLang="ja-JP" sz="1700" dirty="0"/>
              <a:t>Slope: </a:t>
            </a:r>
            <a:r>
              <a:rPr kumimoji="1" lang="en-US" altLang="ja-JP" sz="1700" dirty="0">
                <a:solidFill>
                  <a:srgbClr val="0000FF"/>
                </a:solidFill>
              </a:rPr>
              <a:t>solar diffuser</a:t>
            </a:r>
            <a:r>
              <a:rPr kumimoji="1" lang="en-US" altLang="ja-JP" sz="1700" dirty="0"/>
              <a:t> / pre-launch determined value</a:t>
            </a:r>
          </a:p>
          <a:p>
            <a:pPr marL="628650" indent="-265113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kumimoji="1" lang="en-US" altLang="ja-JP" sz="1700" dirty="0"/>
              <a:t>Offset: </a:t>
            </a:r>
            <a:r>
              <a:rPr kumimoji="1" lang="en-US" altLang="ja-JP" sz="1700" dirty="0">
                <a:solidFill>
                  <a:srgbClr val="0000FF"/>
                </a:solidFill>
              </a:rPr>
              <a:t>deep space observation </a:t>
            </a:r>
            <a:r>
              <a:rPr kumimoji="1" lang="en-US" altLang="ja-JP" sz="1700" dirty="0"/>
              <a:t>(updated at each full-disk swath / each lunar obs.)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ja-JP" sz="2200" dirty="0"/>
              <a:t>Handling extraneous signals</a:t>
            </a:r>
          </a:p>
          <a:p>
            <a:pPr marL="452438" indent="-276225">
              <a:lnSpc>
                <a:spcPct val="130000"/>
              </a:lnSpc>
              <a:buFont typeface="Calibri" panose="020F0502020204030204" pitchFamily="34" charset="0"/>
              <a:buChar char="–"/>
            </a:pPr>
            <a:r>
              <a:rPr kumimoji="1" lang="en-US" altLang="ja-JP" sz="1900" dirty="0"/>
              <a:t>Out-of-Filed Anomalous Response (OFAR, Griffith 2017)</a:t>
            </a:r>
          </a:p>
          <a:p>
            <a:pPr marL="628650" indent="-265113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kumimoji="1" lang="en-US" altLang="ja-JP" sz="1700" dirty="0">
                <a:solidFill>
                  <a:srgbClr val="0000FF"/>
                </a:solidFill>
              </a:rPr>
              <a:t>Appears in Band 1 -3 </a:t>
            </a:r>
            <a:r>
              <a:rPr kumimoji="1" lang="en-US" altLang="ja-JP" sz="1700" dirty="0"/>
              <a:t>(0.47, 0.51 and 0.64 </a:t>
            </a:r>
            <a:r>
              <a:rPr kumimoji="1" lang="el-GR" altLang="ja-JP" sz="1700" dirty="0"/>
              <a:t>μ</a:t>
            </a:r>
            <a:r>
              <a:rPr kumimoji="1" lang="en-US" altLang="ja-JP" sz="1700" dirty="0"/>
              <a:t>m)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27584" y="5877272"/>
            <a:ext cx="7021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P. Griffith, 2017: Himawari08 Out-of-Field Anomalous Response (OFAR), 8th Asia/Oceania Meteorological Satellite Users’ Conference, 18 - 20 October 2017, Vladivostok, Russia.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756769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エレメント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13696</TotalTime>
  <Words>3281</Words>
  <Application>Microsoft Office PowerPoint</Application>
  <PresentationFormat>画面に合わせる (4:3)</PresentationFormat>
  <Paragraphs>593</Paragraphs>
  <Slides>29</Slides>
  <Notes>9</Notes>
  <HiddenSlides>1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9" baseType="lpstr">
      <vt:lpstr>ＭＳ Ｐゴシック</vt:lpstr>
      <vt:lpstr>ＭＳ 明朝</vt:lpstr>
      <vt:lpstr>Arial</vt:lpstr>
      <vt:lpstr>Calibri</vt:lpstr>
      <vt:lpstr>Cambria Math</vt:lpstr>
      <vt:lpstr>Symbol</vt:lpstr>
      <vt:lpstr>Times New Roman</vt:lpstr>
      <vt:lpstr>Wingdings</vt:lpstr>
      <vt:lpstr>Wingdings 2</vt:lpstr>
      <vt:lpstr>Civic</vt:lpstr>
      <vt:lpstr>PowerPoint プレゼンテーション</vt:lpstr>
      <vt:lpstr>Contents</vt:lpstr>
      <vt:lpstr>Mission Overview</vt:lpstr>
      <vt:lpstr>Himawari-8/-9 AHI</vt:lpstr>
      <vt:lpstr>Himawari-8/-9 AHI Lunar Observation</vt:lpstr>
      <vt:lpstr>PowerPoint プレゼンテーション</vt:lpstr>
      <vt:lpstr>Himawari-8/AHI Lunar Observations</vt:lpstr>
      <vt:lpstr>Oversampling, Pixel Solid Angle</vt:lpstr>
      <vt:lpstr>Radiance</vt:lpstr>
      <vt:lpstr>Moon Pixel Selection</vt:lpstr>
      <vt:lpstr>PowerPoint プレゼンテーション</vt:lpstr>
      <vt:lpstr>PowerPoint プレゼンテーション</vt:lpstr>
      <vt:lpstr>PowerPoint プレゼンテーション</vt:lpstr>
      <vt:lpstr>Summary and Future Plans</vt:lpstr>
      <vt:lpstr>PowerPoint プレゼンテーション</vt:lpstr>
      <vt:lpstr>PowerPoint プレゼンテーション</vt:lpstr>
      <vt:lpstr>Time Series of ΔIrr of Himawari-8/AHI</vt:lpstr>
      <vt:lpstr>PowerPoint プレゼンテーション</vt:lpstr>
      <vt:lpstr>PowerPoint プレゼンテーション</vt:lpstr>
      <vt:lpstr>JMA geostationary satellites</vt:lpstr>
      <vt:lpstr>Advanced Himawari Imager (AHI)</vt:lpstr>
      <vt:lpstr>Typical Observation Schedule in 10 minutes Repeat Cycle</vt:lpstr>
      <vt:lpstr>VIS/NIR on-board Calibration using Solar Diffuser (SD)</vt:lpstr>
      <vt:lpstr>VNIR Calibration Slopes derived from Solar Diffuser (SD) observations</vt:lpstr>
      <vt:lpstr>Validation of On-board Calibration Slope</vt:lpstr>
      <vt:lpstr>Validation of On-board Calibration Method 1) Vicarious Calibration using RT Simulation</vt:lpstr>
      <vt:lpstr>PowerPoint プレゼンテーション</vt:lpstr>
      <vt:lpstr>PowerPoint プレゼンテーション</vt:lpstr>
      <vt:lpstr>PowerPoint プレゼンテーション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for input/output data of ROLO executable</dc:title>
  <dc:creator>Masaya Takahashi</dc:creator>
  <cp:lastModifiedBy>MtScat</cp:lastModifiedBy>
  <cp:revision>873</cp:revision>
  <cp:lastPrinted>2016-11-10T02:00:00Z</cp:lastPrinted>
  <dcterms:created xsi:type="dcterms:W3CDTF">2014-06-12T13:21:49Z</dcterms:created>
  <dcterms:modified xsi:type="dcterms:W3CDTF">2017-11-13T14:10:39Z</dcterms:modified>
</cp:coreProperties>
</file>