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89" r:id="rId3"/>
    <p:sldId id="384" r:id="rId4"/>
    <p:sldId id="385" r:id="rId5"/>
    <p:sldId id="395" r:id="rId6"/>
    <p:sldId id="407" r:id="rId7"/>
    <p:sldId id="406" r:id="rId8"/>
    <p:sldId id="408" r:id="rId9"/>
    <p:sldId id="386" r:id="rId10"/>
    <p:sldId id="390" r:id="rId11"/>
    <p:sldId id="387" r:id="rId12"/>
    <p:sldId id="413" r:id="rId13"/>
    <p:sldId id="409" r:id="rId14"/>
    <p:sldId id="391" r:id="rId15"/>
    <p:sldId id="383" r:id="rId16"/>
    <p:sldId id="4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CC0D6-BEDB-4E86-B7E7-7FDE55412516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BDF0-F7DC-4E73-9251-1F78FE916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BDF0-F7DC-4E73-9251-1F78FE916C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2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solidFill>
                  <a:srgbClr val="002060"/>
                </a:solidFill>
              </a:defRPr>
            </a:lvl2pPr>
            <a:lvl3pPr>
              <a:defRPr sz="1400" b="1">
                <a:solidFill>
                  <a:srgbClr val="C00000"/>
                </a:solidFill>
              </a:defRPr>
            </a:lvl3pPr>
            <a:lvl4pPr>
              <a:defRPr sz="1000" b="1">
                <a:solidFill>
                  <a:srgbClr val="FF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2nd Lunar Calibration Workshop, Xi'An, China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OES-R_LOGO_SMAL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53400" y="152400"/>
            <a:ext cx="914400" cy="685800"/>
          </a:xfrm>
          <a:prstGeom prst="rect">
            <a:avLst/>
          </a:prstGeom>
        </p:spPr>
      </p:pic>
      <p:pic>
        <p:nvPicPr>
          <p:cNvPr id="11" name="Picture 10" descr="noaa-logo-144x144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wmf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GOES-16 ABI Lunar Data Preparation to GIRO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6400800" cy="609600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Fangfang</a:t>
            </a:r>
            <a:r>
              <a:rPr lang="en-US" sz="2800" dirty="0" smtClean="0">
                <a:solidFill>
                  <a:srgbClr val="0070C0"/>
                </a:solidFill>
              </a:rPr>
              <a:t> Yu</a:t>
            </a:r>
            <a:r>
              <a:rPr lang="en-US" sz="2800" baseline="30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Xiangqian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Wu</a:t>
            </a:r>
            <a:r>
              <a:rPr lang="en-US" sz="2800" baseline="30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and Xi </a:t>
            </a:r>
            <a:r>
              <a:rPr lang="en-US" sz="2800" dirty="0" smtClean="0">
                <a:solidFill>
                  <a:srgbClr val="0070C0"/>
                </a:solidFill>
              </a:rPr>
              <a:t>Shao</a:t>
            </a:r>
            <a:r>
              <a:rPr lang="en-US" sz="2800" baseline="30000" dirty="0">
                <a:solidFill>
                  <a:srgbClr val="0070C0"/>
                </a:solidFill>
              </a:rPr>
              <a:t>1</a:t>
            </a:r>
            <a:endParaRPr lang="en-US" sz="2800" baseline="30000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4982" y="6123801"/>
            <a:ext cx="817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GOES-16 is not declared operational yet.  The ABI data are currently experimental and still undergoing testing.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2" y="5394325"/>
            <a:ext cx="6172198" cy="396875"/>
          </a:xfrm>
        </p:spPr>
        <p:txBody>
          <a:bodyPr/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GSICS/CEOS 2nd Lunar Calibration Workshop, Xi'an, China, Nov. 13-17, 2017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4590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1: ERT, </a:t>
            </a:r>
            <a:r>
              <a:rPr lang="en-US" b="1" dirty="0" err="1" smtClean="0"/>
              <a:t>Inc@NOAA</a:t>
            </a:r>
            <a:r>
              <a:rPr lang="en-US" b="1" dirty="0" smtClean="0"/>
              <a:t>/NESDIS/STAR</a:t>
            </a:r>
          </a:p>
          <a:p>
            <a:pPr algn="ctr"/>
            <a:r>
              <a:rPr lang="en-US" b="1" dirty="0" smtClean="0"/>
              <a:t>2: NOAA/NESDIS/Center for Satellite Application and Research (STAR)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GOES-16 ABI VNIR Radiometric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Two-point on-orbit calibration targets:</a:t>
            </a:r>
          </a:p>
          <a:p>
            <a:pPr lvl="1"/>
            <a:r>
              <a:rPr lang="en-US" dirty="0" err="1" smtClean="0"/>
              <a:t>Spectralon</a:t>
            </a:r>
            <a:r>
              <a:rPr lang="en-US" dirty="0" smtClean="0"/>
              <a:t> Solar Diffuser</a:t>
            </a:r>
          </a:p>
          <a:p>
            <a:pPr lvl="1"/>
            <a:r>
              <a:rPr lang="en-US" dirty="0" smtClean="0"/>
              <a:t>Deep space</a:t>
            </a:r>
          </a:p>
          <a:p>
            <a:r>
              <a:rPr lang="en-US" dirty="0" smtClean="0"/>
              <a:t>Quadratic detector responsivity correction</a:t>
            </a:r>
          </a:p>
          <a:p>
            <a:pPr lvl="1"/>
            <a:r>
              <a:rPr lang="en-US" dirty="0" smtClean="0"/>
              <a:t>Quadratic term (q) determined on-ground</a:t>
            </a:r>
          </a:p>
          <a:p>
            <a:pPr lvl="1"/>
            <a:r>
              <a:rPr lang="en-US" dirty="0" smtClean="0"/>
              <a:t>Linear calibration coefficient (m) is determined on-orbit with SD and deep space observations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2050" y="5830669"/>
            <a:ext cx="695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Dalta</a:t>
            </a:r>
            <a:r>
              <a:rPr lang="en-US" sz="1200" b="1" dirty="0" smtClean="0"/>
              <a:t> et al. 2016, Comparison of the calibration algorithms and SI Traceability of MODIS, VIIRS, GOES and GOES-R ABI Sensors, </a:t>
            </a:r>
            <a:r>
              <a:rPr lang="en-US" sz="1200" b="1" dirty="0"/>
              <a:t>Remote Sensing, 8(126), </a:t>
            </a:r>
            <a:r>
              <a:rPr lang="en-US" sz="1200" b="1" dirty="0" smtClean="0"/>
              <a:t>doi:10.3390/rs8020126, http</a:t>
            </a:r>
            <a:r>
              <a:rPr lang="en-US" sz="1200" b="1" dirty="0"/>
              <a:t>://www.mdpi.com/2072-4292/8/2/126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3429000"/>
            <a:ext cx="4867275" cy="98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4267200"/>
            <a:ext cx="4600575" cy="1019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5334000"/>
            <a:ext cx="640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err="1" smtClean="0"/>
              <a:t>f</a:t>
            </a:r>
            <a:r>
              <a:rPr lang="en-US" sz="1100" i="1" dirty="0" err="1" smtClean="0"/>
              <a:t>int,ch</a:t>
            </a:r>
            <a:r>
              <a:rPr lang="en-US" dirty="0" smtClean="0"/>
              <a:t> is the integration factor for viewing SCT. For ABI </a:t>
            </a:r>
            <a:r>
              <a:rPr lang="en-US" i="1" dirty="0" err="1" smtClean="0"/>
              <a:t>f</a:t>
            </a:r>
            <a:r>
              <a:rPr lang="en-US" sz="1200" i="1" dirty="0" err="1" smtClean="0"/>
              <a:t>int,ch</a:t>
            </a:r>
            <a:r>
              <a:rPr lang="en-US" dirty="0" smtClean="0"/>
              <a:t>=9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ABI Lunar Irradiance (Currently)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4749"/>
            <a:ext cx="7886700" cy="5158922"/>
          </a:xfrm>
        </p:spPr>
        <p:txBody>
          <a:bodyPr/>
          <a:lstStyle/>
          <a:p>
            <a:r>
              <a:rPr lang="en-US" dirty="0" smtClean="0"/>
              <a:t>ABI Irradiance: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0554"/>
              </p:ext>
            </p:extLst>
          </p:nvPr>
        </p:nvGraphicFramePr>
        <p:xfrm>
          <a:off x="3268663" y="1946275"/>
          <a:ext cx="26304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3" imgW="1447560" imgH="444240" progId="Equation.3">
                  <p:embed/>
                </p:oleObj>
              </mc:Choice>
              <mc:Fallback>
                <p:oleObj name="Equation" r:id="rId3" imgW="1447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1946275"/>
                        <a:ext cx="26304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8285" y="3059668"/>
            <a:ext cx="638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Ω:  Sample solid angle = </a:t>
            </a:r>
            <a:r>
              <a:rPr lang="en-US" dirty="0" err="1" smtClean="0"/>
              <a:t>Sr</a:t>
            </a:r>
            <a:r>
              <a:rPr lang="en-US" dirty="0" smtClean="0"/>
              <a:t>(EW_ASD * NS_ASD)=EW_ASD*NS_ASD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83364" y="3309729"/>
            <a:ext cx="100401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9461" y="3593068"/>
            <a:ext cx="552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Radiance</a:t>
            </a:r>
            <a:r>
              <a:rPr lang="en-US" i="1" baseline="-25000" dirty="0" err="1" smtClean="0"/>
              <a:t>i,j</a:t>
            </a:r>
            <a:r>
              <a:rPr lang="en-US" i="1" baseline="-25000" dirty="0" smtClean="0"/>
              <a:t> </a:t>
            </a:r>
            <a:r>
              <a:rPr lang="en-US" dirty="0" smtClean="0"/>
              <a:t>: calibrated radiance at (</a:t>
            </a:r>
            <a:r>
              <a:rPr lang="en-US" dirty="0" err="1" smtClean="0"/>
              <a:t>i,j</a:t>
            </a:r>
            <a:r>
              <a:rPr lang="en-US" dirty="0" smtClean="0"/>
              <a:t>) image coordinate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074994"/>
              </p:ext>
            </p:extLst>
          </p:nvPr>
        </p:nvGraphicFramePr>
        <p:xfrm>
          <a:off x="1369352" y="4196080"/>
          <a:ext cx="5641442" cy="212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78"/>
                <a:gridCol w="1718066"/>
                <a:gridCol w="1574894"/>
                <a:gridCol w="1203104"/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Band</a:t>
                      </a:r>
                      <a:r>
                        <a:rPr lang="en-US" sz="1200" baseline="0" dirty="0" smtClean="0"/>
                        <a:t>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Central Wavelength (µm)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EW ASD</a:t>
                      </a:r>
                    </a:p>
                    <a:p>
                      <a:pPr algn="ctr"/>
                      <a:r>
                        <a:rPr lang="en-US" sz="1200" dirty="0" smtClean="0"/>
                        <a:t>(µrad)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NS ASD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(µrad)</a:t>
                      </a: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22.9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10.5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22.9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42.0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22.9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42.0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62200"/>
            <a:ext cx="7057896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Oversampling </a:t>
            </a:r>
            <a:r>
              <a:rPr lang="en-US" dirty="0" smtClean="0"/>
              <a:t>Factor – Value by Vendor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077190"/>
              </p:ext>
            </p:extLst>
          </p:nvPr>
        </p:nvGraphicFramePr>
        <p:xfrm>
          <a:off x="1951037" y="1142078"/>
          <a:ext cx="6084421" cy="88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2882880" imgH="419040" progId="Equation.3">
                  <p:embed/>
                </p:oleObj>
              </mc:Choice>
              <mc:Fallback>
                <p:oleObj name="Equation" r:id="rId4" imgW="28828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1037" y="1142078"/>
                        <a:ext cx="6084421" cy="885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 flipV="1">
            <a:off x="6324600" y="3978534"/>
            <a:ext cx="1" cy="288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28597" y="4142601"/>
            <a:ext cx="222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under-sampling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49623" y="3657600"/>
            <a:ext cx="70357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96746" y="1981200"/>
            <a:ext cx="232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over-sampling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477001" y="2286000"/>
            <a:ext cx="152399" cy="606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1" y="6138446"/>
            <a:ext cx="8229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ASD: Angular sample distance, BDS: Best detector selection, RDP: relative detector position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43399" y="5757446"/>
            <a:ext cx="457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Harris report in EUMETSAT 2015, Toulouse, France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867400" y="2822406"/>
            <a:ext cx="703577" cy="89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Oversampling </a:t>
            </a:r>
            <a:r>
              <a:rPr lang="en-US" dirty="0" smtClean="0"/>
              <a:t>Factor – Proposed Calculation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83364" y="3309729"/>
            <a:ext cx="100401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626688"/>
              </p:ext>
            </p:extLst>
          </p:nvPr>
        </p:nvGraphicFramePr>
        <p:xfrm>
          <a:off x="1074297" y="1524000"/>
          <a:ext cx="5174103" cy="597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7" name="Equation" r:id="rId3" imgW="3632040" imgH="419040" progId="Equation.3">
                  <p:embed/>
                </p:oleObj>
              </mc:Choice>
              <mc:Fallback>
                <p:oleObj name="Equation" r:id="rId3" imgW="3632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297" y="1524000"/>
                        <a:ext cx="5174103" cy="5977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039496"/>
              </p:ext>
            </p:extLst>
          </p:nvPr>
        </p:nvGraphicFramePr>
        <p:xfrm>
          <a:off x="990600" y="4719638"/>
          <a:ext cx="362743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" name="Equation" r:id="rId5" imgW="2286000" imgH="203040" progId="Equation.3">
                  <p:embed/>
                </p:oleObj>
              </mc:Choice>
              <mc:Fallback>
                <p:oleObj name="Equation" r:id="rId5" imgW="2286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19638"/>
                        <a:ext cx="3627437" cy="309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794820"/>
              </p:ext>
            </p:extLst>
          </p:nvPr>
        </p:nvGraphicFramePr>
        <p:xfrm>
          <a:off x="1066800" y="2286000"/>
          <a:ext cx="424338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" name="Equation" r:id="rId7" imgW="2857320" imgH="203040" progId="Equation.3">
                  <p:embed/>
                </p:oleObj>
              </mc:Choice>
              <mc:Fallback>
                <p:oleObj name="Equation" r:id="rId7" imgW="285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4243388" cy="293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81000" y="1066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Currently proposed for ABI, need further discussions within NOAA and with JMA: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1" y="6138446"/>
            <a:ext cx="8229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ASD: Angular sample distance, BDS: Best detector selection, RDP: relative detector position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03451" y="4198741"/>
            <a:ext cx="853459" cy="220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0" y="5172670"/>
            <a:ext cx="3845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Mean angular sample distance at NS </a:t>
            </a:r>
            <a:r>
              <a:rPr lang="en-US" dirty="0" smtClean="0">
                <a:solidFill>
                  <a:srgbClr val="0070C0"/>
                </a:solidFill>
              </a:rPr>
              <a:t>direction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 Derived </a:t>
            </a:r>
            <a:r>
              <a:rPr lang="en-US" dirty="0" smtClean="0">
                <a:solidFill>
                  <a:srgbClr val="0070C0"/>
                </a:solidFill>
              </a:rPr>
              <a:t>from RDP map for the BDS detectors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8689" y="3124200"/>
            <a:ext cx="3591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Scan rate of the EW scan mirror.</a:t>
            </a:r>
          </a:p>
          <a:p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t is very stable and constant for ABI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48001" y="3733800"/>
            <a:ext cx="228599" cy="318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37661" y="4355068"/>
            <a:ext cx="455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Frame time between two neighboring samples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3661348" y="5029200"/>
            <a:ext cx="290528" cy="344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594419"/>
              </p:ext>
            </p:extLst>
          </p:nvPr>
        </p:nvGraphicFramePr>
        <p:xfrm>
          <a:off x="1076325" y="2819400"/>
          <a:ext cx="59626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" name="Equation" r:id="rId9" imgW="3759120" imgH="203040" progId="Equation.3">
                  <p:embed/>
                </p:oleObj>
              </mc:Choice>
              <mc:Fallback>
                <p:oleObj name="Equation" r:id="rId9" imgW="3759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2819400"/>
                        <a:ext cx="5962650" cy="309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0622"/>
              </p:ext>
            </p:extLst>
          </p:nvPr>
        </p:nvGraphicFramePr>
        <p:xfrm>
          <a:off x="1022350" y="4033837"/>
          <a:ext cx="50387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" name="Equation" r:id="rId11" imgW="3174840" imgH="203040" progId="Equation.3">
                  <p:embed/>
                </p:oleObj>
              </mc:Choice>
              <mc:Fallback>
                <p:oleObj name="Equation" r:id="rId11" imgW="3174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4033837"/>
                        <a:ext cx="5038725" cy="309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574845" y="2252246"/>
            <a:ext cx="3569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Determine the image spatial resolution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5562601" y="2057400"/>
            <a:ext cx="304799" cy="25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3400" y="4648200"/>
            <a:ext cx="517610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609550"/>
            <a:ext cx="8229600" cy="715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i="1" dirty="0" smtClean="0"/>
              <a:t>where </a:t>
            </a:r>
            <a:r>
              <a:rPr lang="en-US" sz="1400" i="1" dirty="0" err="1" smtClean="0"/>
              <a:t>D</a:t>
            </a:r>
            <a:r>
              <a:rPr lang="en-US" sz="1400" i="1" baseline="-25000" dirty="0" err="1" smtClean="0"/>
              <a:t>moon</a:t>
            </a:r>
            <a:r>
              <a:rPr lang="en-US" sz="1400" i="1" baseline="-25000" dirty="0" smtClean="0"/>
              <a:t>-sat</a:t>
            </a:r>
            <a:r>
              <a:rPr lang="en-US" sz="1400" i="1" dirty="0" smtClean="0"/>
              <a:t> is the distance between the Moon and GOES satellite, </a:t>
            </a:r>
            <a:r>
              <a:rPr lang="el-GR" sz="1400" i="1" dirty="0" smtClean="0"/>
              <a:t>Ω</a:t>
            </a:r>
            <a:r>
              <a:rPr lang="en-US" sz="1400" i="1" dirty="0" smtClean="0"/>
              <a:t> is the sample solid angle, m is the number of illuminated moon samples, </a:t>
            </a:r>
            <a:r>
              <a:rPr lang="en-US" sz="1400" i="1" dirty="0" err="1" smtClean="0"/>
              <a:t>r</a:t>
            </a:r>
            <a:r>
              <a:rPr lang="en-US" sz="1400" i="1" baseline="-25000" dirty="0" err="1" smtClean="0"/>
              <a:t>moon</a:t>
            </a:r>
            <a:r>
              <a:rPr lang="en-US" sz="1400" i="1" dirty="0" smtClean="0"/>
              <a:t> is the moon radius (1735.5km), and </a:t>
            </a:r>
            <a:r>
              <a:rPr lang="en-US" sz="1400" i="1" dirty="0" err="1" smtClean="0"/>
              <a:t>fraction</a:t>
            </a:r>
            <a:r>
              <a:rPr lang="en-US" sz="1400" i="1" baseline="-25000" dirty="0" err="1" smtClean="0"/>
              <a:t>moon</a:t>
            </a:r>
            <a:r>
              <a:rPr lang="en-US" sz="1400" i="1" dirty="0" smtClean="0"/>
              <a:t> is the fraction of illuminated moon, and </a:t>
            </a:r>
            <a:r>
              <a:rPr lang="el-GR" sz="1400" i="1" dirty="0" smtClean="0">
                <a:latin typeface="Calibri" panose="020F0502020204030204" pitchFamily="34" charset="0"/>
              </a:rPr>
              <a:t>φ</a:t>
            </a:r>
            <a:r>
              <a:rPr lang="en-US" sz="1400" i="1" dirty="0" smtClean="0"/>
              <a:t>is the phase angle. </a:t>
            </a:r>
            <a:endParaRPr lang="en-US" sz="1400" dirty="0"/>
          </a:p>
          <a:p>
            <a:pPr marL="0" indent="0">
              <a:buNone/>
            </a:pPr>
            <a:endParaRPr lang="en-US" sz="1400" b="0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239794"/>
              </p:ext>
            </p:extLst>
          </p:nvPr>
        </p:nvGraphicFramePr>
        <p:xfrm>
          <a:off x="1600200" y="1905000"/>
          <a:ext cx="1600200" cy="1030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" name="Equation" r:id="rId4" imgW="698197" imgH="444307" progId="Equation.3">
                  <p:embed/>
                </p:oleObj>
              </mc:Choice>
              <mc:Fallback>
                <p:oleObj name="Equation" r:id="rId4" imgW="69819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1600200" cy="10302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30051"/>
              </p:ext>
            </p:extLst>
          </p:nvPr>
        </p:nvGraphicFramePr>
        <p:xfrm>
          <a:off x="1600200" y="3236024"/>
          <a:ext cx="3657600" cy="57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" name="Equation" r:id="rId6" imgW="1511280" imgH="241200" progId="Equation.3">
                  <p:embed/>
                </p:oleObj>
              </mc:Choice>
              <mc:Fallback>
                <p:oleObj name="Equation" r:id="rId6" imgW="1511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36024"/>
                        <a:ext cx="3657600" cy="5739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789196"/>
              </p:ext>
            </p:extLst>
          </p:nvPr>
        </p:nvGraphicFramePr>
        <p:xfrm>
          <a:off x="1600200" y="4180531"/>
          <a:ext cx="4114800" cy="54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" name="Equation" r:id="rId8" imgW="1828800" imgH="241200" progId="Equation.3">
                  <p:embed/>
                </p:oleObj>
              </mc:Choice>
              <mc:Fallback>
                <p:oleObj name="Equation" r:id="rId8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80531"/>
                        <a:ext cx="4114800" cy="5438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645671"/>
              </p:ext>
            </p:extLst>
          </p:nvPr>
        </p:nvGraphicFramePr>
        <p:xfrm>
          <a:off x="1620838" y="4970463"/>
          <a:ext cx="34210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" name="Equation" r:id="rId10" imgW="1777680" imgH="228600" progId="Equation.3">
                  <p:embed/>
                </p:oleObj>
              </mc:Choice>
              <mc:Fallback>
                <p:oleObj name="Equation" r:id="rId10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4970463"/>
                        <a:ext cx="3421062" cy="439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4876800" y="3342332"/>
            <a:ext cx="457200" cy="467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800" y="32004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Key number!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Uncertainty mainly comes from the threshold to identify the illuminated lunar images. 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Blurred moon edges affect the result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Brighter moon </a:t>
            </a:r>
            <a:r>
              <a:rPr lang="en-US" dirty="0" smtClean="0">
                <a:solidFill>
                  <a:srgbClr val="FF0000"/>
                </a:solidFill>
              </a:rPr>
              <a:t>preferred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334001" y="3429000"/>
            <a:ext cx="685799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1" y="1850885"/>
            <a:ext cx="1331681" cy="11971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1066799"/>
            <a:ext cx="708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Considering the illuminated moon area as a pseudo-pixel, the mean oversampling of this pseudo-pixel can be calculated: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43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Oversampling Factor Values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597765"/>
              </p:ext>
            </p:extLst>
          </p:nvPr>
        </p:nvGraphicFramePr>
        <p:xfrm>
          <a:off x="838200" y="1783080"/>
          <a:ext cx="7543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/>
                <a:gridCol w="2285999"/>
                <a:gridCol w="22860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Oversampling</a:t>
                      </a:r>
                      <a:r>
                        <a:rPr lang="en-US" baseline="0" dirty="0" smtClean="0"/>
                        <a:t> Factor </a:t>
                      </a:r>
                      <a:r>
                        <a:rPr lang="en-US" baseline="0" dirty="0" smtClean="0"/>
                        <a:t>(Theoretical)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Oversampling Factor </a:t>
                      </a:r>
                      <a:r>
                        <a:rPr lang="en-US" dirty="0" smtClean="0"/>
                        <a:t>(Empirical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1.0126270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1.0134626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1.0135615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1.0010393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1.0125714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1.0148494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1.0111070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1.0110186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1.0127543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1.0258920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1.0117681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1.0238764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6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Oversampling factor may not be important for trending the instrument degradation when it is a constant.</a:t>
            </a:r>
          </a:p>
          <a:p>
            <a:endParaRPr lang="en-US" dirty="0" smtClean="0"/>
          </a:p>
          <a:p>
            <a:r>
              <a:rPr lang="en-US" dirty="0" smtClean="0"/>
              <a:t>Important for irradiance-based absolute calibration, sensor-to-sensor and band-to-band inter-calibrations</a:t>
            </a:r>
          </a:p>
          <a:p>
            <a:pPr lvl="1"/>
            <a:r>
              <a:rPr lang="en-US" dirty="0" smtClean="0"/>
              <a:t>Also important for accurate MTF analysis (Xi Shao’s report)</a:t>
            </a:r>
          </a:p>
          <a:p>
            <a:pPr lvl="1"/>
            <a:r>
              <a:rPr lang="en-US" dirty="0" smtClean="0"/>
              <a:t>For ABI-like instruments, it can be calculated with scan rate, sample frame time and RDP values</a:t>
            </a:r>
          </a:p>
          <a:p>
            <a:pPr lvl="1"/>
            <a:r>
              <a:rPr lang="en-US" dirty="0" smtClean="0"/>
              <a:t>Validated with Moon observations with near full moon images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Oversampling factor values for ABI bands are relatively small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NOAA Geostationary Operational Environmental satellite in the GOES-R Series</a:t>
            </a:r>
          </a:p>
          <a:p>
            <a:pPr lvl="1"/>
            <a:r>
              <a:rPr lang="en-US" dirty="0" smtClean="0"/>
              <a:t>Launched on November 19, 2016</a:t>
            </a:r>
          </a:p>
          <a:p>
            <a:pPr lvl="1"/>
            <a:r>
              <a:rPr lang="en-US" dirty="0" smtClean="0"/>
              <a:t>Key payload: Advanced Baseline Imager (ABI)</a:t>
            </a:r>
          </a:p>
          <a:p>
            <a:pPr lvl="1"/>
            <a:r>
              <a:rPr lang="en-US" dirty="0" smtClean="0"/>
              <a:t>Locations:</a:t>
            </a:r>
          </a:p>
          <a:p>
            <a:pPr lvl="2"/>
            <a:r>
              <a:rPr lang="en-US" dirty="0" smtClean="0"/>
              <a:t>Parked at 89.5W for PLT/PLPT tests.  </a:t>
            </a:r>
          </a:p>
          <a:p>
            <a:pPr lvl="2"/>
            <a:r>
              <a:rPr lang="en-US" dirty="0" smtClean="0"/>
              <a:t>Moved from 89.5W to 89.3W between August 8, 2017 and Sept. 3, 2017.  </a:t>
            </a:r>
          </a:p>
          <a:p>
            <a:pPr lvl="2"/>
            <a:r>
              <a:rPr lang="en-US" dirty="0" smtClean="0"/>
              <a:t>Plan to move from 89.3W to 75.2W for operation in December 2017.</a:t>
            </a:r>
          </a:p>
          <a:p>
            <a:pPr lvl="1"/>
            <a:endParaRPr lang="en-US" dirty="0"/>
          </a:p>
        </p:txBody>
      </p:sp>
      <p:pic>
        <p:nvPicPr>
          <p:cNvPr id="1026" name="Picture 2" descr="GOES-R SPACECR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47" y="4254371"/>
            <a:ext cx="2476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farm1.staticflickr.com/696/31669358723_cd445a372a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197"/>
            <a:ext cx="2607647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Lunar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065566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MESO scan in mode 3 is used to collect the Moon data.  </a:t>
            </a:r>
          </a:p>
          <a:p>
            <a:r>
              <a:rPr lang="en-US" sz="2000" dirty="0" smtClean="0"/>
              <a:t>Each MESO scan consists of two swaths</a:t>
            </a:r>
          </a:p>
          <a:p>
            <a:r>
              <a:rPr lang="en-US" sz="2000" dirty="0" smtClean="0"/>
              <a:t>The Moon is scanned with one of the two swaths</a:t>
            </a:r>
          </a:p>
          <a:p>
            <a:r>
              <a:rPr lang="en-US" sz="2000" dirty="0" smtClean="0"/>
              <a:t>ABI Moon data is in Level1Alpha format – calibrated but not navigated data</a:t>
            </a:r>
          </a:p>
          <a:p>
            <a:r>
              <a:rPr lang="en-US" sz="2000" dirty="0" smtClean="0"/>
              <a:t>G16 ABI uses FPM Side 2 detectors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914400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ABI Mode 3 timeline </a:t>
            </a:r>
            <a:endParaRPr lang="en-US" dirty="0"/>
          </a:p>
        </p:txBody>
      </p:sp>
      <p:pic>
        <p:nvPicPr>
          <p:cNvPr id="7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23911"/>
            <a:ext cx="3913166" cy="23040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67177"/>
              </p:ext>
            </p:extLst>
          </p:nvPr>
        </p:nvGraphicFramePr>
        <p:xfrm>
          <a:off x="3935435" y="4165600"/>
          <a:ext cx="5056165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475"/>
                <a:gridCol w="1052213"/>
                <a:gridCol w="964529"/>
                <a:gridCol w="736829"/>
                <a:gridCol w="762919"/>
                <a:gridCol w="838200"/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Band</a:t>
                      </a:r>
                      <a:r>
                        <a:rPr lang="en-US" sz="1200" baseline="0" dirty="0" smtClean="0"/>
                        <a:t>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Central Wavelength (µm)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EW ASD</a:t>
                      </a:r>
                    </a:p>
                    <a:p>
                      <a:pPr algn="ctr"/>
                      <a:r>
                        <a:rPr lang="en-US" sz="1200" dirty="0" smtClean="0"/>
                        <a:t>(µrad)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NS ASD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(µrad)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</a:t>
                      </a:r>
                      <a:r>
                        <a:rPr lang="en-US" sz="1200" dirty="0" err="1" smtClean="0"/>
                        <a:t>Det</a:t>
                      </a:r>
                      <a:r>
                        <a:rPr lang="en-US" sz="1200" baseline="0" dirty="0" smtClean="0"/>
                        <a:t> per Column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</a:t>
                      </a:r>
                      <a:r>
                        <a:rPr lang="en-US" sz="1200" dirty="0" err="1" smtClean="0"/>
                        <a:t>Det</a:t>
                      </a:r>
                      <a:r>
                        <a:rPr lang="en-US" sz="1200" baseline="0" dirty="0" smtClean="0"/>
                        <a:t> per Swath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676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1460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676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372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676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372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70366" y="3823032"/>
            <a:ext cx="235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ASD: Angular sample distance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07" y="4800600"/>
            <a:ext cx="517610" cy="1516380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>
            <a:off x="2811346" y="4864632"/>
            <a:ext cx="331765" cy="14599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43111" y="5334000"/>
            <a:ext cx="74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swath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800600"/>
            <a:ext cx="1695311" cy="15240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914400" y="6264275"/>
            <a:ext cx="497151" cy="21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89813" y="6324600"/>
            <a:ext cx="237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Best Detector Selection (BDS)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Lunar Scans: Chasing and Trending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7102"/>
            <a:ext cx="5671609" cy="55046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Chasing:</a:t>
            </a:r>
          </a:p>
          <a:p>
            <a:pPr lvl="1"/>
            <a:r>
              <a:rPr lang="en-US" dirty="0"/>
              <a:t>ABI consecutively scans the Moon as it transits across the space within the Field of Regard (FOR).  </a:t>
            </a:r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for the </a:t>
            </a:r>
            <a:r>
              <a:rPr lang="en-US" dirty="0" smtClean="0"/>
              <a:t>scan mirror response </a:t>
            </a:r>
            <a:r>
              <a:rPr lang="en-US" dirty="0"/>
              <a:t>vs. </a:t>
            </a:r>
            <a:r>
              <a:rPr lang="en-US" dirty="0" smtClean="0"/>
              <a:t>scan-angle </a:t>
            </a:r>
            <a:r>
              <a:rPr lang="en-US" dirty="0"/>
              <a:t>(RVS) study, as well as </a:t>
            </a:r>
            <a:r>
              <a:rPr lang="en-US" dirty="0" smtClean="0"/>
              <a:t>trending of instrument degradation </a:t>
            </a:r>
            <a:r>
              <a:rPr lang="en-US" dirty="0"/>
              <a:t>analysis.  </a:t>
            </a:r>
            <a:endParaRPr lang="en-US" dirty="0" smtClean="0"/>
          </a:p>
          <a:p>
            <a:pPr lvl="1"/>
            <a:r>
              <a:rPr lang="en-US" dirty="0" smtClean="0"/>
              <a:t>Mainly conducted </a:t>
            </a:r>
            <a:r>
              <a:rPr lang="en-US" dirty="0"/>
              <a:t>during the PLT/PLPT periods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Trending:</a:t>
            </a:r>
          </a:p>
          <a:p>
            <a:pPr lvl="1"/>
            <a:r>
              <a:rPr lang="en-US" dirty="0" smtClean="0"/>
              <a:t>ABI </a:t>
            </a:r>
            <a:r>
              <a:rPr lang="en-US" dirty="0"/>
              <a:t>scans the Moon </a:t>
            </a:r>
            <a:r>
              <a:rPr lang="en-US" dirty="0" smtClean="0"/>
              <a:t>during the </a:t>
            </a:r>
            <a:r>
              <a:rPr lang="en-US" dirty="0" err="1" smtClean="0"/>
              <a:t>meso</a:t>
            </a:r>
            <a:r>
              <a:rPr lang="en-US" dirty="0" smtClean="0"/>
              <a:t> frame time which </a:t>
            </a:r>
            <a:r>
              <a:rPr lang="en-US" dirty="0"/>
              <a:t>is ~2 minutes. </a:t>
            </a:r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for </a:t>
            </a:r>
            <a:r>
              <a:rPr lang="en-US" dirty="0" smtClean="0"/>
              <a:t>the monitoring and trending of the solar </a:t>
            </a:r>
            <a:r>
              <a:rPr lang="en-US" dirty="0"/>
              <a:t>calibration </a:t>
            </a:r>
            <a:r>
              <a:rPr lang="en-US" dirty="0" smtClean="0"/>
              <a:t>result. </a:t>
            </a:r>
          </a:p>
          <a:p>
            <a:pPr lvl="1"/>
            <a:r>
              <a:rPr lang="en-US" dirty="0" smtClean="0"/>
              <a:t>Will be </a:t>
            </a:r>
            <a:r>
              <a:rPr lang="en-US" dirty="0"/>
              <a:t>conducted </a:t>
            </a:r>
            <a:r>
              <a:rPr lang="en-US" dirty="0" smtClean="0"/>
              <a:t>2-4 </a:t>
            </a:r>
            <a:r>
              <a:rPr lang="en-US" dirty="0"/>
              <a:t>times per month </a:t>
            </a:r>
            <a:r>
              <a:rPr lang="en-US" dirty="0" smtClean="0"/>
              <a:t>throughout </a:t>
            </a:r>
            <a:r>
              <a:rPr lang="en-US" dirty="0"/>
              <a:t>the </a:t>
            </a:r>
            <a:r>
              <a:rPr lang="en-US" dirty="0" smtClean="0"/>
              <a:t>satellite mission </a:t>
            </a:r>
            <a:r>
              <a:rPr lang="en-US" dirty="0"/>
              <a:t>life.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596593" y="1447800"/>
            <a:ext cx="2166407" cy="2123112"/>
            <a:chOff x="6596593" y="1447800"/>
            <a:chExt cx="2166407" cy="2123112"/>
          </a:xfrm>
        </p:grpSpPr>
        <p:grpSp>
          <p:nvGrpSpPr>
            <p:cNvPr id="6" name="Group 5"/>
            <p:cNvGrpSpPr/>
            <p:nvPr/>
          </p:nvGrpSpPr>
          <p:grpSpPr>
            <a:xfrm>
              <a:off x="6596593" y="1447800"/>
              <a:ext cx="2166407" cy="2123112"/>
              <a:chOff x="6172200" y="1935730"/>
              <a:chExt cx="2819400" cy="294107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172200" y="1935730"/>
                <a:ext cx="2819400" cy="2941070"/>
                <a:chOff x="6176934" y="3770982"/>
                <a:chExt cx="2743200" cy="2797982"/>
              </a:xfrm>
            </p:grpSpPr>
            <p:pic>
              <p:nvPicPr>
                <p:cNvPr id="10" name="Picture 2" descr="Image result for earth pictures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0268" y="4031707"/>
                  <a:ext cx="2276531" cy="2276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10"/>
                <p:cNvSpPr/>
                <p:nvPr/>
              </p:nvSpPr>
              <p:spPr>
                <a:xfrm>
                  <a:off x="6176934" y="3770982"/>
                  <a:ext cx="2743200" cy="279798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6889892" y="2133600"/>
                <a:ext cx="133970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192570" y="3352800"/>
                <a:ext cx="284430" cy="603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686800" y="3352800"/>
                <a:ext cx="284430" cy="603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6781800" y="1905000"/>
              <a:ext cx="311883" cy="1618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305800" y="1935056"/>
              <a:ext cx="311883" cy="230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451117" y="2131295"/>
              <a:ext cx="235683" cy="3904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05600" y="2087456"/>
              <a:ext cx="311883" cy="230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458200" y="2893295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05600" y="2893295"/>
              <a:ext cx="228600" cy="230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86600" y="3352800"/>
              <a:ext cx="1219200" cy="20272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5989856" y="4038600"/>
            <a:ext cx="2955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Phase angle range: -90</a:t>
            </a:r>
            <a:r>
              <a:rPr lang="en-US" b="1" baseline="30000" dirty="0"/>
              <a:t>o</a:t>
            </a:r>
            <a:r>
              <a:rPr lang="en-US" b="1" dirty="0"/>
              <a:t> – 90</a:t>
            </a:r>
            <a:r>
              <a:rPr lang="en-US" b="1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1153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12332" y="2236917"/>
            <a:ext cx="2396622" cy="430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Moon Chasing Images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2236923"/>
            <a:ext cx="1752600" cy="4300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50898" y="1905000"/>
            <a:ext cx="2498358" cy="2297597"/>
            <a:chOff x="3124200" y="3276600"/>
            <a:chExt cx="2498358" cy="229759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276600"/>
              <a:ext cx="2498358" cy="229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41694" y="4132729"/>
              <a:ext cx="682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Earth</a:t>
              </a:r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4" y="2236922"/>
            <a:ext cx="1634436" cy="430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791200" y="2236919"/>
            <a:ext cx="2209800" cy="43007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12332" y="2236917"/>
            <a:ext cx="2396622" cy="430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Moon Chasing Images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2236923"/>
            <a:ext cx="1752600" cy="4300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50898" y="1905000"/>
            <a:ext cx="2498358" cy="2297597"/>
            <a:chOff x="3124200" y="3276600"/>
            <a:chExt cx="2498358" cy="229759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276600"/>
              <a:ext cx="2498358" cy="229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41694" y="4132729"/>
              <a:ext cx="682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Earth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791200" y="2236919"/>
            <a:ext cx="2209800" cy="430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14" y="2236915"/>
            <a:ext cx="1494712" cy="43008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12332" y="2236916"/>
            <a:ext cx="2207068" cy="430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Moon Chasing Images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2236923"/>
            <a:ext cx="1752600" cy="4300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50898" y="1905000"/>
            <a:ext cx="2498358" cy="2297597"/>
            <a:chOff x="3124200" y="3276600"/>
            <a:chExt cx="2498358" cy="229759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276600"/>
              <a:ext cx="2498358" cy="229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41694" y="4132729"/>
              <a:ext cx="682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Earth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791200" y="2236919"/>
            <a:ext cx="2209800" cy="430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36916"/>
            <a:ext cx="1676400" cy="43007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12332" y="2236916"/>
            <a:ext cx="2207068" cy="430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Moon Chasing Images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2236923"/>
            <a:ext cx="1752600" cy="4300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50898" y="1905000"/>
            <a:ext cx="2498358" cy="2297597"/>
            <a:chOff x="3124200" y="3276600"/>
            <a:chExt cx="2498358" cy="229759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276600"/>
              <a:ext cx="2498358" cy="229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41694" y="4132729"/>
              <a:ext cx="682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Earth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791200" y="2236919"/>
            <a:ext cx="2209800" cy="430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2236916"/>
            <a:ext cx="1545125" cy="43007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8420"/>
            <a:ext cx="2290892" cy="1935803"/>
          </a:xfrm>
        </p:spPr>
      </p:pic>
      <p:grpSp>
        <p:nvGrpSpPr>
          <p:cNvPr id="3" name="Group 2"/>
          <p:cNvGrpSpPr/>
          <p:nvPr/>
        </p:nvGrpSpPr>
        <p:grpSpPr>
          <a:xfrm>
            <a:off x="457200" y="979042"/>
            <a:ext cx="2256835" cy="1860157"/>
            <a:chOff x="791165" y="611594"/>
            <a:chExt cx="2373109" cy="20867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65" y="693080"/>
              <a:ext cx="2373109" cy="20052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98263" y="611594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B1 (047)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27622" y="1012335"/>
            <a:ext cx="2138259" cy="1745163"/>
            <a:chOff x="3729141" y="729054"/>
            <a:chExt cx="2373627" cy="18617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141" y="729054"/>
              <a:ext cx="2373627" cy="18617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82864" y="729054"/>
              <a:ext cx="971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B2 (064)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2978420"/>
            <a:ext cx="120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B3 (087)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5687" y="3009255"/>
            <a:ext cx="2090194" cy="1904968"/>
            <a:chOff x="3773643" y="2665549"/>
            <a:chExt cx="2198053" cy="20441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643" y="2665549"/>
              <a:ext cx="2198053" cy="204418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00817" y="2665549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B4 (138)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2092" y="5004012"/>
            <a:ext cx="2286000" cy="1855426"/>
            <a:chOff x="770221" y="4790319"/>
            <a:chExt cx="2383349" cy="20139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21" y="4790319"/>
              <a:ext cx="2383349" cy="201393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98264" y="4964668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B5 (161)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30813" y="5004012"/>
            <a:ext cx="2035068" cy="1855426"/>
            <a:chOff x="3800803" y="4764910"/>
            <a:chExt cx="2218996" cy="20636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803" y="4764910"/>
              <a:ext cx="2218996" cy="206366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809102" y="4803531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B6 (225)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GOES-16 ABI Lunar Images in L1Alpha Data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1447800"/>
            <a:ext cx="2971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processing for the trending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Lunar edge is &gt;0.002 radians away from the FOR boundaries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Lunar edge is &gt;0.013 radians away from the Earth limb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Subset boundary &gt;0.002 radians away from the illuminated moon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11/14/2017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5738</TotalTime>
  <Words>1097</Words>
  <Application>Microsoft Office PowerPoint</Application>
  <PresentationFormat>On-screen Show (4:3)</PresentationFormat>
  <Paragraphs>249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Office Theme</vt:lpstr>
      <vt:lpstr>Microsoft Equation 3.0</vt:lpstr>
      <vt:lpstr>Equation</vt:lpstr>
      <vt:lpstr>GOES-16 ABI Lunar Data Preparation to GIRO</vt:lpstr>
      <vt:lpstr>GOES-16</vt:lpstr>
      <vt:lpstr>Normal Lunar Scans</vt:lpstr>
      <vt:lpstr>Normal Lunar Scans: Chasing and Trending</vt:lpstr>
      <vt:lpstr>Moon Chasing Images</vt:lpstr>
      <vt:lpstr>Moon Chasing Images</vt:lpstr>
      <vt:lpstr>Moon Chasing Images</vt:lpstr>
      <vt:lpstr>Moon Chasing Images</vt:lpstr>
      <vt:lpstr>GOES-16 ABI Lunar Images in L1Alpha Data</vt:lpstr>
      <vt:lpstr>GOES-16 ABI VNIR Radiometric Calibration</vt:lpstr>
      <vt:lpstr>ABI Lunar Irradiance (Currently)</vt:lpstr>
      <vt:lpstr>Oversampling Factor – Value by Vendor</vt:lpstr>
      <vt:lpstr>Oversampling Factor – Proposed Calculation</vt:lpstr>
      <vt:lpstr>Empirical Method</vt:lpstr>
      <vt:lpstr>Oversampling Factor Values</vt:lpstr>
      <vt:lpstr>Summary</vt:lpstr>
    </vt:vector>
  </TitlesOfParts>
  <Company>NOAA / NESDIS / STAR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Fang-fang Yu</cp:lastModifiedBy>
  <cp:revision>804</cp:revision>
  <dcterms:created xsi:type="dcterms:W3CDTF">2016-08-12T15:38:50Z</dcterms:created>
  <dcterms:modified xsi:type="dcterms:W3CDTF">2017-11-14T00:06:41Z</dcterms:modified>
</cp:coreProperties>
</file>