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2" r:id="rId1"/>
    <p:sldMasterId id="2147487671" r:id="rId2"/>
    <p:sldMasterId id="2147487683" r:id="rId3"/>
    <p:sldMasterId id="2147487695" r:id="rId4"/>
    <p:sldMasterId id="2147487710" r:id="rId5"/>
  </p:sldMasterIdLst>
  <p:notesMasterIdLst>
    <p:notesMasterId r:id="rId17"/>
  </p:notesMasterIdLst>
  <p:handoutMasterIdLst>
    <p:handoutMasterId r:id="rId18"/>
  </p:handoutMasterIdLst>
  <p:sldIdLst>
    <p:sldId id="589" r:id="rId6"/>
    <p:sldId id="618" r:id="rId7"/>
    <p:sldId id="619" r:id="rId8"/>
    <p:sldId id="626" r:id="rId9"/>
    <p:sldId id="622" r:id="rId10"/>
    <p:sldId id="623" r:id="rId11"/>
    <p:sldId id="628" r:id="rId12"/>
    <p:sldId id="624" r:id="rId13"/>
    <p:sldId id="625" r:id="rId14"/>
    <p:sldId id="627" r:id="rId15"/>
    <p:sldId id="621" r:id="rId16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69833"/>
    <a:srgbClr val="000000"/>
    <a:srgbClr val="FFFF00"/>
    <a:srgbClr val="FE5000"/>
    <a:srgbClr val="C5B9AC"/>
    <a:srgbClr val="00B5E2"/>
    <a:srgbClr val="CB333B"/>
    <a:srgbClr val="FEDB00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126" d="100"/>
          <a:sy n="126" d="100"/>
        </p:scale>
        <p:origin x="126" y="18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78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555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278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9076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63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337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3795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4616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73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470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31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9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0695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155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007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99508" y="274638"/>
            <a:ext cx="2400829" cy="53149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7039108" cy="5314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208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368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509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942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6097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74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6078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8106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8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69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477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817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0760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087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841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454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028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2918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041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645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46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6508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070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0211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0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82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76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567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9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5544A3B-C107-4A4F-9B7B-AAAC61C1819F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2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"/>
          <p:cNvSpPr>
            <a:spLocks noChangeShapeType="1"/>
          </p:cNvSpPr>
          <p:nvPr/>
        </p:nvSpPr>
        <p:spPr bwMode="gray">
          <a:xfrm>
            <a:off x="877094" y="549275"/>
            <a:ext cx="1720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Oval 7"/>
          <p:cNvSpPr>
            <a:spLocks noChangeArrowheads="1"/>
          </p:cNvSpPr>
          <p:nvPr/>
        </p:nvSpPr>
        <p:spPr bwMode="gray">
          <a:xfrm>
            <a:off x="780785" y="5127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86404" y="1268413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5400000">
            <a:off x="-1818415" y="2980537"/>
            <a:ext cx="44640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300" smtClean="0">
                <a:solidFill>
                  <a:srgbClr val="005191"/>
                </a:solidFill>
              </a:rPr>
              <a:t>Summary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gray">
          <a:xfrm>
            <a:off x="780785" y="59864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0BBDBE26-1396-4246-9297-5FE295F7D53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3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85" r:id="rId2"/>
    <p:sldLayoutId id="2147487686" r:id="rId3"/>
    <p:sldLayoutId id="2147487687" r:id="rId4"/>
    <p:sldLayoutId id="2147487688" r:id="rId5"/>
    <p:sldLayoutId id="2147487689" r:id="rId6"/>
    <p:sldLayoutId id="2147487690" r:id="rId7"/>
    <p:sldLayoutId id="2147487691" r:id="rId8"/>
    <p:sldLayoutId id="2147487692" r:id="rId9"/>
    <p:sldLayoutId id="2147487693" r:id="rId10"/>
    <p:sldLayoutId id="2147487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D63F98B-7961-4CD5-A9EC-C5560B9E9179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0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6" r:id="rId1"/>
    <p:sldLayoutId id="2147487697" r:id="rId2"/>
    <p:sldLayoutId id="2147487698" r:id="rId3"/>
    <p:sldLayoutId id="2147487699" r:id="rId4"/>
    <p:sldLayoutId id="2147487700" r:id="rId5"/>
    <p:sldLayoutId id="2147487701" r:id="rId6"/>
    <p:sldLayoutId id="2147487702" r:id="rId7"/>
    <p:sldLayoutId id="2147487703" r:id="rId8"/>
    <p:sldLayoutId id="2147487704" r:id="rId9"/>
    <p:sldLayoutId id="2147487705" r:id="rId10"/>
    <p:sldLayoutId id="2147487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FCB9F8AD-BEA4-41D5-BF49-43BBD6EE32B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3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  <p:sldLayoutId id="2147487712" r:id="rId2"/>
    <p:sldLayoutId id="2147487713" r:id="rId3"/>
    <p:sldLayoutId id="2147487714" r:id="rId4"/>
    <p:sldLayoutId id="2147487715" r:id="rId5"/>
    <p:sldLayoutId id="2147487716" r:id="rId6"/>
    <p:sldLayoutId id="2147487717" r:id="rId7"/>
    <p:sldLayoutId id="2147487718" r:id="rId8"/>
    <p:sldLayoutId id="2147487719" r:id="rId9"/>
    <p:sldLayoutId id="2147487720" r:id="rId10"/>
    <p:sldLayoutId id="21474877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557133" y="3096929"/>
            <a:ext cx="5120268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S. Wagner,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EUMETSAT</a:t>
            </a:r>
          </a:p>
          <a:p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Takahashi, JMA</a:t>
            </a:r>
          </a:p>
          <a:p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Stone, USGS</a:t>
            </a:r>
            <a:endParaRPr lang="en-GB" dirty="0">
              <a:solidFill>
                <a:schemeClr val="bg1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1248937" y="1103029"/>
            <a:ext cx="8428463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Traceability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the GIRO to the ROLO</a:t>
            </a: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efinition of a benchmark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agner\Downloads\MyLocalDMDocuments\LunarCalibration\LunarCalWS_2017\GIRO_Benchmark\subsample_phas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492" y="854077"/>
            <a:ext cx="5583811" cy="57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Case reduction for testing all the SRFs + SRF shifts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247" y="1662748"/>
            <a:ext cx="4190999" cy="4493538"/>
          </a:xfrm>
        </p:spPr>
        <p:txBody>
          <a:bodyPr wrap="square">
            <a:spAutoFit/>
          </a:bodyPr>
          <a:lstStyle/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Idea = sub-sampling of the </a:t>
            </a:r>
            <a:r>
              <a:rPr lang="en-GB" sz="2200" kern="1200" dirty="0" err="1" smtClean="0">
                <a:ea typeface="+mn-ea"/>
              </a:rPr>
              <a:t>selenographic</a:t>
            </a:r>
            <a:r>
              <a:rPr lang="en-GB" sz="2200" kern="1200" dirty="0" smtClean="0">
                <a:ea typeface="+mn-ea"/>
              </a:rPr>
              <a:t> space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 smtClean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For each sub-domain, a regular sampling of phase angles is taken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SRFs + SRFs shifts are tested on that </a:t>
            </a:r>
            <a:r>
              <a:rPr lang="en-GB" sz="2200" kern="1200" dirty="0" smtClean="0">
                <a:ea typeface="+mn-ea"/>
              </a:rPr>
              <a:t>subset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 smtClean="0">
              <a:ea typeface="+mn-ea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GB" sz="2200" kern="1200" dirty="0" smtClean="0">
                <a:ea typeface="+mn-ea"/>
                <a:sym typeface="Wingdings" panose="05000000000000000000" pitchFamily="2" charset="2"/>
              </a:rPr>
              <a:t> Currently ~280 dates / geometries (configurable)</a:t>
            </a:r>
            <a:endParaRPr lang="en-GB" sz="2200" kern="1200" dirty="0"/>
          </a:p>
        </p:txBody>
      </p:sp>
    </p:spTree>
    <p:extLst>
      <p:ext uri="{BB962C8B-B14F-4D97-AF65-F5344CB8AC3E}">
        <p14:creationId xmlns:p14="http://schemas.microsoft.com/office/powerpoint/2010/main" val="218825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with the planning?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8048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69833"/>
                </a:solidFill>
              </a:rPr>
              <a:t>Framework defined for simulated the </a:t>
            </a:r>
            <a:r>
              <a:rPr lang="en-US" sz="2800" dirty="0" smtClean="0">
                <a:solidFill>
                  <a:srgbClr val="069833"/>
                </a:solidFill>
              </a:rPr>
              <a:t>cases</a:t>
            </a:r>
            <a:endParaRPr lang="en-US" dirty="0" smtClean="0">
              <a:solidFill>
                <a:srgbClr val="069833"/>
              </a:solidFill>
              <a:sym typeface="Wingdings" pitchFamily="2" charset="2"/>
            </a:endParaRPr>
          </a:p>
          <a:p>
            <a:r>
              <a:rPr lang="en-US" sz="2800" dirty="0" smtClean="0">
                <a:solidFill>
                  <a:srgbClr val="069833"/>
                </a:solidFill>
                <a:sym typeface="Wingdings" pitchFamily="2" charset="2"/>
              </a:rPr>
              <a:t>Draft documentation ready</a:t>
            </a:r>
          </a:p>
          <a:p>
            <a:r>
              <a:rPr lang="en-US" sz="2800" dirty="0" smtClean="0">
                <a:solidFill>
                  <a:srgbClr val="069833"/>
                </a:solidFill>
                <a:sym typeface="Wingdings" pitchFamily="2" charset="2"/>
              </a:rPr>
              <a:t>Draft dataset provided to USGS (T. Stone)</a:t>
            </a:r>
          </a:p>
          <a:p>
            <a:endParaRPr lang="en-US" sz="2800" dirty="0" smtClean="0">
              <a:solidFill>
                <a:srgbClr val="069833"/>
              </a:solidFill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Still </a:t>
            </a:r>
            <a:r>
              <a:rPr lang="en-GB" sz="2800" dirty="0">
                <a:sym typeface="Wingdings" pitchFamily="2" charset="2"/>
              </a:rPr>
              <a:t>t</a:t>
            </a:r>
            <a:r>
              <a:rPr lang="en-GB" sz="2800" dirty="0" smtClean="0">
                <a:sym typeface="Wingdings" pitchFamily="2" charset="2"/>
              </a:rPr>
              <a:t>o be done:</a:t>
            </a:r>
          </a:p>
          <a:p>
            <a:pPr lvl="1"/>
            <a:r>
              <a:rPr lang="en-GB" sz="2800" dirty="0" smtClean="0">
                <a:sym typeface="Wingdings" pitchFamily="2" charset="2"/>
              </a:rPr>
              <a:t>Finalising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the traceability of the GIRO to the </a:t>
            </a:r>
            <a:r>
              <a:rPr lang="en-US" sz="2800" dirty="0" smtClean="0">
                <a:sym typeface="Wingdings" pitchFamily="2" charset="2"/>
              </a:rPr>
              <a:t>ROLO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Refine the cases (e.g. higher spectral resolution) if needed</a:t>
            </a:r>
            <a:endParaRPr lang="en-US" sz="2800" dirty="0" smtClean="0"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Next GSICS annual meeting (TBC)</a:t>
            </a:r>
          </a:p>
          <a:p>
            <a:pPr marL="457200" lvl="1" indent="0">
              <a:buNone/>
            </a:pPr>
            <a:endParaRPr lang="en-US" sz="1400" dirty="0" smtClean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Prepare </a:t>
            </a:r>
            <a:r>
              <a:rPr lang="en-US" sz="2800" dirty="0" smtClean="0">
                <a:sym typeface="Wingdings" pitchFamily="2" charset="2"/>
              </a:rPr>
              <a:t>a paper to serve a reference for the </a:t>
            </a:r>
            <a:r>
              <a:rPr lang="en-US" sz="2800" dirty="0" smtClean="0">
                <a:sym typeface="Wingdings" pitchFamily="2" charset="2"/>
              </a:rPr>
              <a:t>GIRO</a:t>
            </a:r>
          </a:p>
          <a:p>
            <a:pPr marL="457200" lvl="1" indent="0">
              <a:buNone/>
            </a:pP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smtClean="0">
                <a:sym typeface="Wingdings" pitchFamily="2" charset="2"/>
              </a:rPr>
              <a:t>2018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7559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Scope and purpose of the benchmark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15184" y="974160"/>
            <a:ext cx="9447213" cy="5451024"/>
          </a:xfrm>
        </p:spPr>
        <p:txBody>
          <a:bodyPr>
            <a:noAutofit/>
          </a:bodyPr>
          <a:lstStyle/>
          <a:p>
            <a:pPr marL="446088" lvl="1"/>
            <a:r>
              <a:rPr lang="en-GB" sz="2400" dirty="0" smtClean="0"/>
              <a:t>Definition of a reference synthetic dataset</a:t>
            </a:r>
          </a:p>
          <a:p>
            <a:pPr marL="446088" lvl="1"/>
            <a:endParaRPr lang="en-GB" sz="2400" dirty="0" smtClean="0"/>
          </a:p>
          <a:p>
            <a:pPr marL="446088" lvl="1"/>
            <a:r>
              <a:rPr lang="en-GB" sz="2400" dirty="0" smtClean="0"/>
              <a:t>Assessment of the GIRO performances with respect to the current lunar calibration reference model ROLO:</a:t>
            </a:r>
          </a:p>
          <a:p>
            <a:pPr marL="846138" lvl="2"/>
            <a:r>
              <a:rPr lang="en-US" sz="2400" dirty="0" smtClean="0"/>
              <a:t>Verification / Validation of new developments</a:t>
            </a:r>
          </a:p>
          <a:p>
            <a:pPr marL="846138" lvl="2"/>
            <a:r>
              <a:rPr lang="en-US" sz="2400" dirty="0" smtClean="0"/>
              <a:t>Uncertainty assessment</a:t>
            </a:r>
          </a:p>
          <a:p>
            <a:pPr marL="846138" lvl="2">
              <a:buNone/>
            </a:pPr>
            <a:r>
              <a:rPr lang="en-US" sz="2400" dirty="0" smtClean="0">
                <a:sym typeface="Wingdings" pitchFamily="2" charset="2"/>
              </a:rPr>
              <a:t> Traceability</a:t>
            </a:r>
            <a:endParaRPr lang="en-GB" sz="2400" dirty="0" smtClean="0"/>
          </a:p>
          <a:p>
            <a:pPr marL="446088" lvl="1"/>
            <a:endParaRPr lang="en-US" sz="2400" dirty="0" smtClean="0"/>
          </a:p>
          <a:p>
            <a:pPr marL="446088" lvl="1"/>
            <a:r>
              <a:rPr lang="en-US" sz="2400" dirty="0" smtClean="0"/>
              <a:t>Uncertainty assessment / traceability to the GIRO for local implementations</a:t>
            </a:r>
          </a:p>
          <a:p>
            <a:pPr marL="446088" lvl="1"/>
            <a:endParaRPr lang="en-GB" sz="2400" dirty="0" smtClean="0"/>
          </a:p>
          <a:p>
            <a:pPr marL="446088" lvl="1"/>
            <a:r>
              <a:rPr lang="en-US" sz="2400" dirty="0" smtClean="0"/>
              <a:t>Possibility to perform a similar assessment for newly developed models with respect to the GIRO</a:t>
            </a:r>
          </a:p>
        </p:txBody>
      </p:sp>
    </p:spTree>
    <p:extLst>
      <p:ext uri="{BB962C8B-B14F-4D97-AF65-F5344CB8AC3E}">
        <p14:creationId xmlns:p14="http://schemas.microsoft.com/office/powerpoint/2010/main" val="109337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" y="884560"/>
            <a:ext cx="9852660" cy="5731829"/>
          </a:xfrm>
        </p:spPr>
        <p:txBody>
          <a:bodyPr>
            <a:noAutofit/>
          </a:bodyPr>
          <a:lstStyle/>
          <a:p>
            <a:r>
              <a:rPr lang="en-GB" sz="2200" dirty="0" smtClean="0"/>
              <a:t>Geometry:</a:t>
            </a:r>
          </a:p>
          <a:p>
            <a:pPr lvl="1"/>
            <a:r>
              <a:rPr lang="en-GB" sz="2000" dirty="0" smtClean="0"/>
              <a:t>Time: possibly the complete 18-year cycle with “feasible” time step (currently every 6 hours)</a:t>
            </a:r>
          </a:p>
          <a:p>
            <a:pPr lvl="2">
              <a:buNone/>
            </a:pP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 err="1" smtClean="0"/>
              <a:t>Libration</a:t>
            </a:r>
            <a:r>
              <a:rPr lang="en-GB" sz="2000" dirty="0" smtClean="0"/>
              <a:t> + phase coverage</a:t>
            </a:r>
          </a:p>
          <a:p>
            <a:pPr lvl="1"/>
            <a:r>
              <a:rPr lang="en-GB" sz="2000" dirty="0" smtClean="0"/>
              <a:t>Satellite position: </a:t>
            </a:r>
          </a:p>
          <a:p>
            <a:pPr lvl="2"/>
            <a:r>
              <a:rPr lang="en-GB" sz="1800" dirty="0" smtClean="0"/>
              <a:t>Earth centre (x=0., y=0., z=0.) or at the surface of the Earth</a:t>
            </a:r>
          </a:p>
          <a:p>
            <a:pPr lvl="2"/>
            <a:r>
              <a:rPr lang="en-GB" sz="1800" dirty="0" smtClean="0"/>
              <a:t>In orbit at 800km or at 36000km from the Earth ground</a:t>
            </a:r>
          </a:p>
          <a:p>
            <a:pPr lvl="1">
              <a:buNone/>
            </a:pPr>
            <a:r>
              <a:rPr lang="en-GB" sz="2000" dirty="0" smtClean="0">
                <a:sym typeface="Wingdings" pitchFamily="2" charset="2"/>
              </a:rPr>
              <a:t>		 </a:t>
            </a:r>
            <a:r>
              <a:rPr lang="en-GB" sz="2000" dirty="0" smtClean="0"/>
              <a:t>Extract the cases to cover the parameter space 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Spectral Response Functions:</a:t>
            </a:r>
          </a:p>
          <a:p>
            <a:pPr marL="541338" lvl="1" indent="-274638"/>
            <a:r>
              <a:rPr lang="en-GB" sz="2000" dirty="0" smtClean="0"/>
              <a:t>Central wavelengths as for existing Ocean </a:t>
            </a:r>
            <a:r>
              <a:rPr lang="en-GB" sz="2000" dirty="0" smtClean="0"/>
              <a:t>Colour </a:t>
            </a:r>
            <a:r>
              <a:rPr lang="en-GB" sz="2000" dirty="0" smtClean="0"/>
              <a:t>sensors + geostationary imagers + additional bands in between the ROLO bands (in particular for short wavelengths)</a:t>
            </a:r>
          </a:p>
          <a:p>
            <a:pPr marL="541338" lvl="1" indent="-274638"/>
            <a:r>
              <a:rPr lang="en-GB" sz="2000" dirty="0" smtClean="0"/>
              <a:t>Narrow + large SRFs</a:t>
            </a:r>
          </a:p>
          <a:p>
            <a:pPr marL="541338" lvl="1" indent="-274638"/>
            <a:r>
              <a:rPr lang="en-GB" sz="2000" dirty="0" smtClean="0"/>
              <a:t>Spectral resolution down to 1nm at first. May require a higher resolution (0.1nm)!</a:t>
            </a:r>
          </a:p>
          <a:p>
            <a:pPr marL="541338" lvl="1" indent="-274638"/>
            <a:r>
              <a:rPr lang="en-GB" sz="2000" dirty="0" smtClean="0"/>
              <a:t>More shapes of the SRFs</a:t>
            </a: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US" dirty="0" smtClean="0"/>
              <a:t>Parameters to vary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27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benchmark generator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74" y="2540021"/>
            <a:ext cx="5950212" cy="2085013"/>
          </a:xfrm>
          <a:prstGeom prst="rect">
            <a:avLst/>
          </a:prstGeom>
        </p:spPr>
      </p:pic>
      <p:sp>
        <p:nvSpPr>
          <p:cNvPr id="7" name="TextBox 49"/>
          <p:cNvSpPr txBox="1"/>
          <p:nvPr/>
        </p:nvSpPr>
        <p:spPr>
          <a:xfrm>
            <a:off x="137160" y="883525"/>
            <a:ext cx="9616440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input / output files: </a:t>
            </a:r>
            <a:r>
              <a:rPr lang="en-US" sz="2200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 C</a:t>
            </a: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onventions defined 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GSICS + first LCWS in 2014)</a:t>
            </a:r>
          </a:p>
          <a:p>
            <a:endParaRPr lang="en-US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Scripts: 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coded in Python </a:t>
            </a: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Shell script</a:t>
            </a:r>
            <a:endParaRPr lang="en-US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137160" y="4763036"/>
            <a:ext cx="961644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Currently 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input are not saved (generation based on a template)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the output are saved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GIRO output = part of the 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GSICS Lunar Observation </a:t>
            </a: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Dataset (GLOD)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Availability of the GIRO tool as part of the GLOD = to be discussed</a:t>
            </a:r>
            <a:endParaRPr lang="en-GB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2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Geometries</a:t>
            </a:r>
            <a:endParaRPr lang="en-GB" dirty="0"/>
          </a:p>
        </p:txBody>
      </p:sp>
      <p:sp>
        <p:nvSpPr>
          <p:cNvPr id="8" name="TextBox 49"/>
          <p:cNvSpPr txBox="1"/>
          <p:nvPr/>
        </p:nvSpPr>
        <p:spPr>
          <a:xfrm>
            <a:off x="-373380" y="1021715"/>
            <a:ext cx="58750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Started date: 1 January 2000 at 0:00 UTC</a:t>
            </a: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End </a:t>
            </a:r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date:  </a:t>
            </a:r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31 December 2017</a:t>
            </a: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step: </a:t>
            </a:r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hours</a:t>
            </a:r>
          </a:p>
          <a:p>
            <a:pPr lvl="1"/>
            <a:endParaRPr lang="en-GB" sz="2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X: 42000.0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Y: 0.0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Z: </a:t>
            </a:r>
            <a:r>
              <a:rPr lang="en-GB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0.0</a:t>
            </a:r>
          </a:p>
          <a:p>
            <a:pPr marL="449263" lvl="2"/>
            <a:r>
              <a:rPr lang="en-GB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~14000 cases in [2°, 92</a:t>
            </a: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°</a:t>
            </a:r>
            <a:r>
              <a:rPr lang="en-GB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] range</a:t>
            </a:r>
            <a:endParaRPr lang="en-GB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wagner\Downloads\MyLocalDMDocuments\LunarCalibration\LunarCalWS_2017\GIRO_Benchmark\timeseries_IRTF93_MSG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7" b="2272"/>
          <a:stretch>
            <a:fillRect/>
          </a:stretch>
        </p:blipFill>
        <p:spPr bwMode="auto">
          <a:xfrm>
            <a:off x="4309892" y="1433953"/>
            <a:ext cx="5423471" cy="2680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286978"/>
            <a:ext cx="4450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check the coverage of the geometries in the </a:t>
            </a:r>
            <a:r>
              <a:rPr lang="en-GB" sz="18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selenographic</a:t>
            </a:r>
            <a:r>
              <a:rPr lang="en-GB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coordinate space, two other locations were tried: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X: </a:t>
            </a:r>
            <a:r>
              <a:rPr lang="en-GB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0.0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Y: 0.0</a:t>
            </a:r>
          </a:p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Z: 0.0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8080" y="5110354"/>
            <a:ext cx="217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X: </a:t>
            </a:r>
            <a:r>
              <a:rPr lang="en-GB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31600.0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Y: </a:t>
            </a:r>
            <a:r>
              <a:rPr lang="en-GB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28000.0</a:t>
            </a:r>
            <a:endParaRPr lang="en-GB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1338" lvl="2" indent="-274638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en-GB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Z: 0.0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" y="4069461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Selenographic</a:t>
            </a:r>
            <a:r>
              <a:rPr lang="en-GB" dirty="0" smtClean="0"/>
              <a:t> coordinates coverage</a:t>
            </a:r>
            <a:endParaRPr lang="en-GB" dirty="0"/>
          </a:p>
        </p:txBody>
      </p:sp>
      <p:pic>
        <p:nvPicPr>
          <p:cNvPr id="5" name="Picture 4" descr="C:\Users\wagner\Downloads\MyLocalDMDocuments\LunarCalibration\LunarCalWS_2017\GIRO_Benchmark\selenographic_with_pha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359" r="3381" b="3602"/>
          <a:stretch>
            <a:fillRect/>
          </a:stretch>
        </p:blipFill>
        <p:spPr bwMode="auto">
          <a:xfrm>
            <a:off x="0" y="968373"/>
            <a:ext cx="4956172" cy="4910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wagner\Downloads\MyLocalDMDocuments\LunarCalibration\LunarCalWS_2017\GIRO_Benchmark\selenographic_with_sa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2508" r="1610" b="1186"/>
          <a:stretch>
            <a:fillRect/>
          </a:stretch>
        </p:blipFill>
        <p:spPr bwMode="auto">
          <a:xfrm>
            <a:off x="4937537" y="1632921"/>
            <a:ext cx="5008070" cy="4180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528756" y="5806137"/>
            <a:ext cx="3209608" cy="1036780"/>
            <a:chOff x="5431474" y="5790502"/>
            <a:chExt cx="3414833" cy="1036780"/>
          </a:xfrm>
          <a:solidFill>
            <a:srgbClr val="FFFF00"/>
          </a:solidFill>
        </p:grpSpPr>
        <p:sp>
          <p:nvSpPr>
            <p:cNvPr id="22" name="TextBox 21"/>
            <p:cNvSpPr txBox="1"/>
            <p:nvPr/>
          </p:nvSpPr>
          <p:spPr>
            <a:xfrm>
              <a:off x="5755922" y="6122670"/>
              <a:ext cx="309038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+mj-lt"/>
                </a:rPr>
                <a:t>(31600,28000,0) position</a:t>
              </a:r>
              <a:endParaRPr lang="en-GB" sz="18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31474" y="584204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5431474" y="617732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431474" y="651260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5752791" y="5790502"/>
              <a:ext cx="309351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+mj-lt"/>
                </a:rPr>
                <a:t>(42000,0,0) position</a:t>
              </a:r>
              <a:endParaRPr lang="en-GB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2789" y="6457950"/>
              <a:ext cx="309351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  <a:latin typeface="+mj-lt"/>
                </a:rPr>
                <a:t>(0,0,0) position</a:t>
              </a:r>
              <a:endParaRPr lang="en-GB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233" y="1218984"/>
            <a:ext cx="8697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-92 deg.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5780" y="1218983"/>
            <a:ext cx="8697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92 deg.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5938" y="1223670"/>
            <a:ext cx="1136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0 deg.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</a:rPr>
              <a:t>Phase angle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3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509200"/>
          </a:xfrm>
        </p:spPr>
        <p:txBody>
          <a:bodyPr>
            <a:spAutoFit/>
          </a:bodyPr>
          <a:lstStyle/>
          <a:p>
            <a:pPr marL="457200" lvl="1">
              <a:spcBef>
                <a:spcPct val="0"/>
              </a:spcBef>
            </a:pPr>
            <a:r>
              <a:rPr lang="en-GB" sz="2200" kern="1200" dirty="0" smtClean="0">
                <a:ea typeface="+mn-ea"/>
              </a:rPr>
              <a:t>SRF generator =  4th </a:t>
            </a:r>
            <a:r>
              <a:rPr lang="en-GB" sz="2200" kern="1200" dirty="0">
                <a:ea typeface="+mn-ea"/>
              </a:rPr>
              <a:t>order Chebyshev filter with a pass band </a:t>
            </a:r>
            <a:r>
              <a:rPr lang="en-GB" sz="2200" kern="1200" dirty="0" smtClean="0">
                <a:ea typeface="+mn-ea"/>
              </a:rPr>
              <a:t>ripple</a:t>
            </a:r>
          </a:p>
          <a:p>
            <a:pPr marL="457200" lvl="1">
              <a:spcBef>
                <a:spcPct val="0"/>
              </a:spcBef>
            </a:pPr>
            <a:endParaRPr lang="en-GB" sz="2200" kern="1200" dirty="0" smtClean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200" kern="1200" dirty="0" smtClean="0">
                <a:ea typeface="+mn-ea"/>
              </a:rPr>
              <a:t>SRF widths:</a:t>
            </a:r>
            <a:endParaRPr lang="en-GB" sz="2200" kern="1200" dirty="0">
              <a:ea typeface="+mn-ea"/>
            </a:endParaRPr>
          </a:p>
          <a:p>
            <a:pPr marL="857250" lvl="2">
              <a:spcBef>
                <a:spcPct val="0"/>
              </a:spcBef>
            </a:pPr>
            <a:r>
              <a:rPr lang="en-GB" sz="1800" kern="1200" dirty="0" smtClean="0">
                <a:ea typeface="+mn-ea"/>
              </a:rPr>
              <a:t>10nm, e.g. OLCI.</a:t>
            </a:r>
            <a:endParaRPr lang="en-GB" sz="1800" kern="1200" dirty="0">
              <a:ea typeface="+mn-ea"/>
            </a:endParaRPr>
          </a:p>
          <a:p>
            <a:pPr marL="857250" lvl="2">
              <a:spcBef>
                <a:spcPct val="0"/>
              </a:spcBef>
            </a:pPr>
            <a:r>
              <a:rPr lang="en-GB" sz="1800" kern="1200" dirty="0" smtClean="0">
                <a:ea typeface="+mn-ea"/>
              </a:rPr>
              <a:t>30nm, e.g. MODIS </a:t>
            </a:r>
            <a:r>
              <a:rPr lang="en-GB" sz="1800" kern="1200" dirty="0">
                <a:ea typeface="+mn-ea"/>
              </a:rPr>
              <a:t>or </a:t>
            </a:r>
            <a:r>
              <a:rPr lang="en-GB" sz="1800" kern="1200" dirty="0" smtClean="0">
                <a:ea typeface="+mn-ea"/>
              </a:rPr>
              <a:t>VIIRS and new generations </a:t>
            </a:r>
            <a:r>
              <a:rPr lang="en-GB" sz="1800" kern="1200" dirty="0">
                <a:ea typeface="+mn-ea"/>
              </a:rPr>
              <a:t>of geostationary </a:t>
            </a:r>
            <a:r>
              <a:rPr lang="en-GB" sz="1800" kern="1200" dirty="0" smtClean="0">
                <a:ea typeface="+mn-ea"/>
              </a:rPr>
              <a:t>imagers (even though a bit broader).</a:t>
            </a:r>
            <a:endParaRPr lang="en-GB" sz="1800" kern="1200" dirty="0">
              <a:ea typeface="+mn-ea"/>
            </a:endParaRPr>
          </a:p>
          <a:p>
            <a:pPr marL="857250" lvl="2">
              <a:spcBef>
                <a:spcPct val="0"/>
              </a:spcBef>
            </a:pPr>
            <a:r>
              <a:rPr lang="en-GB" sz="1800" kern="1200" dirty="0" smtClean="0">
                <a:ea typeface="+mn-ea"/>
              </a:rPr>
              <a:t>300nm, e.g. </a:t>
            </a:r>
            <a:r>
              <a:rPr lang="en-GB" sz="1800" kern="1200" dirty="0">
                <a:ea typeface="+mn-ea"/>
              </a:rPr>
              <a:t>high-resolution panchromatic bands (e.g. PLEIADES) and </a:t>
            </a:r>
            <a:r>
              <a:rPr lang="en-GB" sz="1800" kern="1200" dirty="0" smtClean="0">
                <a:ea typeface="+mn-ea"/>
              </a:rPr>
              <a:t>some (older) GEO </a:t>
            </a:r>
            <a:r>
              <a:rPr lang="en-GB" sz="1800" kern="1200" dirty="0">
                <a:ea typeface="+mn-ea"/>
              </a:rPr>
              <a:t>visible channel imagers</a:t>
            </a:r>
            <a:r>
              <a:rPr lang="en-GB" sz="1800" kern="1200" dirty="0" smtClean="0">
                <a:ea typeface="+mn-ea"/>
              </a:rPr>
              <a:t>.</a:t>
            </a:r>
          </a:p>
          <a:p>
            <a:pPr marL="857250" lvl="2">
              <a:spcBef>
                <a:spcPct val="0"/>
              </a:spcBef>
            </a:pPr>
            <a:endParaRPr lang="en-GB" sz="1800" kern="1200" dirty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200" kern="1200" dirty="0" smtClean="0">
                <a:ea typeface="+mn-ea"/>
              </a:rPr>
              <a:t>SRF spectral resolution = 1nm (as a start) </a:t>
            </a:r>
            <a:r>
              <a:rPr lang="en-GB" sz="2200" kern="1200" dirty="0" smtClean="0">
                <a:ea typeface="+mn-ea"/>
                <a:sym typeface="Wingdings" panose="05000000000000000000" pitchFamily="2" charset="2"/>
              </a:rPr>
              <a:t> </a:t>
            </a:r>
            <a:r>
              <a:rPr lang="en-GB" sz="2200" kern="1200" dirty="0" smtClean="0">
                <a:ea typeface="+mn-ea"/>
              </a:rPr>
              <a:t>Planned to reach 0.1 nm</a:t>
            </a:r>
          </a:p>
          <a:p>
            <a:pPr marL="457200" lvl="1">
              <a:spcBef>
                <a:spcPct val="0"/>
              </a:spcBef>
            </a:pPr>
            <a:endParaRPr lang="en-GB" sz="2200" kern="1200" dirty="0" smtClean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400" dirty="0" smtClean="0"/>
              <a:t>Range = [350nm</a:t>
            </a:r>
            <a:r>
              <a:rPr lang="en-GB" sz="2400" dirty="0"/>
              <a:t>, 2350nm</a:t>
            </a:r>
            <a:r>
              <a:rPr lang="en-GB" sz="2400" dirty="0" smtClean="0"/>
              <a:t>]</a:t>
            </a:r>
          </a:p>
          <a:p>
            <a:pPr marL="457200" lvl="1">
              <a:spcBef>
                <a:spcPct val="0"/>
              </a:spcBef>
            </a:pPr>
            <a:endParaRPr lang="en-GB" sz="2400" dirty="0" smtClean="0"/>
          </a:p>
          <a:p>
            <a:pPr marL="457200" lvl="1">
              <a:spcBef>
                <a:spcPct val="0"/>
              </a:spcBef>
            </a:pPr>
            <a:r>
              <a:rPr lang="en-GB" sz="2400" dirty="0" smtClean="0"/>
              <a:t>Spectral shift:</a:t>
            </a:r>
          </a:p>
          <a:p>
            <a:pPr marL="857250" lvl="2">
              <a:spcBef>
                <a:spcPct val="0"/>
              </a:spcBef>
            </a:pPr>
            <a:r>
              <a:rPr lang="en-GB" sz="2000" dirty="0" smtClean="0"/>
              <a:t>2.5 </a:t>
            </a:r>
            <a:r>
              <a:rPr lang="en-GB" sz="2000" dirty="0"/>
              <a:t>nm </a:t>
            </a:r>
            <a:r>
              <a:rPr lang="en-GB" sz="2000" dirty="0" smtClean="0"/>
              <a:t>in </a:t>
            </a:r>
            <a:r>
              <a:rPr lang="en-GB" sz="2000" dirty="0"/>
              <a:t>[350nm, 1200nm], </a:t>
            </a:r>
            <a:r>
              <a:rPr lang="en-GB" sz="2000" dirty="0" err="1"/>
              <a:t>i.e</a:t>
            </a:r>
            <a:r>
              <a:rPr lang="en-GB" sz="2000" dirty="0"/>
              <a:t> about 340 </a:t>
            </a:r>
            <a:r>
              <a:rPr lang="en-GB" sz="2000" dirty="0" smtClean="0"/>
              <a:t>SRFs</a:t>
            </a:r>
          </a:p>
          <a:p>
            <a:pPr marL="857250" lvl="2">
              <a:spcBef>
                <a:spcPct val="0"/>
              </a:spcBef>
            </a:pPr>
            <a:r>
              <a:rPr lang="en-GB" sz="2000" dirty="0" smtClean="0"/>
              <a:t>10 </a:t>
            </a:r>
            <a:r>
              <a:rPr lang="en-GB" sz="2000" dirty="0"/>
              <a:t>nm </a:t>
            </a:r>
            <a:r>
              <a:rPr lang="en-GB" sz="2000" dirty="0" smtClean="0"/>
              <a:t>in </a:t>
            </a:r>
            <a:r>
              <a:rPr lang="en-GB" sz="2000" dirty="0"/>
              <a:t>[1200nm, 2350nm], </a:t>
            </a:r>
            <a:r>
              <a:rPr lang="en-GB" sz="2000" dirty="0" err="1"/>
              <a:t>i.e</a:t>
            </a:r>
            <a:r>
              <a:rPr lang="en-GB" sz="2000" dirty="0"/>
              <a:t> about 115 </a:t>
            </a:r>
            <a:r>
              <a:rPr lang="en-GB" sz="2000" dirty="0" smtClean="0"/>
              <a:t>SRFs</a:t>
            </a:r>
            <a:endParaRPr lang="en-GB" sz="1800" kern="1200" dirty="0">
              <a:ea typeface="+mn-ea"/>
            </a:endParaRPr>
          </a:p>
          <a:p>
            <a:endParaRPr lang="en-GB" sz="2200" kern="1200" dirty="0"/>
          </a:p>
        </p:txBody>
      </p:sp>
    </p:spTree>
    <p:extLst>
      <p:ext uri="{BB962C8B-B14F-4D97-AF65-F5344CB8AC3E}">
        <p14:creationId xmlns:p14="http://schemas.microsoft.com/office/powerpoint/2010/main" val="312476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pic>
        <p:nvPicPr>
          <p:cNvPr id="4" name="Picture 3" descr="C:\Users\wagner\Downloads\MyLocalDMDocuments\LunarCalibration\LunarCalWS_2017\GIRO_Benchmark\SRF_GIRO_benchmark_squar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732" r="1534" b="2332"/>
          <a:stretch>
            <a:fillRect/>
          </a:stretch>
        </p:blipFill>
        <p:spPr bwMode="auto">
          <a:xfrm>
            <a:off x="585723" y="1018222"/>
            <a:ext cx="4042662" cy="281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wagner\Downloads\MyLocalDMDocuments\LunarCalibration\LunarCalWS_2017\GIRO_Benchmark\SRF_GIRO_benchmark_asymmetrylef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3952" r="1516" b="2116"/>
          <a:stretch>
            <a:fillRect/>
          </a:stretch>
        </p:blipFill>
        <p:spPr bwMode="auto">
          <a:xfrm>
            <a:off x="5203693" y="1018859"/>
            <a:ext cx="4036876" cy="281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wagner\Downloads\MyLocalDMDocuments\LunarCalibration\LunarCalWS_2017\GIRO_Benchmark\SRF_GIRO_benchmark_asymmetryrigh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3732" r="1534" b="2332"/>
          <a:stretch>
            <a:fillRect/>
          </a:stretch>
        </p:blipFill>
        <p:spPr bwMode="auto">
          <a:xfrm>
            <a:off x="572521" y="3836654"/>
            <a:ext cx="4055864" cy="281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wagner\Downloads\MyLocalDMDocuments\LunarCalibration\LunarCalWS_2017\GIRO_Benchmark\SRF_GIRO_benchmark_550n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4157" r="801" b="1754"/>
          <a:stretch>
            <a:fillRect/>
          </a:stretch>
        </p:blipFill>
        <p:spPr bwMode="auto">
          <a:xfrm>
            <a:off x="5141790" y="3836655"/>
            <a:ext cx="4074809" cy="2823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716" y="5523571"/>
            <a:ext cx="2061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Solely used at 550nm for the whole </a:t>
            </a:r>
            <a:r>
              <a:rPr lang="en-GB" sz="1400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Saros</a:t>
            </a:r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15772505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b="2195"/>
          <a:stretch>
            <a:fillRect/>
          </a:stretch>
        </p:blipFill>
        <p:spPr bwMode="auto">
          <a:xfrm>
            <a:off x="24632" y="882524"/>
            <a:ext cx="9874791" cy="3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01465" y="5117429"/>
            <a:ext cx="3959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of spectral shift</a:t>
            </a:r>
            <a:endParaRPr lang="en-GB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82426" y="1914806"/>
            <a:ext cx="4823574" cy="49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5452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(004).pptx" id="{CD9FBEF1-995B-422B-B87C-A72B43592E4F}" vid="{AE41CD4D-EB5A-452A-A3E2-F9048FC49520}"/>
    </a:ext>
  </a:extLst>
</a:theme>
</file>

<file path=ppt/theme/theme2.xml><?xml version="1.0" encoding="utf-8"?>
<a:theme xmlns:a="http://schemas.openxmlformats.org/drawingml/2006/main" name="4_CNES_v4">
  <a:themeElements>
    <a:clrScheme name="4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4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NES_v4">
  <a:themeElements>
    <a:clrScheme name="5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5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2282</TotalTime>
  <Words>568</Words>
  <Application>Microsoft Office PowerPoint</Application>
  <PresentationFormat>A4 Paper (210x297 mm)</PresentationFormat>
  <Paragraphs>104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Century Gothic</vt:lpstr>
      <vt:lpstr>Helvetica</vt:lpstr>
      <vt:lpstr>Tahoma</vt:lpstr>
      <vt:lpstr>Times New Roman</vt:lpstr>
      <vt:lpstr>Wingdings</vt:lpstr>
      <vt:lpstr>Wingdings 2</vt:lpstr>
      <vt:lpstr>ヒラギノ角ゴ Pro W3</vt:lpstr>
      <vt:lpstr>Viewgraph Landscape Template</vt:lpstr>
      <vt:lpstr>4_CNES_v4</vt:lpstr>
      <vt:lpstr>5_CNES_v4</vt:lpstr>
      <vt:lpstr>1_CNES_v4</vt:lpstr>
      <vt:lpstr>6_CNES_v4</vt:lpstr>
      <vt:lpstr>Clip</vt:lpstr>
      <vt:lpstr>PowerPoint Presentation</vt:lpstr>
      <vt:lpstr>Scope and purpose of the benchmark</vt:lpstr>
      <vt:lpstr>Parameters to vary</vt:lpstr>
      <vt:lpstr>Overview of the benchmark generator</vt:lpstr>
      <vt:lpstr>Geometries</vt:lpstr>
      <vt:lpstr>Selenographic coordinates coverage</vt:lpstr>
      <vt:lpstr>Spectral Response Functions</vt:lpstr>
      <vt:lpstr>Spectral Response Functions</vt:lpstr>
      <vt:lpstr>Spectral Response Functions</vt:lpstr>
      <vt:lpstr>Case reduction for testing all the SRFs + SRF shifts</vt:lpstr>
      <vt:lpstr>Where are we with the planning?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102</cp:revision>
  <cp:lastPrinted>2006-03-06T14:11:17Z</cp:lastPrinted>
  <dcterms:created xsi:type="dcterms:W3CDTF">2017-10-25T21:09:19Z</dcterms:created>
  <dcterms:modified xsi:type="dcterms:W3CDTF">2017-11-06T15:46:01Z</dcterms:modified>
</cp:coreProperties>
</file>